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Economica"/>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afd40086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afd40086b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afd40086b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afd40086b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afd40086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afd40086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afd40086b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afd40086b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afd40086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afd40086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afd40086b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afd40086b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afd40086b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afd40086b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0088e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0088e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b0088e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0088e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b0088e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0088e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afd40086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afd40086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0088e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0088e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0088e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0088e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b0088e1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0088e1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c21a2b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c21a2b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0088e10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0088e10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b0088e1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b0088e1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b0088e10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b0088e10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0088e10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0088e10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bd08836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bd08836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c21a2b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c21a2b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afd40086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fd40086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0bd088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bd088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0bd0883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bd0883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bd0883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bd0883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0bd0883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0bd0883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0bd0883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0bd0883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0bd0883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0bd0883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0c21a2b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0c21a2b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0c21a2b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0c21a2b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afd40086b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afd40086b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afd40086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afd40086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afd40086b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afd40086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afd40086b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afd40086b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afd40086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afd40086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afd40086b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afd40086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Verilog Netlist Enhancer</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Developed by: Hany Moussa and Ramez Moussa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wires</a:t>
            </a:r>
            <a:endParaRPr/>
          </a:p>
        </p:txBody>
      </p:sp>
      <p:sp>
        <p:nvSpPr>
          <p:cNvPr id="119" name="Google Shape;119;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100650" y="1147225"/>
            <a:ext cx="5976324" cy="3624800"/>
          </a:xfrm>
          <a:prstGeom prst="rect">
            <a:avLst/>
          </a:prstGeom>
          <a:noFill/>
          <a:ln>
            <a:noFill/>
          </a:ln>
        </p:spPr>
      </p:pic>
      <p:pic>
        <p:nvPicPr>
          <p:cNvPr id="121" name="Google Shape;121;p22"/>
          <p:cNvPicPr preferRelativeResize="0"/>
          <p:nvPr/>
        </p:nvPicPr>
        <p:blipFill>
          <a:blip r:embed="rId4">
            <a:alphaModFix/>
          </a:blip>
          <a:stretch>
            <a:fillRect/>
          </a:stretch>
        </p:blipFill>
        <p:spPr>
          <a:xfrm>
            <a:off x="5977000" y="1982275"/>
            <a:ext cx="3099700" cy="148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wires</a:t>
            </a:r>
            <a:endParaRPr/>
          </a:p>
        </p:txBody>
      </p:sp>
      <p:sp>
        <p:nvSpPr>
          <p:cNvPr id="127" name="Google Shape;127;p23"/>
          <p:cNvSpPr txBox="1"/>
          <p:nvPr>
            <p:ph idx="1" type="body"/>
          </p:nvPr>
        </p:nvSpPr>
        <p:spPr>
          <a:xfrm>
            <a:off x="311700" y="1225225"/>
            <a:ext cx="8520600" cy="384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previous slide shows an illustration of the wires data structure that was implemented</a:t>
            </a:r>
            <a:endParaRPr/>
          </a:p>
          <a:p>
            <a:pPr indent="-342900" lvl="0" marL="457200" rtl="0" algn="l">
              <a:spcBef>
                <a:spcPts val="0"/>
              </a:spcBef>
              <a:spcAft>
                <a:spcPts val="0"/>
              </a:spcAft>
              <a:buSzPts val="1800"/>
              <a:buChar char="●"/>
            </a:pPr>
            <a:r>
              <a:rPr lang="en"/>
              <a:t>The example shows a wire named </a:t>
            </a:r>
            <a:r>
              <a:rPr b="1" lang="en"/>
              <a:t>_122_</a:t>
            </a:r>
            <a:endParaRPr b="1"/>
          </a:p>
          <a:p>
            <a:pPr indent="-342900" lvl="0" marL="457200" rtl="0" algn="l">
              <a:spcBef>
                <a:spcPts val="0"/>
              </a:spcBef>
              <a:spcAft>
                <a:spcPts val="0"/>
              </a:spcAft>
              <a:buSzPts val="1800"/>
              <a:buChar char="●"/>
            </a:pPr>
            <a:r>
              <a:rPr lang="en"/>
              <a:t>The source of this wire is pin </a:t>
            </a:r>
            <a:r>
              <a:rPr b="1" lang="en"/>
              <a:t>‘Y’ </a:t>
            </a:r>
            <a:r>
              <a:rPr lang="en"/>
              <a:t>in the cell called </a:t>
            </a:r>
            <a:r>
              <a:rPr b="1" lang="en"/>
              <a:t>NAND2X1_13 </a:t>
            </a:r>
            <a:r>
              <a:rPr lang="en"/>
              <a:t>and the destination is pin </a:t>
            </a:r>
            <a:r>
              <a:rPr b="1" lang="en"/>
              <a:t>‘A’ </a:t>
            </a:r>
            <a:r>
              <a:rPr lang="en"/>
              <a:t>in the cell called </a:t>
            </a:r>
            <a:r>
              <a:rPr b="1" lang="en"/>
              <a:t>NOR2X1_22</a:t>
            </a:r>
            <a:endParaRPr b="1"/>
          </a:p>
          <a:p>
            <a:pPr indent="-342900" lvl="0" marL="457200" rtl="0" algn="l">
              <a:spcBef>
                <a:spcPts val="0"/>
              </a:spcBef>
              <a:spcAft>
                <a:spcPts val="0"/>
              </a:spcAft>
              <a:buSzPts val="1800"/>
              <a:buChar char="●"/>
            </a:pPr>
            <a:r>
              <a:rPr lang="en"/>
              <a:t>Please note that there could be multiple destinations (lists that are labelled </a:t>
            </a:r>
            <a:r>
              <a:rPr b="1" lang="en"/>
              <a:t>‘input’</a:t>
            </a:r>
            <a:r>
              <a:rPr lang="en"/>
              <a:t>) but there’s always only one source (lists that are labelled </a:t>
            </a:r>
            <a:r>
              <a:rPr b="1" lang="en"/>
              <a:t>‘output’</a:t>
            </a:r>
            <a:r>
              <a:rPr lang="en"/>
              <a:t>)</a:t>
            </a:r>
            <a:endParaRPr/>
          </a:p>
          <a:p>
            <a:pPr indent="-342900" lvl="0" marL="457200" rtl="0" algn="l">
              <a:spcBef>
                <a:spcPts val="0"/>
              </a:spcBef>
              <a:spcAft>
                <a:spcPts val="0"/>
              </a:spcAft>
              <a:buSzPts val="1800"/>
              <a:buChar char="●"/>
            </a:pPr>
            <a:r>
              <a:rPr b="1" lang="en"/>
              <a:t>‘Input’ </a:t>
            </a:r>
            <a:r>
              <a:rPr lang="en"/>
              <a:t>simply means that this wire is an input to that cell (the wire’s destination</a:t>
            </a:r>
            <a:endParaRPr/>
          </a:p>
          <a:p>
            <a:pPr indent="-342900" lvl="0" marL="457200" rtl="0" algn="l">
              <a:spcBef>
                <a:spcPts val="0"/>
              </a:spcBef>
              <a:spcAft>
                <a:spcPts val="0"/>
              </a:spcAft>
              <a:buSzPts val="1800"/>
              <a:buChar char="●"/>
            </a:pPr>
            <a:r>
              <a:rPr b="1" lang="en"/>
              <a:t>‘Output’ </a:t>
            </a:r>
            <a:r>
              <a:rPr lang="en"/>
              <a:t>simply means that this wire is the output of that cell (the wire’s source)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Library</a:t>
            </a:r>
            <a:endParaRPr/>
          </a:p>
        </p:txBody>
      </p:sp>
      <p:sp>
        <p:nvSpPr>
          <p:cNvPr id="133" name="Google Shape;133;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structure containing the liberty file wasn’t internally designed</a:t>
            </a:r>
            <a:endParaRPr/>
          </a:p>
          <a:p>
            <a:pPr indent="-342900" lvl="0" marL="457200" rtl="0" algn="l">
              <a:spcBef>
                <a:spcPts val="0"/>
              </a:spcBef>
              <a:spcAft>
                <a:spcPts val="0"/>
              </a:spcAft>
              <a:buSzPts val="1800"/>
              <a:buChar char="●"/>
            </a:pPr>
            <a:r>
              <a:rPr lang="en"/>
              <a:t>The liberty-file-parser: pypi/libertyparser was used</a:t>
            </a:r>
            <a:endParaRPr/>
          </a:p>
          <a:p>
            <a:pPr indent="-342900" lvl="0" marL="457200" rtl="0" algn="l">
              <a:spcBef>
                <a:spcPts val="0"/>
              </a:spcBef>
              <a:spcAft>
                <a:spcPts val="0"/>
              </a:spcAft>
              <a:buSzPts val="1800"/>
              <a:buChar char="●"/>
            </a:pPr>
            <a:r>
              <a:rPr lang="en"/>
              <a:t>It parses the whole liberty file in such a way that allows the extraction of data easily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39" name="Google Shape;139;p25"/>
          <p:cNvSpPr txBox="1"/>
          <p:nvPr>
            <p:ph idx="1" type="body"/>
          </p:nvPr>
        </p:nvSpPr>
        <p:spPr>
          <a:xfrm>
            <a:off x="311700" y="2128500"/>
            <a:ext cx="8520600" cy="8865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
              <a:t>The following section would provide a brief description of the functions used in the project and the task of each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parseNetlist</a:t>
            </a:r>
            <a:endParaRPr/>
          </a:p>
        </p:txBody>
      </p:sp>
      <p:sp>
        <p:nvSpPr>
          <p:cNvPr id="145" name="Google Shape;145;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 function that takes a file name for a gatelevel netlist and parses it</a:t>
            </a:r>
            <a:endParaRPr sz="1500"/>
          </a:p>
          <a:p>
            <a:pPr indent="-323850" lvl="0" marL="457200" rtl="0" algn="l">
              <a:spcBef>
                <a:spcPts val="0"/>
              </a:spcBef>
              <a:spcAft>
                <a:spcPts val="0"/>
              </a:spcAft>
              <a:buSzPts val="1500"/>
              <a:buChar char="●"/>
            </a:pPr>
            <a:r>
              <a:rPr lang="en" sz="1500"/>
              <a:t>it initializes the instances dictionary with all the instances created (accessed by instance name)</a:t>
            </a:r>
            <a:endParaRPr sz="1500"/>
          </a:p>
          <a:p>
            <a:pPr indent="-323850" lvl="0" marL="457200" rtl="0" algn="l">
              <a:spcBef>
                <a:spcPts val="0"/>
              </a:spcBef>
              <a:spcAft>
                <a:spcPts val="0"/>
              </a:spcAft>
              <a:buSzPts val="1500"/>
              <a:buChar char="●"/>
            </a:pPr>
            <a:r>
              <a:rPr lang="en" sz="1500"/>
              <a:t>each entry in the instantiations dictionary has all the pins of the cell and the wires connected to them</a:t>
            </a:r>
            <a:endParaRPr sz="1500"/>
          </a:p>
          <a:p>
            <a:pPr indent="-323850" lvl="0" marL="457200" rtl="0" algn="l">
              <a:spcBef>
                <a:spcPts val="0"/>
              </a:spcBef>
              <a:spcAft>
                <a:spcPts val="0"/>
              </a:spcAft>
              <a:buSzPts val="1500"/>
              <a:buChar char="●"/>
            </a:pPr>
            <a:r>
              <a:rPr lang="en" sz="1500"/>
              <a:t>it also initializes the wires dictionary</a:t>
            </a:r>
            <a:endParaRPr sz="1500"/>
          </a:p>
          <a:p>
            <a:pPr indent="-323850" lvl="0" marL="457200" rtl="0" algn="l">
              <a:spcBef>
                <a:spcPts val="0"/>
              </a:spcBef>
              <a:spcAft>
                <a:spcPts val="0"/>
              </a:spcAft>
              <a:buSzPts val="1500"/>
              <a:buChar char="●"/>
            </a:pPr>
            <a:r>
              <a:rPr lang="en" sz="1500"/>
              <a:t>the wires dictionary is accessed using the wire name and gives information about all the cells it is connected to and whether it is the cell's output or input</a:t>
            </a:r>
            <a:endParaRPr sz="1500"/>
          </a:p>
          <a:p>
            <a:pPr indent="-323850" lvl="0" marL="457200" rtl="0" algn="l">
              <a:spcBef>
                <a:spcPts val="0"/>
              </a:spcBef>
              <a:spcAft>
                <a:spcPts val="0"/>
              </a:spcAft>
              <a:buSzPts val="1500"/>
              <a:buChar char="●"/>
            </a:pPr>
            <a:r>
              <a:rPr lang="en" sz="1500"/>
              <a:t>finaly it stores the upper section of the gatelevel netlist so that it is printed later to the final .v file</a:t>
            </a:r>
            <a:endParaRPr sz="1500"/>
          </a:p>
          <a:p>
            <a:pPr indent="0" lvl="0" marL="0" rtl="0" algn="l">
              <a:spcBef>
                <a:spcPts val="1600"/>
              </a:spcBef>
              <a:spcAft>
                <a:spcPts val="16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function </a:t>
            </a:r>
            <a:r>
              <a:rPr lang="en"/>
              <a:t>gets the capacitance of a given pin in a cell</a:t>
            </a:r>
            <a:endParaRPr/>
          </a:p>
          <a:p>
            <a:pPr indent="-342900" lvl="0" marL="457200" rtl="0" algn="l">
              <a:spcBef>
                <a:spcPts val="0"/>
              </a:spcBef>
              <a:spcAft>
                <a:spcPts val="0"/>
              </a:spcAft>
              <a:buSzPts val="1800"/>
              <a:buChar char="●"/>
            </a:pPr>
            <a:r>
              <a:rPr lang="en"/>
              <a:t>It uses the liberty file to access the desired cell</a:t>
            </a:r>
            <a:endParaRPr/>
          </a:p>
          <a:p>
            <a:pPr indent="-342900" lvl="0" marL="457200" rtl="0" algn="l">
              <a:spcBef>
                <a:spcPts val="0"/>
              </a:spcBef>
              <a:spcAft>
                <a:spcPts val="0"/>
              </a:spcAft>
              <a:buSzPts val="1800"/>
              <a:buChar char="●"/>
            </a:pPr>
            <a:r>
              <a:rPr lang="en"/>
              <a:t>Then, it uses the specified pin name to return its capacitance</a:t>
            </a:r>
            <a:endParaRPr/>
          </a:p>
        </p:txBody>
      </p:sp>
      <p:sp>
        <p:nvSpPr>
          <p:cNvPr id="151" name="Google Shape;151;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getPinCapacitance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getColumnDelay</a:t>
            </a:r>
            <a:endParaRPr/>
          </a:p>
        </p:txBody>
      </p:sp>
      <p:sp>
        <p:nvSpPr>
          <p:cNvPr id="157" name="Google Shape;157;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the column from the characterization table containing the delay of a cell</a:t>
            </a:r>
            <a:endParaRPr/>
          </a:p>
          <a:p>
            <a:pPr indent="-342900" lvl="0" marL="457200" rtl="0" algn="l">
              <a:spcBef>
                <a:spcPts val="0"/>
              </a:spcBef>
              <a:spcAft>
                <a:spcPts val="0"/>
              </a:spcAft>
              <a:buSzPts val="1800"/>
              <a:buChar char="●"/>
            </a:pPr>
            <a:r>
              <a:rPr lang="en"/>
              <a:t>We use the second column in the table (as we are assuming the input transition to have the middle value, for simplicity)</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displayAsAnInstantiation</a:t>
            </a:r>
            <a:endParaRPr/>
          </a:p>
        </p:txBody>
      </p:sp>
      <p:sp>
        <p:nvSpPr>
          <p:cNvPr id="163" name="Google Shape;163;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isplay a cell from the instances dictionary as an instantiation</a:t>
            </a:r>
            <a:endParaRPr/>
          </a:p>
          <a:p>
            <a:pPr indent="-342900" lvl="0" marL="457200" rtl="0" algn="l">
              <a:spcBef>
                <a:spcPts val="0"/>
              </a:spcBef>
              <a:spcAft>
                <a:spcPts val="0"/>
              </a:spcAft>
              <a:buSzPts val="1800"/>
              <a:buChar char="●"/>
            </a:pPr>
            <a:r>
              <a:rPr lang="en"/>
              <a:t>It uses the same format of the gatelevel netlist</a:t>
            </a:r>
            <a:endParaRPr/>
          </a:p>
          <a:p>
            <a:pPr indent="-342900" lvl="0" marL="457200" rtl="0" algn="l">
              <a:spcBef>
                <a:spcPts val="0"/>
              </a:spcBef>
              <a:spcAft>
                <a:spcPts val="0"/>
              </a:spcAft>
              <a:buSzPts val="1800"/>
              <a:buChar char="●"/>
            </a:pPr>
            <a:r>
              <a:rPr lang="en"/>
              <a:t>This function is used to output the optimized verilog netlist when the optimization process is over</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getDelay</a:t>
            </a:r>
            <a:endParaRPr/>
          </a:p>
        </p:txBody>
      </p:sp>
      <p:sp>
        <p:nvSpPr>
          <p:cNvPr id="169" name="Google Shape;169;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a:t>
            </a:r>
            <a:r>
              <a:rPr lang="en"/>
              <a:t> function takes the capacitance array and the delays array</a:t>
            </a:r>
            <a:endParaRPr/>
          </a:p>
          <a:p>
            <a:pPr indent="-342900" lvl="0" marL="457200" rtl="0" algn="l">
              <a:spcBef>
                <a:spcPts val="0"/>
              </a:spcBef>
              <a:spcAft>
                <a:spcPts val="0"/>
              </a:spcAft>
              <a:buSzPts val="1800"/>
              <a:buChar char="●"/>
            </a:pPr>
            <a:r>
              <a:rPr lang="en"/>
              <a:t>Based on the given inputs, it interpolates/extrapolates to obtain the delay corresponding to a target capacitance</a:t>
            </a:r>
            <a:endParaRPr/>
          </a:p>
          <a:p>
            <a:pPr indent="-342900" lvl="0" marL="457200" rtl="0" algn="l">
              <a:spcBef>
                <a:spcPts val="0"/>
              </a:spcBef>
              <a:spcAft>
                <a:spcPts val="0"/>
              </a:spcAft>
              <a:buSzPts val="1800"/>
              <a:buChar char="●"/>
            </a:pPr>
            <a:r>
              <a:rPr lang="en"/>
              <a:t>The function uses the ‘</a:t>
            </a:r>
            <a:r>
              <a:rPr b="1" lang="en"/>
              <a:t>scipy.interpolate.interp1d</a:t>
            </a:r>
            <a:r>
              <a:rPr lang="en"/>
              <a:t>’ function</a:t>
            </a:r>
            <a:endParaRPr/>
          </a:p>
          <a:p>
            <a:pPr indent="-342900" lvl="0" marL="457200" rtl="0" algn="l">
              <a:spcBef>
                <a:spcPts val="0"/>
              </a:spcBef>
              <a:spcAft>
                <a:spcPts val="0"/>
              </a:spcAft>
              <a:buSzPts val="1800"/>
              <a:buChar char="●"/>
            </a:pPr>
            <a:r>
              <a:rPr lang="en"/>
              <a:t>Interpolation in only 1 dimension is used as an input transition is assumed for all the cells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getTotalDelay</a:t>
            </a:r>
            <a:endParaRPr/>
          </a:p>
        </p:txBody>
      </p:sp>
      <p:sp>
        <p:nvSpPr>
          <p:cNvPr id="175" name="Google Shape;175;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his cell iterates over all the cells (using the graph) an</a:t>
            </a:r>
            <a:r>
              <a:rPr lang="en"/>
              <a:t>d sums the delays of all the cells </a:t>
            </a:r>
            <a:endParaRPr/>
          </a:p>
          <a:p>
            <a:pPr indent="-342900" lvl="0" marL="457200" rtl="0" algn="l">
              <a:spcBef>
                <a:spcPts val="0"/>
              </a:spcBef>
              <a:spcAft>
                <a:spcPts val="0"/>
              </a:spcAft>
              <a:buSzPts val="1800"/>
              <a:buChar char="●"/>
            </a:pPr>
            <a:r>
              <a:rPr lang="en"/>
              <a:t>Please note that the delay of a cell is only considered once even if it has a fanout larger than 1. Only the maximum value is considered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language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Throughout the development of this project, python was used.</a:t>
            </a:r>
            <a:endParaRPr/>
          </a:p>
          <a:p>
            <a:pPr indent="-342900" lvl="0" marL="457200" rtl="0" algn="l">
              <a:spcBef>
                <a:spcPts val="0"/>
              </a:spcBef>
              <a:spcAft>
                <a:spcPts val="0"/>
              </a:spcAft>
              <a:buSzPts val="1800"/>
              <a:buChar char="●"/>
            </a:pPr>
            <a:r>
              <a:rPr lang="en"/>
              <a:t>There exists various supporting libraries that helped in the process of parsing the liberty</a:t>
            </a:r>
            <a:endParaRPr/>
          </a:p>
          <a:p>
            <a:pPr indent="-342900" lvl="0" marL="457200" rtl="0" algn="l">
              <a:spcBef>
                <a:spcPts val="0"/>
              </a:spcBef>
              <a:spcAft>
                <a:spcPts val="0"/>
              </a:spcAft>
              <a:buSzPts val="1800"/>
              <a:buChar char="●"/>
            </a:pPr>
            <a:r>
              <a:rPr lang="en"/>
              <a:t>The idea of representing a netlist as a graph (a dictionary of lists) and using other complex data structures (dictionary of dictionaries) are easily and best programmed using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printNumberOfCellsOfEachType</a:t>
            </a:r>
            <a:endParaRPr/>
          </a:p>
        </p:txBody>
      </p:sp>
      <p:sp>
        <p:nvSpPr>
          <p:cNvPr id="181" name="Google Shape;181;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function counts the number of cells of each type and prints them</a:t>
            </a:r>
            <a:endParaRPr/>
          </a:p>
          <a:p>
            <a:pPr indent="-342900" lvl="0" marL="457200" rtl="0" algn="l">
              <a:spcBef>
                <a:spcPts val="0"/>
              </a:spcBef>
              <a:spcAft>
                <a:spcPts val="0"/>
              </a:spcAft>
              <a:buSzPts val="1800"/>
              <a:buChar char="●"/>
            </a:pPr>
            <a:r>
              <a:rPr lang="en"/>
              <a:t>It simply iterates over all the instances in the instancesDict and keeps count of how many times a cellType (such as </a:t>
            </a:r>
            <a:r>
              <a:rPr b="1" lang="en"/>
              <a:t>‘AND2X2’</a:t>
            </a:r>
            <a:r>
              <a:rPr lang="en"/>
              <a:t>) has been used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constructGraph</a:t>
            </a:r>
            <a:endParaRPr/>
          </a:p>
        </p:txBody>
      </p:sp>
      <p:sp>
        <p:nvSpPr>
          <p:cNvPr id="187" name="Google Shape;187;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function uses the wires list to construct the graph</a:t>
            </a:r>
            <a:endParaRPr/>
          </a:p>
          <a:p>
            <a:pPr indent="-342900" lvl="0" marL="457200" rtl="0" algn="l">
              <a:spcBef>
                <a:spcPts val="0"/>
              </a:spcBef>
              <a:spcAft>
                <a:spcPts val="0"/>
              </a:spcAft>
              <a:buSzPts val="1800"/>
              <a:buChar char="●"/>
            </a:pPr>
            <a:r>
              <a:rPr lang="en"/>
              <a:t>While doing so, it takes into consideration the fanout of each cell in order to calculate the delays of the cell</a:t>
            </a:r>
            <a:endParaRPr/>
          </a:p>
          <a:p>
            <a:pPr indent="-342900" lvl="0" marL="457200" rtl="0" algn="l">
              <a:spcBef>
                <a:spcPts val="0"/>
              </a:spcBef>
              <a:spcAft>
                <a:spcPts val="0"/>
              </a:spcAft>
              <a:buSzPts val="1800"/>
              <a:buChar char="●"/>
            </a:pPr>
            <a:r>
              <a:rPr lang="en"/>
              <a:t>The delay of a cell to another cell in the path is represented using an edge in the graph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a:t>
            </a:r>
            <a:r>
              <a:rPr lang="en"/>
              <a:t> function solves the violation of a single high fanout cell using cloning</a:t>
            </a:r>
            <a:endParaRPr/>
          </a:p>
          <a:p>
            <a:pPr indent="-342900" lvl="0" marL="457200" rtl="0" algn="l">
              <a:spcBef>
                <a:spcPts val="0"/>
              </a:spcBef>
              <a:spcAft>
                <a:spcPts val="0"/>
              </a:spcAft>
              <a:buSzPts val="1800"/>
              <a:buChar char="●"/>
            </a:pPr>
            <a:r>
              <a:rPr lang="en"/>
              <a:t>It assigns up to the maximum legal fanout to each cell and clone until all the fanouts have been divided between the clones in such a way that none of them cause violations</a:t>
            </a:r>
            <a:endParaRPr/>
          </a:p>
          <a:p>
            <a:pPr indent="-342900" lvl="0" marL="457200" rtl="0" algn="l">
              <a:spcBef>
                <a:spcPts val="0"/>
              </a:spcBef>
              <a:spcAft>
                <a:spcPts val="0"/>
              </a:spcAft>
              <a:buSzPts val="1800"/>
              <a:buChar char="●"/>
            </a:pPr>
            <a:r>
              <a:rPr lang="en"/>
              <a:t>However, in doing so, adding clones undoubtedly increases the fanout of the previous cells driving the current cell</a:t>
            </a:r>
            <a:endParaRPr/>
          </a:p>
          <a:p>
            <a:pPr indent="-342900" lvl="0" marL="457200" rtl="0" algn="l">
              <a:spcBef>
                <a:spcPts val="0"/>
              </a:spcBef>
              <a:spcAft>
                <a:spcPts val="0"/>
              </a:spcAft>
              <a:buSzPts val="1800"/>
              <a:buChar char="●"/>
            </a:pPr>
            <a:r>
              <a:rPr lang="en"/>
              <a:t>That being said, the function is only concerned with the current cell so no checking for violations caused is necessary</a:t>
            </a:r>
            <a:endParaRPr/>
          </a:p>
        </p:txBody>
      </p:sp>
      <p:sp>
        <p:nvSpPr>
          <p:cNvPr id="193" name="Google Shape;19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fixByCloningSingle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fixByCloning</a:t>
            </a:r>
            <a:endParaRPr/>
          </a:p>
        </p:txBody>
      </p:sp>
      <p:sp>
        <p:nvSpPr>
          <p:cNvPr id="199" name="Google Shape;199;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function solves the violation of a single high fanout cell using cloning</a:t>
            </a:r>
            <a:endParaRPr/>
          </a:p>
          <a:p>
            <a:pPr indent="-342900" lvl="0" marL="457200" rtl="0" algn="l">
              <a:spcBef>
                <a:spcPts val="0"/>
              </a:spcBef>
              <a:spcAft>
                <a:spcPts val="0"/>
              </a:spcAft>
              <a:buSzPts val="1800"/>
              <a:buChar char="●"/>
            </a:pPr>
            <a:r>
              <a:rPr lang="en"/>
              <a:t>It assigns up to the maximum legal fanout to each cell and clone until all the fanouts have been divided between the clones in such a way that none of them cause violations</a:t>
            </a:r>
            <a:endParaRPr/>
          </a:p>
          <a:p>
            <a:pPr indent="-342900" lvl="0" marL="457200" rtl="0" algn="l">
              <a:spcBef>
                <a:spcPts val="0"/>
              </a:spcBef>
              <a:spcAft>
                <a:spcPts val="0"/>
              </a:spcAft>
              <a:buSzPts val="1800"/>
              <a:buChar char="●"/>
            </a:pPr>
            <a:r>
              <a:rPr lang="en"/>
              <a:t>In doing so, adding clones undoubtedly increases the fanout of the previous cells driving the current cell</a:t>
            </a:r>
            <a:endParaRPr/>
          </a:p>
          <a:p>
            <a:pPr indent="-342900" lvl="0" marL="457200" rtl="0" algn="l">
              <a:spcBef>
                <a:spcPts val="0"/>
              </a:spcBef>
              <a:spcAft>
                <a:spcPts val="0"/>
              </a:spcAft>
              <a:buSzPts val="1800"/>
              <a:buChar char="●"/>
            </a:pPr>
            <a:r>
              <a:rPr lang="en"/>
              <a:t>Unlike fixByCloningSingle, this function is recursively called to fix any violations it might have caused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removeViolationsByCloning</a:t>
            </a:r>
            <a:endParaRPr/>
          </a:p>
        </p:txBody>
      </p:sp>
      <p:sp>
        <p:nvSpPr>
          <p:cNvPr id="205" name="Google Shape;205;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his is the generalized function that removes violation via cloning</a:t>
            </a:r>
            <a:endParaRPr/>
          </a:p>
          <a:p>
            <a:pPr indent="-342900" lvl="0" marL="457200" rtl="0" algn="l">
              <a:spcBef>
                <a:spcPts val="0"/>
              </a:spcBef>
              <a:spcAft>
                <a:spcPts val="0"/>
              </a:spcAft>
              <a:buSzPts val="1800"/>
              <a:buChar char="●"/>
            </a:pPr>
            <a:r>
              <a:rPr lang="en"/>
              <a:t>It simply loops over all cells using the graph data structure and calls the fixByCloning function to fix individual violations (if exists)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fixByBuffering</a:t>
            </a:r>
            <a:endParaRPr/>
          </a:p>
        </p:txBody>
      </p:sp>
      <p:sp>
        <p:nvSpPr>
          <p:cNvPr id="211" name="Google Shape;211;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 function that fixes the fanout of a single cell by adding buffers</a:t>
            </a:r>
            <a:endParaRPr/>
          </a:p>
          <a:p>
            <a:pPr indent="-342900" lvl="0" marL="457200" rtl="0" algn="l">
              <a:spcBef>
                <a:spcPts val="0"/>
              </a:spcBef>
              <a:spcAft>
                <a:spcPts val="0"/>
              </a:spcAft>
              <a:buSzPts val="1800"/>
              <a:buChar char="●"/>
            </a:pPr>
            <a:r>
              <a:rPr lang="en"/>
              <a:t>It creates a specific number of buffers in such a way that the fanout of the current cell could be divided between them equally causing no violations</a:t>
            </a:r>
            <a:endParaRPr/>
          </a:p>
          <a:p>
            <a:pPr indent="-342900" lvl="0" marL="457200" rtl="0" algn="l">
              <a:spcBef>
                <a:spcPts val="0"/>
              </a:spcBef>
              <a:spcAft>
                <a:spcPts val="0"/>
              </a:spcAft>
              <a:buSzPts val="1800"/>
              <a:buChar char="●"/>
            </a:pPr>
            <a:r>
              <a:rPr lang="en"/>
              <a:t>Then, the function checks if the number of buffers added exceeds the maximum legal fanout.</a:t>
            </a:r>
            <a:endParaRPr/>
          </a:p>
          <a:p>
            <a:pPr indent="-342900" lvl="0" marL="457200" rtl="0" algn="l">
              <a:spcBef>
                <a:spcPts val="0"/>
              </a:spcBef>
              <a:spcAft>
                <a:spcPts val="0"/>
              </a:spcAft>
              <a:buSzPts val="1800"/>
              <a:buChar char="●"/>
            </a:pPr>
            <a:r>
              <a:rPr lang="en"/>
              <a:t>If so, the function is recursively called to fix any violations it might have caused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 removeViolationsByBuffering</a:t>
            </a:r>
            <a:endParaRPr/>
          </a:p>
        </p:txBody>
      </p:sp>
      <p:sp>
        <p:nvSpPr>
          <p:cNvPr id="217" name="Google Shape;217;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his is the generalized function that removes violation by adding buffers</a:t>
            </a:r>
            <a:endParaRPr/>
          </a:p>
          <a:p>
            <a:pPr indent="-342900" lvl="0" marL="457200" rtl="0" algn="l">
              <a:spcBef>
                <a:spcPts val="0"/>
              </a:spcBef>
              <a:spcAft>
                <a:spcPts val="0"/>
              </a:spcAft>
              <a:buSzPts val="1800"/>
              <a:buChar char="●"/>
            </a:pPr>
            <a:r>
              <a:rPr lang="en"/>
              <a:t>It simply loops over all cells using the graph data structure and calls the fixByBuffering function to fix individual violations (if exists)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23" name="Google Shape;223;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constructAndDisplay</a:t>
            </a:r>
            <a:r>
              <a:rPr lang="en"/>
              <a:t>: constructs the graph and displays the number of cells of each type</a:t>
            </a:r>
            <a:endParaRPr/>
          </a:p>
          <a:p>
            <a:pPr indent="-342900" lvl="0" marL="457200" rtl="0" algn="l">
              <a:spcBef>
                <a:spcPts val="0"/>
              </a:spcBef>
              <a:spcAft>
                <a:spcPts val="0"/>
              </a:spcAft>
              <a:buSzPts val="1800"/>
              <a:buChar char="●"/>
            </a:pPr>
            <a:r>
              <a:rPr b="1" lang="en"/>
              <a:t>getCurrentMaxFanOut</a:t>
            </a:r>
            <a:r>
              <a:rPr lang="en"/>
              <a:t>: gets the maximum fanout in a given netlist</a:t>
            </a:r>
            <a:endParaRPr/>
          </a:p>
          <a:p>
            <a:pPr indent="-342900" lvl="0" marL="457200" rtl="0" algn="l">
              <a:spcBef>
                <a:spcPts val="0"/>
              </a:spcBef>
              <a:spcAft>
                <a:spcPts val="0"/>
              </a:spcAft>
              <a:buSzPts val="1800"/>
              <a:buChar char="●"/>
            </a:pPr>
            <a:r>
              <a:rPr b="1" lang="en"/>
              <a:t>writeToFile</a:t>
            </a:r>
            <a:r>
              <a:rPr lang="en"/>
              <a:t>: writes the current netlist (potentially optimized) to a the OptimizedNetlist.v file</a:t>
            </a:r>
            <a:endParaRPr/>
          </a:p>
          <a:p>
            <a:pPr indent="-342900" lvl="0" marL="457200" rtl="0" algn="l">
              <a:spcBef>
                <a:spcPts val="0"/>
              </a:spcBef>
              <a:spcAft>
                <a:spcPts val="0"/>
              </a:spcAft>
              <a:buSzPts val="1800"/>
              <a:buChar char="●"/>
            </a:pPr>
            <a:r>
              <a:rPr b="1" lang="en"/>
              <a:t>displayGraph</a:t>
            </a:r>
            <a:r>
              <a:rPr lang="en"/>
              <a:t>: displays all the nodes in our graph (cells) and the edges (connections between cells) and their direction, weight, and related pins</a:t>
            </a:r>
            <a:endParaRPr/>
          </a:p>
          <a:p>
            <a:pPr indent="-342900" lvl="0" marL="457200" rtl="0" algn="l">
              <a:spcBef>
                <a:spcPts val="0"/>
              </a:spcBef>
              <a:spcAft>
                <a:spcPts val="0"/>
              </a:spcAft>
              <a:buSzPts val="1800"/>
              <a:buChar char="●"/>
            </a:pPr>
            <a:r>
              <a:rPr b="1" lang="en"/>
              <a:t>displayMenu</a:t>
            </a:r>
            <a:r>
              <a:rPr lang="en"/>
              <a:t>: display the main menu with all the options to allow the user pick their desired operation</a:t>
            </a:r>
            <a:endParaRPr/>
          </a:p>
          <a:p>
            <a:pPr indent="-342900" lvl="0" marL="457200" rtl="0" algn="l">
              <a:spcBef>
                <a:spcPts val="0"/>
              </a:spcBef>
              <a:spcAft>
                <a:spcPts val="0"/>
              </a:spcAft>
              <a:buSzPts val="1800"/>
              <a:buChar char="●"/>
            </a:pPr>
            <a:r>
              <a:rPr b="1" lang="en"/>
              <a:t>reopenMenu</a:t>
            </a:r>
            <a:r>
              <a:rPr lang="en"/>
              <a:t>: ask the user if they want to reopen the menu or terminate the program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29" name="Google Shape;229;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updateSizing</a:t>
            </a:r>
            <a:r>
              <a:rPr lang="en"/>
              <a:t>: a function that uses a bruteforce algorithm to try to size every single cell and check the new delay. If it gets improved, then keep the new size. Else, return the cell to its original size.</a:t>
            </a:r>
            <a:endParaRPr/>
          </a:p>
          <a:p>
            <a:pPr indent="-342900" lvl="0" marL="457200" rtl="0" algn="l">
              <a:spcBef>
                <a:spcPts val="0"/>
              </a:spcBef>
              <a:spcAft>
                <a:spcPts val="0"/>
              </a:spcAft>
              <a:buSzPts val="1800"/>
              <a:buChar char="●"/>
            </a:pPr>
            <a:r>
              <a:rPr b="1" lang="en"/>
              <a:t>replaceCell</a:t>
            </a:r>
            <a:r>
              <a:rPr lang="en"/>
              <a:t>: a function that replaces a specific instance with a different size. It is used to replace the small cells with larger sizes.</a:t>
            </a:r>
            <a:endParaRPr/>
          </a:p>
          <a:p>
            <a:pPr indent="-342900" lvl="0" marL="457200" rtl="0" algn="l">
              <a:spcBef>
                <a:spcPts val="0"/>
              </a:spcBef>
              <a:spcAft>
                <a:spcPts val="0"/>
              </a:spcAft>
              <a:buSzPts val="1800"/>
              <a:buChar char="●"/>
            </a:pPr>
            <a:r>
              <a:rPr b="1" lang="en"/>
              <a:t>updateWire</a:t>
            </a:r>
            <a:r>
              <a:rPr lang="en"/>
              <a:t>: a function that updates a wire by replacing the old instance name by the new one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Background - calculation of the delay</a:t>
            </a:r>
            <a:endParaRPr/>
          </a:p>
        </p:txBody>
      </p:sp>
      <p:sp>
        <p:nvSpPr>
          <p:cNvPr id="235" name="Google Shape;235;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delay is calculated as follows:</a:t>
            </a:r>
            <a:endParaRPr/>
          </a:p>
          <a:p>
            <a:pPr indent="-317500" lvl="1" marL="914400" rtl="0" algn="l">
              <a:spcBef>
                <a:spcPts val="0"/>
              </a:spcBef>
              <a:spcAft>
                <a:spcPts val="0"/>
              </a:spcAft>
              <a:buSzPts val="1400"/>
              <a:buChar char="○"/>
            </a:pPr>
            <a:r>
              <a:rPr lang="en"/>
              <a:t>Obtain the load capacitance based on the capacitances of the pins of the fanouts</a:t>
            </a:r>
            <a:endParaRPr/>
          </a:p>
          <a:p>
            <a:pPr indent="-317500" lvl="1" marL="914400" rtl="0" algn="l">
              <a:spcBef>
                <a:spcPts val="0"/>
              </a:spcBef>
              <a:spcAft>
                <a:spcPts val="0"/>
              </a:spcAft>
              <a:buSzPts val="1400"/>
              <a:buChar char="○"/>
            </a:pPr>
            <a:r>
              <a:rPr lang="en"/>
              <a:t>Using the NLDM, interpolate/extrapolate to obtain the value of the delay given a value for the capacitance</a:t>
            </a:r>
            <a:endParaRPr/>
          </a:p>
          <a:p>
            <a:pPr indent="-317500" lvl="1" marL="914400" rtl="0" algn="l">
              <a:spcBef>
                <a:spcPts val="0"/>
              </a:spcBef>
              <a:spcAft>
                <a:spcPts val="0"/>
              </a:spcAft>
              <a:buSzPts val="1400"/>
              <a:buChar char="○"/>
            </a:pPr>
            <a:r>
              <a:rPr lang="en"/>
              <a:t>This is interpolation/extrapolation in 1 dimension (1D) as the input transition is assumed to always have the second value</a:t>
            </a:r>
            <a:endParaRPr/>
          </a:p>
        </p:txBody>
      </p:sp>
      <p:pic>
        <p:nvPicPr>
          <p:cNvPr id="236" name="Google Shape;236;p41"/>
          <p:cNvPicPr preferRelativeResize="0"/>
          <p:nvPr/>
        </p:nvPicPr>
        <p:blipFill>
          <a:blip r:embed="rId3">
            <a:alphaModFix/>
          </a:blip>
          <a:stretch>
            <a:fillRect/>
          </a:stretch>
        </p:blipFill>
        <p:spPr>
          <a:xfrm>
            <a:off x="2330875" y="3121888"/>
            <a:ext cx="4114800" cy="145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graph</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project, we represented the netlist as a Directed Acyclic Graph (DAG)</a:t>
            </a:r>
            <a:endParaRPr/>
          </a:p>
          <a:p>
            <a:pPr indent="-342900" lvl="0" marL="457200" rtl="0" algn="l">
              <a:spcBef>
                <a:spcPts val="0"/>
              </a:spcBef>
              <a:spcAft>
                <a:spcPts val="0"/>
              </a:spcAft>
              <a:buSzPts val="1800"/>
              <a:buChar char="●"/>
            </a:pPr>
            <a:r>
              <a:rPr lang="en"/>
              <a:t>Using pyhton, this was implemented as a dictionary of lists, called graph</a:t>
            </a:r>
            <a:endParaRPr/>
          </a:p>
          <a:p>
            <a:pPr indent="-342900" lvl="0" marL="457200" rtl="0" algn="l">
              <a:spcBef>
                <a:spcPts val="0"/>
              </a:spcBef>
              <a:spcAft>
                <a:spcPts val="0"/>
              </a:spcAft>
              <a:buSzPts val="1800"/>
              <a:buChar char="●"/>
            </a:pPr>
            <a:r>
              <a:rPr lang="en"/>
              <a:t>An instance in the dictionary is accessed by the instance name (BUFX4_6 for example)</a:t>
            </a:r>
            <a:endParaRPr/>
          </a:p>
          <a:p>
            <a:pPr indent="-342900" lvl="0" marL="457200" rtl="0" algn="l">
              <a:spcBef>
                <a:spcPts val="0"/>
              </a:spcBef>
              <a:spcAft>
                <a:spcPts val="0"/>
              </a:spcAft>
              <a:buSzPts val="1800"/>
              <a:buChar char="●"/>
            </a:pPr>
            <a:r>
              <a:rPr lang="en"/>
              <a:t>Each instance accesses a number of lists that give data about all the instances our cell is connected to (including which pin) and the delay to all the fanout cells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Background/Algorithms - Buffering</a:t>
            </a:r>
            <a:endParaRPr/>
          </a:p>
        </p:txBody>
      </p:sp>
      <p:sp>
        <p:nvSpPr>
          <p:cNvPr id="242" name="Google Shape;242;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buffering, a naive algorithm is used</a:t>
            </a:r>
            <a:endParaRPr/>
          </a:p>
          <a:p>
            <a:pPr indent="-342900" lvl="0" marL="457200" rtl="0" algn="l">
              <a:spcBef>
                <a:spcPts val="0"/>
              </a:spcBef>
              <a:spcAft>
                <a:spcPts val="0"/>
              </a:spcAft>
              <a:buSzPts val="1800"/>
              <a:buChar char="●"/>
            </a:pPr>
            <a:r>
              <a:rPr lang="en"/>
              <a:t>Simply, loop over all the cells in the netlist and check for violations</a:t>
            </a:r>
            <a:endParaRPr/>
          </a:p>
          <a:p>
            <a:pPr indent="-342900" lvl="0" marL="457200" rtl="0" algn="l">
              <a:spcBef>
                <a:spcPts val="0"/>
              </a:spcBef>
              <a:spcAft>
                <a:spcPts val="0"/>
              </a:spcAft>
              <a:buSzPts val="1800"/>
              <a:buChar char="●"/>
            </a:pPr>
            <a:r>
              <a:rPr lang="en"/>
              <a:t>When a violation is encountered, the number of buffers (nBuffers) to be used is obtained by the following equation</a:t>
            </a:r>
            <a:endParaRPr/>
          </a:p>
          <a:p>
            <a:pPr indent="0" lvl="0" marL="0" rtl="0" algn="l">
              <a:spcBef>
                <a:spcPts val="1600"/>
              </a:spcBef>
              <a:spcAft>
                <a:spcPts val="1600"/>
              </a:spcAft>
              <a:buNone/>
            </a:pPr>
            <a:r>
              <a:t/>
            </a:r>
            <a:endParaRPr/>
          </a:p>
        </p:txBody>
      </p:sp>
      <p:pic>
        <p:nvPicPr>
          <p:cNvPr id="243" name="Google Shape;243;p42"/>
          <p:cNvPicPr preferRelativeResize="0"/>
          <p:nvPr/>
        </p:nvPicPr>
        <p:blipFill rotWithShape="1">
          <a:blip r:embed="rId3">
            <a:alphaModFix/>
          </a:blip>
          <a:srcRect b="8164" l="0" r="0" t="0"/>
          <a:stretch/>
        </p:blipFill>
        <p:spPr>
          <a:xfrm>
            <a:off x="1580700" y="2893575"/>
            <a:ext cx="5982600" cy="895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Background/</a:t>
            </a:r>
            <a:r>
              <a:rPr lang="en"/>
              <a:t>Algorithms - Buffering</a:t>
            </a:r>
            <a:endParaRPr/>
          </a:p>
        </p:txBody>
      </p:sp>
      <p:sp>
        <p:nvSpPr>
          <p:cNvPr id="249" name="Google Shape;249;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assigning the specified max fanout amount to each buffer of the assigned ones</a:t>
            </a:r>
            <a:endParaRPr/>
          </a:p>
          <a:p>
            <a:pPr indent="-342900" lvl="0" marL="457200" rtl="0" algn="l">
              <a:spcBef>
                <a:spcPts val="0"/>
              </a:spcBef>
              <a:spcAft>
                <a:spcPts val="0"/>
              </a:spcAft>
              <a:buSzPts val="1800"/>
              <a:buChar char="●"/>
            </a:pPr>
            <a:r>
              <a:rPr lang="en"/>
              <a:t>In the last buffer, assign only the remaining fanouts to as it might be less than the specified maximum fanout (the case if the fanout before optimization is not divisible by the number of buffers used</a:t>
            </a:r>
            <a:endParaRPr/>
          </a:p>
          <a:p>
            <a:pPr indent="-342900" lvl="0" marL="457200" rtl="0" algn="l">
              <a:spcBef>
                <a:spcPts val="0"/>
              </a:spcBef>
              <a:spcAft>
                <a:spcPts val="0"/>
              </a:spcAft>
              <a:buSzPts val="1800"/>
              <a:buChar char="●"/>
            </a:pPr>
            <a:r>
              <a:rPr lang="en"/>
              <a:t>After buffering, check if the number of buffers used (nBuffers) exceeds the maximum specified fanout, recursively call the function to solve this issue</a:t>
            </a:r>
            <a:endParaRPr/>
          </a:p>
          <a:p>
            <a:pPr indent="-342900" lvl="0" marL="457200" rtl="0" algn="l">
              <a:spcBef>
                <a:spcPts val="0"/>
              </a:spcBef>
              <a:spcAft>
                <a:spcPts val="0"/>
              </a:spcAft>
              <a:buSzPts val="1800"/>
              <a:buChar char="●"/>
            </a:pPr>
            <a:r>
              <a:rPr lang="en"/>
              <a:t>The result is a </a:t>
            </a:r>
            <a:r>
              <a:rPr b="1" lang="en"/>
              <a:t>buffer tree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Technical Background/</a:t>
            </a:r>
            <a:r>
              <a:rPr lang="en" sz="3800"/>
              <a:t>Algorithms - Cloning (recursive)</a:t>
            </a:r>
            <a:endParaRPr sz="3800"/>
          </a:p>
        </p:txBody>
      </p:sp>
      <p:sp>
        <p:nvSpPr>
          <p:cNvPr id="255" name="Google Shape;255;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the recursive cloning function, a slightly more complex algorithm is used</a:t>
            </a:r>
            <a:endParaRPr/>
          </a:p>
          <a:p>
            <a:pPr indent="-342900" lvl="0" marL="457200" rtl="0" algn="l">
              <a:spcBef>
                <a:spcPts val="0"/>
              </a:spcBef>
              <a:spcAft>
                <a:spcPts val="0"/>
              </a:spcAft>
              <a:buSzPts val="1800"/>
              <a:buChar char="●"/>
            </a:pPr>
            <a:r>
              <a:rPr lang="en"/>
              <a:t>Similar to the buffering algorithm, loop over all the cells in the netlist and check for violations</a:t>
            </a:r>
            <a:endParaRPr/>
          </a:p>
          <a:p>
            <a:pPr indent="-342900" lvl="0" marL="457200" rtl="0" algn="l">
              <a:spcBef>
                <a:spcPts val="0"/>
              </a:spcBef>
              <a:spcAft>
                <a:spcPts val="0"/>
              </a:spcAft>
              <a:buSzPts val="1800"/>
              <a:buChar char="●"/>
            </a:pPr>
            <a:r>
              <a:rPr lang="en"/>
              <a:t>When a violation is encountered, the number of clones of the cell (nClones) to be used is obtained by the following equation</a:t>
            </a:r>
            <a:endParaRPr/>
          </a:p>
          <a:p>
            <a:pPr indent="0" lvl="0" marL="0" rtl="0" algn="l">
              <a:spcBef>
                <a:spcPts val="1600"/>
              </a:spcBef>
              <a:spcAft>
                <a:spcPts val="1600"/>
              </a:spcAft>
              <a:buNone/>
            </a:pPr>
            <a:r>
              <a:t/>
            </a:r>
            <a:endParaRPr/>
          </a:p>
        </p:txBody>
      </p:sp>
      <p:pic>
        <p:nvPicPr>
          <p:cNvPr id="256" name="Google Shape;256;p44"/>
          <p:cNvPicPr preferRelativeResize="0"/>
          <p:nvPr/>
        </p:nvPicPr>
        <p:blipFill rotWithShape="1">
          <a:blip r:embed="rId3">
            <a:alphaModFix/>
          </a:blip>
          <a:srcRect b="7547" l="0" r="0" t="5991"/>
          <a:stretch/>
        </p:blipFill>
        <p:spPr>
          <a:xfrm>
            <a:off x="1633525" y="3266875"/>
            <a:ext cx="5876925" cy="1012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idx="1" type="body"/>
          </p:nvPr>
        </p:nvSpPr>
        <p:spPr>
          <a:xfrm>
            <a:off x="311700" y="1225225"/>
            <a:ext cx="8520600" cy="36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assigning the specified max fanout amount to the current cell as well as each clone</a:t>
            </a:r>
            <a:endParaRPr/>
          </a:p>
          <a:p>
            <a:pPr indent="-342900" lvl="0" marL="457200" rtl="0" algn="l">
              <a:spcBef>
                <a:spcPts val="0"/>
              </a:spcBef>
              <a:spcAft>
                <a:spcPts val="0"/>
              </a:spcAft>
              <a:buSzPts val="1800"/>
              <a:buChar char="●"/>
            </a:pPr>
            <a:r>
              <a:rPr lang="en"/>
              <a:t>In the last clone, assign only the remaining fanouts to as it might be less than the specified maximum fanout (the case if the fanout before optimization is not divisible by the number of clones used</a:t>
            </a:r>
            <a:endParaRPr/>
          </a:p>
          <a:p>
            <a:pPr indent="-342900" lvl="0" marL="457200" rtl="0" algn="l">
              <a:spcBef>
                <a:spcPts val="0"/>
              </a:spcBef>
              <a:spcAft>
                <a:spcPts val="0"/>
              </a:spcAft>
              <a:buSzPts val="1800"/>
              <a:buChar char="●"/>
            </a:pPr>
            <a:r>
              <a:rPr lang="en"/>
              <a:t>After cloning, a check on the fanouts of all the inputs of the current cell must be made</a:t>
            </a:r>
            <a:endParaRPr/>
          </a:p>
          <a:p>
            <a:pPr indent="-342900" lvl="0" marL="457200" rtl="0" algn="l">
              <a:spcBef>
                <a:spcPts val="0"/>
              </a:spcBef>
              <a:spcAft>
                <a:spcPts val="0"/>
              </a:spcAft>
              <a:buSzPts val="1800"/>
              <a:buChar char="●"/>
            </a:pPr>
            <a:r>
              <a:rPr lang="en"/>
              <a:t>If the fanout of any of the inputs to our cell (after adding the clones) exceeds the maximum specified fanout, recursively call the function with those cells to solve this issue</a:t>
            </a:r>
            <a:endParaRPr/>
          </a:p>
          <a:p>
            <a:pPr indent="-342900" lvl="0" marL="457200" rtl="0" algn="l">
              <a:spcBef>
                <a:spcPts val="0"/>
              </a:spcBef>
              <a:spcAft>
                <a:spcPts val="0"/>
              </a:spcAft>
              <a:buSzPts val="1800"/>
              <a:buChar char="●"/>
            </a:pPr>
            <a:r>
              <a:rPr lang="en"/>
              <a:t>This might result in an exponential amount of recursive calls</a:t>
            </a:r>
            <a:endParaRPr b="1"/>
          </a:p>
        </p:txBody>
      </p:sp>
      <p:sp>
        <p:nvSpPr>
          <p:cNvPr id="262" name="Google Shape;262;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Technical Background/</a:t>
            </a:r>
            <a:r>
              <a:rPr lang="en" sz="3800"/>
              <a:t>Algorithms - Cloning (rec</a:t>
            </a:r>
            <a:r>
              <a:rPr lang="en" sz="3900"/>
              <a:t>ursive)</a:t>
            </a:r>
            <a:endParaRPr sz="3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Technical Background/</a:t>
            </a:r>
            <a:r>
              <a:rPr lang="en" sz="3900"/>
              <a:t>Algorithms - Cloning (iterative)</a:t>
            </a:r>
            <a:endParaRPr sz="3900"/>
          </a:p>
        </p:txBody>
      </p:sp>
      <p:sp>
        <p:nvSpPr>
          <p:cNvPr id="268" name="Google Shape;268;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version for cloning could be used in other cases</a:t>
            </a:r>
            <a:endParaRPr/>
          </a:p>
          <a:p>
            <a:pPr indent="-342900" lvl="0" marL="457200" rtl="0" algn="l">
              <a:spcBef>
                <a:spcPts val="0"/>
              </a:spcBef>
              <a:spcAft>
                <a:spcPts val="0"/>
              </a:spcAft>
              <a:buSzPts val="1800"/>
              <a:buChar char="●"/>
            </a:pPr>
            <a:r>
              <a:rPr lang="en"/>
              <a:t>As mentioned earlier, the recursive cloning function has a very large amount of nested recursive calls which might lead to a ‘</a:t>
            </a:r>
            <a:r>
              <a:rPr b="1" lang="en"/>
              <a:t>maximum recursion depth</a:t>
            </a:r>
            <a:r>
              <a:rPr lang="en"/>
              <a:t>’ in python</a:t>
            </a:r>
            <a:endParaRPr/>
          </a:p>
          <a:p>
            <a:pPr indent="-342900" lvl="0" marL="457200" rtl="0" algn="l">
              <a:spcBef>
                <a:spcPts val="0"/>
              </a:spcBef>
              <a:spcAft>
                <a:spcPts val="0"/>
              </a:spcAft>
              <a:buSzPts val="1800"/>
              <a:buChar char="●"/>
            </a:pPr>
            <a:r>
              <a:rPr lang="en"/>
              <a:t>Alternatively, an iterative version is implemented</a:t>
            </a:r>
            <a:endParaRPr/>
          </a:p>
          <a:p>
            <a:pPr indent="-342900" lvl="0" marL="457200" rtl="0" algn="l">
              <a:spcBef>
                <a:spcPts val="0"/>
              </a:spcBef>
              <a:spcAft>
                <a:spcPts val="0"/>
              </a:spcAft>
              <a:buSzPts val="1800"/>
              <a:buChar char="●"/>
            </a:pPr>
            <a:r>
              <a:rPr lang="en"/>
              <a:t>The algorithm is as follows:</a:t>
            </a:r>
            <a:endParaRPr/>
          </a:p>
          <a:p>
            <a:pPr indent="-317500" lvl="1" marL="914400" rtl="0" algn="l">
              <a:spcBef>
                <a:spcPts val="0"/>
              </a:spcBef>
              <a:spcAft>
                <a:spcPts val="0"/>
              </a:spcAft>
              <a:buSzPts val="1400"/>
              <a:buChar char="○"/>
            </a:pPr>
            <a:r>
              <a:rPr lang="en"/>
              <a:t>Loop while the cell the with highest fanout doesn’t exceed the specified maximum fanout</a:t>
            </a:r>
            <a:endParaRPr/>
          </a:p>
          <a:p>
            <a:pPr indent="-317500" lvl="1" marL="914400" rtl="0" algn="l">
              <a:spcBef>
                <a:spcPts val="0"/>
              </a:spcBef>
              <a:spcAft>
                <a:spcPts val="0"/>
              </a:spcAft>
              <a:buSzPts val="1400"/>
              <a:buChar char="○"/>
            </a:pPr>
            <a:r>
              <a:rPr lang="en"/>
              <a:t>Apply cloning to the cell with the highest fanout</a:t>
            </a:r>
            <a:endParaRPr/>
          </a:p>
          <a:p>
            <a:pPr indent="-342900" lvl="0" marL="457200" rtl="0" algn="l">
              <a:spcBef>
                <a:spcPts val="0"/>
              </a:spcBef>
              <a:spcAft>
                <a:spcPts val="0"/>
              </a:spcAft>
              <a:buSzPts val="1800"/>
              <a:buChar char="●"/>
            </a:pPr>
            <a:r>
              <a:rPr lang="en"/>
              <a:t>This is a purely greedy approach that is relatively inefficient</a:t>
            </a:r>
            <a:endParaRPr/>
          </a:p>
          <a:p>
            <a:pPr indent="-342900" lvl="0" marL="457200" rtl="0" algn="l">
              <a:spcBef>
                <a:spcPts val="0"/>
              </a:spcBef>
              <a:spcAft>
                <a:spcPts val="0"/>
              </a:spcAft>
              <a:buSzPts val="1800"/>
              <a:buChar char="●"/>
            </a:pPr>
            <a:r>
              <a:rPr lang="en"/>
              <a:t>Additionally, this greedy approach only allows obtaining a local minima and therefore, sometimes, the absolute minimum fanout for the graph might not be achieved</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Background/</a:t>
            </a:r>
            <a:r>
              <a:rPr lang="en"/>
              <a:t>Algorithms - Sizing</a:t>
            </a:r>
            <a:endParaRPr/>
          </a:p>
        </p:txBody>
      </p:sp>
      <p:sp>
        <p:nvSpPr>
          <p:cNvPr id="274" name="Google Shape;274;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greedy bruteforce algorithm was used for the reduction of the delay by sizing</a:t>
            </a:r>
            <a:endParaRPr/>
          </a:p>
          <a:p>
            <a:pPr indent="-342900" lvl="0" marL="457200" rtl="0" algn="l">
              <a:spcBef>
                <a:spcPts val="0"/>
              </a:spcBef>
              <a:spcAft>
                <a:spcPts val="0"/>
              </a:spcAft>
              <a:buSzPts val="1800"/>
              <a:buChar char="●"/>
            </a:pPr>
            <a:r>
              <a:rPr lang="en"/>
              <a:t>The algorithm utilizes the idea of </a:t>
            </a:r>
            <a:r>
              <a:rPr b="1" lang="en"/>
              <a:t>‘hill climbing’</a:t>
            </a:r>
            <a:endParaRPr/>
          </a:p>
          <a:p>
            <a:pPr indent="-342900" lvl="0" marL="457200" rtl="0" algn="l">
              <a:spcBef>
                <a:spcPts val="0"/>
              </a:spcBef>
              <a:spcAft>
                <a:spcPts val="0"/>
              </a:spcAft>
              <a:buSzPts val="1800"/>
              <a:buChar char="●"/>
            </a:pPr>
            <a:r>
              <a:rPr lang="en"/>
              <a:t>Starting from the first instance in the instances dictionary:</a:t>
            </a:r>
            <a:endParaRPr/>
          </a:p>
          <a:p>
            <a:pPr indent="-317500" lvl="1" marL="1371600" rtl="0" algn="l">
              <a:spcBef>
                <a:spcPts val="0"/>
              </a:spcBef>
              <a:spcAft>
                <a:spcPts val="0"/>
              </a:spcAft>
              <a:buSzPts val="1400"/>
              <a:buChar char="○"/>
            </a:pPr>
            <a:r>
              <a:rPr lang="en"/>
              <a:t>Check if the cell has a higher fanout than the one specified by the user; if so:</a:t>
            </a:r>
            <a:endParaRPr/>
          </a:p>
          <a:p>
            <a:pPr indent="-317500" lvl="2" marL="1828800" rtl="0" algn="l">
              <a:spcBef>
                <a:spcPts val="0"/>
              </a:spcBef>
              <a:spcAft>
                <a:spcPts val="0"/>
              </a:spcAft>
              <a:buSzPts val="1400"/>
              <a:buChar char="■"/>
            </a:pPr>
            <a:r>
              <a:rPr lang="en"/>
              <a:t>Replace the cell with a higher size</a:t>
            </a:r>
            <a:endParaRPr/>
          </a:p>
          <a:p>
            <a:pPr indent="-317500" lvl="2" marL="1828800" rtl="0" algn="l">
              <a:spcBef>
                <a:spcPts val="0"/>
              </a:spcBef>
              <a:spcAft>
                <a:spcPts val="0"/>
              </a:spcAft>
              <a:buSzPts val="1400"/>
              <a:buChar char="■"/>
            </a:pPr>
            <a:r>
              <a:rPr lang="en"/>
              <a:t>Calculate</a:t>
            </a:r>
            <a:r>
              <a:rPr lang="en"/>
              <a:t> the new total delay</a:t>
            </a:r>
            <a:endParaRPr/>
          </a:p>
          <a:p>
            <a:pPr indent="-317500" lvl="2" marL="1828800" rtl="0" algn="l">
              <a:spcBef>
                <a:spcPts val="0"/>
              </a:spcBef>
              <a:spcAft>
                <a:spcPts val="0"/>
              </a:spcAft>
              <a:buSzPts val="1400"/>
              <a:buChar char="■"/>
            </a:pPr>
            <a:r>
              <a:rPr lang="en"/>
              <a:t>If the delay is shorter than the previous delay: </a:t>
            </a:r>
            <a:endParaRPr/>
          </a:p>
          <a:p>
            <a:pPr indent="-317500" lvl="3" marL="2286000" rtl="0" algn="l">
              <a:spcBef>
                <a:spcPts val="0"/>
              </a:spcBef>
              <a:spcAft>
                <a:spcPts val="0"/>
              </a:spcAft>
              <a:buSzPts val="1400"/>
              <a:buChar char="●"/>
            </a:pPr>
            <a:r>
              <a:rPr lang="en"/>
              <a:t>If so: keep the change</a:t>
            </a:r>
            <a:endParaRPr/>
          </a:p>
          <a:p>
            <a:pPr indent="-317500" lvl="3" marL="2286000" rtl="0" algn="l">
              <a:spcBef>
                <a:spcPts val="0"/>
              </a:spcBef>
              <a:spcAft>
                <a:spcPts val="0"/>
              </a:spcAft>
              <a:buSzPts val="1400"/>
              <a:buChar char="●"/>
            </a:pPr>
            <a:r>
              <a:rPr lang="en"/>
              <a:t>Else: reverse the change</a:t>
            </a:r>
            <a:endParaRPr/>
          </a:p>
          <a:p>
            <a:pPr indent="-317500" lvl="2" marL="1828800" rtl="0" algn="l">
              <a:spcBef>
                <a:spcPts val="0"/>
              </a:spcBef>
              <a:spcAft>
                <a:spcPts val="0"/>
              </a:spcAft>
              <a:buSzPts val="1400"/>
              <a:buChar char="■"/>
            </a:pPr>
            <a:r>
              <a:rPr lang="en"/>
              <a:t>Else: go to the next cell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buffering and sizing a high fanout cell</a:t>
            </a:r>
            <a:endParaRPr/>
          </a:p>
        </p:txBody>
      </p:sp>
      <p:pic>
        <p:nvPicPr>
          <p:cNvPr id="280" name="Google Shape;280;p48"/>
          <p:cNvPicPr preferRelativeResize="0"/>
          <p:nvPr/>
        </p:nvPicPr>
        <p:blipFill>
          <a:blip r:embed="rId3">
            <a:alphaModFix/>
          </a:blip>
          <a:stretch>
            <a:fillRect/>
          </a:stretch>
        </p:blipFill>
        <p:spPr>
          <a:xfrm>
            <a:off x="311688" y="1016275"/>
            <a:ext cx="3000375" cy="3771900"/>
          </a:xfrm>
          <a:prstGeom prst="rect">
            <a:avLst/>
          </a:prstGeom>
          <a:noFill/>
          <a:ln>
            <a:noFill/>
          </a:ln>
        </p:spPr>
      </p:pic>
      <p:pic>
        <p:nvPicPr>
          <p:cNvPr id="281" name="Google Shape;281;p48"/>
          <p:cNvPicPr preferRelativeResize="0"/>
          <p:nvPr/>
        </p:nvPicPr>
        <p:blipFill rotWithShape="1">
          <a:blip r:embed="rId4">
            <a:alphaModFix/>
          </a:blip>
          <a:srcRect b="0" l="0" r="0" t="0"/>
          <a:stretch/>
        </p:blipFill>
        <p:spPr>
          <a:xfrm>
            <a:off x="5011375" y="1056500"/>
            <a:ext cx="3408750" cy="3691449"/>
          </a:xfrm>
          <a:prstGeom prst="rect">
            <a:avLst/>
          </a:prstGeom>
          <a:noFill/>
          <a:ln>
            <a:noFill/>
          </a:ln>
        </p:spPr>
      </p:pic>
      <p:cxnSp>
        <p:nvCxnSpPr>
          <p:cNvPr id="282" name="Google Shape;282;p48"/>
          <p:cNvCxnSpPr>
            <a:stCxn id="280" idx="3"/>
            <a:endCxn id="281" idx="1"/>
          </p:cNvCxnSpPr>
          <p:nvPr/>
        </p:nvCxnSpPr>
        <p:spPr>
          <a:xfrm>
            <a:off x="3312063" y="2902225"/>
            <a:ext cx="16992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0"/>
            <a:ext cx="8520600" cy="70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cloning and sizing a high fanout cell</a:t>
            </a:r>
            <a:endParaRPr/>
          </a:p>
        </p:txBody>
      </p:sp>
      <p:pic>
        <p:nvPicPr>
          <p:cNvPr id="288" name="Google Shape;288;p49"/>
          <p:cNvPicPr preferRelativeResize="0"/>
          <p:nvPr/>
        </p:nvPicPr>
        <p:blipFill>
          <a:blip r:embed="rId3">
            <a:alphaModFix/>
          </a:blip>
          <a:stretch>
            <a:fillRect/>
          </a:stretch>
        </p:blipFill>
        <p:spPr>
          <a:xfrm>
            <a:off x="5116550" y="609025"/>
            <a:ext cx="3715751" cy="4329200"/>
          </a:xfrm>
          <a:prstGeom prst="rect">
            <a:avLst/>
          </a:prstGeom>
          <a:noFill/>
          <a:ln>
            <a:noFill/>
          </a:ln>
        </p:spPr>
      </p:pic>
      <p:pic>
        <p:nvPicPr>
          <p:cNvPr id="289" name="Google Shape;289;p49"/>
          <p:cNvPicPr preferRelativeResize="0"/>
          <p:nvPr/>
        </p:nvPicPr>
        <p:blipFill>
          <a:blip r:embed="rId4">
            <a:alphaModFix/>
          </a:blip>
          <a:stretch>
            <a:fillRect/>
          </a:stretch>
        </p:blipFill>
        <p:spPr>
          <a:xfrm>
            <a:off x="628763" y="887675"/>
            <a:ext cx="3000375" cy="3771900"/>
          </a:xfrm>
          <a:prstGeom prst="rect">
            <a:avLst/>
          </a:prstGeom>
          <a:noFill/>
          <a:ln>
            <a:noFill/>
          </a:ln>
        </p:spPr>
      </p:pic>
      <p:cxnSp>
        <p:nvCxnSpPr>
          <p:cNvPr id="290" name="Google Shape;290;p49"/>
          <p:cNvCxnSpPr>
            <a:stCxn id="289" idx="3"/>
            <a:endCxn id="288" idx="1"/>
          </p:cNvCxnSpPr>
          <p:nvPr/>
        </p:nvCxnSpPr>
        <p:spPr>
          <a:xfrm>
            <a:off x="3629138" y="2773625"/>
            <a:ext cx="14874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00625"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graph</a:t>
            </a:r>
            <a:endParaRPr/>
          </a:p>
        </p:txBody>
      </p:sp>
      <p:pic>
        <p:nvPicPr>
          <p:cNvPr id="81" name="Google Shape;81;p16"/>
          <p:cNvPicPr preferRelativeResize="0"/>
          <p:nvPr/>
        </p:nvPicPr>
        <p:blipFill>
          <a:blip r:embed="rId3">
            <a:alphaModFix/>
          </a:blip>
          <a:stretch>
            <a:fillRect/>
          </a:stretch>
        </p:blipFill>
        <p:spPr>
          <a:xfrm>
            <a:off x="907788" y="732300"/>
            <a:ext cx="7106276" cy="2324400"/>
          </a:xfrm>
          <a:prstGeom prst="rect">
            <a:avLst/>
          </a:prstGeom>
          <a:noFill/>
          <a:ln>
            <a:noFill/>
          </a:ln>
        </p:spPr>
      </p:pic>
      <p:pic>
        <p:nvPicPr>
          <p:cNvPr id="82" name="Google Shape;82;p16"/>
          <p:cNvPicPr preferRelativeResize="0"/>
          <p:nvPr/>
        </p:nvPicPr>
        <p:blipFill>
          <a:blip r:embed="rId4">
            <a:alphaModFix/>
          </a:blip>
          <a:stretch>
            <a:fillRect/>
          </a:stretch>
        </p:blipFill>
        <p:spPr>
          <a:xfrm>
            <a:off x="1384350" y="3056699"/>
            <a:ext cx="6153150" cy="182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graph</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previous slide shows an illustration of the graph data structure that was implemented</a:t>
            </a:r>
            <a:endParaRPr/>
          </a:p>
          <a:p>
            <a:pPr indent="-342900" lvl="0" marL="457200" rtl="0" algn="l">
              <a:spcBef>
                <a:spcPts val="0"/>
              </a:spcBef>
              <a:spcAft>
                <a:spcPts val="0"/>
              </a:spcAft>
              <a:buSzPts val="1800"/>
              <a:buChar char="●"/>
            </a:pPr>
            <a:r>
              <a:rPr lang="en"/>
              <a:t>The example shows an </a:t>
            </a:r>
            <a:r>
              <a:rPr lang="en"/>
              <a:t>instantiated</a:t>
            </a:r>
            <a:r>
              <a:rPr lang="en"/>
              <a:t> cell called </a:t>
            </a:r>
            <a:r>
              <a:rPr b="1" lang="en"/>
              <a:t>AND2X2_5</a:t>
            </a:r>
            <a:endParaRPr b="1"/>
          </a:p>
          <a:p>
            <a:pPr indent="-342900" lvl="0" marL="457200" rtl="0" algn="l">
              <a:spcBef>
                <a:spcPts val="0"/>
              </a:spcBef>
              <a:spcAft>
                <a:spcPts val="0"/>
              </a:spcAft>
              <a:buSzPts val="1800"/>
              <a:buChar char="●"/>
            </a:pPr>
            <a:r>
              <a:rPr lang="en"/>
              <a:t>This cell has a fanout of 2 and its pin </a:t>
            </a:r>
            <a:r>
              <a:rPr b="1" lang="en"/>
              <a:t>‘Y’ </a:t>
            </a:r>
            <a:r>
              <a:rPr lang="en"/>
              <a:t>is connected using wire </a:t>
            </a:r>
            <a:r>
              <a:rPr b="1" lang="en"/>
              <a:t>_177_ </a:t>
            </a:r>
            <a:r>
              <a:rPr lang="en"/>
              <a:t>to pin </a:t>
            </a:r>
            <a:r>
              <a:rPr b="1" lang="en"/>
              <a:t>‘C’ </a:t>
            </a:r>
            <a:r>
              <a:rPr lang="en"/>
              <a:t>in </a:t>
            </a:r>
            <a:r>
              <a:rPr b="1" lang="en"/>
              <a:t>NAND3X1_11 </a:t>
            </a:r>
            <a:r>
              <a:rPr lang="en"/>
              <a:t>and pin </a:t>
            </a:r>
            <a:r>
              <a:rPr b="1" lang="en"/>
              <a:t>‘B’ </a:t>
            </a:r>
            <a:r>
              <a:rPr lang="en"/>
              <a:t>in </a:t>
            </a:r>
            <a:r>
              <a:rPr b="1" lang="en"/>
              <a:t>NAND2X1_24</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instancesDict</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InstancesDict is a data structure for all the netlist details for all the instantiated cells</a:t>
            </a:r>
            <a:endParaRPr/>
          </a:p>
          <a:p>
            <a:pPr indent="-342900" lvl="0" marL="457200" rtl="0" algn="l">
              <a:spcBef>
                <a:spcPts val="0"/>
              </a:spcBef>
              <a:spcAft>
                <a:spcPts val="0"/>
              </a:spcAft>
              <a:buSzPts val="1800"/>
              <a:buChar char="●"/>
            </a:pPr>
            <a:r>
              <a:rPr lang="en"/>
              <a:t>It is implemented as a dictionary of dictionaries</a:t>
            </a:r>
            <a:endParaRPr/>
          </a:p>
          <a:p>
            <a:pPr indent="-342900" lvl="0" marL="457200" rtl="0" algn="l">
              <a:spcBef>
                <a:spcPts val="0"/>
              </a:spcBef>
              <a:spcAft>
                <a:spcPts val="0"/>
              </a:spcAft>
              <a:buSzPts val="1800"/>
              <a:buChar char="●"/>
            </a:pPr>
            <a:r>
              <a:rPr lang="en"/>
              <a:t>InstancesDict is accessed using the instance name</a:t>
            </a:r>
            <a:endParaRPr/>
          </a:p>
          <a:p>
            <a:pPr indent="-342900" lvl="0" marL="457200" rtl="0" algn="l">
              <a:spcBef>
                <a:spcPts val="0"/>
              </a:spcBef>
              <a:spcAft>
                <a:spcPts val="0"/>
              </a:spcAft>
              <a:buSzPts val="1800"/>
              <a:buChar char="●"/>
            </a:pPr>
            <a:r>
              <a:rPr lang="en"/>
              <a:t>It provides information about the cell type (i.e. AND2X2, OR2X2, etc…), all the pins in a cell and the wires connected to each one of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instancesDict</a:t>
            </a:r>
            <a:endParaRPr/>
          </a:p>
        </p:txBody>
      </p:sp>
      <p:pic>
        <p:nvPicPr>
          <p:cNvPr id="100" name="Google Shape;100;p19"/>
          <p:cNvPicPr preferRelativeResize="0"/>
          <p:nvPr/>
        </p:nvPicPr>
        <p:blipFill>
          <a:blip r:embed="rId3">
            <a:alphaModFix/>
          </a:blip>
          <a:stretch>
            <a:fillRect/>
          </a:stretch>
        </p:blipFill>
        <p:spPr>
          <a:xfrm>
            <a:off x="311700" y="1106485"/>
            <a:ext cx="6191250" cy="3591475"/>
          </a:xfrm>
          <a:prstGeom prst="rect">
            <a:avLst/>
          </a:prstGeom>
          <a:noFill/>
          <a:ln>
            <a:noFill/>
          </a:ln>
        </p:spPr>
      </p:pic>
      <p:pic>
        <p:nvPicPr>
          <p:cNvPr id="101" name="Google Shape;101;p19"/>
          <p:cNvPicPr preferRelativeResize="0"/>
          <p:nvPr/>
        </p:nvPicPr>
        <p:blipFill>
          <a:blip r:embed="rId4">
            <a:alphaModFix/>
          </a:blip>
          <a:stretch>
            <a:fillRect/>
          </a:stretch>
        </p:blipFill>
        <p:spPr>
          <a:xfrm>
            <a:off x="6555375" y="1640475"/>
            <a:ext cx="2336250" cy="252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instancesDict</a:t>
            </a:r>
            <a:endParaRPr/>
          </a:p>
        </p:txBody>
      </p:sp>
      <p:sp>
        <p:nvSpPr>
          <p:cNvPr id="107" name="Google Shape;107;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previous slide shows an illustration of the instancesDict data structure that was implemented</a:t>
            </a:r>
            <a:endParaRPr/>
          </a:p>
          <a:p>
            <a:pPr indent="-342900" lvl="0" marL="457200" rtl="0" algn="l">
              <a:spcBef>
                <a:spcPts val="0"/>
              </a:spcBef>
              <a:spcAft>
                <a:spcPts val="0"/>
              </a:spcAft>
              <a:buSzPts val="1800"/>
              <a:buChar char="●"/>
            </a:pPr>
            <a:r>
              <a:rPr lang="en"/>
              <a:t>The example shows an instantiated cell called </a:t>
            </a:r>
            <a:r>
              <a:rPr b="1" lang="en"/>
              <a:t>NAND3X1_5</a:t>
            </a:r>
            <a:endParaRPr b="1"/>
          </a:p>
          <a:p>
            <a:pPr indent="-342900" lvl="0" marL="457200" rtl="0" algn="l">
              <a:spcBef>
                <a:spcPts val="0"/>
              </a:spcBef>
              <a:spcAft>
                <a:spcPts val="0"/>
              </a:spcAft>
              <a:buSzPts val="1800"/>
              <a:buChar char="●"/>
            </a:pPr>
            <a:r>
              <a:rPr lang="en"/>
              <a:t>This cell is of type </a:t>
            </a:r>
            <a:r>
              <a:rPr b="1" lang="en"/>
              <a:t>‘NAND3X1’</a:t>
            </a:r>
            <a:r>
              <a:rPr lang="en"/>
              <a:t> and it has 4 pins: </a:t>
            </a:r>
            <a:r>
              <a:rPr b="1" lang="en"/>
              <a:t>‘A’ </a:t>
            </a:r>
            <a:r>
              <a:rPr lang="en"/>
              <a:t>is connected to the wire </a:t>
            </a:r>
            <a:r>
              <a:rPr b="1" lang="en"/>
              <a:t>_92_ </a:t>
            </a:r>
            <a:r>
              <a:rPr lang="en"/>
              <a:t>, </a:t>
            </a:r>
            <a:r>
              <a:rPr b="1" lang="en"/>
              <a:t>‘B’ </a:t>
            </a:r>
            <a:r>
              <a:rPr lang="en"/>
              <a:t>is connected to the wire </a:t>
            </a:r>
            <a:r>
              <a:rPr b="1" lang="en"/>
              <a:t>_18_ </a:t>
            </a:r>
            <a:r>
              <a:rPr lang="en"/>
              <a:t>, </a:t>
            </a:r>
            <a:r>
              <a:rPr b="1" lang="en"/>
              <a:t>‘C’ </a:t>
            </a:r>
            <a:r>
              <a:rPr lang="en"/>
              <a:t>is connected to the wire </a:t>
            </a:r>
            <a:r>
              <a:rPr b="1" lang="en"/>
              <a:t>_48_ </a:t>
            </a:r>
            <a:r>
              <a:rPr lang="en"/>
              <a:t>, and  </a:t>
            </a:r>
            <a:r>
              <a:rPr b="1" lang="en"/>
              <a:t>‘Y’ </a:t>
            </a:r>
            <a:r>
              <a:rPr lang="en"/>
              <a:t>is connected to the wire </a:t>
            </a:r>
            <a:r>
              <a:rPr b="1" lang="en"/>
              <a:t>_93_</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Wires is a data structure that stores information about all the wires in the netlist</a:t>
            </a:r>
            <a:endParaRPr/>
          </a:p>
          <a:p>
            <a:pPr indent="-342900" lvl="0" marL="457200" rtl="0" algn="l">
              <a:spcBef>
                <a:spcPts val="0"/>
              </a:spcBef>
              <a:spcAft>
                <a:spcPts val="0"/>
              </a:spcAft>
              <a:buSzPts val="1800"/>
              <a:buChar char="●"/>
            </a:pPr>
            <a:r>
              <a:rPr lang="en"/>
              <a:t>It is implemented as a dictionary of lists</a:t>
            </a:r>
            <a:endParaRPr/>
          </a:p>
          <a:p>
            <a:pPr indent="-342900" lvl="0" marL="457200" rtl="0" algn="l">
              <a:spcBef>
                <a:spcPts val="0"/>
              </a:spcBef>
              <a:spcAft>
                <a:spcPts val="0"/>
              </a:spcAft>
              <a:buSzPts val="1800"/>
              <a:buChar char="●"/>
            </a:pPr>
            <a:r>
              <a:rPr lang="en"/>
              <a:t>The details of a wire are accessed by the wire name</a:t>
            </a:r>
            <a:endParaRPr/>
          </a:p>
          <a:p>
            <a:pPr indent="-342900" lvl="0" marL="457200" rtl="0" algn="l">
              <a:spcBef>
                <a:spcPts val="0"/>
              </a:spcBef>
              <a:spcAft>
                <a:spcPts val="0"/>
              </a:spcAft>
              <a:buSzPts val="1800"/>
              <a:buChar char="●"/>
            </a:pPr>
            <a:r>
              <a:rPr lang="en"/>
              <a:t>An instance in the wires dictionary gives details </a:t>
            </a:r>
            <a:r>
              <a:rPr lang="en"/>
              <a:t>regarding the source and destination cells of this wire and the pins they are connected to</a:t>
            </a:r>
            <a:endParaRPr/>
          </a:p>
        </p:txBody>
      </p:sp>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 wires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