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323" r:id="rId2"/>
    <p:sldId id="257" r:id="rId3"/>
    <p:sldId id="262" r:id="rId4"/>
    <p:sldId id="263" r:id="rId5"/>
    <p:sldId id="258" r:id="rId6"/>
    <p:sldId id="259" r:id="rId7"/>
    <p:sldId id="269" r:id="rId8"/>
    <p:sldId id="273" r:id="rId9"/>
    <p:sldId id="272" r:id="rId10"/>
    <p:sldId id="274" r:id="rId11"/>
    <p:sldId id="280" r:id="rId12"/>
    <p:sldId id="328" r:id="rId13"/>
    <p:sldId id="283" r:id="rId14"/>
    <p:sldId id="312" r:id="rId15"/>
    <p:sldId id="308" r:id="rId16"/>
    <p:sldId id="309" r:id="rId17"/>
    <p:sldId id="310" r:id="rId18"/>
    <p:sldId id="311" r:id="rId19"/>
    <p:sldId id="314" r:id="rId20"/>
    <p:sldId id="284" r:id="rId21"/>
    <p:sldId id="287" r:id="rId22"/>
    <p:sldId id="285" r:id="rId23"/>
    <p:sldId id="288" r:id="rId24"/>
    <p:sldId id="290" r:id="rId25"/>
    <p:sldId id="292" r:id="rId26"/>
    <p:sldId id="289" r:id="rId27"/>
    <p:sldId id="315" r:id="rId28"/>
    <p:sldId id="307" r:id="rId29"/>
    <p:sldId id="298" r:id="rId30"/>
    <p:sldId id="299" r:id="rId31"/>
    <p:sldId id="316" r:id="rId32"/>
    <p:sldId id="322" r:id="rId33"/>
    <p:sldId id="324" r:id="rId34"/>
    <p:sldId id="278" r:id="rId35"/>
    <p:sldId id="302" r:id="rId36"/>
    <p:sldId id="303" r:id="rId37"/>
    <p:sldId id="327" r:id="rId38"/>
    <p:sldId id="329" r:id="rId39"/>
    <p:sldId id="304" r:id="rId40"/>
    <p:sldId id="318" r:id="rId41"/>
    <p:sldId id="319" r:id="rId42"/>
    <p:sldId id="320" r:id="rId43"/>
    <p:sldId id="321" r:id="rId44"/>
    <p:sldId id="281" r:id="rId45"/>
    <p:sldId id="282" r:id="rId46"/>
    <p:sldId id="330" r:id="rId47"/>
    <p:sldId id="332" r:id="rId48"/>
    <p:sldId id="342" r:id="rId49"/>
    <p:sldId id="333" r:id="rId50"/>
    <p:sldId id="341" r:id="rId51"/>
    <p:sldId id="334" r:id="rId52"/>
    <p:sldId id="335"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4525" autoAdjust="0"/>
  </p:normalViewPr>
  <p:slideViewPr>
    <p:cSldViewPr snapToGrid="0">
      <p:cViewPr>
        <p:scale>
          <a:sx n="78" d="100"/>
          <a:sy n="78" d="100"/>
        </p:scale>
        <p:origin x="-96" y="-1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529FB1-F670-464B-9642-CF73A97E8BB1}" type="datetimeFigureOut">
              <a:rPr lang="en-US" smtClean="0"/>
              <a:t>10/8/2015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D2F7A0-1528-445A-B5B7-B156F91E7F5F}" type="slidenum">
              <a:rPr lang="en-US" smtClean="0"/>
              <a:t>‹#›</a:t>
            </a:fld>
            <a:endParaRPr lang="en-US"/>
          </a:p>
        </p:txBody>
      </p:sp>
    </p:spTree>
    <p:extLst>
      <p:ext uri="{BB962C8B-B14F-4D97-AF65-F5344CB8AC3E}">
        <p14:creationId xmlns:p14="http://schemas.microsoft.com/office/powerpoint/2010/main" val="344806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For the few classes, we are going to look at some</a:t>
            </a:r>
            <a:r>
              <a:rPr lang="en-US" baseline="0" dirty="0" smtClean="0"/>
              <a:t> efficient ways to implement SAR processing. But before we do this, I want to draw your attention to some important details about why we can do this and the motivation for it.</a:t>
            </a:r>
            <a:endParaRPr lang="en-US" dirty="0" smtClean="0"/>
          </a:p>
        </p:txBody>
      </p:sp>
      <p:sp>
        <p:nvSpPr>
          <p:cNvPr id="4" name="Slide Number Placeholder 3"/>
          <p:cNvSpPr>
            <a:spLocks noGrp="1"/>
          </p:cNvSpPr>
          <p:nvPr>
            <p:ph type="sldNum" sz="quarter" idx="10"/>
          </p:nvPr>
        </p:nvSpPr>
        <p:spPr/>
        <p:txBody>
          <a:bodyPr/>
          <a:lstStyle/>
          <a:p>
            <a:fld id="{0AD2F7A0-1528-445A-B5B7-B156F91E7F5F}" type="slidenum">
              <a:rPr lang="en-US" smtClean="0"/>
              <a:t>1</a:t>
            </a:fld>
            <a:endParaRPr lang="en-US"/>
          </a:p>
        </p:txBody>
      </p:sp>
    </p:spTree>
    <p:extLst>
      <p:ext uri="{BB962C8B-B14F-4D97-AF65-F5344CB8AC3E}">
        <p14:creationId xmlns:p14="http://schemas.microsoft.com/office/powerpoint/2010/main" val="6086648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D2F7A0-1528-445A-B5B7-B156F91E7F5F}" type="slidenum">
              <a:rPr lang="en-US" smtClean="0"/>
              <a:t>10</a:t>
            </a:fld>
            <a:endParaRPr lang="en-US"/>
          </a:p>
        </p:txBody>
      </p:sp>
    </p:spTree>
    <p:extLst>
      <p:ext uri="{BB962C8B-B14F-4D97-AF65-F5344CB8AC3E}">
        <p14:creationId xmlns:p14="http://schemas.microsoft.com/office/powerpoint/2010/main" val="36477217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Include animation</a:t>
            </a:r>
            <a:r>
              <a:rPr lang="en-US" baseline="0" dirty="0" smtClean="0"/>
              <a:t> showing this 1-D contour concept.</a:t>
            </a:r>
            <a:endParaRPr lang="en-US" dirty="0"/>
          </a:p>
        </p:txBody>
      </p:sp>
      <p:sp>
        <p:nvSpPr>
          <p:cNvPr id="4" name="Slide Number Placeholder 3"/>
          <p:cNvSpPr>
            <a:spLocks noGrp="1"/>
          </p:cNvSpPr>
          <p:nvPr>
            <p:ph type="sldNum" sz="quarter" idx="10"/>
          </p:nvPr>
        </p:nvSpPr>
        <p:spPr/>
        <p:txBody>
          <a:bodyPr/>
          <a:lstStyle/>
          <a:p>
            <a:fld id="{0AD2F7A0-1528-445A-B5B7-B156F91E7F5F}" type="slidenum">
              <a:rPr lang="en-US" smtClean="0"/>
              <a:t>12</a:t>
            </a:fld>
            <a:endParaRPr lang="en-US"/>
          </a:p>
        </p:txBody>
      </p:sp>
    </p:spTree>
    <p:extLst>
      <p:ext uri="{BB962C8B-B14F-4D97-AF65-F5344CB8AC3E}">
        <p14:creationId xmlns:p14="http://schemas.microsoft.com/office/powerpoint/2010/main" val="28800217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0AD2F7A0-1528-445A-B5B7-B156F91E7F5F}" type="slidenum">
              <a:rPr lang="en-US" smtClean="0"/>
              <a:t>13</a:t>
            </a:fld>
            <a:endParaRPr lang="en-US"/>
          </a:p>
        </p:txBody>
      </p:sp>
    </p:spTree>
    <p:extLst>
      <p:ext uri="{BB962C8B-B14F-4D97-AF65-F5344CB8AC3E}">
        <p14:creationId xmlns:p14="http://schemas.microsoft.com/office/powerpoint/2010/main" val="15413818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0AD2F7A0-1528-445A-B5B7-B156F91E7F5F}" type="slidenum">
              <a:rPr lang="en-US" smtClean="0"/>
              <a:t>14</a:t>
            </a:fld>
            <a:endParaRPr lang="en-US"/>
          </a:p>
        </p:txBody>
      </p:sp>
    </p:spTree>
    <p:extLst>
      <p:ext uri="{BB962C8B-B14F-4D97-AF65-F5344CB8AC3E}">
        <p14:creationId xmlns:p14="http://schemas.microsoft.com/office/powerpoint/2010/main" val="45672111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0AD2F7A0-1528-445A-B5B7-B156F91E7F5F}" type="slidenum">
              <a:rPr lang="en-US" smtClean="0"/>
              <a:t>20</a:t>
            </a:fld>
            <a:endParaRPr lang="en-US"/>
          </a:p>
        </p:txBody>
      </p:sp>
    </p:spTree>
    <p:extLst>
      <p:ext uri="{BB962C8B-B14F-4D97-AF65-F5344CB8AC3E}">
        <p14:creationId xmlns:p14="http://schemas.microsoft.com/office/powerpoint/2010/main" val="282784860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0AD2F7A0-1528-445A-B5B7-B156F91E7F5F}" type="slidenum">
              <a:rPr lang="en-US" smtClean="0"/>
              <a:t>21</a:t>
            </a:fld>
            <a:endParaRPr lang="en-US"/>
          </a:p>
        </p:txBody>
      </p:sp>
    </p:spTree>
    <p:extLst>
      <p:ext uri="{BB962C8B-B14F-4D97-AF65-F5344CB8AC3E}">
        <p14:creationId xmlns:p14="http://schemas.microsoft.com/office/powerpoint/2010/main" val="41369767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0AD2F7A0-1528-445A-B5B7-B156F91E7F5F}" type="slidenum">
              <a:rPr lang="en-US" smtClean="0"/>
              <a:t>22</a:t>
            </a:fld>
            <a:endParaRPr lang="en-US"/>
          </a:p>
        </p:txBody>
      </p:sp>
    </p:spTree>
    <p:extLst>
      <p:ext uri="{BB962C8B-B14F-4D97-AF65-F5344CB8AC3E}">
        <p14:creationId xmlns:p14="http://schemas.microsoft.com/office/powerpoint/2010/main" val="155385326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0AD2F7A0-1528-445A-B5B7-B156F91E7F5F}" type="slidenum">
              <a:rPr lang="en-US" smtClean="0"/>
              <a:t>23</a:t>
            </a:fld>
            <a:endParaRPr lang="en-US"/>
          </a:p>
        </p:txBody>
      </p:sp>
    </p:spTree>
    <p:extLst>
      <p:ext uri="{BB962C8B-B14F-4D97-AF65-F5344CB8AC3E}">
        <p14:creationId xmlns:p14="http://schemas.microsoft.com/office/powerpoint/2010/main" val="27321761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0AD2F7A0-1528-445A-B5B7-B156F91E7F5F}" type="slidenum">
              <a:rPr lang="en-US" smtClean="0"/>
              <a:t>24</a:t>
            </a:fld>
            <a:endParaRPr lang="en-US"/>
          </a:p>
        </p:txBody>
      </p:sp>
    </p:spTree>
    <p:extLst>
      <p:ext uri="{BB962C8B-B14F-4D97-AF65-F5344CB8AC3E}">
        <p14:creationId xmlns:p14="http://schemas.microsoft.com/office/powerpoint/2010/main" val="13505793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D2F7A0-1528-445A-B5B7-B156F91E7F5F}" type="slidenum">
              <a:rPr lang="en-US" smtClean="0"/>
              <a:t>27</a:t>
            </a:fld>
            <a:endParaRPr lang="en-US"/>
          </a:p>
        </p:txBody>
      </p:sp>
    </p:spTree>
    <p:extLst>
      <p:ext uri="{BB962C8B-B14F-4D97-AF65-F5344CB8AC3E}">
        <p14:creationId xmlns:p14="http://schemas.microsoft.com/office/powerpoint/2010/main" val="34994423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SAR processing algorithms model the scene as a set of discrete point targets whose scattered</a:t>
            </a:r>
            <a:r>
              <a:rPr lang="en-US" baseline="0" dirty="0" smtClean="0"/>
              <a:t> EM fields do not </a:t>
            </a:r>
            <a:r>
              <a:rPr lang="en-US" dirty="0" smtClean="0"/>
              <a:t>interact with each other.</a:t>
            </a:r>
            <a:r>
              <a:rPr lang="en-US" baseline="0" dirty="0" smtClean="0"/>
              <a:t> This allows us to consider each pixel in the scene independently from the others. </a:t>
            </a:r>
            <a:r>
              <a:rPr lang="en-US" dirty="0" smtClean="0"/>
              <a:t>Note</a:t>
            </a:r>
            <a:r>
              <a:rPr lang="en-US" baseline="0" dirty="0" smtClean="0"/>
              <a:t> that this is </a:t>
            </a:r>
            <a:r>
              <a:rPr lang="en-US" b="1" baseline="0" dirty="0" smtClean="0"/>
              <a:t>an assumption</a:t>
            </a:r>
            <a:r>
              <a:rPr lang="en-US" b="0" baseline="0" dirty="0" smtClean="0"/>
              <a:t> since each target in the scene </a:t>
            </a:r>
            <a:r>
              <a:rPr lang="en-US" b="1" baseline="0" dirty="0" smtClean="0"/>
              <a:t>is </a:t>
            </a:r>
            <a:r>
              <a:rPr lang="en-US" b="0" baseline="0" dirty="0" smtClean="0"/>
              <a:t>influenced by all the other targets and to get the exactly correct solution all targets must be considered simultaneously.  But it turns out that in many cases, the interaction or scattered fields are much smaller than the incident field so that we can get close to the correct answer with the simplified model. Why this model? Because we can treat the </a:t>
            </a:r>
            <a:r>
              <a:rPr lang="en-US" b="1" baseline="0" dirty="0" smtClean="0"/>
              <a:t>target scattering as linear and we can consider each target individually. In other words, we don’t have to search through all possible target combinations which quickly becomes an intractable problem even for less than ten target pixels and typical SAR images have millions of pixels</a:t>
            </a:r>
            <a:r>
              <a:rPr lang="en-US" b="0" baseline="0" dirty="0" smtClean="0"/>
              <a:t>.</a:t>
            </a:r>
            <a:endParaRPr lang="en-US" b="0" dirty="0"/>
          </a:p>
        </p:txBody>
      </p:sp>
      <p:sp>
        <p:nvSpPr>
          <p:cNvPr id="4" name="Slide Number Placeholder 3"/>
          <p:cNvSpPr>
            <a:spLocks noGrp="1"/>
          </p:cNvSpPr>
          <p:nvPr>
            <p:ph type="sldNum" sz="quarter" idx="10"/>
          </p:nvPr>
        </p:nvSpPr>
        <p:spPr/>
        <p:txBody>
          <a:bodyPr/>
          <a:lstStyle/>
          <a:p>
            <a:fld id="{0AD2F7A0-1528-445A-B5B7-B156F91E7F5F}" type="slidenum">
              <a:rPr lang="en-US" smtClean="0"/>
              <a:t>2</a:t>
            </a:fld>
            <a:endParaRPr lang="en-US"/>
          </a:p>
        </p:txBody>
      </p:sp>
    </p:spTree>
    <p:extLst>
      <p:ext uri="{BB962C8B-B14F-4D97-AF65-F5344CB8AC3E}">
        <p14:creationId xmlns:p14="http://schemas.microsoft.com/office/powerpoint/2010/main" val="214456032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D2F7A0-1528-445A-B5B7-B156F91E7F5F}" type="slidenum">
              <a:rPr lang="en-US" smtClean="0"/>
              <a:t>28</a:t>
            </a:fld>
            <a:endParaRPr lang="en-US"/>
          </a:p>
        </p:txBody>
      </p:sp>
    </p:spTree>
    <p:extLst>
      <p:ext uri="{BB962C8B-B14F-4D97-AF65-F5344CB8AC3E}">
        <p14:creationId xmlns:p14="http://schemas.microsoft.com/office/powerpoint/2010/main" val="31900572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this</a:t>
            </a:r>
            <a:r>
              <a:rPr lang="en-US" baseline="0" dirty="0" smtClean="0"/>
              <a:t> azimuth filter is based strictly on the geometry (i.e. you can prove it using the Fourier analysis but the answer is a hyperbola and relates directly to the geometry).</a:t>
            </a:r>
            <a:endParaRPr lang="en-US" dirty="0"/>
          </a:p>
        </p:txBody>
      </p:sp>
      <p:sp>
        <p:nvSpPr>
          <p:cNvPr id="4" name="Slide Number Placeholder 3"/>
          <p:cNvSpPr>
            <a:spLocks noGrp="1"/>
          </p:cNvSpPr>
          <p:nvPr>
            <p:ph type="sldNum" sz="quarter" idx="10"/>
          </p:nvPr>
        </p:nvSpPr>
        <p:spPr/>
        <p:txBody>
          <a:bodyPr/>
          <a:lstStyle/>
          <a:p>
            <a:fld id="{0AD2F7A0-1528-445A-B5B7-B156F91E7F5F}" type="slidenum">
              <a:rPr lang="en-US" smtClean="0"/>
              <a:t>30</a:t>
            </a:fld>
            <a:endParaRPr lang="en-US"/>
          </a:p>
        </p:txBody>
      </p:sp>
    </p:spTree>
    <p:extLst>
      <p:ext uri="{BB962C8B-B14F-4D97-AF65-F5344CB8AC3E}">
        <p14:creationId xmlns:p14="http://schemas.microsoft.com/office/powerpoint/2010/main" val="11723741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D2F7A0-1528-445A-B5B7-B156F91E7F5F}" type="slidenum">
              <a:rPr lang="en-US" smtClean="0"/>
              <a:t>34</a:t>
            </a:fld>
            <a:endParaRPr lang="en-US"/>
          </a:p>
        </p:txBody>
      </p:sp>
    </p:spTree>
    <p:extLst>
      <p:ext uri="{BB962C8B-B14F-4D97-AF65-F5344CB8AC3E}">
        <p14:creationId xmlns:p14="http://schemas.microsoft.com/office/powerpoint/2010/main" val="19547663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D2F7A0-1528-445A-B5B7-B156F91E7F5F}" type="slidenum">
              <a:rPr lang="en-US" smtClean="0"/>
              <a:t>35</a:t>
            </a:fld>
            <a:endParaRPr lang="en-US"/>
          </a:p>
        </p:txBody>
      </p:sp>
    </p:spTree>
    <p:extLst>
      <p:ext uri="{BB962C8B-B14F-4D97-AF65-F5344CB8AC3E}">
        <p14:creationId xmlns:p14="http://schemas.microsoft.com/office/powerpoint/2010/main" val="213311584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D2F7A0-1528-445A-B5B7-B156F91E7F5F}" type="slidenum">
              <a:rPr lang="en-US" smtClean="0"/>
              <a:t>36</a:t>
            </a:fld>
            <a:endParaRPr lang="en-US"/>
          </a:p>
        </p:txBody>
      </p:sp>
    </p:spTree>
    <p:extLst>
      <p:ext uri="{BB962C8B-B14F-4D97-AF65-F5344CB8AC3E}">
        <p14:creationId xmlns:p14="http://schemas.microsoft.com/office/powerpoint/2010/main" val="266832808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D2F7A0-1528-445A-B5B7-B156F91E7F5F}" type="slidenum">
              <a:rPr lang="en-US" smtClean="0"/>
              <a:t>37</a:t>
            </a:fld>
            <a:endParaRPr lang="en-US"/>
          </a:p>
        </p:txBody>
      </p:sp>
    </p:spTree>
    <p:extLst>
      <p:ext uri="{BB962C8B-B14F-4D97-AF65-F5344CB8AC3E}">
        <p14:creationId xmlns:p14="http://schemas.microsoft.com/office/powerpoint/2010/main" val="121510905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Red line shows ideal (Fourier domain) time shift</a:t>
            </a:r>
          </a:p>
          <a:p>
            <a:r>
              <a:rPr lang="en-US" dirty="0" smtClean="0"/>
              <a:t>Blue line</a:t>
            </a:r>
            <a:r>
              <a:rPr lang="en-US" baseline="0" dirty="0" smtClean="0"/>
              <a:t> shows chirp scaled time shift</a:t>
            </a:r>
          </a:p>
          <a:p>
            <a:endParaRPr lang="en-US" baseline="0" dirty="0" smtClean="0"/>
          </a:p>
          <a:p>
            <a:r>
              <a:rPr lang="en-US" baseline="0" dirty="0" smtClean="0"/>
              <a:t>20 MHz 10 us chirp: Animation shows from 0% to 10% of bandwidth chirp scaled</a:t>
            </a:r>
            <a:endParaRPr lang="en-US" dirty="0"/>
          </a:p>
        </p:txBody>
      </p:sp>
      <p:sp>
        <p:nvSpPr>
          <p:cNvPr id="4" name="Slide Number Placeholder 3"/>
          <p:cNvSpPr>
            <a:spLocks noGrp="1"/>
          </p:cNvSpPr>
          <p:nvPr>
            <p:ph type="sldNum" sz="quarter" idx="10"/>
          </p:nvPr>
        </p:nvSpPr>
        <p:spPr/>
        <p:txBody>
          <a:bodyPr/>
          <a:lstStyle/>
          <a:p>
            <a:fld id="{0AD2F7A0-1528-445A-B5B7-B156F91E7F5F}" type="slidenum">
              <a:rPr lang="en-US" smtClean="0"/>
              <a:t>38</a:t>
            </a:fld>
            <a:endParaRPr lang="en-US"/>
          </a:p>
        </p:txBody>
      </p:sp>
    </p:spTree>
    <p:extLst>
      <p:ext uri="{BB962C8B-B14F-4D97-AF65-F5344CB8AC3E}">
        <p14:creationId xmlns:p14="http://schemas.microsoft.com/office/powerpoint/2010/main" val="52749851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D2F7A0-1528-445A-B5B7-B156F91E7F5F}" type="slidenum">
              <a:rPr lang="en-US" smtClean="0"/>
              <a:t>39</a:t>
            </a:fld>
            <a:endParaRPr lang="en-US"/>
          </a:p>
        </p:txBody>
      </p:sp>
    </p:spTree>
    <p:extLst>
      <p:ext uri="{BB962C8B-B14F-4D97-AF65-F5344CB8AC3E}">
        <p14:creationId xmlns:p14="http://schemas.microsoft.com/office/powerpoint/2010/main" val="243902760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D2F7A0-1528-445A-B5B7-B156F91E7F5F}" type="slidenum">
              <a:rPr lang="en-US" smtClean="0"/>
              <a:t>40</a:t>
            </a:fld>
            <a:endParaRPr lang="en-US"/>
          </a:p>
        </p:txBody>
      </p:sp>
    </p:spTree>
    <p:extLst>
      <p:ext uri="{BB962C8B-B14F-4D97-AF65-F5344CB8AC3E}">
        <p14:creationId xmlns:p14="http://schemas.microsoft.com/office/powerpoint/2010/main" val="313256347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D2F7A0-1528-445A-B5B7-B156F91E7F5F}" type="slidenum">
              <a:rPr lang="en-US" smtClean="0"/>
              <a:t>41</a:t>
            </a:fld>
            <a:endParaRPr lang="en-US"/>
          </a:p>
        </p:txBody>
      </p:sp>
    </p:spTree>
    <p:extLst>
      <p:ext uri="{BB962C8B-B14F-4D97-AF65-F5344CB8AC3E}">
        <p14:creationId xmlns:p14="http://schemas.microsoft.com/office/powerpoint/2010/main" val="15280363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SAR processing is just the application of a matched filter.</a:t>
            </a:r>
            <a:endParaRPr lang="en-US" dirty="0"/>
          </a:p>
        </p:txBody>
      </p:sp>
      <p:sp>
        <p:nvSpPr>
          <p:cNvPr id="4" name="Slide Number Placeholder 3"/>
          <p:cNvSpPr>
            <a:spLocks noGrp="1"/>
          </p:cNvSpPr>
          <p:nvPr>
            <p:ph type="sldNum" sz="quarter" idx="10"/>
          </p:nvPr>
        </p:nvSpPr>
        <p:spPr/>
        <p:txBody>
          <a:bodyPr/>
          <a:lstStyle/>
          <a:p>
            <a:fld id="{0AD2F7A0-1528-445A-B5B7-B156F91E7F5F}" type="slidenum">
              <a:rPr lang="en-US" smtClean="0"/>
              <a:t>3</a:t>
            </a:fld>
            <a:endParaRPr lang="en-US"/>
          </a:p>
        </p:txBody>
      </p:sp>
    </p:spTree>
    <p:extLst>
      <p:ext uri="{BB962C8B-B14F-4D97-AF65-F5344CB8AC3E}">
        <p14:creationId xmlns:p14="http://schemas.microsoft.com/office/powerpoint/2010/main" val="29065338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D2F7A0-1528-445A-B5B7-B156F91E7F5F}" type="slidenum">
              <a:rPr lang="en-US" smtClean="0"/>
              <a:t>42</a:t>
            </a:fld>
            <a:endParaRPr lang="en-US"/>
          </a:p>
        </p:txBody>
      </p:sp>
    </p:spTree>
    <p:extLst>
      <p:ext uri="{BB962C8B-B14F-4D97-AF65-F5344CB8AC3E}">
        <p14:creationId xmlns:p14="http://schemas.microsoft.com/office/powerpoint/2010/main" val="123343762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AD2F7A0-1528-445A-B5B7-B156F91E7F5F}" type="slidenum">
              <a:rPr lang="en-US" smtClean="0"/>
              <a:t>43</a:t>
            </a:fld>
            <a:endParaRPr lang="en-US"/>
          </a:p>
        </p:txBody>
      </p:sp>
    </p:spTree>
    <p:extLst>
      <p:ext uri="{BB962C8B-B14F-4D97-AF65-F5344CB8AC3E}">
        <p14:creationId xmlns:p14="http://schemas.microsoft.com/office/powerpoint/2010/main" val="22592498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F-k migration is primarily used by very wide aperture . This is more common in</a:t>
            </a:r>
            <a:r>
              <a:rPr lang="en-US" baseline="0" dirty="0" smtClean="0"/>
              <a:t> ground penetrating systems where the azimuth beam pattern is often large and </a:t>
            </a:r>
            <a:r>
              <a:rPr lang="en-US" baseline="0" dirty="0" err="1" smtClean="0"/>
              <a:t>stripmap</a:t>
            </a:r>
            <a:r>
              <a:rPr lang="en-US" baseline="0" dirty="0" smtClean="0"/>
              <a:t> data is being collected.</a:t>
            </a:r>
          </a:p>
          <a:p>
            <a:r>
              <a:rPr lang="en-US" baseline="0" dirty="0" smtClean="0"/>
              <a:t>For spotlight data, the PFA or polar format algorithm is typically used for very wide apertures since it is much more flexible than F-k migration.  We won’t discuss this algorithm, but </a:t>
            </a:r>
            <a:r>
              <a:rPr lang="en-US" baseline="0" dirty="0" err="1" smtClean="0"/>
              <a:t>Doerry</a:t>
            </a:r>
            <a:r>
              <a:rPr lang="en-US" baseline="0" dirty="0" smtClean="0"/>
              <a:t> has produced a very nice explanation with all the details for this processing mode.</a:t>
            </a:r>
            <a:endParaRPr lang="en-US" dirty="0"/>
          </a:p>
        </p:txBody>
      </p:sp>
      <p:sp>
        <p:nvSpPr>
          <p:cNvPr id="4" name="Slide Number Placeholder 3"/>
          <p:cNvSpPr>
            <a:spLocks noGrp="1"/>
          </p:cNvSpPr>
          <p:nvPr>
            <p:ph type="sldNum" sz="quarter" idx="10"/>
          </p:nvPr>
        </p:nvSpPr>
        <p:spPr/>
        <p:txBody>
          <a:bodyPr/>
          <a:lstStyle/>
          <a:p>
            <a:fld id="{0AD2F7A0-1528-445A-B5B7-B156F91E7F5F}" type="slidenum">
              <a:rPr lang="en-US" smtClean="0"/>
              <a:t>44</a:t>
            </a:fld>
            <a:endParaRPr lang="en-US"/>
          </a:p>
        </p:txBody>
      </p:sp>
    </p:spTree>
    <p:extLst>
      <p:ext uri="{BB962C8B-B14F-4D97-AF65-F5344CB8AC3E}">
        <p14:creationId xmlns:p14="http://schemas.microsoft.com/office/powerpoint/2010/main" val="69391376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 animation.</a:t>
            </a:r>
            <a:endParaRPr lang="en-US" dirty="0"/>
          </a:p>
        </p:txBody>
      </p:sp>
      <p:sp>
        <p:nvSpPr>
          <p:cNvPr id="4" name="Slide Number Placeholder 3"/>
          <p:cNvSpPr>
            <a:spLocks noGrp="1"/>
          </p:cNvSpPr>
          <p:nvPr>
            <p:ph type="sldNum" sz="quarter" idx="10"/>
          </p:nvPr>
        </p:nvSpPr>
        <p:spPr/>
        <p:txBody>
          <a:bodyPr/>
          <a:lstStyle/>
          <a:p>
            <a:fld id="{0AD2F7A0-1528-445A-B5B7-B156F91E7F5F}" type="slidenum">
              <a:rPr lang="en-US" smtClean="0"/>
              <a:t>45</a:t>
            </a:fld>
            <a:endParaRPr lang="en-US"/>
          </a:p>
        </p:txBody>
      </p:sp>
    </p:spTree>
    <p:extLst>
      <p:ext uri="{BB962C8B-B14F-4D97-AF65-F5344CB8AC3E}">
        <p14:creationId xmlns:p14="http://schemas.microsoft.com/office/powerpoint/2010/main" val="424284613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Note how the right image has a much wider impulse response width. The right image shows why the filter needs to be range dependent</a:t>
            </a:r>
            <a:r>
              <a:rPr lang="en-US" baseline="0" dirty="0" smtClean="0"/>
              <a:t>.</a:t>
            </a:r>
            <a:endParaRPr lang="en-US" dirty="0"/>
          </a:p>
        </p:txBody>
      </p:sp>
      <p:sp>
        <p:nvSpPr>
          <p:cNvPr id="4" name="Slide Number Placeholder 3"/>
          <p:cNvSpPr>
            <a:spLocks noGrp="1"/>
          </p:cNvSpPr>
          <p:nvPr>
            <p:ph type="sldNum" sz="quarter" idx="10"/>
          </p:nvPr>
        </p:nvSpPr>
        <p:spPr/>
        <p:txBody>
          <a:bodyPr/>
          <a:lstStyle/>
          <a:p>
            <a:fld id="{0AD2F7A0-1528-445A-B5B7-B156F91E7F5F}" type="slidenum">
              <a:rPr lang="en-US" smtClean="0"/>
              <a:t>49</a:t>
            </a:fld>
            <a:endParaRPr lang="en-US"/>
          </a:p>
        </p:txBody>
      </p:sp>
    </p:spTree>
    <p:extLst>
      <p:ext uri="{BB962C8B-B14F-4D97-AF65-F5344CB8AC3E}">
        <p14:creationId xmlns:p14="http://schemas.microsoft.com/office/powerpoint/2010/main" val="422700639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 matched filter </a:t>
            </a:r>
            <a:r>
              <a:rPr lang="en-US" baseline="0" dirty="0" smtClean="0"/>
              <a:t>is also known as a correlation filter. In this case: we correlate the raw data with a single point target response. From a linear algebra perspective we call this taking the inner product between the raw data and a single point target response.</a:t>
            </a:r>
            <a:endParaRPr lang="en-US" dirty="0"/>
          </a:p>
        </p:txBody>
      </p:sp>
      <p:sp>
        <p:nvSpPr>
          <p:cNvPr id="4" name="Slide Number Placeholder 3"/>
          <p:cNvSpPr>
            <a:spLocks noGrp="1"/>
          </p:cNvSpPr>
          <p:nvPr>
            <p:ph type="sldNum" sz="quarter" idx="10"/>
          </p:nvPr>
        </p:nvSpPr>
        <p:spPr/>
        <p:txBody>
          <a:bodyPr/>
          <a:lstStyle/>
          <a:p>
            <a:fld id="{0AD2F7A0-1528-445A-B5B7-B156F91E7F5F}" type="slidenum">
              <a:rPr lang="en-US" smtClean="0"/>
              <a:t>4</a:t>
            </a:fld>
            <a:endParaRPr lang="en-US"/>
          </a:p>
        </p:txBody>
      </p:sp>
    </p:spTree>
    <p:extLst>
      <p:ext uri="{BB962C8B-B14F-4D97-AF65-F5344CB8AC3E}">
        <p14:creationId xmlns:p14="http://schemas.microsoft.com/office/powerpoint/2010/main" val="28999464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a:t>
            </a:r>
            <a:r>
              <a:rPr lang="en-US" baseline="0" dirty="0" smtClean="0"/>
              <a:t> SAR processing is a linear filter. It would be convenient if the filter was also space invariant. This would mean every target has the same response only translated based on its location. If that was the case, then we could use an FFT to implement the filter. However, as you know, the point target is not space invariant and depends on the range.</a:t>
            </a:r>
            <a:endParaRPr lang="en-US" dirty="0"/>
          </a:p>
        </p:txBody>
      </p:sp>
      <p:sp>
        <p:nvSpPr>
          <p:cNvPr id="4" name="Slide Number Placeholder 3"/>
          <p:cNvSpPr>
            <a:spLocks noGrp="1"/>
          </p:cNvSpPr>
          <p:nvPr>
            <p:ph type="sldNum" sz="quarter" idx="10"/>
          </p:nvPr>
        </p:nvSpPr>
        <p:spPr/>
        <p:txBody>
          <a:bodyPr/>
          <a:lstStyle/>
          <a:p>
            <a:fld id="{0AD2F7A0-1528-445A-B5B7-B156F91E7F5F}" type="slidenum">
              <a:rPr lang="en-US" smtClean="0"/>
              <a:t>5</a:t>
            </a:fld>
            <a:endParaRPr lang="en-US"/>
          </a:p>
        </p:txBody>
      </p:sp>
    </p:spTree>
    <p:extLst>
      <p:ext uri="{BB962C8B-B14F-4D97-AF65-F5344CB8AC3E}">
        <p14:creationId xmlns:p14="http://schemas.microsoft.com/office/powerpoint/2010/main" val="19712407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So why do we care? Recall from your signal processing class</a:t>
            </a:r>
            <a:r>
              <a:rPr lang="en-US" baseline="0" dirty="0" smtClean="0"/>
              <a:t> that linear time invariant systems can be modelled by convolution and that convolution (which is slow) in one Fourier domain is equivalent to component-wise multiplication (which is fast) in the opposite Fourier domain. Since SAR processing is a two dimensional filter, the speed up from using Fourier methods is very large. Each of the algorithms that we look at will exploit the structure of the data collection geometry to interpolate the data into a domain which is space invariant.</a:t>
            </a:r>
            <a:endParaRPr lang="en-US" dirty="0"/>
          </a:p>
        </p:txBody>
      </p:sp>
      <p:sp>
        <p:nvSpPr>
          <p:cNvPr id="4" name="Slide Number Placeholder 3"/>
          <p:cNvSpPr>
            <a:spLocks noGrp="1"/>
          </p:cNvSpPr>
          <p:nvPr>
            <p:ph type="sldNum" sz="quarter" idx="10"/>
          </p:nvPr>
        </p:nvSpPr>
        <p:spPr/>
        <p:txBody>
          <a:bodyPr/>
          <a:lstStyle/>
          <a:p>
            <a:fld id="{0AD2F7A0-1528-445A-B5B7-B156F91E7F5F}" type="slidenum">
              <a:rPr lang="en-US" smtClean="0"/>
              <a:t>6</a:t>
            </a:fld>
            <a:endParaRPr lang="en-US"/>
          </a:p>
        </p:txBody>
      </p:sp>
    </p:spTree>
    <p:extLst>
      <p:ext uri="{BB962C8B-B14F-4D97-AF65-F5344CB8AC3E}">
        <p14:creationId xmlns:p14="http://schemas.microsoft.com/office/powerpoint/2010/main" val="20779865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understand how to exploit the structure in the SAR signal to do Fourier</a:t>
            </a:r>
            <a:r>
              <a:rPr lang="en-US" baseline="0" dirty="0" smtClean="0"/>
              <a:t> domain processing</a:t>
            </a:r>
            <a:r>
              <a:rPr lang="en-US" dirty="0" smtClean="0"/>
              <a:t>, we need mathematical models in each Fourier domain.</a:t>
            </a:r>
          </a:p>
          <a:p>
            <a:pPr marL="0" marR="0" indent="0" algn="l" defTabSz="9144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To avoid complicated derivations that require numerical methods, we use a technique called the principle of stationary phase to evaluate the Fourier</a:t>
            </a:r>
            <a:r>
              <a:rPr lang="en-US" baseline="0" dirty="0" smtClean="0"/>
              <a:t> transforms to get an approximate solution.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PSOP is used to evaluate integrals of this form. Note that this looks very similar to a 1-D Fourier integral with A and B replaced with –</a:t>
            </a:r>
            <a:r>
              <a:rPr lang="en-US" baseline="0" dirty="0" err="1" smtClean="0"/>
              <a:t>inf</a:t>
            </a:r>
            <a:r>
              <a:rPr lang="en-US" baseline="0" dirty="0" smtClean="0"/>
              <a:t> and +</a:t>
            </a:r>
            <a:r>
              <a:rPr lang="en-US" baseline="0" dirty="0" err="1" smtClean="0"/>
              <a:t>inf</a:t>
            </a:r>
            <a:r>
              <a:rPr lang="en-US" baseline="0" dirty="0" smtClean="0"/>
              <a:t> and with the complex Fourier exponential 2 pi f t embedded inside the phase function phi of t.</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requirement is that the phase function varies rapidly over the range of integration except at the stationary points and that the envelope is slowly varying relative to the phase function. SAR signals have these properties:</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The phase function is quadratic in range and is hyperbolic in azimuth: i.e. they vary rapidly everywhere except at the stationary point.</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Also, the envelope of the SAR signal changes slowly relative to the phase function.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For SAR signals, the accuracy of the PSOP scales with the time bandwidth product. The general rule of thumb is that accuracy is not good enough below a time bandwidth product of 100. Since most SAR signals have range and azimuth TBP much larger than this, the PSOP is a good solution for our purposes.</a:t>
            </a:r>
          </a:p>
        </p:txBody>
      </p:sp>
      <p:sp>
        <p:nvSpPr>
          <p:cNvPr id="4" name="Slide Number Placeholder 3"/>
          <p:cNvSpPr>
            <a:spLocks noGrp="1"/>
          </p:cNvSpPr>
          <p:nvPr>
            <p:ph type="sldNum" sz="quarter" idx="10"/>
          </p:nvPr>
        </p:nvSpPr>
        <p:spPr/>
        <p:txBody>
          <a:bodyPr/>
          <a:lstStyle/>
          <a:p>
            <a:fld id="{0AD2F7A0-1528-445A-B5B7-B156F91E7F5F}" type="slidenum">
              <a:rPr lang="en-US" smtClean="0"/>
              <a:t>7</a:t>
            </a:fld>
            <a:endParaRPr lang="en-US"/>
          </a:p>
        </p:txBody>
      </p:sp>
    </p:spTree>
    <p:extLst>
      <p:ext uri="{BB962C8B-B14F-4D97-AF65-F5344CB8AC3E}">
        <p14:creationId xmlns:p14="http://schemas.microsoft.com/office/powerpoint/2010/main" val="2103628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To illustrate the principle of stationary phase, we show here the Fourier transform of a 20 MHz chirp.</a:t>
            </a:r>
          </a:p>
          <a:p>
            <a:r>
              <a:rPr lang="en-US" baseline="0" dirty="0" smtClean="0"/>
              <a:t>The integrand is shown in the bottom panel for each frequency shown in the title.</a:t>
            </a:r>
          </a:p>
          <a:p>
            <a:r>
              <a:rPr lang="en-US" baseline="0" dirty="0" smtClean="0"/>
              <a:t>The accumulation of the integrand is shown in the top left panel for each frequency where the red star on the right shows the total integration.</a:t>
            </a:r>
          </a:p>
          <a:p>
            <a:r>
              <a:rPr lang="en-US" baseline="0" dirty="0" smtClean="0"/>
              <a:t>The top right panel shows the frequency response at each frequency (this corresponds to the red star on the left).</a:t>
            </a:r>
          </a:p>
          <a:p>
            <a:endParaRPr lang="en-US" baseline="0" dirty="0" smtClean="0"/>
          </a:p>
          <a:p>
            <a:r>
              <a:rPr lang="en-US" baseline="0" dirty="0" smtClean="0"/>
              <a:t>Note how the integral output is dominated by the contribution at the stationary point of the phase in the lower panel. The stationary point is where the phase function is slowly varying.</a:t>
            </a:r>
          </a:p>
          <a:p>
            <a:endParaRPr lang="en-US" baseline="0" dirty="0" smtClean="0"/>
          </a:p>
          <a:p>
            <a:r>
              <a:rPr lang="en-US" baseline="0" dirty="0" smtClean="0"/>
              <a:t>The idea behind the principle of stationary phase is to approximate the phase function at the stationary point with a Taylor expansion and ignore contribution elsewhere.</a:t>
            </a:r>
          </a:p>
        </p:txBody>
      </p:sp>
      <p:sp>
        <p:nvSpPr>
          <p:cNvPr id="4" name="Slide Number Placeholder 3"/>
          <p:cNvSpPr>
            <a:spLocks noGrp="1"/>
          </p:cNvSpPr>
          <p:nvPr>
            <p:ph type="sldNum" sz="quarter" idx="10"/>
          </p:nvPr>
        </p:nvSpPr>
        <p:spPr/>
        <p:txBody>
          <a:bodyPr/>
          <a:lstStyle/>
          <a:p>
            <a:fld id="{0AD2F7A0-1528-445A-B5B7-B156F91E7F5F}" type="slidenum">
              <a:rPr lang="en-US" smtClean="0"/>
              <a:t>8</a:t>
            </a:fld>
            <a:endParaRPr lang="en-US"/>
          </a:p>
        </p:txBody>
      </p:sp>
    </p:spTree>
    <p:extLst>
      <p:ext uri="{BB962C8B-B14F-4D97-AF65-F5344CB8AC3E}">
        <p14:creationId xmlns:p14="http://schemas.microsoft.com/office/powerpoint/2010/main" val="16276170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With this method,</a:t>
            </a:r>
            <a:r>
              <a:rPr lang="en-US" baseline="0" dirty="0" smtClean="0"/>
              <a:t> we</a:t>
            </a:r>
            <a:r>
              <a:rPr lang="en-US" dirty="0" smtClean="0"/>
              <a:t> replace the phase function with a Taylor series approximation expanded</a:t>
            </a:r>
            <a:r>
              <a:rPr lang="en-US" baseline="0" dirty="0" smtClean="0"/>
              <a:t> around the stationary point as shown in (3)</a:t>
            </a:r>
            <a:r>
              <a:rPr lang="en-US" dirty="0" smtClean="0"/>
              <a:t>. We then note that we can replace the envelope with a constant evaluated at the stationary point because it is effectively constant </a:t>
            </a:r>
            <a:r>
              <a:rPr lang="en-US" baseline="0" dirty="0" smtClean="0"/>
              <a:t>around the stationary point where effectively all of the integration output comes from. In other words, even though the envelope changes for other values of “x” away from the stationary point </a:t>
            </a:r>
            <a:r>
              <a:rPr lang="en-US" baseline="0" dirty="0" err="1" smtClean="0"/>
              <a:t>x_s</a:t>
            </a:r>
            <a:r>
              <a:rPr lang="en-US" baseline="0" dirty="0" smtClean="0"/>
              <a:t>, the value of the envelope does not matter because the integration is equal to zero over that range. The Taylor series approximation and constant envelope are inserted into (1) and we end up with an integrand that has a closed form solution which is given in (4). The critical steps are 1) Write out your envelope function and phase function (make sure your phase function includes the 2*pi*f*t term from the Fourier complex exponential).</a:t>
            </a:r>
          </a:p>
          <a:p>
            <a:r>
              <a:rPr lang="en-US" baseline="0" dirty="0" smtClean="0"/>
              <a:t>2) Find the first derivative and solve for the integrand variable at the stationary point.</a:t>
            </a:r>
          </a:p>
          <a:p>
            <a:r>
              <a:rPr lang="en-US" baseline="0" dirty="0" smtClean="0"/>
              <a:t>3) Plug this into (4). Equation is messy at this point, so simplify!</a:t>
            </a:r>
          </a:p>
          <a:p>
            <a:endParaRPr lang="en-US" baseline="0" dirty="0" smtClean="0"/>
          </a:p>
          <a:p>
            <a:r>
              <a:rPr lang="en-US" i="1" dirty="0" smtClean="0"/>
              <a:t>Derivation from: my.ece.ucsb.edu/York/</a:t>
            </a:r>
            <a:r>
              <a:rPr lang="en-US" i="1" dirty="0" err="1" smtClean="0"/>
              <a:t>Bobsclass</a:t>
            </a:r>
            <a:r>
              <a:rPr lang="en-US" i="1" dirty="0" smtClean="0"/>
              <a:t>/201C/Handouts/</a:t>
            </a:r>
            <a:r>
              <a:rPr lang="en-US" b="1" i="1" dirty="0" smtClean="0"/>
              <a:t>StationaryPhase</a:t>
            </a:r>
            <a:r>
              <a:rPr lang="en-US" i="1" dirty="0" smtClean="0"/>
              <a:t>.pdf</a:t>
            </a:r>
            <a:endParaRPr lang="en-US" dirty="0"/>
          </a:p>
        </p:txBody>
      </p:sp>
      <p:sp>
        <p:nvSpPr>
          <p:cNvPr id="4" name="Slide Number Placeholder 3"/>
          <p:cNvSpPr>
            <a:spLocks noGrp="1"/>
          </p:cNvSpPr>
          <p:nvPr>
            <p:ph type="sldNum" sz="quarter" idx="10"/>
          </p:nvPr>
        </p:nvSpPr>
        <p:spPr/>
        <p:txBody>
          <a:bodyPr/>
          <a:lstStyle/>
          <a:p>
            <a:fld id="{0AD2F7A0-1528-445A-B5B7-B156F91E7F5F}" type="slidenum">
              <a:rPr lang="en-US" smtClean="0"/>
              <a:t>9</a:t>
            </a:fld>
            <a:endParaRPr lang="en-US"/>
          </a:p>
        </p:txBody>
      </p:sp>
    </p:spTree>
    <p:extLst>
      <p:ext uri="{BB962C8B-B14F-4D97-AF65-F5344CB8AC3E}">
        <p14:creationId xmlns:p14="http://schemas.microsoft.com/office/powerpoint/2010/main" val="30510455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469113D1-D066-41EF-9ACB-6245B4634F26}" type="datetimeFigureOut">
              <a:rPr lang="en-US" smtClean="0"/>
              <a:t>10/8/2015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4EDB89-42D9-4A47-BCA5-BFF5EE441193}" type="slidenum">
              <a:rPr lang="en-US" smtClean="0"/>
              <a:t>‹#›</a:t>
            </a:fld>
            <a:endParaRPr lang="en-US"/>
          </a:p>
        </p:txBody>
      </p:sp>
    </p:spTree>
    <p:extLst>
      <p:ext uri="{BB962C8B-B14F-4D97-AF65-F5344CB8AC3E}">
        <p14:creationId xmlns:p14="http://schemas.microsoft.com/office/powerpoint/2010/main" val="3209829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9113D1-D066-41EF-9ACB-6245B4634F26}" type="datetimeFigureOut">
              <a:rPr lang="en-US" smtClean="0"/>
              <a:t>10/8/2015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4EDB89-42D9-4A47-BCA5-BFF5EE441193}" type="slidenum">
              <a:rPr lang="en-US" smtClean="0"/>
              <a:t>‹#›</a:t>
            </a:fld>
            <a:endParaRPr lang="en-US"/>
          </a:p>
        </p:txBody>
      </p:sp>
    </p:spTree>
    <p:extLst>
      <p:ext uri="{BB962C8B-B14F-4D97-AF65-F5344CB8AC3E}">
        <p14:creationId xmlns:p14="http://schemas.microsoft.com/office/powerpoint/2010/main" val="13972778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9113D1-D066-41EF-9ACB-6245B4634F26}" type="datetimeFigureOut">
              <a:rPr lang="en-US" smtClean="0"/>
              <a:t>10/8/2015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4EDB89-42D9-4A47-BCA5-BFF5EE441193}" type="slidenum">
              <a:rPr lang="en-US" smtClean="0"/>
              <a:t>‹#›</a:t>
            </a:fld>
            <a:endParaRPr lang="en-US"/>
          </a:p>
        </p:txBody>
      </p:sp>
    </p:spTree>
    <p:extLst>
      <p:ext uri="{BB962C8B-B14F-4D97-AF65-F5344CB8AC3E}">
        <p14:creationId xmlns:p14="http://schemas.microsoft.com/office/powerpoint/2010/main" val="18295888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469113D1-D066-41EF-9ACB-6245B4634F26}" type="datetimeFigureOut">
              <a:rPr lang="en-US" smtClean="0"/>
              <a:t>10/8/2015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4EDB89-42D9-4A47-BCA5-BFF5EE441193}" type="slidenum">
              <a:rPr lang="en-US" smtClean="0"/>
              <a:t>‹#›</a:t>
            </a:fld>
            <a:endParaRPr lang="en-US"/>
          </a:p>
        </p:txBody>
      </p:sp>
    </p:spTree>
    <p:extLst>
      <p:ext uri="{BB962C8B-B14F-4D97-AF65-F5344CB8AC3E}">
        <p14:creationId xmlns:p14="http://schemas.microsoft.com/office/powerpoint/2010/main" val="33454325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469113D1-D066-41EF-9ACB-6245B4634F26}" type="datetimeFigureOut">
              <a:rPr lang="en-US" smtClean="0"/>
              <a:t>10/8/2015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04EDB89-42D9-4A47-BCA5-BFF5EE441193}" type="slidenum">
              <a:rPr lang="en-US" smtClean="0"/>
              <a:t>‹#›</a:t>
            </a:fld>
            <a:endParaRPr lang="en-US"/>
          </a:p>
        </p:txBody>
      </p:sp>
    </p:spTree>
    <p:extLst>
      <p:ext uri="{BB962C8B-B14F-4D97-AF65-F5344CB8AC3E}">
        <p14:creationId xmlns:p14="http://schemas.microsoft.com/office/powerpoint/2010/main" val="2860407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469113D1-D066-41EF-9ACB-6245B4634F26}" type="datetimeFigureOut">
              <a:rPr lang="en-US" smtClean="0"/>
              <a:t>10/8/2015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4EDB89-42D9-4A47-BCA5-BFF5EE441193}" type="slidenum">
              <a:rPr lang="en-US" smtClean="0"/>
              <a:t>‹#›</a:t>
            </a:fld>
            <a:endParaRPr lang="en-US"/>
          </a:p>
        </p:txBody>
      </p:sp>
    </p:spTree>
    <p:extLst>
      <p:ext uri="{BB962C8B-B14F-4D97-AF65-F5344CB8AC3E}">
        <p14:creationId xmlns:p14="http://schemas.microsoft.com/office/powerpoint/2010/main" val="36791597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469113D1-D066-41EF-9ACB-6245B4634F26}" type="datetimeFigureOut">
              <a:rPr lang="en-US" smtClean="0"/>
              <a:t>10/8/2015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04EDB89-42D9-4A47-BCA5-BFF5EE441193}" type="slidenum">
              <a:rPr lang="en-US" smtClean="0"/>
              <a:t>‹#›</a:t>
            </a:fld>
            <a:endParaRPr lang="en-US"/>
          </a:p>
        </p:txBody>
      </p:sp>
    </p:spTree>
    <p:extLst>
      <p:ext uri="{BB962C8B-B14F-4D97-AF65-F5344CB8AC3E}">
        <p14:creationId xmlns:p14="http://schemas.microsoft.com/office/powerpoint/2010/main" val="30787733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69113D1-D066-41EF-9ACB-6245B4634F26}" type="datetimeFigureOut">
              <a:rPr lang="en-US" smtClean="0"/>
              <a:t>10/8/2015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04EDB89-42D9-4A47-BCA5-BFF5EE441193}" type="slidenum">
              <a:rPr lang="en-US" smtClean="0"/>
              <a:t>‹#›</a:t>
            </a:fld>
            <a:endParaRPr lang="en-US"/>
          </a:p>
        </p:txBody>
      </p:sp>
    </p:spTree>
    <p:extLst>
      <p:ext uri="{BB962C8B-B14F-4D97-AF65-F5344CB8AC3E}">
        <p14:creationId xmlns:p14="http://schemas.microsoft.com/office/powerpoint/2010/main" val="19859509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69113D1-D066-41EF-9ACB-6245B4634F26}" type="datetimeFigureOut">
              <a:rPr lang="en-US" smtClean="0"/>
              <a:t>10/8/2015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04EDB89-42D9-4A47-BCA5-BFF5EE441193}" type="slidenum">
              <a:rPr lang="en-US" smtClean="0"/>
              <a:t>‹#›</a:t>
            </a:fld>
            <a:endParaRPr lang="en-US"/>
          </a:p>
        </p:txBody>
      </p:sp>
    </p:spTree>
    <p:extLst>
      <p:ext uri="{BB962C8B-B14F-4D97-AF65-F5344CB8AC3E}">
        <p14:creationId xmlns:p14="http://schemas.microsoft.com/office/powerpoint/2010/main" val="21372552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9113D1-D066-41EF-9ACB-6245B4634F26}" type="datetimeFigureOut">
              <a:rPr lang="en-US" smtClean="0"/>
              <a:t>10/8/2015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4EDB89-42D9-4A47-BCA5-BFF5EE441193}" type="slidenum">
              <a:rPr lang="en-US" smtClean="0"/>
              <a:t>‹#›</a:t>
            </a:fld>
            <a:endParaRPr lang="en-US"/>
          </a:p>
        </p:txBody>
      </p:sp>
    </p:spTree>
    <p:extLst>
      <p:ext uri="{BB962C8B-B14F-4D97-AF65-F5344CB8AC3E}">
        <p14:creationId xmlns:p14="http://schemas.microsoft.com/office/powerpoint/2010/main" val="2838807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69113D1-D066-41EF-9ACB-6245B4634F26}" type="datetimeFigureOut">
              <a:rPr lang="en-US" smtClean="0"/>
              <a:t>10/8/2015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04EDB89-42D9-4A47-BCA5-BFF5EE441193}" type="slidenum">
              <a:rPr lang="en-US" smtClean="0"/>
              <a:t>‹#›</a:t>
            </a:fld>
            <a:endParaRPr lang="en-US"/>
          </a:p>
        </p:txBody>
      </p:sp>
    </p:spTree>
    <p:extLst>
      <p:ext uri="{BB962C8B-B14F-4D97-AF65-F5344CB8AC3E}">
        <p14:creationId xmlns:p14="http://schemas.microsoft.com/office/powerpoint/2010/main" val="13389752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69113D1-D066-41EF-9ACB-6245B4634F26}" type="datetimeFigureOut">
              <a:rPr lang="en-US" smtClean="0"/>
              <a:t>10/8/2015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4EDB89-42D9-4A47-BCA5-BFF5EE441193}" type="slidenum">
              <a:rPr lang="en-US" smtClean="0"/>
              <a:t>‹#›</a:t>
            </a:fld>
            <a:endParaRPr lang="en-US"/>
          </a:p>
        </p:txBody>
      </p:sp>
    </p:spTree>
    <p:extLst>
      <p:ext uri="{BB962C8B-B14F-4D97-AF65-F5344CB8AC3E}">
        <p14:creationId xmlns:p14="http://schemas.microsoft.com/office/powerpoint/2010/main" val="18455938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saredu.dlr.de/unit"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6.em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image" Target="../media/image7.emf"/><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5.emf"/><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2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8.emf"/></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emf"/><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22.emf"/><Relationship Id="rId2" Type="http://schemas.openxmlformats.org/officeDocument/2006/relationships/image" Target="../media/image21.emf"/><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23.emf"/><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4.emf"/></Relationships>
</file>

<file path=ppt/slides/_rels/slide3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6.emf"/><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29.emf"/></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30.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32.emf"/></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34.emf"/><Relationship Id="rId2" Type="http://schemas.openxmlformats.org/officeDocument/2006/relationships/image" Target="../media/image3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gi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2.gif"/></Relationships>
</file>

<file path=ppt/slides/_rels/slide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emf"/><Relationship Id="rId7"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SAR Algorithms</a:t>
            </a:r>
            <a:endParaRPr lang="en-US" dirty="0"/>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9791414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Good online SAR Resource</a:t>
            </a:r>
            <a:endParaRPr lang="en-US" dirty="0"/>
          </a:p>
        </p:txBody>
      </p:sp>
      <p:sp>
        <p:nvSpPr>
          <p:cNvPr id="3" name="Content Placeholder 2"/>
          <p:cNvSpPr>
            <a:spLocks noGrp="1"/>
          </p:cNvSpPr>
          <p:nvPr>
            <p:ph idx="1"/>
          </p:nvPr>
        </p:nvSpPr>
        <p:spPr/>
        <p:txBody>
          <a:bodyPr/>
          <a:lstStyle/>
          <a:p>
            <a:r>
              <a:rPr lang="en-US" dirty="0" smtClean="0">
                <a:hlinkClick r:id="rId3"/>
              </a:rPr>
              <a:t>https</a:t>
            </a:r>
            <a:r>
              <a:rPr lang="en-US" dirty="0">
                <a:hlinkClick r:id="rId3"/>
              </a:rPr>
              <a:t>://</a:t>
            </a:r>
            <a:r>
              <a:rPr lang="en-US" dirty="0" smtClean="0">
                <a:hlinkClick r:id="rId3"/>
              </a:rPr>
              <a:t>saredu.dlr.de/unit</a:t>
            </a:r>
            <a:endParaRPr lang="en-US" dirty="0" smtClean="0"/>
          </a:p>
          <a:p>
            <a:endParaRPr lang="en-US" dirty="0"/>
          </a:p>
        </p:txBody>
      </p:sp>
      <p:pic>
        <p:nvPicPr>
          <p:cNvPr id="5" name="Picture 4"/>
          <p:cNvPicPr>
            <a:picLocks noChangeAspect="1"/>
          </p:cNvPicPr>
          <p:nvPr/>
        </p:nvPicPr>
        <p:blipFill>
          <a:blip r:embed="rId4"/>
          <a:stretch>
            <a:fillRect/>
          </a:stretch>
        </p:blipFill>
        <p:spPr>
          <a:xfrm>
            <a:off x="1739900" y="2513012"/>
            <a:ext cx="8788400" cy="3358424"/>
          </a:xfrm>
          <a:prstGeom prst="rect">
            <a:avLst/>
          </a:prstGeom>
        </p:spPr>
      </p:pic>
    </p:spTree>
    <p:extLst>
      <p:ext uri="{BB962C8B-B14F-4D97-AF65-F5344CB8AC3E}">
        <p14:creationId xmlns:p14="http://schemas.microsoft.com/office/powerpoint/2010/main" val="32261317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Satellite and Low Squint Airborne SAR Algorithms</a:t>
            </a:r>
            <a:endParaRPr lang="en-US" dirty="0"/>
          </a:p>
        </p:txBody>
      </p:sp>
      <p:sp>
        <p:nvSpPr>
          <p:cNvPr id="3" name="Content Placeholder 2"/>
          <p:cNvSpPr>
            <a:spLocks noGrp="1"/>
          </p:cNvSpPr>
          <p:nvPr>
            <p:ph idx="1"/>
          </p:nvPr>
        </p:nvSpPr>
        <p:spPr/>
        <p:txBody>
          <a:bodyPr>
            <a:normAutofit fontScale="92500" lnSpcReduction="10000"/>
          </a:bodyPr>
          <a:lstStyle/>
          <a:p>
            <a:r>
              <a:rPr lang="en-US" dirty="0" smtClean="0"/>
              <a:t>Lower squint (often &lt;4-5 </a:t>
            </a:r>
            <a:r>
              <a:rPr lang="en-US" dirty="0" err="1" smtClean="0"/>
              <a:t>deg</a:t>
            </a:r>
            <a:r>
              <a:rPr lang="en-US" dirty="0" smtClean="0"/>
              <a:t>)</a:t>
            </a:r>
          </a:p>
          <a:p>
            <a:r>
              <a:rPr lang="en-US" dirty="0" smtClean="0"/>
              <a:t>Narrow azimuth bandwidth (usually 0.5 </a:t>
            </a:r>
            <a:r>
              <a:rPr lang="en-US" dirty="0" err="1" smtClean="0"/>
              <a:t>deg</a:t>
            </a:r>
            <a:r>
              <a:rPr lang="en-US" dirty="0" smtClean="0"/>
              <a:t> to 10 </a:t>
            </a:r>
            <a:r>
              <a:rPr lang="en-US" dirty="0" err="1" smtClean="0"/>
              <a:t>deg</a:t>
            </a:r>
            <a:r>
              <a:rPr lang="en-US" dirty="0" smtClean="0"/>
              <a:t> azimuth </a:t>
            </a:r>
            <a:r>
              <a:rPr lang="en-US" dirty="0" err="1" smtClean="0"/>
              <a:t>beamwidth</a:t>
            </a:r>
            <a:r>
              <a:rPr lang="en-US" dirty="0" smtClean="0"/>
              <a:t>)</a:t>
            </a:r>
          </a:p>
          <a:p>
            <a:r>
              <a:rPr lang="en-US" dirty="0" smtClean="0"/>
              <a:t>Range </a:t>
            </a:r>
            <a:r>
              <a:rPr lang="en-US" dirty="0"/>
              <a:t>Doppler </a:t>
            </a:r>
            <a:r>
              <a:rPr lang="en-US" dirty="0" smtClean="0"/>
              <a:t>Algorithm</a:t>
            </a:r>
          </a:p>
          <a:p>
            <a:pPr lvl="1"/>
            <a:r>
              <a:rPr lang="en-US" dirty="0"/>
              <a:t>U</a:t>
            </a:r>
            <a:r>
              <a:rPr lang="en-US" dirty="0" smtClean="0"/>
              <a:t>sed </a:t>
            </a:r>
            <a:r>
              <a:rPr lang="en-US" dirty="0"/>
              <a:t>by the Canadian Space Agency to process RADARSAT-1 and RADARSAT-2 satellite SAR </a:t>
            </a:r>
            <a:r>
              <a:rPr lang="en-US" dirty="0" smtClean="0"/>
              <a:t>data</a:t>
            </a:r>
          </a:p>
          <a:p>
            <a:r>
              <a:rPr lang="en-US" dirty="0" smtClean="0"/>
              <a:t>Chirp </a:t>
            </a:r>
            <a:r>
              <a:rPr lang="en-US" dirty="0"/>
              <a:t>Scaling </a:t>
            </a:r>
            <a:r>
              <a:rPr lang="en-US" dirty="0" smtClean="0"/>
              <a:t>Algorithm</a:t>
            </a:r>
          </a:p>
          <a:p>
            <a:pPr lvl="1"/>
            <a:r>
              <a:rPr lang="en-US" dirty="0" smtClean="0"/>
              <a:t>Used </a:t>
            </a:r>
            <a:r>
              <a:rPr lang="en-US" dirty="0"/>
              <a:t>by the European Space Agency and the German Aerospace Center (DLR) to process </a:t>
            </a:r>
            <a:r>
              <a:rPr lang="en-US" dirty="0" err="1"/>
              <a:t>TerraSAR</a:t>
            </a:r>
            <a:r>
              <a:rPr lang="en-US" dirty="0"/>
              <a:t>-X satellite SAR </a:t>
            </a:r>
            <a:r>
              <a:rPr lang="en-US" dirty="0" smtClean="0"/>
              <a:t>data</a:t>
            </a:r>
            <a:endParaRPr lang="en-US" dirty="0"/>
          </a:p>
          <a:p>
            <a:r>
              <a:rPr lang="en-US" dirty="0"/>
              <a:t>These two algorithms (RDA and CSA) are very similar with the primary difference being how range cell migration correction is </a:t>
            </a:r>
            <a:r>
              <a:rPr lang="en-US" dirty="0" smtClean="0"/>
              <a:t>done.</a:t>
            </a:r>
          </a:p>
          <a:p>
            <a:pPr lvl="1"/>
            <a:r>
              <a:rPr lang="en-US" dirty="0" smtClean="0"/>
              <a:t>RDA works with any waveform, CSA requires the use of a chirp waveform</a:t>
            </a:r>
            <a:endParaRPr lang="en-US" dirty="0"/>
          </a:p>
        </p:txBody>
      </p:sp>
    </p:spTree>
    <p:extLst>
      <p:ext uri="{BB962C8B-B14F-4D97-AF65-F5344CB8AC3E}">
        <p14:creationId xmlns:p14="http://schemas.microsoft.com/office/powerpoint/2010/main" val="8568938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Satellite and Low Squint Airborne SAR Algorithms</a:t>
            </a:r>
          </a:p>
        </p:txBody>
      </p:sp>
      <p:sp>
        <p:nvSpPr>
          <p:cNvPr id="3" name="Content Placeholder 2"/>
          <p:cNvSpPr>
            <a:spLocks noGrp="1"/>
          </p:cNvSpPr>
          <p:nvPr>
            <p:ph idx="1"/>
          </p:nvPr>
        </p:nvSpPr>
        <p:spPr/>
        <p:txBody>
          <a:bodyPr/>
          <a:lstStyle/>
          <a:p>
            <a:r>
              <a:rPr lang="en-US" dirty="0" smtClean="0"/>
              <a:t>The SAR filter is azimuth-space-invariant but it is range-variant</a:t>
            </a:r>
          </a:p>
          <a:p>
            <a:r>
              <a:rPr lang="en-US" dirty="0" smtClean="0"/>
              <a:t>The primary structure exploited by these two algorithms is that the 2-D energy from the point target lies along a 1-D contour. This energy will be interpolated or scaled/shifted to lie on a 1-D line that does not cross range bins. By converting the range varying dimension to lie on a single range bin, convolution will no longer be required in the range dimension.</a:t>
            </a:r>
          </a:p>
        </p:txBody>
      </p:sp>
    </p:spTree>
    <p:extLst>
      <p:ext uri="{BB962C8B-B14F-4D97-AF65-F5344CB8AC3E}">
        <p14:creationId xmlns:p14="http://schemas.microsoft.com/office/powerpoint/2010/main" val="273599500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Range Doppler Algorithm (RDA) STEP 1</a:t>
            </a:r>
            <a:endParaRPr lang="en-US" dirty="0"/>
          </a:p>
        </p:txBody>
      </p:sp>
      <p:sp>
        <p:nvSpPr>
          <p:cNvPr id="3" name="Content Placeholder 2"/>
          <p:cNvSpPr>
            <a:spLocks noGrp="1"/>
          </p:cNvSpPr>
          <p:nvPr>
            <p:ph idx="1"/>
          </p:nvPr>
        </p:nvSpPr>
        <p:spPr/>
        <p:txBody>
          <a:bodyPr/>
          <a:lstStyle/>
          <a:p>
            <a:r>
              <a:rPr lang="en-US" dirty="0" smtClean="0"/>
              <a:t>Pulse compression is a LTIV filter. It is straight forward to implement in the Fourier domain.</a:t>
            </a:r>
          </a:p>
          <a:p>
            <a:pPr lvl="1"/>
            <a:r>
              <a:rPr lang="en-US" dirty="0" smtClean="0"/>
              <a:t>Range FFT on raw data to transform to range-frequency / </a:t>
            </a:r>
            <a:r>
              <a:rPr lang="en-US" dirty="0"/>
              <a:t>azimuth-space </a:t>
            </a:r>
            <a:r>
              <a:rPr lang="en-US" dirty="0" smtClean="0"/>
              <a:t>domain</a:t>
            </a:r>
          </a:p>
          <a:p>
            <a:pPr lvl="1"/>
            <a:r>
              <a:rPr lang="en-US" dirty="0" smtClean="0"/>
              <a:t>Apply range-domain matched filter for pulse compression</a:t>
            </a:r>
          </a:p>
          <a:p>
            <a:r>
              <a:rPr lang="en-US" dirty="0" smtClean="0"/>
              <a:t>Do not take the IFFT in the range dimension when finished.</a:t>
            </a:r>
          </a:p>
        </p:txBody>
      </p:sp>
    </p:spTree>
    <p:extLst>
      <p:ext uri="{BB962C8B-B14F-4D97-AF65-F5344CB8AC3E}">
        <p14:creationId xmlns:p14="http://schemas.microsoft.com/office/powerpoint/2010/main" val="142860195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Range Doppler Algorithm (RDA) STEP 2</a:t>
            </a:r>
            <a:endParaRPr lang="en-US" dirty="0"/>
          </a:p>
        </p:txBody>
      </p:sp>
      <p:sp>
        <p:nvSpPr>
          <p:cNvPr id="3" name="Content Placeholder 2"/>
          <p:cNvSpPr>
            <a:spLocks noGrp="1"/>
          </p:cNvSpPr>
          <p:nvPr>
            <p:ph idx="1"/>
          </p:nvPr>
        </p:nvSpPr>
        <p:spPr/>
        <p:txBody>
          <a:bodyPr/>
          <a:lstStyle/>
          <a:p>
            <a:r>
              <a:rPr lang="en-US" dirty="0" smtClean="0"/>
              <a:t>Azimuth FFT</a:t>
            </a:r>
          </a:p>
          <a:p>
            <a:pPr lvl="1"/>
            <a:r>
              <a:rPr lang="en-US" dirty="0" smtClean="0"/>
              <a:t>Transform to range-frequency / Doppler domain</a:t>
            </a:r>
          </a:p>
        </p:txBody>
      </p:sp>
      <p:pic>
        <p:nvPicPr>
          <p:cNvPr id="4" name="Picture 3"/>
          <p:cNvPicPr>
            <a:picLocks noChangeAspect="1"/>
          </p:cNvPicPr>
          <p:nvPr/>
        </p:nvPicPr>
        <p:blipFill>
          <a:blip r:embed="rId3"/>
          <a:stretch>
            <a:fillRect/>
          </a:stretch>
        </p:blipFill>
        <p:spPr>
          <a:xfrm>
            <a:off x="-76200" y="3105982"/>
            <a:ext cx="7121195" cy="3070981"/>
          </a:xfrm>
          <a:prstGeom prst="rect">
            <a:avLst/>
          </a:prstGeom>
        </p:spPr>
      </p:pic>
      <p:pic>
        <p:nvPicPr>
          <p:cNvPr id="6" name="Picture 5"/>
          <p:cNvPicPr>
            <a:picLocks noChangeAspect="1"/>
          </p:cNvPicPr>
          <p:nvPr/>
        </p:nvPicPr>
        <p:blipFill>
          <a:blip r:embed="rId4"/>
          <a:stretch>
            <a:fillRect/>
          </a:stretch>
        </p:blipFill>
        <p:spPr>
          <a:xfrm>
            <a:off x="6564897" y="2561696"/>
            <a:ext cx="5431160" cy="4077797"/>
          </a:xfrm>
          <a:prstGeom prst="rect">
            <a:avLst/>
          </a:prstGeom>
        </p:spPr>
      </p:pic>
      <p:sp>
        <p:nvSpPr>
          <p:cNvPr id="7" name="TextBox 6"/>
          <p:cNvSpPr txBox="1"/>
          <p:nvPr/>
        </p:nvSpPr>
        <p:spPr>
          <a:xfrm>
            <a:off x="8077200" y="2426759"/>
            <a:ext cx="2972865" cy="369332"/>
          </a:xfrm>
          <a:prstGeom prst="rect">
            <a:avLst/>
          </a:prstGeom>
          <a:noFill/>
        </p:spPr>
        <p:txBody>
          <a:bodyPr wrap="none" rtlCol="0">
            <a:spAutoFit/>
          </a:bodyPr>
          <a:lstStyle/>
          <a:p>
            <a:r>
              <a:rPr lang="en-US" dirty="0" smtClean="0"/>
              <a:t>2D Fourier Domain (3 targets)</a:t>
            </a:r>
            <a:endParaRPr lang="en-US" dirty="0"/>
          </a:p>
        </p:txBody>
      </p:sp>
      <p:sp>
        <p:nvSpPr>
          <p:cNvPr id="8" name="TextBox 7"/>
          <p:cNvSpPr txBox="1"/>
          <p:nvPr/>
        </p:nvSpPr>
        <p:spPr>
          <a:xfrm>
            <a:off x="2264722" y="2921316"/>
            <a:ext cx="2421240" cy="369332"/>
          </a:xfrm>
          <a:prstGeom prst="rect">
            <a:avLst/>
          </a:prstGeom>
          <a:noFill/>
        </p:spPr>
        <p:txBody>
          <a:bodyPr wrap="none" rtlCol="0">
            <a:spAutoFit/>
          </a:bodyPr>
          <a:lstStyle/>
          <a:p>
            <a:r>
              <a:rPr lang="en-US" dirty="0" smtClean="0"/>
              <a:t>Raw Data (single target)</a:t>
            </a:r>
            <a:endParaRPr lang="en-US" dirty="0"/>
          </a:p>
        </p:txBody>
      </p:sp>
    </p:spTree>
    <p:extLst>
      <p:ext uri="{BB962C8B-B14F-4D97-AF65-F5344CB8AC3E}">
        <p14:creationId xmlns:p14="http://schemas.microsoft.com/office/powerpoint/2010/main" val="37162727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Range Doppler Algorithm (RDA): STEP </a:t>
            </a:r>
            <a:r>
              <a:rPr lang="en-US" dirty="0" smtClean="0"/>
              <a:t>3</a:t>
            </a:r>
            <a:endParaRPr lang="en-US" dirty="0"/>
          </a:p>
        </p:txBody>
      </p:sp>
      <p:sp>
        <p:nvSpPr>
          <p:cNvPr id="3" name="Content Placeholder 2"/>
          <p:cNvSpPr>
            <a:spLocks noGrp="1"/>
          </p:cNvSpPr>
          <p:nvPr>
            <p:ph idx="1"/>
          </p:nvPr>
        </p:nvSpPr>
        <p:spPr/>
        <p:txBody>
          <a:bodyPr>
            <a:normAutofit/>
          </a:bodyPr>
          <a:lstStyle/>
          <a:p>
            <a:r>
              <a:rPr lang="en-US" dirty="0" smtClean="0"/>
              <a:t>Blurring occurs during the Doppler Fourier transform so that the point target “contour” is broadened. This affect is worse for large squint angles.</a:t>
            </a:r>
          </a:p>
          <a:p>
            <a:r>
              <a:rPr lang="en-US" dirty="0" smtClean="0"/>
              <a:t>This blurring can be approximated by a frequency chirp in the range domain… so to correct we need to do pulse compression again.</a:t>
            </a:r>
          </a:p>
          <a:p>
            <a:r>
              <a:rPr lang="en-US" dirty="0" smtClean="0"/>
              <a:t>This process is called Secondary Range Compression</a:t>
            </a:r>
          </a:p>
          <a:p>
            <a:pPr lvl="1"/>
            <a:r>
              <a:rPr lang="en-US" dirty="0" smtClean="0"/>
              <a:t>For an approximate solution, this second range compression can be applied during the regular pulse compression… this is suboptimal because the Fourier transform to the Doppler domain blurs the correction so it is better to apply in the range-Doppler domain.</a:t>
            </a:r>
            <a:endParaRPr lang="en-US" dirty="0"/>
          </a:p>
        </p:txBody>
      </p:sp>
    </p:spTree>
    <p:extLst>
      <p:ext uri="{BB962C8B-B14F-4D97-AF65-F5344CB8AC3E}">
        <p14:creationId xmlns:p14="http://schemas.microsoft.com/office/powerpoint/2010/main" val="83236018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Range Doppler Algorithm (RDA): STEP 3</a:t>
            </a:r>
          </a:p>
        </p:txBody>
      </p:sp>
      <p:pic>
        <p:nvPicPr>
          <p:cNvPr id="7" name="Content Placeholder 6"/>
          <p:cNvPicPr>
            <a:picLocks noGrp="1" noChangeAspect="1"/>
          </p:cNvPicPr>
          <p:nvPr>
            <p:ph sz="half" idx="1"/>
          </p:nvPr>
        </p:nvPicPr>
        <p:blipFill>
          <a:blip r:embed="rId2"/>
          <a:stretch>
            <a:fillRect/>
          </a:stretch>
        </p:blipFill>
        <p:spPr>
          <a:xfrm>
            <a:off x="838200" y="2056082"/>
            <a:ext cx="5181600" cy="3890423"/>
          </a:xfrm>
          <a:prstGeom prst="rect">
            <a:avLst/>
          </a:prstGeom>
        </p:spPr>
      </p:pic>
      <p:sp>
        <p:nvSpPr>
          <p:cNvPr id="9" name="TextBox 8"/>
          <p:cNvSpPr txBox="1"/>
          <p:nvPr/>
        </p:nvSpPr>
        <p:spPr>
          <a:xfrm>
            <a:off x="1641716" y="5981429"/>
            <a:ext cx="3574568" cy="369332"/>
          </a:xfrm>
          <a:prstGeom prst="rect">
            <a:avLst/>
          </a:prstGeom>
          <a:noFill/>
        </p:spPr>
        <p:txBody>
          <a:bodyPr wrap="none" rtlCol="0">
            <a:spAutoFit/>
          </a:bodyPr>
          <a:lstStyle/>
          <a:p>
            <a:pPr algn="ctr"/>
            <a:r>
              <a:rPr lang="en-US" dirty="0" smtClean="0"/>
              <a:t>Range Space Domain (i.e. Raw Data)</a:t>
            </a:r>
            <a:endParaRPr lang="en-US" dirty="0"/>
          </a:p>
        </p:txBody>
      </p:sp>
      <p:sp>
        <p:nvSpPr>
          <p:cNvPr id="10" name="TextBox 9"/>
          <p:cNvSpPr txBox="1"/>
          <p:nvPr/>
        </p:nvSpPr>
        <p:spPr>
          <a:xfrm>
            <a:off x="6728066" y="5981429"/>
            <a:ext cx="3539884" cy="646331"/>
          </a:xfrm>
          <a:prstGeom prst="rect">
            <a:avLst/>
          </a:prstGeom>
          <a:noFill/>
        </p:spPr>
        <p:txBody>
          <a:bodyPr wrap="square" rtlCol="0">
            <a:spAutoFit/>
          </a:bodyPr>
          <a:lstStyle/>
          <a:p>
            <a:pPr algn="ctr"/>
            <a:r>
              <a:rPr lang="en-US" dirty="0" smtClean="0"/>
              <a:t>Range Doppler Domain</a:t>
            </a:r>
          </a:p>
          <a:p>
            <a:pPr algn="ctr"/>
            <a:r>
              <a:rPr lang="en-US" dirty="0" smtClean="0"/>
              <a:t>(note the blurring)</a:t>
            </a:r>
            <a:endParaRPr lang="en-US" dirty="0"/>
          </a:p>
        </p:txBody>
      </p:sp>
      <p:pic>
        <p:nvPicPr>
          <p:cNvPr id="11" name="Content Placeholder 5"/>
          <p:cNvPicPr>
            <a:picLocks noGrp="1" noChangeAspect="1"/>
          </p:cNvPicPr>
          <p:nvPr>
            <p:ph sz="half" idx="2"/>
          </p:nvPr>
        </p:nvPicPr>
        <p:blipFill>
          <a:blip r:embed="rId3"/>
          <a:stretch>
            <a:fillRect/>
          </a:stretch>
        </p:blipFill>
        <p:spPr>
          <a:xfrm>
            <a:off x="6172200" y="2056082"/>
            <a:ext cx="5181600" cy="3890423"/>
          </a:xfrm>
          <a:prstGeom prst="rect">
            <a:avLst/>
          </a:prstGeom>
        </p:spPr>
      </p:pic>
    </p:spTree>
    <p:extLst>
      <p:ext uri="{BB962C8B-B14F-4D97-AF65-F5344CB8AC3E}">
        <p14:creationId xmlns:p14="http://schemas.microsoft.com/office/powerpoint/2010/main" val="234584964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Range Doppler Algorithm (RDA): STEP </a:t>
            </a:r>
            <a:r>
              <a:rPr lang="en-US" dirty="0" smtClean="0"/>
              <a:t>3</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77500" lnSpcReduction="20000"/>
              </a:bodyPr>
              <a:lstStyle/>
              <a:p>
                <a:r>
                  <a:rPr lang="en-US" dirty="0" smtClean="0"/>
                  <a:t>The SRC correction is derived from our range Doppler representation of the signal:</a:t>
                </a:r>
              </a:p>
              <a:p>
                <a:pPr lvl="1"/>
                <a14:m>
                  <m:oMath xmlns:m="http://schemas.openxmlformats.org/officeDocument/2006/math">
                    <m:sSub>
                      <m:sSubPr>
                        <m:ctrlPr>
                          <a:rPr lang="en-US" i="1">
                            <a:latin typeface="Cambria Math"/>
                          </a:rPr>
                        </m:ctrlPr>
                      </m:sSubPr>
                      <m:e>
                        <m:r>
                          <a:rPr lang="en-US" i="1">
                            <a:latin typeface="Cambria Math" panose="02040503050406030204" pitchFamily="18" charset="0"/>
                          </a:rPr>
                          <m:t>𝐾</m:t>
                        </m:r>
                      </m:e>
                      <m:sub>
                        <m:r>
                          <a:rPr lang="en-US" i="1">
                            <a:latin typeface="Cambria Math" panose="02040503050406030204" pitchFamily="18" charset="0"/>
                          </a:rPr>
                          <m:t>𝑠𝑟𝑐</m:t>
                        </m:r>
                      </m:sub>
                    </m:sSub>
                    <m:d>
                      <m:dPr>
                        <m:ctrlPr>
                          <a:rPr lang="en-US" i="1">
                            <a:latin typeface="Cambria Math"/>
                          </a:rPr>
                        </m:ctrlPr>
                      </m:dPr>
                      <m:e>
                        <m:sSub>
                          <m:sSubPr>
                            <m:ctrlPr>
                              <a:rPr lang="en-US" i="1">
                                <a:latin typeface="Cambria Math"/>
                              </a:rPr>
                            </m:ctrlPr>
                          </m:sSubPr>
                          <m:e>
                            <m:r>
                              <a:rPr lang="en-US" i="1">
                                <a:latin typeface="Cambria Math" panose="02040503050406030204" pitchFamily="18" charset="0"/>
                              </a:rPr>
                              <m:t>𝑅</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a:rPr>
                            </m:ctrlPr>
                          </m:sSubPr>
                          <m:e>
                            <m:r>
                              <a:rPr lang="en-US" i="1">
                                <a:latin typeface="Cambria Math" panose="02040503050406030204" pitchFamily="18" charset="0"/>
                              </a:rPr>
                              <m:t>𝑓</m:t>
                            </m:r>
                          </m:e>
                          <m:sub>
                            <m:r>
                              <m:rPr>
                                <m:nor/>
                              </m:rPr>
                              <a:rPr lang="en-US" i="1" dirty="0">
                                <a:latin typeface="Symbol" panose="05050102010706020507" pitchFamily="18" charset="2"/>
                              </a:rPr>
                              <m:t>h</m:t>
                            </m:r>
                          </m:sub>
                        </m:sSub>
                      </m:e>
                    </m:d>
                    <m:r>
                      <a:rPr lang="en-US" i="1">
                        <a:latin typeface="Cambria Math" panose="02040503050406030204" pitchFamily="18" charset="0"/>
                      </a:rPr>
                      <m:t>=</m:t>
                    </m:r>
                    <m:f>
                      <m:fPr>
                        <m:ctrlPr>
                          <a:rPr lang="en-US" i="1">
                            <a:latin typeface="Cambria Math"/>
                          </a:rPr>
                        </m:ctrlPr>
                      </m:fPr>
                      <m:num>
                        <m:r>
                          <a:rPr lang="en-US" i="1">
                            <a:latin typeface="Cambria Math" panose="02040503050406030204" pitchFamily="18" charset="0"/>
                          </a:rPr>
                          <m:t>2</m:t>
                        </m:r>
                        <m:sSubSup>
                          <m:sSubSupPr>
                            <m:ctrlPr>
                              <a:rPr lang="en-US" i="1">
                                <a:latin typeface="Cambria Math"/>
                              </a:rPr>
                            </m:ctrlPr>
                          </m:sSubSupPr>
                          <m:e>
                            <m:r>
                              <a:rPr lang="en-US" i="1">
                                <a:latin typeface="Cambria Math" panose="02040503050406030204" pitchFamily="18" charset="0"/>
                              </a:rPr>
                              <m:t>𝑉</m:t>
                            </m:r>
                          </m:e>
                          <m:sub>
                            <m:r>
                              <a:rPr lang="en-US" i="1">
                                <a:latin typeface="Cambria Math" panose="02040503050406030204" pitchFamily="18" charset="0"/>
                              </a:rPr>
                              <m:t>𝑟</m:t>
                            </m:r>
                          </m:sub>
                          <m:sup>
                            <m:r>
                              <a:rPr lang="en-US" i="1">
                                <a:latin typeface="Cambria Math" panose="02040503050406030204" pitchFamily="18" charset="0"/>
                              </a:rPr>
                              <m:t>2</m:t>
                            </m:r>
                          </m:sup>
                        </m:sSubSup>
                        <m:sSubSup>
                          <m:sSubSupPr>
                            <m:ctrlPr>
                              <a:rPr lang="en-US" i="1">
                                <a:latin typeface="Cambria Math"/>
                              </a:rPr>
                            </m:ctrlPr>
                          </m:sSubSupPr>
                          <m:e>
                            <m:r>
                              <a:rPr lang="en-US" i="1">
                                <a:latin typeface="Cambria Math" panose="02040503050406030204" pitchFamily="18" charset="0"/>
                              </a:rPr>
                              <m:t>𝑓</m:t>
                            </m:r>
                          </m:e>
                          <m:sub>
                            <m:r>
                              <a:rPr lang="en-US" i="1">
                                <a:latin typeface="Cambria Math" panose="02040503050406030204" pitchFamily="18" charset="0"/>
                              </a:rPr>
                              <m:t>0</m:t>
                            </m:r>
                          </m:sub>
                          <m:sup>
                            <m:r>
                              <a:rPr lang="en-US" i="1">
                                <a:latin typeface="Cambria Math" panose="02040503050406030204" pitchFamily="18" charset="0"/>
                              </a:rPr>
                              <m:t>3</m:t>
                            </m:r>
                          </m:sup>
                        </m:sSubSup>
                        <m:sSup>
                          <m:sSupPr>
                            <m:ctrlPr>
                              <a:rPr lang="en-US" i="1">
                                <a:latin typeface="Cambria Math"/>
                              </a:rPr>
                            </m:ctrlPr>
                          </m:sSupPr>
                          <m:e>
                            <m:r>
                              <a:rPr lang="en-US" i="1">
                                <a:latin typeface="Cambria Math" panose="02040503050406030204" pitchFamily="18" charset="0"/>
                              </a:rPr>
                              <m:t>𝐷</m:t>
                            </m:r>
                          </m:e>
                          <m:sup>
                            <m:r>
                              <a:rPr lang="en-US" i="1">
                                <a:latin typeface="Cambria Math" panose="02040503050406030204" pitchFamily="18" charset="0"/>
                              </a:rPr>
                              <m:t>3</m:t>
                            </m:r>
                          </m:sup>
                        </m:sSup>
                        <m:d>
                          <m:dPr>
                            <m:ctrlPr>
                              <a:rPr lang="en-US" i="1">
                                <a:latin typeface="Cambria Math"/>
                              </a:rPr>
                            </m:ctrlPr>
                          </m:dPr>
                          <m:e>
                            <m:sSub>
                              <m:sSubPr>
                                <m:ctrlPr>
                                  <a:rPr lang="en-US" i="1">
                                    <a:latin typeface="Cambria Math"/>
                                  </a:rPr>
                                </m:ctrlPr>
                              </m:sSubPr>
                              <m:e>
                                <m:r>
                                  <a:rPr lang="en-US" i="1">
                                    <a:latin typeface="Cambria Math" panose="02040503050406030204" pitchFamily="18" charset="0"/>
                                  </a:rPr>
                                  <m:t>𝑓</m:t>
                                </m:r>
                              </m:e>
                              <m:sub>
                                <m:r>
                                  <m:rPr>
                                    <m:nor/>
                                  </m:rPr>
                                  <a:rPr lang="en-US" i="1" dirty="0">
                                    <a:latin typeface="Symbol" panose="05050102010706020507" pitchFamily="18" charset="2"/>
                                  </a:rPr>
                                  <m:t>h</m:t>
                                </m:r>
                              </m:sub>
                            </m:sSub>
                            <m:r>
                              <a:rPr lang="en-US" i="1">
                                <a:latin typeface="Cambria Math" panose="02040503050406030204" pitchFamily="18" charset="0"/>
                              </a:rPr>
                              <m:t>,</m:t>
                            </m:r>
                            <m:sSub>
                              <m:sSubPr>
                                <m:ctrlPr>
                                  <a:rPr lang="en-US" i="1">
                                    <a:latin typeface="Cambria Math"/>
                                  </a:rPr>
                                </m:ctrlPr>
                              </m:sSubPr>
                              <m:e>
                                <m:r>
                                  <a:rPr lang="en-US" i="1">
                                    <a:latin typeface="Cambria Math" panose="02040503050406030204" pitchFamily="18" charset="0"/>
                                  </a:rPr>
                                  <m:t>𝑉</m:t>
                                </m:r>
                              </m:e>
                              <m:sub>
                                <m:r>
                                  <a:rPr lang="en-US" i="1">
                                    <a:latin typeface="Cambria Math" panose="02040503050406030204" pitchFamily="18" charset="0"/>
                                  </a:rPr>
                                  <m:t>𝑟</m:t>
                                </m:r>
                              </m:sub>
                            </m:sSub>
                          </m:e>
                        </m:d>
                      </m:num>
                      <m:den>
                        <m:r>
                          <a:rPr lang="en-US" i="1">
                            <a:latin typeface="Cambria Math" panose="02040503050406030204" pitchFamily="18" charset="0"/>
                          </a:rPr>
                          <m:t>𝑐</m:t>
                        </m:r>
                        <m:sSub>
                          <m:sSubPr>
                            <m:ctrlPr>
                              <a:rPr lang="en-US" i="1">
                                <a:latin typeface="Cambria Math"/>
                              </a:rPr>
                            </m:ctrlPr>
                          </m:sSubPr>
                          <m:e>
                            <m:r>
                              <a:rPr lang="en-US" i="1">
                                <a:latin typeface="Cambria Math" panose="02040503050406030204" pitchFamily="18" charset="0"/>
                              </a:rPr>
                              <m:t>𝑅</m:t>
                            </m:r>
                          </m:e>
                          <m:sub>
                            <m:r>
                              <a:rPr lang="en-US" i="1">
                                <a:latin typeface="Cambria Math" panose="02040503050406030204" pitchFamily="18" charset="0"/>
                              </a:rPr>
                              <m:t>0</m:t>
                            </m:r>
                          </m:sub>
                        </m:sSub>
                        <m:sSubSup>
                          <m:sSubSupPr>
                            <m:ctrlPr>
                              <a:rPr lang="en-US" i="1">
                                <a:latin typeface="Cambria Math"/>
                              </a:rPr>
                            </m:ctrlPr>
                          </m:sSubSupPr>
                          <m:e>
                            <m:r>
                              <a:rPr lang="en-US" i="1">
                                <a:latin typeface="Cambria Math" panose="02040503050406030204" pitchFamily="18" charset="0"/>
                              </a:rPr>
                              <m:t>𝑓</m:t>
                            </m:r>
                          </m:e>
                          <m:sub>
                            <m:r>
                              <m:rPr>
                                <m:nor/>
                              </m:rPr>
                              <a:rPr lang="en-US" i="1" dirty="0">
                                <a:latin typeface="Symbol" panose="05050102010706020507" pitchFamily="18" charset="2"/>
                              </a:rPr>
                              <m:t>h</m:t>
                            </m:r>
                          </m:sub>
                          <m:sup>
                            <m:r>
                              <a:rPr lang="en-US" i="1">
                                <a:latin typeface="Cambria Math" panose="02040503050406030204" pitchFamily="18" charset="0"/>
                              </a:rPr>
                              <m:t>2</m:t>
                            </m:r>
                          </m:sup>
                        </m:sSubSup>
                      </m:den>
                    </m:f>
                  </m:oMath>
                </a14:m>
                <a:endParaRPr lang="en-US" dirty="0"/>
              </a:p>
              <a:p>
                <a:pPr lvl="1"/>
                <a14:m>
                  <m:oMath xmlns:m="http://schemas.openxmlformats.org/officeDocument/2006/math">
                    <m:sSub>
                      <m:sSubPr>
                        <m:ctrlPr>
                          <a:rPr lang="en-US" i="1">
                            <a:latin typeface="Cambria Math"/>
                          </a:rPr>
                        </m:ctrlPr>
                      </m:sSubPr>
                      <m:e>
                        <m:r>
                          <a:rPr lang="en-US" i="1">
                            <a:latin typeface="Cambria Math" panose="02040503050406030204" pitchFamily="18" charset="0"/>
                          </a:rPr>
                          <m:t>𝐻</m:t>
                        </m:r>
                      </m:e>
                      <m:sub>
                        <m:r>
                          <a:rPr lang="en-US" i="1">
                            <a:latin typeface="Cambria Math" panose="02040503050406030204" pitchFamily="18" charset="0"/>
                          </a:rPr>
                          <m:t>𝑠𝑟𝑐</m:t>
                        </m:r>
                      </m:sub>
                    </m:sSub>
                    <m:d>
                      <m:dPr>
                        <m:ctrlPr>
                          <a:rPr lang="en-US" i="1">
                            <a:latin typeface="Cambria Math"/>
                          </a:rPr>
                        </m:ctrlPr>
                      </m:dPr>
                      <m:e>
                        <m:sSub>
                          <m:sSubPr>
                            <m:ctrlPr>
                              <a:rPr lang="en-US" i="1">
                                <a:latin typeface="Cambria Math"/>
                              </a:rPr>
                            </m:ctrlPr>
                          </m:sSubPr>
                          <m:e>
                            <m:r>
                              <a:rPr lang="en-US" i="1">
                                <a:latin typeface="Cambria Math" panose="02040503050406030204" pitchFamily="18" charset="0"/>
                              </a:rPr>
                              <m:t>𝑓</m:t>
                            </m:r>
                          </m:e>
                          <m:sub>
                            <m:r>
                              <m:rPr>
                                <m:nor/>
                              </m:rPr>
                              <a:rPr lang="en-US" i="1" dirty="0">
                                <a:latin typeface="Symbol" panose="05050102010706020507" pitchFamily="18" charset="2"/>
                              </a:rPr>
                              <m:t>h</m:t>
                            </m:r>
                          </m:sub>
                        </m:sSub>
                      </m:e>
                    </m:d>
                    <m:r>
                      <a:rPr lang="en-US" i="1">
                        <a:latin typeface="Cambria Math" panose="02040503050406030204" pitchFamily="18" charset="0"/>
                      </a:rPr>
                      <m:t>=</m:t>
                    </m:r>
                    <m:r>
                      <a:rPr lang="en-US" i="1">
                        <a:latin typeface="Cambria Math" panose="02040503050406030204" pitchFamily="18" charset="0"/>
                      </a:rPr>
                      <m:t>𝑒𝑥𝑝</m:t>
                    </m:r>
                    <m:d>
                      <m:dPr>
                        <m:ctrlPr>
                          <a:rPr lang="en-US" i="1">
                            <a:latin typeface="Cambria Math"/>
                          </a:rPr>
                        </m:ctrlPr>
                      </m:dPr>
                      <m:e>
                        <m:r>
                          <a:rPr lang="en-US" i="1">
                            <a:latin typeface="Cambria Math" panose="02040503050406030204" pitchFamily="18" charset="0"/>
                          </a:rPr>
                          <m:t>−</m:t>
                        </m:r>
                        <m:r>
                          <a:rPr lang="en-US" i="1">
                            <a:latin typeface="Cambria Math" panose="02040503050406030204" pitchFamily="18" charset="0"/>
                          </a:rPr>
                          <m:t>𝑗</m:t>
                        </m:r>
                        <m:r>
                          <a:rPr lang="en-US" i="1">
                            <a:latin typeface="Cambria Math" panose="02040503050406030204" pitchFamily="18" charset="0"/>
                            <a:ea typeface="Cambria Math" panose="02040503050406030204" pitchFamily="18" charset="0"/>
                          </a:rPr>
                          <m:t>𝜋</m:t>
                        </m:r>
                        <m:f>
                          <m:fPr>
                            <m:ctrlPr>
                              <a:rPr lang="en-US" i="1">
                                <a:latin typeface="Cambria Math"/>
                                <a:ea typeface="Cambria Math" panose="02040503050406030204" pitchFamily="18" charset="0"/>
                              </a:rPr>
                            </m:ctrlPr>
                          </m:fPr>
                          <m:num>
                            <m:sSubSup>
                              <m:sSubSupPr>
                                <m:ctrlPr>
                                  <a:rPr lang="en-US" i="1">
                                    <a:latin typeface="Cambria Math"/>
                                  </a:rPr>
                                </m:ctrlPr>
                              </m:sSubSupPr>
                              <m:e>
                                <m:r>
                                  <a:rPr lang="en-US" i="1">
                                    <a:latin typeface="Cambria Math" panose="02040503050406030204" pitchFamily="18" charset="0"/>
                                  </a:rPr>
                                  <m:t>𝑓</m:t>
                                </m:r>
                              </m:e>
                              <m:sub>
                                <m:r>
                                  <a:rPr lang="en-US" i="1" dirty="0">
                                    <a:latin typeface="Cambria Math" panose="02040503050406030204" pitchFamily="18" charset="0"/>
                                    <a:ea typeface="Cambria Math" panose="02040503050406030204" pitchFamily="18" charset="0"/>
                                  </a:rPr>
                                  <m:t>𝜏</m:t>
                                </m:r>
                              </m:sub>
                              <m:sup>
                                <m:r>
                                  <a:rPr lang="en-US" i="1">
                                    <a:latin typeface="Cambria Math" panose="02040503050406030204" pitchFamily="18" charset="0"/>
                                  </a:rPr>
                                  <m:t>2</m:t>
                                </m:r>
                              </m:sup>
                            </m:sSubSup>
                          </m:num>
                          <m:den>
                            <m:sSub>
                              <m:sSubPr>
                                <m:ctrlPr>
                                  <a:rPr lang="en-US" i="1">
                                    <a:latin typeface="Cambria Math"/>
                                  </a:rPr>
                                </m:ctrlPr>
                              </m:sSubPr>
                              <m:e>
                                <m:r>
                                  <a:rPr lang="en-US" i="1">
                                    <a:latin typeface="Cambria Math" panose="02040503050406030204" pitchFamily="18" charset="0"/>
                                  </a:rPr>
                                  <m:t>𝐾</m:t>
                                </m:r>
                              </m:e>
                              <m:sub>
                                <m:r>
                                  <a:rPr lang="en-US" i="1">
                                    <a:latin typeface="Cambria Math" panose="02040503050406030204" pitchFamily="18" charset="0"/>
                                  </a:rPr>
                                  <m:t>𝑠𝑟𝑐</m:t>
                                </m:r>
                              </m:sub>
                            </m:sSub>
                            <m:d>
                              <m:dPr>
                                <m:ctrlPr>
                                  <a:rPr lang="en-US" i="1">
                                    <a:latin typeface="Cambria Math"/>
                                  </a:rPr>
                                </m:ctrlPr>
                              </m:dPr>
                              <m:e>
                                <m:sSub>
                                  <m:sSubPr>
                                    <m:ctrlPr>
                                      <a:rPr lang="en-US" i="1">
                                        <a:latin typeface="Cambria Math"/>
                                      </a:rPr>
                                    </m:ctrlPr>
                                  </m:sSubPr>
                                  <m:e>
                                    <m:r>
                                      <a:rPr lang="en-US" i="1">
                                        <a:latin typeface="Cambria Math" panose="02040503050406030204" pitchFamily="18" charset="0"/>
                                      </a:rPr>
                                      <m:t>𝑅</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n-US" i="1">
                                        <a:latin typeface="Cambria Math"/>
                                      </a:rPr>
                                    </m:ctrlPr>
                                  </m:sSubPr>
                                  <m:e>
                                    <m:r>
                                      <a:rPr lang="en-US" i="1">
                                        <a:latin typeface="Cambria Math" panose="02040503050406030204" pitchFamily="18" charset="0"/>
                                      </a:rPr>
                                      <m:t>𝑓</m:t>
                                    </m:r>
                                  </m:e>
                                  <m:sub>
                                    <m:r>
                                      <m:rPr>
                                        <m:nor/>
                                      </m:rPr>
                                      <a:rPr lang="en-US" i="1" dirty="0">
                                        <a:latin typeface="Symbol" panose="05050102010706020507" pitchFamily="18" charset="2"/>
                                      </a:rPr>
                                      <m:t>h</m:t>
                                    </m:r>
                                  </m:sub>
                                </m:sSub>
                              </m:e>
                            </m:d>
                          </m:den>
                        </m:f>
                      </m:e>
                    </m:d>
                  </m:oMath>
                </a14:m>
                <a:endParaRPr lang="en-US" dirty="0"/>
              </a:p>
              <a:p>
                <a:pPr lvl="1"/>
                <a14:m>
                  <m:oMath xmlns:m="http://schemas.openxmlformats.org/officeDocument/2006/math">
                    <m:sSub>
                      <m:sSubPr>
                        <m:ctrlPr>
                          <a:rPr lang="en-US" i="1">
                            <a:latin typeface="Cambria Math"/>
                          </a:rPr>
                        </m:ctrlPr>
                      </m:sSubPr>
                      <m:e>
                        <m:r>
                          <a:rPr lang="en-US" i="1">
                            <a:latin typeface="Cambria Math" panose="02040503050406030204" pitchFamily="18" charset="0"/>
                          </a:rPr>
                          <m:t>𝑅</m:t>
                        </m:r>
                      </m:e>
                      <m:sub>
                        <m:r>
                          <a:rPr lang="en-US" i="1">
                            <a:latin typeface="Cambria Math" panose="02040503050406030204" pitchFamily="18" charset="0"/>
                          </a:rPr>
                          <m:t>0</m:t>
                        </m:r>
                      </m:sub>
                    </m:sSub>
                    <m:r>
                      <a:rPr lang="en-US">
                        <a:latin typeface="Cambria Math" panose="02040503050406030204" pitchFamily="18" charset="0"/>
                      </a:rPr>
                      <m:t>:</m:t>
                    </m:r>
                    <m:r>
                      <m:rPr>
                        <m:sty m:val="p"/>
                      </m:rPr>
                      <a:rPr lang="en-US">
                        <a:latin typeface="Cambria Math" panose="02040503050406030204" pitchFamily="18" charset="0"/>
                      </a:rPr>
                      <m:t>Range</m:t>
                    </m:r>
                    <m:r>
                      <a:rPr lang="en-US">
                        <a:latin typeface="Cambria Math" panose="02040503050406030204" pitchFamily="18" charset="0"/>
                      </a:rPr>
                      <m:t> </m:t>
                    </m:r>
                    <m:r>
                      <m:rPr>
                        <m:sty m:val="p"/>
                      </m:rPr>
                      <a:rPr lang="en-US">
                        <a:latin typeface="Cambria Math" panose="02040503050406030204" pitchFamily="18" charset="0"/>
                      </a:rPr>
                      <m:t>of</m:t>
                    </m:r>
                    <m:r>
                      <a:rPr lang="en-US">
                        <a:latin typeface="Cambria Math" panose="02040503050406030204" pitchFamily="18" charset="0"/>
                      </a:rPr>
                      <m:t> </m:t>
                    </m:r>
                    <m:r>
                      <m:rPr>
                        <m:sty m:val="p"/>
                      </m:rPr>
                      <a:rPr lang="en-US">
                        <a:latin typeface="Cambria Math" panose="02040503050406030204" pitchFamily="18" charset="0"/>
                      </a:rPr>
                      <m:t>closest</m:t>
                    </m:r>
                    <m:r>
                      <a:rPr lang="en-US">
                        <a:latin typeface="Cambria Math" panose="02040503050406030204" pitchFamily="18" charset="0"/>
                      </a:rPr>
                      <m:t> </m:t>
                    </m:r>
                    <m:r>
                      <m:rPr>
                        <m:sty m:val="p"/>
                      </m:rPr>
                      <a:rPr lang="en-US">
                        <a:latin typeface="Cambria Math" panose="02040503050406030204" pitchFamily="18" charset="0"/>
                      </a:rPr>
                      <m:t>approach</m:t>
                    </m:r>
                  </m:oMath>
                </a14:m>
                <a:endParaRPr lang="en-US" dirty="0" smtClean="0"/>
              </a:p>
              <a:p>
                <a:pPr lvl="2"/>
                <a:r>
                  <a:rPr lang="en-US" dirty="0" smtClean="0"/>
                  <a:t>Note that this should be </a:t>
                </a:r>
                <a14:m>
                  <m:oMath xmlns:m="http://schemas.openxmlformats.org/officeDocument/2006/math">
                    <m:sSub>
                      <m:sSubPr>
                        <m:ctrlPr>
                          <a:rPr lang="en-US" i="1">
                            <a:latin typeface="Cambria Math"/>
                          </a:rPr>
                        </m:ctrlPr>
                      </m:sSubPr>
                      <m:e>
                        <m:r>
                          <a:rPr lang="en-US" i="1">
                            <a:latin typeface="Cambria Math" panose="02040503050406030204" pitchFamily="18" charset="0"/>
                          </a:rPr>
                          <m:t>𝑅</m:t>
                        </m:r>
                      </m:e>
                      <m:sub>
                        <m:r>
                          <a:rPr lang="en-US" b="0" i="1" smtClean="0">
                            <a:latin typeface="Cambria Math" panose="02040503050406030204" pitchFamily="18" charset="0"/>
                          </a:rPr>
                          <m:t>𝑟𝑒𝑓</m:t>
                        </m:r>
                      </m:sub>
                    </m:sSub>
                  </m:oMath>
                </a14:m>
                <a:r>
                  <a:rPr lang="en-US" dirty="0" smtClean="0"/>
                  <a:t> (midpoint of scene) if applied in the range-frequency domain as described here. Improved performance can be seen by applying the SRC chirp compression with the RCMC interpolating kernel since both are range varying filters at that point. If this is done, then </a:t>
                </a:r>
                <a14:m>
                  <m:oMath xmlns:m="http://schemas.openxmlformats.org/officeDocument/2006/math">
                    <m:sSub>
                      <m:sSubPr>
                        <m:ctrlPr>
                          <a:rPr lang="en-US" i="1">
                            <a:latin typeface="Cambria Math"/>
                          </a:rPr>
                        </m:ctrlPr>
                      </m:sSubPr>
                      <m:e>
                        <m:r>
                          <a:rPr lang="en-US" i="1">
                            <a:latin typeface="Cambria Math" panose="02040503050406030204" pitchFamily="18" charset="0"/>
                          </a:rPr>
                          <m:t>𝑅</m:t>
                        </m:r>
                      </m:e>
                      <m:sub>
                        <m:r>
                          <a:rPr lang="en-US" i="1">
                            <a:latin typeface="Cambria Math" panose="02040503050406030204" pitchFamily="18" charset="0"/>
                          </a:rPr>
                          <m:t>0</m:t>
                        </m:r>
                      </m:sub>
                    </m:sSub>
                  </m:oMath>
                </a14:m>
                <a:r>
                  <a:rPr lang="en-US" dirty="0" smtClean="0"/>
                  <a:t> can be used since RCMC interpolation is done in the range-Doppler domain.</a:t>
                </a:r>
                <a:endParaRPr lang="en-US" dirty="0"/>
              </a:p>
              <a:p>
                <a:pPr lvl="1"/>
                <a14:m>
                  <m:oMath xmlns:m="http://schemas.openxmlformats.org/officeDocument/2006/math">
                    <m:sSub>
                      <m:sSubPr>
                        <m:ctrlPr>
                          <a:rPr lang="en-US" i="1">
                            <a:latin typeface="Cambria Math"/>
                          </a:rPr>
                        </m:ctrlPr>
                      </m:sSubPr>
                      <m:e>
                        <m:r>
                          <a:rPr lang="en-US" i="1">
                            <a:latin typeface="Cambria Math" panose="02040503050406030204" pitchFamily="18" charset="0"/>
                          </a:rPr>
                          <m:t>𝑓</m:t>
                        </m:r>
                      </m:e>
                      <m:sub>
                        <m:r>
                          <m:rPr>
                            <m:nor/>
                          </m:rPr>
                          <a:rPr lang="en-US" i="1" dirty="0">
                            <a:latin typeface="Symbol" panose="05050102010706020507" pitchFamily="18" charset="2"/>
                          </a:rPr>
                          <m:t>h</m:t>
                        </m:r>
                      </m:sub>
                    </m:sSub>
                  </m:oMath>
                </a14:m>
                <a:r>
                  <a:rPr lang="en-US" dirty="0"/>
                  <a:t>: Doppler frequency</a:t>
                </a:r>
              </a:p>
              <a:p>
                <a:pPr lvl="1"/>
                <a14:m>
                  <m:oMath xmlns:m="http://schemas.openxmlformats.org/officeDocument/2006/math">
                    <m:sSub>
                      <m:sSubPr>
                        <m:ctrlPr>
                          <a:rPr lang="en-US" i="1">
                            <a:latin typeface="Cambria Math"/>
                          </a:rPr>
                        </m:ctrlPr>
                      </m:sSubPr>
                      <m:e>
                        <m:r>
                          <a:rPr lang="en-US" i="1">
                            <a:latin typeface="Cambria Math" panose="02040503050406030204" pitchFamily="18" charset="0"/>
                          </a:rPr>
                          <m:t>𝑉</m:t>
                        </m:r>
                      </m:e>
                      <m:sub>
                        <m:r>
                          <a:rPr lang="en-US" i="1">
                            <a:latin typeface="Cambria Math" panose="02040503050406030204" pitchFamily="18" charset="0"/>
                          </a:rPr>
                          <m:t>𝑟</m:t>
                        </m:r>
                      </m:sub>
                    </m:sSub>
                  </m:oMath>
                </a14:m>
                <a:r>
                  <a:rPr lang="en-US" dirty="0"/>
                  <a:t>: Effective velocity (rectilinear coordinate system)</a:t>
                </a:r>
              </a:p>
              <a:p>
                <a:pPr lvl="1"/>
                <a14:m>
                  <m:oMath xmlns:m="http://schemas.openxmlformats.org/officeDocument/2006/math">
                    <m:sSub>
                      <m:sSubPr>
                        <m:ctrlPr>
                          <a:rPr lang="en-US" i="1">
                            <a:latin typeface="Cambria Math"/>
                          </a:rPr>
                        </m:ctrlPr>
                      </m:sSubPr>
                      <m:e>
                        <m:r>
                          <a:rPr lang="en-US" i="1">
                            <a:latin typeface="Cambria Math" panose="02040503050406030204" pitchFamily="18" charset="0"/>
                          </a:rPr>
                          <m:t>𝑓</m:t>
                        </m:r>
                      </m:e>
                      <m:sub>
                        <m:r>
                          <a:rPr lang="en-US" i="1">
                            <a:latin typeface="Cambria Math" panose="02040503050406030204" pitchFamily="18" charset="0"/>
                            <a:ea typeface="Cambria Math" panose="02040503050406030204" pitchFamily="18" charset="0"/>
                          </a:rPr>
                          <m:t>𝜏</m:t>
                        </m:r>
                      </m:sub>
                    </m:sSub>
                  </m:oMath>
                </a14:m>
                <a:r>
                  <a:rPr lang="en-US" dirty="0"/>
                  <a:t>: </a:t>
                </a:r>
                <a:r>
                  <a:rPr lang="en-US" dirty="0" smtClean="0"/>
                  <a:t>Baseband range </a:t>
                </a:r>
                <a:r>
                  <a:rPr lang="en-US" dirty="0"/>
                  <a:t>frequency</a:t>
                </a:r>
              </a:p>
              <a:p>
                <a:pPr lvl="1"/>
                <a14:m>
                  <m:oMath xmlns:m="http://schemas.openxmlformats.org/officeDocument/2006/math">
                    <m:sSub>
                      <m:sSubPr>
                        <m:ctrlPr>
                          <a:rPr lang="en-US" i="1">
                            <a:latin typeface="Cambria Math"/>
                          </a:rPr>
                        </m:ctrlPr>
                      </m:sSubPr>
                      <m:e>
                        <m:r>
                          <a:rPr lang="en-US" i="1">
                            <a:latin typeface="Cambria Math" panose="02040503050406030204" pitchFamily="18" charset="0"/>
                          </a:rPr>
                          <m:t>𝑓</m:t>
                        </m:r>
                      </m:e>
                      <m:sub>
                        <m:r>
                          <a:rPr lang="en-US" i="1">
                            <a:latin typeface="Cambria Math" panose="02040503050406030204" pitchFamily="18" charset="0"/>
                          </a:rPr>
                          <m:t>0</m:t>
                        </m:r>
                      </m:sub>
                    </m:sSub>
                  </m:oMath>
                </a14:m>
                <a:r>
                  <a:rPr lang="en-US" dirty="0"/>
                  <a:t>: Center frequency</a:t>
                </a:r>
              </a:p>
              <a:p>
                <a:pPr lvl="1"/>
                <a14:m>
                  <m:oMath xmlns:m="http://schemas.openxmlformats.org/officeDocument/2006/math">
                    <m:r>
                      <a:rPr lang="en-US" i="1">
                        <a:latin typeface="Cambria Math" panose="02040503050406030204" pitchFamily="18" charset="0"/>
                      </a:rPr>
                      <m:t>𝐷</m:t>
                    </m:r>
                  </m:oMath>
                </a14:m>
                <a:r>
                  <a:rPr lang="en-US" dirty="0"/>
                  <a:t>: </a:t>
                </a:r>
                <a:r>
                  <a:rPr lang="en-US" dirty="0" smtClean="0"/>
                  <a:t>Cosine of the squint angle, </a:t>
                </a:r>
                <a14:m>
                  <m:oMath xmlns:m="http://schemas.openxmlformats.org/officeDocument/2006/math">
                    <m:r>
                      <a:rPr lang="en-US" b="0" i="1" smtClean="0">
                        <a:latin typeface="Cambria Math" panose="02040503050406030204" pitchFamily="18" charset="0"/>
                      </a:rPr>
                      <m:t>𝐷</m:t>
                    </m:r>
                    <m:r>
                      <a:rPr lang="en-US" b="0" i="1" smtClean="0">
                        <a:latin typeface="Cambria Math" panose="02040503050406030204" pitchFamily="18" charset="0"/>
                      </a:rPr>
                      <m:t>=</m:t>
                    </m:r>
                    <m:func>
                      <m:funcPr>
                        <m:ctrlPr>
                          <a:rPr lang="en-US" b="0" i="1" smtClean="0">
                            <a:latin typeface="Cambria Math"/>
                          </a:rPr>
                        </m:ctrlPr>
                      </m:funcPr>
                      <m:fName>
                        <m:r>
                          <m:rPr>
                            <m:sty m:val="p"/>
                          </m:rPr>
                          <a:rPr lang="en-US" b="0" i="0" smtClean="0">
                            <a:latin typeface="Cambria Math" panose="02040503050406030204" pitchFamily="18" charset="0"/>
                          </a:rPr>
                          <m:t>cos</m:t>
                        </m:r>
                      </m:fName>
                      <m:e>
                        <m:d>
                          <m:dPr>
                            <m:ctrlPr>
                              <a:rPr lang="en-US" b="0" i="1" smtClean="0">
                                <a:latin typeface="Cambria Math"/>
                              </a:rPr>
                            </m:ctrlPr>
                          </m:dPr>
                          <m:e>
                            <m:sSub>
                              <m:sSubPr>
                                <m:ctrlPr>
                                  <a:rPr lang="en-US" b="0" i="1" smtClean="0">
                                    <a:latin typeface="Cambria Math"/>
                                  </a:rPr>
                                </m:ctrlPr>
                              </m:sSubPr>
                              <m:e>
                                <m:r>
                                  <a:rPr lang="en-US" i="1">
                                    <a:latin typeface="Cambria Math" panose="02040503050406030204" pitchFamily="18" charset="0"/>
                                  </a:rPr>
                                  <m:t>𝜃</m:t>
                                </m:r>
                              </m:e>
                              <m:sub>
                                <m:r>
                                  <a:rPr lang="en-US" b="0" i="1" smtClean="0">
                                    <a:latin typeface="Cambria Math" panose="02040503050406030204" pitchFamily="18" charset="0"/>
                                  </a:rPr>
                                  <m:t>𝑠</m:t>
                                </m:r>
                              </m:sub>
                            </m:sSub>
                          </m:e>
                        </m:d>
                      </m:e>
                    </m:func>
                    <m:r>
                      <a:rPr lang="en-US" b="0" i="1" smtClean="0">
                        <a:latin typeface="Cambria Math" panose="02040503050406030204" pitchFamily="18" charset="0"/>
                      </a:rPr>
                      <m:t>=</m:t>
                    </m:r>
                    <m:sSup>
                      <m:sSupPr>
                        <m:ctrlPr>
                          <a:rPr lang="en-US" b="0" i="1" smtClean="0">
                            <a:latin typeface="Cambria Math"/>
                          </a:rPr>
                        </m:ctrlPr>
                      </m:sSupPr>
                      <m:e>
                        <m:d>
                          <m:dPr>
                            <m:ctrlPr>
                              <a:rPr lang="en-US" b="0" i="1" smtClean="0">
                                <a:latin typeface="Cambria Math"/>
                              </a:rPr>
                            </m:ctrlPr>
                          </m:dPr>
                          <m:e>
                            <m:r>
                              <a:rPr lang="en-US" b="0" i="1" smtClean="0">
                                <a:latin typeface="Cambria Math" panose="02040503050406030204" pitchFamily="18" charset="0"/>
                              </a:rPr>
                              <m:t>1−</m:t>
                            </m:r>
                            <m:func>
                              <m:funcPr>
                                <m:ctrlPr>
                                  <a:rPr lang="en-US" b="0" i="1" smtClean="0">
                                    <a:latin typeface="Cambria Math"/>
                                  </a:rPr>
                                </m:ctrlPr>
                              </m:funcPr>
                              <m:fName>
                                <m:sSup>
                                  <m:sSupPr>
                                    <m:ctrlPr>
                                      <a:rPr lang="en-US" b="0" i="1" smtClean="0">
                                        <a:latin typeface="Cambria Math"/>
                                      </a:rPr>
                                    </m:ctrlPr>
                                  </m:sSupPr>
                                  <m:e>
                                    <m:r>
                                      <m:rPr>
                                        <m:sty m:val="p"/>
                                      </m:rPr>
                                      <a:rPr lang="en-US" b="0" i="0" smtClean="0">
                                        <a:latin typeface="Cambria Math" panose="02040503050406030204" pitchFamily="18" charset="0"/>
                                      </a:rPr>
                                      <m:t>sin</m:t>
                                    </m:r>
                                  </m:e>
                                  <m:sup>
                                    <m:r>
                                      <a:rPr lang="en-US" b="0" i="0" smtClean="0">
                                        <a:latin typeface="Cambria Math" panose="02040503050406030204" pitchFamily="18" charset="0"/>
                                      </a:rPr>
                                      <m:t>2</m:t>
                                    </m:r>
                                  </m:sup>
                                </m:sSup>
                              </m:fName>
                              <m:e>
                                <m:d>
                                  <m:dPr>
                                    <m:ctrlPr>
                                      <a:rPr lang="en-US" b="0" i="1" smtClean="0">
                                        <a:latin typeface="Cambria Math"/>
                                      </a:rPr>
                                    </m:ctrlPr>
                                  </m:dPr>
                                  <m:e>
                                    <m:sSub>
                                      <m:sSubPr>
                                        <m:ctrlPr>
                                          <a:rPr lang="en-US" b="0" i="1" smtClean="0">
                                            <a:latin typeface="Cambria Math"/>
                                          </a:rPr>
                                        </m:ctrlPr>
                                      </m:sSubPr>
                                      <m:e>
                                        <m:r>
                                          <a:rPr lang="en-US" b="0" i="1" smtClean="0">
                                            <a:latin typeface="Cambria Math" panose="02040503050406030204" pitchFamily="18" charset="0"/>
                                          </a:rPr>
                                          <m:t>𝜃</m:t>
                                        </m:r>
                                      </m:e>
                                      <m:sub>
                                        <m:r>
                                          <a:rPr lang="en-US" b="0" i="1" smtClean="0">
                                            <a:latin typeface="Cambria Math" panose="02040503050406030204" pitchFamily="18" charset="0"/>
                                          </a:rPr>
                                          <m:t>𝑠</m:t>
                                        </m:r>
                                      </m:sub>
                                    </m:sSub>
                                  </m:e>
                                </m:d>
                              </m:e>
                            </m:func>
                          </m:e>
                        </m:d>
                      </m:e>
                      <m:sup>
                        <m:r>
                          <a:rPr lang="en-US" b="0" i="1" smtClean="0">
                            <a:latin typeface="Cambria Math" panose="02040503050406030204" pitchFamily="18" charset="0"/>
                          </a:rPr>
                          <m:t>0.5</m:t>
                        </m:r>
                      </m:sup>
                    </m:sSup>
                    <m:r>
                      <a:rPr lang="en-US" b="0" i="1" smtClean="0">
                        <a:latin typeface="Cambria Math" panose="02040503050406030204" pitchFamily="18" charset="0"/>
                      </a:rPr>
                      <m:t>=</m:t>
                    </m:r>
                    <m:sSup>
                      <m:sSupPr>
                        <m:ctrlPr>
                          <a:rPr lang="en-US" i="1">
                            <a:latin typeface="Cambria Math"/>
                          </a:rPr>
                        </m:ctrlPr>
                      </m:sSupPr>
                      <m:e>
                        <m:d>
                          <m:dPr>
                            <m:ctrlPr>
                              <a:rPr lang="en-US" i="1">
                                <a:latin typeface="Cambria Math"/>
                              </a:rPr>
                            </m:ctrlPr>
                          </m:dPr>
                          <m:e>
                            <m:r>
                              <a:rPr lang="en-US" i="1">
                                <a:latin typeface="Cambria Math" panose="02040503050406030204" pitchFamily="18" charset="0"/>
                              </a:rPr>
                              <m:t>1−</m:t>
                            </m:r>
                            <m:f>
                              <m:fPr>
                                <m:ctrlPr>
                                  <a:rPr lang="en-US" b="0" i="1" smtClean="0">
                                    <a:latin typeface="Cambria Math"/>
                                  </a:rPr>
                                </m:ctrlPr>
                              </m:fPr>
                              <m:num>
                                <m:sSup>
                                  <m:sSupPr>
                                    <m:ctrlPr>
                                      <a:rPr lang="en-US" b="0" i="1" smtClean="0">
                                        <a:latin typeface="Cambria Math"/>
                                      </a:rPr>
                                    </m:ctrlPr>
                                  </m:sSupPr>
                                  <m:e>
                                    <m:r>
                                      <a:rPr lang="en-US" b="0" i="1" smtClean="0">
                                        <a:latin typeface="Cambria Math" panose="02040503050406030204" pitchFamily="18" charset="0"/>
                                      </a:rPr>
                                      <m:t>𝑐</m:t>
                                    </m:r>
                                  </m:e>
                                  <m:sup>
                                    <m:r>
                                      <a:rPr lang="en-US" b="0" i="1" smtClean="0">
                                        <a:latin typeface="Cambria Math" panose="02040503050406030204" pitchFamily="18" charset="0"/>
                                      </a:rPr>
                                      <m:t>2</m:t>
                                    </m:r>
                                  </m:sup>
                                </m:sSup>
                                <m:sSubSup>
                                  <m:sSubSupPr>
                                    <m:ctrlPr>
                                      <a:rPr lang="en-US" b="0" i="1" smtClean="0">
                                        <a:latin typeface="Cambria Math"/>
                                      </a:rPr>
                                    </m:ctrlPr>
                                  </m:sSubSupPr>
                                  <m:e>
                                    <m:r>
                                      <a:rPr lang="en-US" b="0" i="1" smtClean="0">
                                        <a:latin typeface="Cambria Math" panose="02040503050406030204" pitchFamily="18" charset="0"/>
                                      </a:rPr>
                                      <m:t>𝑓</m:t>
                                    </m:r>
                                  </m:e>
                                  <m:sub>
                                    <m:r>
                                      <a:rPr lang="en-US" b="0" i="1" smtClean="0">
                                        <a:latin typeface="Cambria Math" panose="02040503050406030204" pitchFamily="18" charset="0"/>
                                      </a:rPr>
                                      <m:t>𝜂</m:t>
                                    </m:r>
                                  </m:sub>
                                  <m:sup>
                                    <m:r>
                                      <a:rPr lang="en-US" b="0" i="1" smtClean="0">
                                        <a:latin typeface="Cambria Math" panose="02040503050406030204" pitchFamily="18" charset="0"/>
                                      </a:rPr>
                                      <m:t>2</m:t>
                                    </m:r>
                                  </m:sup>
                                </m:sSubSup>
                              </m:num>
                              <m:den>
                                <m:r>
                                  <a:rPr lang="en-US" b="0" i="1" smtClean="0">
                                    <a:latin typeface="Cambria Math" panose="02040503050406030204" pitchFamily="18" charset="0"/>
                                  </a:rPr>
                                  <m:t>4</m:t>
                                </m:r>
                                <m:sSubSup>
                                  <m:sSubSupPr>
                                    <m:ctrlPr>
                                      <a:rPr lang="en-US" b="0" i="1" smtClean="0">
                                        <a:latin typeface="Cambria Math"/>
                                      </a:rPr>
                                    </m:ctrlPr>
                                  </m:sSubSupPr>
                                  <m:e>
                                    <m:r>
                                      <a:rPr lang="en-US" b="0" i="1" smtClean="0">
                                        <a:latin typeface="Cambria Math" panose="02040503050406030204" pitchFamily="18" charset="0"/>
                                      </a:rPr>
                                      <m:t>𝑓</m:t>
                                    </m:r>
                                  </m:e>
                                  <m:sub>
                                    <m:r>
                                      <a:rPr lang="en-US" b="0" i="1" smtClean="0">
                                        <a:latin typeface="Cambria Math" panose="02040503050406030204" pitchFamily="18" charset="0"/>
                                      </a:rPr>
                                      <m:t>𝑐</m:t>
                                    </m:r>
                                  </m:sub>
                                  <m:sup>
                                    <m:r>
                                      <a:rPr lang="en-US" b="0" i="1" smtClean="0">
                                        <a:latin typeface="Cambria Math" panose="02040503050406030204" pitchFamily="18" charset="0"/>
                                      </a:rPr>
                                      <m:t>2</m:t>
                                    </m:r>
                                  </m:sup>
                                </m:sSubSup>
                                <m:sSup>
                                  <m:sSupPr>
                                    <m:ctrlPr>
                                      <a:rPr lang="en-US" b="0" i="1" smtClean="0">
                                        <a:latin typeface="Cambria Math"/>
                                      </a:rPr>
                                    </m:ctrlPr>
                                  </m:sSupPr>
                                  <m:e>
                                    <m:r>
                                      <a:rPr lang="en-US" b="0" i="1" smtClean="0">
                                        <a:latin typeface="Cambria Math" panose="02040503050406030204" pitchFamily="18" charset="0"/>
                                      </a:rPr>
                                      <m:t>𝑉</m:t>
                                    </m:r>
                                  </m:e>
                                  <m:sup>
                                    <m:r>
                                      <a:rPr lang="en-US" b="0" i="1" smtClean="0">
                                        <a:latin typeface="Cambria Math" panose="02040503050406030204" pitchFamily="18" charset="0"/>
                                      </a:rPr>
                                      <m:t>2</m:t>
                                    </m:r>
                                  </m:sup>
                                </m:sSup>
                              </m:den>
                            </m:f>
                          </m:e>
                        </m:d>
                      </m:e>
                      <m:sup>
                        <m:r>
                          <a:rPr lang="en-US" i="1">
                            <a:latin typeface="Cambria Math" panose="02040503050406030204" pitchFamily="18" charset="0"/>
                          </a:rPr>
                          <m:t>0.5</m:t>
                        </m:r>
                      </m:sup>
                    </m:sSup>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696" t="-2801" r="-638"/>
                </a:stretch>
              </a:blipFill>
            </p:spPr>
            <p:txBody>
              <a:bodyPr/>
              <a:lstStyle/>
              <a:p>
                <a:r>
                  <a:rPr lang="en-US">
                    <a:noFill/>
                  </a:rPr>
                  <a:t> </a:t>
                </a:r>
              </a:p>
            </p:txBody>
          </p:sp>
        </mc:Fallback>
      </mc:AlternateContent>
    </p:spTree>
    <p:extLst>
      <p:ext uri="{BB962C8B-B14F-4D97-AF65-F5344CB8AC3E}">
        <p14:creationId xmlns:p14="http://schemas.microsoft.com/office/powerpoint/2010/main" val="9226981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Range Doppler Algorithm (RDA): STEP </a:t>
            </a:r>
            <a:r>
              <a:rPr lang="en-US" dirty="0" smtClean="0"/>
              <a:t>3</a:t>
            </a:r>
            <a:endParaRPr lang="en-US" dirty="0"/>
          </a:p>
        </p:txBody>
      </p:sp>
      <p:sp>
        <p:nvSpPr>
          <p:cNvPr id="9" name="TextBox 8"/>
          <p:cNvSpPr txBox="1"/>
          <p:nvPr/>
        </p:nvSpPr>
        <p:spPr>
          <a:xfrm>
            <a:off x="1560641" y="5981429"/>
            <a:ext cx="3736729" cy="646331"/>
          </a:xfrm>
          <a:prstGeom prst="rect">
            <a:avLst/>
          </a:prstGeom>
          <a:noFill/>
        </p:spPr>
        <p:txBody>
          <a:bodyPr wrap="none" rtlCol="0">
            <a:spAutoFit/>
          </a:bodyPr>
          <a:lstStyle/>
          <a:p>
            <a:pPr algn="ctr"/>
            <a:r>
              <a:rPr lang="en-US" dirty="0" smtClean="0"/>
              <a:t>Range Doppler Domain</a:t>
            </a:r>
          </a:p>
          <a:p>
            <a:pPr algn="ctr"/>
            <a:r>
              <a:rPr lang="en-US" dirty="0" smtClean="0"/>
              <a:t>(After Secondary Range Compression)</a:t>
            </a:r>
            <a:endParaRPr lang="en-US" dirty="0"/>
          </a:p>
        </p:txBody>
      </p:sp>
      <p:sp>
        <p:nvSpPr>
          <p:cNvPr id="10" name="TextBox 9"/>
          <p:cNvSpPr txBox="1"/>
          <p:nvPr/>
        </p:nvSpPr>
        <p:spPr>
          <a:xfrm>
            <a:off x="6728066" y="5981429"/>
            <a:ext cx="3539884" cy="646331"/>
          </a:xfrm>
          <a:prstGeom prst="rect">
            <a:avLst/>
          </a:prstGeom>
          <a:noFill/>
        </p:spPr>
        <p:txBody>
          <a:bodyPr wrap="square" rtlCol="0">
            <a:spAutoFit/>
          </a:bodyPr>
          <a:lstStyle/>
          <a:p>
            <a:pPr algn="ctr"/>
            <a:r>
              <a:rPr lang="en-US" dirty="0" smtClean="0"/>
              <a:t>Range Doppler Domain</a:t>
            </a:r>
          </a:p>
          <a:p>
            <a:pPr algn="ctr"/>
            <a:r>
              <a:rPr lang="en-US" dirty="0" smtClean="0"/>
              <a:t>(note the blurring)</a:t>
            </a:r>
            <a:endParaRPr lang="en-US" dirty="0"/>
          </a:p>
        </p:txBody>
      </p:sp>
      <p:pic>
        <p:nvPicPr>
          <p:cNvPr id="6" name="Content Placeholder 5"/>
          <p:cNvPicPr>
            <a:picLocks noGrp="1" noChangeAspect="1"/>
          </p:cNvPicPr>
          <p:nvPr>
            <p:ph sz="half" idx="2"/>
          </p:nvPr>
        </p:nvPicPr>
        <p:blipFill>
          <a:blip r:embed="rId2"/>
          <a:stretch>
            <a:fillRect/>
          </a:stretch>
        </p:blipFill>
        <p:spPr>
          <a:xfrm>
            <a:off x="6172200" y="2056082"/>
            <a:ext cx="5181600" cy="3890423"/>
          </a:xfrm>
          <a:prstGeom prst="rect">
            <a:avLst/>
          </a:prstGeom>
        </p:spPr>
      </p:pic>
      <p:pic>
        <p:nvPicPr>
          <p:cNvPr id="11" name="Content Placeholder 10"/>
          <p:cNvPicPr>
            <a:picLocks noGrp="1" noChangeAspect="1"/>
          </p:cNvPicPr>
          <p:nvPr>
            <p:ph sz="half" idx="1"/>
          </p:nvPr>
        </p:nvPicPr>
        <p:blipFill>
          <a:blip r:embed="rId3"/>
          <a:stretch>
            <a:fillRect/>
          </a:stretch>
        </p:blipFill>
        <p:spPr>
          <a:xfrm>
            <a:off x="838200" y="2056082"/>
            <a:ext cx="5181600" cy="3890423"/>
          </a:xfrm>
          <a:prstGeom prst="rect">
            <a:avLst/>
          </a:prstGeom>
        </p:spPr>
      </p:pic>
    </p:spTree>
    <p:extLst>
      <p:ext uri="{BB962C8B-B14F-4D97-AF65-F5344CB8AC3E}">
        <p14:creationId xmlns:p14="http://schemas.microsoft.com/office/powerpoint/2010/main" val="13577099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Range Doppler Algorithm (RDA): STEP </a:t>
            </a:r>
            <a:r>
              <a:rPr lang="en-US" dirty="0" smtClean="0"/>
              <a:t>4</a:t>
            </a:r>
            <a:endParaRPr lang="en-US" dirty="0"/>
          </a:p>
        </p:txBody>
      </p:sp>
      <p:sp>
        <p:nvSpPr>
          <p:cNvPr id="3" name="Content Placeholder 2"/>
          <p:cNvSpPr>
            <a:spLocks noGrp="1"/>
          </p:cNvSpPr>
          <p:nvPr>
            <p:ph idx="1"/>
          </p:nvPr>
        </p:nvSpPr>
        <p:spPr/>
        <p:txBody>
          <a:bodyPr>
            <a:normAutofit/>
          </a:bodyPr>
          <a:lstStyle/>
          <a:p>
            <a:r>
              <a:rPr lang="en-US" dirty="0" smtClean="0"/>
              <a:t>Range IFFT</a:t>
            </a:r>
          </a:p>
          <a:p>
            <a:pPr lvl="1"/>
            <a:r>
              <a:rPr lang="en-US" dirty="0" smtClean="0"/>
              <a:t>Transform to range / Doppler domain</a:t>
            </a:r>
            <a:endParaRPr lang="en-US" dirty="0"/>
          </a:p>
        </p:txBody>
      </p:sp>
    </p:spTree>
    <p:extLst>
      <p:ext uri="{BB962C8B-B14F-4D97-AF65-F5344CB8AC3E}">
        <p14:creationId xmlns:p14="http://schemas.microsoft.com/office/powerpoint/2010/main" val="62178419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 What is SAR processing?</a:t>
            </a:r>
            <a:endParaRPr lang="en-US" dirty="0"/>
          </a:p>
        </p:txBody>
      </p:sp>
      <p:sp>
        <p:nvSpPr>
          <p:cNvPr id="3" name="Content Placeholder 2"/>
          <p:cNvSpPr>
            <a:spLocks noGrp="1"/>
          </p:cNvSpPr>
          <p:nvPr>
            <p:ph idx="1"/>
          </p:nvPr>
        </p:nvSpPr>
        <p:spPr/>
        <p:txBody>
          <a:bodyPr>
            <a:normAutofit fontScale="70000" lnSpcReduction="20000"/>
          </a:bodyPr>
          <a:lstStyle/>
          <a:p>
            <a:r>
              <a:rPr lang="en-US" b="1" dirty="0" smtClean="0"/>
              <a:t>SAR processing algorithms model the scene as a set of discrete point targets that do not interact with each other (aka Born approximation)</a:t>
            </a:r>
          </a:p>
          <a:p>
            <a:pPr lvl="1"/>
            <a:r>
              <a:rPr lang="en-US" b="1" dirty="0" smtClean="0"/>
              <a:t>No </a:t>
            </a:r>
            <a:r>
              <a:rPr lang="en-US" b="1" dirty="0" err="1" smtClean="0"/>
              <a:t>multibounce</a:t>
            </a:r>
            <a:endParaRPr lang="en-US" b="1" dirty="0" smtClean="0"/>
          </a:p>
          <a:p>
            <a:pPr lvl="1"/>
            <a:r>
              <a:rPr lang="en-US" b="1" dirty="0" smtClean="0"/>
              <a:t>The electric field at the target comes only from the incident wave and not from surrounding scatterers</a:t>
            </a:r>
          </a:p>
          <a:p>
            <a:pPr lvl="1"/>
            <a:r>
              <a:rPr lang="en-US" b="1" dirty="0" smtClean="0"/>
              <a:t>The target model is linear because the scattered response from point target P1 and point target P2 is modelled as the response from point target P1 </a:t>
            </a:r>
            <a:r>
              <a:rPr lang="en-US" sz="2900" b="1" i="1" dirty="0" smtClean="0"/>
              <a:t>by itself </a:t>
            </a:r>
            <a:r>
              <a:rPr lang="en-US" b="1" dirty="0" smtClean="0"/>
              <a:t>+ response from point target P2 </a:t>
            </a:r>
            <a:r>
              <a:rPr lang="en-US" sz="2900" b="1" i="1" dirty="0" smtClean="0"/>
              <a:t>by itself</a:t>
            </a:r>
            <a:endParaRPr lang="en-US" sz="2900" b="1" i="1" dirty="0"/>
          </a:p>
          <a:p>
            <a:pPr lvl="1"/>
            <a:r>
              <a:rPr lang="en-US" b="1" dirty="0" smtClean="0"/>
              <a:t>We can apply the principle of superposition!!!</a:t>
            </a:r>
          </a:p>
          <a:p>
            <a:r>
              <a:rPr lang="en-US" dirty="0" smtClean="0"/>
              <a:t>SAR processing is the application of a matched filter for each pixel in the image where the matched filter coefficients are the response from a single isolated point target</a:t>
            </a:r>
          </a:p>
          <a:p>
            <a:pPr lvl="1"/>
            <a:r>
              <a:rPr lang="en-US" dirty="0" smtClean="0"/>
              <a:t>We will assume noise is whitened (decorrelated)</a:t>
            </a:r>
          </a:p>
          <a:p>
            <a:r>
              <a:rPr lang="en-US" dirty="0" smtClean="0"/>
              <a:t>Equivalently, we can say:</a:t>
            </a:r>
          </a:p>
          <a:p>
            <a:pPr lvl="1"/>
            <a:r>
              <a:rPr lang="en-US" dirty="0" smtClean="0"/>
              <a:t>SAR processing is a correlation filter between a single isolated point target response and the raw data</a:t>
            </a:r>
          </a:p>
          <a:p>
            <a:pPr lvl="1"/>
            <a:r>
              <a:rPr lang="en-US" dirty="0" smtClean="0"/>
              <a:t>SAR processing is an inner product between our model of a single isolated point target and the raw data</a:t>
            </a:r>
          </a:p>
        </p:txBody>
      </p:sp>
    </p:spTree>
    <p:extLst>
      <p:ext uri="{BB962C8B-B14F-4D97-AF65-F5344CB8AC3E}">
        <p14:creationId xmlns:p14="http://schemas.microsoft.com/office/powerpoint/2010/main" val="21660567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Range Doppler Algorithm (RDA): STEP 5</a:t>
            </a:r>
            <a:endParaRPr lang="en-US" dirty="0"/>
          </a:p>
        </p:txBody>
      </p:sp>
      <p:sp>
        <p:nvSpPr>
          <p:cNvPr id="3" name="Content Placeholder 2"/>
          <p:cNvSpPr>
            <a:spLocks noGrp="1"/>
          </p:cNvSpPr>
          <p:nvPr>
            <p:ph idx="1"/>
          </p:nvPr>
        </p:nvSpPr>
        <p:spPr/>
        <p:txBody>
          <a:bodyPr/>
          <a:lstStyle/>
          <a:p>
            <a:r>
              <a:rPr lang="en-US" dirty="0" smtClean="0"/>
              <a:t>Range Cell Migration Correction (RCMC) in Doppler domain</a:t>
            </a:r>
          </a:p>
          <a:p>
            <a:pPr lvl="1"/>
            <a:r>
              <a:rPr lang="en-US" dirty="0" smtClean="0"/>
              <a:t>SAR processing is a 2-D filter, but the energy is focused along a single hyperbolic contour.</a:t>
            </a:r>
          </a:p>
          <a:p>
            <a:pPr lvl="2"/>
            <a:r>
              <a:rPr lang="en-US" dirty="0" smtClean="0"/>
              <a:t>Contour is range dependent</a:t>
            </a:r>
          </a:p>
          <a:p>
            <a:pPr lvl="1"/>
            <a:r>
              <a:rPr lang="en-US" dirty="0" smtClean="0"/>
              <a:t>The idea is to flatten the contour using a process called RCMC</a:t>
            </a:r>
          </a:p>
          <a:p>
            <a:r>
              <a:rPr lang="en-US" dirty="0" smtClean="0"/>
              <a:t>Example point target response:</a:t>
            </a:r>
          </a:p>
          <a:p>
            <a:r>
              <a:rPr lang="en-US" dirty="0" smtClean="0"/>
              <a:t>RCMC easy to apply for a single</a:t>
            </a:r>
            <a:br>
              <a:rPr lang="en-US" dirty="0" smtClean="0"/>
            </a:br>
            <a:r>
              <a:rPr lang="en-US" dirty="0" smtClean="0"/>
              <a:t>point target.</a:t>
            </a:r>
            <a:endParaRPr lang="en-US" dirty="0"/>
          </a:p>
        </p:txBody>
      </p:sp>
      <p:pic>
        <p:nvPicPr>
          <p:cNvPr id="5" name="Picture 4"/>
          <p:cNvPicPr>
            <a:picLocks noChangeAspect="1"/>
          </p:cNvPicPr>
          <p:nvPr/>
        </p:nvPicPr>
        <p:blipFill>
          <a:blip r:embed="rId3"/>
          <a:stretch>
            <a:fillRect/>
          </a:stretch>
        </p:blipFill>
        <p:spPr>
          <a:xfrm>
            <a:off x="5457825" y="3787019"/>
            <a:ext cx="7121195" cy="3070981"/>
          </a:xfrm>
          <a:prstGeom prst="rect">
            <a:avLst/>
          </a:prstGeom>
        </p:spPr>
      </p:pic>
    </p:spTree>
    <p:extLst>
      <p:ext uri="{BB962C8B-B14F-4D97-AF65-F5344CB8AC3E}">
        <p14:creationId xmlns:p14="http://schemas.microsoft.com/office/powerpoint/2010/main" val="24345340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Range Doppler Algorithm (RDA): </a:t>
            </a:r>
            <a:r>
              <a:rPr lang="en-US" dirty="0"/>
              <a:t>STEP </a:t>
            </a:r>
            <a:r>
              <a:rPr lang="en-US" dirty="0" smtClean="0"/>
              <a:t>5</a:t>
            </a:r>
            <a:endParaRPr lang="en-US" dirty="0"/>
          </a:p>
        </p:txBody>
      </p:sp>
      <p:sp>
        <p:nvSpPr>
          <p:cNvPr id="3" name="Content Placeholder 2"/>
          <p:cNvSpPr>
            <a:spLocks noGrp="1"/>
          </p:cNvSpPr>
          <p:nvPr>
            <p:ph idx="1"/>
          </p:nvPr>
        </p:nvSpPr>
        <p:spPr/>
        <p:txBody>
          <a:bodyPr/>
          <a:lstStyle/>
          <a:p>
            <a:r>
              <a:rPr lang="en-US" dirty="0" smtClean="0"/>
              <a:t>Example of two point targets at the same range and next to each other. Envelope is about the same for both but the phases are offset (think of two tones and what you see is the beat frequency… double side band suppressed carrier).</a:t>
            </a:r>
          </a:p>
          <a:p>
            <a:r>
              <a:rPr lang="en-US" dirty="0" smtClean="0"/>
              <a:t>Could apply RCMC for this case as well.</a:t>
            </a:r>
            <a:endParaRPr lang="en-US" dirty="0"/>
          </a:p>
        </p:txBody>
      </p:sp>
      <p:pic>
        <p:nvPicPr>
          <p:cNvPr id="6" name="Picture 5"/>
          <p:cNvPicPr>
            <a:picLocks noChangeAspect="1"/>
          </p:cNvPicPr>
          <p:nvPr/>
        </p:nvPicPr>
        <p:blipFill>
          <a:blip r:embed="rId3"/>
          <a:stretch>
            <a:fillRect/>
          </a:stretch>
        </p:blipFill>
        <p:spPr>
          <a:xfrm>
            <a:off x="2621127" y="3787019"/>
            <a:ext cx="7121195" cy="3070981"/>
          </a:xfrm>
          <a:prstGeom prst="rect">
            <a:avLst/>
          </a:prstGeom>
        </p:spPr>
      </p:pic>
    </p:spTree>
    <p:extLst>
      <p:ext uri="{BB962C8B-B14F-4D97-AF65-F5344CB8AC3E}">
        <p14:creationId xmlns:p14="http://schemas.microsoft.com/office/powerpoint/2010/main" val="210451561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Range Doppler Algorithm (RDA): </a:t>
            </a:r>
            <a:r>
              <a:rPr lang="en-US" dirty="0"/>
              <a:t>STEP </a:t>
            </a:r>
            <a:r>
              <a:rPr lang="en-US" dirty="0" smtClean="0"/>
              <a:t>5</a:t>
            </a:r>
            <a:endParaRPr lang="en-US" dirty="0"/>
          </a:p>
        </p:txBody>
      </p:sp>
      <p:sp>
        <p:nvSpPr>
          <p:cNvPr id="3" name="Content Placeholder 2"/>
          <p:cNvSpPr>
            <a:spLocks noGrp="1"/>
          </p:cNvSpPr>
          <p:nvPr>
            <p:ph idx="1"/>
          </p:nvPr>
        </p:nvSpPr>
        <p:spPr/>
        <p:txBody>
          <a:bodyPr/>
          <a:lstStyle/>
          <a:p>
            <a:r>
              <a:rPr lang="en-US" dirty="0" smtClean="0"/>
              <a:t>Example of two point targets far apart from each other… RCMC not possible because each target needs a different correction.</a:t>
            </a:r>
            <a:endParaRPr lang="en-US" dirty="0"/>
          </a:p>
        </p:txBody>
      </p:sp>
      <p:pic>
        <p:nvPicPr>
          <p:cNvPr id="7" name="Content Placeholder 3"/>
          <p:cNvPicPr>
            <a:picLocks noChangeAspect="1"/>
          </p:cNvPicPr>
          <p:nvPr/>
        </p:nvPicPr>
        <p:blipFill>
          <a:blip r:embed="rId3"/>
          <a:stretch>
            <a:fillRect/>
          </a:stretch>
        </p:blipFill>
        <p:spPr>
          <a:xfrm>
            <a:off x="2535402" y="2465803"/>
            <a:ext cx="7121195" cy="3070981"/>
          </a:xfrm>
          <a:prstGeom prst="rect">
            <a:avLst/>
          </a:prstGeom>
        </p:spPr>
      </p:pic>
    </p:spTree>
    <p:extLst>
      <p:ext uri="{BB962C8B-B14F-4D97-AF65-F5344CB8AC3E}">
        <p14:creationId xmlns:p14="http://schemas.microsoft.com/office/powerpoint/2010/main" val="256621257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Range Doppler Algorithm (RDA): STEP 5</a:t>
            </a:r>
            <a:endParaRPr lang="en-US" dirty="0"/>
          </a:p>
        </p:txBody>
      </p:sp>
      <p:sp>
        <p:nvSpPr>
          <p:cNvPr id="3" name="Content Placeholder 2"/>
          <p:cNvSpPr>
            <a:spLocks noGrp="1"/>
          </p:cNvSpPr>
          <p:nvPr>
            <p:ph idx="1"/>
          </p:nvPr>
        </p:nvSpPr>
        <p:spPr/>
        <p:txBody>
          <a:bodyPr/>
          <a:lstStyle/>
          <a:p>
            <a:r>
              <a:rPr lang="en-US" dirty="0" smtClean="0"/>
              <a:t>Example of two point targets far apart from each other:</a:t>
            </a:r>
            <a:endParaRPr lang="en-US" dirty="0"/>
          </a:p>
        </p:txBody>
      </p:sp>
      <p:pic>
        <p:nvPicPr>
          <p:cNvPr id="5" name="Picture 4"/>
          <p:cNvPicPr>
            <a:picLocks noChangeAspect="1"/>
          </p:cNvPicPr>
          <p:nvPr/>
        </p:nvPicPr>
        <p:blipFill>
          <a:blip r:embed="rId3"/>
          <a:stretch>
            <a:fillRect/>
          </a:stretch>
        </p:blipFill>
        <p:spPr>
          <a:xfrm>
            <a:off x="2373477" y="2807909"/>
            <a:ext cx="7121195" cy="3070981"/>
          </a:xfrm>
          <a:prstGeom prst="rect">
            <a:avLst/>
          </a:prstGeom>
        </p:spPr>
      </p:pic>
    </p:spTree>
    <p:extLst>
      <p:ext uri="{BB962C8B-B14F-4D97-AF65-F5344CB8AC3E}">
        <p14:creationId xmlns:p14="http://schemas.microsoft.com/office/powerpoint/2010/main" val="14742748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Range Doppler Algorithm (RDA): STEP 5</a:t>
            </a:r>
            <a:endParaRPr lang="en-US" dirty="0"/>
          </a:p>
        </p:txBody>
      </p:sp>
      <p:sp>
        <p:nvSpPr>
          <p:cNvPr id="3" name="Content Placeholder 2"/>
          <p:cNvSpPr>
            <a:spLocks noGrp="1"/>
          </p:cNvSpPr>
          <p:nvPr>
            <p:ph idx="1"/>
          </p:nvPr>
        </p:nvSpPr>
        <p:spPr/>
        <p:txBody>
          <a:bodyPr/>
          <a:lstStyle/>
          <a:p>
            <a:r>
              <a:rPr lang="en-US" dirty="0" smtClean="0"/>
              <a:t>RCMC cannot be applied in the range-space domain because RCMC is dependent on the relative along-track position rather than the absolute along-track position.</a:t>
            </a:r>
          </a:p>
          <a:p>
            <a:r>
              <a:rPr lang="en-US" dirty="0"/>
              <a:t>Hmmm… we know that the range cell migration is a function of incidence angle (i.e. Doppler).</a:t>
            </a:r>
            <a:endParaRPr lang="en-US" b="1" dirty="0"/>
          </a:p>
          <a:p>
            <a:r>
              <a:rPr lang="en-US" dirty="0" smtClean="0"/>
              <a:t>RCMC can be applied in the range-Doppler domain because RCMC depends on the absolute Doppler.</a:t>
            </a:r>
          </a:p>
          <a:p>
            <a:r>
              <a:rPr lang="en-US" b="1" dirty="0" smtClean="0"/>
              <a:t>Every target at the same range has the same envelope in the range-Doppler domain!!!</a:t>
            </a:r>
            <a:endParaRPr lang="en-US" b="1" dirty="0"/>
          </a:p>
        </p:txBody>
      </p:sp>
    </p:spTree>
    <p:extLst>
      <p:ext uri="{BB962C8B-B14F-4D97-AF65-F5344CB8AC3E}">
        <p14:creationId xmlns:p14="http://schemas.microsoft.com/office/powerpoint/2010/main" val="250445507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Range Doppler Algorithm (RDA): STEP </a:t>
            </a:r>
            <a:r>
              <a:rPr lang="en-US" dirty="0" smtClean="0"/>
              <a:t>5</a:t>
            </a:r>
            <a:endParaRPr lang="en-US" dirty="0"/>
          </a:p>
        </p:txBody>
      </p:sp>
      <p:pic>
        <p:nvPicPr>
          <p:cNvPr id="4" name="Content Placeholder 3"/>
          <p:cNvPicPr>
            <a:picLocks noGrp="1" noChangeAspect="1"/>
          </p:cNvPicPr>
          <p:nvPr>
            <p:ph idx="1"/>
          </p:nvPr>
        </p:nvPicPr>
        <p:blipFill>
          <a:blip r:embed="rId2"/>
          <a:stretch>
            <a:fillRect/>
          </a:stretch>
        </p:blipFill>
        <p:spPr>
          <a:xfrm>
            <a:off x="5870127" y="2055928"/>
            <a:ext cx="5074098" cy="3806710"/>
          </a:xfrm>
          <a:prstGeom prst="rect">
            <a:avLst/>
          </a:prstGeom>
        </p:spPr>
      </p:pic>
      <p:pic>
        <p:nvPicPr>
          <p:cNvPr id="5" name="Picture 4"/>
          <p:cNvPicPr>
            <a:picLocks noChangeAspect="1"/>
          </p:cNvPicPr>
          <p:nvPr/>
        </p:nvPicPr>
        <p:blipFill>
          <a:blip r:embed="rId3"/>
          <a:stretch>
            <a:fillRect/>
          </a:stretch>
        </p:blipFill>
        <p:spPr>
          <a:xfrm>
            <a:off x="573253" y="2060299"/>
            <a:ext cx="5068272" cy="3802339"/>
          </a:xfrm>
          <a:prstGeom prst="rect">
            <a:avLst/>
          </a:prstGeom>
        </p:spPr>
      </p:pic>
      <p:sp>
        <p:nvSpPr>
          <p:cNvPr id="6" name="TextBox 5"/>
          <p:cNvSpPr txBox="1"/>
          <p:nvPr/>
        </p:nvSpPr>
        <p:spPr>
          <a:xfrm>
            <a:off x="1152525" y="5934075"/>
            <a:ext cx="3629025" cy="369332"/>
          </a:xfrm>
          <a:prstGeom prst="rect">
            <a:avLst/>
          </a:prstGeom>
          <a:noFill/>
        </p:spPr>
        <p:txBody>
          <a:bodyPr wrap="square" rtlCol="0">
            <a:spAutoFit/>
          </a:bodyPr>
          <a:lstStyle/>
          <a:p>
            <a:r>
              <a:rPr lang="en-US" dirty="0" smtClean="0"/>
              <a:t>Single Target</a:t>
            </a:r>
            <a:endParaRPr lang="en-US" dirty="0"/>
          </a:p>
        </p:txBody>
      </p:sp>
      <p:sp>
        <p:nvSpPr>
          <p:cNvPr id="7" name="TextBox 6"/>
          <p:cNvSpPr txBox="1"/>
          <p:nvPr/>
        </p:nvSpPr>
        <p:spPr>
          <a:xfrm>
            <a:off x="6592663" y="5934075"/>
            <a:ext cx="3629025" cy="923330"/>
          </a:xfrm>
          <a:prstGeom prst="rect">
            <a:avLst/>
          </a:prstGeom>
          <a:noFill/>
        </p:spPr>
        <p:txBody>
          <a:bodyPr wrap="square" rtlCol="0">
            <a:spAutoFit/>
          </a:bodyPr>
          <a:lstStyle/>
          <a:p>
            <a:r>
              <a:rPr lang="en-US" dirty="0" smtClean="0"/>
              <a:t>Both Targets… envelope has not changed, but interference pattern has.</a:t>
            </a:r>
            <a:endParaRPr lang="en-US" dirty="0"/>
          </a:p>
        </p:txBody>
      </p:sp>
    </p:spTree>
    <p:extLst>
      <p:ext uri="{BB962C8B-B14F-4D97-AF65-F5344CB8AC3E}">
        <p14:creationId xmlns:p14="http://schemas.microsoft.com/office/powerpoint/2010/main" val="252805452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Range Doppler Algorithm (RDA): STEP </a:t>
            </a:r>
            <a:r>
              <a:rPr lang="en-US" dirty="0" smtClean="0"/>
              <a:t>5</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t>We need to remove this much delay (this turns out to be simple geometry):</a:t>
                </a:r>
                <a:endParaRPr lang="en-US" sz="1600" baseline="-25000" dirty="0" smtClean="0">
                  <a:latin typeface="Symbol" panose="05050102010706020507" pitchFamily="18" charset="2"/>
                </a:endParaRPr>
              </a:p>
              <a:p>
                <a:pPr lvl="1"/>
                <a14:m>
                  <m:oMath xmlns:m="http://schemas.openxmlformats.org/officeDocument/2006/math">
                    <m:sSub>
                      <m:sSubPr>
                        <m:ctrlPr>
                          <a:rPr lang="en-US" i="1">
                            <a:latin typeface="Cambria Math"/>
                          </a:rPr>
                        </m:ctrlPr>
                      </m:sSubPr>
                      <m:e>
                        <m:r>
                          <a:rPr lang="en-US" i="1">
                            <a:latin typeface="Cambria Math" panose="02040503050406030204" pitchFamily="18" charset="0"/>
                          </a:rPr>
                          <m:t>𝑅</m:t>
                        </m:r>
                      </m:e>
                      <m:sub>
                        <m:r>
                          <a:rPr lang="en-US" i="1">
                            <a:latin typeface="Cambria Math" panose="02040503050406030204" pitchFamily="18" charset="0"/>
                          </a:rPr>
                          <m:t>0</m:t>
                        </m:r>
                      </m:sub>
                    </m:sSub>
                    <m:d>
                      <m:dPr>
                        <m:ctrlPr>
                          <a:rPr lang="en-US" b="0" i="1" smtClean="0">
                            <a:latin typeface="Cambria Math"/>
                          </a:rPr>
                        </m:ctrlPr>
                      </m:dPr>
                      <m:e>
                        <m:f>
                          <m:fPr>
                            <m:ctrlPr>
                              <a:rPr lang="en-US" i="1">
                                <a:latin typeface="Cambria Math"/>
                              </a:rPr>
                            </m:ctrlPr>
                          </m:fPr>
                          <m:num>
                            <m:r>
                              <a:rPr lang="en-US" b="0" i="1" smtClean="0">
                                <a:latin typeface="Cambria Math" panose="02040503050406030204" pitchFamily="18" charset="0"/>
                              </a:rPr>
                              <m:t>1−</m:t>
                            </m:r>
                            <m:r>
                              <a:rPr lang="en-US" i="1">
                                <a:latin typeface="Cambria Math" panose="02040503050406030204" pitchFamily="18" charset="0"/>
                              </a:rPr>
                              <m:t>𝐷</m:t>
                            </m:r>
                            <m:d>
                              <m:dPr>
                                <m:ctrlPr>
                                  <a:rPr lang="en-US" i="1">
                                    <a:latin typeface="Cambria Math"/>
                                  </a:rPr>
                                </m:ctrlPr>
                              </m:dPr>
                              <m:e>
                                <m:sSub>
                                  <m:sSubPr>
                                    <m:ctrlPr>
                                      <a:rPr lang="en-US" i="1">
                                        <a:latin typeface="Cambria Math"/>
                                      </a:rPr>
                                    </m:ctrlPr>
                                  </m:sSubPr>
                                  <m:e>
                                    <m:r>
                                      <a:rPr lang="en-US" i="1">
                                        <a:latin typeface="Cambria Math" panose="02040503050406030204" pitchFamily="18" charset="0"/>
                                      </a:rPr>
                                      <m:t>𝑓</m:t>
                                    </m:r>
                                  </m:e>
                                  <m:sub>
                                    <m:r>
                                      <m:rPr>
                                        <m:nor/>
                                      </m:rPr>
                                      <a:rPr lang="en-US" i="1" dirty="0">
                                        <a:latin typeface="Symbol" panose="05050102010706020507" pitchFamily="18" charset="2"/>
                                      </a:rPr>
                                      <m:t>h</m:t>
                                    </m:r>
                                  </m:sub>
                                </m:sSub>
                                <m:r>
                                  <a:rPr lang="en-US" i="1">
                                    <a:latin typeface="Cambria Math" panose="02040503050406030204" pitchFamily="18" charset="0"/>
                                  </a:rPr>
                                  <m:t>,</m:t>
                                </m:r>
                                <m:sSub>
                                  <m:sSubPr>
                                    <m:ctrlPr>
                                      <a:rPr lang="en-US" i="1">
                                        <a:latin typeface="Cambria Math"/>
                                      </a:rPr>
                                    </m:ctrlPr>
                                  </m:sSubPr>
                                  <m:e>
                                    <m:r>
                                      <a:rPr lang="en-US" i="1">
                                        <a:latin typeface="Cambria Math" panose="02040503050406030204" pitchFamily="18" charset="0"/>
                                      </a:rPr>
                                      <m:t>𝑉</m:t>
                                    </m:r>
                                  </m:e>
                                  <m:sub>
                                    <m:r>
                                      <a:rPr lang="en-US" i="1">
                                        <a:latin typeface="Cambria Math" panose="02040503050406030204" pitchFamily="18" charset="0"/>
                                      </a:rPr>
                                      <m:t>𝑟</m:t>
                                    </m:r>
                                  </m:sub>
                                </m:sSub>
                              </m:e>
                            </m:d>
                          </m:num>
                          <m:den>
                            <m:r>
                              <a:rPr lang="en-US" i="1">
                                <a:latin typeface="Cambria Math" panose="02040503050406030204" pitchFamily="18" charset="0"/>
                              </a:rPr>
                              <m:t>𝐷</m:t>
                            </m:r>
                            <m:d>
                              <m:dPr>
                                <m:ctrlPr>
                                  <a:rPr lang="en-US" i="1">
                                    <a:latin typeface="Cambria Math"/>
                                  </a:rPr>
                                </m:ctrlPr>
                              </m:dPr>
                              <m:e>
                                <m:sSub>
                                  <m:sSubPr>
                                    <m:ctrlPr>
                                      <a:rPr lang="en-US" i="1">
                                        <a:latin typeface="Cambria Math"/>
                                      </a:rPr>
                                    </m:ctrlPr>
                                  </m:sSubPr>
                                  <m:e>
                                    <m:r>
                                      <a:rPr lang="en-US" i="1">
                                        <a:latin typeface="Cambria Math" panose="02040503050406030204" pitchFamily="18" charset="0"/>
                                      </a:rPr>
                                      <m:t>𝑓</m:t>
                                    </m:r>
                                  </m:e>
                                  <m:sub>
                                    <m:r>
                                      <m:rPr>
                                        <m:nor/>
                                      </m:rPr>
                                      <a:rPr lang="en-US" i="1" dirty="0">
                                        <a:latin typeface="Symbol" panose="05050102010706020507" pitchFamily="18" charset="2"/>
                                      </a:rPr>
                                      <m:t>h</m:t>
                                    </m:r>
                                  </m:sub>
                                </m:sSub>
                                <m:r>
                                  <a:rPr lang="en-US" i="1">
                                    <a:latin typeface="Cambria Math" panose="02040503050406030204" pitchFamily="18" charset="0"/>
                                  </a:rPr>
                                  <m:t>,</m:t>
                                </m:r>
                                <m:sSub>
                                  <m:sSubPr>
                                    <m:ctrlPr>
                                      <a:rPr lang="en-US" i="1">
                                        <a:latin typeface="Cambria Math"/>
                                      </a:rPr>
                                    </m:ctrlPr>
                                  </m:sSubPr>
                                  <m:e>
                                    <m:r>
                                      <a:rPr lang="en-US" i="1">
                                        <a:latin typeface="Cambria Math" panose="02040503050406030204" pitchFamily="18" charset="0"/>
                                      </a:rPr>
                                      <m:t>𝑉</m:t>
                                    </m:r>
                                  </m:e>
                                  <m:sub>
                                    <m:r>
                                      <a:rPr lang="en-US" i="1">
                                        <a:latin typeface="Cambria Math" panose="02040503050406030204" pitchFamily="18" charset="0"/>
                                      </a:rPr>
                                      <m:t>𝑟</m:t>
                                    </m:r>
                                  </m:sub>
                                </m:sSub>
                              </m:e>
                            </m:d>
                          </m:den>
                        </m:f>
                      </m:e>
                    </m:d>
                  </m:oMath>
                </a14:m>
                <a:endParaRPr lang="en-US" dirty="0" smtClean="0"/>
              </a:p>
              <a:p>
                <a:pPr lvl="1"/>
                <a14:m>
                  <m:oMath xmlns:m="http://schemas.openxmlformats.org/officeDocument/2006/math">
                    <m:sSub>
                      <m:sSubPr>
                        <m:ctrlPr>
                          <a:rPr lang="en-US" i="1">
                            <a:latin typeface="Cambria Math"/>
                          </a:rPr>
                        </m:ctrlPr>
                      </m:sSubPr>
                      <m:e>
                        <m:r>
                          <a:rPr lang="en-US" i="1">
                            <a:latin typeface="Cambria Math" panose="02040503050406030204" pitchFamily="18" charset="0"/>
                          </a:rPr>
                          <m:t>𝑅</m:t>
                        </m:r>
                      </m:e>
                      <m:sub>
                        <m:r>
                          <a:rPr lang="en-US" i="1">
                            <a:latin typeface="Cambria Math" panose="02040503050406030204" pitchFamily="18" charset="0"/>
                          </a:rPr>
                          <m:t>0</m:t>
                        </m:r>
                      </m:sub>
                    </m:sSub>
                    <m:r>
                      <a:rPr lang="en-US" b="0" i="0" smtClean="0">
                        <a:latin typeface="Cambria Math" panose="02040503050406030204" pitchFamily="18" charset="0"/>
                      </a:rPr>
                      <m:t>:</m:t>
                    </m:r>
                    <m:r>
                      <m:rPr>
                        <m:sty m:val="p"/>
                      </m:rPr>
                      <a:rPr lang="en-US" b="0" i="0" smtClean="0">
                        <a:latin typeface="Cambria Math" panose="02040503050406030204" pitchFamily="18" charset="0"/>
                      </a:rPr>
                      <m:t>Range</m:t>
                    </m:r>
                    <m:r>
                      <a:rPr lang="en-US" b="0" i="0" smtClean="0">
                        <a:latin typeface="Cambria Math" panose="02040503050406030204" pitchFamily="18" charset="0"/>
                      </a:rPr>
                      <m:t> </m:t>
                    </m:r>
                    <m:r>
                      <m:rPr>
                        <m:sty m:val="p"/>
                      </m:rPr>
                      <a:rPr lang="en-US" b="0" i="0" smtClean="0">
                        <a:latin typeface="Cambria Math" panose="02040503050406030204" pitchFamily="18" charset="0"/>
                      </a:rPr>
                      <m:t>of</m:t>
                    </m:r>
                    <m:r>
                      <a:rPr lang="en-US" b="0" i="0" smtClean="0">
                        <a:latin typeface="Cambria Math" panose="02040503050406030204" pitchFamily="18" charset="0"/>
                      </a:rPr>
                      <m:t> </m:t>
                    </m:r>
                    <m:r>
                      <m:rPr>
                        <m:sty m:val="p"/>
                      </m:rPr>
                      <a:rPr lang="en-US" b="0" i="0" smtClean="0">
                        <a:latin typeface="Cambria Math" panose="02040503050406030204" pitchFamily="18" charset="0"/>
                      </a:rPr>
                      <m:t>closest</m:t>
                    </m:r>
                    <m:r>
                      <a:rPr lang="en-US" b="0" i="0" smtClean="0">
                        <a:latin typeface="Cambria Math" panose="02040503050406030204" pitchFamily="18" charset="0"/>
                      </a:rPr>
                      <m:t> </m:t>
                    </m:r>
                    <m:r>
                      <m:rPr>
                        <m:sty m:val="p"/>
                      </m:rPr>
                      <a:rPr lang="en-US" b="0" i="0" smtClean="0">
                        <a:latin typeface="Cambria Math" panose="02040503050406030204" pitchFamily="18" charset="0"/>
                      </a:rPr>
                      <m:t>approach</m:t>
                    </m:r>
                  </m:oMath>
                </a14:m>
                <a:endParaRPr lang="en-US" b="0" dirty="0" smtClean="0"/>
              </a:p>
              <a:p>
                <a:pPr lvl="1"/>
                <a14:m>
                  <m:oMath xmlns:m="http://schemas.openxmlformats.org/officeDocument/2006/math">
                    <m:sSub>
                      <m:sSubPr>
                        <m:ctrlPr>
                          <a:rPr lang="en-US" i="1">
                            <a:latin typeface="Cambria Math"/>
                          </a:rPr>
                        </m:ctrlPr>
                      </m:sSubPr>
                      <m:e>
                        <m:r>
                          <a:rPr lang="en-US" i="1">
                            <a:latin typeface="Cambria Math" panose="02040503050406030204" pitchFamily="18" charset="0"/>
                          </a:rPr>
                          <m:t>𝑓</m:t>
                        </m:r>
                      </m:e>
                      <m:sub>
                        <m:r>
                          <m:rPr>
                            <m:nor/>
                          </m:rPr>
                          <a:rPr lang="en-US" i="1" dirty="0">
                            <a:latin typeface="Symbol" panose="05050102010706020507" pitchFamily="18" charset="2"/>
                          </a:rPr>
                          <m:t>h</m:t>
                        </m:r>
                      </m:sub>
                    </m:sSub>
                  </m:oMath>
                </a14:m>
                <a:r>
                  <a:rPr lang="en-US" dirty="0" smtClean="0"/>
                  <a:t>: Doppler frequency</a:t>
                </a:r>
              </a:p>
              <a:p>
                <a:pPr lvl="1"/>
                <a14:m>
                  <m:oMath xmlns:m="http://schemas.openxmlformats.org/officeDocument/2006/math">
                    <m:sSub>
                      <m:sSubPr>
                        <m:ctrlPr>
                          <a:rPr lang="en-US" i="1">
                            <a:latin typeface="Cambria Math"/>
                          </a:rPr>
                        </m:ctrlPr>
                      </m:sSubPr>
                      <m:e>
                        <m:r>
                          <a:rPr lang="en-US" i="1">
                            <a:latin typeface="Cambria Math" panose="02040503050406030204" pitchFamily="18" charset="0"/>
                          </a:rPr>
                          <m:t>𝑉</m:t>
                        </m:r>
                      </m:e>
                      <m:sub>
                        <m:r>
                          <a:rPr lang="en-US" i="1">
                            <a:latin typeface="Cambria Math" panose="02040503050406030204" pitchFamily="18" charset="0"/>
                          </a:rPr>
                          <m:t>𝑟</m:t>
                        </m:r>
                      </m:sub>
                    </m:sSub>
                  </m:oMath>
                </a14:m>
                <a:r>
                  <a:rPr lang="en-US" dirty="0" smtClean="0"/>
                  <a:t>: Effective velocity (rectilinear coordinate system)</a:t>
                </a:r>
              </a:p>
              <a:p>
                <a:pPr lvl="1"/>
                <a14:m>
                  <m:oMath xmlns:m="http://schemas.openxmlformats.org/officeDocument/2006/math">
                    <m:r>
                      <a:rPr lang="en-US" i="1">
                        <a:latin typeface="Cambria Math" panose="02040503050406030204" pitchFamily="18" charset="0"/>
                      </a:rPr>
                      <m:t>𝐷</m:t>
                    </m:r>
                  </m:oMath>
                </a14:m>
                <a:r>
                  <a:rPr lang="en-US" dirty="0" smtClean="0"/>
                  <a:t>: Cosine of the squint angle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424309847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Range Doppler Algorithm (RDA): STEP </a:t>
            </a:r>
            <a:r>
              <a:rPr lang="en-US" dirty="0" smtClean="0"/>
              <a:t>5</a:t>
            </a:r>
            <a:endParaRPr lang="en-US" dirty="0"/>
          </a:p>
        </p:txBody>
      </p:sp>
      <p:sp>
        <p:nvSpPr>
          <p:cNvPr id="3" name="Content Placeholder 2"/>
          <p:cNvSpPr>
            <a:spLocks noGrp="1"/>
          </p:cNvSpPr>
          <p:nvPr>
            <p:ph idx="1"/>
          </p:nvPr>
        </p:nvSpPr>
        <p:spPr/>
        <p:txBody>
          <a:bodyPr/>
          <a:lstStyle/>
          <a:p>
            <a:r>
              <a:rPr lang="en-US" dirty="0" smtClean="0"/>
              <a:t>Use the truncated and windowed </a:t>
            </a:r>
            <a:r>
              <a:rPr lang="en-US" dirty="0" err="1" smtClean="0"/>
              <a:t>sinc</a:t>
            </a:r>
            <a:r>
              <a:rPr lang="en-US" dirty="0" smtClean="0"/>
              <a:t> interpolation method to do the time shift. Example of 3 </a:t>
            </a:r>
            <a:r>
              <a:rPr lang="en-US" dirty="0" err="1" smtClean="0"/>
              <a:t>deg</a:t>
            </a:r>
            <a:r>
              <a:rPr lang="en-US" dirty="0" smtClean="0"/>
              <a:t> squint:</a:t>
            </a:r>
          </a:p>
        </p:txBody>
      </p:sp>
      <p:pic>
        <p:nvPicPr>
          <p:cNvPr id="8" name="Picture 7"/>
          <p:cNvPicPr>
            <a:picLocks noChangeAspect="1"/>
          </p:cNvPicPr>
          <p:nvPr/>
        </p:nvPicPr>
        <p:blipFill>
          <a:blip r:embed="rId3"/>
          <a:stretch>
            <a:fillRect/>
          </a:stretch>
        </p:blipFill>
        <p:spPr>
          <a:xfrm>
            <a:off x="6126327" y="2504288"/>
            <a:ext cx="5494173" cy="4125108"/>
          </a:xfrm>
          <a:prstGeom prst="rect">
            <a:avLst/>
          </a:prstGeom>
        </p:spPr>
      </p:pic>
      <p:pic>
        <p:nvPicPr>
          <p:cNvPr id="10" name="Picture 9"/>
          <p:cNvPicPr>
            <a:picLocks noChangeAspect="1"/>
          </p:cNvPicPr>
          <p:nvPr/>
        </p:nvPicPr>
        <p:blipFill>
          <a:blip r:embed="rId4"/>
          <a:stretch>
            <a:fillRect/>
          </a:stretch>
        </p:blipFill>
        <p:spPr>
          <a:xfrm>
            <a:off x="609599" y="2504288"/>
            <a:ext cx="5516727" cy="4142042"/>
          </a:xfrm>
          <a:prstGeom prst="rect">
            <a:avLst/>
          </a:prstGeom>
        </p:spPr>
      </p:pic>
    </p:spTree>
    <p:extLst>
      <p:ext uri="{BB962C8B-B14F-4D97-AF65-F5344CB8AC3E}">
        <p14:creationId xmlns:p14="http://schemas.microsoft.com/office/powerpoint/2010/main" val="3554712109"/>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Range Doppler Algorithm (RDA): STEP </a:t>
            </a:r>
            <a:r>
              <a:rPr lang="en-US" dirty="0" smtClean="0"/>
              <a:t>5</a:t>
            </a:r>
            <a:endParaRPr lang="en-US" dirty="0"/>
          </a:p>
        </p:txBody>
      </p:sp>
      <p:sp>
        <p:nvSpPr>
          <p:cNvPr id="3" name="Content Placeholder 2"/>
          <p:cNvSpPr>
            <a:spLocks noGrp="1"/>
          </p:cNvSpPr>
          <p:nvPr>
            <p:ph idx="1"/>
          </p:nvPr>
        </p:nvSpPr>
        <p:spPr/>
        <p:txBody>
          <a:bodyPr/>
          <a:lstStyle/>
          <a:p>
            <a:r>
              <a:rPr lang="en-US" dirty="0" smtClean="0"/>
              <a:t>Use the truncated and windowed </a:t>
            </a:r>
            <a:r>
              <a:rPr lang="en-US" dirty="0" err="1" smtClean="0"/>
              <a:t>sinc</a:t>
            </a:r>
            <a:r>
              <a:rPr lang="en-US" dirty="0" smtClean="0"/>
              <a:t> interpolation method to do the time shift. Example of 10 </a:t>
            </a:r>
            <a:r>
              <a:rPr lang="en-US" dirty="0" err="1" smtClean="0"/>
              <a:t>deg</a:t>
            </a:r>
            <a:r>
              <a:rPr lang="en-US" dirty="0" smtClean="0"/>
              <a:t> squint:</a:t>
            </a:r>
          </a:p>
        </p:txBody>
      </p:sp>
      <p:pic>
        <p:nvPicPr>
          <p:cNvPr id="8" name="Picture 7"/>
          <p:cNvPicPr>
            <a:picLocks noChangeAspect="1"/>
          </p:cNvPicPr>
          <p:nvPr/>
        </p:nvPicPr>
        <p:blipFill>
          <a:blip r:embed="rId3"/>
          <a:stretch>
            <a:fillRect/>
          </a:stretch>
        </p:blipFill>
        <p:spPr>
          <a:xfrm>
            <a:off x="5934076" y="2500481"/>
            <a:ext cx="5094122" cy="3824744"/>
          </a:xfrm>
          <a:prstGeom prst="rect">
            <a:avLst/>
          </a:prstGeom>
        </p:spPr>
      </p:pic>
      <p:pic>
        <p:nvPicPr>
          <p:cNvPr id="10" name="Picture 9"/>
          <p:cNvPicPr>
            <a:picLocks noChangeAspect="1"/>
          </p:cNvPicPr>
          <p:nvPr/>
        </p:nvPicPr>
        <p:blipFill>
          <a:blip r:embed="rId4"/>
          <a:stretch>
            <a:fillRect/>
          </a:stretch>
        </p:blipFill>
        <p:spPr>
          <a:xfrm>
            <a:off x="615862" y="2529056"/>
            <a:ext cx="4992612" cy="3748528"/>
          </a:xfrm>
          <a:prstGeom prst="rect">
            <a:avLst/>
          </a:prstGeom>
        </p:spPr>
      </p:pic>
    </p:spTree>
    <p:extLst>
      <p:ext uri="{BB962C8B-B14F-4D97-AF65-F5344CB8AC3E}">
        <p14:creationId xmlns:p14="http://schemas.microsoft.com/office/powerpoint/2010/main" val="3001034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Range Doppler Algorithm (RDA): STEP 6</a:t>
            </a:r>
          </a:p>
        </p:txBody>
      </p:sp>
      <p:sp>
        <p:nvSpPr>
          <p:cNvPr id="3" name="Content Placeholder 2"/>
          <p:cNvSpPr>
            <a:spLocks noGrp="1"/>
          </p:cNvSpPr>
          <p:nvPr>
            <p:ph idx="1"/>
          </p:nvPr>
        </p:nvSpPr>
        <p:spPr/>
        <p:txBody>
          <a:bodyPr/>
          <a:lstStyle/>
          <a:p>
            <a:r>
              <a:rPr lang="en-US" dirty="0" smtClean="0"/>
              <a:t>All targets have been interpolated so that they occupy a single range bin in the range-Doppler domain.</a:t>
            </a:r>
          </a:p>
          <a:p>
            <a:r>
              <a:rPr lang="en-US" dirty="0" smtClean="0"/>
              <a:t>Originally the problem was that the range cell migration changed as a function of range </a:t>
            </a:r>
            <a:r>
              <a:rPr lang="en-US" dirty="0" smtClean="0">
                <a:sym typeface="Wingdings" panose="05000000000000000000" pitchFamily="2" charset="2"/>
              </a:rPr>
              <a:t> This prevented a simple application of Fourier methods since the response was space-variant.</a:t>
            </a:r>
          </a:p>
          <a:p>
            <a:r>
              <a:rPr lang="en-US" dirty="0" smtClean="0">
                <a:sym typeface="Wingdings" panose="05000000000000000000" pitchFamily="2" charset="2"/>
              </a:rPr>
              <a:t>Now it is no longer a 2-D filter so the space variance does not matter and we only need to apply a 1-D azimuth filter.</a:t>
            </a:r>
          </a:p>
          <a:p>
            <a:endParaRPr lang="en-US" dirty="0"/>
          </a:p>
        </p:txBody>
      </p:sp>
    </p:spTree>
    <p:extLst>
      <p:ext uri="{BB962C8B-B14F-4D97-AF65-F5344CB8AC3E}">
        <p14:creationId xmlns:p14="http://schemas.microsoft.com/office/powerpoint/2010/main" val="306401250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 What is SAR processing?</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SAR processing algorithms model the scene as a set of discrete point targets that do not interact with each other (aka Born approximation)</a:t>
            </a:r>
          </a:p>
          <a:p>
            <a:pPr lvl="1"/>
            <a:r>
              <a:rPr lang="en-US" dirty="0" smtClean="0"/>
              <a:t>No </a:t>
            </a:r>
            <a:r>
              <a:rPr lang="en-US" dirty="0" err="1" smtClean="0"/>
              <a:t>multibounce</a:t>
            </a:r>
            <a:endParaRPr lang="en-US" dirty="0" smtClean="0"/>
          </a:p>
          <a:p>
            <a:pPr lvl="1"/>
            <a:r>
              <a:rPr lang="en-US" dirty="0" smtClean="0"/>
              <a:t>The target’s electric field is only from the incident wave and not from surrounding scatterers</a:t>
            </a:r>
          </a:p>
          <a:p>
            <a:pPr lvl="1"/>
            <a:r>
              <a:rPr lang="en-US" dirty="0" smtClean="0"/>
              <a:t>The target model is linear because the scattered response from point target P1 and point target P2 is modelled as the response from point target P1 by itself + response from point target P2 by itself</a:t>
            </a:r>
            <a:endParaRPr lang="en-US" dirty="0"/>
          </a:p>
          <a:p>
            <a:pPr lvl="1"/>
            <a:r>
              <a:rPr lang="en-US" dirty="0" smtClean="0"/>
              <a:t>We can apply the principle of superposition!!!</a:t>
            </a:r>
          </a:p>
          <a:p>
            <a:r>
              <a:rPr lang="en-US" b="1" dirty="0" smtClean="0"/>
              <a:t>SAR processing is the application of a matched filter for each pixel in the image where the matched filter coefficients are the single isolated point target response</a:t>
            </a:r>
          </a:p>
          <a:p>
            <a:pPr lvl="1"/>
            <a:r>
              <a:rPr lang="en-US" b="1" dirty="0" smtClean="0"/>
              <a:t>We will assume noise is whitened (decorrelated)</a:t>
            </a:r>
          </a:p>
          <a:p>
            <a:r>
              <a:rPr lang="en-US" dirty="0" smtClean="0"/>
              <a:t>Equivalently, we can say:</a:t>
            </a:r>
          </a:p>
          <a:p>
            <a:pPr lvl="1"/>
            <a:r>
              <a:rPr lang="en-US" dirty="0" smtClean="0"/>
              <a:t>SAR processing is a correlation filter between a single isolated point target response and the raw data</a:t>
            </a:r>
          </a:p>
          <a:p>
            <a:pPr lvl="1"/>
            <a:r>
              <a:rPr lang="en-US" dirty="0" smtClean="0"/>
              <a:t>SAR processing is an inner product between our model of a single isolated point target and the raw data</a:t>
            </a:r>
          </a:p>
        </p:txBody>
      </p:sp>
    </p:spTree>
    <p:extLst>
      <p:ext uri="{BB962C8B-B14F-4D97-AF65-F5344CB8AC3E}">
        <p14:creationId xmlns:p14="http://schemas.microsoft.com/office/powerpoint/2010/main" val="382106442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Range Doppler Algorithm (RDA): STEP </a:t>
            </a:r>
            <a:r>
              <a:rPr lang="en-US" dirty="0" smtClean="0"/>
              <a:t>6</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US" dirty="0" smtClean="0"/>
                  <a:t>Using the range-Doppler representation of the signal after RCMC, the azimuth compression filter is:</a:t>
                </a:r>
              </a:p>
              <a:p>
                <a:pPr lvl="1"/>
                <a14:m>
                  <m:oMath xmlns:m="http://schemas.openxmlformats.org/officeDocument/2006/math">
                    <m:r>
                      <a:rPr lang="en-US" i="1">
                        <a:latin typeface="Cambria Math" panose="02040503050406030204" pitchFamily="18" charset="0"/>
                      </a:rPr>
                      <m:t>𝑒𝑥𝑝</m:t>
                    </m:r>
                    <m:d>
                      <m:dPr>
                        <m:begChr m:val="{"/>
                        <m:endChr m:val="}"/>
                        <m:ctrlPr>
                          <a:rPr lang="en-US" i="1">
                            <a:latin typeface="Cambria Math"/>
                          </a:rPr>
                        </m:ctrlPr>
                      </m:dPr>
                      <m:e>
                        <m:r>
                          <a:rPr lang="en-US" i="1">
                            <a:latin typeface="Cambria Math" panose="02040503050406030204" pitchFamily="18" charset="0"/>
                          </a:rPr>
                          <m:t>𝑗</m:t>
                        </m:r>
                        <m:f>
                          <m:fPr>
                            <m:ctrlPr>
                              <a:rPr lang="en-US" i="1">
                                <a:latin typeface="Cambria Math"/>
                              </a:rPr>
                            </m:ctrlPr>
                          </m:fPr>
                          <m:num>
                            <m:r>
                              <a:rPr lang="en-US" i="1">
                                <a:latin typeface="Cambria Math" panose="02040503050406030204" pitchFamily="18" charset="0"/>
                              </a:rPr>
                              <m:t>4</m:t>
                            </m:r>
                            <m:r>
                              <a:rPr lang="en-US" i="1">
                                <a:latin typeface="Cambria Math" panose="02040503050406030204" pitchFamily="18" charset="0"/>
                                <a:ea typeface="Cambria Math" panose="02040503050406030204" pitchFamily="18" charset="0"/>
                              </a:rPr>
                              <m:t>𝜋</m:t>
                            </m:r>
                            <m:sSub>
                              <m:sSubPr>
                                <m:ctrlPr>
                                  <a:rPr lang="en-US" i="1">
                                    <a:latin typeface="Cambria Math"/>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𝑅</m:t>
                                </m:r>
                              </m:e>
                              <m:sub>
                                <m:r>
                                  <a:rPr lang="en-US" i="1">
                                    <a:latin typeface="Cambria Math" panose="02040503050406030204" pitchFamily="18" charset="0"/>
                                    <a:ea typeface="Cambria Math" panose="02040503050406030204" pitchFamily="18" charset="0"/>
                                  </a:rPr>
                                  <m:t>0</m:t>
                                </m:r>
                              </m:sub>
                            </m:sSub>
                            <m:r>
                              <a:rPr lang="en-US" i="1">
                                <a:latin typeface="Cambria Math" panose="02040503050406030204" pitchFamily="18" charset="0"/>
                              </a:rPr>
                              <m:t>𝐷</m:t>
                            </m:r>
                            <m:d>
                              <m:dPr>
                                <m:ctrlPr>
                                  <a:rPr lang="en-US" i="1">
                                    <a:latin typeface="Cambria Math"/>
                                  </a:rPr>
                                </m:ctrlPr>
                              </m:dPr>
                              <m:e>
                                <m:sSub>
                                  <m:sSubPr>
                                    <m:ctrlPr>
                                      <a:rPr lang="en-US" i="1">
                                        <a:latin typeface="Cambria Math"/>
                                      </a:rPr>
                                    </m:ctrlPr>
                                  </m:sSubPr>
                                  <m:e>
                                    <m:r>
                                      <a:rPr lang="en-US" i="1">
                                        <a:latin typeface="Cambria Math" panose="02040503050406030204" pitchFamily="18" charset="0"/>
                                      </a:rPr>
                                      <m:t>𝑓</m:t>
                                    </m:r>
                                  </m:e>
                                  <m:sub>
                                    <m:r>
                                      <m:rPr>
                                        <m:nor/>
                                      </m:rPr>
                                      <a:rPr lang="en-US" i="1" dirty="0">
                                        <a:latin typeface="Symbol" panose="05050102010706020507" pitchFamily="18" charset="2"/>
                                      </a:rPr>
                                      <m:t>h</m:t>
                                    </m:r>
                                  </m:sub>
                                </m:sSub>
                                <m:r>
                                  <a:rPr lang="en-US" i="1">
                                    <a:latin typeface="Cambria Math" panose="02040503050406030204" pitchFamily="18" charset="0"/>
                                  </a:rPr>
                                  <m:t>,</m:t>
                                </m:r>
                                <m:sSub>
                                  <m:sSubPr>
                                    <m:ctrlPr>
                                      <a:rPr lang="en-US" i="1">
                                        <a:latin typeface="Cambria Math"/>
                                      </a:rPr>
                                    </m:ctrlPr>
                                  </m:sSubPr>
                                  <m:e>
                                    <m:r>
                                      <a:rPr lang="en-US" i="1">
                                        <a:latin typeface="Cambria Math" panose="02040503050406030204" pitchFamily="18" charset="0"/>
                                      </a:rPr>
                                      <m:t>𝑉</m:t>
                                    </m:r>
                                  </m:e>
                                  <m:sub>
                                    <m:r>
                                      <a:rPr lang="en-US" i="1">
                                        <a:latin typeface="Cambria Math" panose="02040503050406030204" pitchFamily="18" charset="0"/>
                                      </a:rPr>
                                      <m:t>𝑟</m:t>
                                    </m:r>
                                  </m:sub>
                                </m:sSub>
                              </m:e>
                            </m:d>
                            <m:sSub>
                              <m:sSubPr>
                                <m:ctrlPr>
                                  <a:rPr lang="en-US" i="1">
                                    <a:latin typeface="Cambria Math"/>
                                  </a:rPr>
                                </m:ctrlPr>
                              </m:sSubPr>
                              <m:e>
                                <m:r>
                                  <a:rPr lang="en-US" i="1">
                                    <a:latin typeface="Cambria Math" panose="02040503050406030204" pitchFamily="18" charset="0"/>
                                  </a:rPr>
                                  <m:t>𝑓</m:t>
                                </m:r>
                              </m:e>
                              <m:sub>
                                <m:r>
                                  <a:rPr lang="en-US" i="1">
                                    <a:latin typeface="Cambria Math" panose="02040503050406030204" pitchFamily="18" charset="0"/>
                                  </a:rPr>
                                  <m:t>𝑐</m:t>
                                </m:r>
                              </m:sub>
                            </m:sSub>
                          </m:num>
                          <m:den>
                            <m:r>
                              <a:rPr lang="en-US" i="1">
                                <a:latin typeface="Cambria Math" panose="02040503050406030204" pitchFamily="18" charset="0"/>
                              </a:rPr>
                              <m:t>𝑐</m:t>
                            </m:r>
                          </m:den>
                        </m:f>
                      </m:e>
                    </m:d>
                  </m:oMath>
                </a14:m>
                <a:endParaRPr lang="en-US" dirty="0"/>
              </a:p>
              <a:p>
                <a:pPr lvl="1"/>
                <a14:m>
                  <m:oMath xmlns:m="http://schemas.openxmlformats.org/officeDocument/2006/math">
                    <m:sSub>
                      <m:sSubPr>
                        <m:ctrlPr>
                          <a:rPr lang="en-US" i="1">
                            <a:latin typeface="Cambria Math"/>
                          </a:rPr>
                        </m:ctrlPr>
                      </m:sSubPr>
                      <m:e>
                        <m:r>
                          <a:rPr lang="en-US" i="1">
                            <a:latin typeface="Cambria Math" panose="02040503050406030204" pitchFamily="18" charset="0"/>
                          </a:rPr>
                          <m:t>𝑅</m:t>
                        </m:r>
                      </m:e>
                      <m:sub>
                        <m:r>
                          <a:rPr lang="en-US" i="1">
                            <a:latin typeface="Cambria Math" panose="02040503050406030204" pitchFamily="18" charset="0"/>
                          </a:rPr>
                          <m:t>0</m:t>
                        </m:r>
                      </m:sub>
                    </m:sSub>
                    <m:r>
                      <a:rPr lang="en-US">
                        <a:latin typeface="Cambria Math" panose="02040503050406030204" pitchFamily="18" charset="0"/>
                      </a:rPr>
                      <m:t>:</m:t>
                    </m:r>
                    <m:r>
                      <m:rPr>
                        <m:sty m:val="p"/>
                      </m:rPr>
                      <a:rPr lang="en-US">
                        <a:latin typeface="Cambria Math" panose="02040503050406030204" pitchFamily="18" charset="0"/>
                      </a:rPr>
                      <m:t>Range</m:t>
                    </m:r>
                    <m:r>
                      <a:rPr lang="en-US">
                        <a:latin typeface="Cambria Math" panose="02040503050406030204" pitchFamily="18" charset="0"/>
                      </a:rPr>
                      <m:t> </m:t>
                    </m:r>
                    <m:r>
                      <m:rPr>
                        <m:sty m:val="p"/>
                      </m:rPr>
                      <a:rPr lang="en-US">
                        <a:latin typeface="Cambria Math" panose="02040503050406030204" pitchFamily="18" charset="0"/>
                      </a:rPr>
                      <m:t>of</m:t>
                    </m:r>
                    <m:r>
                      <a:rPr lang="en-US">
                        <a:latin typeface="Cambria Math" panose="02040503050406030204" pitchFamily="18" charset="0"/>
                      </a:rPr>
                      <m:t> </m:t>
                    </m:r>
                    <m:r>
                      <m:rPr>
                        <m:sty m:val="p"/>
                      </m:rPr>
                      <a:rPr lang="en-US">
                        <a:latin typeface="Cambria Math" panose="02040503050406030204" pitchFamily="18" charset="0"/>
                      </a:rPr>
                      <m:t>closest</m:t>
                    </m:r>
                    <m:r>
                      <a:rPr lang="en-US">
                        <a:latin typeface="Cambria Math" panose="02040503050406030204" pitchFamily="18" charset="0"/>
                      </a:rPr>
                      <m:t> </m:t>
                    </m:r>
                    <m:r>
                      <m:rPr>
                        <m:sty m:val="p"/>
                      </m:rPr>
                      <a:rPr lang="en-US">
                        <a:latin typeface="Cambria Math" panose="02040503050406030204" pitchFamily="18" charset="0"/>
                      </a:rPr>
                      <m:t>approach</m:t>
                    </m:r>
                  </m:oMath>
                </a14:m>
                <a:endParaRPr lang="en-US" dirty="0"/>
              </a:p>
              <a:p>
                <a:pPr lvl="1"/>
                <a14:m>
                  <m:oMath xmlns:m="http://schemas.openxmlformats.org/officeDocument/2006/math">
                    <m:sSub>
                      <m:sSubPr>
                        <m:ctrlPr>
                          <a:rPr lang="en-US" i="1">
                            <a:latin typeface="Cambria Math"/>
                          </a:rPr>
                        </m:ctrlPr>
                      </m:sSubPr>
                      <m:e>
                        <m:r>
                          <a:rPr lang="en-US" i="1">
                            <a:latin typeface="Cambria Math" panose="02040503050406030204" pitchFamily="18" charset="0"/>
                          </a:rPr>
                          <m:t>𝑓</m:t>
                        </m:r>
                      </m:e>
                      <m:sub>
                        <m:r>
                          <m:rPr>
                            <m:nor/>
                          </m:rPr>
                          <a:rPr lang="en-US" i="1" dirty="0">
                            <a:latin typeface="Symbol" panose="05050102010706020507" pitchFamily="18" charset="2"/>
                          </a:rPr>
                          <m:t>h</m:t>
                        </m:r>
                      </m:sub>
                    </m:sSub>
                  </m:oMath>
                </a14:m>
                <a:r>
                  <a:rPr lang="en-US" dirty="0"/>
                  <a:t>: Doppler frequency</a:t>
                </a:r>
              </a:p>
              <a:p>
                <a:pPr lvl="1"/>
                <a14:m>
                  <m:oMath xmlns:m="http://schemas.openxmlformats.org/officeDocument/2006/math">
                    <m:sSub>
                      <m:sSubPr>
                        <m:ctrlPr>
                          <a:rPr lang="en-US" i="1">
                            <a:latin typeface="Cambria Math"/>
                          </a:rPr>
                        </m:ctrlPr>
                      </m:sSubPr>
                      <m:e>
                        <m:r>
                          <a:rPr lang="en-US" i="1">
                            <a:latin typeface="Cambria Math" panose="02040503050406030204" pitchFamily="18" charset="0"/>
                          </a:rPr>
                          <m:t>𝑉</m:t>
                        </m:r>
                      </m:e>
                      <m:sub>
                        <m:r>
                          <a:rPr lang="en-US" i="1">
                            <a:latin typeface="Cambria Math" panose="02040503050406030204" pitchFamily="18" charset="0"/>
                          </a:rPr>
                          <m:t>𝑟</m:t>
                        </m:r>
                      </m:sub>
                    </m:sSub>
                  </m:oMath>
                </a14:m>
                <a:r>
                  <a:rPr lang="en-US" dirty="0"/>
                  <a:t>: Effective velocity (rectilinear coordinate system)</a:t>
                </a:r>
              </a:p>
              <a:p>
                <a:pPr lvl="1"/>
                <a14:m>
                  <m:oMath xmlns:m="http://schemas.openxmlformats.org/officeDocument/2006/math">
                    <m:r>
                      <a:rPr lang="en-US" i="1">
                        <a:latin typeface="Cambria Math" panose="02040503050406030204" pitchFamily="18" charset="0"/>
                      </a:rPr>
                      <m:t>𝐷</m:t>
                    </m:r>
                  </m:oMath>
                </a14:m>
                <a:r>
                  <a:rPr lang="en-US" dirty="0"/>
                  <a:t>: Cosine of the squint angle</a:t>
                </a:r>
                <a:endParaRPr lang="en-US" dirty="0" smtClean="0"/>
              </a:p>
              <a:p>
                <a:pPr lvl="1"/>
                <a14:m>
                  <m:oMath xmlns:m="http://schemas.openxmlformats.org/officeDocument/2006/math">
                    <m:sSub>
                      <m:sSubPr>
                        <m:ctrlPr>
                          <a:rPr lang="en-US" i="1">
                            <a:latin typeface="Cambria Math"/>
                          </a:rPr>
                        </m:ctrlPr>
                      </m:sSubPr>
                      <m:e>
                        <m:r>
                          <a:rPr lang="en-US" i="1">
                            <a:latin typeface="Cambria Math" panose="02040503050406030204" pitchFamily="18" charset="0"/>
                          </a:rPr>
                          <m:t>𝑓</m:t>
                        </m:r>
                      </m:e>
                      <m:sub>
                        <m:r>
                          <a:rPr lang="en-US" i="1" dirty="0">
                            <a:latin typeface="Cambria Math" panose="02040503050406030204" pitchFamily="18" charset="0"/>
                          </a:rPr>
                          <m:t>𝑐</m:t>
                        </m:r>
                      </m:sub>
                    </m:sSub>
                  </m:oMath>
                </a14:m>
                <a:r>
                  <a:rPr lang="en-US" dirty="0" smtClean="0"/>
                  <a:t>: Center frequency</a:t>
                </a:r>
              </a:p>
              <a:p>
                <a:pPr lvl="1"/>
                <a14:m>
                  <m:oMath xmlns:m="http://schemas.openxmlformats.org/officeDocument/2006/math">
                    <m:r>
                      <a:rPr lang="en-US" b="0" i="1" smtClean="0">
                        <a:latin typeface="Cambria Math" panose="02040503050406030204" pitchFamily="18" charset="0"/>
                      </a:rPr>
                      <m:t>𝑐</m:t>
                    </m:r>
                  </m:oMath>
                </a14:m>
                <a:r>
                  <a:rPr lang="en-US" dirty="0"/>
                  <a:t>: </a:t>
                </a:r>
                <a:r>
                  <a:rPr lang="en-US" dirty="0" smtClean="0"/>
                  <a:t>Speed of light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043" t="-2241" r="-696"/>
                </a:stretch>
              </a:blipFill>
            </p:spPr>
            <p:txBody>
              <a:bodyPr/>
              <a:lstStyle/>
              <a:p>
                <a:r>
                  <a:rPr lang="en-US">
                    <a:noFill/>
                  </a:rPr>
                  <a:t> </a:t>
                </a:r>
              </a:p>
            </p:txBody>
          </p:sp>
        </mc:Fallback>
      </mc:AlternateContent>
    </p:spTree>
    <p:extLst>
      <p:ext uri="{BB962C8B-B14F-4D97-AF65-F5344CB8AC3E}">
        <p14:creationId xmlns:p14="http://schemas.microsoft.com/office/powerpoint/2010/main" val="266480138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Range Doppler Algorithm (RDA): STEP 7</a:t>
            </a:r>
          </a:p>
        </p:txBody>
      </p:sp>
      <p:sp>
        <p:nvSpPr>
          <p:cNvPr id="3" name="Content Placeholder 2"/>
          <p:cNvSpPr>
            <a:spLocks noGrp="1"/>
          </p:cNvSpPr>
          <p:nvPr>
            <p:ph idx="1"/>
          </p:nvPr>
        </p:nvSpPr>
        <p:spPr/>
        <p:txBody>
          <a:bodyPr/>
          <a:lstStyle/>
          <a:p>
            <a:r>
              <a:rPr lang="en-US" dirty="0" smtClean="0"/>
              <a:t>Azimuth IFFT</a:t>
            </a:r>
          </a:p>
          <a:p>
            <a:pPr lvl="1"/>
            <a:r>
              <a:rPr lang="en-US" dirty="0" smtClean="0"/>
              <a:t>Transform into range / azimuth-space domain</a:t>
            </a:r>
            <a:endParaRPr lang="en-US" dirty="0"/>
          </a:p>
        </p:txBody>
      </p:sp>
    </p:spTree>
    <p:extLst>
      <p:ext uri="{BB962C8B-B14F-4D97-AF65-F5344CB8AC3E}">
        <p14:creationId xmlns:p14="http://schemas.microsoft.com/office/powerpoint/2010/main" val="186464652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Range Doppler Algorithm (RDA): STEP </a:t>
            </a:r>
            <a:r>
              <a:rPr lang="en-US" dirty="0" smtClean="0"/>
              <a:t>7</a:t>
            </a:r>
            <a:endParaRPr lang="en-US" dirty="0"/>
          </a:p>
        </p:txBody>
      </p:sp>
      <p:sp>
        <p:nvSpPr>
          <p:cNvPr id="3" name="Content Placeholder 2"/>
          <p:cNvSpPr>
            <a:spLocks noGrp="1"/>
          </p:cNvSpPr>
          <p:nvPr>
            <p:ph idx="1"/>
          </p:nvPr>
        </p:nvSpPr>
        <p:spPr/>
        <p:txBody>
          <a:bodyPr/>
          <a:lstStyle/>
          <a:p>
            <a:r>
              <a:rPr lang="en-US" dirty="0" smtClean="0"/>
              <a:t>Example (side note: range dependent Doppler centroid correction and relative range cell migration correction when there is squint).</a:t>
            </a:r>
            <a:endParaRPr lang="en-US" dirty="0"/>
          </a:p>
        </p:txBody>
      </p:sp>
      <p:pic>
        <p:nvPicPr>
          <p:cNvPr id="4" name="Picture 3"/>
          <p:cNvPicPr>
            <a:picLocks noChangeAspect="1"/>
          </p:cNvPicPr>
          <p:nvPr/>
        </p:nvPicPr>
        <p:blipFill>
          <a:blip r:embed="rId2"/>
          <a:stretch>
            <a:fillRect/>
          </a:stretch>
        </p:blipFill>
        <p:spPr>
          <a:xfrm>
            <a:off x="428625" y="2701833"/>
            <a:ext cx="5191125" cy="3894506"/>
          </a:xfrm>
          <a:prstGeom prst="rect">
            <a:avLst/>
          </a:prstGeom>
        </p:spPr>
      </p:pic>
      <p:pic>
        <p:nvPicPr>
          <p:cNvPr id="5" name="Picture 4"/>
          <p:cNvPicPr>
            <a:picLocks noChangeAspect="1"/>
          </p:cNvPicPr>
          <p:nvPr/>
        </p:nvPicPr>
        <p:blipFill>
          <a:blip r:embed="rId3"/>
          <a:stretch>
            <a:fillRect/>
          </a:stretch>
        </p:blipFill>
        <p:spPr>
          <a:xfrm>
            <a:off x="5783427" y="2701833"/>
            <a:ext cx="5094999" cy="3822390"/>
          </a:xfrm>
          <a:prstGeom prst="rect">
            <a:avLst/>
          </a:prstGeom>
        </p:spPr>
      </p:pic>
      <p:sp>
        <p:nvSpPr>
          <p:cNvPr id="6" name="TextBox 5"/>
          <p:cNvSpPr txBox="1"/>
          <p:nvPr/>
        </p:nvSpPr>
        <p:spPr>
          <a:xfrm>
            <a:off x="5514975" y="6411673"/>
            <a:ext cx="5915025" cy="369332"/>
          </a:xfrm>
          <a:prstGeom prst="rect">
            <a:avLst/>
          </a:prstGeom>
          <a:noFill/>
        </p:spPr>
        <p:txBody>
          <a:bodyPr wrap="square" rtlCol="0">
            <a:spAutoFit/>
          </a:bodyPr>
          <a:lstStyle/>
          <a:p>
            <a:r>
              <a:rPr lang="en-US" dirty="0" smtClean="0"/>
              <a:t>3 </a:t>
            </a:r>
            <a:r>
              <a:rPr lang="en-US" dirty="0" err="1" smtClean="0"/>
              <a:t>deg</a:t>
            </a:r>
            <a:r>
              <a:rPr lang="en-US" dirty="0" smtClean="0"/>
              <a:t> squint: range is correct, but azimuth is off by one pixel</a:t>
            </a:r>
            <a:endParaRPr lang="en-US" dirty="0"/>
          </a:p>
        </p:txBody>
      </p:sp>
      <p:sp>
        <p:nvSpPr>
          <p:cNvPr id="7" name="TextBox 6"/>
          <p:cNvSpPr txBox="1"/>
          <p:nvPr/>
        </p:nvSpPr>
        <p:spPr>
          <a:xfrm>
            <a:off x="1371599" y="6476637"/>
            <a:ext cx="3305175" cy="369332"/>
          </a:xfrm>
          <a:prstGeom prst="rect">
            <a:avLst/>
          </a:prstGeom>
          <a:noFill/>
        </p:spPr>
        <p:txBody>
          <a:bodyPr wrap="square" rtlCol="0">
            <a:spAutoFit/>
          </a:bodyPr>
          <a:lstStyle/>
          <a:p>
            <a:r>
              <a:rPr lang="en-US" dirty="0" smtClean="0"/>
              <a:t>No squint: Position is perfect</a:t>
            </a:r>
            <a:endParaRPr lang="en-US" dirty="0"/>
          </a:p>
        </p:txBody>
      </p:sp>
    </p:spTree>
    <p:extLst>
      <p:ext uri="{BB962C8B-B14F-4D97-AF65-F5344CB8AC3E}">
        <p14:creationId xmlns:p14="http://schemas.microsoft.com/office/powerpoint/2010/main" val="42765513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Range Doppler Algorithm (RDA): STEP </a:t>
            </a:r>
            <a:r>
              <a:rPr lang="en-US" dirty="0" smtClean="0"/>
              <a:t>7</a:t>
            </a:r>
            <a:endParaRPr lang="en-US" dirty="0"/>
          </a:p>
        </p:txBody>
      </p:sp>
      <p:sp>
        <p:nvSpPr>
          <p:cNvPr id="9" name="Text Placeholder 8"/>
          <p:cNvSpPr>
            <a:spLocks noGrp="1"/>
          </p:cNvSpPr>
          <p:nvPr>
            <p:ph type="body" idx="1"/>
          </p:nvPr>
        </p:nvSpPr>
        <p:spPr/>
        <p:txBody>
          <a:bodyPr/>
          <a:lstStyle/>
          <a:p>
            <a:r>
              <a:rPr lang="en-US" dirty="0" smtClean="0"/>
              <a:t>10 </a:t>
            </a:r>
            <a:r>
              <a:rPr lang="en-US" dirty="0" err="1" smtClean="0"/>
              <a:t>deg</a:t>
            </a:r>
            <a:r>
              <a:rPr lang="en-US" dirty="0" smtClean="0"/>
              <a:t> squint (RCMC not perfect)</a:t>
            </a:r>
            <a:endParaRPr lang="en-US" dirty="0"/>
          </a:p>
        </p:txBody>
      </p:sp>
      <p:sp>
        <p:nvSpPr>
          <p:cNvPr id="11" name="Text Placeholder 10"/>
          <p:cNvSpPr>
            <a:spLocks noGrp="1"/>
          </p:cNvSpPr>
          <p:nvPr>
            <p:ph type="body" sz="quarter" idx="3"/>
          </p:nvPr>
        </p:nvSpPr>
        <p:spPr/>
        <p:txBody>
          <a:bodyPr/>
          <a:lstStyle/>
          <a:p>
            <a:r>
              <a:rPr lang="en-US" dirty="0" smtClean="0"/>
              <a:t>Azimuth correction ends with smeared range bins</a:t>
            </a:r>
            <a:endParaRPr lang="en-US" dirty="0"/>
          </a:p>
        </p:txBody>
      </p:sp>
      <p:pic>
        <p:nvPicPr>
          <p:cNvPr id="14" name="Content Placeholder 13"/>
          <p:cNvPicPr>
            <a:picLocks noGrp="1" noChangeAspect="1"/>
          </p:cNvPicPr>
          <p:nvPr>
            <p:ph sz="quarter" idx="4"/>
          </p:nvPr>
        </p:nvPicPr>
        <p:blipFill>
          <a:blip r:embed="rId2"/>
          <a:stretch>
            <a:fillRect/>
          </a:stretch>
        </p:blipFill>
        <p:spPr>
          <a:xfrm>
            <a:off x="6308135" y="2505075"/>
            <a:ext cx="4911317" cy="3684588"/>
          </a:xfrm>
          <a:prstGeom prst="rect">
            <a:avLst/>
          </a:prstGeom>
        </p:spPr>
      </p:pic>
      <p:pic>
        <p:nvPicPr>
          <p:cNvPr id="13" name="Content Placeholder 12"/>
          <p:cNvPicPr>
            <a:picLocks noGrp="1" noChangeAspect="1"/>
          </p:cNvPicPr>
          <p:nvPr>
            <p:ph sz="half" idx="2"/>
          </p:nvPr>
        </p:nvPicPr>
        <p:blipFill>
          <a:blip r:embed="rId3"/>
          <a:stretch>
            <a:fillRect/>
          </a:stretch>
        </p:blipFill>
        <p:spPr>
          <a:xfrm>
            <a:off x="963023" y="2505075"/>
            <a:ext cx="4911317" cy="3684588"/>
          </a:xfrm>
          <a:prstGeom prst="rect">
            <a:avLst/>
          </a:prstGeom>
        </p:spPr>
      </p:pic>
    </p:spTree>
    <p:extLst>
      <p:ext uri="{BB962C8B-B14F-4D97-AF65-F5344CB8AC3E}">
        <p14:creationId xmlns:p14="http://schemas.microsoft.com/office/powerpoint/2010/main" val="281175215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Chirp Scaling Algorithm (CSA)</a:t>
            </a:r>
            <a:endParaRPr lang="en-US" dirty="0"/>
          </a:p>
        </p:txBody>
      </p:sp>
      <p:sp>
        <p:nvSpPr>
          <p:cNvPr id="3" name="Content Placeholder 2"/>
          <p:cNvSpPr>
            <a:spLocks noGrp="1"/>
          </p:cNvSpPr>
          <p:nvPr>
            <p:ph idx="1"/>
          </p:nvPr>
        </p:nvSpPr>
        <p:spPr/>
        <p:txBody>
          <a:bodyPr/>
          <a:lstStyle/>
          <a:p>
            <a:r>
              <a:rPr lang="en-US" dirty="0" smtClean="0"/>
              <a:t>The problem with RDA is that the RCMC interpolation is slow and requires SRC.</a:t>
            </a:r>
          </a:p>
          <a:p>
            <a:r>
              <a:rPr lang="en-US" dirty="0" smtClean="0"/>
              <a:t>Chirp scaling does the same thing as RDA, but does the RCMC with chirp scaling which also makes the blurring from the Doppler Fourier transform smaller.</a:t>
            </a:r>
          </a:p>
          <a:p>
            <a:pPr lvl="1"/>
            <a:r>
              <a:rPr lang="en-US" dirty="0" smtClean="0"/>
              <a:t>Greater efficiency + range/azimuth decoupling built into range compression (analogous to range Doppler algorithms secondary range compression)</a:t>
            </a:r>
          </a:p>
        </p:txBody>
      </p:sp>
    </p:spTree>
    <p:extLst>
      <p:ext uri="{BB962C8B-B14F-4D97-AF65-F5344CB8AC3E}">
        <p14:creationId xmlns:p14="http://schemas.microsoft.com/office/powerpoint/2010/main" val="143622320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Chirp Scaling Algorithm (CSA): Step 1</a:t>
            </a:r>
            <a:endParaRPr lang="en-US" dirty="0"/>
          </a:p>
        </p:txBody>
      </p:sp>
      <p:sp>
        <p:nvSpPr>
          <p:cNvPr id="3" name="Content Placeholder 2"/>
          <p:cNvSpPr>
            <a:spLocks noGrp="1"/>
          </p:cNvSpPr>
          <p:nvPr>
            <p:ph idx="1"/>
          </p:nvPr>
        </p:nvSpPr>
        <p:spPr/>
        <p:txBody>
          <a:bodyPr/>
          <a:lstStyle/>
          <a:p>
            <a:r>
              <a:rPr lang="en-US" dirty="0" smtClean="0"/>
              <a:t>Azimuth FFT</a:t>
            </a:r>
          </a:p>
          <a:p>
            <a:pPr lvl="1"/>
            <a:r>
              <a:rPr lang="en-US" dirty="0" smtClean="0"/>
              <a:t>Transform to range / Doppler domain</a:t>
            </a:r>
          </a:p>
        </p:txBody>
      </p:sp>
      <p:pic>
        <p:nvPicPr>
          <p:cNvPr id="4" name="Picture 3"/>
          <p:cNvPicPr>
            <a:picLocks noChangeAspect="1"/>
          </p:cNvPicPr>
          <p:nvPr/>
        </p:nvPicPr>
        <p:blipFill>
          <a:blip r:embed="rId3"/>
          <a:stretch>
            <a:fillRect/>
          </a:stretch>
        </p:blipFill>
        <p:spPr>
          <a:xfrm>
            <a:off x="838200" y="2752725"/>
            <a:ext cx="5147623" cy="3861870"/>
          </a:xfrm>
          <a:prstGeom prst="rect">
            <a:avLst/>
          </a:prstGeom>
        </p:spPr>
      </p:pic>
      <p:pic>
        <p:nvPicPr>
          <p:cNvPr id="5" name="Picture 4"/>
          <p:cNvPicPr>
            <a:picLocks noChangeAspect="1"/>
          </p:cNvPicPr>
          <p:nvPr/>
        </p:nvPicPr>
        <p:blipFill>
          <a:blip r:embed="rId4"/>
          <a:stretch>
            <a:fillRect/>
          </a:stretch>
        </p:blipFill>
        <p:spPr>
          <a:xfrm>
            <a:off x="6299742" y="2667000"/>
            <a:ext cx="5376155" cy="4033320"/>
          </a:xfrm>
          <a:prstGeom prst="rect">
            <a:avLst/>
          </a:prstGeom>
        </p:spPr>
      </p:pic>
    </p:spTree>
    <p:extLst>
      <p:ext uri="{BB962C8B-B14F-4D97-AF65-F5344CB8AC3E}">
        <p14:creationId xmlns:p14="http://schemas.microsoft.com/office/powerpoint/2010/main" val="344101874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Chirp Scaling Algorithm (CSA): Step 2</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US" dirty="0" smtClean="0"/>
                  <a:t>Apply chirp scaling… multiply by:</a:t>
                </a:r>
              </a:p>
              <a:p>
                <a:pPr lvl="1"/>
                <a14:m>
                  <m:oMath xmlns:m="http://schemas.openxmlformats.org/officeDocument/2006/math">
                    <m:r>
                      <a:rPr lang="en-US" i="1">
                        <a:latin typeface="Cambria Math" panose="02040503050406030204" pitchFamily="18" charset="0"/>
                      </a:rPr>
                      <m:t>𝑒𝑥𝑝</m:t>
                    </m:r>
                    <m:d>
                      <m:dPr>
                        <m:begChr m:val="{"/>
                        <m:endChr m:val="}"/>
                        <m:ctrlPr>
                          <a:rPr lang="en-US" i="1">
                            <a:latin typeface="Cambria Math"/>
                          </a:rPr>
                        </m:ctrlPr>
                      </m:dPr>
                      <m:e>
                        <m:r>
                          <a:rPr lang="en-US" i="1">
                            <a:latin typeface="Cambria Math" panose="02040503050406030204" pitchFamily="18" charset="0"/>
                          </a:rPr>
                          <m:t>𝑗</m:t>
                        </m:r>
                        <m:r>
                          <a:rPr lang="en-US" i="1">
                            <a:latin typeface="Cambria Math" panose="02040503050406030204" pitchFamily="18" charset="0"/>
                            <a:ea typeface="Cambria Math" panose="02040503050406030204" pitchFamily="18" charset="0"/>
                          </a:rPr>
                          <m:t>𝜋</m:t>
                        </m:r>
                        <m:sSub>
                          <m:sSubPr>
                            <m:ctrlPr>
                              <a:rPr lang="en-US" i="1">
                                <a:latin typeface="Cambria Math"/>
                              </a:rPr>
                            </m:ctrlPr>
                          </m:sSubPr>
                          <m:e>
                            <m:r>
                              <a:rPr lang="en-US" i="1">
                                <a:latin typeface="Cambria Math" panose="02040503050406030204" pitchFamily="18" charset="0"/>
                              </a:rPr>
                              <m:t>𝐾</m:t>
                            </m:r>
                          </m:e>
                          <m:sub>
                            <m:r>
                              <a:rPr lang="en-US" i="1">
                                <a:latin typeface="Cambria Math" panose="02040503050406030204" pitchFamily="18" charset="0"/>
                              </a:rPr>
                              <m:t>𝑚</m:t>
                            </m:r>
                          </m:sub>
                        </m:sSub>
                        <m:d>
                          <m:dPr>
                            <m:begChr m:val="["/>
                            <m:endChr m:val="]"/>
                            <m:ctrlPr>
                              <a:rPr lang="en-US" i="1" smtClean="0">
                                <a:latin typeface="Cambria Math"/>
                              </a:rPr>
                            </m:ctrlPr>
                          </m:dPr>
                          <m:e>
                            <m:f>
                              <m:fPr>
                                <m:ctrlPr>
                                  <a:rPr lang="en-US" i="1">
                                    <a:latin typeface="Cambria Math"/>
                                  </a:rPr>
                                </m:ctrlPr>
                              </m:fPr>
                              <m:num>
                                <m:r>
                                  <a:rPr lang="en-US" i="1">
                                    <a:latin typeface="Cambria Math" panose="02040503050406030204" pitchFamily="18" charset="0"/>
                                  </a:rPr>
                                  <m:t>𝐷</m:t>
                                </m:r>
                                <m:d>
                                  <m:dPr>
                                    <m:ctrlPr>
                                      <a:rPr lang="en-US" i="1">
                                        <a:latin typeface="Cambria Math"/>
                                      </a:rPr>
                                    </m:ctrlPr>
                                  </m:dPr>
                                  <m:e>
                                    <m:sSub>
                                      <m:sSubPr>
                                        <m:ctrlPr>
                                          <a:rPr lang="en-US" i="1">
                                            <a:latin typeface="Cambria Math"/>
                                          </a:rPr>
                                        </m:ctrlPr>
                                      </m:sSubPr>
                                      <m:e>
                                        <m:r>
                                          <a:rPr lang="en-US" i="1">
                                            <a:latin typeface="Cambria Math" panose="02040503050406030204" pitchFamily="18" charset="0"/>
                                          </a:rPr>
                                          <m:t>𝑓</m:t>
                                        </m:r>
                                      </m:e>
                                      <m:sub>
                                        <m:sSub>
                                          <m:sSubPr>
                                            <m:ctrlPr>
                                              <a:rPr lang="en-US" i="1">
                                                <a:latin typeface="Cambria Math"/>
                                              </a:rPr>
                                            </m:ctrlPr>
                                          </m:sSubPr>
                                          <m:e>
                                            <m:r>
                                              <m:rPr>
                                                <m:nor/>
                                              </m:rPr>
                                              <a:rPr lang="en-US" i="1" dirty="0">
                                                <a:latin typeface="Symbol" panose="05050102010706020507" pitchFamily="18" charset="2"/>
                                              </a:rPr>
                                              <m:t>h</m:t>
                                            </m:r>
                                          </m:e>
                                          <m:sub>
                                            <m:r>
                                              <a:rPr lang="en-US" i="1">
                                                <a:latin typeface="Cambria Math" panose="02040503050406030204" pitchFamily="18" charset="0"/>
                                              </a:rPr>
                                              <m:t>𝑟𝑒𝑓</m:t>
                                            </m:r>
                                          </m:sub>
                                        </m:sSub>
                                      </m:sub>
                                    </m:sSub>
                                    <m:r>
                                      <a:rPr lang="en-US" i="1">
                                        <a:latin typeface="Cambria Math" panose="02040503050406030204" pitchFamily="18" charset="0"/>
                                      </a:rPr>
                                      <m:t>,</m:t>
                                    </m:r>
                                    <m:sSub>
                                      <m:sSubPr>
                                        <m:ctrlPr>
                                          <a:rPr lang="en-US" i="1">
                                            <a:latin typeface="Cambria Math"/>
                                          </a:rPr>
                                        </m:ctrlPr>
                                      </m:sSubPr>
                                      <m:e>
                                        <m:r>
                                          <a:rPr lang="en-US" i="1">
                                            <a:latin typeface="Cambria Math" panose="02040503050406030204" pitchFamily="18" charset="0"/>
                                          </a:rPr>
                                          <m:t>𝑉</m:t>
                                        </m:r>
                                      </m:e>
                                      <m:sub>
                                        <m:r>
                                          <a:rPr lang="en-US" i="1">
                                            <a:latin typeface="Cambria Math" panose="02040503050406030204" pitchFamily="18" charset="0"/>
                                          </a:rPr>
                                          <m:t>𝑟</m:t>
                                        </m:r>
                                      </m:sub>
                                    </m:sSub>
                                  </m:e>
                                </m:d>
                              </m:num>
                              <m:den>
                                <m:r>
                                  <a:rPr lang="en-US" i="1">
                                    <a:latin typeface="Cambria Math" panose="02040503050406030204" pitchFamily="18" charset="0"/>
                                  </a:rPr>
                                  <m:t>𝐷</m:t>
                                </m:r>
                                <m:d>
                                  <m:dPr>
                                    <m:ctrlPr>
                                      <a:rPr lang="en-US" i="1">
                                        <a:latin typeface="Cambria Math"/>
                                      </a:rPr>
                                    </m:ctrlPr>
                                  </m:dPr>
                                  <m:e>
                                    <m:sSub>
                                      <m:sSubPr>
                                        <m:ctrlPr>
                                          <a:rPr lang="en-US" i="1">
                                            <a:latin typeface="Cambria Math"/>
                                          </a:rPr>
                                        </m:ctrlPr>
                                      </m:sSubPr>
                                      <m:e>
                                        <m:r>
                                          <a:rPr lang="en-US" i="1">
                                            <a:latin typeface="Cambria Math" panose="02040503050406030204" pitchFamily="18" charset="0"/>
                                          </a:rPr>
                                          <m:t>𝑓</m:t>
                                        </m:r>
                                      </m:e>
                                      <m:sub>
                                        <m:r>
                                          <m:rPr>
                                            <m:nor/>
                                          </m:rPr>
                                          <a:rPr lang="en-US" i="1" dirty="0">
                                            <a:latin typeface="Symbol" panose="05050102010706020507" pitchFamily="18" charset="2"/>
                                          </a:rPr>
                                          <m:t>h</m:t>
                                        </m:r>
                                      </m:sub>
                                    </m:sSub>
                                    <m:r>
                                      <a:rPr lang="en-US" i="1">
                                        <a:latin typeface="Cambria Math" panose="02040503050406030204" pitchFamily="18" charset="0"/>
                                      </a:rPr>
                                      <m:t>,</m:t>
                                    </m:r>
                                    <m:sSub>
                                      <m:sSubPr>
                                        <m:ctrlPr>
                                          <a:rPr lang="en-US" i="1">
                                            <a:latin typeface="Cambria Math"/>
                                          </a:rPr>
                                        </m:ctrlPr>
                                      </m:sSubPr>
                                      <m:e>
                                        <m:r>
                                          <a:rPr lang="en-US" i="1">
                                            <a:latin typeface="Cambria Math" panose="02040503050406030204" pitchFamily="18" charset="0"/>
                                          </a:rPr>
                                          <m:t>𝑉</m:t>
                                        </m:r>
                                      </m:e>
                                      <m:sub>
                                        <m:r>
                                          <a:rPr lang="en-US" i="1">
                                            <a:latin typeface="Cambria Math" panose="02040503050406030204" pitchFamily="18" charset="0"/>
                                          </a:rPr>
                                          <m:t>𝑟</m:t>
                                        </m:r>
                                      </m:sub>
                                    </m:sSub>
                                  </m:e>
                                </m:d>
                              </m:den>
                            </m:f>
                            <m:r>
                              <a:rPr lang="en-US" b="0" i="1" smtClean="0">
                                <a:latin typeface="Cambria Math" panose="02040503050406030204" pitchFamily="18" charset="0"/>
                              </a:rPr>
                              <m:t>−1</m:t>
                            </m:r>
                          </m:e>
                        </m:d>
                        <m:sSup>
                          <m:sSupPr>
                            <m:ctrlPr>
                              <a:rPr lang="en-US" i="1" smtClean="0">
                                <a:latin typeface="Cambria Math"/>
                              </a:rPr>
                            </m:ctrlPr>
                          </m:sSupPr>
                          <m:e>
                            <m:d>
                              <m:dPr>
                                <m:ctrlPr>
                                  <a:rPr lang="en-US" i="1">
                                    <a:latin typeface="Cambria Math"/>
                                  </a:rPr>
                                </m:ctrlPr>
                              </m:dPr>
                              <m:e>
                                <m:r>
                                  <a:rPr lang="en-US" i="1">
                                    <a:latin typeface="Cambria Math" panose="02040503050406030204" pitchFamily="18" charset="0"/>
                                    <a:ea typeface="Cambria Math" panose="02040503050406030204" pitchFamily="18" charset="0"/>
                                  </a:rPr>
                                  <m:t>𝜏</m:t>
                                </m:r>
                                <m:r>
                                  <a:rPr lang="en-US" i="1">
                                    <a:latin typeface="Cambria Math" panose="02040503050406030204" pitchFamily="18" charset="0"/>
                                    <a:ea typeface="Cambria Math" panose="02040503050406030204" pitchFamily="18" charset="0"/>
                                  </a:rPr>
                                  <m:t>−</m:t>
                                </m:r>
                                <m:f>
                                  <m:fPr>
                                    <m:ctrlPr>
                                      <a:rPr lang="en-US" i="1">
                                        <a:latin typeface="Cambria Math"/>
                                        <a:ea typeface="Cambria Math" panose="02040503050406030204" pitchFamily="18" charset="0"/>
                                      </a:rPr>
                                    </m:ctrlPr>
                                  </m:fPr>
                                  <m:num>
                                    <m:r>
                                      <a:rPr lang="en-US" i="1">
                                        <a:latin typeface="Cambria Math" panose="02040503050406030204" pitchFamily="18" charset="0"/>
                                        <a:ea typeface="Cambria Math" panose="02040503050406030204" pitchFamily="18" charset="0"/>
                                      </a:rPr>
                                      <m:t>2</m:t>
                                    </m:r>
                                    <m:sSub>
                                      <m:sSubPr>
                                        <m:ctrlPr>
                                          <a:rPr lang="en-US" i="1">
                                            <a:latin typeface="Cambria Math"/>
                                          </a:rPr>
                                        </m:ctrlPr>
                                      </m:sSubPr>
                                      <m:e>
                                        <m:r>
                                          <a:rPr lang="en-US" i="1">
                                            <a:latin typeface="Cambria Math" panose="02040503050406030204" pitchFamily="18" charset="0"/>
                                          </a:rPr>
                                          <m:t>𝑅</m:t>
                                        </m:r>
                                      </m:e>
                                      <m:sub>
                                        <m:r>
                                          <a:rPr lang="en-US" i="1">
                                            <a:latin typeface="Cambria Math" panose="02040503050406030204" pitchFamily="18" charset="0"/>
                                          </a:rPr>
                                          <m:t>𝑟𝑒𝑓</m:t>
                                        </m:r>
                                      </m:sub>
                                    </m:sSub>
                                  </m:num>
                                  <m:den>
                                    <m:r>
                                      <a:rPr lang="en-US" i="1">
                                        <a:latin typeface="Cambria Math" panose="02040503050406030204" pitchFamily="18" charset="0"/>
                                        <a:ea typeface="Cambria Math" panose="02040503050406030204" pitchFamily="18" charset="0"/>
                                      </a:rPr>
                                      <m:t>𝑐</m:t>
                                    </m:r>
                                    <m:r>
                                      <a:rPr lang="en-US" i="1">
                                        <a:latin typeface="Cambria Math" panose="02040503050406030204" pitchFamily="18" charset="0"/>
                                      </a:rPr>
                                      <m:t>𝐷</m:t>
                                    </m:r>
                                    <m:d>
                                      <m:dPr>
                                        <m:ctrlPr>
                                          <a:rPr lang="en-US" i="1">
                                            <a:latin typeface="Cambria Math"/>
                                          </a:rPr>
                                        </m:ctrlPr>
                                      </m:dPr>
                                      <m:e>
                                        <m:sSub>
                                          <m:sSubPr>
                                            <m:ctrlPr>
                                              <a:rPr lang="en-US" i="1">
                                                <a:latin typeface="Cambria Math"/>
                                              </a:rPr>
                                            </m:ctrlPr>
                                          </m:sSubPr>
                                          <m:e>
                                            <m:r>
                                              <a:rPr lang="en-US" i="1">
                                                <a:latin typeface="Cambria Math" panose="02040503050406030204" pitchFamily="18" charset="0"/>
                                              </a:rPr>
                                              <m:t>𝑓</m:t>
                                            </m:r>
                                          </m:e>
                                          <m:sub>
                                            <m:r>
                                              <m:rPr>
                                                <m:nor/>
                                              </m:rPr>
                                              <a:rPr lang="en-US" i="1" dirty="0">
                                                <a:latin typeface="Symbol" panose="05050102010706020507" pitchFamily="18" charset="2"/>
                                              </a:rPr>
                                              <m:t>h</m:t>
                                            </m:r>
                                          </m:sub>
                                        </m:sSub>
                                        <m:r>
                                          <a:rPr lang="en-US" i="1">
                                            <a:latin typeface="Cambria Math" panose="02040503050406030204" pitchFamily="18" charset="0"/>
                                          </a:rPr>
                                          <m:t>,</m:t>
                                        </m:r>
                                        <m:sSub>
                                          <m:sSubPr>
                                            <m:ctrlPr>
                                              <a:rPr lang="en-US" i="1">
                                                <a:latin typeface="Cambria Math"/>
                                              </a:rPr>
                                            </m:ctrlPr>
                                          </m:sSubPr>
                                          <m:e>
                                            <m:r>
                                              <a:rPr lang="en-US" i="1">
                                                <a:latin typeface="Cambria Math" panose="02040503050406030204" pitchFamily="18" charset="0"/>
                                              </a:rPr>
                                              <m:t>𝑉</m:t>
                                            </m:r>
                                          </m:e>
                                          <m:sub>
                                            <m:r>
                                              <a:rPr lang="en-US" i="1">
                                                <a:latin typeface="Cambria Math" panose="02040503050406030204" pitchFamily="18" charset="0"/>
                                              </a:rPr>
                                              <m:t>𝑟</m:t>
                                            </m:r>
                                          </m:sub>
                                        </m:sSub>
                                      </m:e>
                                    </m:d>
                                  </m:den>
                                </m:f>
                              </m:e>
                            </m:d>
                          </m:e>
                          <m:sup>
                            <m:r>
                              <a:rPr lang="en-US" b="0" i="1" smtClean="0">
                                <a:latin typeface="Cambria Math" panose="02040503050406030204" pitchFamily="18" charset="0"/>
                              </a:rPr>
                              <m:t>2</m:t>
                            </m:r>
                          </m:sup>
                        </m:sSup>
                      </m:e>
                    </m:d>
                  </m:oMath>
                </a14:m>
                <a:endParaRPr lang="en-US" i="1" dirty="0" smtClean="0">
                  <a:latin typeface="Cambria Math" panose="02040503050406030204" pitchFamily="18" charset="0"/>
                </a:endParaRPr>
              </a:p>
              <a:p>
                <a:pPr lvl="1"/>
                <a14:m>
                  <m:oMath xmlns:m="http://schemas.openxmlformats.org/officeDocument/2006/math">
                    <m:sSub>
                      <m:sSubPr>
                        <m:ctrlPr>
                          <a:rPr lang="en-US" i="1">
                            <a:latin typeface="Cambria Math"/>
                          </a:rPr>
                        </m:ctrlPr>
                      </m:sSubPr>
                      <m:e>
                        <m:r>
                          <a:rPr lang="en-US" i="1">
                            <a:latin typeface="Cambria Math" panose="02040503050406030204" pitchFamily="18" charset="0"/>
                          </a:rPr>
                          <m:t>𝑅</m:t>
                        </m:r>
                      </m:e>
                      <m:sub>
                        <m:r>
                          <a:rPr lang="en-US" b="0" i="1" smtClean="0">
                            <a:latin typeface="Cambria Math" panose="02040503050406030204" pitchFamily="18" charset="0"/>
                          </a:rPr>
                          <m:t>𝑟𝑒𝑓</m:t>
                        </m:r>
                      </m:sub>
                    </m:sSub>
                    <m:r>
                      <a:rPr lang="en-US">
                        <a:latin typeface="Cambria Math" panose="02040503050406030204" pitchFamily="18" charset="0"/>
                      </a:rPr>
                      <m:t>:</m:t>
                    </m:r>
                    <m:r>
                      <m:rPr>
                        <m:sty m:val="p"/>
                      </m:rPr>
                      <a:rPr lang="en-US">
                        <a:latin typeface="Cambria Math" panose="02040503050406030204" pitchFamily="18" charset="0"/>
                      </a:rPr>
                      <m:t>Range</m:t>
                    </m:r>
                    <m:r>
                      <a:rPr lang="en-US">
                        <a:latin typeface="Cambria Math" panose="02040503050406030204" pitchFamily="18" charset="0"/>
                      </a:rPr>
                      <m:t> </m:t>
                    </m:r>
                    <m:r>
                      <m:rPr>
                        <m:sty m:val="p"/>
                      </m:rPr>
                      <a:rPr lang="en-US">
                        <a:latin typeface="Cambria Math" panose="02040503050406030204" pitchFamily="18" charset="0"/>
                      </a:rPr>
                      <m:t>of</m:t>
                    </m:r>
                    <m:r>
                      <a:rPr lang="en-US">
                        <a:latin typeface="Cambria Math" panose="02040503050406030204" pitchFamily="18" charset="0"/>
                      </a:rPr>
                      <m:t> </m:t>
                    </m:r>
                    <m:r>
                      <m:rPr>
                        <m:sty m:val="p"/>
                      </m:rPr>
                      <a:rPr lang="en-US">
                        <a:latin typeface="Cambria Math" panose="02040503050406030204" pitchFamily="18" charset="0"/>
                      </a:rPr>
                      <m:t>closest</m:t>
                    </m:r>
                    <m:r>
                      <a:rPr lang="en-US">
                        <a:latin typeface="Cambria Math" panose="02040503050406030204" pitchFamily="18" charset="0"/>
                      </a:rPr>
                      <m:t> </m:t>
                    </m:r>
                    <m:r>
                      <m:rPr>
                        <m:sty m:val="p"/>
                      </m:rPr>
                      <a:rPr lang="en-US">
                        <a:latin typeface="Cambria Math" panose="02040503050406030204" pitchFamily="18" charset="0"/>
                      </a:rPr>
                      <m:t>approach</m:t>
                    </m:r>
                    <m:r>
                      <a:rPr lang="en-US" b="0" i="0" smtClean="0">
                        <a:latin typeface="Cambria Math" panose="02040503050406030204" pitchFamily="18" charset="0"/>
                      </a:rPr>
                      <m:t> </m:t>
                    </m:r>
                    <m:r>
                      <m:rPr>
                        <m:sty m:val="p"/>
                      </m:rPr>
                      <a:rPr lang="en-US" b="0" i="0" smtClean="0">
                        <a:latin typeface="Cambria Math" panose="02040503050406030204" pitchFamily="18" charset="0"/>
                      </a:rPr>
                      <m:t>for</m:t>
                    </m:r>
                    <m:r>
                      <a:rPr lang="en-US" b="0" i="0" smtClean="0">
                        <a:latin typeface="Cambria Math" panose="02040503050406030204" pitchFamily="18" charset="0"/>
                      </a:rPr>
                      <m:t> </m:t>
                    </m:r>
                    <m:r>
                      <m:rPr>
                        <m:sty m:val="p"/>
                      </m:rPr>
                      <a:rPr lang="en-US" b="0" i="0" smtClean="0">
                        <a:latin typeface="Cambria Math" panose="02040503050406030204" pitchFamily="18" charset="0"/>
                      </a:rPr>
                      <m:t>reference</m:t>
                    </m:r>
                    <m:r>
                      <a:rPr lang="en-US" b="0" i="0" smtClean="0">
                        <a:latin typeface="Cambria Math" panose="02040503050406030204" pitchFamily="18" charset="0"/>
                      </a:rPr>
                      <m:t> </m:t>
                    </m:r>
                    <m:r>
                      <m:rPr>
                        <m:sty m:val="p"/>
                      </m:rPr>
                      <a:rPr lang="en-US" b="0" i="0" smtClean="0">
                        <a:latin typeface="Cambria Math" panose="02040503050406030204" pitchFamily="18" charset="0"/>
                      </a:rPr>
                      <m:t>range</m:t>
                    </m:r>
                    <m:r>
                      <a:rPr lang="en-US" b="0" i="0" smtClean="0">
                        <a:latin typeface="Cambria Math" panose="02040503050406030204" pitchFamily="18" charset="0"/>
                      </a:rPr>
                      <m:t> </m:t>
                    </m:r>
                    <m:r>
                      <m:rPr>
                        <m:sty m:val="p"/>
                      </m:rPr>
                      <a:rPr lang="en-US" b="0" i="0" smtClean="0">
                        <a:latin typeface="Cambria Math" panose="02040503050406030204" pitchFamily="18" charset="0"/>
                      </a:rPr>
                      <m:t>for</m:t>
                    </m:r>
                    <m:r>
                      <a:rPr lang="en-US" b="0" i="0" smtClean="0">
                        <a:latin typeface="Cambria Math" panose="02040503050406030204" pitchFamily="18" charset="0"/>
                      </a:rPr>
                      <m:t> </m:t>
                    </m:r>
                    <m:r>
                      <m:rPr>
                        <m:sty m:val="p"/>
                      </m:rPr>
                      <a:rPr lang="en-US" b="0" i="0" smtClean="0">
                        <a:latin typeface="Cambria Math" panose="02040503050406030204" pitchFamily="18" charset="0"/>
                      </a:rPr>
                      <m:t>bulk</m:t>
                    </m:r>
                    <m:r>
                      <a:rPr lang="en-US" b="0" i="0" smtClean="0">
                        <a:latin typeface="Cambria Math" panose="02040503050406030204" pitchFamily="18" charset="0"/>
                      </a:rPr>
                      <m:t> </m:t>
                    </m:r>
                    <m:r>
                      <m:rPr>
                        <m:sty m:val="p"/>
                      </m:rPr>
                      <a:rPr lang="en-US" b="0" i="0" smtClean="0">
                        <a:latin typeface="Cambria Math" panose="02040503050406030204" pitchFamily="18" charset="0"/>
                      </a:rPr>
                      <m:t>RCM</m:t>
                    </m:r>
                  </m:oMath>
                </a14:m>
                <a:r>
                  <a:rPr lang="en-US" b="0" i="0" dirty="0" smtClean="0">
                    <a:latin typeface="Cambria Math" panose="02040503050406030204" pitchFamily="18" charset="0"/>
                  </a:rPr>
                  <a:t/>
                </a:r>
                <a:br>
                  <a:rPr lang="en-US" b="0" i="0" dirty="0" smtClean="0">
                    <a:latin typeface="Cambria Math" panose="02040503050406030204" pitchFamily="18" charset="0"/>
                  </a:rPr>
                </a:br>
                <a14:m>
                  <m:oMath xmlns:m="http://schemas.openxmlformats.org/officeDocument/2006/math">
                    <m:r>
                      <a:rPr lang="en-US" b="0" i="0" smtClean="0">
                        <a:latin typeface="Cambria Math" panose="02040503050406030204" pitchFamily="18" charset="0"/>
                      </a:rPr>
                      <m:t>(</m:t>
                    </m:r>
                    <m:r>
                      <m:rPr>
                        <m:sty m:val="p"/>
                      </m:rPr>
                      <a:rPr lang="en-US" b="0" i="0" smtClean="0">
                        <a:latin typeface="Cambria Math" panose="02040503050406030204" pitchFamily="18" charset="0"/>
                      </a:rPr>
                      <m:t>usually</m:t>
                    </m:r>
                    <m:r>
                      <a:rPr lang="en-US" b="0" i="0" smtClean="0">
                        <a:latin typeface="Cambria Math" panose="02040503050406030204" pitchFamily="18" charset="0"/>
                      </a:rPr>
                      <m:t> </m:t>
                    </m:r>
                    <m:r>
                      <m:rPr>
                        <m:sty m:val="p"/>
                      </m:rPr>
                      <a:rPr lang="en-US" b="0" i="0" smtClean="0">
                        <a:latin typeface="Cambria Math" panose="02040503050406030204" pitchFamily="18" charset="0"/>
                      </a:rPr>
                      <m:t>the</m:t>
                    </m:r>
                    <m:r>
                      <a:rPr lang="en-US" b="0" i="0" smtClean="0">
                        <a:latin typeface="Cambria Math" panose="02040503050406030204" pitchFamily="18" charset="0"/>
                      </a:rPr>
                      <m:t> </m:t>
                    </m:r>
                    <m:r>
                      <m:rPr>
                        <m:sty m:val="p"/>
                      </m:rPr>
                      <a:rPr lang="en-US" b="0" i="0" smtClean="0">
                        <a:latin typeface="Cambria Math" panose="02040503050406030204" pitchFamily="18" charset="0"/>
                      </a:rPr>
                      <m:t>midpoint</m:t>
                    </m:r>
                    <m:r>
                      <a:rPr lang="en-US" b="0" i="0" smtClean="0">
                        <a:latin typeface="Cambria Math" panose="02040503050406030204" pitchFamily="18" charset="0"/>
                      </a:rPr>
                      <m:t> </m:t>
                    </m:r>
                    <m:r>
                      <m:rPr>
                        <m:sty m:val="p"/>
                      </m:rPr>
                      <a:rPr lang="en-US" b="0" i="0" smtClean="0">
                        <a:latin typeface="Cambria Math" panose="02040503050406030204" pitchFamily="18" charset="0"/>
                      </a:rPr>
                      <m:t>in</m:t>
                    </m:r>
                    <m:r>
                      <a:rPr lang="en-US" b="0" i="0" smtClean="0">
                        <a:latin typeface="Cambria Math" panose="02040503050406030204" pitchFamily="18" charset="0"/>
                      </a:rPr>
                      <m:t> </m:t>
                    </m:r>
                    <m:r>
                      <m:rPr>
                        <m:sty m:val="p"/>
                      </m:rPr>
                      <a:rPr lang="en-US" b="0" i="0" smtClean="0">
                        <a:latin typeface="Cambria Math" panose="02040503050406030204" pitchFamily="18" charset="0"/>
                      </a:rPr>
                      <m:t>the</m:t>
                    </m:r>
                    <m:r>
                      <a:rPr lang="en-US" b="0" i="0" smtClean="0">
                        <a:latin typeface="Cambria Math" panose="02040503050406030204" pitchFamily="18" charset="0"/>
                      </a:rPr>
                      <m:t> </m:t>
                    </m:r>
                    <m:r>
                      <m:rPr>
                        <m:sty m:val="p"/>
                      </m:rPr>
                      <a:rPr lang="en-US" b="0" i="0" smtClean="0">
                        <a:latin typeface="Cambria Math" panose="02040503050406030204" pitchFamily="18" charset="0"/>
                      </a:rPr>
                      <m:t>range</m:t>
                    </m:r>
                    <m:r>
                      <a:rPr lang="en-US" b="0" i="0" smtClean="0">
                        <a:latin typeface="Cambria Math" panose="02040503050406030204" pitchFamily="18" charset="0"/>
                      </a:rPr>
                      <m:t>)</m:t>
                    </m:r>
                  </m:oMath>
                </a14:m>
                <a:endParaRPr lang="en-US" dirty="0"/>
              </a:p>
              <a:p>
                <a:pPr lvl="1"/>
                <a14:m>
                  <m:oMath xmlns:m="http://schemas.openxmlformats.org/officeDocument/2006/math">
                    <m:sSub>
                      <m:sSubPr>
                        <m:ctrlPr>
                          <a:rPr lang="en-US" i="1">
                            <a:latin typeface="Cambria Math"/>
                          </a:rPr>
                        </m:ctrlPr>
                      </m:sSubPr>
                      <m:e>
                        <m:r>
                          <a:rPr lang="en-US" i="1">
                            <a:latin typeface="Cambria Math" panose="02040503050406030204" pitchFamily="18" charset="0"/>
                          </a:rPr>
                          <m:t>𝑓</m:t>
                        </m:r>
                      </m:e>
                      <m:sub>
                        <m:r>
                          <m:rPr>
                            <m:nor/>
                          </m:rPr>
                          <a:rPr lang="en-US" i="1" dirty="0">
                            <a:latin typeface="Symbol" panose="05050102010706020507" pitchFamily="18" charset="2"/>
                          </a:rPr>
                          <m:t>h</m:t>
                        </m:r>
                      </m:sub>
                    </m:sSub>
                  </m:oMath>
                </a14:m>
                <a:r>
                  <a:rPr lang="en-US" dirty="0"/>
                  <a:t>: Doppler frequency</a:t>
                </a:r>
              </a:p>
              <a:p>
                <a:pPr lvl="1"/>
                <a14:m>
                  <m:oMath xmlns:m="http://schemas.openxmlformats.org/officeDocument/2006/math">
                    <m:sSub>
                      <m:sSubPr>
                        <m:ctrlPr>
                          <a:rPr lang="en-US" i="1">
                            <a:latin typeface="Cambria Math"/>
                          </a:rPr>
                        </m:ctrlPr>
                      </m:sSubPr>
                      <m:e>
                        <m:r>
                          <a:rPr lang="en-US" i="1">
                            <a:latin typeface="Cambria Math" panose="02040503050406030204" pitchFamily="18" charset="0"/>
                          </a:rPr>
                          <m:t>𝑓</m:t>
                        </m:r>
                      </m:e>
                      <m:sub>
                        <m:sSub>
                          <m:sSubPr>
                            <m:ctrlPr>
                              <a:rPr lang="en-US" i="1" smtClean="0">
                                <a:latin typeface="Cambria Math"/>
                              </a:rPr>
                            </m:ctrlPr>
                          </m:sSubPr>
                          <m:e>
                            <m:r>
                              <m:rPr>
                                <m:nor/>
                              </m:rPr>
                              <a:rPr lang="en-US" i="1" dirty="0">
                                <a:latin typeface="Symbol" panose="05050102010706020507" pitchFamily="18" charset="2"/>
                              </a:rPr>
                              <m:t>h</m:t>
                            </m:r>
                          </m:e>
                          <m:sub>
                            <m:r>
                              <a:rPr lang="en-US" b="0" i="1" smtClean="0">
                                <a:latin typeface="Cambria Math" panose="02040503050406030204" pitchFamily="18" charset="0"/>
                              </a:rPr>
                              <m:t>𝑟𝑒𝑓</m:t>
                            </m:r>
                          </m:sub>
                        </m:sSub>
                      </m:sub>
                    </m:sSub>
                    <m:r>
                      <m:rPr>
                        <m:nor/>
                      </m:rPr>
                      <a:rPr lang="en-US" dirty="0"/>
                      <m:t>: </m:t>
                    </m:r>
                    <m:r>
                      <m:rPr>
                        <m:nor/>
                      </m:rPr>
                      <a:rPr lang="en-US" dirty="0"/>
                      <m:t>Doppler</m:t>
                    </m:r>
                    <m:r>
                      <m:rPr>
                        <m:nor/>
                      </m:rPr>
                      <a:rPr lang="en-US" dirty="0"/>
                      <m:t> </m:t>
                    </m:r>
                    <m:r>
                      <m:rPr>
                        <m:nor/>
                      </m:rPr>
                      <a:rPr lang="en-US" dirty="0"/>
                      <m:t>frequency</m:t>
                    </m:r>
                    <m:r>
                      <m:rPr>
                        <m:nor/>
                      </m:rPr>
                      <a:rPr lang="en-US" b="0" i="0" dirty="0" smtClean="0"/>
                      <m:t> </m:t>
                    </m:r>
                    <m:r>
                      <m:rPr>
                        <m:nor/>
                      </m:rPr>
                      <a:rPr lang="en-US" b="0" i="0" dirty="0" smtClean="0"/>
                      <m:t>at</m:t>
                    </m:r>
                    <m:r>
                      <m:rPr>
                        <m:nor/>
                      </m:rPr>
                      <a:rPr lang="en-US" b="0" i="0" dirty="0" smtClean="0"/>
                      <m:t> </m:t>
                    </m:r>
                    <m:r>
                      <m:rPr>
                        <m:nor/>
                      </m:rPr>
                      <a:rPr lang="en-US" b="0" i="0" dirty="0" smtClean="0"/>
                      <m:t>reference</m:t>
                    </m:r>
                    <m:r>
                      <m:rPr>
                        <m:nor/>
                      </m:rPr>
                      <a:rPr lang="en-US" b="0" i="0" dirty="0" smtClean="0"/>
                      <m:t> (</m:t>
                    </m:r>
                    <m:r>
                      <m:rPr>
                        <m:nor/>
                      </m:rPr>
                      <a:rPr lang="en-US" b="0" i="0" dirty="0" smtClean="0"/>
                      <m:t>usually</m:t>
                    </m:r>
                    <m:r>
                      <m:rPr>
                        <m:nor/>
                      </m:rPr>
                      <a:rPr lang="en-US" b="0" i="0" dirty="0" smtClean="0"/>
                      <m:t> </m:t>
                    </m:r>
                    <m:r>
                      <m:rPr>
                        <m:nor/>
                      </m:rPr>
                      <a:rPr lang="en-US" b="0" i="0" dirty="0" smtClean="0"/>
                      <m:t>Doppler</m:t>
                    </m:r>
                    <m:r>
                      <m:rPr>
                        <m:nor/>
                      </m:rPr>
                      <a:rPr lang="en-US" b="0" i="0" dirty="0" smtClean="0"/>
                      <m:t> </m:t>
                    </m:r>
                    <m:r>
                      <m:rPr>
                        <m:nor/>
                      </m:rPr>
                      <a:rPr lang="en-US" b="0" i="0" dirty="0" smtClean="0"/>
                      <m:t>centroid</m:t>
                    </m:r>
                    <m:r>
                      <m:rPr>
                        <m:nor/>
                      </m:rPr>
                      <a:rPr lang="en-US" b="0" i="0" dirty="0" smtClean="0"/>
                      <m:t>)</m:t>
                    </m:r>
                  </m:oMath>
                </a14:m>
                <a:endParaRPr lang="en-US" dirty="0"/>
              </a:p>
              <a:p>
                <a:pPr lvl="1"/>
                <a14:m>
                  <m:oMath xmlns:m="http://schemas.openxmlformats.org/officeDocument/2006/math">
                    <m:sSub>
                      <m:sSubPr>
                        <m:ctrlPr>
                          <a:rPr lang="en-US" i="1">
                            <a:latin typeface="Cambria Math"/>
                          </a:rPr>
                        </m:ctrlPr>
                      </m:sSubPr>
                      <m:e>
                        <m:r>
                          <a:rPr lang="en-US" i="1">
                            <a:latin typeface="Cambria Math" panose="02040503050406030204" pitchFamily="18" charset="0"/>
                          </a:rPr>
                          <m:t>𝑉</m:t>
                        </m:r>
                      </m:e>
                      <m:sub>
                        <m:r>
                          <a:rPr lang="en-US" i="1">
                            <a:latin typeface="Cambria Math" panose="02040503050406030204" pitchFamily="18" charset="0"/>
                          </a:rPr>
                          <m:t>𝑟</m:t>
                        </m:r>
                      </m:sub>
                    </m:sSub>
                  </m:oMath>
                </a14:m>
                <a:r>
                  <a:rPr lang="en-US" dirty="0"/>
                  <a:t>: Effective velocity (rectilinear coordinate system)</a:t>
                </a:r>
              </a:p>
              <a:p>
                <a:pPr lvl="1"/>
                <a14:m>
                  <m:oMath xmlns:m="http://schemas.openxmlformats.org/officeDocument/2006/math">
                    <m:r>
                      <a:rPr lang="en-US" i="1">
                        <a:latin typeface="Cambria Math" panose="02040503050406030204" pitchFamily="18" charset="0"/>
                      </a:rPr>
                      <m:t>𝐷</m:t>
                    </m:r>
                  </m:oMath>
                </a14:m>
                <a:r>
                  <a:rPr lang="en-US" dirty="0"/>
                  <a:t>: Cosine of the squint angle</a:t>
                </a:r>
              </a:p>
              <a:p>
                <a:pPr lvl="1"/>
                <a14:m>
                  <m:oMath xmlns:m="http://schemas.openxmlformats.org/officeDocument/2006/math">
                    <m:r>
                      <a:rPr lang="en-US" i="1" smtClean="0">
                        <a:latin typeface="Cambria Math" panose="02040503050406030204" pitchFamily="18" charset="0"/>
                        <a:ea typeface="Cambria Math" panose="02040503050406030204" pitchFamily="18" charset="0"/>
                      </a:rPr>
                      <m:t>𝜏</m:t>
                    </m:r>
                  </m:oMath>
                </a14:m>
                <a:r>
                  <a:rPr lang="en-US" dirty="0"/>
                  <a:t>: </a:t>
                </a:r>
                <a:r>
                  <a:rPr lang="en-US" dirty="0" smtClean="0"/>
                  <a:t>Time</a:t>
                </a:r>
              </a:p>
              <a:p>
                <a:pPr lvl="1"/>
                <a14:m>
                  <m:oMath xmlns:m="http://schemas.openxmlformats.org/officeDocument/2006/math">
                    <m:r>
                      <a:rPr lang="en-US" i="1">
                        <a:latin typeface="Cambria Math" panose="02040503050406030204" pitchFamily="18" charset="0"/>
                      </a:rPr>
                      <m:t>𝑐</m:t>
                    </m:r>
                  </m:oMath>
                </a14:m>
                <a:r>
                  <a:rPr lang="en-US" dirty="0"/>
                  <a:t>: Speed of </a:t>
                </a:r>
                <a:r>
                  <a:rPr lang="en-US" dirty="0" smtClean="0"/>
                  <a:t>light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043" t="-3081" b="-2801"/>
                </a:stretch>
              </a:blipFill>
            </p:spPr>
            <p:txBody>
              <a:bodyPr/>
              <a:lstStyle/>
              <a:p>
                <a:r>
                  <a:rPr lang="en-US">
                    <a:noFill/>
                  </a:rPr>
                  <a:t> </a:t>
                </a:r>
              </a:p>
            </p:txBody>
          </p:sp>
        </mc:Fallback>
      </mc:AlternateContent>
    </p:spTree>
    <p:extLst>
      <p:ext uri="{BB962C8B-B14F-4D97-AF65-F5344CB8AC3E}">
        <p14:creationId xmlns:p14="http://schemas.microsoft.com/office/powerpoint/2010/main" val="253835601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Chirp Scaling Algorithm (CSA): Step 2</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US" dirty="0" smtClean="0"/>
                  <a:t>Continued…</a:t>
                </a:r>
              </a:p>
              <a:p>
                <a:pPr lvl="1"/>
                <a14:m>
                  <m:oMath xmlns:m="http://schemas.openxmlformats.org/officeDocument/2006/math">
                    <m:sSub>
                      <m:sSubPr>
                        <m:ctrlPr>
                          <a:rPr lang="en-US" i="1">
                            <a:latin typeface="Cambria Math"/>
                          </a:rPr>
                        </m:ctrlPr>
                      </m:sSubPr>
                      <m:e>
                        <m:r>
                          <a:rPr lang="en-US" i="1">
                            <a:latin typeface="Cambria Math" panose="02040503050406030204" pitchFamily="18" charset="0"/>
                          </a:rPr>
                          <m:t>𝐾</m:t>
                        </m:r>
                      </m:e>
                      <m:sub>
                        <m:r>
                          <a:rPr lang="en-US" i="1">
                            <a:latin typeface="Cambria Math" panose="02040503050406030204" pitchFamily="18" charset="0"/>
                          </a:rPr>
                          <m:t>𝑚</m:t>
                        </m:r>
                      </m:sub>
                    </m:sSub>
                    <m:r>
                      <a:rPr lang="en-US" b="0" i="1" smtClean="0">
                        <a:latin typeface="Cambria Math" panose="02040503050406030204" pitchFamily="18" charset="0"/>
                      </a:rPr>
                      <m:t>=</m:t>
                    </m:r>
                    <m:f>
                      <m:fPr>
                        <m:ctrlPr>
                          <a:rPr lang="en-US" b="0" i="1" smtClean="0">
                            <a:latin typeface="Cambria Math"/>
                          </a:rPr>
                        </m:ctrlPr>
                      </m:fPr>
                      <m:num>
                        <m:sSub>
                          <m:sSubPr>
                            <m:ctrlPr>
                              <a:rPr lang="en-US" i="1">
                                <a:latin typeface="Cambria Math"/>
                              </a:rPr>
                            </m:ctrlPr>
                          </m:sSubPr>
                          <m:e>
                            <m:r>
                              <a:rPr lang="en-US" i="1">
                                <a:latin typeface="Cambria Math" panose="02040503050406030204" pitchFamily="18" charset="0"/>
                              </a:rPr>
                              <m:t>𝐾</m:t>
                            </m:r>
                          </m:e>
                          <m:sub>
                            <m:r>
                              <a:rPr lang="en-US" i="1">
                                <a:latin typeface="Cambria Math" panose="02040503050406030204" pitchFamily="18" charset="0"/>
                              </a:rPr>
                              <m:t>𝑟</m:t>
                            </m:r>
                          </m:sub>
                        </m:sSub>
                      </m:num>
                      <m:den>
                        <m:r>
                          <a:rPr lang="en-US" b="0" i="1" smtClean="0">
                            <a:latin typeface="Cambria Math" panose="02040503050406030204" pitchFamily="18" charset="0"/>
                          </a:rPr>
                          <m:t>1−</m:t>
                        </m:r>
                        <m:sSub>
                          <m:sSubPr>
                            <m:ctrlPr>
                              <a:rPr lang="en-US" i="1">
                                <a:latin typeface="Cambria Math"/>
                              </a:rPr>
                            </m:ctrlPr>
                          </m:sSubPr>
                          <m:e>
                            <m:r>
                              <a:rPr lang="en-US" i="1">
                                <a:latin typeface="Cambria Math" panose="02040503050406030204" pitchFamily="18" charset="0"/>
                              </a:rPr>
                              <m:t>𝐾</m:t>
                            </m:r>
                          </m:e>
                          <m:sub>
                            <m:r>
                              <a:rPr lang="en-US" i="1">
                                <a:latin typeface="Cambria Math" panose="02040503050406030204" pitchFamily="18" charset="0"/>
                              </a:rPr>
                              <m:t>𝑟</m:t>
                            </m:r>
                          </m:sub>
                        </m:sSub>
                        <m:f>
                          <m:fPr>
                            <m:ctrlPr>
                              <a:rPr lang="en-US" i="1" smtClean="0">
                                <a:latin typeface="Cambria Math"/>
                              </a:rPr>
                            </m:ctrlPr>
                          </m:fPr>
                          <m:num>
                            <m:r>
                              <a:rPr lang="en-US" b="0" i="1" smtClean="0">
                                <a:latin typeface="Cambria Math" panose="02040503050406030204" pitchFamily="18" charset="0"/>
                              </a:rPr>
                              <m:t>𝑐</m:t>
                            </m:r>
                            <m:sSub>
                              <m:sSubPr>
                                <m:ctrlPr>
                                  <a:rPr lang="en-US" i="1">
                                    <a:latin typeface="Cambria Math"/>
                                  </a:rPr>
                                </m:ctrlPr>
                              </m:sSubPr>
                              <m:e>
                                <m:r>
                                  <a:rPr lang="en-US" i="1">
                                    <a:latin typeface="Cambria Math" panose="02040503050406030204" pitchFamily="18" charset="0"/>
                                  </a:rPr>
                                  <m:t>𝑅</m:t>
                                </m:r>
                              </m:e>
                              <m:sub>
                                <m:r>
                                  <a:rPr lang="en-US" b="0" i="1" smtClean="0">
                                    <a:latin typeface="Cambria Math" panose="02040503050406030204" pitchFamily="18" charset="0"/>
                                  </a:rPr>
                                  <m:t>0</m:t>
                                </m:r>
                              </m:sub>
                            </m:sSub>
                            <m:sSubSup>
                              <m:sSubSupPr>
                                <m:ctrlPr>
                                  <a:rPr lang="en-US" i="1" smtClean="0">
                                    <a:latin typeface="Cambria Math"/>
                                  </a:rPr>
                                </m:ctrlPr>
                              </m:sSubSupPr>
                              <m:e>
                                <m:r>
                                  <a:rPr lang="en-US" b="0" i="1" smtClean="0">
                                    <a:latin typeface="Cambria Math" panose="02040503050406030204" pitchFamily="18" charset="0"/>
                                  </a:rPr>
                                  <m:t>𝑓</m:t>
                                </m:r>
                              </m:e>
                              <m:sub>
                                <m:r>
                                  <m:rPr>
                                    <m:nor/>
                                  </m:rPr>
                                  <a:rPr lang="en-US" i="1" dirty="0">
                                    <a:latin typeface="Symbol" panose="05050102010706020507" pitchFamily="18" charset="2"/>
                                  </a:rPr>
                                  <m:t>h</m:t>
                                </m:r>
                              </m:sub>
                              <m:sup>
                                <m:r>
                                  <a:rPr lang="en-US" b="0" i="1" smtClean="0">
                                    <a:latin typeface="Cambria Math" panose="02040503050406030204" pitchFamily="18" charset="0"/>
                                  </a:rPr>
                                  <m:t>2</m:t>
                                </m:r>
                              </m:sup>
                            </m:sSubSup>
                          </m:num>
                          <m:den>
                            <m:r>
                              <a:rPr lang="en-US" b="0" i="1" smtClean="0">
                                <a:latin typeface="Cambria Math" panose="02040503050406030204" pitchFamily="18" charset="0"/>
                              </a:rPr>
                              <m:t>2</m:t>
                            </m:r>
                            <m:sSubSup>
                              <m:sSubSupPr>
                                <m:ctrlPr>
                                  <a:rPr lang="en-US" b="0" i="1" smtClean="0">
                                    <a:latin typeface="Cambria Math"/>
                                  </a:rPr>
                                </m:ctrlPr>
                              </m:sSubSupPr>
                              <m:e>
                                <m:r>
                                  <a:rPr lang="en-US" b="0" i="1" smtClean="0">
                                    <a:latin typeface="Cambria Math" panose="02040503050406030204" pitchFamily="18" charset="0"/>
                                  </a:rPr>
                                  <m:t>𝑉</m:t>
                                </m:r>
                              </m:e>
                              <m:sub>
                                <m:r>
                                  <a:rPr lang="en-US" b="0" i="1" smtClean="0">
                                    <a:latin typeface="Cambria Math" panose="02040503050406030204" pitchFamily="18" charset="0"/>
                                  </a:rPr>
                                  <m:t>𝑟</m:t>
                                </m:r>
                              </m:sub>
                              <m:sup>
                                <m:r>
                                  <a:rPr lang="en-US" b="0" i="1" smtClean="0">
                                    <a:latin typeface="Cambria Math" panose="02040503050406030204" pitchFamily="18" charset="0"/>
                                  </a:rPr>
                                  <m:t>2</m:t>
                                </m:r>
                              </m:sup>
                            </m:sSubSup>
                            <m:sSubSup>
                              <m:sSubSupPr>
                                <m:ctrlPr>
                                  <a:rPr lang="en-US" b="0" i="1" smtClean="0">
                                    <a:latin typeface="Cambria Math"/>
                                  </a:rPr>
                                </m:ctrlPr>
                              </m:sSubSupPr>
                              <m:e>
                                <m:r>
                                  <a:rPr lang="en-US" b="0" i="1" smtClean="0">
                                    <a:latin typeface="Cambria Math" panose="02040503050406030204" pitchFamily="18" charset="0"/>
                                  </a:rPr>
                                  <m:t>𝑓</m:t>
                                </m:r>
                              </m:e>
                              <m:sub>
                                <m:r>
                                  <a:rPr lang="en-US" b="0" i="1" smtClean="0">
                                    <a:latin typeface="Cambria Math" panose="02040503050406030204" pitchFamily="18" charset="0"/>
                                  </a:rPr>
                                  <m:t>𝑐</m:t>
                                </m:r>
                              </m:sub>
                              <m:sup>
                                <m:r>
                                  <a:rPr lang="en-US" b="0" i="1" smtClean="0">
                                    <a:latin typeface="Cambria Math" panose="02040503050406030204" pitchFamily="18" charset="0"/>
                                  </a:rPr>
                                  <m:t>3</m:t>
                                </m:r>
                              </m:sup>
                            </m:sSubSup>
                            <m:sSup>
                              <m:sSupPr>
                                <m:ctrlPr>
                                  <a:rPr lang="en-US" b="0" i="1" smtClean="0">
                                    <a:latin typeface="Cambria Math"/>
                                  </a:rPr>
                                </m:ctrlPr>
                              </m:sSupPr>
                              <m:e>
                                <m:r>
                                  <a:rPr lang="en-US" b="0" i="1" smtClean="0">
                                    <a:latin typeface="Cambria Math" panose="02040503050406030204" pitchFamily="18" charset="0"/>
                                  </a:rPr>
                                  <m:t>𝐷</m:t>
                                </m:r>
                              </m:e>
                              <m:sup>
                                <m:r>
                                  <a:rPr lang="en-US" b="0" i="1" smtClean="0">
                                    <a:latin typeface="Cambria Math" panose="02040503050406030204" pitchFamily="18" charset="0"/>
                                  </a:rPr>
                                  <m:t>3</m:t>
                                </m:r>
                              </m:sup>
                            </m:sSup>
                            <m:d>
                              <m:dPr>
                                <m:ctrlPr>
                                  <a:rPr lang="en-US" i="1">
                                    <a:latin typeface="Cambria Math"/>
                                  </a:rPr>
                                </m:ctrlPr>
                              </m:dPr>
                              <m:e>
                                <m:sSub>
                                  <m:sSubPr>
                                    <m:ctrlPr>
                                      <a:rPr lang="en-US" i="1">
                                        <a:latin typeface="Cambria Math"/>
                                      </a:rPr>
                                    </m:ctrlPr>
                                  </m:sSubPr>
                                  <m:e>
                                    <m:r>
                                      <a:rPr lang="en-US" i="1">
                                        <a:latin typeface="Cambria Math" panose="02040503050406030204" pitchFamily="18" charset="0"/>
                                      </a:rPr>
                                      <m:t>𝑓</m:t>
                                    </m:r>
                                  </m:e>
                                  <m:sub>
                                    <m:r>
                                      <m:rPr>
                                        <m:nor/>
                                      </m:rPr>
                                      <a:rPr lang="en-US" i="1" dirty="0">
                                        <a:latin typeface="Symbol" panose="05050102010706020507" pitchFamily="18" charset="2"/>
                                      </a:rPr>
                                      <m:t>h</m:t>
                                    </m:r>
                                  </m:sub>
                                </m:sSub>
                                <m:r>
                                  <a:rPr lang="en-US" i="1">
                                    <a:latin typeface="Cambria Math" panose="02040503050406030204" pitchFamily="18" charset="0"/>
                                  </a:rPr>
                                  <m:t>,</m:t>
                                </m:r>
                                <m:sSub>
                                  <m:sSubPr>
                                    <m:ctrlPr>
                                      <a:rPr lang="en-US" i="1">
                                        <a:latin typeface="Cambria Math"/>
                                      </a:rPr>
                                    </m:ctrlPr>
                                  </m:sSubPr>
                                  <m:e>
                                    <m:r>
                                      <a:rPr lang="en-US" i="1">
                                        <a:latin typeface="Cambria Math" panose="02040503050406030204" pitchFamily="18" charset="0"/>
                                      </a:rPr>
                                      <m:t>𝑉</m:t>
                                    </m:r>
                                  </m:e>
                                  <m:sub>
                                    <m:r>
                                      <a:rPr lang="en-US" i="1">
                                        <a:latin typeface="Cambria Math" panose="02040503050406030204" pitchFamily="18" charset="0"/>
                                      </a:rPr>
                                      <m:t>𝑟</m:t>
                                    </m:r>
                                  </m:sub>
                                </m:sSub>
                              </m:e>
                            </m:d>
                          </m:den>
                        </m:f>
                      </m:den>
                    </m:f>
                  </m:oMath>
                </a14:m>
                <a:endParaRPr lang="en-US" b="0" i="1" dirty="0" smtClean="0">
                  <a:latin typeface="Cambria Math" panose="02040503050406030204" pitchFamily="18" charset="0"/>
                </a:endParaRPr>
              </a:p>
              <a:p>
                <a:pPr lvl="1"/>
                <a14:m>
                  <m:oMath xmlns:m="http://schemas.openxmlformats.org/officeDocument/2006/math">
                    <m:sSub>
                      <m:sSubPr>
                        <m:ctrlPr>
                          <a:rPr lang="en-US" i="1">
                            <a:latin typeface="Cambria Math"/>
                          </a:rPr>
                        </m:ctrlPr>
                      </m:sSubPr>
                      <m:e>
                        <m:r>
                          <a:rPr lang="en-US" i="1">
                            <a:latin typeface="Cambria Math" panose="02040503050406030204" pitchFamily="18" charset="0"/>
                          </a:rPr>
                          <m:t>𝐾</m:t>
                        </m:r>
                      </m:e>
                      <m:sub>
                        <m:r>
                          <a:rPr lang="en-US" i="1">
                            <a:latin typeface="Cambria Math" panose="02040503050406030204" pitchFamily="18" charset="0"/>
                          </a:rPr>
                          <m:t>𝑟</m:t>
                        </m:r>
                      </m:sub>
                    </m:sSub>
                  </m:oMath>
                </a14:m>
                <a:r>
                  <a:rPr lang="en-US" dirty="0"/>
                  <a:t>: </a:t>
                </a:r>
                <a:r>
                  <a:rPr lang="en-US" dirty="0" smtClean="0"/>
                  <a:t>Range chirp rate</a:t>
                </a:r>
                <a:endParaRPr lang="en-US" dirty="0"/>
              </a:p>
              <a:p>
                <a:pPr lvl="1"/>
                <a14:m>
                  <m:oMath xmlns:m="http://schemas.openxmlformats.org/officeDocument/2006/math">
                    <m:r>
                      <a:rPr lang="en-US" i="1">
                        <a:latin typeface="Cambria Math" panose="02040503050406030204" pitchFamily="18" charset="0"/>
                      </a:rPr>
                      <m:t>𝑐</m:t>
                    </m:r>
                    <m:r>
                      <m:rPr>
                        <m:nor/>
                      </m:rPr>
                      <a:rPr lang="en-US" dirty="0"/>
                      <m:t>: </m:t>
                    </m:r>
                    <m:r>
                      <m:rPr>
                        <m:nor/>
                      </m:rPr>
                      <a:rPr lang="en-US" dirty="0"/>
                      <m:t>Speed</m:t>
                    </m:r>
                    <m:r>
                      <m:rPr>
                        <m:nor/>
                      </m:rPr>
                      <a:rPr lang="en-US" dirty="0"/>
                      <m:t> </m:t>
                    </m:r>
                    <m:r>
                      <m:rPr>
                        <m:nor/>
                      </m:rPr>
                      <a:rPr lang="en-US" dirty="0"/>
                      <m:t>of</m:t>
                    </m:r>
                    <m:r>
                      <m:rPr>
                        <m:nor/>
                      </m:rPr>
                      <a:rPr lang="en-US" dirty="0"/>
                      <m:t> </m:t>
                    </m:r>
                    <m:r>
                      <m:rPr>
                        <m:nor/>
                      </m:rPr>
                      <a:rPr lang="en-US" dirty="0"/>
                      <m:t>light</m:t>
                    </m:r>
                  </m:oMath>
                </a14:m>
                <a:endParaRPr lang="en-US" dirty="0"/>
              </a:p>
              <a:p>
                <a:pPr lvl="1"/>
                <a14:m>
                  <m:oMath xmlns:m="http://schemas.openxmlformats.org/officeDocument/2006/math">
                    <m:sSub>
                      <m:sSubPr>
                        <m:ctrlPr>
                          <a:rPr lang="en-US" i="1">
                            <a:latin typeface="Cambria Math"/>
                          </a:rPr>
                        </m:ctrlPr>
                      </m:sSubPr>
                      <m:e>
                        <m:r>
                          <a:rPr lang="en-US" i="1">
                            <a:latin typeface="Cambria Math" panose="02040503050406030204" pitchFamily="18" charset="0"/>
                          </a:rPr>
                          <m:t>𝑅</m:t>
                        </m:r>
                      </m:e>
                      <m:sub>
                        <m:r>
                          <a:rPr lang="en-US" i="1">
                            <a:latin typeface="Cambria Math" panose="02040503050406030204" pitchFamily="18" charset="0"/>
                          </a:rPr>
                          <m:t>0</m:t>
                        </m:r>
                      </m:sub>
                    </m:sSub>
                    <m:r>
                      <a:rPr lang="en-US">
                        <a:latin typeface="Cambria Math" panose="02040503050406030204" pitchFamily="18" charset="0"/>
                      </a:rPr>
                      <m:t>:</m:t>
                    </m:r>
                    <m:r>
                      <m:rPr>
                        <m:sty m:val="p"/>
                      </m:rPr>
                      <a:rPr lang="en-US">
                        <a:latin typeface="Cambria Math" panose="02040503050406030204" pitchFamily="18" charset="0"/>
                      </a:rPr>
                      <m:t>Range</m:t>
                    </m:r>
                    <m:r>
                      <a:rPr lang="en-US">
                        <a:latin typeface="Cambria Math" panose="02040503050406030204" pitchFamily="18" charset="0"/>
                      </a:rPr>
                      <m:t> </m:t>
                    </m:r>
                    <m:r>
                      <m:rPr>
                        <m:sty m:val="p"/>
                      </m:rPr>
                      <a:rPr lang="en-US">
                        <a:latin typeface="Cambria Math" panose="02040503050406030204" pitchFamily="18" charset="0"/>
                      </a:rPr>
                      <m:t>of</m:t>
                    </m:r>
                    <m:r>
                      <a:rPr lang="en-US">
                        <a:latin typeface="Cambria Math" panose="02040503050406030204" pitchFamily="18" charset="0"/>
                      </a:rPr>
                      <m:t> </m:t>
                    </m:r>
                    <m:r>
                      <m:rPr>
                        <m:sty m:val="p"/>
                      </m:rPr>
                      <a:rPr lang="en-US">
                        <a:latin typeface="Cambria Math" panose="02040503050406030204" pitchFamily="18" charset="0"/>
                      </a:rPr>
                      <m:t>closest</m:t>
                    </m:r>
                    <m:r>
                      <a:rPr lang="en-US">
                        <a:latin typeface="Cambria Math" panose="02040503050406030204" pitchFamily="18" charset="0"/>
                      </a:rPr>
                      <m:t> </m:t>
                    </m:r>
                    <m:r>
                      <m:rPr>
                        <m:sty m:val="p"/>
                      </m:rPr>
                      <a:rPr lang="en-US">
                        <a:latin typeface="Cambria Math" panose="02040503050406030204" pitchFamily="18" charset="0"/>
                      </a:rPr>
                      <m:t>approach</m:t>
                    </m:r>
                  </m:oMath>
                </a14:m>
                <a:endParaRPr lang="en-US" dirty="0">
                  <a:latin typeface="Cambria Math" panose="02040503050406030204" pitchFamily="18" charset="0"/>
                </a:endParaRPr>
              </a:p>
              <a:p>
                <a:pPr lvl="1"/>
                <a14:m>
                  <m:oMath xmlns:m="http://schemas.openxmlformats.org/officeDocument/2006/math">
                    <m:sSub>
                      <m:sSubPr>
                        <m:ctrlPr>
                          <a:rPr lang="en-US" i="1">
                            <a:latin typeface="Cambria Math"/>
                          </a:rPr>
                        </m:ctrlPr>
                      </m:sSubPr>
                      <m:e>
                        <m:r>
                          <a:rPr lang="en-US" i="1">
                            <a:latin typeface="Cambria Math" panose="02040503050406030204" pitchFamily="18" charset="0"/>
                          </a:rPr>
                          <m:t>𝑓</m:t>
                        </m:r>
                      </m:e>
                      <m:sub>
                        <m:r>
                          <m:rPr>
                            <m:nor/>
                          </m:rPr>
                          <a:rPr lang="en-US" i="1" dirty="0">
                            <a:latin typeface="Symbol" panose="05050102010706020507" pitchFamily="18" charset="2"/>
                          </a:rPr>
                          <m:t>h</m:t>
                        </m:r>
                      </m:sub>
                    </m:sSub>
                  </m:oMath>
                </a14:m>
                <a:r>
                  <a:rPr lang="en-US" dirty="0"/>
                  <a:t>: Doppler frequency</a:t>
                </a:r>
              </a:p>
              <a:p>
                <a:pPr lvl="1"/>
                <a14:m>
                  <m:oMath xmlns:m="http://schemas.openxmlformats.org/officeDocument/2006/math">
                    <m:sSub>
                      <m:sSubPr>
                        <m:ctrlPr>
                          <a:rPr lang="en-US" i="1">
                            <a:latin typeface="Cambria Math"/>
                          </a:rPr>
                        </m:ctrlPr>
                      </m:sSubPr>
                      <m:e>
                        <m:r>
                          <a:rPr lang="en-US" i="1">
                            <a:latin typeface="Cambria Math" panose="02040503050406030204" pitchFamily="18" charset="0"/>
                          </a:rPr>
                          <m:t>𝑉</m:t>
                        </m:r>
                      </m:e>
                      <m:sub>
                        <m:r>
                          <a:rPr lang="en-US" i="1">
                            <a:latin typeface="Cambria Math" panose="02040503050406030204" pitchFamily="18" charset="0"/>
                          </a:rPr>
                          <m:t>𝑟</m:t>
                        </m:r>
                      </m:sub>
                    </m:sSub>
                  </m:oMath>
                </a14:m>
                <a:r>
                  <a:rPr lang="en-US" dirty="0"/>
                  <a:t>: Effective velocity (rectilinear coordinate system)</a:t>
                </a:r>
              </a:p>
              <a:p>
                <a:pPr lvl="1"/>
                <a14:m>
                  <m:oMath xmlns:m="http://schemas.openxmlformats.org/officeDocument/2006/math">
                    <m:sSub>
                      <m:sSubPr>
                        <m:ctrlPr>
                          <a:rPr lang="en-US" i="1">
                            <a:latin typeface="Cambria Math"/>
                          </a:rPr>
                        </m:ctrlPr>
                      </m:sSubPr>
                      <m:e>
                        <m:r>
                          <a:rPr lang="en-US" i="1">
                            <a:latin typeface="Cambria Math" panose="02040503050406030204" pitchFamily="18" charset="0"/>
                          </a:rPr>
                          <m:t>𝑓</m:t>
                        </m:r>
                      </m:e>
                      <m:sub>
                        <m:r>
                          <a:rPr lang="en-US" i="1" dirty="0">
                            <a:latin typeface="Cambria Math" panose="02040503050406030204" pitchFamily="18" charset="0"/>
                          </a:rPr>
                          <m:t>𝑐</m:t>
                        </m:r>
                      </m:sub>
                    </m:sSub>
                    <m:r>
                      <m:rPr>
                        <m:nor/>
                      </m:rPr>
                      <a:rPr lang="en-US" dirty="0"/>
                      <m:t>: </m:t>
                    </m:r>
                    <m:r>
                      <m:rPr>
                        <m:nor/>
                      </m:rPr>
                      <a:rPr lang="en-US" dirty="0"/>
                      <m:t>Center</m:t>
                    </m:r>
                    <m:r>
                      <m:rPr>
                        <m:nor/>
                      </m:rPr>
                      <a:rPr lang="en-US" dirty="0"/>
                      <m:t> </m:t>
                    </m:r>
                    <m:r>
                      <m:rPr>
                        <m:nor/>
                      </m:rPr>
                      <a:rPr lang="en-US" dirty="0"/>
                      <m:t>frequency</m:t>
                    </m:r>
                  </m:oMath>
                </a14:m>
                <a:endParaRPr lang="en-US" dirty="0"/>
              </a:p>
              <a:p>
                <a:pPr lvl="1"/>
                <a14:m>
                  <m:oMath xmlns:m="http://schemas.openxmlformats.org/officeDocument/2006/math">
                    <m:r>
                      <a:rPr lang="en-US" i="1">
                        <a:latin typeface="Cambria Math" panose="02040503050406030204" pitchFamily="18" charset="0"/>
                      </a:rPr>
                      <m:t>𝐷</m:t>
                    </m:r>
                  </m:oMath>
                </a14:m>
                <a:r>
                  <a:rPr lang="en-US" dirty="0"/>
                  <a:t>: Cosine of the squint angle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1043" t="-2241" b="-700"/>
                </a:stretch>
              </a:blipFill>
            </p:spPr>
            <p:txBody>
              <a:bodyPr/>
              <a:lstStyle/>
              <a:p>
                <a:r>
                  <a:rPr lang="en-US">
                    <a:noFill/>
                  </a:rPr>
                  <a:t> </a:t>
                </a:r>
              </a:p>
            </p:txBody>
          </p:sp>
        </mc:Fallback>
      </mc:AlternateContent>
    </p:spTree>
    <p:extLst>
      <p:ext uri="{BB962C8B-B14F-4D97-AF65-F5344CB8AC3E}">
        <p14:creationId xmlns:p14="http://schemas.microsoft.com/office/powerpoint/2010/main" val="52176260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0" y="0"/>
            <a:ext cx="9144000" cy="6858000"/>
          </a:xfrm>
          <a:prstGeom prst="rect">
            <a:avLst/>
          </a:prstGeom>
        </p:spPr>
      </p:pic>
    </p:spTree>
    <p:extLst>
      <p:ext uri="{BB962C8B-B14F-4D97-AF65-F5344CB8AC3E}">
        <p14:creationId xmlns:p14="http://schemas.microsoft.com/office/powerpoint/2010/main" val="3065361635"/>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Chirp Scaling Algorithm (CSA): Step 3</a:t>
            </a:r>
            <a:endParaRPr lang="en-US" dirty="0"/>
          </a:p>
        </p:txBody>
      </p:sp>
      <p:sp>
        <p:nvSpPr>
          <p:cNvPr id="3" name="Content Placeholder 2"/>
          <p:cNvSpPr>
            <a:spLocks noGrp="1"/>
          </p:cNvSpPr>
          <p:nvPr>
            <p:ph idx="1"/>
          </p:nvPr>
        </p:nvSpPr>
        <p:spPr/>
        <p:txBody>
          <a:bodyPr/>
          <a:lstStyle/>
          <a:p>
            <a:r>
              <a:rPr lang="en-US" dirty="0" smtClean="0"/>
              <a:t>Range FFT</a:t>
            </a:r>
          </a:p>
          <a:p>
            <a:pPr lvl="1"/>
            <a:r>
              <a:rPr lang="en-US" dirty="0" smtClean="0"/>
              <a:t>Transform to range-frequency / Doppler domain</a:t>
            </a:r>
          </a:p>
        </p:txBody>
      </p:sp>
      <p:pic>
        <p:nvPicPr>
          <p:cNvPr id="5" name="Picture 4"/>
          <p:cNvPicPr>
            <a:picLocks noChangeAspect="1"/>
          </p:cNvPicPr>
          <p:nvPr/>
        </p:nvPicPr>
        <p:blipFill>
          <a:blip r:embed="rId3"/>
          <a:stretch>
            <a:fillRect/>
          </a:stretch>
        </p:blipFill>
        <p:spPr>
          <a:xfrm>
            <a:off x="3536889" y="2507541"/>
            <a:ext cx="5541798" cy="4160866"/>
          </a:xfrm>
          <a:prstGeom prst="rect">
            <a:avLst/>
          </a:prstGeom>
        </p:spPr>
      </p:pic>
    </p:spTree>
    <p:extLst>
      <p:ext uri="{BB962C8B-B14F-4D97-AF65-F5344CB8AC3E}">
        <p14:creationId xmlns:p14="http://schemas.microsoft.com/office/powerpoint/2010/main" val="2347758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 What is SAR processing?</a:t>
            </a:r>
            <a:endParaRPr lang="en-US" dirty="0"/>
          </a:p>
        </p:txBody>
      </p:sp>
      <p:sp>
        <p:nvSpPr>
          <p:cNvPr id="3" name="Content Placeholder 2"/>
          <p:cNvSpPr>
            <a:spLocks noGrp="1"/>
          </p:cNvSpPr>
          <p:nvPr>
            <p:ph idx="1"/>
          </p:nvPr>
        </p:nvSpPr>
        <p:spPr/>
        <p:txBody>
          <a:bodyPr>
            <a:normAutofit fontScale="77500" lnSpcReduction="20000"/>
          </a:bodyPr>
          <a:lstStyle/>
          <a:p>
            <a:r>
              <a:rPr lang="en-US" dirty="0" smtClean="0"/>
              <a:t>SAR processing algorithms model the scene as a set of discrete point targets that do not interact with each other (aka Born approximation)</a:t>
            </a:r>
          </a:p>
          <a:p>
            <a:pPr lvl="1"/>
            <a:r>
              <a:rPr lang="en-US" dirty="0" smtClean="0"/>
              <a:t>No </a:t>
            </a:r>
            <a:r>
              <a:rPr lang="en-US" dirty="0" err="1" smtClean="0"/>
              <a:t>multibounce</a:t>
            </a:r>
            <a:endParaRPr lang="en-US" dirty="0" smtClean="0"/>
          </a:p>
          <a:p>
            <a:pPr lvl="1"/>
            <a:r>
              <a:rPr lang="en-US" dirty="0" smtClean="0"/>
              <a:t>The target’s electric field is only from the incident wave and not from surrounding scatterers</a:t>
            </a:r>
          </a:p>
          <a:p>
            <a:pPr lvl="1"/>
            <a:r>
              <a:rPr lang="en-US" dirty="0" smtClean="0"/>
              <a:t>The target model is linear because the scattered response from point target P1 and point target P2 is modelled as the response from point target P1 </a:t>
            </a:r>
            <a:r>
              <a:rPr lang="en-US" b="1" i="1" dirty="0" smtClean="0"/>
              <a:t>by itself </a:t>
            </a:r>
            <a:r>
              <a:rPr lang="en-US" dirty="0" smtClean="0"/>
              <a:t>+ response from point target P2 </a:t>
            </a:r>
            <a:r>
              <a:rPr lang="en-US" b="1" i="1" dirty="0" smtClean="0"/>
              <a:t>by itself</a:t>
            </a:r>
            <a:endParaRPr lang="en-US" b="1" i="1" dirty="0"/>
          </a:p>
          <a:p>
            <a:pPr lvl="1"/>
            <a:r>
              <a:rPr lang="en-US" dirty="0" smtClean="0"/>
              <a:t>We can apply the principle of superposition!!!</a:t>
            </a:r>
          </a:p>
          <a:p>
            <a:r>
              <a:rPr lang="en-US" dirty="0" smtClean="0"/>
              <a:t>SAR processing is the application of a matched filter for each pixel in the image where the matched filter coefficients are the single isolated point target response</a:t>
            </a:r>
          </a:p>
          <a:p>
            <a:pPr lvl="1"/>
            <a:r>
              <a:rPr lang="en-US" dirty="0" smtClean="0"/>
              <a:t>We will assume noise is whitened (decorrelated)</a:t>
            </a:r>
          </a:p>
          <a:p>
            <a:r>
              <a:rPr lang="en-US" b="1" dirty="0" smtClean="0"/>
              <a:t>Equivalently, we can say:</a:t>
            </a:r>
          </a:p>
          <a:p>
            <a:pPr lvl="1"/>
            <a:r>
              <a:rPr lang="en-US" b="1" dirty="0" smtClean="0"/>
              <a:t>SAR processing is a correlation filter between a single isolated point target response and the raw data</a:t>
            </a:r>
          </a:p>
          <a:p>
            <a:pPr lvl="1"/>
            <a:r>
              <a:rPr lang="en-US" b="1" dirty="0" smtClean="0"/>
              <a:t>SAR processing is an inner product between our model of a single isolated point target and the raw data</a:t>
            </a:r>
          </a:p>
        </p:txBody>
      </p:sp>
    </p:spTree>
    <p:extLst>
      <p:ext uri="{BB962C8B-B14F-4D97-AF65-F5344CB8AC3E}">
        <p14:creationId xmlns:p14="http://schemas.microsoft.com/office/powerpoint/2010/main" val="331179475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Chirp Scaling Algorithm (CSA): Step 4</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85000" lnSpcReduction="20000"/>
              </a:bodyPr>
              <a:lstStyle/>
              <a:p>
                <a:r>
                  <a:rPr lang="en-US" dirty="0" smtClean="0"/>
                  <a:t>Range Compression (including range/azimuth decoupling) + bulk range cell migration correction</a:t>
                </a:r>
              </a:p>
              <a:p>
                <a:pPr lvl="1"/>
                <a14:m>
                  <m:oMath xmlns:m="http://schemas.openxmlformats.org/officeDocument/2006/math">
                    <m:r>
                      <a:rPr lang="en-US" i="1">
                        <a:latin typeface="Cambria Math" panose="02040503050406030204" pitchFamily="18" charset="0"/>
                      </a:rPr>
                      <m:t>𝑒𝑥𝑝</m:t>
                    </m:r>
                    <m:d>
                      <m:dPr>
                        <m:begChr m:val="{"/>
                        <m:endChr m:val="}"/>
                        <m:ctrlPr>
                          <a:rPr lang="en-US" i="1">
                            <a:latin typeface="Cambria Math"/>
                          </a:rPr>
                        </m:ctrlPr>
                      </m:dPr>
                      <m:e>
                        <m:r>
                          <a:rPr lang="en-US" i="1">
                            <a:latin typeface="Cambria Math" panose="02040503050406030204" pitchFamily="18" charset="0"/>
                          </a:rPr>
                          <m:t>𝑗</m:t>
                        </m:r>
                        <m:f>
                          <m:fPr>
                            <m:ctrlPr>
                              <a:rPr lang="en-US" i="1">
                                <a:latin typeface="Cambria Math"/>
                              </a:rPr>
                            </m:ctrlPr>
                          </m:fPr>
                          <m:num>
                            <m:r>
                              <a:rPr lang="en-US" i="1">
                                <a:latin typeface="Cambria Math" panose="02040503050406030204" pitchFamily="18" charset="0"/>
                                <a:ea typeface="Cambria Math" panose="02040503050406030204" pitchFamily="18" charset="0"/>
                              </a:rPr>
                              <m:t>𝜋</m:t>
                            </m:r>
                            <m:r>
                              <a:rPr lang="en-US" i="1">
                                <a:latin typeface="Cambria Math" panose="02040503050406030204" pitchFamily="18" charset="0"/>
                              </a:rPr>
                              <m:t>𝐷</m:t>
                            </m:r>
                            <m:d>
                              <m:dPr>
                                <m:ctrlPr>
                                  <a:rPr lang="en-US" i="1">
                                    <a:latin typeface="Cambria Math"/>
                                  </a:rPr>
                                </m:ctrlPr>
                              </m:dPr>
                              <m:e>
                                <m:sSub>
                                  <m:sSubPr>
                                    <m:ctrlPr>
                                      <a:rPr lang="en-US" i="1">
                                        <a:latin typeface="Cambria Math"/>
                                      </a:rPr>
                                    </m:ctrlPr>
                                  </m:sSubPr>
                                  <m:e>
                                    <m:r>
                                      <a:rPr lang="en-US" i="1">
                                        <a:latin typeface="Cambria Math" panose="02040503050406030204" pitchFamily="18" charset="0"/>
                                      </a:rPr>
                                      <m:t>𝑓</m:t>
                                    </m:r>
                                  </m:e>
                                  <m:sub>
                                    <m:r>
                                      <m:rPr>
                                        <m:nor/>
                                      </m:rPr>
                                      <a:rPr lang="en-US" i="1" dirty="0">
                                        <a:latin typeface="Symbol" panose="05050102010706020507" pitchFamily="18" charset="2"/>
                                      </a:rPr>
                                      <m:t>h</m:t>
                                    </m:r>
                                  </m:sub>
                                </m:sSub>
                                <m:r>
                                  <a:rPr lang="en-US" i="1">
                                    <a:latin typeface="Cambria Math" panose="02040503050406030204" pitchFamily="18" charset="0"/>
                                  </a:rPr>
                                  <m:t>,</m:t>
                                </m:r>
                                <m:sSub>
                                  <m:sSubPr>
                                    <m:ctrlPr>
                                      <a:rPr lang="en-US" i="1">
                                        <a:latin typeface="Cambria Math"/>
                                      </a:rPr>
                                    </m:ctrlPr>
                                  </m:sSubPr>
                                  <m:e>
                                    <m:r>
                                      <a:rPr lang="en-US" i="1">
                                        <a:latin typeface="Cambria Math" panose="02040503050406030204" pitchFamily="18" charset="0"/>
                                      </a:rPr>
                                      <m:t>𝑉</m:t>
                                    </m:r>
                                  </m:e>
                                  <m:sub>
                                    <m:r>
                                      <a:rPr lang="en-US" i="1">
                                        <a:latin typeface="Cambria Math" panose="02040503050406030204" pitchFamily="18" charset="0"/>
                                      </a:rPr>
                                      <m:t>𝑟</m:t>
                                    </m:r>
                                  </m:sub>
                                </m:sSub>
                              </m:e>
                            </m:d>
                          </m:num>
                          <m:den>
                            <m:sSub>
                              <m:sSubPr>
                                <m:ctrlPr>
                                  <a:rPr lang="en-US" i="1">
                                    <a:latin typeface="Cambria Math"/>
                                  </a:rPr>
                                </m:ctrlPr>
                              </m:sSubPr>
                              <m:e>
                                <m:r>
                                  <a:rPr lang="en-US" i="1">
                                    <a:latin typeface="Cambria Math" panose="02040503050406030204" pitchFamily="18" charset="0"/>
                                  </a:rPr>
                                  <m:t>𝐾</m:t>
                                </m:r>
                              </m:e>
                              <m:sub>
                                <m:r>
                                  <a:rPr lang="en-US" i="1">
                                    <a:latin typeface="Cambria Math" panose="02040503050406030204" pitchFamily="18" charset="0"/>
                                  </a:rPr>
                                  <m:t>𝑚</m:t>
                                </m:r>
                              </m:sub>
                            </m:sSub>
                            <m:r>
                              <a:rPr lang="en-US" i="1">
                                <a:latin typeface="Cambria Math" panose="02040503050406030204" pitchFamily="18" charset="0"/>
                              </a:rPr>
                              <m:t>𝐷</m:t>
                            </m:r>
                            <m:d>
                              <m:dPr>
                                <m:ctrlPr>
                                  <a:rPr lang="en-US" i="1">
                                    <a:latin typeface="Cambria Math"/>
                                  </a:rPr>
                                </m:ctrlPr>
                              </m:dPr>
                              <m:e>
                                <m:sSub>
                                  <m:sSubPr>
                                    <m:ctrlPr>
                                      <a:rPr lang="en-US" i="1">
                                        <a:latin typeface="Cambria Math"/>
                                      </a:rPr>
                                    </m:ctrlPr>
                                  </m:sSubPr>
                                  <m:e>
                                    <m:r>
                                      <a:rPr lang="en-US" i="1">
                                        <a:latin typeface="Cambria Math" panose="02040503050406030204" pitchFamily="18" charset="0"/>
                                      </a:rPr>
                                      <m:t>𝑓</m:t>
                                    </m:r>
                                  </m:e>
                                  <m:sub>
                                    <m:sSub>
                                      <m:sSubPr>
                                        <m:ctrlPr>
                                          <a:rPr lang="en-US" i="1">
                                            <a:latin typeface="Cambria Math"/>
                                          </a:rPr>
                                        </m:ctrlPr>
                                      </m:sSubPr>
                                      <m:e>
                                        <m:r>
                                          <m:rPr>
                                            <m:nor/>
                                          </m:rPr>
                                          <a:rPr lang="en-US" i="1" dirty="0">
                                            <a:latin typeface="Symbol" panose="05050102010706020507" pitchFamily="18" charset="2"/>
                                          </a:rPr>
                                          <m:t>h</m:t>
                                        </m:r>
                                      </m:e>
                                      <m:sub>
                                        <m:r>
                                          <a:rPr lang="en-US" i="1">
                                            <a:latin typeface="Cambria Math" panose="02040503050406030204" pitchFamily="18" charset="0"/>
                                          </a:rPr>
                                          <m:t>𝑟𝑒𝑓</m:t>
                                        </m:r>
                                      </m:sub>
                                    </m:sSub>
                                  </m:sub>
                                </m:sSub>
                                <m:r>
                                  <a:rPr lang="en-US" i="1">
                                    <a:latin typeface="Cambria Math" panose="02040503050406030204" pitchFamily="18" charset="0"/>
                                  </a:rPr>
                                  <m:t>,</m:t>
                                </m:r>
                                <m:sSub>
                                  <m:sSubPr>
                                    <m:ctrlPr>
                                      <a:rPr lang="en-US" i="1">
                                        <a:latin typeface="Cambria Math"/>
                                      </a:rPr>
                                    </m:ctrlPr>
                                  </m:sSubPr>
                                  <m:e>
                                    <m:r>
                                      <a:rPr lang="en-US" i="1">
                                        <a:latin typeface="Cambria Math" panose="02040503050406030204" pitchFamily="18" charset="0"/>
                                      </a:rPr>
                                      <m:t>𝑉</m:t>
                                    </m:r>
                                  </m:e>
                                  <m:sub>
                                    <m:r>
                                      <a:rPr lang="en-US" i="1">
                                        <a:latin typeface="Cambria Math" panose="02040503050406030204" pitchFamily="18" charset="0"/>
                                      </a:rPr>
                                      <m:t>𝑟</m:t>
                                    </m:r>
                                  </m:sub>
                                </m:sSub>
                              </m:e>
                            </m:d>
                          </m:den>
                        </m:f>
                        <m:sSubSup>
                          <m:sSubSupPr>
                            <m:ctrlPr>
                              <a:rPr lang="en-US" i="1">
                                <a:latin typeface="Cambria Math"/>
                              </a:rPr>
                            </m:ctrlPr>
                          </m:sSubSupPr>
                          <m:e>
                            <m:r>
                              <a:rPr lang="en-US" i="1">
                                <a:latin typeface="Cambria Math" panose="02040503050406030204" pitchFamily="18" charset="0"/>
                              </a:rPr>
                              <m:t>𝑓</m:t>
                            </m:r>
                          </m:e>
                          <m:sub>
                            <m:r>
                              <a:rPr lang="en-US" i="1">
                                <a:latin typeface="Cambria Math" panose="02040503050406030204" pitchFamily="18" charset="0"/>
                                <a:ea typeface="Cambria Math" panose="02040503050406030204" pitchFamily="18" charset="0"/>
                              </a:rPr>
                              <m:t>𝜏</m:t>
                            </m:r>
                          </m:sub>
                          <m:sup>
                            <m:r>
                              <a:rPr lang="en-US" i="1">
                                <a:latin typeface="Cambria Math" panose="02040503050406030204" pitchFamily="18" charset="0"/>
                              </a:rPr>
                              <m:t>2</m:t>
                            </m:r>
                          </m:sup>
                        </m:sSubSup>
                      </m:e>
                    </m:d>
                    <m:r>
                      <a:rPr lang="en-US" i="1">
                        <a:latin typeface="Cambria Math" panose="02040503050406030204" pitchFamily="18" charset="0"/>
                      </a:rPr>
                      <m:t>𝑒𝑥𝑝</m:t>
                    </m:r>
                    <m:d>
                      <m:dPr>
                        <m:begChr m:val="{"/>
                        <m:endChr m:val="}"/>
                        <m:ctrlPr>
                          <a:rPr lang="en-US" i="1">
                            <a:latin typeface="Cambria Math"/>
                          </a:rPr>
                        </m:ctrlPr>
                      </m:dPr>
                      <m:e>
                        <m:r>
                          <a:rPr lang="en-US" i="1">
                            <a:latin typeface="Cambria Math" panose="02040503050406030204" pitchFamily="18" charset="0"/>
                          </a:rPr>
                          <m:t>𝑗</m:t>
                        </m:r>
                        <m:f>
                          <m:fPr>
                            <m:ctrlPr>
                              <a:rPr lang="en-US" i="1">
                                <a:latin typeface="Cambria Math"/>
                              </a:rPr>
                            </m:ctrlPr>
                          </m:fPr>
                          <m:num>
                            <m:r>
                              <a:rPr lang="en-US" i="1">
                                <a:latin typeface="Cambria Math" panose="02040503050406030204" pitchFamily="18" charset="0"/>
                              </a:rPr>
                              <m:t>4</m:t>
                            </m:r>
                            <m:r>
                              <a:rPr lang="en-US" i="1">
                                <a:latin typeface="Cambria Math" panose="02040503050406030204" pitchFamily="18" charset="0"/>
                                <a:ea typeface="Cambria Math" panose="02040503050406030204" pitchFamily="18" charset="0"/>
                              </a:rPr>
                              <m:t>𝜋</m:t>
                            </m:r>
                          </m:num>
                          <m:den>
                            <m:r>
                              <a:rPr lang="en-US" i="1">
                                <a:latin typeface="Cambria Math" panose="02040503050406030204" pitchFamily="18" charset="0"/>
                              </a:rPr>
                              <m:t>𝑐</m:t>
                            </m:r>
                          </m:den>
                        </m:f>
                        <m:d>
                          <m:dPr>
                            <m:begChr m:val="["/>
                            <m:endChr m:val="]"/>
                            <m:ctrlPr>
                              <a:rPr lang="en-US" i="1">
                                <a:latin typeface="Cambria Math"/>
                              </a:rPr>
                            </m:ctrlPr>
                          </m:dPr>
                          <m:e>
                            <m:f>
                              <m:fPr>
                                <m:ctrlPr>
                                  <a:rPr lang="en-US" i="1">
                                    <a:latin typeface="Cambria Math"/>
                                  </a:rPr>
                                </m:ctrlPr>
                              </m:fPr>
                              <m:num>
                                <m:r>
                                  <a:rPr lang="en-US" i="1">
                                    <a:latin typeface="Cambria Math" panose="02040503050406030204" pitchFamily="18" charset="0"/>
                                  </a:rPr>
                                  <m:t>1</m:t>
                                </m:r>
                              </m:num>
                              <m:den>
                                <m:r>
                                  <a:rPr lang="en-US" i="1">
                                    <a:latin typeface="Cambria Math" panose="02040503050406030204" pitchFamily="18" charset="0"/>
                                  </a:rPr>
                                  <m:t>𝐷</m:t>
                                </m:r>
                                <m:d>
                                  <m:dPr>
                                    <m:ctrlPr>
                                      <a:rPr lang="en-US" i="1">
                                        <a:latin typeface="Cambria Math"/>
                                      </a:rPr>
                                    </m:ctrlPr>
                                  </m:dPr>
                                  <m:e>
                                    <m:sSub>
                                      <m:sSubPr>
                                        <m:ctrlPr>
                                          <a:rPr lang="en-US" i="1">
                                            <a:latin typeface="Cambria Math"/>
                                          </a:rPr>
                                        </m:ctrlPr>
                                      </m:sSubPr>
                                      <m:e>
                                        <m:r>
                                          <a:rPr lang="en-US" i="1">
                                            <a:latin typeface="Cambria Math" panose="02040503050406030204" pitchFamily="18" charset="0"/>
                                          </a:rPr>
                                          <m:t>𝑓</m:t>
                                        </m:r>
                                      </m:e>
                                      <m:sub>
                                        <m:r>
                                          <m:rPr>
                                            <m:nor/>
                                          </m:rPr>
                                          <a:rPr lang="en-US" i="1" dirty="0">
                                            <a:latin typeface="Symbol" panose="05050102010706020507" pitchFamily="18" charset="2"/>
                                          </a:rPr>
                                          <m:t>h</m:t>
                                        </m:r>
                                      </m:sub>
                                    </m:sSub>
                                    <m:r>
                                      <a:rPr lang="en-US" i="1">
                                        <a:latin typeface="Cambria Math" panose="02040503050406030204" pitchFamily="18" charset="0"/>
                                      </a:rPr>
                                      <m:t>,</m:t>
                                    </m:r>
                                    <m:sSub>
                                      <m:sSubPr>
                                        <m:ctrlPr>
                                          <a:rPr lang="en-US" i="1">
                                            <a:latin typeface="Cambria Math"/>
                                          </a:rPr>
                                        </m:ctrlPr>
                                      </m:sSubPr>
                                      <m:e>
                                        <m:r>
                                          <a:rPr lang="en-US" i="1">
                                            <a:latin typeface="Cambria Math" panose="02040503050406030204" pitchFamily="18" charset="0"/>
                                          </a:rPr>
                                          <m:t>𝑉</m:t>
                                        </m:r>
                                      </m:e>
                                      <m:sub>
                                        <m:r>
                                          <a:rPr lang="en-US" i="1">
                                            <a:latin typeface="Cambria Math" panose="02040503050406030204" pitchFamily="18" charset="0"/>
                                          </a:rPr>
                                          <m:t>𝑟</m:t>
                                        </m:r>
                                      </m:sub>
                                    </m:sSub>
                                  </m:e>
                                </m:d>
                              </m:den>
                            </m:f>
                            <m:r>
                              <a:rPr lang="en-US" i="1">
                                <a:latin typeface="Cambria Math" panose="02040503050406030204" pitchFamily="18" charset="0"/>
                              </a:rPr>
                              <m:t>−</m:t>
                            </m:r>
                            <m:f>
                              <m:fPr>
                                <m:ctrlPr>
                                  <a:rPr lang="en-US" i="1">
                                    <a:latin typeface="Cambria Math"/>
                                  </a:rPr>
                                </m:ctrlPr>
                              </m:fPr>
                              <m:num>
                                <m:r>
                                  <a:rPr lang="en-US" i="1">
                                    <a:latin typeface="Cambria Math" panose="02040503050406030204" pitchFamily="18" charset="0"/>
                                  </a:rPr>
                                  <m:t>1</m:t>
                                </m:r>
                              </m:num>
                              <m:den>
                                <m:r>
                                  <a:rPr lang="en-US" i="1">
                                    <a:latin typeface="Cambria Math" panose="02040503050406030204" pitchFamily="18" charset="0"/>
                                  </a:rPr>
                                  <m:t>𝐷</m:t>
                                </m:r>
                                <m:d>
                                  <m:dPr>
                                    <m:ctrlPr>
                                      <a:rPr lang="en-US" i="1">
                                        <a:latin typeface="Cambria Math"/>
                                      </a:rPr>
                                    </m:ctrlPr>
                                  </m:dPr>
                                  <m:e>
                                    <m:sSub>
                                      <m:sSubPr>
                                        <m:ctrlPr>
                                          <a:rPr lang="en-US" i="1">
                                            <a:latin typeface="Cambria Math"/>
                                          </a:rPr>
                                        </m:ctrlPr>
                                      </m:sSubPr>
                                      <m:e>
                                        <m:r>
                                          <m:rPr>
                                            <m:nor/>
                                          </m:rPr>
                                          <a:rPr lang="en-US" i="1" dirty="0">
                                            <a:latin typeface="Symbol" panose="05050102010706020507" pitchFamily="18" charset="2"/>
                                          </a:rPr>
                                          <m:t>h</m:t>
                                        </m:r>
                                      </m:e>
                                      <m:sub>
                                        <m:r>
                                          <a:rPr lang="en-US" i="1">
                                            <a:latin typeface="Cambria Math" panose="02040503050406030204" pitchFamily="18" charset="0"/>
                                          </a:rPr>
                                          <m:t>𝑟𝑒𝑓</m:t>
                                        </m:r>
                                      </m:sub>
                                    </m:sSub>
                                    <m:r>
                                      <a:rPr lang="en-US" i="1">
                                        <a:latin typeface="Cambria Math" panose="02040503050406030204" pitchFamily="18" charset="0"/>
                                      </a:rPr>
                                      <m:t>,</m:t>
                                    </m:r>
                                    <m:sSub>
                                      <m:sSubPr>
                                        <m:ctrlPr>
                                          <a:rPr lang="en-US" i="1">
                                            <a:latin typeface="Cambria Math"/>
                                          </a:rPr>
                                        </m:ctrlPr>
                                      </m:sSubPr>
                                      <m:e>
                                        <m:r>
                                          <a:rPr lang="en-US" i="1">
                                            <a:latin typeface="Cambria Math" panose="02040503050406030204" pitchFamily="18" charset="0"/>
                                          </a:rPr>
                                          <m:t>𝑉</m:t>
                                        </m:r>
                                      </m:e>
                                      <m:sub>
                                        <m:r>
                                          <a:rPr lang="en-US" i="1">
                                            <a:latin typeface="Cambria Math" panose="02040503050406030204" pitchFamily="18" charset="0"/>
                                          </a:rPr>
                                          <m:t>𝑟</m:t>
                                        </m:r>
                                      </m:sub>
                                    </m:sSub>
                                  </m:e>
                                </m:d>
                              </m:den>
                            </m:f>
                          </m:e>
                        </m:d>
                        <m:sSub>
                          <m:sSubPr>
                            <m:ctrlPr>
                              <a:rPr lang="en-US" i="1">
                                <a:latin typeface="Cambria Math"/>
                              </a:rPr>
                            </m:ctrlPr>
                          </m:sSubPr>
                          <m:e>
                            <m:r>
                              <a:rPr lang="en-US" i="1">
                                <a:latin typeface="Cambria Math" panose="02040503050406030204" pitchFamily="18" charset="0"/>
                              </a:rPr>
                              <m:t>𝑅</m:t>
                            </m:r>
                          </m:e>
                          <m:sub>
                            <m:r>
                              <a:rPr lang="en-US" i="1">
                                <a:latin typeface="Cambria Math" panose="02040503050406030204" pitchFamily="18" charset="0"/>
                              </a:rPr>
                              <m:t>𝑟𝑒𝑓</m:t>
                            </m:r>
                          </m:sub>
                        </m:sSub>
                        <m:sSub>
                          <m:sSubPr>
                            <m:ctrlPr>
                              <a:rPr lang="en-US" i="1">
                                <a:latin typeface="Cambria Math"/>
                              </a:rPr>
                            </m:ctrlPr>
                          </m:sSubPr>
                          <m:e>
                            <m:r>
                              <a:rPr lang="en-US" i="1">
                                <a:latin typeface="Cambria Math" panose="02040503050406030204" pitchFamily="18" charset="0"/>
                              </a:rPr>
                              <m:t>𝑓</m:t>
                            </m:r>
                          </m:e>
                          <m:sub>
                            <m:r>
                              <a:rPr lang="en-US" i="1">
                                <a:latin typeface="Cambria Math" panose="02040503050406030204" pitchFamily="18" charset="0"/>
                                <a:ea typeface="Cambria Math" panose="02040503050406030204" pitchFamily="18" charset="0"/>
                              </a:rPr>
                              <m:t>𝜏</m:t>
                            </m:r>
                          </m:sub>
                        </m:sSub>
                      </m:e>
                    </m:d>
                  </m:oMath>
                </a14:m>
                <a:endParaRPr lang="en-US" dirty="0"/>
              </a:p>
              <a:p>
                <a:pPr lvl="1"/>
                <a14:m>
                  <m:oMath xmlns:m="http://schemas.openxmlformats.org/officeDocument/2006/math">
                    <m:sSub>
                      <m:sSubPr>
                        <m:ctrlPr>
                          <a:rPr lang="en-US" i="1">
                            <a:latin typeface="Cambria Math"/>
                          </a:rPr>
                        </m:ctrlPr>
                      </m:sSubPr>
                      <m:e>
                        <m:r>
                          <a:rPr lang="en-US" i="1">
                            <a:latin typeface="Cambria Math" panose="02040503050406030204" pitchFamily="18" charset="0"/>
                          </a:rPr>
                          <m:t>𝑅</m:t>
                        </m:r>
                      </m:e>
                      <m:sub>
                        <m:r>
                          <a:rPr lang="en-US" i="1">
                            <a:latin typeface="Cambria Math" panose="02040503050406030204" pitchFamily="18" charset="0"/>
                          </a:rPr>
                          <m:t>𝑟𝑒𝑓</m:t>
                        </m:r>
                      </m:sub>
                    </m:sSub>
                    <m:r>
                      <a:rPr lang="en-US">
                        <a:latin typeface="Cambria Math" panose="02040503050406030204" pitchFamily="18" charset="0"/>
                      </a:rPr>
                      <m:t>:</m:t>
                    </m:r>
                    <m:r>
                      <m:rPr>
                        <m:sty m:val="p"/>
                      </m:rPr>
                      <a:rPr lang="en-US">
                        <a:latin typeface="Cambria Math" panose="02040503050406030204" pitchFamily="18" charset="0"/>
                      </a:rPr>
                      <m:t>Range</m:t>
                    </m:r>
                    <m:r>
                      <a:rPr lang="en-US">
                        <a:latin typeface="Cambria Math" panose="02040503050406030204" pitchFamily="18" charset="0"/>
                      </a:rPr>
                      <m:t> </m:t>
                    </m:r>
                    <m:r>
                      <m:rPr>
                        <m:sty m:val="p"/>
                      </m:rPr>
                      <a:rPr lang="en-US">
                        <a:latin typeface="Cambria Math" panose="02040503050406030204" pitchFamily="18" charset="0"/>
                      </a:rPr>
                      <m:t>of</m:t>
                    </m:r>
                    <m:r>
                      <a:rPr lang="en-US">
                        <a:latin typeface="Cambria Math" panose="02040503050406030204" pitchFamily="18" charset="0"/>
                      </a:rPr>
                      <m:t> </m:t>
                    </m:r>
                    <m:r>
                      <m:rPr>
                        <m:sty m:val="p"/>
                      </m:rPr>
                      <a:rPr lang="en-US">
                        <a:latin typeface="Cambria Math" panose="02040503050406030204" pitchFamily="18" charset="0"/>
                      </a:rPr>
                      <m:t>closest</m:t>
                    </m:r>
                    <m:r>
                      <a:rPr lang="en-US">
                        <a:latin typeface="Cambria Math" panose="02040503050406030204" pitchFamily="18" charset="0"/>
                      </a:rPr>
                      <m:t> </m:t>
                    </m:r>
                    <m:r>
                      <m:rPr>
                        <m:sty m:val="p"/>
                      </m:rPr>
                      <a:rPr lang="en-US">
                        <a:latin typeface="Cambria Math" panose="02040503050406030204" pitchFamily="18" charset="0"/>
                      </a:rPr>
                      <m:t>approach</m:t>
                    </m:r>
                    <m:r>
                      <a:rPr lang="en-US">
                        <a:latin typeface="Cambria Math" panose="02040503050406030204" pitchFamily="18" charset="0"/>
                      </a:rPr>
                      <m:t> </m:t>
                    </m:r>
                    <m:r>
                      <m:rPr>
                        <m:sty m:val="p"/>
                      </m:rPr>
                      <a:rPr lang="en-US">
                        <a:latin typeface="Cambria Math" panose="02040503050406030204" pitchFamily="18" charset="0"/>
                      </a:rPr>
                      <m:t>for</m:t>
                    </m:r>
                    <m:r>
                      <a:rPr lang="en-US">
                        <a:latin typeface="Cambria Math" panose="02040503050406030204" pitchFamily="18" charset="0"/>
                      </a:rPr>
                      <m:t> </m:t>
                    </m:r>
                    <m:r>
                      <m:rPr>
                        <m:sty m:val="p"/>
                      </m:rPr>
                      <a:rPr lang="en-US">
                        <a:latin typeface="Cambria Math" panose="02040503050406030204" pitchFamily="18" charset="0"/>
                      </a:rPr>
                      <m:t>reference</m:t>
                    </m:r>
                    <m:r>
                      <a:rPr lang="en-US">
                        <a:latin typeface="Cambria Math" panose="02040503050406030204" pitchFamily="18" charset="0"/>
                      </a:rPr>
                      <m:t> </m:t>
                    </m:r>
                    <m:r>
                      <m:rPr>
                        <m:sty m:val="p"/>
                      </m:rPr>
                      <a:rPr lang="en-US">
                        <a:latin typeface="Cambria Math" panose="02040503050406030204" pitchFamily="18" charset="0"/>
                      </a:rPr>
                      <m:t>range</m:t>
                    </m:r>
                    <m:r>
                      <a:rPr lang="en-US">
                        <a:latin typeface="Cambria Math" panose="02040503050406030204" pitchFamily="18" charset="0"/>
                      </a:rPr>
                      <m:t> </m:t>
                    </m:r>
                    <m:r>
                      <m:rPr>
                        <m:sty m:val="p"/>
                      </m:rPr>
                      <a:rPr lang="en-US">
                        <a:latin typeface="Cambria Math" panose="02040503050406030204" pitchFamily="18" charset="0"/>
                      </a:rPr>
                      <m:t>for</m:t>
                    </m:r>
                    <m:r>
                      <a:rPr lang="en-US">
                        <a:latin typeface="Cambria Math" panose="02040503050406030204" pitchFamily="18" charset="0"/>
                      </a:rPr>
                      <m:t> </m:t>
                    </m:r>
                    <m:r>
                      <m:rPr>
                        <m:sty m:val="p"/>
                      </m:rPr>
                      <a:rPr lang="en-US">
                        <a:latin typeface="Cambria Math" panose="02040503050406030204" pitchFamily="18" charset="0"/>
                      </a:rPr>
                      <m:t>bulk</m:t>
                    </m:r>
                    <m:r>
                      <a:rPr lang="en-US">
                        <a:latin typeface="Cambria Math" panose="02040503050406030204" pitchFamily="18" charset="0"/>
                      </a:rPr>
                      <m:t> </m:t>
                    </m:r>
                    <m:r>
                      <m:rPr>
                        <m:sty m:val="p"/>
                      </m:rPr>
                      <a:rPr lang="en-US">
                        <a:latin typeface="Cambria Math" panose="02040503050406030204" pitchFamily="18" charset="0"/>
                      </a:rPr>
                      <m:t>RCM</m:t>
                    </m:r>
                  </m:oMath>
                </a14:m>
                <a:r>
                  <a:rPr lang="en-US" dirty="0">
                    <a:latin typeface="Cambria Math" panose="02040503050406030204" pitchFamily="18" charset="0"/>
                  </a:rPr>
                  <a:t/>
                </a:r>
                <a:br>
                  <a:rPr lang="en-US" dirty="0">
                    <a:latin typeface="Cambria Math" panose="02040503050406030204" pitchFamily="18" charset="0"/>
                  </a:rPr>
                </a:br>
                <a14:m>
                  <m:oMath xmlns:m="http://schemas.openxmlformats.org/officeDocument/2006/math">
                    <m:r>
                      <a:rPr lang="en-US">
                        <a:latin typeface="Cambria Math" panose="02040503050406030204" pitchFamily="18" charset="0"/>
                      </a:rPr>
                      <m:t>(</m:t>
                    </m:r>
                    <m:r>
                      <m:rPr>
                        <m:sty m:val="p"/>
                      </m:rPr>
                      <a:rPr lang="en-US">
                        <a:latin typeface="Cambria Math" panose="02040503050406030204" pitchFamily="18" charset="0"/>
                      </a:rPr>
                      <m:t>usually</m:t>
                    </m:r>
                    <m:r>
                      <a:rPr lang="en-US">
                        <a:latin typeface="Cambria Math" panose="02040503050406030204" pitchFamily="18" charset="0"/>
                      </a:rPr>
                      <m:t> </m:t>
                    </m:r>
                    <m:r>
                      <m:rPr>
                        <m:sty m:val="p"/>
                      </m:rPr>
                      <a:rPr lang="en-US">
                        <a:latin typeface="Cambria Math" panose="02040503050406030204" pitchFamily="18" charset="0"/>
                      </a:rPr>
                      <m:t>the</m:t>
                    </m:r>
                    <m:r>
                      <a:rPr lang="en-US">
                        <a:latin typeface="Cambria Math" panose="02040503050406030204" pitchFamily="18" charset="0"/>
                      </a:rPr>
                      <m:t> </m:t>
                    </m:r>
                    <m:r>
                      <m:rPr>
                        <m:sty m:val="p"/>
                      </m:rPr>
                      <a:rPr lang="en-US">
                        <a:latin typeface="Cambria Math" panose="02040503050406030204" pitchFamily="18" charset="0"/>
                      </a:rPr>
                      <m:t>midpoint</m:t>
                    </m:r>
                    <m:r>
                      <a:rPr lang="en-US">
                        <a:latin typeface="Cambria Math" panose="02040503050406030204" pitchFamily="18" charset="0"/>
                      </a:rPr>
                      <m:t> </m:t>
                    </m:r>
                    <m:r>
                      <m:rPr>
                        <m:sty m:val="p"/>
                      </m:rPr>
                      <a:rPr lang="en-US">
                        <a:latin typeface="Cambria Math" panose="02040503050406030204" pitchFamily="18" charset="0"/>
                      </a:rPr>
                      <m:t>in</m:t>
                    </m:r>
                    <m:r>
                      <a:rPr lang="en-US">
                        <a:latin typeface="Cambria Math" panose="02040503050406030204" pitchFamily="18" charset="0"/>
                      </a:rPr>
                      <m:t> </m:t>
                    </m:r>
                    <m:r>
                      <m:rPr>
                        <m:sty m:val="p"/>
                      </m:rPr>
                      <a:rPr lang="en-US">
                        <a:latin typeface="Cambria Math" panose="02040503050406030204" pitchFamily="18" charset="0"/>
                      </a:rPr>
                      <m:t>the</m:t>
                    </m:r>
                    <m:r>
                      <a:rPr lang="en-US">
                        <a:latin typeface="Cambria Math" panose="02040503050406030204" pitchFamily="18" charset="0"/>
                      </a:rPr>
                      <m:t> </m:t>
                    </m:r>
                    <m:r>
                      <m:rPr>
                        <m:sty m:val="p"/>
                      </m:rPr>
                      <a:rPr lang="en-US">
                        <a:latin typeface="Cambria Math" panose="02040503050406030204" pitchFamily="18" charset="0"/>
                      </a:rPr>
                      <m:t>range</m:t>
                    </m:r>
                    <m:r>
                      <a:rPr lang="en-US">
                        <a:latin typeface="Cambria Math" panose="02040503050406030204" pitchFamily="18" charset="0"/>
                      </a:rPr>
                      <m:t>)</m:t>
                    </m:r>
                  </m:oMath>
                </a14:m>
                <a:endParaRPr lang="en-US" dirty="0"/>
              </a:p>
              <a:p>
                <a:pPr lvl="1"/>
                <a14:m>
                  <m:oMath xmlns:m="http://schemas.openxmlformats.org/officeDocument/2006/math">
                    <m:sSub>
                      <m:sSubPr>
                        <m:ctrlPr>
                          <a:rPr lang="en-US" i="1">
                            <a:latin typeface="Cambria Math"/>
                          </a:rPr>
                        </m:ctrlPr>
                      </m:sSubPr>
                      <m:e>
                        <m:r>
                          <a:rPr lang="en-US" i="1">
                            <a:latin typeface="Cambria Math" panose="02040503050406030204" pitchFamily="18" charset="0"/>
                          </a:rPr>
                          <m:t>𝑓</m:t>
                        </m:r>
                      </m:e>
                      <m:sub>
                        <m:r>
                          <m:rPr>
                            <m:nor/>
                          </m:rPr>
                          <a:rPr lang="en-US" i="1" dirty="0">
                            <a:latin typeface="Symbol" panose="05050102010706020507" pitchFamily="18" charset="2"/>
                          </a:rPr>
                          <m:t>h</m:t>
                        </m:r>
                      </m:sub>
                    </m:sSub>
                  </m:oMath>
                </a14:m>
                <a:r>
                  <a:rPr lang="en-US" dirty="0"/>
                  <a:t>: Doppler frequency</a:t>
                </a:r>
              </a:p>
              <a:p>
                <a:pPr lvl="1"/>
                <a14:m>
                  <m:oMath xmlns:m="http://schemas.openxmlformats.org/officeDocument/2006/math">
                    <m:sSub>
                      <m:sSubPr>
                        <m:ctrlPr>
                          <a:rPr lang="en-US" i="1">
                            <a:latin typeface="Cambria Math"/>
                          </a:rPr>
                        </m:ctrlPr>
                      </m:sSubPr>
                      <m:e>
                        <m:r>
                          <a:rPr lang="en-US" i="1">
                            <a:latin typeface="Cambria Math" panose="02040503050406030204" pitchFamily="18" charset="0"/>
                          </a:rPr>
                          <m:t>𝑓</m:t>
                        </m:r>
                      </m:e>
                      <m:sub>
                        <m:sSub>
                          <m:sSubPr>
                            <m:ctrlPr>
                              <a:rPr lang="en-US" i="1">
                                <a:latin typeface="Cambria Math"/>
                              </a:rPr>
                            </m:ctrlPr>
                          </m:sSubPr>
                          <m:e>
                            <m:r>
                              <m:rPr>
                                <m:nor/>
                              </m:rPr>
                              <a:rPr lang="en-US" i="1" dirty="0">
                                <a:latin typeface="Symbol" panose="05050102010706020507" pitchFamily="18" charset="2"/>
                              </a:rPr>
                              <m:t>h</m:t>
                            </m:r>
                          </m:e>
                          <m:sub>
                            <m:r>
                              <a:rPr lang="en-US" i="1">
                                <a:latin typeface="Cambria Math" panose="02040503050406030204" pitchFamily="18" charset="0"/>
                              </a:rPr>
                              <m:t>𝑟𝑒𝑓</m:t>
                            </m:r>
                          </m:sub>
                        </m:sSub>
                      </m:sub>
                    </m:sSub>
                    <m:r>
                      <m:rPr>
                        <m:nor/>
                      </m:rPr>
                      <a:rPr lang="en-US" dirty="0"/>
                      <m:t>: </m:t>
                    </m:r>
                    <m:r>
                      <m:rPr>
                        <m:nor/>
                      </m:rPr>
                      <a:rPr lang="en-US" dirty="0"/>
                      <m:t>Doppler</m:t>
                    </m:r>
                    <m:r>
                      <m:rPr>
                        <m:nor/>
                      </m:rPr>
                      <a:rPr lang="en-US" dirty="0"/>
                      <m:t> </m:t>
                    </m:r>
                    <m:r>
                      <m:rPr>
                        <m:nor/>
                      </m:rPr>
                      <a:rPr lang="en-US" dirty="0"/>
                      <m:t>frequency</m:t>
                    </m:r>
                    <m:r>
                      <m:rPr>
                        <m:nor/>
                      </m:rPr>
                      <a:rPr lang="en-US" dirty="0"/>
                      <m:t> </m:t>
                    </m:r>
                    <m:r>
                      <m:rPr>
                        <m:nor/>
                      </m:rPr>
                      <a:rPr lang="en-US" dirty="0"/>
                      <m:t>at</m:t>
                    </m:r>
                    <m:r>
                      <m:rPr>
                        <m:nor/>
                      </m:rPr>
                      <a:rPr lang="en-US" dirty="0"/>
                      <m:t> </m:t>
                    </m:r>
                    <m:r>
                      <m:rPr>
                        <m:nor/>
                      </m:rPr>
                      <a:rPr lang="en-US" dirty="0"/>
                      <m:t>reference</m:t>
                    </m:r>
                    <m:r>
                      <m:rPr>
                        <m:nor/>
                      </m:rPr>
                      <a:rPr lang="en-US" dirty="0"/>
                      <m:t> (</m:t>
                    </m:r>
                    <m:r>
                      <m:rPr>
                        <m:nor/>
                      </m:rPr>
                      <a:rPr lang="en-US" dirty="0"/>
                      <m:t>usually</m:t>
                    </m:r>
                    <m:r>
                      <m:rPr>
                        <m:nor/>
                      </m:rPr>
                      <a:rPr lang="en-US" dirty="0"/>
                      <m:t> </m:t>
                    </m:r>
                    <m:r>
                      <m:rPr>
                        <m:nor/>
                      </m:rPr>
                      <a:rPr lang="en-US" dirty="0"/>
                      <m:t>Doppler</m:t>
                    </m:r>
                    <m:r>
                      <m:rPr>
                        <m:nor/>
                      </m:rPr>
                      <a:rPr lang="en-US" dirty="0"/>
                      <m:t> </m:t>
                    </m:r>
                    <m:r>
                      <m:rPr>
                        <m:nor/>
                      </m:rPr>
                      <a:rPr lang="en-US" dirty="0"/>
                      <m:t>centroid</m:t>
                    </m:r>
                    <m:r>
                      <m:rPr>
                        <m:nor/>
                      </m:rPr>
                      <a:rPr lang="en-US" dirty="0"/>
                      <m:t>)</m:t>
                    </m:r>
                  </m:oMath>
                </a14:m>
                <a:endParaRPr lang="en-US" dirty="0"/>
              </a:p>
              <a:p>
                <a:pPr lvl="1"/>
                <a14:m>
                  <m:oMath xmlns:m="http://schemas.openxmlformats.org/officeDocument/2006/math">
                    <m:sSub>
                      <m:sSubPr>
                        <m:ctrlPr>
                          <a:rPr lang="en-US" i="1">
                            <a:latin typeface="Cambria Math"/>
                          </a:rPr>
                        </m:ctrlPr>
                      </m:sSubPr>
                      <m:e>
                        <m:r>
                          <a:rPr lang="en-US" i="1">
                            <a:latin typeface="Cambria Math" panose="02040503050406030204" pitchFamily="18" charset="0"/>
                          </a:rPr>
                          <m:t>𝑉</m:t>
                        </m:r>
                      </m:e>
                      <m:sub>
                        <m:r>
                          <a:rPr lang="en-US" i="1">
                            <a:latin typeface="Cambria Math" panose="02040503050406030204" pitchFamily="18" charset="0"/>
                          </a:rPr>
                          <m:t>𝑟</m:t>
                        </m:r>
                      </m:sub>
                    </m:sSub>
                  </m:oMath>
                </a14:m>
                <a:r>
                  <a:rPr lang="en-US" dirty="0"/>
                  <a:t>: Effective velocity (rectilinear coordinate system)</a:t>
                </a:r>
              </a:p>
              <a:p>
                <a:pPr lvl="1"/>
                <a14:m>
                  <m:oMath xmlns:m="http://schemas.openxmlformats.org/officeDocument/2006/math">
                    <m:r>
                      <a:rPr lang="en-US" i="1">
                        <a:latin typeface="Cambria Math" panose="02040503050406030204" pitchFamily="18" charset="0"/>
                      </a:rPr>
                      <m:t>𝐷</m:t>
                    </m:r>
                  </m:oMath>
                </a14:m>
                <a:r>
                  <a:rPr lang="en-US" dirty="0"/>
                  <a:t>: Cosine of the squint angle</a:t>
                </a:r>
              </a:p>
              <a:p>
                <a:pPr lvl="1"/>
                <a14:m>
                  <m:oMath xmlns:m="http://schemas.openxmlformats.org/officeDocument/2006/math">
                    <m:sSub>
                      <m:sSubPr>
                        <m:ctrlPr>
                          <a:rPr lang="en-US" i="1">
                            <a:latin typeface="Cambria Math"/>
                          </a:rPr>
                        </m:ctrlPr>
                      </m:sSubPr>
                      <m:e>
                        <m:r>
                          <a:rPr lang="en-US" i="1">
                            <a:latin typeface="Cambria Math" panose="02040503050406030204" pitchFamily="18" charset="0"/>
                          </a:rPr>
                          <m:t>𝑓</m:t>
                        </m:r>
                      </m:e>
                      <m:sub>
                        <m:r>
                          <a:rPr lang="en-US" i="1" dirty="0">
                            <a:latin typeface="Cambria Math" panose="02040503050406030204" pitchFamily="18" charset="0"/>
                            <a:ea typeface="Cambria Math" panose="02040503050406030204" pitchFamily="18" charset="0"/>
                          </a:rPr>
                          <m:t>𝜏</m:t>
                        </m:r>
                      </m:sub>
                    </m:sSub>
                  </m:oMath>
                </a14:m>
                <a:r>
                  <a:rPr lang="en-US" dirty="0"/>
                  <a:t>: </a:t>
                </a:r>
                <a:r>
                  <a:rPr lang="en-US" dirty="0" smtClean="0"/>
                  <a:t>Baseband range frequency</a:t>
                </a:r>
                <a:endParaRPr lang="en-US" dirty="0"/>
              </a:p>
              <a:p>
                <a:pPr lvl="1"/>
                <a14:m>
                  <m:oMath xmlns:m="http://schemas.openxmlformats.org/officeDocument/2006/math">
                    <m:r>
                      <a:rPr lang="en-US" i="1">
                        <a:latin typeface="Cambria Math" panose="02040503050406030204" pitchFamily="18" charset="0"/>
                      </a:rPr>
                      <m:t>𝑐</m:t>
                    </m:r>
                  </m:oMath>
                </a14:m>
                <a:r>
                  <a:rPr lang="en-US" dirty="0"/>
                  <a:t>: Speed of </a:t>
                </a:r>
                <a:r>
                  <a:rPr lang="en-US" dirty="0" smtClean="0"/>
                  <a:t>light</a:t>
                </a:r>
              </a:p>
              <a:p>
                <a:pPr lvl="1"/>
                <a14:m>
                  <m:oMath xmlns:m="http://schemas.openxmlformats.org/officeDocument/2006/math">
                    <m:sSub>
                      <m:sSubPr>
                        <m:ctrlPr>
                          <a:rPr lang="en-US" i="1">
                            <a:latin typeface="Cambria Math"/>
                          </a:rPr>
                        </m:ctrlPr>
                      </m:sSubPr>
                      <m:e>
                        <m:r>
                          <a:rPr lang="en-US" i="1">
                            <a:latin typeface="Cambria Math" panose="02040503050406030204" pitchFamily="18" charset="0"/>
                          </a:rPr>
                          <m:t>𝐾</m:t>
                        </m:r>
                      </m:e>
                      <m:sub>
                        <m:r>
                          <a:rPr lang="en-US" i="1">
                            <a:latin typeface="Cambria Math" panose="02040503050406030204" pitchFamily="18" charset="0"/>
                          </a:rPr>
                          <m:t>𝑚</m:t>
                        </m:r>
                      </m:sub>
                    </m:sSub>
                  </m:oMath>
                </a14:m>
                <a:r>
                  <a:rPr lang="en-US" dirty="0"/>
                  <a:t>: From </a:t>
                </a:r>
                <a:r>
                  <a:rPr lang="en-US" dirty="0" smtClean="0"/>
                  <a:t>before but evaluated at </a:t>
                </a:r>
                <a14:m>
                  <m:oMath xmlns:m="http://schemas.openxmlformats.org/officeDocument/2006/math">
                    <m:sSub>
                      <m:sSubPr>
                        <m:ctrlPr>
                          <a:rPr lang="en-US" i="1">
                            <a:latin typeface="Cambria Math"/>
                          </a:rPr>
                        </m:ctrlPr>
                      </m:sSubPr>
                      <m:e>
                        <m:r>
                          <a:rPr lang="en-US" i="1">
                            <a:latin typeface="Cambria Math" panose="02040503050406030204" pitchFamily="18" charset="0"/>
                          </a:rPr>
                          <m:t>𝑅</m:t>
                        </m:r>
                      </m:e>
                      <m:sub>
                        <m:r>
                          <a:rPr lang="en-US" i="1">
                            <a:latin typeface="Cambria Math" panose="02040503050406030204" pitchFamily="18" charset="0"/>
                          </a:rPr>
                          <m:t>𝑟𝑒𝑓</m:t>
                        </m:r>
                      </m:sub>
                    </m:sSub>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812" t="-3221"/>
                </a:stretch>
              </a:blipFill>
            </p:spPr>
            <p:txBody>
              <a:bodyPr/>
              <a:lstStyle/>
              <a:p>
                <a:r>
                  <a:rPr lang="en-US">
                    <a:noFill/>
                  </a:rPr>
                  <a:t> </a:t>
                </a:r>
              </a:p>
            </p:txBody>
          </p:sp>
        </mc:Fallback>
      </mc:AlternateContent>
    </p:spTree>
    <p:extLst>
      <p:ext uri="{BB962C8B-B14F-4D97-AF65-F5344CB8AC3E}">
        <p14:creationId xmlns:p14="http://schemas.microsoft.com/office/powerpoint/2010/main" val="2896567286"/>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Chirp Scaling Algorithm (CSA): Step 5</a:t>
            </a:r>
            <a:endParaRPr lang="en-US" dirty="0"/>
          </a:p>
        </p:txBody>
      </p:sp>
      <p:sp>
        <p:nvSpPr>
          <p:cNvPr id="3" name="Content Placeholder 2"/>
          <p:cNvSpPr>
            <a:spLocks noGrp="1"/>
          </p:cNvSpPr>
          <p:nvPr>
            <p:ph idx="1"/>
          </p:nvPr>
        </p:nvSpPr>
        <p:spPr/>
        <p:txBody>
          <a:bodyPr/>
          <a:lstStyle/>
          <a:p>
            <a:r>
              <a:rPr lang="en-US" dirty="0" smtClean="0"/>
              <a:t>Range IFFT</a:t>
            </a:r>
          </a:p>
          <a:p>
            <a:pPr lvl="1"/>
            <a:r>
              <a:rPr lang="en-US" dirty="0" smtClean="0"/>
              <a:t>Transform to range / Doppler domain</a:t>
            </a:r>
          </a:p>
        </p:txBody>
      </p:sp>
      <p:pic>
        <p:nvPicPr>
          <p:cNvPr id="4" name="Picture 3"/>
          <p:cNvPicPr>
            <a:picLocks noChangeAspect="1"/>
          </p:cNvPicPr>
          <p:nvPr/>
        </p:nvPicPr>
        <p:blipFill>
          <a:blip r:embed="rId3"/>
          <a:stretch>
            <a:fillRect/>
          </a:stretch>
        </p:blipFill>
        <p:spPr>
          <a:xfrm>
            <a:off x="2611603" y="2628900"/>
            <a:ext cx="5312674" cy="3985695"/>
          </a:xfrm>
          <a:prstGeom prst="rect">
            <a:avLst/>
          </a:prstGeom>
        </p:spPr>
      </p:pic>
    </p:spTree>
    <p:extLst>
      <p:ext uri="{BB962C8B-B14F-4D97-AF65-F5344CB8AC3E}">
        <p14:creationId xmlns:p14="http://schemas.microsoft.com/office/powerpoint/2010/main" val="60356410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Chirp Scaling Algorithm (CSA): Step 6</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fontScale="92500" lnSpcReduction="10000"/>
              </a:bodyPr>
              <a:lstStyle/>
              <a:p>
                <a:r>
                  <a:rPr lang="en-US" dirty="0" smtClean="0"/>
                  <a:t>Azimuth compression and phase correction. Multiply by…</a:t>
                </a:r>
              </a:p>
              <a:p>
                <a:pPr lvl="1"/>
                <a14:m>
                  <m:oMath xmlns:m="http://schemas.openxmlformats.org/officeDocument/2006/math">
                    <m:r>
                      <a:rPr lang="en-US" i="1">
                        <a:latin typeface="Cambria Math" panose="02040503050406030204" pitchFamily="18" charset="0"/>
                      </a:rPr>
                      <m:t>𝑒𝑥𝑝</m:t>
                    </m:r>
                    <m:d>
                      <m:dPr>
                        <m:begChr m:val="{"/>
                        <m:endChr m:val="}"/>
                        <m:ctrlPr>
                          <a:rPr lang="en-US" i="1">
                            <a:latin typeface="Cambria Math"/>
                          </a:rPr>
                        </m:ctrlPr>
                      </m:dPr>
                      <m:e>
                        <m:r>
                          <a:rPr lang="en-US" i="1">
                            <a:latin typeface="Cambria Math" panose="02040503050406030204" pitchFamily="18" charset="0"/>
                          </a:rPr>
                          <m:t>𝑗</m:t>
                        </m:r>
                        <m:f>
                          <m:fPr>
                            <m:ctrlPr>
                              <a:rPr lang="en-US" i="1">
                                <a:latin typeface="Cambria Math"/>
                              </a:rPr>
                            </m:ctrlPr>
                          </m:fPr>
                          <m:num>
                            <m:r>
                              <a:rPr lang="en-US" i="1">
                                <a:latin typeface="Cambria Math" panose="02040503050406030204" pitchFamily="18" charset="0"/>
                              </a:rPr>
                              <m:t>4</m:t>
                            </m:r>
                            <m:r>
                              <a:rPr lang="en-US" i="1">
                                <a:latin typeface="Cambria Math" panose="02040503050406030204" pitchFamily="18" charset="0"/>
                                <a:ea typeface="Cambria Math" panose="02040503050406030204" pitchFamily="18" charset="0"/>
                              </a:rPr>
                              <m:t>𝜋</m:t>
                            </m:r>
                            <m:sSub>
                              <m:sSubPr>
                                <m:ctrlPr>
                                  <a:rPr lang="en-US" i="1">
                                    <a:latin typeface="Cambria Math"/>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𝑅</m:t>
                                </m:r>
                              </m:e>
                              <m:sub>
                                <m:r>
                                  <a:rPr lang="en-US" i="1">
                                    <a:latin typeface="Cambria Math" panose="02040503050406030204" pitchFamily="18" charset="0"/>
                                    <a:ea typeface="Cambria Math" panose="02040503050406030204" pitchFamily="18" charset="0"/>
                                  </a:rPr>
                                  <m:t>0</m:t>
                                </m:r>
                              </m:sub>
                            </m:sSub>
                            <m:r>
                              <a:rPr lang="en-US" i="1">
                                <a:latin typeface="Cambria Math" panose="02040503050406030204" pitchFamily="18" charset="0"/>
                              </a:rPr>
                              <m:t>𝐷</m:t>
                            </m:r>
                            <m:d>
                              <m:dPr>
                                <m:ctrlPr>
                                  <a:rPr lang="en-US" i="1">
                                    <a:latin typeface="Cambria Math"/>
                                  </a:rPr>
                                </m:ctrlPr>
                              </m:dPr>
                              <m:e>
                                <m:sSub>
                                  <m:sSubPr>
                                    <m:ctrlPr>
                                      <a:rPr lang="en-US" i="1">
                                        <a:latin typeface="Cambria Math"/>
                                      </a:rPr>
                                    </m:ctrlPr>
                                  </m:sSubPr>
                                  <m:e>
                                    <m:r>
                                      <a:rPr lang="en-US" i="1">
                                        <a:latin typeface="Cambria Math" panose="02040503050406030204" pitchFamily="18" charset="0"/>
                                      </a:rPr>
                                      <m:t>𝑓</m:t>
                                    </m:r>
                                  </m:e>
                                  <m:sub>
                                    <m:r>
                                      <m:rPr>
                                        <m:nor/>
                                      </m:rPr>
                                      <a:rPr lang="en-US" i="1" dirty="0">
                                        <a:latin typeface="Symbol" panose="05050102010706020507" pitchFamily="18" charset="2"/>
                                      </a:rPr>
                                      <m:t>h</m:t>
                                    </m:r>
                                  </m:sub>
                                </m:sSub>
                                <m:r>
                                  <a:rPr lang="en-US" i="1">
                                    <a:latin typeface="Cambria Math" panose="02040503050406030204" pitchFamily="18" charset="0"/>
                                  </a:rPr>
                                  <m:t>,</m:t>
                                </m:r>
                                <m:sSub>
                                  <m:sSubPr>
                                    <m:ctrlPr>
                                      <a:rPr lang="en-US" i="1">
                                        <a:latin typeface="Cambria Math"/>
                                      </a:rPr>
                                    </m:ctrlPr>
                                  </m:sSubPr>
                                  <m:e>
                                    <m:r>
                                      <a:rPr lang="en-US" i="1">
                                        <a:latin typeface="Cambria Math" panose="02040503050406030204" pitchFamily="18" charset="0"/>
                                      </a:rPr>
                                      <m:t>𝑉</m:t>
                                    </m:r>
                                  </m:e>
                                  <m:sub>
                                    <m:r>
                                      <a:rPr lang="en-US" i="1">
                                        <a:latin typeface="Cambria Math" panose="02040503050406030204" pitchFamily="18" charset="0"/>
                                      </a:rPr>
                                      <m:t>𝑟</m:t>
                                    </m:r>
                                  </m:sub>
                                </m:sSub>
                              </m:e>
                            </m:d>
                            <m:sSub>
                              <m:sSubPr>
                                <m:ctrlPr>
                                  <a:rPr lang="en-US" i="1">
                                    <a:latin typeface="Cambria Math"/>
                                  </a:rPr>
                                </m:ctrlPr>
                              </m:sSubPr>
                              <m:e>
                                <m:r>
                                  <a:rPr lang="en-US" i="1">
                                    <a:latin typeface="Cambria Math" panose="02040503050406030204" pitchFamily="18" charset="0"/>
                                  </a:rPr>
                                  <m:t>𝑓</m:t>
                                </m:r>
                              </m:e>
                              <m:sub>
                                <m:r>
                                  <a:rPr lang="en-US" i="1">
                                    <a:latin typeface="Cambria Math" panose="02040503050406030204" pitchFamily="18" charset="0"/>
                                  </a:rPr>
                                  <m:t>𝑐</m:t>
                                </m:r>
                              </m:sub>
                            </m:sSub>
                          </m:num>
                          <m:den>
                            <m:r>
                              <a:rPr lang="en-US" i="1">
                                <a:latin typeface="Cambria Math" panose="02040503050406030204" pitchFamily="18" charset="0"/>
                              </a:rPr>
                              <m:t>𝑐</m:t>
                            </m:r>
                          </m:den>
                        </m:f>
                      </m:e>
                    </m:d>
                    <m:r>
                      <a:rPr lang="en-US" i="1">
                        <a:latin typeface="Cambria Math" panose="02040503050406030204" pitchFamily="18" charset="0"/>
                      </a:rPr>
                      <m:t>𝑒𝑥𝑝</m:t>
                    </m:r>
                    <m:d>
                      <m:dPr>
                        <m:begChr m:val="{"/>
                        <m:endChr m:val="}"/>
                        <m:ctrlPr>
                          <a:rPr lang="en-US" i="1">
                            <a:latin typeface="Cambria Math"/>
                          </a:rPr>
                        </m:ctrlPr>
                      </m:dPr>
                      <m:e>
                        <m:r>
                          <a:rPr lang="en-US" i="1">
                            <a:latin typeface="Cambria Math" panose="02040503050406030204" pitchFamily="18" charset="0"/>
                          </a:rPr>
                          <m:t>−</m:t>
                        </m:r>
                        <m:r>
                          <a:rPr lang="en-US" i="1">
                            <a:latin typeface="Cambria Math" panose="02040503050406030204" pitchFamily="18" charset="0"/>
                          </a:rPr>
                          <m:t>𝑗</m:t>
                        </m:r>
                        <m:f>
                          <m:fPr>
                            <m:ctrlPr>
                              <a:rPr lang="en-US" i="1">
                                <a:latin typeface="Cambria Math"/>
                              </a:rPr>
                            </m:ctrlPr>
                          </m:fPr>
                          <m:num>
                            <m:r>
                              <a:rPr lang="en-US" i="1">
                                <a:latin typeface="Cambria Math" panose="02040503050406030204" pitchFamily="18" charset="0"/>
                              </a:rPr>
                              <m:t>4</m:t>
                            </m:r>
                            <m:r>
                              <a:rPr lang="en-US" i="1">
                                <a:latin typeface="Cambria Math" panose="02040503050406030204" pitchFamily="18" charset="0"/>
                                <a:ea typeface="Cambria Math" panose="02040503050406030204" pitchFamily="18" charset="0"/>
                              </a:rPr>
                              <m:t>𝜋</m:t>
                            </m:r>
                            <m:sSub>
                              <m:sSubPr>
                                <m:ctrlPr>
                                  <a:rPr lang="en-US" i="1">
                                    <a:latin typeface="Cambria Math"/>
                                  </a:rPr>
                                </m:ctrlPr>
                              </m:sSubPr>
                              <m:e>
                                <m:r>
                                  <a:rPr lang="en-US" i="1">
                                    <a:latin typeface="Cambria Math" panose="02040503050406030204" pitchFamily="18" charset="0"/>
                                  </a:rPr>
                                  <m:t>𝐾</m:t>
                                </m:r>
                              </m:e>
                              <m:sub>
                                <m:r>
                                  <a:rPr lang="en-US" i="1">
                                    <a:latin typeface="Cambria Math" panose="02040503050406030204" pitchFamily="18" charset="0"/>
                                  </a:rPr>
                                  <m:t>𝑚</m:t>
                                </m:r>
                              </m:sub>
                            </m:sSub>
                          </m:num>
                          <m:den>
                            <m:sSup>
                              <m:sSupPr>
                                <m:ctrlPr>
                                  <a:rPr lang="en-US" i="1" smtClean="0">
                                    <a:latin typeface="Cambria Math"/>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𝑐</m:t>
                                </m:r>
                              </m:e>
                              <m:sup>
                                <m:r>
                                  <a:rPr lang="en-US" b="0" i="1" smtClean="0">
                                    <a:latin typeface="Cambria Math" panose="02040503050406030204" pitchFamily="18" charset="0"/>
                                    <a:ea typeface="Cambria Math" panose="02040503050406030204" pitchFamily="18" charset="0"/>
                                  </a:rPr>
                                  <m:t>2</m:t>
                                </m:r>
                              </m:sup>
                            </m:sSup>
                          </m:den>
                        </m:f>
                        <m:d>
                          <m:dPr>
                            <m:begChr m:val="["/>
                            <m:endChr m:val="]"/>
                            <m:ctrlPr>
                              <a:rPr lang="en-US" i="1">
                                <a:latin typeface="Cambria Math"/>
                              </a:rPr>
                            </m:ctrlPr>
                          </m:dPr>
                          <m:e>
                            <m:r>
                              <a:rPr lang="en-US" b="0" i="1" smtClean="0">
                                <a:latin typeface="Cambria Math" panose="02040503050406030204" pitchFamily="18" charset="0"/>
                              </a:rPr>
                              <m:t>1−</m:t>
                            </m:r>
                            <m:f>
                              <m:fPr>
                                <m:ctrlPr>
                                  <a:rPr lang="en-US" i="1">
                                    <a:latin typeface="Cambria Math"/>
                                  </a:rPr>
                                </m:ctrlPr>
                              </m:fPr>
                              <m:num>
                                <m:r>
                                  <a:rPr lang="en-US" i="1">
                                    <a:latin typeface="Cambria Math" panose="02040503050406030204" pitchFamily="18" charset="0"/>
                                  </a:rPr>
                                  <m:t>𝐷</m:t>
                                </m:r>
                                <m:d>
                                  <m:dPr>
                                    <m:ctrlPr>
                                      <a:rPr lang="en-US" i="1">
                                        <a:latin typeface="Cambria Math"/>
                                      </a:rPr>
                                    </m:ctrlPr>
                                  </m:dPr>
                                  <m:e>
                                    <m:sSub>
                                      <m:sSubPr>
                                        <m:ctrlPr>
                                          <a:rPr lang="en-US" i="1">
                                            <a:latin typeface="Cambria Math"/>
                                          </a:rPr>
                                        </m:ctrlPr>
                                      </m:sSubPr>
                                      <m:e>
                                        <m:r>
                                          <a:rPr lang="en-US" i="1">
                                            <a:latin typeface="Cambria Math" panose="02040503050406030204" pitchFamily="18" charset="0"/>
                                          </a:rPr>
                                          <m:t>𝑓</m:t>
                                        </m:r>
                                      </m:e>
                                      <m:sub>
                                        <m:r>
                                          <m:rPr>
                                            <m:nor/>
                                          </m:rPr>
                                          <a:rPr lang="en-US" i="1" dirty="0">
                                            <a:latin typeface="Symbol" panose="05050102010706020507" pitchFamily="18" charset="2"/>
                                          </a:rPr>
                                          <m:t>h</m:t>
                                        </m:r>
                                      </m:sub>
                                    </m:sSub>
                                    <m:r>
                                      <a:rPr lang="en-US" i="1">
                                        <a:latin typeface="Cambria Math" panose="02040503050406030204" pitchFamily="18" charset="0"/>
                                      </a:rPr>
                                      <m:t>,</m:t>
                                    </m:r>
                                    <m:sSub>
                                      <m:sSubPr>
                                        <m:ctrlPr>
                                          <a:rPr lang="en-US" i="1">
                                            <a:latin typeface="Cambria Math"/>
                                          </a:rPr>
                                        </m:ctrlPr>
                                      </m:sSubPr>
                                      <m:e>
                                        <m:r>
                                          <a:rPr lang="en-US" i="1">
                                            <a:latin typeface="Cambria Math" panose="02040503050406030204" pitchFamily="18" charset="0"/>
                                          </a:rPr>
                                          <m:t>𝑉</m:t>
                                        </m:r>
                                      </m:e>
                                      <m:sub>
                                        <m:r>
                                          <a:rPr lang="en-US" i="1">
                                            <a:latin typeface="Cambria Math" panose="02040503050406030204" pitchFamily="18" charset="0"/>
                                          </a:rPr>
                                          <m:t>𝑟</m:t>
                                        </m:r>
                                      </m:sub>
                                    </m:sSub>
                                  </m:e>
                                </m:d>
                              </m:num>
                              <m:den>
                                <m:r>
                                  <a:rPr lang="en-US" i="1">
                                    <a:latin typeface="Cambria Math" panose="02040503050406030204" pitchFamily="18" charset="0"/>
                                  </a:rPr>
                                  <m:t>𝐷</m:t>
                                </m:r>
                                <m:d>
                                  <m:dPr>
                                    <m:ctrlPr>
                                      <a:rPr lang="en-US" i="1">
                                        <a:latin typeface="Cambria Math"/>
                                      </a:rPr>
                                    </m:ctrlPr>
                                  </m:dPr>
                                  <m:e>
                                    <m:sSub>
                                      <m:sSubPr>
                                        <m:ctrlPr>
                                          <a:rPr lang="en-US" i="1">
                                            <a:latin typeface="Cambria Math"/>
                                          </a:rPr>
                                        </m:ctrlPr>
                                      </m:sSubPr>
                                      <m:e>
                                        <m:r>
                                          <m:rPr>
                                            <m:nor/>
                                          </m:rPr>
                                          <a:rPr lang="en-US" i="1" dirty="0">
                                            <a:latin typeface="Symbol" panose="05050102010706020507" pitchFamily="18" charset="2"/>
                                          </a:rPr>
                                          <m:t>h</m:t>
                                        </m:r>
                                      </m:e>
                                      <m:sub>
                                        <m:r>
                                          <a:rPr lang="en-US" i="1">
                                            <a:latin typeface="Cambria Math" panose="02040503050406030204" pitchFamily="18" charset="0"/>
                                          </a:rPr>
                                          <m:t>𝑟𝑒𝑓</m:t>
                                        </m:r>
                                      </m:sub>
                                    </m:sSub>
                                    <m:r>
                                      <a:rPr lang="en-US" i="1">
                                        <a:latin typeface="Cambria Math" panose="02040503050406030204" pitchFamily="18" charset="0"/>
                                      </a:rPr>
                                      <m:t>,</m:t>
                                    </m:r>
                                    <m:sSub>
                                      <m:sSubPr>
                                        <m:ctrlPr>
                                          <a:rPr lang="en-US" i="1">
                                            <a:latin typeface="Cambria Math"/>
                                          </a:rPr>
                                        </m:ctrlPr>
                                      </m:sSubPr>
                                      <m:e>
                                        <m:r>
                                          <a:rPr lang="en-US" i="1">
                                            <a:latin typeface="Cambria Math" panose="02040503050406030204" pitchFamily="18" charset="0"/>
                                          </a:rPr>
                                          <m:t>𝑉</m:t>
                                        </m:r>
                                      </m:e>
                                      <m:sub>
                                        <m:r>
                                          <a:rPr lang="en-US" i="1">
                                            <a:latin typeface="Cambria Math" panose="02040503050406030204" pitchFamily="18" charset="0"/>
                                          </a:rPr>
                                          <m:t>𝑟</m:t>
                                        </m:r>
                                      </m:sub>
                                    </m:sSub>
                                  </m:e>
                                </m:d>
                              </m:den>
                            </m:f>
                          </m:e>
                        </m:d>
                        <m:sSup>
                          <m:sSupPr>
                            <m:ctrlPr>
                              <a:rPr lang="en-US" i="1" smtClean="0">
                                <a:latin typeface="Cambria Math"/>
                              </a:rPr>
                            </m:ctrlPr>
                          </m:sSupPr>
                          <m:e>
                            <m:d>
                              <m:dPr>
                                <m:begChr m:val="["/>
                                <m:endChr m:val="]"/>
                                <m:ctrlPr>
                                  <a:rPr lang="en-US" i="1">
                                    <a:latin typeface="Cambria Math"/>
                                  </a:rPr>
                                </m:ctrlPr>
                              </m:dPr>
                              <m:e>
                                <m:f>
                                  <m:fPr>
                                    <m:ctrlPr>
                                      <a:rPr lang="en-US" i="1">
                                        <a:latin typeface="Cambria Math"/>
                                      </a:rPr>
                                    </m:ctrlPr>
                                  </m:fPr>
                                  <m:num>
                                    <m:sSub>
                                      <m:sSubPr>
                                        <m:ctrlPr>
                                          <a:rPr lang="en-US" i="1">
                                            <a:latin typeface="Cambria Math"/>
                                          </a:rPr>
                                        </m:ctrlPr>
                                      </m:sSubPr>
                                      <m:e>
                                        <m:r>
                                          <a:rPr lang="en-US" i="1">
                                            <a:latin typeface="Cambria Math" panose="02040503050406030204" pitchFamily="18" charset="0"/>
                                          </a:rPr>
                                          <m:t>𝑅</m:t>
                                        </m:r>
                                      </m:e>
                                      <m:sub>
                                        <m:r>
                                          <a:rPr lang="en-US" b="0" i="1" smtClean="0">
                                            <a:latin typeface="Cambria Math" panose="02040503050406030204" pitchFamily="18" charset="0"/>
                                          </a:rPr>
                                          <m:t>0</m:t>
                                        </m:r>
                                      </m:sub>
                                    </m:sSub>
                                  </m:num>
                                  <m:den>
                                    <m:r>
                                      <a:rPr lang="en-US" i="1">
                                        <a:latin typeface="Cambria Math" panose="02040503050406030204" pitchFamily="18" charset="0"/>
                                      </a:rPr>
                                      <m:t>𝐷</m:t>
                                    </m:r>
                                    <m:d>
                                      <m:dPr>
                                        <m:ctrlPr>
                                          <a:rPr lang="en-US" i="1">
                                            <a:latin typeface="Cambria Math"/>
                                          </a:rPr>
                                        </m:ctrlPr>
                                      </m:dPr>
                                      <m:e>
                                        <m:sSub>
                                          <m:sSubPr>
                                            <m:ctrlPr>
                                              <a:rPr lang="en-US" i="1">
                                                <a:latin typeface="Cambria Math"/>
                                              </a:rPr>
                                            </m:ctrlPr>
                                          </m:sSubPr>
                                          <m:e>
                                            <m:r>
                                              <a:rPr lang="en-US" i="1">
                                                <a:latin typeface="Cambria Math" panose="02040503050406030204" pitchFamily="18" charset="0"/>
                                              </a:rPr>
                                              <m:t>𝑓</m:t>
                                            </m:r>
                                          </m:e>
                                          <m:sub>
                                            <m:r>
                                              <m:rPr>
                                                <m:nor/>
                                              </m:rPr>
                                              <a:rPr lang="en-US" i="1" dirty="0">
                                                <a:latin typeface="Symbol" panose="05050102010706020507" pitchFamily="18" charset="2"/>
                                              </a:rPr>
                                              <m:t>h</m:t>
                                            </m:r>
                                          </m:sub>
                                        </m:sSub>
                                        <m:r>
                                          <a:rPr lang="en-US" i="1">
                                            <a:latin typeface="Cambria Math" panose="02040503050406030204" pitchFamily="18" charset="0"/>
                                          </a:rPr>
                                          <m:t>,</m:t>
                                        </m:r>
                                        <m:sSub>
                                          <m:sSubPr>
                                            <m:ctrlPr>
                                              <a:rPr lang="en-US" i="1">
                                                <a:latin typeface="Cambria Math"/>
                                              </a:rPr>
                                            </m:ctrlPr>
                                          </m:sSubPr>
                                          <m:e>
                                            <m:r>
                                              <a:rPr lang="en-US" i="1">
                                                <a:latin typeface="Cambria Math" panose="02040503050406030204" pitchFamily="18" charset="0"/>
                                              </a:rPr>
                                              <m:t>𝑉</m:t>
                                            </m:r>
                                          </m:e>
                                          <m:sub>
                                            <m:r>
                                              <a:rPr lang="en-US" i="1">
                                                <a:latin typeface="Cambria Math" panose="02040503050406030204" pitchFamily="18" charset="0"/>
                                              </a:rPr>
                                              <m:t>𝑟</m:t>
                                            </m:r>
                                          </m:sub>
                                        </m:sSub>
                                      </m:e>
                                    </m:d>
                                  </m:den>
                                </m:f>
                                <m:r>
                                  <a:rPr lang="en-US" i="1">
                                    <a:latin typeface="Cambria Math" panose="02040503050406030204" pitchFamily="18" charset="0"/>
                                  </a:rPr>
                                  <m:t>−</m:t>
                                </m:r>
                                <m:f>
                                  <m:fPr>
                                    <m:ctrlPr>
                                      <a:rPr lang="en-US" i="1">
                                        <a:latin typeface="Cambria Math"/>
                                      </a:rPr>
                                    </m:ctrlPr>
                                  </m:fPr>
                                  <m:num>
                                    <m:sSub>
                                      <m:sSubPr>
                                        <m:ctrlPr>
                                          <a:rPr lang="en-US" i="1">
                                            <a:latin typeface="Cambria Math"/>
                                          </a:rPr>
                                        </m:ctrlPr>
                                      </m:sSubPr>
                                      <m:e>
                                        <m:r>
                                          <a:rPr lang="en-US" i="1">
                                            <a:latin typeface="Cambria Math" panose="02040503050406030204" pitchFamily="18" charset="0"/>
                                          </a:rPr>
                                          <m:t>𝑅</m:t>
                                        </m:r>
                                      </m:e>
                                      <m:sub>
                                        <m:r>
                                          <a:rPr lang="en-US" i="1">
                                            <a:latin typeface="Cambria Math" panose="02040503050406030204" pitchFamily="18" charset="0"/>
                                          </a:rPr>
                                          <m:t>𝑟𝑒𝑓</m:t>
                                        </m:r>
                                      </m:sub>
                                    </m:sSub>
                                  </m:num>
                                  <m:den>
                                    <m:r>
                                      <a:rPr lang="en-US" i="1">
                                        <a:latin typeface="Cambria Math" panose="02040503050406030204" pitchFamily="18" charset="0"/>
                                      </a:rPr>
                                      <m:t>𝐷</m:t>
                                    </m:r>
                                    <m:d>
                                      <m:dPr>
                                        <m:ctrlPr>
                                          <a:rPr lang="en-US" i="1">
                                            <a:latin typeface="Cambria Math"/>
                                          </a:rPr>
                                        </m:ctrlPr>
                                      </m:dPr>
                                      <m:e>
                                        <m:sSub>
                                          <m:sSubPr>
                                            <m:ctrlPr>
                                              <a:rPr lang="en-US" i="1">
                                                <a:latin typeface="Cambria Math"/>
                                              </a:rPr>
                                            </m:ctrlPr>
                                          </m:sSubPr>
                                          <m:e>
                                            <m:r>
                                              <a:rPr lang="en-US" i="1">
                                                <a:latin typeface="Cambria Math" panose="02040503050406030204" pitchFamily="18" charset="0"/>
                                              </a:rPr>
                                              <m:t>𝑓</m:t>
                                            </m:r>
                                          </m:e>
                                          <m:sub>
                                            <m:r>
                                              <m:rPr>
                                                <m:nor/>
                                              </m:rPr>
                                              <a:rPr lang="en-US" i="1" dirty="0">
                                                <a:latin typeface="Symbol" panose="05050102010706020507" pitchFamily="18" charset="2"/>
                                              </a:rPr>
                                              <m:t>h</m:t>
                                            </m:r>
                                          </m:sub>
                                        </m:sSub>
                                        <m:r>
                                          <a:rPr lang="en-US" i="1">
                                            <a:latin typeface="Cambria Math" panose="02040503050406030204" pitchFamily="18" charset="0"/>
                                          </a:rPr>
                                          <m:t>,</m:t>
                                        </m:r>
                                        <m:sSub>
                                          <m:sSubPr>
                                            <m:ctrlPr>
                                              <a:rPr lang="en-US" i="1">
                                                <a:latin typeface="Cambria Math"/>
                                              </a:rPr>
                                            </m:ctrlPr>
                                          </m:sSubPr>
                                          <m:e>
                                            <m:r>
                                              <a:rPr lang="en-US" i="1">
                                                <a:latin typeface="Cambria Math" panose="02040503050406030204" pitchFamily="18" charset="0"/>
                                              </a:rPr>
                                              <m:t>𝑉</m:t>
                                            </m:r>
                                          </m:e>
                                          <m:sub>
                                            <m:r>
                                              <a:rPr lang="en-US" i="1">
                                                <a:latin typeface="Cambria Math" panose="02040503050406030204" pitchFamily="18" charset="0"/>
                                              </a:rPr>
                                              <m:t>𝑟</m:t>
                                            </m:r>
                                          </m:sub>
                                        </m:sSub>
                                      </m:e>
                                    </m:d>
                                  </m:den>
                                </m:f>
                              </m:e>
                            </m:d>
                          </m:e>
                          <m:sup>
                            <m:r>
                              <a:rPr lang="en-US" b="0" i="1" smtClean="0">
                                <a:latin typeface="Cambria Math" panose="02040503050406030204" pitchFamily="18" charset="0"/>
                              </a:rPr>
                              <m:t>2</m:t>
                            </m:r>
                          </m:sup>
                        </m:sSup>
                      </m:e>
                    </m:d>
                  </m:oMath>
                </a14:m>
                <a:endParaRPr lang="en-US" dirty="0" smtClean="0"/>
              </a:p>
              <a:p>
                <a:pPr lvl="1"/>
                <a14:m>
                  <m:oMath xmlns:m="http://schemas.openxmlformats.org/officeDocument/2006/math">
                    <m:sSub>
                      <m:sSubPr>
                        <m:ctrlPr>
                          <a:rPr lang="en-US" i="1">
                            <a:latin typeface="Cambria Math"/>
                          </a:rPr>
                        </m:ctrlPr>
                      </m:sSubPr>
                      <m:e>
                        <m:r>
                          <a:rPr lang="en-US" i="1">
                            <a:latin typeface="Cambria Math" panose="02040503050406030204" pitchFamily="18" charset="0"/>
                          </a:rPr>
                          <m:t>𝑅</m:t>
                        </m:r>
                      </m:e>
                      <m:sub>
                        <m:r>
                          <a:rPr lang="en-US" i="1">
                            <a:latin typeface="Cambria Math" panose="02040503050406030204" pitchFamily="18" charset="0"/>
                          </a:rPr>
                          <m:t>0</m:t>
                        </m:r>
                      </m:sub>
                    </m:sSub>
                    <m:r>
                      <a:rPr lang="en-US">
                        <a:latin typeface="Cambria Math" panose="02040503050406030204" pitchFamily="18" charset="0"/>
                      </a:rPr>
                      <m:t>:</m:t>
                    </m:r>
                    <m:r>
                      <m:rPr>
                        <m:sty m:val="p"/>
                      </m:rPr>
                      <a:rPr lang="en-US">
                        <a:latin typeface="Cambria Math" panose="02040503050406030204" pitchFamily="18" charset="0"/>
                      </a:rPr>
                      <m:t>Range</m:t>
                    </m:r>
                    <m:r>
                      <a:rPr lang="en-US">
                        <a:latin typeface="Cambria Math" panose="02040503050406030204" pitchFamily="18" charset="0"/>
                      </a:rPr>
                      <m:t> </m:t>
                    </m:r>
                    <m:r>
                      <m:rPr>
                        <m:sty m:val="p"/>
                      </m:rPr>
                      <a:rPr lang="en-US">
                        <a:latin typeface="Cambria Math" panose="02040503050406030204" pitchFamily="18" charset="0"/>
                      </a:rPr>
                      <m:t>of</m:t>
                    </m:r>
                    <m:r>
                      <a:rPr lang="en-US">
                        <a:latin typeface="Cambria Math" panose="02040503050406030204" pitchFamily="18" charset="0"/>
                      </a:rPr>
                      <m:t> </m:t>
                    </m:r>
                    <m:r>
                      <m:rPr>
                        <m:sty m:val="p"/>
                      </m:rPr>
                      <a:rPr lang="en-US">
                        <a:latin typeface="Cambria Math" panose="02040503050406030204" pitchFamily="18" charset="0"/>
                      </a:rPr>
                      <m:t>closest</m:t>
                    </m:r>
                    <m:r>
                      <a:rPr lang="en-US">
                        <a:latin typeface="Cambria Math" panose="02040503050406030204" pitchFamily="18" charset="0"/>
                      </a:rPr>
                      <m:t> </m:t>
                    </m:r>
                    <m:r>
                      <m:rPr>
                        <m:sty m:val="p"/>
                      </m:rPr>
                      <a:rPr lang="en-US">
                        <a:latin typeface="Cambria Math" panose="02040503050406030204" pitchFamily="18" charset="0"/>
                      </a:rPr>
                      <m:t>approach</m:t>
                    </m:r>
                  </m:oMath>
                </a14:m>
                <a:endParaRPr lang="en-US" dirty="0"/>
              </a:p>
              <a:p>
                <a:pPr lvl="1"/>
                <a14:m>
                  <m:oMath xmlns:m="http://schemas.openxmlformats.org/officeDocument/2006/math">
                    <m:sSub>
                      <m:sSubPr>
                        <m:ctrlPr>
                          <a:rPr lang="en-US" i="1">
                            <a:latin typeface="Cambria Math"/>
                          </a:rPr>
                        </m:ctrlPr>
                      </m:sSubPr>
                      <m:e>
                        <m:r>
                          <a:rPr lang="en-US" i="1">
                            <a:latin typeface="Cambria Math" panose="02040503050406030204" pitchFamily="18" charset="0"/>
                          </a:rPr>
                          <m:t>𝑓</m:t>
                        </m:r>
                      </m:e>
                      <m:sub>
                        <m:r>
                          <m:rPr>
                            <m:nor/>
                          </m:rPr>
                          <a:rPr lang="en-US" i="1" dirty="0">
                            <a:latin typeface="Symbol" panose="05050102010706020507" pitchFamily="18" charset="2"/>
                          </a:rPr>
                          <m:t>h</m:t>
                        </m:r>
                      </m:sub>
                    </m:sSub>
                  </m:oMath>
                </a14:m>
                <a:r>
                  <a:rPr lang="en-US" dirty="0"/>
                  <a:t>: Doppler frequency</a:t>
                </a:r>
              </a:p>
              <a:p>
                <a:pPr lvl="1"/>
                <a14:m>
                  <m:oMath xmlns:m="http://schemas.openxmlformats.org/officeDocument/2006/math">
                    <m:sSub>
                      <m:sSubPr>
                        <m:ctrlPr>
                          <a:rPr lang="en-US" i="1">
                            <a:latin typeface="Cambria Math"/>
                          </a:rPr>
                        </m:ctrlPr>
                      </m:sSubPr>
                      <m:e>
                        <m:r>
                          <a:rPr lang="en-US" i="1">
                            <a:latin typeface="Cambria Math" panose="02040503050406030204" pitchFamily="18" charset="0"/>
                          </a:rPr>
                          <m:t>𝑉</m:t>
                        </m:r>
                      </m:e>
                      <m:sub>
                        <m:r>
                          <a:rPr lang="en-US" i="1">
                            <a:latin typeface="Cambria Math" panose="02040503050406030204" pitchFamily="18" charset="0"/>
                          </a:rPr>
                          <m:t>𝑟</m:t>
                        </m:r>
                      </m:sub>
                    </m:sSub>
                  </m:oMath>
                </a14:m>
                <a:r>
                  <a:rPr lang="en-US" dirty="0"/>
                  <a:t>: Effective velocity (rectilinear coordinate system)</a:t>
                </a:r>
              </a:p>
              <a:p>
                <a:pPr lvl="1"/>
                <a14:m>
                  <m:oMath xmlns:m="http://schemas.openxmlformats.org/officeDocument/2006/math">
                    <m:r>
                      <a:rPr lang="en-US" i="1">
                        <a:latin typeface="Cambria Math" panose="02040503050406030204" pitchFamily="18" charset="0"/>
                      </a:rPr>
                      <m:t>𝐷</m:t>
                    </m:r>
                  </m:oMath>
                </a14:m>
                <a:r>
                  <a:rPr lang="en-US" dirty="0"/>
                  <a:t>: Cosine of the squint angle</a:t>
                </a:r>
              </a:p>
              <a:p>
                <a:pPr lvl="1"/>
                <a14:m>
                  <m:oMath xmlns:m="http://schemas.openxmlformats.org/officeDocument/2006/math">
                    <m:sSub>
                      <m:sSubPr>
                        <m:ctrlPr>
                          <a:rPr lang="en-US" i="1">
                            <a:latin typeface="Cambria Math"/>
                          </a:rPr>
                        </m:ctrlPr>
                      </m:sSubPr>
                      <m:e>
                        <m:r>
                          <a:rPr lang="en-US" i="1">
                            <a:latin typeface="Cambria Math" panose="02040503050406030204" pitchFamily="18" charset="0"/>
                          </a:rPr>
                          <m:t>𝑓</m:t>
                        </m:r>
                      </m:e>
                      <m:sub>
                        <m:r>
                          <a:rPr lang="en-US" i="1" dirty="0">
                            <a:latin typeface="Cambria Math" panose="02040503050406030204" pitchFamily="18" charset="0"/>
                          </a:rPr>
                          <m:t>𝑐</m:t>
                        </m:r>
                      </m:sub>
                    </m:sSub>
                  </m:oMath>
                </a14:m>
                <a:r>
                  <a:rPr lang="en-US" dirty="0"/>
                  <a:t>: Center frequency</a:t>
                </a:r>
              </a:p>
              <a:p>
                <a:pPr lvl="1"/>
                <a14:m>
                  <m:oMath xmlns:m="http://schemas.openxmlformats.org/officeDocument/2006/math">
                    <m:r>
                      <a:rPr lang="en-US" i="1">
                        <a:latin typeface="Cambria Math" panose="02040503050406030204" pitchFamily="18" charset="0"/>
                      </a:rPr>
                      <m:t>𝑐</m:t>
                    </m:r>
                  </m:oMath>
                </a14:m>
                <a:r>
                  <a:rPr lang="en-US" dirty="0"/>
                  <a:t>: Speed of </a:t>
                </a:r>
                <a:r>
                  <a:rPr lang="en-US" dirty="0" smtClean="0"/>
                  <a:t>light</a:t>
                </a:r>
              </a:p>
              <a:p>
                <a:pPr lvl="1"/>
                <a14:m>
                  <m:oMath xmlns:m="http://schemas.openxmlformats.org/officeDocument/2006/math">
                    <m:sSub>
                      <m:sSubPr>
                        <m:ctrlPr>
                          <a:rPr lang="en-US" i="1">
                            <a:latin typeface="Cambria Math"/>
                          </a:rPr>
                        </m:ctrlPr>
                      </m:sSubPr>
                      <m:e>
                        <m:r>
                          <a:rPr lang="en-US" i="1">
                            <a:latin typeface="Cambria Math" panose="02040503050406030204" pitchFamily="18" charset="0"/>
                          </a:rPr>
                          <m:t>𝑅</m:t>
                        </m:r>
                      </m:e>
                      <m:sub>
                        <m:r>
                          <a:rPr lang="en-US" i="1">
                            <a:latin typeface="Cambria Math" panose="02040503050406030204" pitchFamily="18" charset="0"/>
                          </a:rPr>
                          <m:t>𝑟𝑒𝑓</m:t>
                        </m:r>
                      </m:sub>
                    </m:sSub>
                    <m:r>
                      <a:rPr lang="en-US">
                        <a:latin typeface="Cambria Math" panose="02040503050406030204" pitchFamily="18" charset="0"/>
                      </a:rPr>
                      <m:t>:</m:t>
                    </m:r>
                    <m:r>
                      <m:rPr>
                        <m:sty m:val="p"/>
                      </m:rPr>
                      <a:rPr lang="en-US">
                        <a:latin typeface="Cambria Math" panose="02040503050406030204" pitchFamily="18" charset="0"/>
                      </a:rPr>
                      <m:t>Range</m:t>
                    </m:r>
                    <m:r>
                      <a:rPr lang="en-US">
                        <a:latin typeface="Cambria Math" panose="02040503050406030204" pitchFamily="18" charset="0"/>
                      </a:rPr>
                      <m:t> </m:t>
                    </m:r>
                    <m:r>
                      <m:rPr>
                        <m:sty m:val="p"/>
                      </m:rPr>
                      <a:rPr lang="en-US">
                        <a:latin typeface="Cambria Math" panose="02040503050406030204" pitchFamily="18" charset="0"/>
                      </a:rPr>
                      <m:t>of</m:t>
                    </m:r>
                    <m:r>
                      <a:rPr lang="en-US">
                        <a:latin typeface="Cambria Math" panose="02040503050406030204" pitchFamily="18" charset="0"/>
                      </a:rPr>
                      <m:t> </m:t>
                    </m:r>
                    <m:r>
                      <m:rPr>
                        <m:sty m:val="p"/>
                      </m:rPr>
                      <a:rPr lang="en-US">
                        <a:latin typeface="Cambria Math" panose="02040503050406030204" pitchFamily="18" charset="0"/>
                      </a:rPr>
                      <m:t>closest</m:t>
                    </m:r>
                    <m:r>
                      <a:rPr lang="en-US">
                        <a:latin typeface="Cambria Math" panose="02040503050406030204" pitchFamily="18" charset="0"/>
                      </a:rPr>
                      <m:t> </m:t>
                    </m:r>
                    <m:r>
                      <m:rPr>
                        <m:sty m:val="p"/>
                      </m:rPr>
                      <a:rPr lang="en-US">
                        <a:latin typeface="Cambria Math" panose="02040503050406030204" pitchFamily="18" charset="0"/>
                      </a:rPr>
                      <m:t>approach</m:t>
                    </m:r>
                    <m:r>
                      <a:rPr lang="en-US">
                        <a:latin typeface="Cambria Math" panose="02040503050406030204" pitchFamily="18" charset="0"/>
                      </a:rPr>
                      <m:t> </m:t>
                    </m:r>
                    <m:r>
                      <m:rPr>
                        <m:sty m:val="p"/>
                      </m:rPr>
                      <a:rPr lang="en-US">
                        <a:latin typeface="Cambria Math" panose="02040503050406030204" pitchFamily="18" charset="0"/>
                      </a:rPr>
                      <m:t>for</m:t>
                    </m:r>
                    <m:r>
                      <a:rPr lang="en-US">
                        <a:latin typeface="Cambria Math" panose="02040503050406030204" pitchFamily="18" charset="0"/>
                      </a:rPr>
                      <m:t> </m:t>
                    </m:r>
                    <m:r>
                      <m:rPr>
                        <m:sty m:val="p"/>
                      </m:rPr>
                      <a:rPr lang="en-US">
                        <a:latin typeface="Cambria Math" panose="02040503050406030204" pitchFamily="18" charset="0"/>
                      </a:rPr>
                      <m:t>reference</m:t>
                    </m:r>
                    <m:r>
                      <a:rPr lang="en-US">
                        <a:latin typeface="Cambria Math" panose="02040503050406030204" pitchFamily="18" charset="0"/>
                      </a:rPr>
                      <m:t> </m:t>
                    </m:r>
                    <m:r>
                      <m:rPr>
                        <m:sty m:val="p"/>
                      </m:rPr>
                      <a:rPr lang="en-US">
                        <a:latin typeface="Cambria Math" panose="02040503050406030204" pitchFamily="18" charset="0"/>
                      </a:rPr>
                      <m:t>range</m:t>
                    </m:r>
                    <m:r>
                      <a:rPr lang="en-US">
                        <a:latin typeface="Cambria Math" panose="02040503050406030204" pitchFamily="18" charset="0"/>
                      </a:rPr>
                      <m:t> </m:t>
                    </m:r>
                    <m:r>
                      <m:rPr>
                        <m:sty m:val="p"/>
                      </m:rPr>
                      <a:rPr lang="en-US">
                        <a:latin typeface="Cambria Math" panose="02040503050406030204" pitchFamily="18" charset="0"/>
                      </a:rPr>
                      <m:t>for</m:t>
                    </m:r>
                    <m:r>
                      <a:rPr lang="en-US">
                        <a:latin typeface="Cambria Math" panose="02040503050406030204" pitchFamily="18" charset="0"/>
                      </a:rPr>
                      <m:t> </m:t>
                    </m:r>
                    <m:r>
                      <m:rPr>
                        <m:sty m:val="p"/>
                      </m:rPr>
                      <a:rPr lang="en-US">
                        <a:latin typeface="Cambria Math" panose="02040503050406030204" pitchFamily="18" charset="0"/>
                      </a:rPr>
                      <m:t>bulk</m:t>
                    </m:r>
                    <m:r>
                      <a:rPr lang="en-US">
                        <a:latin typeface="Cambria Math" panose="02040503050406030204" pitchFamily="18" charset="0"/>
                      </a:rPr>
                      <m:t> </m:t>
                    </m:r>
                    <m:r>
                      <m:rPr>
                        <m:sty m:val="p"/>
                      </m:rPr>
                      <a:rPr lang="en-US">
                        <a:latin typeface="Cambria Math" panose="02040503050406030204" pitchFamily="18" charset="0"/>
                      </a:rPr>
                      <m:t>RCM</m:t>
                    </m:r>
                  </m:oMath>
                </a14:m>
                <a:r>
                  <a:rPr lang="en-US" dirty="0">
                    <a:latin typeface="Cambria Math" panose="02040503050406030204" pitchFamily="18" charset="0"/>
                  </a:rPr>
                  <a:t/>
                </a:r>
                <a:br>
                  <a:rPr lang="en-US" dirty="0">
                    <a:latin typeface="Cambria Math" panose="02040503050406030204" pitchFamily="18" charset="0"/>
                  </a:rPr>
                </a:br>
                <a14:m>
                  <m:oMath xmlns:m="http://schemas.openxmlformats.org/officeDocument/2006/math">
                    <m:r>
                      <a:rPr lang="en-US">
                        <a:latin typeface="Cambria Math" panose="02040503050406030204" pitchFamily="18" charset="0"/>
                      </a:rPr>
                      <m:t>(</m:t>
                    </m:r>
                    <m:r>
                      <m:rPr>
                        <m:sty m:val="p"/>
                      </m:rPr>
                      <a:rPr lang="en-US">
                        <a:latin typeface="Cambria Math" panose="02040503050406030204" pitchFamily="18" charset="0"/>
                      </a:rPr>
                      <m:t>usually</m:t>
                    </m:r>
                    <m:r>
                      <a:rPr lang="en-US">
                        <a:latin typeface="Cambria Math" panose="02040503050406030204" pitchFamily="18" charset="0"/>
                      </a:rPr>
                      <m:t> </m:t>
                    </m:r>
                    <m:r>
                      <m:rPr>
                        <m:sty m:val="p"/>
                      </m:rPr>
                      <a:rPr lang="en-US">
                        <a:latin typeface="Cambria Math" panose="02040503050406030204" pitchFamily="18" charset="0"/>
                      </a:rPr>
                      <m:t>the</m:t>
                    </m:r>
                    <m:r>
                      <a:rPr lang="en-US">
                        <a:latin typeface="Cambria Math" panose="02040503050406030204" pitchFamily="18" charset="0"/>
                      </a:rPr>
                      <m:t> </m:t>
                    </m:r>
                    <m:r>
                      <m:rPr>
                        <m:sty m:val="p"/>
                      </m:rPr>
                      <a:rPr lang="en-US">
                        <a:latin typeface="Cambria Math" panose="02040503050406030204" pitchFamily="18" charset="0"/>
                      </a:rPr>
                      <m:t>midpoint</m:t>
                    </m:r>
                    <m:r>
                      <a:rPr lang="en-US">
                        <a:latin typeface="Cambria Math" panose="02040503050406030204" pitchFamily="18" charset="0"/>
                      </a:rPr>
                      <m:t> </m:t>
                    </m:r>
                    <m:r>
                      <m:rPr>
                        <m:sty m:val="p"/>
                      </m:rPr>
                      <a:rPr lang="en-US">
                        <a:latin typeface="Cambria Math" panose="02040503050406030204" pitchFamily="18" charset="0"/>
                      </a:rPr>
                      <m:t>in</m:t>
                    </m:r>
                    <m:r>
                      <a:rPr lang="en-US">
                        <a:latin typeface="Cambria Math" panose="02040503050406030204" pitchFamily="18" charset="0"/>
                      </a:rPr>
                      <m:t> </m:t>
                    </m:r>
                    <m:r>
                      <m:rPr>
                        <m:sty m:val="p"/>
                      </m:rPr>
                      <a:rPr lang="en-US">
                        <a:latin typeface="Cambria Math" panose="02040503050406030204" pitchFamily="18" charset="0"/>
                      </a:rPr>
                      <m:t>the</m:t>
                    </m:r>
                    <m:r>
                      <a:rPr lang="en-US">
                        <a:latin typeface="Cambria Math" panose="02040503050406030204" pitchFamily="18" charset="0"/>
                      </a:rPr>
                      <m:t> </m:t>
                    </m:r>
                    <m:r>
                      <m:rPr>
                        <m:sty m:val="p"/>
                      </m:rPr>
                      <a:rPr lang="en-US">
                        <a:latin typeface="Cambria Math" panose="02040503050406030204" pitchFamily="18" charset="0"/>
                      </a:rPr>
                      <m:t>range</m:t>
                    </m:r>
                    <m:r>
                      <a:rPr lang="en-US">
                        <a:latin typeface="Cambria Math" panose="02040503050406030204" pitchFamily="18" charset="0"/>
                      </a:rPr>
                      <m:t>)</m:t>
                    </m:r>
                  </m:oMath>
                </a14:m>
                <a:endParaRPr lang="en-US" dirty="0" smtClean="0"/>
              </a:p>
              <a:p>
                <a:pPr lvl="1"/>
                <a14:m>
                  <m:oMath xmlns:m="http://schemas.openxmlformats.org/officeDocument/2006/math">
                    <m:sSub>
                      <m:sSubPr>
                        <m:ctrlPr>
                          <a:rPr lang="en-US" i="1">
                            <a:latin typeface="Cambria Math"/>
                          </a:rPr>
                        </m:ctrlPr>
                      </m:sSubPr>
                      <m:e>
                        <m:r>
                          <a:rPr lang="en-US" i="1">
                            <a:latin typeface="Cambria Math" panose="02040503050406030204" pitchFamily="18" charset="0"/>
                          </a:rPr>
                          <m:t>𝐾</m:t>
                        </m:r>
                      </m:e>
                      <m:sub>
                        <m:r>
                          <a:rPr lang="en-US" i="1">
                            <a:latin typeface="Cambria Math" panose="02040503050406030204" pitchFamily="18" charset="0"/>
                          </a:rPr>
                          <m:t>𝑚</m:t>
                        </m:r>
                      </m:sub>
                    </m:sSub>
                  </m:oMath>
                </a14:m>
                <a:r>
                  <a:rPr lang="en-US" dirty="0" smtClean="0"/>
                  <a:t>: From before</a:t>
                </a:r>
                <a:endParaRPr lang="en-US" dirty="0"/>
              </a:p>
              <a:p>
                <a:pPr lvl="1"/>
                <a:endParaRPr lang="en-US" dirty="0"/>
              </a:p>
              <a:p>
                <a:pPr lvl="1"/>
                <a:endParaRPr lang="en-US"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3"/>
                <a:stretch>
                  <a:fillRect l="-928" t="-2801" b="-2941"/>
                </a:stretch>
              </a:blipFill>
            </p:spPr>
            <p:txBody>
              <a:bodyPr/>
              <a:lstStyle/>
              <a:p>
                <a:r>
                  <a:rPr lang="en-US">
                    <a:noFill/>
                  </a:rPr>
                  <a:t> </a:t>
                </a:r>
              </a:p>
            </p:txBody>
          </p:sp>
        </mc:Fallback>
      </mc:AlternateContent>
    </p:spTree>
    <p:extLst>
      <p:ext uri="{BB962C8B-B14F-4D97-AF65-F5344CB8AC3E}">
        <p14:creationId xmlns:p14="http://schemas.microsoft.com/office/powerpoint/2010/main" val="2991138411"/>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Chirp Scaling Algorithm (CSA): Step 7</a:t>
            </a:r>
            <a:endParaRPr lang="en-US" dirty="0"/>
          </a:p>
        </p:txBody>
      </p:sp>
      <p:sp>
        <p:nvSpPr>
          <p:cNvPr id="3" name="Content Placeholder 2"/>
          <p:cNvSpPr>
            <a:spLocks noGrp="1"/>
          </p:cNvSpPr>
          <p:nvPr>
            <p:ph idx="1"/>
          </p:nvPr>
        </p:nvSpPr>
        <p:spPr/>
        <p:txBody>
          <a:bodyPr/>
          <a:lstStyle/>
          <a:p>
            <a:r>
              <a:rPr lang="en-US" dirty="0" smtClean="0"/>
              <a:t>Azimuth IFFT</a:t>
            </a:r>
          </a:p>
          <a:p>
            <a:pPr lvl="1"/>
            <a:r>
              <a:rPr lang="en-US" dirty="0" smtClean="0"/>
              <a:t>Transform to range / azimuth-space domain</a:t>
            </a:r>
          </a:p>
        </p:txBody>
      </p:sp>
      <p:pic>
        <p:nvPicPr>
          <p:cNvPr id="4" name="Picture 3"/>
          <p:cNvPicPr>
            <a:picLocks noChangeAspect="1"/>
          </p:cNvPicPr>
          <p:nvPr/>
        </p:nvPicPr>
        <p:blipFill>
          <a:blip r:embed="rId3"/>
          <a:stretch>
            <a:fillRect/>
          </a:stretch>
        </p:blipFill>
        <p:spPr>
          <a:xfrm>
            <a:off x="420852" y="2571750"/>
            <a:ext cx="5151273" cy="3864608"/>
          </a:xfrm>
          <a:prstGeom prst="rect">
            <a:avLst/>
          </a:prstGeom>
        </p:spPr>
      </p:pic>
      <p:pic>
        <p:nvPicPr>
          <p:cNvPr id="5" name="Picture 4"/>
          <p:cNvPicPr>
            <a:picLocks noChangeAspect="1"/>
          </p:cNvPicPr>
          <p:nvPr/>
        </p:nvPicPr>
        <p:blipFill>
          <a:blip r:embed="rId4"/>
          <a:stretch>
            <a:fillRect/>
          </a:stretch>
        </p:blipFill>
        <p:spPr>
          <a:xfrm>
            <a:off x="6096000" y="2571750"/>
            <a:ext cx="5148681" cy="3862664"/>
          </a:xfrm>
          <a:prstGeom prst="rect">
            <a:avLst/>
          </a:prstGeom>
        </p:spPr>
      </p:pic>
    </p:spTree>
    <p:extLst>
      <p:ext uri="{BB962C8B-B14F-4D97-AF65-F5344CB8AC3E}">
        <p14:creationId xmlns:p14="http://schemas.microsoft.com/office/powerpoint/2010/main" val="2128171025"/>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Wide Aperture (Airborne and Ground based) Algorithms</a:t>
            </a:r>
            <a:endParaRPr lang="en-US" dirty="0"/>
          </a:p>
        </p:txBody>
      </p:sp>
      <p:sp>
        <p:nvSpPr>
          <p:cNvPr id="3" name="Content Placeholder 2"/>
          <p:cNvSpPr>
            <a:spLocks noGrp="1"/>
          </p:cNvSpPr>
          <p:nvPr>
            <p:ph idx="1"/>
          </p:nvPr>
        </p:nvSpPr>
        <p:spPr/>
        <p:txBody>
          <a:bodyPr>
            <a:normAutofit fontScale="85000" lnSpcReduction="20000"/>
          </a:bodyPr>
          <a:lstStyle/>
          <a:p>
            <a:r>
              <a:rPr lang="en-US" dirty="0"/>
              <a:t>f-k migration (AKA </a:t>
            </a:r>
            <a:r>
              <a:rPr lang="en-US" dirty="0">
                <a:sym typeface="Symbol" panose="05050102010706020507" pitchFamily="18" charset="2"/>
              </a:rPr>
              <a:t>-k </a:t>
            </a:r>
            <a:r>
              <a:rPr lang="en-US" dirty="0" smtClean="0">
                <a:sym typeface="Symbol" panose="05050102010706020507" pitchFamily="18" charset="2"/>
              </a:rPr>
              <a:t>migration as in omega-wavenumber migration)</a:t>
            </a:r>
            <a:endParaRPr lang="en-US" dirty="0">
              <a:sym typeface="Symbol" panose="05050102010706020507" pitchFamily="18" charset="2"/>
            </a:endParaRPr>
          </a:p>
          <a:p>
            <a:pPr lvl="1"/>
            <a:r>
              <a:rPr lang="en-US" dirty="0">
                <a:sym typeface="Symbol" panose="05050102010706020507" pitchFamily="18" charset="2"/>
              </a:rPr>
              <a:t>Handles strip map mode data collection with very wide apertures</a:t>
            </a:r>
          </a:p>
          <a:p>
            <a:pPr lvl="1"/>
            <a:r>
              <a:rPr lang="en-US" dirty="0">
                <a:sym typeface="Symbol" panose="05050102010706020507" pitchFamily="18" charset="2"/>
              </a:rPr>
              <a:t>Disadvantage is that time and space variant modifications are not handled well because processing is done in the f-k domain.</a:t>
            </a:r>
            <a:endParaRPr lang="en-US" dirty="0"/>
          </a:p>
          <a:p>
            <a:r>
              <a:rPr lang="en-US" dirty="0" smtClean="0"/>
              <a:t>Time domain correlation (TDC): not covered</a:t>
            </a:r>
          </a:p>
          <a:p>
            <a:pPr lvl="1"/>
            <a:r>
              <a:rPr lang="en-US" dirty="0" smtClean="0"/>
              <a:t>Fast factorized TDC is a good and fast implementation of TDC which keeps most of the desirable properties of TDC</a:t>
            </a:r>
          </a:p>
          <a:p>
            <a:pPr lvl="1"/>
            <a:r>
              <a:rPr lang="en-US" dirty="0" smtClean="0"/>
              <a:t>Lars M.H. </a:t>
            </a:r>
            <a:r>
              <a:rPr lang="en-US" dirty="0" err="1" smtClean="0"/>
              <a:t>Ulander</a:t>
            </a:r>
            <a:r>
              <a:rPr lang="en-US" dirty="0" smtClean="0"/>
              <a:t> et al., Synthetic-Aperture Radar Processing </a:t>
            </a:r>
            <a:r>
              <a:rPr lang="en-US" dirty="0"/>
              <a:t>Using </a:t>
            </a:r>
            <a:r>
              <a:rPr lang="en-US" dirty="0" smtClean="0"/>
              <a:t>Fast Factorized Back-Projection, Transactions on Aerospace and Electronic Systems, vol. 39, no. 3, July 2003.</a:t>
            </a:r>
            <a:endParaRPr lang="en-US" dirty="0"/>
          </a:p>
          <a:p>
            <a:r>
              <a:rPr lang="en-US" dirty="0" smtClean="0"/>
              <a:t>Polar Format Algorithm (PFA)</a:t>
            </a:r>
            <a:r>
              <a:rPr lang="en-US" dirty="0"/>
              <a:t> : not covered</a:t>
            </a:r>
            <a:endParaRPr lang="en-US" dirty="0" smtClean="0"/>
          </a:p>
          <a:p>
            <a:pPr lvl="1"/>
            <a:r>
              <a:rPr lang="en-US" dirty="0" smtClean="0"/>
              <a:t>Armin W. </a:t>
            </a:r>
            <a:r>
              <a:rPr lang="en-US" dirty="0" err="1" smtClean="0"/>
              <a:t>Doerry</a:t>
            </a:r>
            <a:r>
              <a:rPr lang="en-US" dirty="0" smtClean="0"/>
              <a:t>, Synthetic Aperture Radar Processing with Tiered </a:t>
            </a:r>
            <a:r>
              <a:rPr lang="en-US" dirty="0" err="1" smtClean="0"/>
              <a:t>Subapertures</a:t>
            </a:r>
            <a:r>
              <a:rPr lang="en-US" dirty="0" smtClean="0"/>
              <a:t>, Sandia Report SAND94-1390, 1994.</a:t>
            </a:r>
          </a:p>
          <a:p>
            <a:pPr lvl="2"/>
            <a:r>
              <a:rPr lang="en-US" dirty="0" smtClean="0"/>
              <a:t>Very complete description of PFA</a:t>
            </a:r>
          </a:p>
          <a:p>
            <a:pPr lvl="1"/>
            <a:r>
              <a:rPr lang="en-US" dirty="0" smtClean="0"/>
              <a:t>Jack L. Walker, Range-Doppler Imaging of Rotating Objects, IEEE Transactions on Aerospace and Electronic Systems, vol. 16, no. 1, Jan 1980.</a:t>
            </a:r>
          </a:p>
          <a:p>
            <a:pPr lvl="2"/>
            <a:r>
              <a:rPr lang="en-US" dirty="0" smtClean="0"/>
              <a:t>Original reference.</a:t>
            </a:r>
            <a:endParaRPr lang="en-US" dirty="0"/>
          </a:p>
        </p:txBody>
      </p:sp>
    </p:spTree>
    <p:extLst>
      <p:ext uri="{BB962C8B-B14F-4D97-AF65-F5344CB8AC3E}">
        <p14:creationId xmlns:p14="http://schemas.microsoft.com/office/powerpoint/2010/main" val="343090183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F-k migration</a:t>
            </a:r>
            <a:endParaRPr lang="en-US" dirty="0"/>
          </a:p>
        </p:txBody>
      </p:sp>
      <p:sp>
        <p:nvSpPr>
          <p:cNvPr id="3" name="Content Placeholder 2"/>
          <p:cNvSpPr>
            <a:spLocks noGrp="1"/>
          </p:cNvSpPr>
          <p:nvPr>
            <p:ph idx="1"/>
          </p:nvPr>
        </p:nvSpPr>
        <p:spPr/>
        <p:txBody>
          <a:bodyPr/>
          <a:lstStyle/>
          <a:p>
            <a:r>
              <a:rPr lang="en-US" dirty="0" smtClean="0"/>
              <a:t>Exploding reflector model</a:t>
            </a:r>
          </a:p>
          <a:p>
            <a:pPr lvl="1"/>
            <a:r>
              <a:rPr lang="en-US" dirty="0" smtClean="0"/>
              <a:t>The linear target model is equivalent to the exploding reflector model</a:t>
            </a:r>
          </a:p>
          <a:p>
            <a:pPr lvl="1"/>
            <a:r>
              <a:rPr lang="en-US" dirty="0" smtClean="0"/>
              <a:t>Rather than the radar transmitting a pulse at time zero, each target is replaced by an isotropic source that radiates a pulse starting at time zero and the velocity of propagation is halved.</a:t>
            </a:r>
            <a:endParaRPr lang="en-US" dirty="0"/>
          </a:p>
        </p:txBody>
      </p:sp>
    </p:spTree>
    <p:extLst>
      <p:ext uri="{BB962C8B-B14F-4D97-AF65-F5344CB8AC3E}">
        <p14:creationId xmlns:p14="http://schemas.microsoft.com/office/powerpoint/2010/main" val="235597629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F-k </a:t>
            </a:r>
            <a:r>
              <a:rPr lang="en-US" dirty="0" smtClean="0"/>
              <a:t>migration: Step 1</a:t>
            </a:r>
            <a:endParaRPr lang="en-US" dirty="0"/>
          </a:p>
        </p:txBody>
      </p:sp>
      <p:sp>
        <p:nvSpPr>
          <p:cNvPr id="3" name="Content Placeholder 2"/>
          <p:cNvSpPr>
            <a:spLocks noGrp="1"/>
          </p:cNvSpPr>
          <p:nvPr>
            <p:ph idx="1"/>
          </p:nvPr>
        </p:nvSpPr>
        <p:spPr>
          <a:xfrm>
            <a:off x="838200" y="1575254"/>
            <a:ext cx="10515600" cy="4351338"/>
          </a:xfrm>
        </p:spPr>
        <p:txBody>
          <a:bodyPr/>
          <a:lstStyle/>
          <a:p>
            <a:r>
              <a:rPr lang="en-US" dirty="0" smtClean="0"/>
              <a:t>Two-dimensional FFT</a:t>
            </a:r>
          </a:p>
          <a:p>
            <a:pPr lvl="1"/>
            <a:r>
              <a:rPr lang="en-US" dirty="0" smtClean="0"/>
              <a:t>Transform to range-frequency / wavenumber domain</a:t>
            </a:r>
          </a:p>
          <a:p>
            <a:pPr lvl="2"/>
            <a:r>
              <a:rPr lang="en-US" dirty="0" smtClean="0"/>
              <a:t>(Wavenumber has a one to one mapping with Doppler domain)</a:t>
            </a:r>
            <a:endParaRPr lang="en-US" dirty="0"/>
          </a:p>
        </p:txBody>
      </p:sp>
      <p:pic>
        <p:nvPicPr>
          <p:cNvPr id="4" name="Picture 3"/>
          <p:cNvPicPr>
            <a:picLocks noChangeAspect="1"/>
          </p:cNvPicPr>
          <p:nvPr/>
        </p:nvPicPr>
        <p:blipFill>
          <a:blip r:embed="rId2"/>
          <a:stretch>
            <a:fillRect/>
          </a:stretch>
        </p:blipFill>
        <p:spPr>
          <a:xfrm>
            <a:off x="2764002" y="2581275"/>
            <a:ext cx="5696109" cy="4276725"/>
          </a:xfrm>
          <a:prstGeom prst="rect">
            <a:avLst/>
          </a:prstGeom>
        </p:spPr>
      </p:pic>
    </p:spTree>
    <p:extLst>
      <p:ext uri="{BB962C8B-B14F-4D97-AF65-F5344CB8AC3E}">
        <p14:creationId xmlns:p14="http://schemas.microsoft.com/office/powerpoint/2010/main" val="201571893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F-k </a:t>
            </a:r>
            <a:r>
              <a:rPr lang="en-US" dirty="0" smtClean="0"/>
              <a:t>migration: Step 2</a:t>
            </a:r>
            <a:endParaRPr lang="en-US" dirty="0"/>
          </a:p>
        </p:txBody>
      </p:sp>
      <p:sp>
        <p:nvSpPr>
          <p:cNvPr id="3" name="Content Placeholder 2"/>
          <p:cNvSpPr>
            <a:spLocks noGrp="1"/>
          </p:cNvSpPr>
          <p:nvPr>
            <p:ph idx="1"/>
          </p:nvPr>
        </p:nvSpPr>
        <p:spPr>
          <a:xfrm>
            <a:off x="838200" y="1575254"/>
            <a:ext cx="10515600" cy="4351338"/>
          </a:xfrm>
        </p:spPr>
        <p:txBody>
          <a:bodyPr>
            <a:normAutofit/>
          </a:bodyPr>
          <a:lstStyle/>
          <a:p>
            <a:r>
              <a:rPr lang="en-US" dirty="0" smtClean="0"/>
              <a:t>Reference frequency multiply (RFM)</a:t>
            </a:r>
          </a:p>
          <a:p>
            <a:pPr lvl="1"/>
            <a:r>
              <a:rPr lang="en-US" dirty="0" smtClean="0"/>
              <a:t>Applies the 2-D filter for the reference range (i.e. determine the response from a point target at the reference range and then use that as a correlation/matched filter)</a:t>
            </a:r>
          </a:p>
          <a:p>
            <a:pPr lvl="2"/>
            <a:r>
              <a:rPr lang="en-US" dirty="0" smtClean="0"/>
              <a:t>This will apply both range and azimuth compression</a:t>
            </a:r>
          </a:p>
          <a:p>
            <a:pPr lvl="1"/>
            <a:r>
              <a:rPr lang="en-US" dirty="0" smtClean="0"/>
              <a:t>We know that this will perfectly focus the reference range, but slowly degrade away from that range because the filter needs to be space variant to perfectly focus the targets</a:t>
            </a:r>
          </a:p>
        </p:txBody>
      </p:sp>
    </p:spTree>
    <p:extLst>
      <p:ext uri="{BB962C8B-B14F-4D97-AF65-F5344CB8AC3E}">
        <p14:creationId xmlns:p14="http://schemas.microsoft.com/office/powerpoint/2010/main" val="163142195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F-k </a:t>
            </a:r>
            <a:r>
              <a:rPr lang="en-US" dirty="0" smtClean="0"/>
              <a:t>migration: Step 2</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575254"/>
                <a:ext cx="10515600" cy="4351338"/>
              </a:xfrm>
            </p:spPr>
            <p:txBody>
              <a:bodyPr>
                <a:normAutofit/>
              </a:bodyPr>
              <a:lstStyle/>
              <a:p>
                <a:r>
                  <a:rPr lang="en-US" dirty="0" smtClean="0"/>
                  <a:t>T</a:t>
                </a:r>
                <a14:m>
                  <m:oMath xmlns:m="http://schemas.openxmlformats.org/officeDocument/2006/math">
                    <m:r>
                      <m:rPr>
                        <m:sty m:val="p"/>
                      </m:rPr>
                      <a:rPr lang="en-US" b="0" i="0" smtClean="0">
                        <a:latin typeface="Cambria Math" panose="02040503050406030204" pitchFamily="18" charset="0"/>
                      </a:rPr>
                      <m:t>he</m:t>
                    </m:r>
                    <m:r>
                      <a:rPr lang="en-US" b="0" i="0" smtClean="0">
                        <a:latin typeface="Cambria Math" panose="02040503050406030204" pitchFamily="18" charset="0"/>
                      </a:rPr>
                      <m:t> </m:t>
                    </m:r>
                    <m:r>
                      <m:rPr>
                        <m:sty m:val="p"/>
                      </m:rPr>
                      <a:rPr lang="en-US" b="0" i="0" smtClean="0">
                        <a:latin typeface="Cambria Math" panose="02040503050406030204" pitchFamily="18" charset="0"/>
                      </a:rPr>
                      <m:t>RFM</m:t>
                    </m:r>
                    <m:r>
                      <a:rPr lang="en-US" b="0" i="0" smtClean="0">
                        <a:latin typeface="Cambria Math" panose="02040503050406030204" pitchFamily="18" charset="0"/>
                      </a:rPr>
                      <m:t> </m:t>
                    </m:r>
                    <m:r>
                      <m:rPr>
                        <m:sty m:val="p"/>
                      </m:rPr>
                      <a:rPr lang="en-US" b="0" i="0" smtClean="0">
                        <a:latin typeface="Cambria Math" panose="02040503050406030204" pitchFamily="18" charset="0"/>
                      </a:rPr>
                      <m:t>is</m:t>
                    </m:r>
                    <m:r>
                      <a:rPr lang="en-US" b="0" i="0" smtClean="0">
                        <a:latin typeface="Cambria Math" panose="02040503050406030204" pitchFamily="18" charset="0"/>
                      </a:rPr>
                      <m:t> </m:t>
                    </m:r>
                    <m:r>
                      <m:rPr>
                        <m:sty m:val="p"/>
                      </m:rPr>
                      <a:rPr lang="en-US" b="0" i="0" smtClean="0">
                        <a:latin typeface="Cambria Math" panose="02040503050406030204" pitchFamily="18" charset="0"/>
                      </a:rPr>
                      <m:t>a</m:t>
                    </m:r>
                    <m:r>
                      <a:rPr lang="en-US" b="0" i="0" smtClean="0">
                        <a:latin typeface="Cambria Math" panose="02040503050406030204" pitchFamily="18" charset="0"/>
                      </a:rPr>
                      <m:t> </m:t>
                    </m:r>
                    <m:r>
                      <m:rPr>
                        <m:sty m:val="p"/>
                      </m:rPr>
                      <a:rPr lang="en-US" b="0" i="0" smtClean="0">
                        <a:latin typeface="Cambria Math" panose="02040503050406030204" pitchFamily="18" charset="0"/>
                      </a:rPr>
                      <m:t>complex</m:t>
                    </m:r>
                    <m:r>
                      <a:rPr lang="en-US" b="0" i="0" smtClean="0">
                        <a:latin typeface="Cambria Math" panose="02040503050406030204" pitchFamily="18" charset="0"/>
                      </a:rPr>
                      <m:t> </m:t>
                    </m:r>
                    <m:r>
                      <m:rPr>
                        <m:sty m:val="p"/>
                      </m:rPr>
                      <a:rPr lang="en-US" b="0" i="0" smtClean="0">
                        <a:latin typeface="Cambria Math" panose="02040503050406030204" pitchFamily="18" charset="0"/>
                      </a:rPr>
                      <m:t>exponential</m:t>
                    </m:r>
                    <m:r>
                      <a:rPr lang="en-US" b="0" i="0" smtClean="0">
                        <a:latin typeface="Cambria Math" panose="02040503050406030204" pitchFamily="18" charset="0"/>
                      </a:rPr>
                      <m:t> </m:t>
                    </m:r>
                    <m:r>
                      <m:rPr>
                        <m:sty m:val="p"/>
                      </m:rPr>
                      <a:rPr lang="en-US" b="0" i="0" smtClean="0">
                        <a:latin typeface="Cambria Math" panose="02040503050406030204" pitchFamily="18" charset="0"/>
                      </a:rPr>
                      <m:t>with</m:t>
                    </m:r>
                    <m:r>
                      <a:rPr lang="en-US" b="0" i="0" smtClean="0">
                        <a:latin typeface="Cambria Math" panose="02040503050406030204" pitchFamily="18" charset="0"/>
                      </a:rPr>
                      <m:t> </m:t>
                    </m:r>
                    <m:r>
                      <m:rPr>
                        <m:sty m:val="p"/>
                      </m:rPr>
                      <a:rPr lang="en-US" b="0" i="0" smtClean="0">
                        <a:latin typeface="Cambria Math" panose="02040503050406030204" pitchFamily="18" charset="0"/>
                      </a:rPr>
                      <m:t>this</m:t>
                    </m:r>
                    <m:r>
                      <a:rPr lang="en-US" b="0" i="0" smtClean="0">
                        <a:latin typeface="Cambria Math" panose="02040503050406030204" pitchFamily="18" charset="0"/>
                      </a:rPr>
                      <m:t> </m:t>
                    </m:r>
                    <m:r>
                      <m:rPr>
                        <m:sty m:val="p"/>
                      </m:rPr>
                      <a:rPr lang="en-US" b="0" i="0" smtClean="0">
                        <a:latin typeface="Cambria Math" panose="02040503050406030204" pitchFamily="18" charset="0"/>
                      </a:rPr>
                      <m:t>phase</m:t>
                    </m:r>
                    <m:r>
                      <a:rPr lang="en-US" b="0" i="0" smtClean="0">
                        <a:latin typeface="Cambria Math" panose="02040503050406030204" pitchFamily="18" charset="0"/>
                      </a:rPr>
                      <m:t>:</m:t>
                    </m:r>
                  </m:oMath>
                </a14:m>
                <a:endParaRPr lang="en-US" b="0" i="0" dirty="0" smtClean="0">
                  <a:latin typeface="Cambria Math" panose="02040503050406030204" pitchFamily="18" charset="0"/>
                </a:endParaRPr>
              </a:p>
              <a:p>
                <a:pPr lvl="1"/>
                <a14:m>
                  <m:oMath xmlns:m="http://schemas.openxmlformats.org/officeDocument/2006/math">
                    <m:f>
                      <m:fPr>
                        <m:ctrlPr>
                          <a:rPr lang="en-US" i="1">
                            <a:latin typeface="Cambria Math"/>
                          </a:rPr>
                        </m:ctrlPr>
                      </m:fPr>
                      <m:num>
                        <m:r>
                          <a:rPr lang="en-US" i="1">
                            <a:latin typeface="Cambria Math" panose="02040503050406030204" pitchFamily="18" charset="0"/>
                          </a:rPr>
                          <m:t>4</m:t>
                        </m:r>
                        <m:r>
                          <a:rPr lang="el-GR" i="1">
                            <a:latin typeface="Cambria Math" panose="02040503050406030204" pitchFamily="18" charset="0"/>
                          </a:rPr>
                          <m:t>𝜋</m:t>
                        </m:r>
                        <m:sSub>
                          <m:sSubPr>
                            <m:ctrlPr>
                              <a:rPr lang="el-GR" i="1">
                                <a:latin typeface="Cambria Math"/>
                              </a:rPr>
                            </m:ctrlPr>
                          </m:sSubPr>
                          <m:e>
                            <m:r>
                              <a:rPr lang="en-US" i="1">
                                <a:latin typeface="Cambria Math" panose="02040503050406030204" pitchFamily="18" charset="0"/>
                              </a:rPr>
                              <m:t>𝑅</m:t>
                            </m:r>
                          </m:e>
                          <m:sub>
                            <m:r>
                              <a:rPr lang="en-US" i="1">
                                <a:latin typeface="Cambria Math" panose="02040503050406030204" pitchFamily="18" charset="0"/>
                              </a:rPr>
                              <m:t>𝑟𝑒𝑓</m:t>
                            </m:r>
                          </m:sub>
                        </m:sSub>
                      </m:num>
                      <m:den>
                        <m:r>
                          <a:rPr lang="en-US" i="1">
                            <a:latin typeface="Cambria Math" panose="02040503050406030204" pitchFamily="18" charset="0"/>
                          </a:rPr>
                          <m:t>𝑐</m:t>
                        </m:r>
                      </m:den>
                    </m:f>
                    <m:rad>
                      <m:radPr>
                        <m:degHide m:val="on"/>
                        <m:ctrlPr>
                          <a:rPr lang="en-US" i="1">
                            <a:latin typeface="Cambria Math"/>
                          </a:rPr>
                        </m:ctrlPr>
                      </m:radPr>
                      <m:deg/>
                      <m:e>
                        <m:sSup>
                          <m:sSupPr>
                            <m:ctrlPr>
                              <a:rPr lang="en-US" i="1">
                                <a:latin typeface="Cambria Math"/>
                              </a:rPr>
                            </m:ctrlPr>
                          </m:sSupPr>
                          <m:e>
                            <m:d>
                              <m:dPr>
                                <m:ctrlPr>
                                  <a:rPr lang="el-GR" i="1">
                                    <a:latin typeface="Cambria Math"/>
                                  </a:rPr>
                                </m:ctrlPr>
                              </m:dPr>
                              <m:e>
                                <m:sSub>
                                  <m:sSubPr>
                                    <m:ctrlPr>
                                      <a:rPr lang="el-GR" i="1">
                                        <a:latin typeface="Cambria Math"/>
                                      </a:rPr>
                                    </m:ctrlPr>
                                  </m:sSubPr>
                                  <m:e>
                                    <m:r>
                                      <a:rPr lang="en-US" i="1">
                                        <a:latin typeface="Cambria Math" panose="02040503050406030204" pitchFamily="18" charset="0"/>
                                      </a:rPr>
                                      <m:t>𝑓</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l-GR" i="1">
                                        <a:latin typeface="Cambria Math"/>
                                      </a:rPr>
                                    </m:ctrlPr>
                                  </m:sSubPr>
                                  <m:e>
                                    <m:r>
                                      <a:rPr lang="en-US" i="1">
                                        <a:latin typeface="Cambria Math" panose="02040503050406030204" pitchFamily="18" charset="0"/>
                                      </a:rPr>
                                      <m:t>𝑓</m:t>
                                    </m:r>
                                  </m:e>
                                  <m:sub>
                                    <m:r>
                                      <a:rPr lang="en-US" i="1">
                                        <a:latin typeface="Cambria Math" panose="02040503050406030204" pitchFamily="18" charset="0"/>
                                        <a:ea typeface="Cambria Math" panose="02040503050406030204" pitchFamily="18" charset="0"/>
                                      </a:rPr>
                                      <m:t>𝜏</m:t>
                                    </m:r>
                                  </m:sub>
                                </m:sSub>
                              </m:e>
                            </m:d>
                          </m:e>
                          <m:sup>
                            <m:r>
                              <a:rPr lang="en-US" i="1">
                                <a:latin typeface="Cambria Math" panose="02040503050406030204" pitchFamily="18" charset="0"/>
                              </a:rPr>
                              <m:t>2</m:t>
                            </m:r>
                          </m:sup>
                        </m:sSup>
                        <m:r>
                          <a:rPr lang="en-US" i="1">
                            <a:latin typeface="Cambria Math" panose="02040503050406030204" pitchFamily="18" charset="0"/>
                          </a:rPr>
                          <m:t>−</m:t>
                        </m:r>
                        <m:f>
                          <m:fPr>
                            <m:ctrlPr>
                              <a:rPr lang="en-US" i="1">
                                <a:latin typeface="Cambria Math"/>
                              </a:rPr>
                            </m:ctrlPr>
                          </m:fPr>
                          <m:num>
                            <m:sSup>
                              <m:sSupPr>
                                <m:ctrlPr>
                                  <a:rPr lang="en-US" i="1">
                                    <a:latin typeface="Cambria Math"/>
                                  </a:rPr>
                                </m:ctrlPr>
                              </m:sSupPr>
                              <m:e>
                                <m:r>
                                  <a:rPr lang="en-US" i="1">
                                    <a:latin typeface="Cambria Math" panose="02040503050406030204" pitchFamily="18" charset="0"/>
                                  </a:rPr>
                                  <m:t>𝑐</m:t>
                                </m:r>
                              </m:e>
                              <m:sup>
                                <m:r>
                                  <a:rPr lang="en-US" i="1">
                                    <a:latin typeface="Cambria Math" panose="02040503050406030204" pitchFamily="18" charset="0"/>
                                  </a:rPr>
                                  <m:t>2</m:t>
                                </m:r>
                              </m:sup>
                            </m:sSup>
                            <m:sSubSup>
                              <m:sSubSupPr>
                                <m:ctrlPr>
                                  <a:rPr lang="en-US" i="1">
                                    <a:latin typeface="Cambria Math"/>
                                  </a:rPr>
                                </m:ctrlPr>
                              </m:sSubSupPr>
                              <m:e>
                                <m:r>
                                  <a:rPr lang="en-US" i="1">
                                    <a:latin typeface="Cambria Math" panose="02040503050406030204" pitchFamily="18" charset="0"/>
                                  </a:rPr>
                                  <m:t>𝑓</m:t>
                                </m:r>
                              </m:e>
                              <m:sub>
                                <m:r>
                                  <m:rPr>
                                    <m:nor/>
                                  </m:rPr>
                                  <a:rPr lang="en-US" i="1" dirty="0">
                                    <a:latin typeface="Symbol" panose="05050102010706020507" pitchFamily="18" charset="2"/>
                                  </a:rPr>
                                  <m:t>h</m:t>
                                </m:r>
                              </m:sub>
                              <m:sup>
                                <m:r>
                                  <a:rPr lang="en-US" i="1">
                                    <a:latin typeface="Cambria Math" panose="02040503050406030204" pitchFamily="18" charset="0"/>
                                  </a:rPr>
                                  <m:t>2</m:t>
                                </m:r>
                              </m:sup>
                            </m:sSubSup>
                          </m:num>
                          <m:den>
                            <m:r>
                              <a:rPr lang="en-US" i="1">
                                <a:latin typeface="Cambria Math" panose="02040503050406030204" pitchFamily="18" charset="0"/>
                              </a:rPr>
                              <m:t>4</m:t>
                            </m:r>
                            <m:sSubSup>
                              <m:sSubSupPr>
                                <m:ctrlPr>
                                  <a:rPr lang="en-US" i="1">
                                    <a:latin typeface="Cambria Math"/>
                                  </a:rPr>
                                </m:ctrlPr>
                              </m:sSubSupPr>
                              <m:e>
                                <m:r>
                                  <a:rPr lang="en-US" i="1">
                                    <a:latin typeface="Cambria Math" panose="02040503050406030204" pitchFamily="18" charset="0"/>
                                  </a:rPr>
                                  <m:t>𝑉</m:t>
                                </m:r>
                              </m:e>
                              <m:sub>
                                <m:r>
                                  <a:rPr lang="en-US" i="1">
                                    <a:latin typeface="Cambria Math" panose="02040503050406030204" pitchFamily="18" charset="0"/>
                                  </a:rPr>
                                  <m:t>𝑟</m:t>
                                </m:r>
                              </m:sub>
                              <m:sup>
                                <m:r>
                                  <a:rPr lang="en-US" i="1">
                                    <a:latin typeface="Cambria Math" panose="02040503050406030204" pitchFamily="18" charset="0"/>
                                  </a:rPr>
                                  <m:t>2</m:t>
                                </m:r>
                              </m:sup>
                            </m:sSubSup>
                          </m:den>
                        </m:f>
                      </m:e>
                    </m:rad>
                    <m:r>
                      <a:rPr lang="en-US" b="0" i="1" smtClean="0">
                        <a:latin typeface="Cambria Math" panose="02040503050406030204" pitchFamily="18" charset="0"/>
                      </a:rPr>
                      <m:t>+</m:t>
                    </m:r>
                    <m:f>
                      <m:fPr>
                        <m:ctrlPr>
                          <a:rPr lang="en-US" b="0" i="1" smtClean="0">
                            <a:latin typeface="Cambria Math"/>
                          </a:rPr>
                        </m:ctrlPr>
                      </m:fPr>
                      <m:num>
                        <m:r>
                          <a:rPr lang="en-US" b="0" i="1" smtClean="0">
                            <a:latin typeface="Cambria Math" panose="02040503050406030204" pitchFamily="18" charset="0"/>
                            <a:ea typeface="Cambria Math" panose="02040503050406030204" pitchFamily="18" charset="0"/>
                          </a:rPr>
                          <m:t>𝜋</m:t>
                        </m:r>
                        <m:sSubSup>
                          <m:sSubSupPr>
                            <m:ctrlPr>
                              <a:rPr lang="en-US" b="0" i="1" smtClean="0">
                                <a:latin typeface="Cambria Math"/>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𝑓</m:t>
                            </m:r>
                          </m:e>
                          <m:sub>
                            <m:r>
                              <a:rPr lang="en-US" b="0" i="1" smtClean="0">
                                <a:latin typeface="Cambria Math" panose="02040503050406030204" pitchFamily="18" charset="0"/>
                                <a:ea typeface="Cambria Math" panose="02040503050406030204" pitchFamily="18" charset="0"/>
                              </a:rPr>
                              <m:t>𝜏</m:t>
                            </m:r>
                          </m:sub>
                          <m:sup>
                            <m:r>
                              <a:rPr lang="en-US" b="0" i="1" smtClean="0">
                                <a:latin typeface="Cambria Math" panose="02040503050406030204" pitchFamily="18" charset="0"/>
                                <a:ea typeface="Cambria Math" panose="02040503050406030204" pitchFamily="18" charset="0"/>
                              </a:rPr>
                              <m:t>2</m:t>
                            </m:r>
                          </m:sup>
                        </m:sSubSup>
                      </m:num>
                      <m:den>
                        <m:r>
                          <a:rPr lang="en-US" b="0" i="1" smtClean="0">
                            <a:latin typeface="Cambria Math" panose="02040503050406030204" pitchFamily="18" charset="0"/>
                          </a:rPr>
                          <m:t>𝐾</m:t>
                        </m:r>
                      </m:den>
                    </m:f>
                  </m:oMath>
                </a14:m>
                <a:endParaRPr lang="en-US" dirty="0" smtClean="0"/>
              </a:p>
              <a:p>
                <a:pPr lvl="1"/>
                <a14:m>
                  <m:oMath xmlns:m="http://schemas.openxmlformats.org/officeDocument/2006/math">
                    <m:sSub>
                      <m:sSubPr>
                        <m:ctrlPr>
                          <a:rPr lang="en-US" i="1">
                            <a:latin typeface="Cambria Math"/>
                          </a:rPr>
                        </m:ctrlPr>
                      </m:sSubPr>
                      <m:e>
                        <m:r>
                          <a:rPr lang="en-US" i="1">
                            <a:latin typeface="Cambria Math" panose="02040503050406030204" pitchFamily="18" charset="0"/>
                          </a:rPr>
                          <m:t>𝑅</m:t>
                        </m:r>
                      </m:e>
                      <m:sub>
                        <m:r>
                          <a:rPr lang="en-US" i="1">
                            <a:latin typeface="Cambria Math" panose="02040503050406030204" pitchFamily="18" charset="0"/>
                          </a:rPr>
                          <m:t>𝑟𝑒𝑓</m:t>
                        </m:r>
                      </m:sub>
                    </m:sSub>
                    <m:r>
                      <a:rPr lang="en-US">
                        <a:latin typeface="Cambria Math" panose="02040503050406030204" pitchFamily="18" charset="0"/>
                      </a:rPr>
                      <m:t>:</m:t>
                    </m:r>
                    <m:r>
                      <m:rPr>
                        <m:sty m:val="p"/>
                      </m:rPr>
                      <a:rPr lang="en-US">
                        <a:latin typeface="Cambria Math" panose="02040503050406030204" pitchFamily="18" charset="0"/>
                      </a:rPr>
                      <m:t>Reference</m:t>
                    </m:r>
                    <m:r>
                      <a:rPr lang="en-US">
                        <a:latin typeface="Cambria Math" panose="02040503050406030204" pitchFamily="18" charset="0"/>
                      </a:rPr>
                      <m:t> </m:t>
                    </m:r>
                    <m:r>
                      <m:rPr>
                        <m:sty m:val="p"/>
                      </m:rPr>
                      <a:rPr lang="en-US">
                        <a:latin typeface="Cambria Math" panose="02040503050406030204" pitchFamily="18" charset="0"/>
                      </a:rPr>
                      <m:t>range</m:t>
                    </m:r>
                    <m:r>
                      <a:rPr lang="en-US">
                        <a:latin typeface="Cambria Math" panose="02040503050406030204" pitchFamily="18" charset="0"/>
                      </a:rPr>
                      <m:t> </m:t>
                    </m:r>
                    <m:r>
                      <m:rPr>
                        <m:sty m:val="p"/>
                      </m:rPr>
                      <a:rPr lang="en-US">
                        <a:latin typeface="Cambria Math" panose="02040503050406030204" pitchFamily="18" charset="0"/>
                      </a:rPr>
                      <m:t>for</m:t>
                    </m:r>
                    <m:r>
                      <a:rPr lang="en-US">
                        <a:latin typeface="Cambria Math" panose="02040503050406030204" pitchFamily="18" charset="0"/>
                      </a:rPr>
                      <m:t> </m:t>
                    </m:r>
                    <m:r>
                      <m:rPr>
                        <m:sty m:val="p"/>
                      </m:rPr>
                      <a:rPr lang="en-US">
                        <a:latin typeface="Cambria Math" panose="02040503050406030204" pitchFamily="18" charset="0"/>
                      </a:rPr>
                      <m:t>bulk</m:t>
                    </m:r>
                    <m:r>
                      <a:rPr lang="en-US">
                        <a:latin typeface="Cambria Math" panose="02040503050406030204" pitchFamily="18" charset="0"/>
                      </a:rPr>
                      <m:t> </m:t>
                    </m:r>
                    <m:r>
                      <m:rPr>
                        <m:sty m:val="p"/>
                      </m:rPr>
                      <a:rPr lang="en-US">
                        <a:latin typeface="Cambria Math" panose="02040503050406030204" pitchFamily="18" charset="0"/>
                      </a:rPr>
                      <m:t>RFM</m:t>
                    </m:r>
                    <m:r>
                      <a:rPr lang="en-US">
                        <a:latin typeface="Cambria Math" panose="02040503050406030204" pitchFamily="18" charset="0"/>
                      </a:rPr>
                      <m:t> </m:t>
                    </m:r>
                    <m:r>
                      <m:rPr>
                        <m:sty m:val="p"/>
                      </m:rPr>
                      <a:rPr lang="en-US">
                        <a:latin typeface="Cambria Math" panose="02040503050406030204" pitchFamily="18" charset="0"/>
                      </a:rPr>
                      <m:t>filter</m:t>
                    </m:r>
                    <m:r>
                      <a:rPr lang="en-US" b="0" i="0" smtClean="0">
                        <a:latin typeface="Cambria Math" panose="02040503050406030204" pitchFamily="18" charset="0"/>
                      </a:rPr>
                      <m:t> (</m:t>
                    </m:r>
                    <m:r>
                      <m:rPr>
                        <m:sty m:val="p"/>
                      </m:rPr>
                      <a:rPr lang="en-US" b="0" i="0" smtClean="0">
                        <a:latin typeface="Cambria Math" panose="02040503050406030204" pitchFamily="18" charset="0"/>
                      </a:rPr>
                      <m:t>usually</m:t>
                    </m:r>
                    <m:r>
                      <a:rPr lang="en-US" b="0" i="0" smtClean="0">
                        <a:latin typeface="Cambria Math" panose="02040503050406030204" pitchFamily="18" charset="0"/>
                      </a:rPr>
                      <m:t> </m:t>
                    </m:r>
                    <m:r>
                      <m:rPr>
                        <m:sty m:val="p"/>
                      </m:rPr>
                      <a:rPr lang="en-US" b="0" i="0" smtClean="0">
                        <a:latin typeface="Cambria Math" panose="02040503050406030204" pitchFamily="18" charset="0"/>
                      </a:rPr>
                      <m:t>midpoint</m:t>
                    </m:r>
                    <m:r>
                      <a:rPr lang="en-US" b="0" i="0" smtClean="0">
                        <a:latin typeface="Cambria Math" panose="02040503050406030204" pitchFamily="18" charset="0"/>
                      </a:rPr>
                      <m:t> </m:t>
                    </m:r>
                    <m:r>
                      <m:rPr>
                        <m:sty m:val="p"/>
                      </m:rPr>
                      <a:rPr lang="en-US" b="0" i="0" smtClean="0">
                        <a:latin typeface="Cambria Math" panose="02040503050406030204" pitchFamily="18" charset="0"/>
                      </a:rPr>
                      <m:t>of</m:t>
                    </m:r>
                    <m:r>
                      <a:rPr lang="en-US" b="0" i="0" smtClean="0">
                        <a:latin typeface="Cambria Math" panose="02040503050406030204" pitchFamily="18" charset="0"/>
                      </a:rPr>
                      <m:t> </m:t>
                    </m:r>
                    <m:r>
                      <m:rPr>
                        <m:sty m:val="p"/>
                      </m:rPr>
                      <a:rPr lang="en-US" b="0" i="0" smtClean="0">
                        <a:latin typeface="Cambria Math" panose="02040503050406030204" pitchFamily="18" charset="0"/>
                      </a:rPr>
                      <m:t>range</m:t>
                    </m:r>
                    <m:r>
                      <a:rPr lang="en-US" b="0" i="0" smtClean="0">
                        <a:latin typeface="Cambria Math" panose="02040503050406030204" pitchFamily="18" charset="0"/>
                      </a:rPr>
                      <m:t>)</m:t>
                    </m:r>
                  </m:oMath>
                </a14:m>
                <a:endParaRPr lang="en-US" dirty="0"/>
              </a:p>
              <a:p>
                <a:pPr lvl="1"/>
                <a14:m>
                  <m:oMath xmlns:m="http://schemas.openxmlformats.org/officeDocument/2006/math">
                    <m:r>
                      <a:rPr lang="en-US" i="1">
                        <a:latin typeface="Cambria Math" panose="02040503050406030204" pitchFamily="18" charset="0"/>
                      </a:rPr>
                      <m:t>𝑐</m:t>
                    </m:r>
                  </m:oMath>
                </a14:m>
                <a:r>
                  <a:rPr lang="en-US" dirty="0"/>
                  <a:t>: Speed of light</a:t>
                </a:r>
              </a:p>
              <a:p>
                <a:pPr lvl="1"/>
                <a14:m>
                  <m:oMath xmlns:m="http://schemas.openxmlformats.org/officeDocument/2006/math">
                    <m:sSub>
                      <m:sSubPr>
                        <m:ctrlPr>
                          <a:rPr lang="en-US" i="1">
                            <a:latin typeface="Cambria Math"/>
                          </a:rPr>
                        </m:ctrlPr>
                      </m:sSubPr>
                      <m:e>
                        <m:r>
                          <a:rPr lang="en-US" i="1">
                            <a:latin typeface="Cambria Math" panose="02040503050406030204" pitchFamily="18" charset="0"/>
                          </a:rPr>
                          <m:t>𝑓</m:t>
                        </m:r>
                      </m:e>
                      <m:sub>
                        <m:r>
                          <m:rPr>
                            <m:nor/>
                          </m:rPr>
                          <a:rPr lang="en-US" i="1">
                            <a:latin typeface="Cambria Math" panose="02040503050406030204" pitchFamily="18" charset="0"/>
                          </a:rPr>
                          <m:t>o</m:t>
                        </m:r>
                      </m:sub>
                    </m:sSub>
                    <m:r>
                      <m:rPr>
                        <m:nor/>
                      </m:rPr>
                      <a:rPr lang="en-US" dirty="0"/>
                      <m:t>: </m:t>
                    </m:r>
                    <m:r>
                      <m:rPr>
                        <m:nor/>
                      </m:rPr>
                      <a:rPr lang="en-US" dirty="0"/>
                      <m:t>Center</m:t>
                    </m:r>
                    <m:r>
                      <m:rPr>
                        <m:nor/>
                      </m:rPr>
                      <a:rPr lang="en-US" dirty="0"/>
                      <m:t> </m:t>
                    </m:r>
                    <m:r>
                      <m:rPr>
                        <m:nor/>
                      </m:rPr>
                      <a:rPr lang="en-US" dirty="0"/>
                      <m:t>frequency</m:t>
                    </m:r>
                  </m:oMath>
                </a14:m>
                <a:endParaRPr lang="en-US" dirty="0"/>
              </a:p>
              <a:p>
                <a:pPr lvl="1"/>
                <a14:m>
                  <m:oMath xmlns:m="http://schemas.openxmlformats.org/officeDocument/2006/math">
                    <m:sSub>
                      <m:sSubPr>
                        <m:ctrlPr>
                          <a:rPr lang="en-US" i="1">
                            <a:latin typeface="Cambria Math"/>
                          </a:rPr>
                        </m:ctrlPr>
                      </m:sSubPr>
                      <m:e>
                        <m:r>
                          <a:rPr lang="en-US" i="1">
                            <a:latin typeface="Cambria Math" panose="02040503050406030204" pitchFamily="18" charset="0"/>
                          </a:rPr>
                          <m:t>𝑓</m:t>
                        </m:r>
                      </m:e>
                      <m:sub>
                        <m:r>
                          <a:rPr lang="en-US" i="1" dirty="0">
                            <a:latin typeface="Cambria Math" panose="02040503050406030204" pitchFamily="18" charset="0"/>
                            <a:ea typeface="Cambria Math" panose="02040503050406030204" pitchFamily="18" charset="0"/>
                          </a:rPr>
                          <m:t>𝜏</m:t>
                        </m:r>
                      </m:sub>
                    </m:sSub>
                  </m:oMath>
                </a14:m>
                <a:r>
                  <a:rPr lang="en-US" dirty="0"/>
                  <a:t>: Baseband range frequency</a:t>
                </a:r>
              </a:p>
              <a:p>
                <a:pPr lvl="1"/>
                <a14:m>
                  <m:oMath xmlns:m="http://schemas.openxmlformats.org/officeDocument/2006/math">
                    <m:sSub>
                      <m:sSubPr>
                        <m:ctrlPr>
                          <a:rPr lang="en-US" i="1">
                            <a:latin typeface="Cambria Math"/>
                          </a:rPr>
                        </m:ctrlPr>
                      </m:sSubPr>
                      <m:e>
                        <m:r>
                          <a:rPr lang="en-US" i="1">
                            <a:latin typeface="Cambria Math" panose="02040503050406030204" pitchFamily="18" charset="0"/>
                          </a:rPr>
                          <m:t>𝑓</m:t>
                        </m:r>
                      </m:e>
                      <m:sub>
                        <m:r>
                          <m:rPr>
                            <m:nor/>
                          </m:rPr>
                          <a:rPr lang="en-US" i="1" dirty="0">
                            <a:latin typeface="Symbol" panose="05050102010706020507" pitchFamily="18" charset="2"/>
                          </a:rPr>
                          <m:t>h</m:t>
                        </m:r>
                      </m:sub>
                    </m:sSub>
                  </m:oMath>
                </a14:m>
                <a:r>
                  <a:rPr lang="en-US" dirty="0"/>
                  <a:t>: Doppler frequency</a:t>
                </a:r>
              </a:p>
              <a:p>
                <a:pPr lvl="1"/>
                <a14:m>
                  <m:oMath xmlns:m="http://schemas.openxmlformats.org/officeDocument/2006/math">
                    <m:sSub>
                      <m:sSubPr>
                        <m:ctrlPr>
                          <a:rPr lang="en-US" i="1">
                            <a:latin typeface="Cambria Math"/>
                          </a:rPr>
                        </m:ctrlPr>
                      </m:sSubPr>
                      <m:e>
                        <m:r>
                          <a:rPr lang="en-US" i="1">
                            <a:latin typeface="Cambria Math" panose="02040503050406030204" pitchFamily="18" charset="0"/>
                          </a:rPr>
                          <m:t>𝑉</m:t>
                        </m:r>
                      </m:e>
                      <m:sub>
                        <m:r>
                          <a:rPr lang="en-US" i="1">
                            <a:latin typeface="Cambria Math" panose="02040503050406030204" pitchFamily="18" charset="0"/>
                          </a:rPr>
                          <m:t>𝑟</m:t>
                        </m:r>
                      </m:sub>
                    </m:sSub>
                  </m:oMath>
                </a14:m>
                <a:r>
                  <a:rPr lang="en-US" dirty="0"/>
                  <a:t>: Effective velocity (rectilinear coordinate system</a:t>
                </a:r>
                <a:r>
                  <a:rPr lang="en-US" dirty="0" smtClean="0"/>
                  <a:t>)</a:t>
                </a:r>
              </a:p>
              <a:p>
                <a:pPr lvl="1"/>
                <a14:m>
                  <m:oMath xmlns:m="http://schemas.openxmlformats.org/officeDocument/2006/math">
                    <m:r>
                      <a:rPr lang="en-US" i="1">
                        <a:latin typeface="Cambria Math" panose="02040503050406030204" pitchFamily="18" charset="0"/>
                      </a:rPr>
                      <m:t>𝐾</m:t>
                    </m:r>
                  </m:oMath>
                </a14:m>
                <a:r>
                  <a:rPr lang="en-US" dirty="0" smtClean="0"/>
                  <a:t>: Chirp rate</a:t>
                </a:r>
                <a:endParaRPr lang="en-US" dirty="0"/>
              </a:p>
              <a:p>
                <a:pPr lvl="1"/>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575254"/>
                <a:ext cx="10515600" cy="4351338"/>
              </a:xfrm>
              <a:blipFill rotWithShape="0">
                <a:blip r:embed="rId2"/>
                <a:stretch>
                  <a:fillRect l="-1043" t="-2241" b="-2801"/>
                </a:stretch>
              </a:blipFill>
            </p:spPr>
            <p:txBody>
              <a:bodyPr/>
              <a:lstStyle/>
              <a:p>
                <a:r>
                  <a:rPr lang="en-US">
                    <a:noFill/>
                  </a:rPr>
                  <a:t> </a:t>
                </a:r>
              </a:p>
            </p:txBody>
          </p:sp>
        </mc:Fallback>
      </mc:AlternateContent>
    </p:spTree>
    <p:extLst>
      <p:ext uri="{BB962C8B-B14F-4D97-AF65-F5344CB8AC3E}">
        <p14:creationId xmlns:p14="http://schemas.microsoft.com/office/powerpoint/2010/main" val="383621537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F-k </a:t>
            </a:r>
            <a:r>
              <a:rPr lang="en-US" dirty="0" smtClean="0"/>
              <a:t>migration: Step 2</a:t>
            </a:r>
            <a:endParaRPr lang="en-US" dirty="0"/>
          </a:p>
        </p:txBody>
      </p:sp>
      <p:sp>
        <p:nvSpPr>
          <p:cNvPr id="3" name="Content Placeholder 2"/>
          <p:cNvSpPr>
            <a:spLocks noGrp="1"/>
          </p:cNvSpPr>
          <p:nvPr>
            <p:ph idx="1"/>
          </p:nvPr>
        </p:nvSpPr>
        <p:spPr>
          <a:xfrm>
            <a:off x="838200" y="1575254"/>
            <a:ext cx="10515600" cy="4351338"/>
          </a:xfrm>
        </p:spPr>
        <p:txBody>
          <a:bodyPr/>
          <a:lstStyle/>
          <a:p>
            <a:r>
              <a:rPr lang="en-US" dirty="0" smtClean="0"/>
              <a:t>Examples of reference range and away from reference range</a:t>
            </a:r>
            <a:endParaRPr lang="en-US" dirty="0"/>
          </a:p>
        </p:txBody>
      </p:sp>
      <p:pic>
        <p:nvPicPr>
          <p:cNvPr id="4" name="Picture 3"/>
          <p:cNvPicPr>
            <a:picLocks noChangeAspect="1"/>
          </p:cNvPicPr>
          <p:nvPr/>
        </p:nvPicPr>
        <p:blipFill>
          <a:blip r:embed="rId3"/>
          <a:stretch>
            <a:fillRect/>
          </a:stretch>
        </p:blipFill>
        <p:spPr>
          <a:xfrm>
            <a:off x="86117" y="2013857"/>
            <a:ext cx="6271822" cy="4708979"/>
          </a:xfrm>
          <a:prstGeom prst="rect">
            <a:avLst/>
          </a:prstGeom>
        </p:spPr>
      </p:pic>
      <p:pic>
        <p:nvPicPr>
          <p:cNvPr id="5" name="Picture 4"/>
          <p:cNvPicPr>
            <a:picLocks noChangeAspect="1"/>
          </p:cNvPicPr>
          <p:nvPr/>
        </p:nvPicPr>
        <p:blipFill>
          <a:blip r:embed="rId4"/>
          <a:stretch>
            <a:fillRect/>
          </a:stretch>
        </p:blipFill>
        <p:spPr>
          <a:xfrm>
            <a:off x="5943600" y="2024743"/>
            <a:ext cx="6257323" cy="4698093"/>
          </a:xfrm>
          <a:prstGeom prst="rect">
            <a:avLst/>
          </a:prstGeom>
        </p:spPr>
      </p:pic>
    </p:spTree>
    <p:extLst>
      <p:ext uri="{BB962C8B-B14F-4D97-AF65-F5344CB8AC3E}">
        <p14:creationId xmlns:p14="http://schemas.microsoft.com/office/powerpoint/2010/main" val="308550235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Recap: What is SAR processing?</a:t>
            </a:r>
            <a:endParaRPr lang="en-US" dirty="0"/>
          </a:p>
        </p:txBody>
      </p:sp>
      <p:sp>
        <p:nvSpPr>
          <p:cNvPr id="3" name="Content Placeholder 2"/>
          <p:cNvSpPr>
            <a:spLocks noGrp="1"/>
          </p:cNvSpPr>
          <p:nvPr>
            <p:ph idx="1"/>
          </p:nvPr>
        </p:nvSpPr>
        <p:spPr/>
        <p:txBody>
          <a:bodyPr>
            <a:normAutofit/>
          </a:bodyPr>
          <a:lstStyle/>
          <a:p>
            <a:r>
              <a:rPr lang="en-US" dirty="0" smtClean="0"/>
              <a:t>So… SAR processing is a </a:t>
            </a:r>
            <a:r>
              <a:rPr lang="en-US" b="1" dirty="0" smtClean="0"/>
              <a:t>matched filter </a:t>
            </a:r>
            <a:r>
              <a:rPr lang="en-US" dirty="0" smtClean="0"/>
              <a:t>and the </a:t>
            </a:r>
            <a:r>
              <a:rPr lang="en-US" b="1" dirty="0" smtClean="0"/>
              <a:t>filter is linear</a:t>
            </a:r>
          </a:p>
          <a:p>
            <a:r>
              <a:rPr lang="en-US" dirty="0"/>
              <a:t>I</a:t>
            </a:r>
            <a:r>
              <a:rPr lang="en-US" dirty="0" smtClean="0"/>
              <a:t>f the filter was also space invariant we could apply it in the frequency domain</a:t>
            </a:r>
          </a:p>
          <a:p>
            <a:r>
              <a:rPr lang="en-US" dirty="0" smtClean="0"/>
              <a:t>But: the filter is not space invariant. The point target’s shape changes depending on the range to the radar.</a:t>
            </a:r>
          </a:p>
        </p:txBody>
      </p:sp>
    </p:spTree>
    <p:extLst>
      <p:ext uri="{BB962C8B-B14F-4D97-AF65-F5344CB8AC3E}">
        <p14:creationId xmlns:p14="http://schemas.microsoft.com/office/powerpoint/2010/main" val="2787203486"/>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F-k </a:t>
            </a:r>
            <a:r>
              <a:rPr lang="en-US" dirty="0" smtClean="0"/>
              <a:t>migration: Step 3</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575254"/>
                <a:ext cx="10515600" cy="4351338"/>
              </a:xfrm>
            </p:spPr>
            <p:txBody>
              <a:bodyPr>
                <a:normAutofit fontScale="92500"/>
              </a:bodyPr>
              <a:lstStyle/>
              <a:p>
                <a:r>
                  <a:rPr lang="en-US" dirty="0" smtClean="0"/>
                  <a:t>Stolt Interpolation</a:t>
                </a:r>
              </a:p>
              <a:p>
                <a:pPr lvl="1"/>
                <a:r>
                  <a:rPr lang="en-US" dirty="0" smtClean="0"/>
                  <a:t>First we note the residual phase after reference frequency multiply (RFM) filter is:</a:t>
                </a:r>
              </a:p>
              <a:p>
                <a:pPr lvl="2"/>
                <a14:m>
                  <m:oMath xmlns:m="http://schemas.openxmlformats.org/officeDocument/2006/math">
                    <m:f>
                      <m:fPr>
                        <m:ctrlPr>
                          <a:rPr lang="en-US" i="1">
                            <a:latin typeface="Cambria Math"/>
                          </a:rPr>
                        </m:ctrlPr>
                      </m:fPr>
                      <m:num>
                        <m:r>
                          <a:rPr lang="en-US" b="0" i="1" smtClean="0">
                            <a:latin typeface="Cambria Math" panose="02040503050406030204" pitchFamily="18" charset="0"/>
                          </a:rPr>
                          <m:t>4</m:t>
                        </m:r>
                        <m:r>
                          <a:rPr lang="el-GR" i="1">
                            <a:latin typeface="Cambria Math" panose="02040503050406030204" pitchFamily="18" charset="0"/>
                          </a:rPr>
                          <m:t>𝜋</m:t>
                        </m:r>
                        <m:d>
                          <m:dPr>
                            <m:ctrlPr>
                              <a:rPr lang="el-GR" i="1" smtClean="0">
                                <a:latin typeface="Cambria Math"/>
                              </a:rPr>
                            </m:ctrlPr>
                          </m:dPr>
                          <m:e>
                            <m:sSub>
                              <m:sSubPr>
                                <m:ctrlPr>
                                  <a:rPr lang="el-GR" i="1" smtClean="0">
                                    <a:latin typeface="Cambria Math"/>
                                  </a:rPr>
                                </m:ctrlPr>
                              </m:sSubPr>
                              <m:e>
                                <m:r>
                                  <a:rPr lang="en-US" b="0" i="1" smtClean="0">
                                    <a:latin typeface="Cambria Math" panose="02040503050406030204" pitchFamily="18" charset="0"/>
                                  </a:rPr>
                                  <m:t>𝑅</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l-GR" i="1">
                                    <a:latin typeface="Cambria Math"/>
                                  </a:rPr>
                                </m:ctrlPr>
                              </m:sSubPr>
                              <m:e>
                                <m:r>
                                  <a:rPr lang="en-US" i="1">
                                    <a:latin typeface="Cambria Math" panose="02040503050406030204" pitchFamily="18" charset="0"/>
                                  </a:rPr>
                                  <m:t>𝑅</m:t>
                                </m:r>
                              </m:e>
                              <m:sub>
                                <m:r>
                                  <a:rPr lang="en-US" b="0" i="1" smtClean="0">
                                    <a:latin typeface="Cambria Math" panose="02040503050406030204" pitchFamily="18" charset="0"/>
                                  </a:rPr>
                                  <m:t>𝑟𝑒𝑓</m:t>
                                </m:r>
                              </m:sub>
                            </m:sSub>
                          </m:e>
                        </m:d>
                      </m:num>
                      <m:den>
                        <m:r>
                          <a:rPr lang="en-US" i="1">
                            <a:latin typeface="Cambria Math" panose="02040503050406030204" pitchFamily="18" charset="0"/>
                          </a:rPr>
                          <m:t>𝑐</m:t>
                        </m:r>
                      </m:den>
                    </m:f>
                    <m:rad>
                      <m:radPr>
                        <m:degHide m:val="on"/>
                        <m:ctrlPr>
                          <a:rPr lang="en-US" i="1" smtClean="0">
                            <a:latin typeface="Cambria Math"/>
                          </a:rPr>
                        </m:ctrlPr>
                      </m:radPr>
                      <m:deg/>
                      <m:e>
                        <m:sSup>
                          <m:sSupPr>
                            <m:ctrlPr>
                              <a:rPr lang="en-US" i="1" smtClean="0">
                                <a:latin typeface="Cambria Math"/>
                              </a:rPr>
                            </m:ctrlPr>
                          </m:sSupPr>
                          <m:e>
                            <m:d>
                              <m:dPr>
                                <m:ctrlPr>
                                  <a:rPr lang="el-GR" i="1">
                                    <a:latin typeface="Cambria Math"/>
                                  </a:rPr>
                                </m:ctrlPr>
                              </m:dPr>
                              <m:e>
                                <m:sSub>
                                  <m:sSubPr>
                                    <m:ctrlPr>
                                      <a:rPr lang="el-GR" i="1">
                                        <a:latin typeface="Cambria Math"/>
                                      </a:rPr>
                                    </m:ctrlPr>
                                  </m:sSubPr>
                                  <m:e>
                                    <m:r>
                                      <a:rPr lang="en-US" i="1">
                                        <a:latin typeface="Cambria Math" panose="02040503050406030204" pitchFamily="18" charset="0"/>
                                      </a:rPr>
                                      <m:t>𝑓</m:t>
                                    </m:r>
                                  </m:e>
                                  <m:sub>
                                    <m:r>
                                      <a:rPr lang="en-US" i="1">
                                        <a:latin typeface="Cambria Math" panose="02040503050406030204" pitchFamily="18" charset="0"/>
                                      </a:rPr>
                                      <m:t>0</m:t>
                                    </m:r>
                                  </m:sub>
                                </m:sSub>
                                <m:r>
                                  <a:rPr lang="en-US" b="0" i="1" smtClean="0">
                                    <a:latin typeface="Cambria Math" panose="02040503050406030204" pitchFamily="18" charset="0"/>
                                  </a:rPr>
                                  <m:t>+</m:t>
                                </m:r>
                                <m:sSub>
                                  <m:sSubPr>
                                    <m:ctrlPr>
                                      <a:rPr lang="el-GR" i="1">
                                        <a:latin typeface="Cambria Math"/>
                                      </a:rPr>
                                    </m:ctrlPr>
                                  </m:sSubPr>
                                  <m:e>
                                    <m:r>
                                      <a:rPr lang="en-US" i="1">
                                        <a:latin typeface="Cambria Math" panose="02040503050406030204" pitchFamily="18" charset="0"/>
                                      </a:rPr>
                                      <m:t>𝑓</m:t>
                                    </m:r>
                                  </m:e>
                                  <m:sub>
                                    <m:r>
                                      <a:rPr lang="en-US" i="1">
                                        <a:latin typeface="Cambria Math" panose="02040503050406030204" pitchFamily="18" charset="0"/>
                                        <a:ea typeface="Cambria Math" panose="02040503050406030204" pitchFamily="18" charset="0"/>
                                      </a:rPr>
                                      <m:t>𝜏</m:t>
                                    </m:r>
                                  </m:sub>
                                </m:sSub>
                              </m:e>
                            </m:d>
                          </m:e>
                          <m:sup>
                            <m:r>
                              <a:rPr lang="en-US" b="0" i="1" smtClean="0">
                                <a:latin typeface="Cambria Math" panose="02040503050406030204" pitchFamily="18" charset="0"/>
                              </a:rPr>
                              <m:t>2</m:t>
                            </m:r>
                          </m:sup>
                        </m:sSup>
                        <m:r>
                          <a:rPr lang="en-US" b="0" i="1" smtClean="0">
                            <a:latin typeface="Cambria Math" panose="02040503050406030204" pitchFamily="18" charset="0"/>
                          </a:rPr>
                          <m:t>−</m:t>
                        </m:r>
                        <m:f>
                          <m:fPr>
                            <m:ctrlPr>
                              <a:rPr lang="en-US" i="1">
                                <a:latin typeface="Cambria Math"/>
                              </a:rPr>
                            </m:ctrlPr>
                          </m:fPr>
                          <m:num>
                            <m:sSup>
                              <m:sSupPr>
                                <m:ctrlPr>
                                  <a:rPr lang="en-US" i="1">
                                    <a:latin typeface="Cambria Math"/>
                                  </a:rPr>
                                </m:ctrlPr>
                              </m:sSupPr>
                              <m:e>
                                <m:r>
                                  <a:rPr lang="en-US" i="1">
                                    <a:latin typeface="Cambria Math" panose="02040503050406030204" pitchFamily="18" charset="0"/>
                                  </a:rPr>
                                  <m:t>𝑐</m:t>
                                </m:r>
                              </m:e>
                              <m:sup>
                                <m:r>
                                  <a:rPr lang="en-US" i="1">
                                    <a:latin typeface="Cambria Math" panose="02040503050406030204" pitchFamily="18" charset="0"/>
                                  </a:rPr>
                                  <m:t>2</m:t>
                                </m:r>
                              </m:sup>
                            </m:sSup>
                            <m:sSubSup>
                              <m:sSubSupPr>
                                <m:ctrlPr>
                                  <a:rPr lang="en-US" i="1">
                                    <a:latin typeface="Cambria Math"/>
                                  </a:rPr>
                                </m:ctrlPr>
                              </m:sSubSupPr>
                              <m:e>
                                <m:r>
                                  <a:rPr lang="en-US" i="1">
                                    <a:latin typeface="Cambria Math" panose="02040503050406030204" pitchFamily="18" charset="0"/>
                                  </a:rPr>
                                  <m:t>𝑓</m:t>
                                </m:r>
                              </m:e>
                              <m:sub>
                                <m:r>
                                  <m:rPr>
                                    <m:nor/>
                                  </m:rPr>
                                  <a:rPr lang="en-US" i="1" dirty="0">
                                    <a:latin typeface="Symbol" panose="05050102010706020507" pitchFamily="18" charset="2"/>
                                  </a:rPr>
                                  <m:t>h</m:t>
                                </m:r>
                              </m:sub>
                              <m:sup>
                                <m:r>
                                  <a:rPr lang="en-US" i="1">
                                    <a:latin typeface="Cambria Math" panose="02040503050406030204" pitchFamily="18" charset="0"/>
                                  </a:rPr>
                                  <m:t>2</m:t>
                                </m:r>
                              </m:sup>
                            </m:sSubSup>
                          </m:num>
                          <m:den>
                            <m:r>
                              <a:rPr lang="en-US" i="1">
                                <a:latin typeface="Cambria Math" panose="02040503050406030204" pitchFamily="18" charset="0"/>
                              </a:rPr>
                              <m:t>4</m:t>
                            </m:r>
                            <m:sSubSup>
                              <m:sSubSupPr>
                                <m:ctrlPr>
                                  <a:rPr lang="en-US" i="1" smtClean="0">
                                    <a:latin typeface="Cambria Math"/>
                                  </a:rPr>
                                </m:ctrlPr>
                              </m:sSubSupPr>
                              <m:e>
                                <m:r>
                                  <a:rPr lang="en-US" b="0" i="1" smtClean="0">
                                    <a:latin typeface="Cambria Math" panose="02040503050406030204" pitchFamily="18" charset="0"/>
                                  </a:rPr>
                                  <m:t>𝑉</m:t>
                                </m:r>
                              </m:e>
                              <m:sub>
                                <m:r>
                                  <a:rPr lang="en-US" b="0" i="1" smtClean="0">
                                    <a:latin typeface="Cambria Math" panose="02040503050406030204" pitchFamily="18" charset="0"/>
                                  </a:rPr>
                                  <m:t>𝑟</m:t>
                                </m:r>
                              </m:sub>
                              <m:sup>
                                <m:r>
                                  <a:rPr lang="en-US" b="0" i="1" smtClean="0">
                                    <a:latin typeface="Cambria Math" panose="02040503050406030204" pitchFamily="18" charset="0"/>
                                  </a:rPr>
                                  <m:t>2</m:t>
                                </m:r>
                              </m:sup>
                            </m:sSubSup>
                          </m:den>
                        </m:f>
                      </m:e>
                    </m:rad>
                  </m:oMath>
                </a14:m>
                <a:endParaRPr lang="en-US" dirty="0" smtClean="0"/>
              </a:p>
              <a:p>
                <a:pPr lvl="1"/>
                <a14:m>
                  <m:oMath xmlns:m="http://schemas.openxmlformats.org/officeDocument/2006/math">
                    <m:sSub>
                      <m:sSubPr>
                        <m:ctrlPr>
                          <a:rPr lang="en-US" i="1">
                            <a:latin typeface="Cambria Math"/>
                          </a:rPr>
                        </m:ctrlPr>
                      </m:sSubPr>
                      <m:e>
                        <m:r>
                          <a:rPr lang="en-US" i="1">
                            <a:latin typeface="Cambria Math" panose="02040503050406030204" pitchFamily="18" charset="0"/>
                          </a:rPr>
                          <m:t>𝑅</m:t>
                        </m:r>
                      </m:e>
                      <m:sub>
                        <m:r>
                          <a:rPr lang="en-US" b="0" i="1" smtClean="0">
                            <a:latin typeface="Cambria Math" panose="02040503050406030204" pitchFamily="18" charset="0"/>
                          </a:rPr>
                          <m:t>0</m:t>
                        </m:r>
                      </m:sub>
                    </m:sSub>
                    <m:r>
                      <a:rPr lang="en-US">
                        <a:latin typeface="Cambria Math" panose="02040503050406030204" pitchFamily="18" charset="0"/>
                      </a:rPr>
                      <m:t>:</m:t>
                    </m:r>
                    <m:r>
                      <m:rPr>
                        <m:sty m:val="p"/>
                      </m:rPr>
                      <a:rPr lang="en-US">
                        <a:latin typeface="Cambria Math" panose="02040503050406030204" pitchFamily="18" charset="0"/>
                      </a:rPr>
                      <m:t>Range</m:t>
                    </m:r>
                    <m:r>
                      <a:rPr lang="en-US">
                        <a:latin typeface="Cambria Math" panose="02040503050406030204" pitchFamily="18" charset="0"/>
                      </a:rPr>
                      <m:t> </m:t>
                    </m:r>
                    <m:r>
                      <m:rPr>
                        <m:sty m:val="p"/>
                      </m:rPr>
                      <a:rPr lang="en-US">
                        <a:latin typeface="Cambria Math" panose="02040503050406030204" pitchFamily="18" charset="0"/>
                      </a:rPr>
                      <m:t>of</m:t>
                    </m:r>
                    <m:r>
                      <a:rPr lang="en-US">
                        <a:latin typeface="Cambria Math" panose="02040503050406030204" pitchFamily="18" charset="0"/>
                      </a:rPr>
                      <m:t> </m:t>
                    </m:r>
                    <m:r>
                      <m:rPr>
                        <m:sty m:val="p"/>
                      </m:rPr>
                      <a:rPr lang="en-US">
                        <a:latin typeface="Cambria Math" panose="02040503050406030204" pitchFamily="18" charset="0"/>
                      </a:rPr>
                      <m:t>closest</m:t>
                    </m:r>
                    <m:r>
                      <a:rPr lang="en-US">
                        <a:latin typeface="Cambria Math" panose="02040503050406030204" pitchFamily="18" charset="0"/>
                      </a:rPr>
                      <m:t> </m:t>
                    </m:r>
                    <m:r>
                      <m:rPr>
                        <m:sty m:val="p"/>
                      </m:rPr>
                      <a:rPr lang="en-US">
                        <a:latin typeface="Cambria Math" panose="02040503050406030204" pitchFamily="18" charset="0"/>
                      </a:rPr>
                      <m:t>approach</m:t>
                    </m:r>
                  </m:oMath>
                </a14:m>
                <a:endParaRPr lang="en-US" dirty="0" smtClean="0">
                  <a:latin typeface="Cambria Math" panose="02040503050406030204" pitchFamily="18" charset="0"/>
                </a:endParaRPr>
              </a:p>
              <a:p>
                <a:pPr lvl="1"/>
                <a14:m>
                  <m:oMath xmlns:m="http://schemas.openxmlformats.org/officeDocument/2006/math">
                    <m:sSub>
                      <m:sSubPr>
                        <m:ctrlPr>
                          <a:rPr lang="en-US" i="1">
                            <a:latin typeface="Cambria Math"/>
                          </a:rPr>
                        </m:ctrlPr>
                      </m:sSubPr>
                      <m:e>
                        <m:r>
                          <a:rPr lang="en-US" i="1">
                            <a:latin typeface="Cambria Math" panose="02040503050406030204" pitchFamily="18" charset="0"/>
                          </a:rPr>
                          <m:t>𝑅</m:t>
                        </m:r>
                      </m:e>
                      <m:sub>
                        <m:r>
                          <a:rPr lang="en-US" i="1">
                            <a:latin typeface="Cambria Math" panose="02040503050406030204" pitchFamily="18" charset="0"/>
                          </a:rPr>
                          <m:t>𝑟𝑒𝑓</m:t>
                        </m:r>
                      </m:sub>
                    </m:sSub>
                    <m:r>
                      <a:rPr lang="en-US">
                        <a:latin typeface="Cambria Math" panose="02040503050406030204" pitchFamily="18" charset="0"/>
                      </a:rPr>
                      <m:t>:</m:t>
                    </m:r>
                    <m:r>
                      <m:rPr>
                        <m:sty m:val="p"/>
                      </m:rPr>
                      <a:rPr lang="en-US" b="0" i="0" smtClean="0">
                        <a:latin typeface="Cambria Math" panose="02040503050406030204" pitchFamily="18" charset="0"/>
                      </a:rPr>
                      <m:t>R</m:t>
                    </m:r>
                    <m:r>
                      <m:rPr>
                        <m:sty m:val="p"/>
                      </m:rPr>
                      <a:rPr lang="en-US">
                        <a:latin typeface="Cambria Math" panose="02040503050406030204" pitchFamily="18" charset="0"/>
                      </a:rPr>
                      <m:t>eference</m:t>
                    </m:r>
                    <m:r>
                      <a:rPr lang="en-US">
                        <a:latin typeface="Cambria Math" panose="02040503050406030204" pitchFamily="18" charset="0"/>
                      </a:rPr>
                      <m:t> </m:t>
                    </m:r>
                    <m:r>
                      <m:rPr>
                        <m:sty m:val="p"/>
                      </m:rPr>
                      <a:rPr lang="en-US">
                        <a:latin typeface="Cambria Math" panose="02040503050406030204" pitchFamily="18" charset="0"/>
                      </a:rPr>
                      <m:t>range</m:t>
                    </m:r>
                    <m:r>
                      <a:rPr lang="en-US">
                        <a:latin typeface="Cambria Math" panose="02040503050406030204" pitchFamily="18" charset="0"/>
                      </a:rPr>
                      <m:t> </m:t>
                    </m:r>
                    <m:r>
                      <m:rPr>
                        <m:sty m:val="p"/>
                      </m:rPr>
                      <a:rPr lang="en-US">
                        <a:latin typeface="Cambria Math" panose="02040503050406030204" pitchFamily="18" charset="0"/>
                      </a:rPr>
                      <m:t>for</m:t>
                    </m:r>
                    <m:r>
                      <a:rPr lang="en-US">
                        <a:latin typeface="Cambria Math" panose="02040503050406030204" pitchFamily="18" charset="0"/>
                      </a:rPr>
                      <m:t> </m:t>
                    </m:r>
                    <m:r>
                      <m:rPr>
                        <m:sty m:val="p"/>
                      </m:rPr>
                      <a:rPr lang="en-US">
                        <a:latin typeface="Cambria Math" panose="02040503050406030204" pitchFamily="18" charset="0"/>
                      </a:rPr>
                      <m:t>bulk</m:t>
                    </m:r>
                    <m:r>
                      <a:rPr lang="en-US" b="0" i="0" smtClean="0">
                        <a:latin typeface="Cambria Math" panose="02040503050406030204" pitchFamily="18" charset="0"/>
                      </a:rPr>
                      <m:t> </m:t>
                    </m:r>
                    <m:r>
                      <m:rPr>
                        <m:sty m:val="p"/>
                      </m:rPr>
                      <a:rPr lang="en-US" b="0" i="0" smtClean="0">
                        <a:latin typeface="Cambria Math" panose="02040503050406030204" pitchFamily="18" charset="0"/>
                      </a:rPr>
                      <m:t>RFM</m:t>
                    </m:r>
                    <m:r>
                      <a:rPr lang="en-US" b="0" i="0" smtClean="0">
                        <a:latin typeface="Cambria Math" panose="02040503050406030204" pitchFamily="18" charset="0"/>
                      </a:rPr>
                      <m:t> </m:t>
                    </m:r>
                    <m:r>
                      <m:rPr>
                        <m:sty m:val="p"/>
                      </m:rPr>
                      <a:rPr lang="en-US" b="0" i="0" smtClean="0">
                        <a:latin typeface="Cambria Math" panose="02040503050406030204" pitchFamily="18" charset="0"/>
                      </a:rPr>
                      <m:t>filter</m:t>
                    </m:r>
                  </m:oMath>
                </a14:m>
                <a:endParaRPr lang="en-US" dirty="0"/>
              </a:p>
              <a:p>
                <a:pPr lvl="1"/>
                <a14:m>
                  <m:oMath xmlns:m="http://schemas.openxmlformats.org/officeDocument/2006/math">
                    <m:r>
                      <a:rPr lang="en-US" i="1">
                        <a:latin typeface="Cambria Math" panose="02040503050406030204" pitchFamily="18" charset="0"/>
                      </a:rPr>
                      <m:t>𝑐</m:t>
                    </m:r>
                  </m:oMath>
                </a14:m>
                <a:r>
                  <a:rPr lang="en-US" dirty="0"/>
                  <a:t>: Speed of light</a:t>
                </a:r>
              </a:p>
              <a:p>
                <a:pPr lvl="1"/>
                <a14:m>
                  <m:oMath xmlns:m="http://schemas.openxmlformats.org/officeDocument/2006/math">
                    <m:sSub>
                      <m:sSubPr>
                        <m:ctrlPr>
                          <a:rPr lang="en-US" i="1">
                            <a:latin typeface="Cambria Math"/>
                          </a:rPr>
                        </m:ctrlPr>
                      </m:sSubPr>
                      <m:e>
                        <m:r>
                          <a:rPr lang="en-US" i="1">
                            <a:latin typeface="Cambria Math" panose="02040503050406030204" pitchFamily="18" charset="0"/>
                          </a:rPr>
                          <m:t>𝑓</m:t>
                        </m:r>
                      </m:e>
                      <m:sub>
                        <m:r>
                          <m:rPr>
                            <m:nor/>
                          </m:rPr>
                          <a:rPr lang="en-US" b="0" i="1" smtClean="0">
                            <a:latin typeface="Cambria Math" panose="02040503050406030204" pitchFamily="18" charset="0"/>
                          </a:rPr>
                          <m:t>o</m:t>
                        </m:r>
                      </m:sub>
                    </m:sSub>
                    <m:r>
                      <m:rPr>
                        <m:nor/>
                      </m:rPr>
                      <a:rPr lang="en-US" dirty="0"/>
                      <m:t>: </m:t>
                    </m:r>
                    <m:r>
                      <m:rPr>
                        <m:nor/>
                      </m:rPr>
                      <a:rPr lang="en-US" b="0" i="0" dirty="0" smtClean="0"/>
                      <m:t>Center</m:t>
                    </m:r>
                    <m:r>
                      <m:rPr>
                        <m:nor/>
                      </m:rPr>
                      <a:rPr lang="en-US" b="0" i="0" dirty="0" smtClean="0"/>
                      <m:t> </m:t>
                    </m:r>
                    <m:r>
                      <m:rPr>
                        <m:nor/>
                      </m:rPr>
                      <a:rPr lang="en-US" dirty="0"/>
                      <m:t>frequency</m:t>
                    </m:r>
                  </m:oMath>
                </a14:m>
                <a:endParaRPr lang="en-US" dirty="0"/>
              </a:p>
              <a:p>
                <a:pPr lvl="1"/>
                <a14:m>
                  <m:oMath xmlns:m="http://schemas.openxmlformats.org/officeDocument/2006/math">
                    <m:sSub>
                      <m:sSubPr>
                        <m:ctrlPr>
                          <a:rPr lang="en-US" i="1">
                            <a:latin typeface="Cambria Math"/>
                          </a:rPr>
                        </m:ctrlPr>
                      </m:sSubPr>
                      <m:e>
                        <m:r>
                          <a:rPr lang="en-US" i="1">
                            <a:latin typeface="Cambria Math" panose="02040503050406030204" pitchFamily="18" charset="0"/>
                          </a:rPr>
                          <m:t>𝑓</m:t>
                        </m:r>
                      </m:e>
                      <m:sub>
                        <m:r>
                          <a:rPr lang="en-US" i="1" dirty="0">
                            <a:latin typeface="Cambria Math" panose="02040503050406030204" pitchFamily="18" charset="0"/>
                            <a:ea typeface="Cambria Math" panose="02040503050406030204" pitchFamily="18" charset="0"/>
                          </a:rPr>
                          <m:t>𝜏</m:t>
                        </m:r>
                      </m:sub>
                    </m:sSub>
                  </m:oMath>
                </a14:m>
                <a:r>
                  <a:rPr lang="en-US" dirty="0"/>
                  <a:t>: Baseband range frequency</a:t>
                </a:r>
              </a:p>
              <a:p>
                <a:pPr lvl="1"/>
                <a14:m>
                  <m:oMath xmlns:m="http://schemas.openxmlformats.org/officeDocument/2006/math">
                    <m:sSub>
                      <m:sSubPr>
                        <m:ctrlPr>
                          <a:rPr lang="en-US" i="1">
                            <a:latin typeface="Cambria Math"/>
                          </a:rPr>
                        </m:ctrlPr>
                      </m:sSubPr>
                      <m:e>
                        <m:r>
                          <a:rPr lang="en-US" i="1">
                            <a:latin typeface="Cambria Math" panose="02040503050406030204" pitchFamily="18" charset="0"/>
                          </a:rPr>
                          <m:t>𝑓</m:t>
                        </m:r>
                      </m:e>
                      <m:sub>
                        <m:r>
                          <m:rPr>
                            <m:nor/>
                          </m:rPr>
                          <a:rPr lang="en-US" i="1" dirty="0">
                            <a:latin typeface="Symbol" panose="05050102010706020507" pitchFamily="18" charset="2"/>
                          </a:rPr>
                          <m:t>h</m:t>
                        </m:r>
                      </m:sub>
                    </m:sSub>
                  </m:oMath>
                </a14:m>
                <a:r>
                  <a:rPr lang="en-US" dirty="0"/>
                  <a:t>: Doppler frequency</a:t>
                </a:r>
              </a:p>
              <a:p>
                <a:pPr lvl="1"/>
                <a14:m>
                  <m:oMath xmlns:m="http://schemas.openxmlformats.org/officeDocument/2006/math">
                    <m:sSub>
                      <m:sSubPr>
                        <m:ctrlPr>
                          <a:rPr lang="en-US" i="1">
                            <a:latin typeface="Cambria Math"/>
                          </a:rPr>
                        </m:ctrlPr>
                      </m:sSubPr>
                      <m:e>
                        <m:r>
                          <a:rPr lang="en-US" i="1">
                            <a:latin typeface="Cambria Math" panose="02040503050406030204" pitchFamily="18" charset="0"/>
                          </a:rPr>
                          <m:t>𝑉</m:t>
                        </m:r>
                      </m:e>
                      <m:sub>
                        <m:r>
                          <a:rPr lang="en-US" i="1">
                            <a:latin typeface="Cambria Math" panose="02040503050406030204" pitchFamily="18" charset="0"/>
                          </a:rPr>
                          <m:t>𝑟</m:t>
                        </m:r>
                      </m:sub>
                    </m:sSub>
                  </m:oMath>
                </a14:m>
                <a:r>
                  <a:rPr lang="en-US" dirty="0"/>
                  <a:t>: Effective velocity (rectilinear coordinate system</a:t>
                </a:r>
                <a:r>
                  <a:rPr lang="en-US" dirty="0" smtClean="0"/>
                  <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575254"/>
                <a:ext cx="10515600" cy="4351338"/>
              </a:xfrm>
              <a:blipFill rotWithShape="0">
                <a:blip r:embed="rId2"/>
                <a:stretch>
                  <a:fillRect l="-928" t="-2101" b="-1120"/>
                </a:stretch>
              </a:blipFill>
            </p:spPr>
            <p:txBody>
              <a:bodyPr/>
              <a:lstStyle/>
              <a:p>
                <a:r>
                  <a:rPr lang="en-US">
                    <a:noFill/>
                  </a:rPr>
                  <a:t> </a:t>
                </a:r>
              </a:p>
            </p:txBody>
          </p:sp>
        </mc:Fallback>
      </mc:AlternateContent>
    </p:spTree>
    <p:extLst>
      <p:ext uri="{BB962C8B-B14F-4D97-AF65-F5344CB8AC3E}">
        <p14:creationId xmlns:p14="http://schemas.microsoft.com/office/powerpoint/2010/main" val="3162844404"/>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F-k </a:t>
            </a:r>
            <a:r>
              <a:rPr lang="en-US" dirty="0" smtClean="0"/>
              <a:t>migration: Step 3</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575254"/>
                <a:ext cx="10515600" cy="4351338"/>
              </a:xfrm>
            </p:spPr>
            <p:txBody>
              <a:bodyPr>
                <a:normAutofit fontScale="77500" lnSpcReduction="20000"/>
              </a:bodyPr>
              <a:lstStyle/>
              <a:p>
                <a:r>
                  <a:rPr lang="en-US" dirty="0" smtClean="0"/>
                  <a:t>Stolt Interpolation</a:t>
                </a:r>
              </a:p>
              <a:p>
                <a:pPr lvl="1"/>
                <a:r>
                  <a:rPr lang="en-US" dirty="0" smtClean="0"/>
                  <a:t>Data </a:t>
                </a:r>
                <a:r>
                  <a:rPr lang="en-US" dirty="0"/>
                  <a:t>start uniformly sampled in </a:t>
                </a:r>
                <a14:m>
                  <m:oMath xmlns:m="http://schemas.openxmlformats.org/officeDocument/2006/math">
                    <m:r>
                      <a:rPr lang="en-US" b="0" i="1" smtClean="0">
                        <a:latin typeface="Cambria Math" panose="02040503050406030204" pitchFamily="18" charset="0"/>
                      </a:rPr>
                      <m:t>𝑓</m:t>
                    </m:r>
                    <m:r>
                      <a:rPr lang="en-US" b="0" i="1" smtClean="0">
                        <a:latin typeface="Cambria Math" panose="02040503050406030204" pitchFamily="18" charset="0"/>
                      </a:rPr>
                      <m:t>=</m:t>
                    </m:r>
                    <m:sSub>
                      <m:sSubPr>
                        <m:ctrlPr>
                          <a:rPr lang="el-GR" i="1">
                            <a:latin typeface="Cambria Math"/>
                          </a:rPr>
                        </m:ctrlPr>
                      </m:sSubPr>
                      <m:e>
                        <m:r>
                          <a:rPr lang="en-US" i="1">
                            <a:latin typeface="Cambria Math" panose="02040503050406030204" pitchFamily="18" charset="0"/>
                          </a:rPr>
                          <m:t>𝑓</m:t>
                        </m:r>
                      </m:e>
                      <m:sub>
                        <m:r>
                          <a:rPr lang="en-US" i="1">
                            <a:latin typeface="Cambria Math" panose="02040503050406030204" pitchFamily="18" charset="0"/>
                          </a:rPr>
                          <m:t>0</m:t>
                        </m:r>
                      </m:sub>
                    </m:sSub>
                    <m:r>
                      <a:rPr lang="en-US" b="0" i="1" smtClean="0">
                        <a:latin typeface="Cambria Math" panose="02040503050406030204" pitchFamily="18" charset="0"/>
                      </a:rPr>
                      <m:t>+</m:t>
                    </m:r>
                    <m:sSub>
                      <m:sSubPr>
                        <m:ctrlPr>
                          <a:rPr lang="el-GR" i="1">
                            <a:latin typeface="Cambria Math"/>
                          </a:rPr>
                        </m:ctrlPr>
                      </m:sSubPr>
                      <m:e>
                        <m:r>
                          <a:rPr lang="en-US" i="1">
                            <a:latin typeface="Cambria Math" panose="02040503050406030204" pitchFamily="18" charset="0"/>
                          </a:rPr>
                          <m:t>𝑓</m:t>
                        </m:r>
                      </m:e>
                      <m:sub>
                        <m:r>
                          <a:rPr lang="en-US" i="1">
                            <a:latin typeface="Cambria Math" panose="02040503050406030204" pitchFamily="18" charset="0"/>
                            <a:ea typeface="Cambria Math" panose="02040503050406030204" pitchFamily="18" charset="0"/>
                          </a:rPr>
                          <m:t>𝜏</m:t>
                        </m:r>
                      </m:sub>
                    </m:sSub>
                  </m:oMath>
                </a14:m>
                <a:endParaRPr lang="en-US" b="0" dirty="0" smtClean="0"/>
              </a:p>
              <a:p>
                <a:pPr lvl="1"/>
                <a:r>
                  <a:rPr lang="en-US" dirty="0" smtClean="0"/>
                  <a:t>Define a new variable </a:t>
                </a:r>
                <a14:m>
                  <m:oMath xmlns:m="http://schemas.openxmlformats.org/officeDocument/2006/math">
                    <m:sSup>
                      <m:sSupPr>
                        <m:ctrlPr>
                          <a:rPr lang="en-US" i="1">
                            <a:latin typeface="Cambria Math"/>
                          </a:rPr>
                        </m:ctrlPr>
                      </m:sSupPr>
                      <m:e>
                        <m:r>
                          <a:rPr lang="en-US" i="1">
                            <a:latin typeface="Cambria Math" panose="02040503050406030204" pitchFamily="18" charset="0"/>
                          </a:rPr>
                          <m:t>𝑓</m:t>
                        </m:r>
                      </m:e>
                      <m:sup>
                        <m:r>
                          <a:rPr lang="en-US" i="1">
                            <a:latin typeface="Cambria Math" panose="02040503050406030204" pitchFamily="18" charset="0"/>
                          </a:rPr>
                          <m:t>′</m:t>
                        </m:r>
                      </m:sup>
                    </m:sSup>
                  </m:oMath>
                </a14:m>
                <a:r>
                  <a:rPr lang="en-US" dirty="0" smtClean="0"/>
                  <a:t>:</a:t>
                </a:r>
              </a:p>
              <a:p>
                <a:pPr lvl="2"/>
                <a14:m>
                  <m:oMath xmlns:m="http://schemas.openxmlformats.org/officeDocument/2006/math">
                    <m:sSup>
                      <m:sSupPr>
                        <m:ctrlPr>
                          <a:rPr lang="en-US" i="1">
                            <a:latin typeface="Cambria Math"/>
                          </a:rPr>
                        </m:ctrlPr>
                      </m:sSupPr>
                      <m:e>
                        <m:r>
                          <a:rPr lang="en-US" i="1">
                            <a:latin typeface="Cambria Math" panose="02040503050406030204" pitchFamily="18" charset="0"/>
                          </a:rPr>
                          <m:t>𝑓</m:t>
                        </m:r>
                      </m:e>
                      <m:sup>
                        <m:r>
                          <a:rPr lang="en-US" i="1">
                            <a:latin typeface="Cambria Math" panose="02040503050406030204" pitchFamily="18" charset="0"/>
                          </a:rPr>
                          <m:t>′</m:t>
                        </m:r>
                      </m:sup>
                    </m:sSup>
                    <m:r>
                      <a:rPr lang="en-US" b="0" i="1" smtClean="0">
                        <a:latin typeface="Cambria Math" panose="02040503050406030204" pitchFamily="18" charset="0"/>
                      </a:rPr>
                      <m:t>=</m:t>
                    </m:r>
                    <m:rad>
                      <m:radPr>
                        <m:degHide m:val="on"/>
                        <m:ctrlPr>
                          <a:rPr lang="en-US" i="1">
                            <a:latin typeface="Cambria Math"/>
                          </a:rPr>
                        </m:ctrlPr>
                      </m:radPr>
                      <m:deg/>
                      <m:e>
                        <m:sSup>
                          <m:sSupPr>
                            <m:ctrlPr>
                              <a:rPr lang="en-US" i="1">
                                <a:latin typeface="Cambria Math"/>
                              </a:rPr>
                            </m:ctrlPr>
                          </m:sSupPr>
                          <m:e>
                            <m:d>
                              <m:dPr>
                                <m:ctrlPr>
                                  <a:rPr lang="el-GR" i="1">
                                    <a:latin typeface="Cambria Math"/>
                                  </a:rPr>
                                </m:ctrlPr>
                              </m:dPr>
                              <m:e>
                                <m:sSub>
                                  <m:sSubPr>
                                    <m:ctrlPr>
                                      <a:rPr lang="el-GR" i="1">
                                        <a:latin typeface="Cambria Math"/>
                                      </a:rPr>
                                    </m:ctrlPr>
                                  </m:sSubPr>
                                  <m:e>
                                    <m:r>
                                      <a:rPr lang="en-US" i="1">
                                        <a:latin typeface="Cambria Math" panose="02040503050406030204" pitchFamily="18" charset="0"/>
                                      </a:rPr>
                                      <m:t>𝑓</m:t>
                                    </m:r>
                                  </m:e>
                                  <m:sub>
                                    <m:r>
                                      <a:rPr lang="en-US" i="1">
                                        <a:latin typeface="Cambria Math" panose="02040503050406030204" pitchFamily="18" charset="0"/>
                                      </a:rPr>
                                      <m:t>0</m:t>
                                    </m:r>
                                  </m:sub>
                                </m:sSub>
                                <m:r>
                                  <a:rPr lang="en-US" b="0" i="1" smtClean="0">
                                    <a:latin typeface="Cambria Math" panose="02040503050406030204" pitchFamily="18" charset="0"/>
                                  </a:rPr>
                                  <m:t>+</m:t>
                                </m:r>
                                <m:sSub>
                                  <m:sSubPr>
                                    <m:ctrlPr>
                                      <a:rPr lang="el-GR" i="1">
                                        <a:latin typeface="Cambria Math"/>
                                      </a:rPr>
                                    </m:ctrlPr>
                                  </m:sSubPr>
                                  <m:e>
                                    <m:r>
                                      <a:rPr lang="en-US" i="1">
                                        <a:latin typeface="Cambria Math" panose="02040503050406030204" pitchFamily="18" charset="0"/>
                                      </a:rPr>
                                      <m:t>𝑓</m:t>
                                    </m:r>
                                  </m:e>
                                  <m:sub>
                                    <m:r>
                                      <a:rPr lang="en-US" i="1">
                                        <a:latin typeface="Cambria Math" panose="02040503050406030204" pitchFamily="18" charset="0"/>
                                        <a:ea typeface="Cambria Math" panose="02040503050406030204" pitchFamily="18" charset="0"/>
                                      </a:rPr>
                                      <m:t>𝜏</m:t>
                                    </m:r>
                                  </m:sub>
                                </m:sSub>
                              </m:e>
                            </m:d>
                          </m:e>
                          <m:sup>
                            <m:r>
                              <a:rPr lang="en-US" i="1">
                                <a:latin typeface="Cambria Math" panose="02040503050406030204" pitchFamily="18" charset="0"/>
                              </a:rPr>
                              <m:t>2</m:t>
                            </m:r>
                          </m:sup>
                        </m:sSup>
                        <m:r>
                          <a:rPr lang="en-US" i="1">
                            <a:latin typeface="Cambria Math" panose="02040503050406030204" pitchFamily="18" charset="0"/>
                          </a:rPr>
                          <m:t>−</m:t>
                        </m:r>
                        <m:f>
                          <m:fPr>
                            <m:ctrlPr>
                              <a:rPr lang="en-US" i="1">
                                <a:latin typeface="Cambria Math"/>
                              </a:rPr>
                            </m:ctrlPr>
                          </m:fPr>
                          <m:num>
                            <m:sSup>
                              <m:sSupPr>
                                <m:ctrlPr>
                                  <a:rPr lang="en-US" i="1">
                                    <a:latin typeface="Cambria Math"/>
                                  </a:rPr>
                                </m:ctrlPr>
                              </m:sSupPr>
                              <m:e>
                                <m:r>
                                  <a:rPr lang="en-US" i="1">
                                    <a:latin typeface="Cambria Math" panose="02040503050406030204" pitchFamily="18" charset="0"/>
                                  </a:rPr>
                                  <m:t>𝑐</m:t>
                                </m:r>
                              </m:e>
                              <m:sup>
                                <m:r>
                                  <a:rPr lang="en-US" i="1">
                                    <a:latin typeface="Cambria Math" panose="02040503050406030204" pitchFamily="18" charset="0"/>
                                  </a:rPr>
                                  <m:t>2</m:t>
                                </m:r>
                              </m:sup>
                            </m:sSup>
                            <m:sSubSup>
                              <m:sSubSupPr>
                                <m:ctrlPr>
                                  <a:rPr lang="en-US" i="1">
                                    <a:latin typeface="Cambria Math"/>
                                  </a:rPr>
                                </m:ctrlPr>
                              </m:sSubSupPr>
                              <m:e>
                                <m:r>
                                  <a:rPr lang="en-US" i="1">
                                    <a:latin typeface="Cambria Math" panose="02040503050406030204" pitchFamily="18" charset="0"/>
                                  </a:rPr>
                                  <m:t>𝑓</m:t>
                                </m:r>
                              </m:e>
                              <m:sub>
                                <m:r>
                                  <m:rPr>
                                    <m:nor/>
                                  </m:rPr>
                                  <a:rPr lang="en-US" i="1" dirty="0">
                                    <a:latin typeface="Symbol" panose="05050102010706020507" pitchFamily="18" charset="2"/>
                                  </a:rPr>
                                  <m:t>h</m:t>
                                </m:r>
                              </m:sub>
                              <m:sup>
                                <m:r>
                                  <a:rPr lang="en-US" i="1">
                                    <a:latin typeface="Cambria Math" panose="02040503050406030204" pitchFamily="18" charset="0"/>
                                  </a:rPr>
                                  <m:t>2</m:t>
                                </m:r>
                              </m:sup>
                            </m:sSubSup>
                          </m:num>
                          <m:den>
                            <m:r>
                              <a:rPr lang="en-US" i="1">
                                <a:latin typeface="Cambria Math" panose="02040503050406030204" pitchFamily="18" charset="0"/>
                              </a:rPr>
                              <m:t>4</m:t>
                            </m:r>
                            <m:sSubSup>
                              <m:sSubSupPr>
                                <m:ctrlPr>
                                  <a:rPr lang="en-US" i="1">
                                    <a:latin typeface="Cambria Math"/>
                                  </a:rPr>
                                </m:ctrlPr>
                              </m:sSubSupPr>
                              <m:e>
                                <m:r>
                                  <a:rPr lang="en-US" i="1">
                                    <a:latin typeface="Cambria Math" panose="02040503050406030204" pitchFamily="18" charset="0"/>
                                  </a:rPr>
                                  <m:t>𝑉</m:t>
                                </m:r>
                              </m:e>
                              <m:sub>
                                <m:r>
                                  <a:rPr lang="en-US" i="1">
                                    <a:latin typeface="Cambria Math" panose="02040503050406030204" pitchFamily="18" charset="0"/>
                                  </a:rPr>
                                  <m:t>𝑟</m:t>
                                </m:r>
                              </m:sub>
                              <m:sup>
                                <m:r>
                                  <a:rPr lang="en-US" i="1">
                                    <a:latin typeface="Cambria Math" panose="02040503050406030204" pitchFamily="18" charset="0"/>
                                  </a:rPr>
                                  <m:t>2</m:t>
                                </m:r>
                              </m:sup>
                            </m:sSubSup>
                          </m:den>
                        </m:f>
                      </m:e>
                    </m:rad>
                  </m:oMath>
                </a14:m>
                <a:endParaRPr lang="en-US" dirty="0" smtClean="0"/>
              </a:p>
              <a:p>
                <a:pPr lvl="1"/>
                <a:r>
                  <a:rPr lang="en-US" dirty="0" smtClean="0"/>
                  <a:t>We note that there is a one to one mapping between </a:t>
                </a:r>
                <a14:m>
                  <m:oMath xmlns:m="http://schemas.openxmlformats.org/officeDocument/2006/math">
                    <m:r>
                      <a:rPr lang="en-US" i="1">
                        <a:latin typeface="Cambria Math" panose="02040503050406030204" pitchFamily="18" charset="0"/>
                      </a:rPr>
                      <m:t>𝑓</m:t>
                    </m:r>
                  </m:oMath>
                </a14:m>
                <a:r>
                  <a:rPr lang="en-US" dirty="0"/>
                  <a:t> </a:t>
                </a:r>
                <a:r>
                  <a:rPr lang="en-US" dirty="0" smtClean="0"/>
                  <a:t>to </a:t>
                </a:r>
                <a14:m>
                  <m:oMath xmlns:m="http://schemas.openxmlformats.org/officeDocument/2006/math">
                    <m:sSup>
                      <m:sSupPr>
                        <m:ctrlPr>
                          <a:rPr lang="en-US" i="1">
                            <a:latin typeface="Cambria Math"/>
                          </a:rPr>
                        </m:ctrlPr>
                      </m:sSupPr>
                      <m:e>
                        <m:r>
                          <a:rPr lang="en-US" i="1">
                            <a:latin typeface="Cambria Math" panose="02040503050406030204" pitchFamily="18" charset="0"/>
                          </a:rPr>
                          <m:t>𝑓</m:t>
                        </m:r>
                      </m:e>
                      <m:sup>
                        <m:r>
                          <a:rPr lang="en-US" i="1">
                            <a:latin typeface="Cambria Math" panose="02040503050406030204" pitchFamily="18" charset="0"/>
                          </a:rPr>
                          <m:t>′</m:t>
                        </m:r>
                      </m:sup>
                    </m:sSup>
                  </m:oMath>
                </a14:m>
                <a:r>
                  <a:rPr lang="en-US" dirty="0" smtClean="0"/>
                  <a:t> and we can solve for </a:t>
                </a:r>
                <a14:m>
                  <m:oMath xmlns:m="http://schemas.openxmlformats.org/officeDocument/2006/math">
                    <m:r>
                      <a:rPr lang="en-US" i="1">
                        <a:latin typeface="Cambria Math" panose="02040503050406030204" pitchFamily="18" charset="0"/>
                      </a:rPr>
                      <m:t>𝑓</m:t>
                    </m:r>
                  </m:oMath>
                </a14:m>
                <a:r>
                  <a:rPr lang="en-US" dirty="0" smtClean="0"/>
                  <a:t> in terms of </a:t>
                </a:r>
                <a14:m>
                  <m:oMath xmlns:m="http://schemas.openxmlformats.org/officeDocument/2006/math">
                    <m:sSup>
                      <m:sSupPr>
                        <m:ctrlPr>
                          <a:rPr lang="en-US" i="1">
                            <a:latin typeface="Cambria Math"/>
                          </a:rPr>
                        </m:ctrlPr>
                      </m:sSupPr>
                      <m:e>
                        <m:r>
                          <a:rPr lang="en-US" i="1">
                            <a:latin typeface="Cambria Math" panose="02040503050406030204" pitchFamily="18" charset="0"/>
                          </a:rPr>
                          <m:t>𝑓</m:t>
                        </m:r>
                      </m:e>
                      <m:sup>
                        <m:r>
                          <a:rPr lang="en-US" i="1">
                            <a:latin typeface="Cambria Math" panose="02040503050406030204" pitchFamily="18" charset="0"/>
                          </a:rPr>
                          <m:t>′</m:t>
                        </m:r>
                      </m:sup>
                    </m:sSup>
                  </m:oMath>
                </a14:m>
                <a:r>
                  <a:rPr lang="en-US" dirty="0" smtClean="0"/>
                  <a:t>:</a:t>
                </a:r>
              </a:p>
              <a:p>
                <a:pPr lvl="2"/>
                <a14:m>
                  <m:oMath xmlns:m="http://schemas.openxmlformats.org/officeDocument/2006/math">
                    <m:r>
                      <a:rPr lang="en-US" b="0" i="1" smtClean="0">
                        <a:latin typeface="Cambria Math" panose="02040503050406030204" pitchFamily="18" charset="0"/>
                      </a:rPr>
                      <m:t>𝑓</m:t>
                    </m:r>
                    <m:r>
                      <a:rPr lang="en-US" i="1">
                        <a:latin typeface="Cambria Math" panose="02040503050406030204" pitchFamily="18" charset="0"/>
                      </a:rPr>
                      <m:t>=</m:t>
                    </m:r>
                    <m:rad>
                      <m:radPr>
                        <m:degHide m:val="on"/>
                        <m:ctrlPr>
                          <a:rPr lang="en-US" i="1">
                            <a:latin typeface="Cambria Math"/>
                          </a:rPr>
                        </m:ctrlPr>
                      </m:radPr>
                      <m:deg/>
                      <m:e>
                        <m:sSup>
                          <m:sSupPr>
                            <m:ctrlPr>
                              <a:rPr lang="en-US" i="1" smtClean="0">
                                <a:latin typeface="Cambria Math"/>
                              </a:rPr>
                            </m:ctrlPr>
                          </m:sSupPr>
                          <m:e>
                            <m:sSup>
                              <m:sSupPr>
                                <m:ctrlPr>
                                  <a:rPr lang="en-US" i="1">
                                    <a:latin typeface="Cambria Math"/>
                                  </a:rPr>
                                </m:ctrlPr>
                              </m:sSupPr>
                              <m:e>
                                <m:r>
                                  <a:rPr lang="en-US" i="1">
                                    <a:latin typeface="Cambria Math" panose="02040503050406030204" pitchFamily="18" charset="0"/>
                                  </a:rPr>
                                  <m:t>𝑓</m:t>
                                </m:r>
                              </m:e>
                              <m:sup>
                                <m:r>
                                  <a:rPr lang="en-US" i="1">
                                    <a:latin typeface="Cambria Math" panose="02040503050406030204" pitchFamily="18" charset="0"/>
                                  </a:rPr>
                                  <m:t>′</m:t>
                                </m:r>
                              </m:sup>
                            </m:sSup>
                          </m:e>
                          <m:sup>
                            <m:r>
                              <a:rPr lang="en-US" b="0" i="1" smtClean="0">
                                <a:latin typeface="Cambria Math" panose="02040503050406030204" pitchFamily="18" charset="0"/>
                              </a:rPr>
                              <m:t>2</m:t>
                            </m:r>
                          </m:sup>
                        </m:sSup>
                        <m:r>
                          <a:rPr lang="en-US" b="0" i="1" smtClean="0">
                            <a:latin typeface="Cambria Math" panose="02040503050406030204" pitchFamily="18" charset="0"/>
                          </a:rPr>
                          <m:t>+</m:t>
                        </m:r>
                        <m:f>
                          <m:fPr>
                            <m:ctrlPr>
                              <a:rPr lang="en-US" i="1">
                                <a:latin typeface="Cambria Math"/>
                              </a:rPr>
                            </m:ctrlPr>
                          </m:fPr>
                          <m:num>
                            <m:sSup>
                              <m:sSupPr>
                                <m:ctrlPr>
                                  <a:rPr lang="en-US" i="1">
                                    <a:latin typeface="Cambria Math"/>
                                  </a:rPr>
                                </m:ctrlPr>
                              </m:sSupPr>
                              <m:e>
                                <m:r>
                                  <a:rPr lang="en-US" i="1">
                                    <a:latin typeface="Cambria Math" panose="02040503050406030204" pitchFamily="18" charset="0"/>
                                  </a:rPr>
                                  <m:t>𝑐</m:t>
                                </m:r>
                              </m:e>
                              <m:sup>
                                <m:r>
                                  <a:rPr lang="en-US" i="1">
                                    <a:latin typeface="Cambria Math" panose="02040503050406030204" pitchFamily="18" charset="0"/>
                                  </a:rPr>
                                  <m:t>2</m:t>
                                </m:r>
                              </m:sup>
                            </m:sSup>
                            <m:sSubSup>
                              <m:sSubSupPr>
                                <m:ctrlPr>
                                  <a:rPr lang="en-US" i="1">
                                    <a:latin typeface="Cambria Math"/>
                                  </a:rPr>
                                </m:ctrlPr>
                              </m:sSubSupPr>
                              <m:e>
                                <m:r>
                                  <a:rPr lang="en-US" i="1">
                                    <a:latin typeface="Cambria Math" panose="02040503050406030204" pitchFamily="18" charset="0"/>
                                  </a:rPr>
                                  <m:t>𝑓</m:t>
                                </m:r>
                              </m:e>
                              <m:sub>
                                <m:r>
                                  <m:rPr>
                                    <m:nor/>
                                  </m:rPr>
                                  <a:rPr lang="en-US" i="1" dirty="0">
                                    <a:latin typeface="Symbol" panose="05050102010706020507" pitchFamily="18" charset="2"/>
                                  </a:rPr>
                                  <m:t>h</m:t>
                                </m:r>
                              </m:sub>
                              <m:sup>
                                <m:r>
                                  <a:rPr lang="en-US" i="1">
                                    <a:latin typeface="Cambria Math" panose="02040503050406030204" pitchFamily="18" charset="0"/>
                                  </a:rPr>
                                  <m:t>2</m:t>
                                </m:r>
                              </m:sup>
                            </m:sSubSup>
                          </m:num>
                          <m:den>
                            <m:r>
                              <a:rPr lang="en-US" i="1">
                                <a:latin typeface="Cambria Math" panose="02040503050406030204" pitchFamily="18" charset="0"/>
                              </a:rPr>
                              <m:t>4</m:t>
                            </m:r>
                            <m:sSubSup>
                              <m:sSubSupPr>
                                <m:ctrlPr>
                                  <a:rPr lang="en-US" i="1">
                                    <a:latin typeface="Cambria Math"/>
                                  </a:rPr>
                                </m:ctrlPr>
                              </m:sSubSupPr>
                              <m:e>
                                <m:r>
                                  <a:rPr lang="en-US" i="1">
                                    <a:latin typeface="Cambria Math" panose="02040503050406030204" pitchFamily="18" charset="0"/>
                                  </a:rPr>
                                  <m:t>𝑉</m:t>
                                </m:r>
                              </m:e>
                              <m:sub>
                                <m:r>
                                  <a:rPr lang="en-US" i="1">
                                    <a:latin typeface="Cambria Math" panose="02040503050406030204" pitchFamily="18" charset="0"/>
                                  </a:rPr>
                                  <m:t>𝑟</m:t>
                                </m:r>
                              </m:sub>
                              <m:sup>
                                <m:r>
                                  <a:rPr lang="en-US" i="1">
                                    <a:latin typeface="Cambria Math" panose="02040503050406030204" pitchFamily="18" charset="0"/>
                                  </a:rPr>
                                  <m:t>2</m:t>
                                </m:r>
                              </m:sup>
                            </m:sSubSup>
                          </m:den>
                        </m:f>
                      </m:e>
                    </m:rad>
                  </m:oMath>
                </a14:m>
                <a:endParaRPr lang="en-US" dirty="0" smtClean="0"/>
              </a:p>
              <a:p>
                <a:pPr lvl="1"/>
                <a:r>
                  <a:rPr lang="en-US" dirty="0" smtClean="0"/>
                  <a:t>If we do a change of variable to </a:t>
                </a:r>
                <a14:m>
                  <m:oMath xmlns:m="http://schemas.openxmlformats.org/officeDocument/2006/math">
                    <m:sSup>
                      <m:sSupPr>
                        <m:ctrlPr>
                          <a:rPr lang="en-US" i="1">
                            <a:latin typeface="Cambria Math"/>
                          </a:rPr>
                        </m:ctrlPr>
                      </m:sSupPr>
                      <m:e>
                        <m:r>
                          <a:rPr lang="en-US" i="1">
                            <a:latin typeface="Cambria Math" panose="02040503050406030204" pitchFamily="18" charset="0"/>
                          </a:rPr>
                          <m:t>𝑓</m:t>
                        </m:r>
                      </m:e>
                      <m:sup>
                        <m:r>
                          <a:rPr lang="en-US" i="1">
                            <a:latin typeface="Cambria Math" panose="02040503050406030204" pitchFamily="18" charset="0"/>
                          </a:rPr>
                          <m:t>′</m:t>
                        </m:r>
                      </m:sup>
                    </m:sSup>
                  </m:oMath>
                </a14:m>
                <a:r>
                  <a:rPr lang="en-US" dirty="0" smtClean="0"/>
                  <a:t> and resample the range frequency axis so that </a:t>
                </a:r>
                <a14:m>
                  <m:oMath xmlns:m="http://schemas.openxmlformats.org/officeDocument/2006/math">
                    <m:sSup>
                      <m:sSupPr>
                        <m:ctrlPr>
                          <a:rPr lang="en-US" i="1">
                            <a:latin typeface="Cambria Math"/>
                          </a:rPr>
                        </m:ctrlPr>
                      </m:sSupPr>
                      <m:e>
                        <m:r>
                          <a:rPr lang="en-US" i="1">
                            <a:latin typeface="Cambria Math" panose="02040503050406030204" pitchFamily="18" charset="0"/>
                          </a:rPr>
                          <m:t>𝑓</m:t>
                        </m:r>
                      </m:e>
                      <m:sup>
                        <m:r>
                          <a:rPr lang="en-US" i="1">
                            <a:latin typeface="Cambria Math" panose="02040503050406030204" pitchFamily="18" charset="0"/>
                          </a:rPr>
                          <m:t>′</m:t>
                        </m:r>
                      </m:sup>
                    </m:sSup>
                  </m:oMath>
                </a14:m>
                <a:r>
                  <a:rPr lang="en-US" dirty="0" smtClean="0"/>
                  <a:t> is uniformly sampled (instead of </a:t>
                </a:r>
                <a14:m>
                  <m:oMath xmlns:m="http://schemas.openxmlformats.org/officeDocument/2006/math">
                    <m:r>
                      <a:rPr lang="en-US" i="1">
                        <a:latin typeface="Cambria Math" panose="02040503050406030204" pitchFamily="18" charset="0"/>
                      </a:rPr>
                      <m:t>𝑓</m:t>
                    </m:r>
                  </m:oMath>
                </a14:m>
                <a:r>
                  <a:rPr lang="en-US" dirty="0" smtClean="0"/>
                  <a:t>), then we end up with:</a:t>
                </a:r>
              </a:p>
              <a:p>
                <a:pPr lvl="2"/>
                <a14:m>
                  <m:oMath xmlns:m="http://schemas.openxmlformats.org/officeDocument/2006/math">
                    <m:f>
                      <m:fPr>
                        <m:ctrlPr>
                          <a:rPr lang="en-US" i="1">
                            <a:latin typeface="Cambria Math"/>
                          </a:rPr>
                        </m:ctrlPr>
                      </m:fPr>
                      <m:num>
                        <m:r>
                          <a:rPr lang="en-US" i="1">
                            <a:latin typeface="Cambria Math" panose="02040503050406030204" pitchFamily="18" charset="0"/>
                          </a:rPr>
                          <m:t>4</m:t>
                        </m:r>
                        <m:r>
                          <a:rPr lang="el-GR" i="1">
                            <a:latin typeface="Cambria Math" panose="02040503050406030204" pitchFamily="18" charset="0"/>
                          </a:rPr>
                          <m:t>𝜋</m:t>
                        </m:r>
                        <m:d>
                          <m:dPr>
                            <m:ctrlPr>
                              <a:rPr lang="el-GR" i="1">
                                <a:latin typeface="Cambria Math"/>
                              </a:rPr>
                            </m:ctrlPr>
                          </m:dPr>
                          <m:e>
                            <m:sSub>
                              <m:sSubPr>
                                <m:ctrlPr>
                                  <a:rPr lang="el-GR" i="1">
                                    <a:latin typeface="Cambria Math"/>
                                  </a:rPr>
                                </m:ctrlPr>
                              </m:sSubPr>
                              <m:e>
                                <m:r>
                                  <a:rPr lang="en-US" i="1">
                                    <a:latin typeface="Cambria Math" panose="02040503050406030204" pitchFamily="18" charset="0"/>
                                  </a:rPr>
                                  <m:t>𝑅</m:t>
                                </m:r>
                              </m:e>
                              <m:sub>
                                <m:r>
                                  <a:rPr lang="en-US" i="1">
                                    <a:latin typeface="Cambria Math" panose="02040503050406030204" pitchFamily="18" charset="0"/>
                                  </a:rPr>
                                  <m:t>0</m:t>
                                </m:r>
                              </m:sub>
                            </m:sSub>
                            <m:r>
                              <a:rPr lang="en-US" i="1">
                                <a:latin typeface="Cambria Math" panose="02040503050406030204" pitchFamily="18" charset="0"/>
                              </a:rPr>
                              <m:t>−</m:t>
                            </m:r>
                            <m:sSub>
                              <m:sSubPr>
                                <m:ctrlPr>
                                  <a:rPr lang="el-GR" i="1">
                                    <a:latin typeface="Cambria Math"/>
                                  </a:rPr>
                                </m:ctrlPr>
                              </m:sSubPr>
                              <m:e>
                                <m:r>
                                  <a:rPr lang="en-US" i="1">
                                    <a:latin typeface="Cambria Math" panose="02040503050406030204" pitchFamily="18" charset="0"/>
                                  </a:rPr>
                                  <m:t>𝑅</m:t>
                                </m:r>
                              </m:e>
                              <m:sub>
                                <m:r>
                                  <a:rPr lang="en-US" i="1">
                                    <a:latin typeface="Cambria Math" panose="02040503050406030204" pitchFamily="18" charset="0"/>
                                  </a:rPr>
                                  <m:t>𝑟𝑒𝑓</m:t>
                                </m:r>
                              </m:sub>
                            </m:sSub>
                          </m:e>
                        </m:d>
                      </m:num>
                      <m:den>
                        <m:r>
                          <a:rPr lang="en-US" i="1">
                            <a:latin typeface="Cambria Math" panose="02040503050406030204" pitchFamily="18" charset="0"/>
                          </a:rPr>
                          <m:t>𝑐</m:t>
                        </m:r>
                      </m:den>
                    </m:f>
                    <m:sSup>
                      <m:sSupPr>
                        <m:ctrlPr>
                          <a:rPr lang="en-US" i="1">
                            <a:latin typeface="Cambria Math"/>
                          </a:rPr>
                        </m:ctrlPr>
                      </m:sSupPr>
                      <m:e>
                        <m:r>
                          <a:rPr lang="en-US" i="1">
                            <a:latin typeface="Cambria Math" panose="02040503050406030204" pitchFamily="18" charset="0"/>
                          </a:rPr>
                          <m:t>𝑓</m:t>
                        </m:r>
                      </m:e>
                      <m:sup>
                        <m:r>
                          <a:rPr lang="en-US" i="1">
                            <a:latin typeface="Cambria Math" panose="02040503050406030204" pitchFamily="18" charset="0"/>
                          </a:rPr>
                          <m:t>′</m:t>
                        </m:r>
                      </m:sup>
                    </m:sSup>
                  </m:oMath>
                </a14:m>
                <a:endParaRPr lang="en-US" dirty="0" smtClean="0"/>
              </a:p>
              <a:p>
                <a:pPr lvl="1"/>
                <a:r>
                  <a:rPr lang="en-US" dirty="0" smtClean="0"/>
                  <a:t>Now the IFFT of this signal will produce a focused point at </a:t>
                </a:r>
                <a14:m>
                  <m:oMath xmlns:m="http://schemas.openxmlformats.org/officeDocument/2006/math">
                    <m:sSub>
                      <m:sSubPr>
                        <m:ctrlPr>
                          <a:rPr lang="el-GR" i="1">
                            <a:latin typeface="Cambria Math"/>
                          </a:rPr>
                        </m:ctrlPr>
                      </m:sSubPr>
                      <m:e>
                        <m:r>
                          <a:rPr lang="en-US" i="1">
                            <a:latin typeface="Cambria Math" panose="02040503050406030204" pitchFamily="18" charset="0"/>
                          </a:rPr>
                          <m:t>𝑅</m:t>
                        </m:r>
                      </m:e>
                      <m:sub>
                        <m:r>
                          <a:rPr lang="en-US" i="1">
                            <a:latin typeface="Cambria Math" panose="02040503050406030204" pitchFamily="18" charset="0"/>
                          </a:rPr>
                          <m:t>0</m:t>
                        </m:r>
                      </m:sub>
                    </m:sSub>
                  </m:oMath>
                </a14:m>
                <a:r>
                  <a:rPr lang="en-US" dirty="0" smtClean="0"/>
                  <a:t> which is just what we want!</a:t>
                </a:r>
              </a:p>
              <a:p>
                <a:pPr lvl="1"/>
                <a:r>
                  <a:rPr lang="en-US" dirty="0" smtClean="0"/>
                  <a:t>Resampling usually uses </a:t>
                </a:r>
                <a:r>
                  <a:rPr lang="en-US" dirty="0" err="1" smtClean="0"/>
                  <a:t>sinc</a:t>
                </a:r>
                <a:r>
                  <a:rPr lang="en-US" dirty="0" smtClean="0"/>
                  <a:t> interpolation for best results, but sometimes other interpolators are used such as linear interpolation with oversampling</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575254"/>
                <a:ext cx="10515600" cy="4351338"/>
              </a:xfrm>
              <a:blipFill rotWithShape="0">
                <a:blip r:embed="rId2"/>
                <a:stretch>
                  <a:fillRect l="-696" t="-2801" r="-406"/>
                </a:stretch>
              </a:blipFill>
            </p:spPr>
            <p:txBody>
              <a:bodyPr/>
              <a:lstStyle/>
              <a:p>
                <a:r>
                  <a:rPr lang="en-US">
                    <a:noFill/>
                  </a:rPr>
                  <a:t> </a:t>
                </a:r>
              </a:p>
            </p:txBody>
          </p:sp>
        </mc:Fallback>
      </mc:AlternateContent>
    </p:spTree>
    <p:extLst>
      <p:ext uri="{BB962C8B-B14F-4D97-AF65-F5344CB8AC3E}">
        <p14:creationId xmlns:p14="http://schemas.microsoft.com/office/powerpoint/2010/main" val="357268447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F-k </a:t>
            </a:r>
            <a:r>
              <a:rPr lang="en-US" dirty="0" smtClean="0"/>
              <a:t>migration: Step 4</a:t>
            </a:r>
            <a:endParaRPr lang="en-US" dirty="0"/>
          </a:p>
        </p:txBody>
      </p:sp>
      <p:sp>
        <p:nvSpPr>
          <p:cNvPr id="3" name="Content Placeholder 2"/>
          <p:cNvSpPr>
            <a:spLocks noGrp="1"/>
          </p:cNvSpPr>
          <p:nvPr>
            <p:ph idx="1"/>
          </p:nvPr>
        </p:nvSpPr>
        <p:spPr>
          <a:xfrm>
            <a:off x="838200" y="1575254"/>
            <a:ext cx="10515600" cy="4351338"/>
          </a:xfrm>
        </p:spPr>
        <p:txBody>
          <a:bodyPr/>
          <a:lstStyle/>
          <a:p>
            <a:r>
              <a:rPr lang="en-US" dirty="0"/>
              <a:t>Two-dimensional </a:t>
            </a:r>
            <a:r>
              <a:rPr lang="en-US" dirty="0" smtClean="0"/>
              <a:t>IFFT</a:t>
            </a:r>
          </a:p>
          <a:p>
            <a:pPr lvl="1"/>
            <a:r>
              <a:rPr lang="en-US" dirty="0" smtClean="0"/>
              <a:t>Transform to range-space domain</a:t>
            </a:r>
          </a:p>
          <a:p>
            <a:pPr lvl="1"/>
            <a:r>
              <a:rPr lang="en-US" dirty="0" smtClean="0"/>
              <a:t>Before and after </a:t>
            </a:r>
            <a:r>
              <a:rPr lang="en-US" dirty="0" err="1" smtClean="0"/>
              <a:t>Stolt</a:t>
            </a:r>
            <a:r>
              <a:rPr lang="en-US" dirty="0" smtClean="0"/>
              <a:t> interpolation for target a long way from the reference range.</a:t>
            </a:r>
            <a:endParaRPr lang="en-US" dirty="0"/>
          </a:p>
        </p:txBody>
      </p:sp>
      <p:pic>
        <p:nvPicPr>
          <p:cNvPr id="4" name="Picture 3"/>
          <p:cNvPicPr>
            <a:picLocks noChangeAspect="1"/>
          </p:cNvPicPr>
          <p:nvPr/>
        </p:nvPicPr>
        <p:blipFill>
          <a:blip r:embed="rId2"/>
          <a:stretch>
            <a:fillRect/>
          </a:stretch>
        </p:blipFill>
        <p:spPr>
          <a:xfrm>
            <a:off x="6084146" y="2810509"/>
            <a:ext cx="5269654" cy="3956536"/>
          </a:xfrm>
          <a:prstGeom prst="rect">
            <a:avLst/>
          </a:prstGeom>
        </p:spPr>
      </p:pic>
      <p:pic>
        <p:nvPicPr>
          <p:cNvPr id="5" name="Picture 4"/>
          <p:cNvPicPr>
            <a:picLocks noChangeAspect="1"/>
          </p:cNvPicPr>
          <p:nvPr/>
        </p:nvPicPr>
        <p:blipFill>
          <a:blip r:embed="rId3"/>
          <a:stretch>
            <a:fillRect/>
          </a:stretch>
        </p:blipFill>
        <p:spPr>
          <a:xfrm>
            <a:off x="636115" y="2824913"/>
            <a:ext cx="5231286" cy="3927728"/>
          </a:xfrm>
          <a:prstGeom prst="rect">
            <a:avLst/>
          </a:prstGeom>
        </p:spPr>
      </p:pic>
    </p:spTree>
    <p:extLst>
      <p:ext uri="{BB962C8B-B14F-4D97-AF65-F5344CB8AC3E}">
        <p14:creationId xmlns:p14="http://schemas.microsoft.com/office/powerpoint/2010/main" val="315172264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Why do we care that it is not space invariant?</a:t>
            </a:r>
            <a:endParaRPr lang="en-US" dirty="0"/>
          </a:p>
        </p:txBody>
      </p:sp>
      <p:sp>
        <p:nvSpPr>
          <p:cNvPr id="3" name="Content Placeholder 2"/>
          <p:cNvSpPr>
            <a:spLocks noGrp="1"/>
          </p:cNvSpPr>
          <p:nvPr>
            <p:ph idx="1"/>
          </p:nvPr>
        </p:nvSpPr>
        <p:spPr/>
        <p:txBody>
          <a:bodyPr>
            <a:normAutofit fontScale="85000" lnSpcReduction="20000"/>
          </a:bodyPr>
          <a:lstStyle/>
          <a:p>
            <a:r>
              <a:rPr lang="en-US" dirty="0" smtClean="0"/>
              <a:t>Recall linear time invariant (LTIV) systems have complex exponentials as their </a:t>
            </a:r>
            <a:r>
              <a:rPr lang="en-US" dirty="0" err="1" smtClean="0"/>
              <a:t>Eigenfunctions</a:t>
            </a:r>
            <a:r>
              <a:rPr lang="en-US" dirty="0" smtClean="0"/>
              <a:t>. A change of basis of the input and output to complex exponentials means that a simple component-wise multiply is all that is needed to apply the filter.  A change of basis to complex exponentials can be efficiently implemented using a Fast Fourier Transform (FFT) assuming data are uniformly sampled.</a:t>
            </a:r>
          </a:p>
          <a:p>
            <a:r>
              <a:rPr lang="en-US" dirty="0" smtClean="0"/>
              <a:t>Without Fourier method, O(N</a:t>
            </a:r>
            <a:r>
              <a:rPr lang="en-US" baseline="30000" dirty="0" smtClean="0"/>
              <a:t>2</a:t>
            </a:r>
            <a:r>
              <a:rPr lang="en-US" dirty="0" smtClean="0"/>
              <a:t>M</a:t>
            </a:r>
            <a:r>
              <a:rPr lang="en-US" baseline="30000" dirty="0" smtClean="0"/>
              <a:t>2</a:t>
            </a:r>
            <a:r>
              <a:rPr lang="en-US" dirty="0" smtClean="0"/>
              <a:t>) operations are required instead of O(N*log</a:t>
            </a:r>
            <a:r>
              <a:rPr lang="en-US" baseline="-25000" dirty="0" smtClean="0"/>
              <a:t>2</a:t>
            </a:r>
            <a:r>
              <a:rPr lang="en-US" dirty="0" smtClean="0"/>
              <a:t>(N) M*log</a:t>
            </a:r>
            <a:r>
              <a:rPr lang="en-US" baseline="-25000" dirty="0" smtClean="0"/>
              <a:t>2</a:t>
            </a:r>
            <a:r>
              <a:rPr lang="en-US" dirty="0" smtClean="0"/>
              <a:t>(M))</a:t>
            </a:r>
            <a:r>
              <a:rPr lang="en-US" dirty="0"/>
              <a:t> </a:t>
            </a:r>
            <a:r>
              <a:rPr lang="en-US" dirty="0" smtClean="0"/>
              <a:t>where N and M are the dimensions of the image and are usually on the order of thousands of pixels each. The direct application of “slow” convolution could be more than 100x slower than “fast” or Fourier based convolution.</a:t>
            </a:r>
          </a:p>
          <a:p>
            <a:r>
              <a:rPr lang="en-US" dirty="0" smtClean="0"/>
              <a:t>Good news: we can exploit the structure of the signal to transform (usually through interpolation) the data into a domain where the signal is space invariant! To do this, we require properly sampled raw data and image pixels.</a:t>
            </a:r>
            <a:endParaRPr lang="en-US" dirty="0"/>
          </a:p>
        </p:txBody>
      </p:sp>
    </p:spTree>
    <p:extLst>
      <p:ext uri="{BB962C8B-B14F-4D97-AF65-F5344CB8AC3E}">
        <p14:creationId xmlns:p14="http://schemas.microsoft.com/office/powerpoint/2010/main" val="14232544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Principle of Stationary Phase (PSOP)</a:t>
            </a:r>
            <a:endParaRPr lang="en-US" dirty="0"/>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normAutofit fontScale="92500" lnSpcReduction="10000"/>
              </a:bodyPr>
              <a:lstStyle/>
              <a:p>
                <a:r>
                  <a:rPr lang="en-US" dirty="0" smtClean="0"/>
                  <a:t>PSOP is used to approximately solve integrals of the form</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where the phase function, </a:t>
                </a:r>
                <a14:m>
                  <m:oMath xmlns:m="http://schemas.openxmlformats.org/officeDocument/2006/math">
                    <m:r>
                      <m:rPr>
                        <m:nor/>
                      </m:rPr>
                      <a:rPr lang="en-US" i="1" dirty="0">
                        <a:sym typeface="Symbol" panose="05050102010706020507" pitchFamily="18" charset="2"/>
                      </a:rPr>
                      <m:t></m:t>
                    </m:r>
                    <m:d>
                      <m:dPr>
                        <m:ctrlPr>
                          <a:rPr lang="en-US" i="1" dirty="0">
                            <a:latin typeface="Cambria Math"/>
                            <a:sym typeface="Symbol" panose="05050102010706020507" pitchFamily="18" charset="2"/>
                          </a:rPr>
                        </m:ctrlPr>
                      </m:dPr>
                      <m:e>
                        <m:r>
                          <a:rPr lang="en-US" i="1" dirty="0">
                            <a:latin typeface="Cambria Math" panose="02040503050406030204" pitchFamily="18" charset="0"/>
                            <a:sym typeface="Symbol" panose="05050102010706020507" pitchFamily="18" charset="2"/>
                          </a:rPr>
                          <m:t>𝑡</m:t>
                        </m:r>
                      </m:e>
                    </m:d>
                  </m:oMath>
                </a14:m>
                <a:r>
                  <a:rPr lang="en-US" dirty="0" smtClean="0"/>
                  <a:t>, is rapidly varying over the range of integration except for a few points where the derivative is zero (aka stationary points) AND </a:t>
                </a:r>
                <a14:m>
                  <m:oMath xmlns:m="http://schemas.openxmlformats.org/officeDocument/2006/math">
                    <m:r>
                      <a:rPr lang="en-US" i="1">
                        <a:latin typeface="Cambria Math" panose="02040503050406030204" pitchFamily="18" charset="0"/>
                      </a:rPr>
                      <m:t>𝐹</m:t>
                    </m:r>
                    <m:d>
                      <m:dPr>
                        <m:ctrlPr>
                          <a:rPr lang="en-US" i="1">
                            <a:latin typeface="Cambria Math"/>
                          </a:rPr>
                        </m:ctrlPr>
                      </m:dPr>
                      <m:e>
                        <m:r>
                          <a:rPr lang="en-US" i="1">
                            <a:latin typeface="Cambria Math" panose="02040503050406030204" pitchFamily="18" charset="0"/>
                          </a:rPr>
                          <m:t>𝑥</m:t>
                        </m:r>
                      </m:e>
                    </m:d>
                  </m:oMath>
                </a14:m>
                <a:r>
                  <a:rPr lang="en-US" dirty="0" smtClean="0"/>
                  <a:t> is a slowly varying function by comparison.</a:t>
                </a:r>
              </a:p>
              <a:p>
                <a:r>
                  <a:rPr lang="en-US" dirty="0" smtClean="0"/>
                  <a:t>With A </a:t>
                </a:r>
                <a:r>
                  <a:rPr lang="en-US" dirty="0"/>
                  <a:t>and B </a:t>
                </a:r>
                <a:r>
                  <a:rPr lang="en-US" dirty="0" smtClean="0"/>
                  <a:t>equal to -</a:t>
                </a:r>
                <a:r>
                  <a:rPr lang="en-US" dirty="0">
                    <a:sym typeface="Symbol" panose="05050102010706020507" pitchFamily="18" charset="2"/>
                  </a:rPr>
                  <a:t> </a:t>
                </a:r>
                <a:r>
                  <a:rPr lang="en-US" dirty="0" smtClean="0">
                    <a:sym typeface="Symbol" panose="05050102010706020507" pitchFamily="18" charset="2"/>
                  </a:rPr>
                  <a:t>and , the integration </a:t>
                </a:r>
                <a:r>
                  <a:rPr lang="en-US" dirty="0" smtClean="0"/>
                  <a:t>looks a lot like a </a:t>
                </a:r>
                <a:r>
                  <a:rPr lang="en-US" b="1" dirty="0" smtClean="0"/>
                  <a:t>1-D Fourier integral</a:t>
                </a:r>
                <a:endParaRPr lang="en-US" dirty="0" smtClean="0"/>
              </a:p>
              <a:p>
                <a:r>
                  <a:rPr lang="en-US" dirty="0"/>
                  <a:t>SAR chirp signals are </a:t>
                </a:r>
                <a:r>
                  <a:rPr lang="en-US" dirty="0" smtClean="0"/>
                  <a:t>similar to quadratics. Quadratic functions vary quickly everywhere and have a </a:t>
                </a:r>
                <a:r>
                  <a:rPr lang="en-US" b="1" dirty="0" smtClean="0"/>
                  <a:t>single stationary point.</a:t>
                </a:r>
              </a:p>
              <a:p>
                <a:r>
                  <a:rPr lang="en-US" b="1" dirty="0" smtClean="0"/>
                  <a:t>The envelope of a SAR signal varies slowly with time.</a:t>
                </a:r>
                <a:endParaRPr lang="en-US" dirty="0" smtClean="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rotWithShape="0">
                <a:blip r:embed="rId3"/>
                <a:stretch>
                  <a:fillRect l="-928" t="-2801" r="-812" b="-224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3363817" y="2468436"/>
                <a:ext cx="2202783" cy="62119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r>
                        <a:rPr lang="en-US" i="1" smtClean="0">
                          <a:latin typeface="Cambria Math" panose="02040503050406030204" pitchFamily="18" charset="0"/>
                        </a:rPr>
                        <m:t>=</m:t>
                      </m:r>
                      <m:nary>
                        <m:naryPr>
                          <m:ctrlPr>
                            <a:rPr lang="en-US" b="0" i="1" smtClean="0">
                              <a:latin typeface="Cambria Math"/>
                            </a:rPr>
                          </m:ctrlPr>
                        </m:naryPr>
                        <m:sub>
                          <m:r>
                            <m:rPr>
                              <m:brk m:alnAt="23"/>
                            </m:rPr>
                            <a:rPr lang="en-US" b="0" i="1" smtClean="0">
                              <a:latin typeface="Cambria Math" panose="02040503050406030204" pitchFamily="18" charset="0"/>
                            </a:rPr>
                            <m:t>𝐴</m:t>
                          </m:r>
                        </m:sub>
                        <m:sup>
                          <m:r>
                            <a:rPr lang="en-US" b="0" i="1" smtClean="0">
                              <a:latin typeface="Cambria Math" panose="02040503050406030204" pitchFamily="18" charset="0"/>
                              <a:ea typeface="Cambria Math" panose="02040503050406030204" pitchFamily="18" charset="0"/>
                            </a:rPr>
                            <m:t>𝐵</m:t>
                          </m:r>
                        </m:sup>
                        <m:e>
                          <m:r>
                            <a:rPr lang="en-US" b="0" i="1" smtClean="0">
                              <a:latin typeface="Cambria Math" panose="02040503050406030204" pitchFamily="18" charset="0"/>
                            </a:rPr>
                            <m:t>𝐹</m:t>
                          </m:r>
                          <m:d>
                            <m:dPr>
                              <m:ctrlPr>
                                <a:rPr lang="en-US" b="0" i="1" smtClean="0">
                                  <a:latin typeface="Cambria Math"/>
                                </a:rPr>
                              </m:ctrlPr>
                            </m:dPr>
                            <m:e>
                              <m:r>
                                <a:rPr lang="en-US" b="0" i="1" smtClean="0">
                                  <a:latin typeface="Cambria Math" panose="02040503050406030204" pitchFamily="18" charset="0"/>
                                </a:rPr>
                                <m:t>𝑥</m:t>
                              </m:r>
                            </m:e>
                          </m:d>
                          <m:sSup>
                            <m:sSupPr>
                              <m:ctrlPr>
                                <a:rPr lang="en-US" b="0" i="1" smtClean="0">
                                  <a:latin typeface="Cambria Math"/>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𝑗</m:t>
                              </m:r>
                              <m:r>
                                <m:rPr>
                                  <m:nor/>
                                </m:rPr>
                                <a:rPr lang="en-US" i="1" dirty="0">
                                  <a:sym typeface="Symbol" panose="05050102010706020507" pitchFamily="18" charset="2"/>
                                </a:rPr>
                                <m:t></m:t>
                              </m:r>
                              <m:d>
                                <m:dPr>
                                  <m:ctrlPr>
                                    <a:rPr lang="en-US" i="1" dirty="0" smtClean="0">
                                      <a:latin typeface="Cambria Math"/>
                                      <a:sym typeface="Symbol" panose="05050102010706020507" pitchFamily="18" charset="2"/>
                                    </a:rPr>
                                  </m:ctrlPr>
                                </m:dPr>
                                <m:e>
                                  <m:r>
                                    <a:rPr lang="en-US" b="0" i="1" dirty="0" smtClean="0">
                                      <a:latin typeface="Cambria Math" panose="02040503050406030204" pitchFamily="18" charset="0"/>
                                      <a:sym typeface="Symbol" panose="05050102010706020507" pitchFamily="18" charset="2"/>
                                    </a:rPr>
                                    <m:t>𝑡</m:t>
                                  </m:r>
                                </m:e>
                              </m:d>
                            </m:sup>
                          </m:sSup>
                        </m:e>
                      </m:nary>
                      <m:r>
                        <a:rPr lang="en-US" b="0" i="1" smtClean="0">
                          <a:latin typeface="Cambria Math" panose="02040503050406030204" pitchFamily="18" charset="0"/>
                          <a:ea typeface="Cambria Math" panose="02040503050406030204" pitchFamily="18" charset="0"/>
                        </a:rPr>
                        <m:t>𝑑𝑥</m:t>
                      </m:r>
                    </m:oMath>
                  </m:oMathPara>
                </a14:m>
                <a:endParaRPr lang="en-US" dirty="0"/>
              </a:p>
            </p:txBody>
          </p:sp>
        </mc:Choice>
        <mc:Fallback xmlns="">
          <p:sp>
            <p:nvSpPr>
              <p:cNvPr id="9" name="TextBox 8"/>
              <p:cNvSpPr txBox="1">
                <a:spLocks noRot="1" noChangeAspect="1" noMove="1" noResize="1" noEditPoints="1" noAdjustHandles="1" noChangeArrowheads="1" noChangeShapeType="1" noTextEdit="1"/>
              </p:cNvSpPr>
              <p:nvPr/>
            </p:nvSpPr>
            <p:spPr>
              <a:xfrm>
                <a:off x="3363817" y="2468436"/>
                <a:ext cx="2202783" cy="621196"/>
              </a:xfrm>
              <a:prstGeom prst="rect">
                <a:avLst/>
              </a:prstGeom>
              <a:blipFill rotWithShape="0">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38813795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0" y="0"/>
            <a:ext cx="9144000" cy="6858000"/>
          </a:xfrm>
        </p:spPr>
      </p:pic>
      <p:pic>
        <p:nvPicPr>
          <p:cNvPr id="10" name="Picture 9"/>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448674" y="333374"/>
            <a:ext cx="3743325" cy="2858539"/>
          </a:xfrm>
          <a:prstGeom prst="rect">
            <a:avLst/>
          </a:prstGeom>
        </p:spPr>
      </p:pic>
    </p:spTree>
    <p:extLst>
      <p:ext uri="{BB962C8B-B14F-4D97-AF65-F5344CB8AC3E}">
        <p14:creationId xmlns:p14="http://schemas.microsoft.com/office/powerpoint/2010/main" val="219781849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3"/>
          <a:stretch>
            <a:fillRect/>
          </a:stretch>
        </p:blipFill>
        <p:spPr>
          <a:xfrm>
            <a:off x="26935" y="279401"/>
            <a:ext cx="8023330" cy="6146798"/>
          </a:xfrm>
          <a:prstGeom prst="rect">
            <a:avLst/>
          </a:prstGeom>
        </p:spPr>
      </p:pic>
      <p:sp>
        <p:nvSpPr>
          <p:cNvPr id="8" name="TextBox 7"/>
          <p:cNvSpPr txBox="1"/>
          <p:nvPr/>
        </p:nvSpPr>
        <p:spPr>
          <a:xfrm>
            <a:off x="7899400" y="117693"/>
            <a:ext cx="4292600" cy="6186309"/>
          </a:xfrm>
          <a:prstGeom prst="rect">
            <a:avLst/>
          </a:prstGeom>
          <a:noFill/>
        </p:spPr>
        <p:txBody>
          <a:bodyPr wrap="square" rtlCol="0">
            <a:spAutoFit/>
          </a:bodyPr>
          <a:lstStyle/>
          <a:p>
            <a:r>
              <a:rPr lang="en-US" dirty="0" smtClean="0"/>
              <a:t>Remember:</a:t>
            </a:r>
          </a:p>
          <a:p>
            <a:endParaRPr lang="en-US" dirty="0"/>
          </a:p>
          <a:p>
            <a:endParaRPr lang="en-US" dirty="0" smtClean="0"/>
          </a:p>
          <a:p>
            <a:r>
              <a:rPr lang="en-US" dirty="0"/>
              <a:t>m</a:t>
            </a:r>
            <a:r>
              <a:rPr lang="en-US" dirty="0" smtClean="0"/>
              <a:t>ust include your original phase function being integrated AND the Fourier term:</a:t>
            </a:r>
          </a:p>
          <a:p>
            <a:endParaRPr lang="en-US" dirty="0"/>
          </a:p>
          <a:p>
            <a:endParaRPr lang="en-US" dirty="0" smtClean="0"/>
          </a:p>
          <a:p>
            <a:pPr marL="342900" indent="-342900">
              <a:buAutoNum type="arabicPeriod"/>
            </a:pPr>
            <a:r>
              <a:rPr lang="en-US" dirty="0" smtClean="0"/>
              <a:t>Write out envelope and phase function</a:t>
            </a:r>
          </a:p>
          <a:p>
            <a:pPr marL="342900" indent="-342900">
              <a:buAutoNum type="arabicPeriod"/>
            </a:pPr>
            <a:r>
              <a:rPr lang="en-US" dirty="0" smtClean="0"/>
              <a:t>Determine derivative of phase function.</a:t>
            </a:r>
          </a:p>
          <a:p>
            <a:pPr marL="342900" indent="-342900">
              <a:buAutoNum type="arabicPeriod"/>
            </a:pPr>
            <a:r>
              <a:rPr lang="en-US" dirty="0" smtClean="0"/>
              <a:t>Solve for the stationary point, </a:t>
            </a:r>
            <a:r>
              <a:rPr lang="en-US" dirty="0" err="1" smtClean="0"/>
              <a:t>t</a:t>
            </a:r>
            <a:r>
              <a:rPr lang="en-US" baseline="-25000" dirty="0" err="1" smtClean="0"/>
              <a:t>s</a:t>
            </a:r>
            <a:r>
              <a:rPr lang="en-US" dirty="0" smtClean="0"/>
              <a:t>, in terms of f. This is the first messy part…</a:t>
            </a:r>
          </a:p>
          <a:p>
            <a:pPr marL="342900" indent="-342900">
              <a:buAutoNum type="arabicPeriod"/>
            </a:pPr>
            <a:endParaRPr lang="en-US" dirty="0" smtClean="0"/>
          </a:p>
          <a:p>
            <a:pPr marL="342900" indent="-342900">
              <a:buAutoNum type="arabicPeriod"/>
            </a:pPr>
            <a:endParaRPr lang="en-US" dirty="0"/>
          </a:p>
          <a:p>
            <a:pPr marL="342900" indent="-342900">
              <a:buAutoNum type="arabicPeriod"/>
            </a:pPr>
            <a:r>
              <a:rPr lang="en-US" dirty="0" smtClean="0"/>
              <a:t>Determine second derivative of phase function. IGNORED IN OUR DERIVATIONS!</a:t>
            </a:r>
          </a:p>
          <a:p>
            <a:pPr marL="342900" indent="-342900">
              <a:buAutoNum type="arabicPeriod"/>
            </a:pPr>
            <a:r>
              <a:rPr lang="en-US" dirty="0" smtClean="0"/>
              <a:t>Plug t(f) into (4) wherever the stationary point occurs.</a:t>
            </a:r>
          </a:p>
          <a:p>
            <a:pPr marL="342900" indent="-342900">
              <a:buAutoNum type="arabicPeriod"/>
            </a:pPr>
            <a:r>
              <a:rPr lang="en-US" dirty="0" smtClean="0"/>
              <a:t>Simplify! This is the second messy part…</a:t>
            </a:r>
          </a:p>
          <a:p>
            <a:pPr marL="342900" indent="-342900">
              <a:buAutoNum type="arabicPeriod"/>
            </a:pPr>
            <a:endParaRPr lang="en-US" dirty="0" smtClean="0"/>
          </a:p>
          <a:p>
            <a:r>
              <a:rPr lang="en-US" dirty="0" smtClean="0"/>
              <a:t>Process is the same for inverse Fourier transform except replace </a:t>
            </a:r>
            <a:r>
              <a:rPr lang="en-US" dirty="0" err="1" smtClean="0"/>
              <a:t>eqns</a:t>
            </a:r>
            <a:r>
              <a:rPr lang="en-US" dirty="0" smtClean="0"/>
              <a:t> above with:</a:t>
            </a:r>
          </a:p>
        </p:txBody>
      </p:sp>
      <mc:AlternateContent xmlns:mc="http://schemas.openxmlformats.org/markup-compatibility/2006" xmlns:a14="http://schemas.microsoft.com/office/drawing/2010/main">
        <mc:Choice Requires="a14">
          <p:sp>
            <p:nvSpPr>
              <p:cNvPr id="9" name="Rectangle 8"/>
              <p:cNvSpPr/>
              <p:nvPr/>
            </p:nvSpPr>
            <p:spPr>
              <a:xfrm>
                <a:off x="8795522" y="572512"/>
                <a:ext cx="64639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en-US" i="1" dirty="0">
                          <a:sym typeface="Symbol" panose="05050102010706020507" pitchFamily="18" charset="2"/>
                        </a:rPr>
                        <m:t></m:t>
                      </m:r>
                      <m:d>
                        <m:dPr>
                          <m:ctrlPr>
                            <a:rPr lang="en-US" i="1" dirty="0">
                              <a:latin typeface="Cambria Math"/>
                              <a:sym typeface="Symbol" panose="05050102010706020507" pitchFamily="18" charset="2"/>
                            </a:rPr>
                          </m:ctrlPr>
                        </m:dPr>
                        <m:e>
                          <m:r>
                            <a:rPr lang="en-US" i="1" dirty="0">
                              <a:latin typeface="Cambria Math" panose="02040503050406030204" pitchFamily="18" charset="0"/>
                              <a:sym typeface="Symbol" panose="05050102010706020507" pitchFamily="18" charset="2"/>
                            </a:rPr>
                            <m:t>𝑡</m:t>
                          </m:r>
                        </m:e>
                      </m:d>
                    </m:oMath>
                  </m:oMathPara>
                </a14:m>
                <a:endParaRPr lang="en-US" dirty="0"/>
              </a:p>
            </p:txBody>
          </p:sp>
        </mc:Choice>
        <mc:Fallback xmlns="">
          <p:sp>
            <p:nvSpPr>
              <p:cNvPr id="9" name="Rectangle 8"/>
              <p:cNvSpPr>
                <a:spLocks noRot="1" noChangeAspect="1" noMove="1" noResize="1" noEditPoints="1" noAdjustHandles="1" noChangeArrowheads="1" noChangeShapeType="1" noTextEdit="1"/>
              </p:cNvSpPr>
              <p:nvPr/>
            </p:nvSpPr>
            <p:spPr>
              <a:xfrm>
                <a:off x="8795522" y="572512"/>
                <a:ext cx="646395" cy="369332"/>
              </a:xfrm>
              <a:prstGeom prst="rect">
                <a:avLst/>
              </a:prstGeom>
              <a:blipFill rotWithShape="0">
                <a:blip r:embed="rId4"/>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8439802" y="1649094"/>
                <a:ext cx="95013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𝑓𝑡</m:t>
                      </m:r>
                      <m:r>
                        <a:rPr lang="en-US" b="0" i="1" smtClean="0">
                          <a:latin typeface="Cambria Math" panose="02040503050406030204" pitchFamily="18" charset="0"/>
                          <a:ea typeface="Cambria Math" panose="02040503050406030204" pitchFamily="18" charset="0"/>
                        </a:rPr>
                        <m:t> </m:t>
                      </m:r>
                    </m:oMath>
                  </m:oMathPara>
                </a14:m>
                <a:endParaRPr lang="en-US" dirty="0"/>
              </a:p>
            </p:txBody>
          </p:sp>
        </mc:Choice>
        <mc:Fallback xmlns="">
          <p:sp>
            <p:nvSpPr>
              <p:cNvPr id="10" name="Rectangle 9"/>
              <p:cNvSpPr>
                <a:spLocks noRot="1" noChangeAspect="1" noMove="1" noResize="1" noEditPoints="1" noAdjustHandles="1" noChangeArrowheads="1" noChangeShapeType="1" noTextEdit="1"/>
              </p:cNvSpPr>
              <p:nvPr/>
            </p:nvSpPr>
            <p:spPr>
              <a:xfrm>
                <a:off x="8439802" y="1649094"/>
                <a:ext cx="950132" cy="369332"/>
              </a:xfrm>
              <a:prstGeom prst="rect">
                <a:avLst/>
              </a:prstGeom>
              <a:blipFill rotWithShape="0">
                <a:blip r:embed="rId5"/>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p:cNvSpPr/>
              <p:nvPr/>
            </p:nvSpPr>
            <p:spPr>
              <a:xfrm>
                <a:off x="8598019" y="3293584"/>
                <a:ext cx="124380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𝑠</m:t>
                          </m:r>
                        </m:sub>
                      </m:sSub>
                      <m:d>
                        <m:dPr>
                          <m:ctrlPr>
                            <a:rPr lang="en-US" b="0" i="1" smtClean="0">
                              <a:latin typeface="Cambria Math"/>
                            </a:rPr>
                          </m:ctrlPr>
                        </m:dPr>
                        <m:e>
                          <m:r>
                            <a:rPr lang="en-US" b="0" i="1" smtClean="0">
                              <a:latin typeface="Cambria Math" panose="02040503050406030204" pitchFamily="18" charset="0"/>
                            </a:rPr>
                            <m:t>𝑓</m:t>
                          </m:r>
                        </m:e>
                      </m:d>
                      <m:r>
                        <a:rPr lang="en-US" b="0" i="1" smtClean="0">
                          <a:latin typeface="Cambria Math" panose="02040503050406030204" pitchFamily="18" charset="0"/>
                        </a:rPr>
                        <m:t>=…</m:t>
                      </m:r>
                    </m:oMath>
                  </m:oMathPara>
                </a14:m>
                <a:endParaRPr lang="en-US" dirty="0"/>
              </a:p>
            </p:txBody>
          </p:sp>
        </mc:Choice>
        <mc:Fallback xmlns="">
          <p:sp>
            <p:nvSpPr>
              <p:cNvPr id="12" name="Rectangle 11"/>
              <p:cNvSpPr>
                <a:spLocks noRot="1" noChangeAspect="1" noMove="1" noResize="1" noEditPoints="1" noAdjustHandles="1" noChangeArrowheads="1" noChangeShapeType="1" noTextEdit="1"/>
              </p:cNvSpPr>
              <p:nvPr/>
            </p:nvSpPr>
            <p:spPr>
              <a:xfrm>
                <a:off x="8598019" y="3293584"/>
                <a:ext cx="1243802" cy="369332"/>
              </a:xfrm>
              <a:prstGeom prst="rect">
                <a:avLst/>
              </a:prstGeom>
              <a:blipFill rotWithShape="0">
                <a:blip r:embed="rId6"/>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10215738" y="6293098"/>
                <a:ext cx="120103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panose="02040503050406030204" pitchFamily="18" charset="0"/>
                            </a:rPr>
                            <m:t>𝑓</m:t>
                          </m:r>
                        </m:e>
                        <m:sub>
                          <m:r>
                            <a:rPr lang="en-US" b="0" i="1" smtClean="0">
                              <a:latin typeface="Cambria Math" panose="02040503050406030204" pitchFamily="18" charset="0"/>
                            </a:rPr>
                            <m:t>𝑠</m:t>
                          </m:r>
                        </m:sub>
                      </m:sSub>
                      <m:d>
                        <m:dPr>
                          <m:ctrlPr>
                            <a:rPr lang="en-US" b="0" i="1" smtClean="0">
                              <a:latin typeface="Cambria Math"/>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oMath>
                  </m:oMathPara>
                </a14:m>
                <a:endParaRPr lang="en-US" dirty="0"/>
              </a:p>
            </p:txBody>
          </p:sp>
        </mc:Choice>
        <mc:Fallback xmlns="">
          <p:sp>
            <p:nvSpPr>
              <p:cNvPr id="14" name="Rectangle 13"/>
              <p:cNvSpPr>
                <a:spLocks noRot="1" noChangeAspect="1" noMove="1" noResize="1" noEditPoints="1" noAdjustHandles="1" noChangeArrowheads="1" noChangeShapeType="1" noTextEdit="1"/>
              </p:cNvSpPr>
              <p:nvPr/>
            </p:nvSpPr>
            <p:spPr>
              <a:xfrm>
                <a:off x="10215738" y="6293098"/>
                <a:ext cx="1201033" cy="369332"/>
              </a:xfrm>
              <a:prstGeom prst="rect">
                <a:avLst/>
              </a:prstGeom>
              <a:blipFill rotWithShape="0">
                <a:blip r:embed="rId7"/>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Rectangle 14"/>
              <p:cNvSpPr/>
              <p:nvPr/>
            </p:nvSpPr>
            <p:spPr>
              <a:xfrm>
                <a:off x="9219920" y="6304002"/>
                <a:ext cx="777008"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m:t>
                      </m:r>
                      <m:r>
                        <a:rPr lang="en-US" b="0" i="1" smtClean="0">
                          <a:latin typeface="Cambria Math" panose="02040503050406030204" pitchFamily="18" charset="0"/>
                          <a:ea typeface="Cambria Math" panose="02040503050406030204" pitchFamily="18" charset="0"/>
                        </a:rPr>
                        <m:t>𝜋</m:t>
                      </m:r>
                      <m:r>
                        <a:rPr lang="en-US" b="0" i="1" smtClean="0">
                          <a:latin typeface="Cambria Math" panose="02040503050406030204" pitchFamily="18" charset="0"/>
                          <a:ea typeface="Cambria Math" panose="02040503050406030204" pitchFamily="18" charset="0"/>
                        </a:rPr>
                        <m:t>𝑓𝑡</m:t>
                      </m:r>
                      <m:r>
                        <a:rPr lang="en-US" b="0" i="1" smtClean="0">
                          <a:latin typeface="Cambria Math" panose="02040503050406030204" pitchFamily="18" charset="0"/>
                          <a:ea typeface="Cambria Math" panose="02040503050406030204" pitchFamily="18" charset="0"/>
                        </a:rPr>
                        <m:t> </m:t>
                      </m:r>
                    </m:oMath>
                  </m:oMathPara>
                </a14:m>
                <a:endParaRPr lang="en-US" dirty="0"/>
              </a:p>
            </p:txBody>
          </p:sp>
        </mc:Choice>
        <mc:Fallback xmlns="">
          <p:sp>
            <p:nvSpPr>
              <p:cNvPr id="15" name="Rectangle 14"/>
              <p:cNvSpPr>
                <a:spLocks noRot="1" noChangeAspect="1" noMove="1" noResize="1" noEditPoints="1" noAdjustHandles="1" noChangeArrowheads="1" noChangeShapeType="1" noTextEdit="1"/>
              </p:cNvSpPr>
              <p:nvPr/>
            </p:nvSpPr>
            <p:spPr>
              <a:xfrm>
                <a:off x="9219920" y="6304002"/>
                <a:ext cx="777008" cy="369332"/>
              </a:xfrm>
              <a:prstGeom prst="rect">
                <a:avLst/>
              </a:prstGeom>
              <a:blipFill rotWithShape="0">
                <a:blip r:embed="rId8"/>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p:cNvSpPr/>
              <p:nvPr/>
            </p:nvSpPr>
            <p:spPr>
              <a:xfrm>
                <a:off x="8309406" y="6288295"/>
                <a:ext cx="68275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m:rPr>
                          <m:nor/>
                        </m:rPr>
                        <a:rPr lang="en-US" i="1" dirty="0" smtClean="0">
                          <a:sym typeface="Symbol" panose="05050102010706020507" pitchFamily="18" charset="2"/>
                        </a:rPr>
                        <m:t></m:t>
                      </m:r>
                      <m:d>
                        <m:dPr>
                          <m:ctrlPr>
                            <a:rPr lang="en-US" i="1" dirty="0">
                              <a:latin typeface="Cambria Math"/>
                              <a:sym typeface="Symbol" panose="05050102010706020507" pitchFamily="18" charset="2"/>
                            </a:rPr>
                          </m:ctrlPr>
                        </m:dPr>
                        <m:e>
                          <m:r>
                            <a:rPr lang="en-US" b="0" i="1" dirty="0" smtClean="0">
                              <a:latin typeface="Cambria Math" panose="02040503050406030204" pitchFamily="18" charset="0"/>
                              <a:sym typeface="Symbol" panose="05050102010706020507" pitchFamily="18" charset="2"/>
                            </a:rPr>
                            <m:t>𝑓</m:t>
                          </m:r>
                        </m:e>
                      </m:d>
                    </m:oMath>
                  </m:oMathPara>
                </a14:m>
                <a:endParaRPr lang="en-US" dirty="0"/>
              </a:p>
            </p:txBody>
          </p:sp>
        </mc:Choice>
        <mc:Fallback xmlns="">
          <p:sp>
            <p:nvSpPr>
              <p:cNvPr id="16" name="Rectangle 15"/>
              <p:cNvSpPr>
                <a:spLocks noRot="1" noChangeAspect="1" noMove="1" noResize="1" noEditPoints="1" noAdjustHandles="1" noChangeArrowheads="1" noChangeShapeType="1" noTextEdit="1"/>
              </p:cNvSpPr>
              <p:nvPr/>
            </p:nvSpPr>
            <p:spPr>
              <a:xfrm>
                <a:off x="8309406" y="6288295"/>
                <a:ext cx="682751" cy="369332"/>
              </a:xfrm>
              <a:prstGeom prst="rect">
                <a:avLst/>
              </a:prstGeom>
              <a:blipFill rotWithShape="0">
                <a:blip r:embed="rId9"/>
                <a:stretch>
                  <a:fillRect b="-13333"/>
                </a:stretch>
              </a:blipFill>
            </p:spPr>
            <p:txBody>
              <a:bodyPr/>
              <a:lstStyle/>
              <a:p>
                <a:r>
                  <a:rPr lang="en-US">
                    <a:noFill/>
                  </a:rPr>
                  <a:t> </a:t>
                </a:r>
              </a:p>
            </p:txBody>
          </p:sp>
        </mc:Fallback>
      </mc:AlternateContent>
    </p:spTree>
    <p:extLst>
      <p:ext uri="{BB962C8B-B14F-4D97-AF65-F5344CB8AC3E}">
        <p14:creationId xmlns:p14="http://schemas.microsoft.com/office/powerpoint/2010/main" val="293549309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5544</TotalTime>
  <Words>5093</Words>
  <Application>Microsoft Office PowerPoint</Application>
  <PresentationFormat>Custom</PresentationFormat>
  <Paragraphs>374</Paragraphs>
  <Slides>52</Slides>
  <Notes>34</Notes>
  <HiddenSlides>0</HiddenSlides>
  <MMClips>0</MMClips>
  <ScaleCrop>false</ScaleCrop>
  <HeadingPairs>
    <vt:vector size="4" baseType="variant">
      <vt:variant>
        <vt:lpstr>Theme</vt:lpstr>
      </vt:variant>
      <vt:variant>
        <vt:i4>1</vt:i4>
      </vt:variant>
      <vt:variant>
        <vt:lpstr>Slide Titles</vt:lpstr>
      </vt:variant>
      <vt:variant>
        <vt:i4>52</vt:i4>
      </vt:variant>
    </vt:vector>
  </HeadingPairs>
  <TitlesOfParts>
    <vt:vector size="53" baseType="lpstr">
      <vt:lpstr>Office Theme</vt:lpstr>
      <vt:lpstr>SAR Algorithms</vt:lpstr>
      <vt:lpstr>Recap: What is SAR processing?</vt:lpstr>
      <vt:lpstr>Recap: What is SAR processing?</vt:lpstr>
      <vt:lpstr>Recap: What is SAR processing?</vt:lpstr>
      <vt:lpstr>Recap: What is SAR processing?</vt:lpstr>
      <vt:lpstr>Why do we care that it is not space invariant?</vt:lpstr>
      <vt:lpstr>Principle of Stationary Phase (PSOP)</vt:lpstr>
      <vt:lpstr>PowerPoint Presentation</vt:lpstr>
      <vt:lpstr>PowerPoint Presentation</vt:lpstr>
      <vt:lpstr>Good online SAR Resource</vt:lpstr>
      <vt:lpstr>Satellite and Low Squint Airborne SAR Algorithms</vt:lpstr>
      <vt:lpstr>Satellite and Low Squint Airborne SAR Algorithms</vt:lpstr>
      <vt:lpstr>Range Doppler Algorithm (RDA) STEP 1</vt:lpstr>
      <vt:lpstr>Range Doppler Algorithm (RDA) STEP 2</vt:lpstr>
      <vt:lpstr>Range Doppler Algorithm (RDA): STEP 3</vt:lpstr>
      <vt:lpstr>Range Doppler Algorithm (RDA): STEP 3</vt:lpstr>
      <vt:lpstr>Range Doppler Algorithm (RDA): STEP 3</vt:lpstr>
      <vt:lpstr>Range Doppler Algorithm (RDA): STEP 3</vt:lpstr>
      <vt:lpstr>Range Doppler Algorithm (RDA): STEP 4</vt:lpstr>
      <vt:lpstr>Range Doppler Algorithm (RDA): STEP 5</vt:lpstr>
      <vt:lpstr>Range Doppler Algorithm (RDA): STEP 5</vt:lpstr>
      <vt:lpstr>Range Doppler Algorithm (RDA): STEP 5</vt:lpstr>
      <vt:lpstr>Range Doppler Algorithm (RDA): STEP 5</vt:lpstr>
      <vt:lpstr>Range Doppler Algorithm (RDA): STEP 5</vt:lpstr>
      <vt:lpstr>Range Doppler Algorithm (RDA): STEP 5</vt:lpstr>
      <vt:lpstr>Range Doppler Algorithm (RDA): STEP 5</vt:lpstr>
      <vt:lpstr>Range Doppler Algorithm (RDA): STEP 5</vt:lpstr>
      <vt:lpstr>Range Doppler Algorithm (RDA): STEP 5</vt:lpstr>
      <vt:lpstr>Range Doppler Algorithm (RDA): STEP 6</vt:lpstr>
      <vt:lpstr>Range Doppler Algorithm (RDA): STEP 6</vt:lpstr>
      <vt:lpstr>Range Doppler Algorithm (RDA): STEP 7</vt:lpstr>
      <vt:lpstr>Range Doppler Algorithm (RDA): STEP 7</vt:lpstr>
      <vt:lpstr>Range Doppler Algorithm (RDA): STEP 7</vt:lpstr>
      <vt:lpstr>Chirp Scaling Algorithm (CSA)</vt:lpstr>
      <vt:lpstr>Chirp Scaling Algorithm (CSA): Step 1</vt:lpstr>
      <vt:lpstr>Chirp Scaling Algorithm (CSA): Step 2</vt:lpstr>
      <vt:lpstr>Chirp Scaling Algorithm (CSA): Step 2</vt:lpstr>
      <vt:lpstr>PowerPoint Presentation</vt:lpstr>
      <vt:lpstr>Chirp Scaling Algorithm (CSA): Step 3</vt:lpstr>
      <vt:lpstr>Chirp Scaling Algorithm (CSA): Step 4</vt:lpstr>
      <vt:lpstr>Chirp Scaling Algorithm (CSA): Step 5</vt:lpstr>
      <vt:lpstr>Chirp Scaling Algorithm (CSA): Step 6</vt:lpstr>
      <vt:lpstr>Chirp Scaling Algorithm (CSA): Step 7</vt:lpstr>
      <vt:lpstr>Wide Aperture (Airborne and Ground based) Algorithms</vt:lpstr>
      <vt:lpstr>F-k migration</vt:lpstr>
      <vt:lpstr>F-k migration: Step 1</vt:lpstr>
      <vt:lpstr>F-k migration: Step 2</vt:lpstr>
      <vt:lpstr>F-k migration: Step 2</vt:lpstr>
      <vt:lpstr>F-k migration: Step 2</vt:lpstr>
      <vt:lpstr>F-k migration: Step 3</vt:lpstr>
      <vt:lpstr>F-k migration: Step 3</vt:lpstr>
      <vt:lpstr>F-k migration: Step 4</vt:lpstr>
    </vt:vector>
  </TitlesOfParts>
  <Company>The University of Kansas</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Range Doppler Algorithm</dc:title>
  <dc:creator>Paden</dc:creator>
  <cp:lastModifiedBy>Allen</cp:lastModifiedBy>
  <cp:revision>305</cp:revision>
  <dcterms:created xsi:type="dcterms:W3CDTF">2015-09-13T09:20:21Z</dcterms:created>
  <dcterms:modified xsi:type="dcterms:W3CDTF">2015-10-08T15:02:02Z</dcterms:modified>
</cp:coreProperties>
</file>