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47" autoAdjust="0"/>
  </p:normalViewPr>
  <p:slideViewPr>
    <p:cSldViewPr>
      <p:cViewPr varScale="1">
        <p:scale>
          <a:sx n="103" d="100"/>
          <a:sy n="103" d="100"/>
        </p:scale>
        <p:origin x="72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2F39BE-751F-41E9-8004-A72C755EFD23}" type="datetimeFigureOut">
              <a:rPr lang="ko-KR" altLang="en-US"/>
              <a:pPr>
                <a:defRPr/>
              </a:pPr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E3F009-09DE-4EDB-B965-AF53F393135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73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31863" eaLnBrk="1" hangingPunct="1">
              <a:spcBef>
                <a:spcPct val="0"/>
              </a:spcBef>
            </a:pPr>
            <a:endParaRPr lang="en-US" sz="1000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PTC_ppt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8804275" y="663575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0">
              <a:defRPr/>
            </a:pPr>
            <a:fld id="{F206F2D7-A566-459C-B35C-0636771407EF}" type="slidenum">
              <a:rPr lang="en-US" sz="1000" smtClean="0">
                <a:solidFill>
                  <a:srgbClr val="FFFFFF"/>
                </a:solidFill>
              </a:rPr>
              <a:pPr latinLnBrk="0">
                <a:defRPr/>
              </a:pPr>
              <a:t>‹#›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048000"/>
            <a:ext cx="7848600" cy="1470025"/>
          </a:xfrm>
        </p:spPr>
        <p:txBody>
          <a:bodyPr/>
          <a:lstStyle>
            <a:lvl1pPr algn="ctr">
              <a:defRPr sz="3400">
                <a:solidFill>
                  <a:srgbClr val="1D75B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724400"/>
            <a:ext cx="7848600" cy="1752600"/>
          </a:xfrm>
        </p:spPr>
        <p:txBody>
          <a:bodyPr/>
          <a:lstStyle>
            <a:lvl1pPr marL="0" indent="0" algn="ctr">
              <a:buFontTx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30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78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78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D75B4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3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2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82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32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7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PTC_ppt_inside_v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8686800" y="6418263"/>
            <a:ext cx="309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0">
              <a:defRPr/>
            </a:pPr>
            <a:fld id="{82C84A4B-8EFA-4459-96D0-ACA6116D223D}" type="slidenum">
              <a:rPr lang="en-US" sz="800" b="1" smtClean="0">
                <a:solidFill>
                  <a:srgbClr val="595959"/>
                </a:solidFill>
              </a:rPr>
              <a:pPr latinLnBrk="0">
                <a:defRPr/>
              </a:pPr>
              <a:t>‹#›</a:t>
            </a:fld>
            <a:endParaRPr lang="en-US" sz="800" b="1">
              <a:solidFill>
                <a:srgbClr val="59595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D75B4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D75B4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D75B4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D75B4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D75B4"/>
        </a:buClr>
        <a:buChar char="•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–"/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•"/>
        <a:defRPr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–"/>
        <a:defRPr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»"/>
        <a:defRPr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1B14F"/>
        </a:buClr>
        <a:buChar char="»"/>
        <a:defRPr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1B14F"/>
        </a:buClr>
        <a:buChar char="»"/>
        <a:defRPr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1B14F"/>
        </a:buClr>
        <a:buChar char="»"/>
        <a:defRPr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1B14F"/>
        </a:buClr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proteomecenter.org/wiki/index.php?title=Software:T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493" y="1989138"/>
            <a:ext cx="7128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ko-KR" sz="5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mPEMMR </a:t>
            </a:r>
            <a:r>
              <a:rPr lang="en-US" altLang="ko-KR" sz="5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(SA)</a:t>
            </a:r>
          </a:p>
          <a:p>
            <a:pPr algn="ctr">
              <a:defRPr/>
            </a:pPr>
            <a:r>
              <a:rPr lang="en-US" altLang="ko-KR" sz="5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User Guide</a:t>
            </a:r>
            <a:endParaRPr lang="ko-KR" altLang="en-US" sz="5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50825" y="1268413"/>
            <a:ext cx="79216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r>
              <a:rPr lang="en-US" altLang="ko-KR" b="1" dirty="0">
                <a:latin typeface="맑은 고딕" pitchFamily="34" charset="-127"/>
                <a:ea typeface="맑은 고딕" pitchFamily="34" charset="-127"/>
              </a:rPr>
              <a:t>System Requirements</a:t>
            </a:r>
          </a:p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r>
              <a:rPr lang="en-US" altLang="ko-KR" b="1" dirty="0">
                <a:latin typeface="맑은 고딕" pitchFamily="34" charset="-127"/>
                <a:ea typeface="맑은 고딕" pitchFamily="34" charset="-127"/>
              </a:rPr>
              <a:t>Installation</a:t>
            </a:r>
          </a:p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r>
              <a:rPr lang="en-US" altLang="ko-KR" b="1" dirty="0">
                <a:latin typeface="맑은 고딕" pitchFamily="34" charset="-127"/>
                <a:ea typeface="맑은 고딕" pitchFamily="34" charset="-127"/>
              </a:rPr>
              <a:t>Program Execution</a:t>
            </a:r>
          </a:p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r>
              <a:rPr lang="en-US" altLang="ko-KR" b="1" dirty="0">
                <a:latin typeface="맑은 고딕" pitchFamily="34" charset="-127"/>
                <a:ea typeface="맑은 고딕" pitchFamily="34" charset="-127"/>
              </a:rPr>
              <a:t>Troubleshooting</a:t>
            </a:r>
          </a:p>
          <a:p>
            <a:pPr eaLnBrk="1" latinLnBrk="1" hangingPunct="1">
              <a:lnSpc>
                <a:spcPct val="200000"/>
              </a:lnSpc>
              <a:buFontTx/>
              <a:buAutoNum type="romanUcPeriod"/>
            </a:pPr>
            <a:endParaRPr lang="ko-KR" altLang="en-US" b="1" dirty="0">
              <a:latin typeface="맑은 고딕" pitchFamily="34" charset="-127"/>
              <a:ea typeface="맑은 고딕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0" y="23495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I. System Requirement </a:t>
            </a:r>
            <a:endParaRPr lang="ko-KR" altLang="en-US" b="1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0" y="1268413"/>
            <a:ext cx="85693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>
                <a:latin typeface="맑은 고딕" pitchFamily="34" charset="-127"/>
                <a:ea typeface="맑은 고딕" pitchFamily="34" charset="-127"/>
              </a:rPr>
              <a:t>RAM 4GB 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or More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JDK 1.5 or More</a:t>
            </a:r>
            <a:r>
              <a:rPr lang="ko-KR" altLang="en-US" sz="1600" b="1" dirty="0">
                <a:latin typeface="맑은 고딕" pitchFamily="34" charset="-127"/>
                <a:ea typeface="맑은 고딕" pitchFamily="34" charset="-127"/>
              </a:rPr>
              <a:t>  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(64bit Recommended)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TPP (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  <a:hlinkClick r:id="rId3"/>
              </a:rPr>
              <a:t>http://tools.proteomecenter.org/wiki/index.php?title=Software:TPP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 err="1">
                <a:latin typeface="맑은 고딕" pitchFamily="34" charset="-127"/>
                <a:ea typeface="맑은 고딕" pitchFamily="34" charset="-127"/>
              </a:rPr>
              <a:t>msconvert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 (Installed as option when TPP is installed)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Thermo Foundation 2.0 (for Q-</a:t>
            </a:r>
            <a:r>
              <a:rPr lang="en-US" altLang="ko-KR" sz="1600" b="1" dirty="0" err="1">
                <a:latin typeface="맑은 고딕" pitchFamily="34" charset="-127"/>
                <a:ea typeface="맑은 고딕" pitchFamily="34" charset="-127"/>
              </a:rPr>
              <a:t>Exactive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 err="1">
                <a:latin typeface="맑은 고딕" pitchFamily="34" charset="-127"/>
                <a:ea typeface="맑은 고딕" pitchFamily="34" charset="-127"/>
              </a:rPr>
              <a:t>Xcalibrabur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 2.2 (for Q-</a:t>
            </a:r>
            <a:r>
              <a:rPr lang="en-US" altLang="ko-KR" sz="1600" b="1" dirty="0" err="1">
                <a:latin typeface="맑은 고딕" pitchFamily="34" charset="-127"/>
                <a:ea typeface="맑은 고딕" pitchFamily="34" charset="-127"/>
              </a:rPr>
              <a:t>Exactive</a:t>
            </a:r>
            <a:r>
              <a:rPr lang="en-US" altLang="ko-KR" sz="1600" b="1" dirty="0">
                <a:latin typeface="맑은 고딕" pitchFamily="34" charset="-127"/>
                <a:ea typeface="맑은 고딕" pitchFamily="34" charset="-127"/>
              </a:rPr>
              <a:t>)</a:t>
            </a:r>
          </a:p>
          <a:p>
            <a:pPr eaLnBrk="1" latinLnBrk="1" hangingPunct="1">
              <a:lnSpc>
                <a:spcPct val="150000"/>
              </a:lnSpc>
              <a:buFont typeface="Arial" charset="0"/>
              <a:buChar char="•"/>
            </a:pPr>
            <a:endParaRPr lang="ko-KR" altLang="en-US" sz="1600" b="1" dirty="0">
              <a:latin typeface="맑은 고딕" pitchFamily="34" charset="-127"/>
              <a:ea typeface="맑은 고딕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0" y="23495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II. Installation</a:t>
            </a:r>
            <a:endParaRPr lang="ko-KR" altLang="en-US" b="1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825" y="1268413"/>
            <a:ext cx="8642350" cy="48013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 latinLnBrk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+mn-cs"/>
              </a:rPr>
              <a:t>Unzip mPEMMR_1.1.8.zip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log4j (directory)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>
                <a:latin typeface="+mj-lt"/>
                <a:ea typeface="맑은 고딕" pitchFamily="50" charset="-127"/>
                <a:cs typeface="+mn-cs"/>
              </a:rPr>
              <a:t>LIB </a:t>
            </a: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(directory)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RAPID1.07 (directory)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>
                <a:latin typeface="+mj-lt"/>
                <a:ea typeface="맑은 고딕" pitchFamily="50" charset="-127"/>
                <a:cs typeface="+mn-cs"/>
              </a:rPr>
              <a:t>mPEMMR_1.1.8.</a:t>
            </a: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cmd  (Command Executable File)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>
                <a:latin typeface="+mj-lt"/>
                <a:ea typeface="맑은 고딕" pitchFamily="50" charset="-127"/>
                <a:cs typeface="+mn-cs"/>
              </a:rPr>
              <a:t>mPEMMR_param.txt  (mPEMMR Parameter </a:t>
            </a: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File)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dirty="0">
                <a:latin typeface="+mj-lt"/>
                <a:ea typeface="맑은 고딕" pitchFamily="50" charset="-127"/>
                <a:cs typeface="+mn-cs"/>
              </a:rPr>
              <a:t>UserGuide.pptx (User Guide)</a:t>
            </a:r>
          </a:p>
          <a:p>
            <a:pPr marL="742950" lvl="1" indent="-285750"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auto" latinLnBrk="1">
              <a:spcBef>
                <a:spcPts val="0"/>
              </a:spcBef>
              <a:spcAft>
                <a:spcPts val="0"/>
              </a:spcAft>
              <a:buFontTx/>
              <a:buAutoNum type="arabicParenR" startAt="2"/>
              <a:defRPr/>
            </a:pPr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+mn-cs"/>
              </a:rPr>
              <a:t>mPEMMR_1.1.8.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cmd : Open file in text editor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to modify as below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j-lt"/>
                <a:ea typeface="맑은 고딕" pitchFamily="50" charset="-127"/>
                <a:cs typeface="+mn-cs"/>
              </a:rPr>
              <a:t>@echo off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SET PEMMR_HOME=</a:t>
            </a:r>
            <a:r>
              <a:rPr lang="en-US" altLang="ko-KR" sz="1000" b="1" dirty="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D:\</a:t>
            </a:r>
            <a:r>
              <a:rPr lang="en-US" altLang="ko-KR" sz="1000" b="1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Programs\mPEMMR_1.1.8</a:t>
            </a:r>
            <a:r>
              <a:rPr lang="en-US" altLang="ko-KR" sz="100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  (mPEMMR</a:t>
            </a:r>
            <a:r>
              <a:rPr lang="en-US" altLang="ko-KR" sz="1000" dirty="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.cmd Change to </a:t>
            </a:r>
            <a:r>
              <a:rPr lang="en-US" altLang="ko-KR" sz="1000" dirty="0">
                <a:solidFill>
                  <a:srgbClr val="C00000"/>
                </a:solidFill>
                <a:ea typeface="맑은 고딕" pitchFamily="50" charset="-127"/>
              </a:rPr>
              <a:t>file existing </a:t>
            </a:r>
            <a:r>
              <a:rPr lang="en-US" altLang="ko-KR" sz="1000" dirty="0">
                <a:solidFill>
                  <a:srgbClr val="C00000"/>
                </a:solidFill>
                <a:latin typeface="+mj-lt"/>
                <a:ea typeface="맑은 고딕" pitchFamily="50" charset="-127"/>
                <a:cs typeface="+mn-cs"/>
              </a:rPr>
              <a:t>Directory Address)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SET CLASSPATH=%PEMMR_HOME%\LIB\mPEMMR_1.1.8.jar;%PEMMR_HOME%\msfile_3rd_party\jmzreader-1.2.0.jar;%PEMMR_HOME%\msfile_3rd_party\mzxml-parser-1.3.2.jar;%PEMMR_HOME%\msfile_3rd_party\xxindex-0.11.jar;%PEMMR_HOME%\msfile_3rd_party\com.springsource.org.apache.commons.logging-1.1.1.jar;%PEMMR_HOME%\msfile_3rd_party\com.springsource.org.apache.commons.io-1.4.0.jar;%PEMMR_HOME%\msfile_3rd_party\log4j-1.2.13.jar;%PEMMR_HOME%\msfile_3rd_party\jcommon-1.0.16.jar;%PEMMR_HOME%\log4j\log4j-1.2.15.jar; 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set MEM=8G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if ""%1""=="""" goto example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goto exec1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:example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echo Example) mPEMMR_1.1.8 [mPEMMR_Params.txt]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goto end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:exec1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java -Xmx%MEM% pemmr_sa.PEMMRExec %*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goto end</a:t>
            </a:r>
          </a:p>
          <a:p>
            <a:pPr lvl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+mj-lt"/>
                <a:ea typeface="맑은 고딕" pitchFamily="50" charset="-127"/>
                <a:cs typeface="+mn-cs"/>
              </a:rPr>
              <a:t>:end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0" y="23495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III. Program Execution</a:t>
            </a:r>
            <a:endParaRPr lang="ko-KR" altLang="en-US" b="1" dirty="0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825" y="1066800"/>
            <a:ext cx="864235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+mn-cs"/>
              </a:rPr>
              <a:t>Modify </a:t>
            </a:r>
            <a:r>
              <a:rPr lang="en-US" altLang="ko-KR" sz="1400" b="1" i="1">
                <a:latin typeface="맑은 고딕" pitchFamily="50" charset="-127"/>
                <a:ea typeface="맑은 고딕" pitchFamily="50" charset="-127"/>
                <a:cs typeface="+mn-cs"/>
              </a:rPr>
              <a:t>mPEMMR_param.txt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+mn-cs"/>
              </a:rPr>
              <a:t>as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below</a:t>
            </a: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Run Command line</a:t>
            </a: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Change  directory file of </a:t>
            </a:r>
            <a:r>
              <a:rPr lang="en-US" altLang="ko-KR" sz="1400" b="1" i="1" dirty="0">
                <a:latin typeface="맑은 고딕" pitchFamily="50" charset="-127"/>
                <a:ea typeface="맑은 고딕" pitchFamily="50" charset="-127"/>
                <a:cs typeface="+mn-cs"/>
              </a:rPr>
              <a:t>PEMMR.cmd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 (In this case,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D:\Programs\PEMMR_SA_Release\1.1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Run the program typing </a:t>
            </a:r>
            <a:r>
              <a:rPr lang="en-US" altLang="ko-KR" sz="1400" b="1" i="1" dirty="0">
                <a:latin typeface="맑은 고딕" pitchFamily="50" charset="-127"/>
                <a:ea typeface="맑은 고딕" pitchFamily="50" charset="-127"/>
                <a:cs typeface="+mn-cs"/>
              </a:rPr>
              <a:t>PEMMR.cmd pemmr_sa_param.txt</a:t>
            </a: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PEMMR will create </a:t>
            </a:r>
            <a:r>
              <a:rPr lang="en-US" altLang="ko-KR" sz="1400" b="1" i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xxxx_PEMMR.mgf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  which will be used for peptide search</a:t>
            </a:r>
          </a:p>
          <a:p>
            <a:pPr marL="342900" indent="-34290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ko-KR" altLang="en-US" sz="1000" dirty="0">
              <a:latin typeface="+mj-lt"/>
              <a:ea typeface="맑은 고딕" pitchFamily="50" charset="-127"/>
              <a:cs typeface="+mn-cs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225425" y="2802463"/>
            <a:ext cx="19191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sz="1400" b="1">
                <a:ea typeface="굴림" charset="-127"/>
              </a:rPr>
              <a:t>mPEMMR_param.txt</a:t>
            </a:r>
            <a:endParaRPr lang="ko-KR" altLang="en-US" sz="1400" b="1" dirty="0">
              <a:ea typeface="굴림" charset="-127"/>
            </a:endParaRPr>
          </a:p>
        </p:txBody>
      </p:sp>
      <p:sp>
        <p:nvSpPr>
          <p:cNvPr id="7173" name="직사각형 4"/>
          <p:cNvSpPr>
            <a:spLocks noChangeArrowheads="1"/>
          </p:cNvSpPr>
          <p:nvPr/>
        </p:nvSpPr>
        <p:spPr bwMode="auto">
          <a:xfrm>
            <a:off x="215900" y="3021360"/>
            <a:ext cx="8640763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en-US" altLang="ko-KR" sz="1000" dirty="0">
                <a:ea typeface="굴림" charset="-127"/>
              </a:rPr>
              <a:t>#################### External Programs ###################</a:t>
            </a:r>
          </a:p>
          <a:p>
            <a:pPr latinLnBrk="1"/>
            <a:r>
              <a:rPr lang="en-US" altLang="ko-KR" sz="1000">
                <a:solidFill>
                  <a:srgbClr val="FF0000"/>
                </a:solidFill>
                <a:ea typeface="굴림" charset="-127"/>
              </a:rPr>
              <a:t>RAPID=</a:t>
            </a:r>
            <a:r>
              <a:rPr lang="en-US" altLang="ko-KR" sz="1000" b="1">
                <a:solidFill>
                  <a:srgbClr val="FF0000"/>
                </a:solidFill>
                <a:ea typeface="맑은 고딕" pitchFamily="50" charset="-127"/>
              </a:rPr>
              <a:t>D:/Programs/mPEMMR_1.1.8</a:t>
            </a:r>
            <a:r>
              <a:rPr lang="en-US" altLang="ko-KR" sz="1000">
                <a:solidFill>
                  <a:srgbClr val="FF0000"/>
                </a:solidFill>
                <a:ea typeface="굴림" charset="-127"/>
              </a:rPr>
              <a:t>/</a:t>
            </a:r>
            <a:r>
              <a:rPr lang="en-US" altLang="ko-KR" sz="1000" dirty="0">
                <a:solidFill>
                  <a:srgbClr val="FF0000"/>
                </a:solidFill>
                <a:ea typeface="굴림" charset="-127"/>
              </a:rPr>
              <a:t>RAPID1.07/RAPID.exe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MSCONVERT=C:/Inetpub/tpp-bin/msconvert.exe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MZXML2SEARCH=C:/Inetpub/tpp-bin/MzXML2Search.exe</a:t>
            </a:r>
          </a:p>
          <a:p>
            <a:pPr latinLnBrk="1"/>
            <a:r>
              <a:rPr lang="en-US" altLang="ko-KR" sz="1000">
                <a:ea typeface="굴림" charset="-127"/>
              </a:rPr>
              <a:t>################## </a:t>
            </a:r>
            <a:r>
              <a:rPr lang="en-US" altLang="ko-KR" sz="1000" dirty="0">
                <a:ea typeface="굴림" charset="-127"/>
              </a:rPr>
              <a:t>UMC Create ##################</a:t>
            </a:r>
          </a:p>
          <a:p>
            <a:pPr latinLnBrk="1"/>
            <a:r>
              <a:rPr lang="en-US" altLang="ko-KR" sz="1000" dirty="0">
                <a:solidFill>
                  <a:srgbClr val="FF0000"/>
                </a:solidFill>
                <a:ea typeface="굴림" charset="-127"/>
              </a:rPr>
              <a:t>RAW_FILE_</a:t>
            </a:r>
            <a:r>
              <a:rPr lang="en-US" altLang="ko-KR" sz="1000">
                <a:solidFill>
                  <a:srgbClr val="FF0000"/>
                </a:solidFill>
                <a:ea typeface="굴림" charset="-127"/>
              </a:rPr>
              <a:t>URL=</a:t>
            </a:r>
            <a:r>
              <a:rPr lang="en-US" altLang="ko-KR" sz="1000" b="1">
                <a:solidFill>
                  <a:srgbClr val="FF0000"/>
                </a:solidFill>
                <a:ea typeface="맑은 고딕" pitchFamily="50" charset="-127"/>
              </a:rPr>
              <a:t> D:/Programs/mPEMMR_1.1.8 </a:t>
            </a:r>
            <a:r>
              <a:rPr lang="en-US" altLang="ko-KR" sz="1000">
                <a:solidFill>
                  <a:srgbClr val="FF0000"/>
                </a:solidFill>
                <a:ea typeface="굴림" charset="-127"/>
              </a:rPr>
              <a:t>/</a:t>
            </a:r>
            <a:r>
              <a:rPr lang="en-US" altLang="ko-KR" sz="1000" dirty="0">
                <a:solidFill>
                  <a:srgbClr val="FF0000"/>
                </a:solidFill>
                <a:ea typeface="굴림" charset="-127"/>
              </a:rPr>
              <a:t>Example/N1_5ug_100cm_300min_1_091112.raw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UMC_</a:t>
            </a:r>
            <a:r>
              <a:rPr lang="en-US" altLang="ko-KR" sz="1000">
                <a:ea typeface="굴림" charset="-127"/>
              </a:rPr>
              <a:t>ALGORITHM=1</a:t>
            </a:r>
            <a:endParaRPr lang="en-US" altLang="ko-KR" sz="1000" dirty="0">
              <a:ea typeface="굴림" charset="-127"/>
            </a:endParaRPr>
          </a:p>
          <a:p>
            <a:pPr latinLnBrk="1"/>
            <a:r>
              <a:rPr lang="en-US" altLang="ko-KR" sz="1000" dirty="0">
                <a:ea typeface="굴림" charset="-127"/>
              </a:rPr>
              <a:t>SCAN_COUNT=2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HOLE_COUNT=5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MASS_TOLERANCE=10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MIN_MASS=0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MIN_INTENSITY=0</a:t>
            </a:r>
          </a:p>
          <a:p>
            <a:pPr latinLnBrk="1"/>
            <a:r>
              <a:rPr lang="en-US" altLang="ko-KR" sz="1000">
                <a:ea typeface="굴림" charset="-127"/>
              </a:rPr>
              <a:t>################## </a:t>
            </a:r>
            <a:r>
              <a:rPr lang="en-US" altLang="ko-KR" sz="1000" dirty="0">
                <a:ea typeface="굴림" charset="-127"/>
              </a:rPr>
              <a:t>Spectrum Filtering ##################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SCAN_RANGE=5</a:t>
            </a:r>
          </a:p>
          <a:p>
            <a:pPr latinLnBrk="1"/>
            <a:r>
              <a:rPr lang="en-US" altLang="ko-KR" sz="1000" dirty="0">
                <a:ea typeface="굴림" charset="-127"/>
              </a:rPr>
              <a:t>UMC_LINK_TOLERANCE</a:t>
            </a:r>
            <a:r>
              <a:rPr lang="en-US" altLang="ko-KR" sz="1000">
                <a:ea typeface="굴림" charset="-127"/>
              </a:rPr>
              <a:t>=10</a:t>
            </a:r>
          </a:p>
          <a:p>
            <a:pPr latinLnBrk="1"/>
            <a:r>
              <a:rPr lang="en-US" altLang="ko-KR" sz="1000">
                <a:ea typeface="굴림" charset="-127"/>
              </a:rPr>
              <a:t>### since ver 1.1.7 (ppm) ###</a:t>
            </a:r>
          </a:p>
          <a:p>
            <a:pPr latinLnBrk="1"/>
            <a:r>
              <a:rPr lang="en-US" altLang="ko-KR" sz="1000">
                <a:ea typeface="굴림" charset="-127"/>
              </a:rPr>
              <a:t>ISOTOPE_ENVELOPE_TOLERANCE=5</a:t>
            </a:r>
            <a:endParaRPr lang="ko-KR" altLang="en-US" sz="1000" dirty="0">
              <a:ea typeface="굴림" charset="-127"/>
            </a:endParaRPr>
          </a:p>
        </p:txBody>
      </p:sp>
      <p:sp>
        <p:nvSpPr>
          <p:cNvPr id="7174" name="직사각형 6"/>
          <p:cNvSpPr>
            <a:spLocks noChangeArrowheads="1"/>
          </p:cNvSpPr>
          <p:nvPr/>
        </p:nvSpPr>
        <p:spPr bwMode="auto">
          <a:xfrm>
            <a:off x="215900" y="6053138"/>
            <a:ext cx="84248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en-US" altLang="ko-KR" sz="1000"/>
              <a:t>"Multiplexed Post-Experimental Monoisotopic Mass Refinement (</a:t>
            </a:r>
            <a:r>
              <a:rPr lang="en-US" altLang="ko-KR" sz="1000" i="1"/>
              <a:t>m</a:t>
            </a:r>
            <a:r>
              <a:rPr lang="en-US" altLang="ko-KR" sz="1000"/>
              <a:t>PE-MMR) to increase sensitivity and accuracy in peptide identifications from tandem mass spectra of co-fragmentation" Madar, I. H.; Ko, S.-I.; Kim, H.; Mun, D.-G.; Kim, S.; Smith, R.; Lee, S.-W. Anal. Chem. 2017, 89(2), 1244-1253.</a:t>
            </a:r>
            <a:endParaRPr lang="en-US" altLang="ko-KR" sz="1000" b="1" i="1"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0" y="234950"/>
            <a:ext cx="6516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III. Program Execution</a:t>
            </a:r>
            <a:r>
              <a:rPr lang="ko-KR" altLang="en-US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(Editing pemmr_sa_param.txt )</a:t>
            </a:r>
            <a:endParaRPr lang="ko-KR" altLang="en-US" b="1" dirty="0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250825" y="908050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>
                <a:ea typeface="굴림" charset="-127"/>
              </a:rPr>
              <a:t>mPEMMR_param.txt</a:t>
            </a:r>
            <a:endParaRPr lang="ko-KR" altLang="en-US" b="1" dirty="0">
              <a:ea typeface="굴림" charset="-127"/>
            </a:endParaRPr>
          </a:p>
        </p:txBody>
      </p:sp>
      <p:sp>
        <p:nvSpPr>
          <p:cNvPr id="8196" name="직사각형 4"/>
          <p:cNvSpPr>
            <a:spLocks noChangeArrowheads="1"/>
          </p:cNvSpPr>
          <p:nvPr/>
        </p:nvSpPr>
        <p:spPr bwMode="auto">
          <a:xfrm>
            <a:off x="285750" y="1316038"/>
            <a:ext cx="864076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en-US" altLang="ko-KR" sz="1100">
                <a:ea typeface="굴림" charset="-127"/>
              </a:rPr>
              <a:t>#################### External Programs ###################</a:t>
            </a:r>
          </a:p>
          <a:p>
            <a:pPr latinLnBrk="1"/>
            <a:r>
              <a:rPr lang="en-US" altLang="ko-KR" sz="1100">
                <a:solidFill>
                  <a:srgbClr val="FF0000"/>
                </a:solidFill>
                <a:ea typeface="굴림" charset="-127"/>
              </a:rPr>
              <a:t>RAPID=</a:t>
            </a:r>
            <a:r>
              <a:rPr lang="en-US" altLang="ko-KR" sz="1100" b="1">
                <a:solidFill>
                  <a:srgbClr val="FF0000"/>
                </a:solidFill>
                <a:ea typeface="맑은 고딕" pitchFamily="50" charset="-127"/>
              </a:rPr>
              <a:t>D:/Programs/mPEMMR_1.1.8</a:t>
            </a:r>
            <a:r>
              <a:rPr lang="en-US" altLang="ko-KR" sz="1100">
                <a:solidFill>
                  <a:srgbClr val="FF0000"/>
                </a:solidFill>
                <a:ea typeface="굴림" charset="-127"/>
              </a:rPr>
              <a:t>/RAPID1.07/RAPID.exe</a:t>
            </a:r>
          </a:p>
          <a:p>
            <a:pPr latinLnBrk="1"/>
            <a:r>
              <a:rPr lang="en-US" altLang="ko-KR" sz="1100">
                <a:ea typeface="굴림" charset="-127"/>
              </a:rPr>
              <a:t>MSCONVERT=C:/Inetpub/tpp-bin/msconvert.exe</a:t>
            </a:r>
          </a:p>
          <a:p>
            <a:pPr latinLnBrk="1"/>
            <a:r>
              <a:rPr lang="en-US" altLang="ko-KR" sz="1100">
                <a:ea typeface="굴림" charset="-127"/>
              </a:rPr>
              <a:t>MZXML2SEARCH=C:/Inetpub/tpp-bin/MzXML2Search.exe</a:t>
            </a:r>
          </a:p>
          <a:p>
            <a:pPr latinLnBrk="1"/>
            <a:r>
              <a:rPr lang="en-US" altLang="ko-KR" sz="1100">
                <a:ea typeface="굴림" charset="-127"/>
              </a:rPr>
              <a:t>################## UMC Create ##################</a:t>
            </a:r>
          </a:p>
          <a:p>
            <a:pPr latinLnBrk="1"/>
            <a:r>
              <a:rPr lang="en-US" altLang="ko-KR" sz="1100">
                <a:solidFill>
                  <a:srgbClr val="FF0000"/>
                </a:solidFill>
                <a:ea typeface="굴림" charset="-127"/>
              </a:rPr>
              <a:t>RAW_FILE_URL=</a:t>
            </a:r>
            <a:r>
              <a:rPr lang="en-US" altLang="ko-KR" sz="1100" b="1">
                <a:solidFill>
                  <a:srgbClr val="FF0000"/>
                </a:solidFill>
                <a:ea typeface="맑은 고딕" pitchFamily="50" charset="-127"/>
              </a:rPr>
              <a:t> D:/Programs/mPEMMR_1.1.8 </a:t>
            </a:r>
            <a:r>
              <a:rPr lang="en-US" altLang="ko-KR" sz="1100">
                <a:solidFill>
                  <a:srgbClr val="FF0000"/>
                </a:solidFill>
                <a:ea typeface="굴림" charset="-127"/>
              </a:rPr>
              <a:t>/Example/N1_5ug_100cm_300min_1_091112.raw</a:t>
            </a:r>
          </a:p>
          <a:p>
            <a:pPr latinLnBrk="1"/>
            <a:r>
              <a:rPr lang="en-US" altLang="ko-KR" sz="1100">
                <a:ea typeface="굴림" charset="-127"/>
              </a:rPr>
              <a:t>UMC_ALGORITHM=1</a:t>
            </a:r>
          </a:p>
          <a:p>
            <a:pPr latinLnBrk="1"/>
            <a:r>
              <a:rPr lang="en-US" altLang="ko-KR" sz="1100">
                <a:ea typeface="굴림" charset="-127"/>
              </a:rPr>
              <a:t>SCAN_COUNT=2</a:t>
            </a:r>
          </a:p>
          <a:p>
            <a:pPr latinLnBrk="1"/>
            <a:r>
              <a:rPr lang="en-US" altLang="ko-KR" sz="1100">
                <a:ea typeface="굴림" charset="-127"/>
              </a:rPr>
              <a:t>HOLE_COUNT=5</a:t>
            </a:r>
          </a:p>
          <a:p>
            <a:pPr latinLnBrk="1"/>
            <a:r>
              <a:rPr lang="en-US" altLang="ko-KR" sz="1100">
                <a:ea typeface="굴림" charset="-127"/>
              </a:rPr>
              <a:t>MASS_TOLERANCE=10</a:t>
            </a:r>
          </a:p>
          <a:p>
            <a:pPr latinLnBrk="1"/>
            <a:r>
              <a:rPr lang="en-US" altLang="ko-KR" sz="1100">
                <a:ea typeface="굴림" charset="-127"/>
              </a:rPr>
              <a:t>MIN_MASS=0</a:t>
            </a:r>
          </a:p>
          <a:p>
            <a:pPr latinLnBrk="1"/>
            <a:r>
              <a:rPr lang="en-US" altLang="ko-KR" sz="1100">
                <a:ea typeface="굴림" charset="-127"/>
              </a:rPr>
              <a:t>MIN_INTENSITY=0</a:t>
            </a:r>
          </a:p>
          <a:p>
            <a:pPr latinLnBrk="1"/>
            <a:r>
              <a:rPr lang="en-US" altLang="ko-KR" sz="1100">
                <a:ea typeface="굴림" charset="-127"/>
              </a:rPr>
              <a:t>################## Spectrum Filtering ##################</a:t>
            </a:r>
          </a:p>
          <a:p>
            <a:pPr latinLnBrk="1"/>
            <a:r>
              <a:rPr lang="en-US" altLang="ko-KR" sz="1100">
                <a:ea typeface="굴림" charset="-127"/>
              </a:rPr>
              <a:t>SCAN_RANGE=5</a:t>
            </a:r>
          </a:p>
          <a:p>
            <a:pPr latinLnBrk="1"/>
            <a:r>
              <a:rPr lang="en-US" altLang="ko-KR" sz="1100">
                <a:ea typeface="굴림" charset="-127"/>
              </a:rPr>
              <a:t>UMC_LINK_TOLERANCE=10</a:t>
            </a:r>
          </a:p>
          <a:p>
            <a:pPr latinLnBrk="1"/>
            <a:r>
              <a:rPr lang="en-US" altLang="ko-KR" sz="1100">
                <a:ea typeface="굴림" charset="-127"/>
              </a:rPr>
              <a:t>### since ver 1.1.7 (ppm) ###</a:t>
            </a:r>
          </a:p>
          <a:p>
            <a:pPr latinLnBrk="1"/>
            <a:r>
              <a:rPr lang="en-US" altLang="ko-KR" sz="1100">
                <a:ea typeface="굴림" charset="-127"/>
              </a:rPr>
              <a:t>ISOTOPE_ENVELOPE_TOLERANCE=5</a:t>
            </a:r>
            <a:endParaRPr lang="ko-KR" altLang="en-US" sz="1100" dirty="0">
              <a:ea typeface="굴림" charset="-127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88900" y="4389438"/>
            <a:ext cx="7266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buFont typeface="Arial" charset="0"/>
              <a:buChar char="•"/>
            </a:pPr>
            <a:r>
              <a:rPr lang="en-US" altLang="ko-KR" sz="1200" b="1" dirty="0">
                <a:latin typeface="맑은 고딕" pitchFamily="34" charset="-127"/>
                <a:ea typeface="맑은 고딕" pitchFamily="34" charset="-127"/>
              </a:rPr>
              <a:t>RAPID program is provided </a:t>
            </a:r>
            <a:r>
              <a:rPr lang="en-US" altLang="ko-KR" sz="1200" b="1">
                <a:latin typeface="맑은 고딕" pitchFamily="34" charset="-127"/>
                <a:ea typeface="맑은 고딕" pitchFamily="34" charset="-127"/>
              </a:rPr>
              <a:t>with mPEMMR </a:t>
            </a:r>
            <a:r>
              <a:rPr lang="en-US" altLang="ko-KR" sz="1200" b="1" dirty="0">
                <a:latin typeface="맑은 고딕" pitchFamily="34" charset="-127"/>
                <a:ea typeface="맑은 고딕" pitchFamily="34" charset="-127"/>
              </a:rPr>
              <a:t>and it is located in PEMMR_HOME sub directory</a:t>
            </a:r>
          </a:p>
          <a:p>
            <a:pPr eaLnBrk="1" latinLnBrk="1" hangingPunct="1">
              <a:buFont typeface="Arial" charset="0"/>
              <a:buChar char="•"/>
            </a:pPr>
            <a:r>
              <a:rPr lang="en-US" altLang="ko-KR" sz="1200" b="1" dirty="0">
                <a:ea typeface="굴림" charset="-127"/>
              </a:rPr>
              <a:t>MSCONVERT</a:t>
            </a:r>
            <a:r>
              <a:rPr lang="ko-KR" altLang="en-US" sz="1200" b="1" dirty="0">
                <a:ea typeface="굴림" charset="-127"/>
              </a:rPr>
              <a:t> </a:t>
            </a:r>
            <a:r>
              <a:rPr lang="en-US" altLang="ko-KR" sz="1200" b="1" dirty="0">
                <a:ea typeface="굴림" charset="-127"/>
              </a:rPr>
              <a:t>and MZXML2SEARCH is installed with TPP </a:t>
            </a:r>
          </a:p>
          <a:p>
            <a:pPr eaLnBrk="1" latinLnBrk="1" hangingPunct="1">
              <a:buFont typeface="Arial" charset="0"/>
              <a:buChar char="•"/>
            </a:pPr>
            <a:r>
              <a:rPr lang="en-US" altLang="ko-KR" sz="1200" b="1" dirty="0">
                <a:ea typeface="굴림" charset="-127"/>
              </a:rPr>
              <a:t>RAW_FILE_URL is</a:t>
            </a:r>
            <a:r>
              <a:rPr lang="ko-KR" altLang="en-US" sz="1200" b="1" dirty="0">
                <a:ea typeface="굴림" charset="-127"/>
              </a:rPr>
              <a:t> </a:t>
            </a:r>
            <a:r>
              <a:rPr lang="en-US" altLang="ko-KR" sz="1200" b="1" dirty="0">
                <a:ea typeface="굴림" charset="-127"/>
              </a:rPr>
              <a:t>URL of RAW file under </a:t>
            </a:r>
            <a:r>
              <a:rPr lang="en-US" altLang="ko-KR" sz="1200" b="1" dirty="0" err="1">
                <a:ea typeface="굴림" charset="-127"/>
              </a:rPr>
              <a:t>excution</a:t>
            </a:r>
            <a:endParaRPr lang="ko-KR" altLang="en-US" sz="1200" b="1" dirty="0"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79388" y="5219700"/>
            <a:ext cx="87137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FF0000"/>
                </a:solidFill>
                <a:latin typeface="맑은 고딕" pitchFamily="34" charset="-127"/>
                <a:ea typeface="맑은 고딕" pitchFamily="34" charset="-127"/>
              </a:rPr>
              <a:t>Caution</a:t>
            </a:r>
            <a:r>
              <a:rPr lang="ko-KR" altLang="en-US" b="1" dirty="0">
                <a:solidFill>
                  <a:srgbClr val="FF0000"/>
                </a:solidFill>
                <a:latin typeface="맑은 고딕" pitchFamily="34" charset="-127"/>
                <a:ea typeface="맑은 고딕" pitchFamily="34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34" charset="-127"/>
                <a:ea typeface="맑은 고딕" pitchFamily="34" charset="-127"/>
              </a:rPr>
              <a:t>: All directories </a:t>
            </a:r>
            <a:r>
              <a:rPr lang="en-US" altLang="ko-KR" b="1">
                <a:solidFill>
                  <a:srgbClr val="FF0000"/>
                </a:solidFill>
                <a:latin typeface="맑은 고딕" pitchFamily="34" charset="-127"/>
                <a:ea typeface="맑은 고딕" pitchFamily="34" charset="-127"/>
              </a:rPr>
              <a:t>typed in </a:t>
            </a:r>
            <a:r>
              <a:rPr lang="en-US" altLang="ko-KR" b="1">
                <a:solidFill>
                  <a:srgbClr val="FF0000"/>
                </a:solidFill>
                <a:ea typeface="굴림" charset="-127"/>
              </a:rPr>
              <a:t>mPEMMR_param.txt</a:t>
            </a:r>
            <a:r>
              <a:rPr lang="en-US" altLang="ko-KR" b="1">
                <a:solidFill>
                  <a:srgbClr val="FF0000"/>
                </a:solidFill>
                <a:latin typeface="맑은 고딕" pitchFamily="34" charset="-127"/>
                <a:ea typeface="맑은 고딕" pitchFamily="34" charset="-127"/>
              </a:rPr>
              <a:t> file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34" charset="-127"/>
                <a:ea typeface="맑은 고딕" pitchFamily="34" charset="-127"/>
              </a:rPr>
              <a:t>should be entered using “/”</a:t>
            </a:r>
            <a:endParaRPr lang="ko-KR" altLang="en-US" b="1" dirty="0">
              <a:solidFill>
                <a:srgbClr val="FF0000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8199" name="직사각형 7"/>
          <p:cNvSpPr>
            <a:spLocks noChangeArrowheads="1"/>
          </p:cNvSpPr>
          <p:nvPr/>
        </p:nvSpPr>
        <p:spPr bwMode="auto">
          <a:xfrm>
            <a:off x="179388" y="5859164"/>
            <a:ext cx="873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en-US" altLang="ko-KR" sz="1400" b="1" dirty="0">
                <a:solidFill>
                  <a:srgbClr val="C00000"/>
                </a:solidFill>
                <a:ea typeface="굴림" charset="-127"/>
              </a:rPr>
              <a:t>e.g.)RAPID=D:\Programs\PEMMR_SA_Release\1.1\RAPID1.07\RAPID.exe (X)</a:t>
            </a:r>
          </a:p>
          <a:p>
            <a:pPr latinLnBrk="1"/>
            <a:r>
              <a:rPr lang="en-US" altLang="ko-KR" sz="1400" b="1" dirty="0">
                <a:solidFill>
                  <a:srgbClr val="C00000"/>
                </a:solidFill>
                <a:ea typeface="굴림" charset="-127"/>
              </a:rPr>
              <a:t>       RAPID=D:/Programs/PEMMR_SA_Release/1.1/RAPID1.07/RAPID.exe (O)</a:t>
            </a:r>
          </a:p>
          <a:p>
            <a:pPr latinLnBrk="1"/>
            <a:endParaRPr lang="en-US" altLang="ko-KR" sz="1400" b="1" dirty="0">
              <a:solidFill>
                <a:srgbClr val="C00000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0" y="23495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chemeClr val="bg1"/>
                </a:solidFill>
                <a:latin typeface="맑은 고딕" pitchFamily="34" charset="-127"/>
                <a:ea typeface="맑은 고딕" pitchFamily="34" charset="-127"/>
              </a:rPr>
              <a:t>IV. Troubleshooting</a:t>
            </a:r>
            <a:endParaRPr lang="ko-KR" altLang="en-US" b="1" dirty="0">
              <a:solidFill>
                <a:schemeClr val="bg1"/>
              </a:solidFill>
              <a:latin typeface="맑은 고딕" pitchFamily="34" charset="-127"/>
              <a:ea typeface="맑은 고딕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825" y="1196975"/>
            <a:ext cx="8642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 latinLnBrk="1">
              <a:spcBef>
                <a:spcPts val="0"/>
              </a:spcBef>
              <a:spcAft>
                <a:spcPts val="0"/>
              </a:spcAft>
              <a:buAutoNum type="alphaUcPeriod" startAt="17"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Stop running with the message of "</a:t>
            </a:r>
            <a:r>
              <a:rPr lang="en-US" altLang="ko-KR" sz="1200" b="1" i="1" dirty="0" err="1">
                <a:latin typeface="맑은 고딕" pitchFamily="50" charset="-127"/>
                <a:ea typeface="맑은 고딕" pitchFamily="50" charset="-127"/>
                <a:cs typeface="+mn-cs"/>
              </a:rPr>
              <a:t>java.lang.ClassNotFoundException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"</a:t>
            </a:r>
          </a:p>
          <a:p>
            <a:pPr marL="228600" indent="-228600" fontAlgn="auto" latinLnBrk="1">
              <a:spcBef>
                <a:spcPts val="0"/>
              </a:spcBef>
              <a:spcAft>
                <a:spcPts val="0"/>
              </a:spcAft>
              <a:buAutoNum type="alphaUcPeriod"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Open PEMMR.cmd file in text editor and make sure the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  <a:cs typeface="+mn-cs"/>
              </a:rPr>
              <a:t>dir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 of  “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  <a:cs typeface="+mn-cs"/>
              </a:rPr>
              <a:t>SET PEMMR_HOME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location” entered properly.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Q. Execution is interrupted with the message "</a:t>
            </a:r>
            <a:r>
              <a:rPr lang="en-US" altLang="ko-KR" sz="1200" b="1" i="1" dirty="0">
                <a:latin typeface="+mn-lt"/>
                <a:cs typeface="+mn-cs"/>
              </a:rPr>
              <a:t>Exception in thread "main": </a:t>
            </a:r>
            <a:r>
              <a:rPr lang="en-US" altLang="ko-KR" sz="1200" b="1" i="1" dirty="0" err="1">
                <a:latin typeface="+mn-lt"/>
                <a:cs typeface="+mn-cs"/>
              </a:rPr>
              <a:t>java.lang.OutOfMemoryError</a:t>
            </a:r>
            <a:r>
              <a:rPr lang="en-US" altLang="ko-KR" sz="1200" b="1" i="1" dirty="0">
                <a:latin typeface="+mn-lt"/>
                <a:cs typeface="+mn-cs"/>
              </a:rPr>
              <a:t>: Java heap space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" </a:t>
            </a:r>
          </a:p>
          <a:p>
            <a:pPr marL="228600" indent="-228600" fontAlgn="auto" latinLnBrk="1">
              <a:spcBef>
                <a:spcPts val="0"/>
              </a:spcBef>
              <a:spcAft>
                <a:spcPts val="0"/>
              </a:spcAft>
              <a:buAutoNum type="alphaUcPeriod"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Open PEMMR.cmd in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text editor and increase MEM 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  <a:cs typeface="+mn-cs"/>
              </a:rPr>
              <a:t>to 8G. 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Q.  RAPID doesn’t run properly and the file size of resultant files (_isos.csv,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_scans.csv) is 0.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A.  RAW file has not read properly by the program, Re-Install the Thermo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foundation.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50825" y="4941888"/>
            <a:ext cx="8642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If mPEMMR </a:t>
            </a:r>
            <a:r>
              <a:rPr lang="en-US" altLang="ko-KR" b="1" dirty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program stopped generating result files, need to delete the existing generated files</a:t>
            </a:r>
            <a:r>
              <a:rPr lang="ko-KR" altLang="en-US" b="1" dirty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맑은 고딕" pitchFamily="34" charset="-127"/>
                <a:ea typeface="맑은 고딕" pitchFamily="34" charset="-127"/>
              </a:rPr>
              <a:t>and run the PEMMR once again</a:t>
            </a:r>
            <a:endParaRPr lang="ko-KR" altLang="en-US" b="1" dirty="0">
              <a:solidFill>
                <a:srgbClr val="C00000"/>
              </a:solidFill>
              <a:latin typeface="맑은 고딕" pitchFamily="34" charset="-127"/>
              <a:ea typeface="맑은 고딕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1004</Words>
  <Application>Microsoft Office PowerPoint</Application>
  <PresentationFormat>화면 슬라이드 쇼(4:3)</PresentationFormat>
  <Paragraphs>97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hokeun;Inam</dc:creator>
  <cp:lastModifiedBy>김 호근</cp:lastModifiedBy>
  <cp:revision>67</cp:revision>
  <dcterms:created xsi:type="dcterms:W3CDTF">2013-05-24T01:40:22Z</dcterms:created>
  <dcterms:modified xsi:type="dcterms:W3CDTF">2019-10-07T02:13:05Z</dcterms:modified>
</cp:coreProperties>
</file>