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embeddings/Microsoft_Equation22.bin" ContentType="application/vnd.openxmlformats-officedocument.oleObject"/>
  <Override PartName="/ppt/embeddings/Microsoft_Equation74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embeddings/Microsoft_Equation29.bin" ContentType="application/vnd.openxmlformats-officedocument.oleObject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Microsoft_Equation39.bin" ContentType="application/vnd.openxmlformats-officedocument.oleObject"/>
  <Override PartName="/ppt/slides/slide47.xml" ContentType="application/vnd.openxmlformats-officedocument.presentationml.slide+xml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Microsoft_Equation20.bin" ContentType="application/vnd.openxmlformats-officedocument.oleObject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Microsoft_Equation12.bin" ContentType="application/vnd.openxmlformats-officedocument.oleObject"/>
  <Override PartName="/ppt/embeddings/Microsoft_Equation42.bin" ContentType="application/vnd.openxmlformats-officedocument.oleObject"/>
  <Override PartName="/ppt/embeddings/Microsoft_Equation11.bin" ContentType="application/vnd.openxmlformats-officedocument.oleObject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embeddings/Microsoft_Equation23.bin" ContentType="application/vnd.openxmlformats-officedocument.oleObject"/>
  <Override PartName="/ppt/notesSlides/notesSlide42.xml" ContentType="application/vnd.openxmlformats-officedocument.presentationml.notesSlide+xml"/>
  <Override PartName="/ppt/embeddings/Microsoft_Equation69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3.xml" ContentType="application/vnd.openxmlformats-officedocument.presentationml.slide+xml"/>
  <Default Extension="vml" ContentType="application/vnd.openxmlformats-officedocument.vmlDrawing"/>
  <Default Extension="png" ContentType="image/png"/>
  <Override PartName="/ppt/embeddings/Microsoft_Equation1.bin" ContentType="application/vnd.openxmlformats-officedocument.oleObject"/>
  <Override PartName="/ppt/embeddings/Microsoft_Equation96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Microsoft_Equation24.bin" ContentType="application/vnd.openxmlformats-officedocument.oleObject"/>
  <Override PartName="/ppt/embeddings/Microsoft_Equation95.bin" ContentType="application/vnd.openxmlformats-officedocument.oleObject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41.bin" ContentType="application/vnd.openxmlformats-officedocument.oleObject"/>
  <Override PartName="/ppt/notesSlides/notesSlide24.xml" ContentType="application/vnd.openxmlformats-officedocument.presentationml.notesSlide+xml"/>
  <Override PartName="/ppt/embeddings/Microsoft_Equation61.bin" ContentType="application/vnd.openxmlformats-officedocument.oleObject"/>
  <Override PartName="/ppt/slides/slide55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Microsoft_Equation62.bin" ContentType="application/vnd.openxmlformats-officedocument.oleObject"/>
  <Override PartName="/ppt/notesSlides/notesSlide14.xml" ContentType="application/vnd.openxmlformats-officedocument.presentationml.notesSlide+xml"/>
  <Override PartName="/ppt/embeddings/Microsoft_Equation76.bin" ContentType="application/vnd.openxmlformats-officedocument.oleObject"/>
  <Override PartName="/ppt/theme/theme2.xml" ContentType="application/vnd.openxmlformats-officedocument.theme+xml"/>
  <Override PartName="/ppt/embeddings/Microsoft_Equation15.bin" ContentType="application/vnd.openxmlformats-officedocument.oleObject"/>
  <Override PartName="/ppt/embeddings/Microsoft_Equation77.bin" ContentType="application/vnd.openxmlformats-officedocument.oleObject"/>
  <Override PartName="/ppt/slides/slide2.xml" ContentType="application/vnd.openxmlformats-officedocument.presentationml.slide+xml"/>
  <Override PartName="/ppt/embeddings/Microsoft_Equation28.bin" ContentType="application/vnd.openxmlformats-officedocument.oleObject"/>
  <Override PartName="/ppt/notesSlides/notesSlide25.xml" ContentType="application/vnd.openxmlformats-officedocument.presentationml.notesSlide+xml"/>
  <Override PartName="/ppt/embeddings/Microsoft_Equation54.bin" ContentType="application/vnd.openxmlformats-officedocument.oleObject"/>
  <Override PartName="/ppt/embeddings/Microsoft_Equation51.bin" ContentType="application/vnd.openxmlformats-officedocument.oleObject"/>
  <Override PartName="/ppt/embeddings/Microsoft_Equation63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54.xml" ContentType="application/vnd.openxmlformats-officedocument.presentationml.slide+xml"/>
  <Override PartName="/ppt/embeddings/Microsoft_Equation43.bin" ContentType="application/vnd.openxmlformats-officedocument.oleObject"/>
  <Override PartName="/ppt/embeddings/Microsoft_Equation16.bin" ContentType="application/vnd.openxmlformats-officedocument.oleObject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Microsoft_Equation97.bin" ContentType="application/vnd.openxmlformats-officedocument.oleObject"/>
  <Override PartName="/ppt/slides/slide58.xml" ContentType="application/vnd.openxmlformats-officedocument.presentationml.slide+xml"/>
  <Default Extension="xml" ContentType="application/xml"/>
  <Override PartName="/ppt/embeddings/Microsoft_Equation33.bin" ContentType="application/vnd.openxmlformats-officedocument.oleObject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3.xml" ContentType="application/vnd.openxmlformats-officedocument.presentationml.notesSlide+xml"/>
  <Override PartName="/ppt/embeddings/Microsoft_Equation40.bin" ContentType="application/vnd.openxmlformats-officedocument.oleObject"/>
  <Override PartName="/ppt/slides/slide25.xml" ContentType="application/vnd.openxmlformats-officedocument.presentationml.slide+xml"/>
  <Override PartName="/ppt/embeddings/Microsoft_Equation73.bin" ContentType="application/vnd.openxmlformats-officedocument.oleObject"/>
  <Override PartName="/ppt/embeddings/Microsoft_Equation75.bin" ContentType="application/vnd.openxmlformats-officedocument.oleObject"/>
  <Override PartName="/ppt/embeddings/Microsoft_Equation48.bin" ContentType="application/vnd.openxmlformats-officedocument.oleObject"/>
  <Override PartName="/ppt/notesSlides/notesSlide19.xml" ContentType="application/vnd.openxmlformats-officedocument.presentationml.notesSlide+xml"/>
  <Override PartName="/ppt/embeddings/Microsoft_Equation86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Slides/notesSlide50.xml" ContentType="application/vnd.openxmlformats-officedocument.presentationml.notesSlide+xml"/>
  <Override PartName="/ppt/embeddings/Microsoft_Equation10.bin" ContentType="application/vnd.openxmlformats-officedocument.oleObject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embeddings/Microsoft_Equation66.bin" ContentType="application/vnd.openxmlformats-officedocument.oleObject"/>
  <Override PartName="/ppt/embeddings/Microsoft_Equation13.bin" ContentType="application/vnd.openxmlformats-officedocument.oleObject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Default Extension="jpeg" ContentType="image/jpeg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embeddings/Microsoft_Equation27.bin" ContentType="application/vnd.openxmlformats-officedocument.oleObject"/>
  <Override PartName="/ppt/notesSlides/notesSlide64.xml" ContentType="application/vnd.openxmlformats-officedocument.presentationml.notesSlide+xml"/>
  <Override PartName="/ppt/embeddings/Microsoft_Equation9.bin" ContentType="application/vnd.openxmlformats-officedocument.oleObject"/>
  <Override PartName="/ppt/slides/slide15.xml" ContentType="application/vnd.openxmlformats-officedocument.presentationml.slide+xml"/>
  <Override PartName="/ppt/embeddings/Microsoft_Equation70.bin" ContentType="application/vnd.openxmlformats-officedocument.oleObject"/>
  <Override PartName="/ppt/embeddings/Microsoft_Equation32.bin" ContentType="application/vnd.openxmlformats-officedocument.oleObject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Microsoft_Equation67.bin" ContentType="application/vnd.openxmlformats-officedocument.oleObject"/>
  <Override PartName="/ppt/embeddings/Microsoft_Equation56.bin" ContentType="application/vnd.openxmlformats-officedocument.oleObject"/>
  <Override PartName="/ppt/slides/slide29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Microsoft_Equation90.bin" ContentType="application/vnd.openxmlformats-officedocument.oleObject"/>
  <Override PartName="/ppt/slides/slide22.xml" ContentType="application/vnd.openxmlformats-officedocument.presentationml.slide+xml"/>
  <Override PartName="/ppt/embeddings/Microsoft_Equation85.bin" ContentType="application/vnd.openxmlformats-officedocument.oleObject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embeddings/Microsoft_Equation78.bin" ContentType="application/vnd.openxmlformats-officedocument.oleObject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Microsoft_Equation8.bin" ContentType="application/vnd.openxmlformats-officedocument.oleObject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embeddings/Microsoft_Equation80.bin" ContentType="application/vnd.openxmlformats-officedocument.oleObject"/>
  <Override PartName="/ppt/embeddings/Microsoft_Equation36.bin" ContentType="application/vnd.openxmlformats-officedocument.oleObject"/>
  <Override PartName="/ppt/embeddings/Microsoft_Equation83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19.bin" ContentType="application/vnd.openxmlformats-officedocument.oleObject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58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8.bin" ContentType="application/vnd.openxmlformats-officedocument.oleObject"/>
  <Override PartName="/ppt/embeddings/Microsoft_Equation52.bin" ContentType="application/vnd.openxmlformats-officedocument.oleObject"/>
  <Override PartName="/ppt/embeddings/Microsoft_Equation60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72.bin" ContentType="application/vnd.openxmlformats-officedocument.oleObject"/>
  <Override PartName="/ppt/slideLayouts/slideLayout2.xml" ContentType="application/vnd.openxmlformats-officedocument.presentationml.slideLayout+xml"/>
  <Override PartName="/ppt/embeddings/Microsoft_Equation88.bin" ContentType="application/vnd.openxmlformats-officedocument.oleObject"/>
  <Override PartName="/ppt/notesSlides/notesSlide57.xml" ContentType="application/vnd.openxmlformats-officedocument.presentationml.notesSlide+xml"/>
  <Override PartName="/ppt/slideLayouts/slideLayout6.xml" ContentType="application/vnd.openxmlformats-officedocument.presentationml.slideLayout+xml"/>
  <Override PartName="/ppt/embeddings/Microsoft_Equation53.bin" ContentType="application/vnd.openxmlformats-officedocument.oleObject"/>
  <Override PartName="/ppt/embeddings/Microsoft_Equation89.bin" ContentType="application/vnd.openxmlformats-officedocument.oleObject"/>
  <Override PartName="/ppt/notesSlides/notesSlide4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embeddings/Microsoft_Equation59.bin" ContentType="application/vnd.openxmlformats-officedocument.oleObject"/>
  <Override PartName="/ppt/embeddings/Microsoft_Equation87.bin" ContentType="application/vnd.openxmlformats-officedocument.oleObject"/>
  <Override PartName="/ppt/embeddings/Microsoft_Equation79.bin" ContentType="application/vnd.openxmlformats-officedocument.oleObject"/>
  <Override PartName="/ppt/slides/slide27.xml" ContentType="application/vnd.openxmlformats-officedocument.presentationml.slide+xml"/>
  <Override PartName="/ppt/embeddings/Microsoft_Equation30.bin" ContentType="application/vnd.openxmlformats-officedocument.oleObject"/>
  <Override PartName="/ppt/embeddings/Microsoft_Equation82.bin" ContentType="application/vnd.openxmlformats-officedocument.oleObject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embeddings/Microsoft_Equation94.bin" ContentType="application/vnd.openxmlformats-officedocument.oleObject"/>
  <Override PartName="/ppt/embeddings/Microsoft_Equation57.bin" ContentType="application/vnd.openxmlformats-officedocument.oleObject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Microsoft_Equation38.bin" ContentType="application/vnd.openxmlformats-officedocument.oleObject"/>
  <Override PartName="/ppt/embeddings/Microsoft_Equation47.bin" ContentType="application/vnd.openxmlformats-officedocument.oleObject"/>
  <Override PartName="/ppt/embeddings/Microsoft_Equation49.bin" ContentType="application/vnd.openxmlformats-officedocument.oleObject"/>
  <Override PartName="/ppt/embeddings/Microsoft_Equation93.bin" ContentType="application/vnd.openxmlformats-officedocument.oleObject"/>
  <Override PartName="/ppt/slides/slide35.xml" ContentType="application/vnd.openxmlformats-officedocument.presentationml.slide+xml"/>
  <Override PartName="/ppt/embeddings/Microsoft_Equation98.bin" ContentType="application/vnd.openxmlformats-officedocument.oleObject"/>
  <Override PartName="/ppt/slides/slide42.xml" ContentType="application/vnd.openxmlformats-officedocument.presentationml.slide+xml"/>
  <Override PartName="/ppt/embeddings/Microsoft_Equation68.bin" ContentType="application/vnd.openxmlformats-officedocument.oleObject"/>
  <Override PartName="/ppt/notesSlides/notesSlide34.xml" ContentType="application/vnd.openxmlformats-officedocument.presentationml.notesSlide+xml"/>
  <Override PartName="/ppt/embeddings/Microsoft_Equation34.bin" ContentType="application/vnd.openxmlformats-officedocument.oleObject"/>
  <Override PartName="/ppt/embeddings/Microsoft_Equation44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5.bin" ContentType="application/vnd.openxmlformats-officedocument.oleObject"/>
  <Override PartName="/ppt/slides/slide50.xml" ContentType="application/vnd.openxmlformats-officedocument.presentationml.slide+xml"/>
  <Override PartName="/ppt/embeddings/Microsoft_Equation35.bin" ContentType="application/vnd.openxmlformats-officedocument.oleObject"/>
  <Override PartName="/ppt/slides/slide57.xml" ContentType="application/vnd.openxmlformats-officedocument.presentationml.slide+xml"/>
  <Override PartName="/ppt/embeddings/Microsoft_Equation65.bin" ContentType="application/vnd.openxmlformats-officedocument.oleObject"/>
  <Override PartName="/ppt/notesSlides/notesSlide29.xml" ContentType="application/vnd.openxmlformats-officedocument.presentationml.notesSlide+xml"/>
  <Override PartName="/ppt/embeddings/Microsoft_Equation14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91.bin" ContentType="application/vnd.openxmlformats-officedocument.oleObject"/>
  <Override PartName="/ppt/embeddings/Microsoft_Equation26.bin" ContentType="application/vnd.openxmlformats-officedocument.oleObject"/>
  <Override PartName="/ppt/slides/slide63.xml" ContentType="application/vnd.openxmlformats-officedocument.presentationml.slide+xml"/>
  <Override PartName="/ppt/embeddings/Microsoft_Equation55.bin" ContentType="application/vnd.openxmlformats-officedocument.oleObject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Microsoft_Equation45.bin" ContentType="application/vnd.openxmlformats-officedocument.oleObject"/>
  <Override PartName="/ppt/embeddings/Microsoft_Equation7.bin" ContentType="application/vnd.openxmlformats-officedocument.oleObject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Slides/notesSlide59.xml" ContentType="application/vnd.openxmlformats-officedocument.presentationml.notesSlide+xml"/>
  <Override PartName="/ppt/slides/slide5.xml" ContentType="application/vnd.openxmlformats-officedocument.presentationml.slide+xml"/>
  <Override PartName="/ppt/embeddings/Microsoft_Equation50.bin" ContentType="application/vnd.openxmlformats-officedocument.oleObject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embeddings/Microsoft_Equation31.bin" ContentType="application/vnd.openxmlformats-officedocument.oleObject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Microsoft_Equation46.bin" ContentType="application/vnd.openxmlformats-officedocument.oleObject"/>
  <Override PartName="/ppt/embeddings/Microsoft_Equation64.bin" ContentType="application/vnd.openxmlformats-officedocument.oleObject"/>
  <Override PartName="/ppt/slides/slide4.xml" ContentType="application/vnd.openxmlformats-officedocument.presentationml.slide+xml"/>
  <Override PartName="/ppt/notesSlides/notesSlide46.xml" ContentType="application/vnd.openxmlformats-officedocument.presentationml.notesSlide+xml"/>
  <Override PartName="/ppt/embeddings/Microsoft_Equation84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embeddings/Microsoft_Equation37.bin" ContentType="application/vnd.openxmlformats-officedocument.oleObject"/>
  <Override PartName="/ppt/embeddings/Microsoft_Equation71.bin" ContentType="application/vnd.openxmlformats-officedocument.oleObject"/>
  <Override PartName="/ppt/embeddings/Microsoft_Equation81.bin" ContentType="application/vnd.openxmlformats-officedocument.oleObject"/>
  <Override PartName="/ppt/embeddings/Microsoft_Equation6.bin" ContentType="application/vnd.openxmlformats-officedocument.oleObject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embeddings/Microsoft_Equation17.bin" ContentType="application/vnd.openxmlformats-officedocument.oleObject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Microsoft_Equation92.bin" ContentType="application/vnd.openxmlformats-officedocument.oleObject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7" r:id="rId1"/>
  </p:sldMasterIdLst>
  <p:notesMasterIdLst>
    <p:notesMasterId r:id="rId70"/>
  </p:notesMasterIdLst>
  <p:handoutMasterIdLst>
    <p:handoutMasterId r:id="rId71"/>
  </p:handoutMasterIdLst>
  <p:sldIdLst>
    <p:sldId id="1199" r:id="rId2"/>
    <p:sldId id="1200" r:id="rId3"/>
    <p:sldId id="1122" r:id="rId4"/>
    <p:sldId id="1105" r:id="rId5"/>
    <p:sldId id="1106" r:id="rId6"/>
    <p:sldId id="1128" r:id="rId7"/>
    <p:sldId id="1189" r:id="rId8"/>
    <p:sldId id="1190" r:id="rId9"/>
    <p:sldId id="1180" r:id="rId10"/>
    <p:sldId id="1184" r:id="rId11"/>
    <p:sldId id="1147" r:id="rId12"/>
    <p:sldId id="1148" r:id="rId13"/>
    <p:sldId id="1124" r:id="rId14"/>
    <p:sldId id="1125" r:id="rId15"/>
    <p:sldId id="1135" r:id="rId16"/>
    <p:sldId id="1126" r:id="rId17"/>
    <p:sldId id="1132" r:id="rId18"/>
    <p:sldId id="1127" r:id="rId19"/>
    <p:sldId id="1194" r:id="rId20"/>
    <p:sldId id="1195" r:id="rId21"/>
    <p:sldId id="1191" r:id="rId22"/>
    <p:sldId id="1192" r:id="rId23"/>
    <p:sldId id="1193" r:id="rId24"/>
    <p:sldId id="1173" r:id="rId25"/>
    <p:sldId id="1146" r:id="rId26"/>
    <p:sldId id="1137" r:id="rId27"/>
    <p:sldId id="1138" r:id="rId28"/>
    <p:sldId id="1139" r:id="rId29"/>
    <p:sldId id="1140" r:id="rId30"/>
    <p:sldId id="1141" r:id="rId31"/>
    <p:sldId id="1150" r:id="rId32"/>
    <p:sldId id="1149" r:id="rId33"/>
    <p:sldId id="1121" r:id="rId34"/>
    <p:sldId id="1151" r:id="rId35"/>
    <p:sldId id="1153" r:id="rId36"/>
    <p:sldId id="1177" r:id="rId37"/>
    <p:sldId id="1155" r:id="rId38"/>
    <p:sldId id="1156" r:id="rId39"/>
    <p:sldId id="1157" r:id="rId40"/>
    <p:sldId id="1158" r:id="rId41"/>
    <p:sldId id="1159" r:id="rId42"/>
    <p:sldId id="1171" r:id="rId43"/>
    <p:sldId id="1174" r:id="rId44"/>
    <p:sldId id="1196" r:id="rId45"/>
    <p:sldId id="1197" r:id="rId46"/>
    <p:sldId id="1198" r:id="rId47"/>
    <p:sldId id="1142" r:id="rId48"/>
    <p:sldId id="1143" r:id="rId49"/>
    <p:sldId id="1144" r:id="rId50"/>
    <p:sldId id="1170" r:id="rId51"/>
    <p:sldId id="1168" r:id="rId52"/>
    <p:sldId id="1175" r:id="rId53"/>
    <p:sldId id="1178" r:id="rId54"/>
    <p:sldId id="1160" r:id="rId55"/>
    <p:sldId id="1161" r:id="rId56"/>
    <p:sldId id="1164" r:id="rId57"/>
    <p:sldId id="1162" r:id="rId58"/>
    <p:sldId id="1163" r:id="rId59"/>
    <p:sldId id="1167" r:id="rId60"/>
    <p:sldId id="1165" r:id="rId61"/>
    <p:sldId id="1179" r:id="rId62"/>
    <p:sldId id="1089" r:id="rId63"/>
    <p:sldId id="1115" r:id="rId64"/>
    <p:sldId id="1116" r:id="rId65"/>
    <p:sldId id="1117" r:id="rId66"/>
    <p:sldId id="1118" r:id="rId67"/>
    <p:sldId id="1119" r:id="rId68"/>
    <p:sldId id="1201" r:id="rId69"/>
  </p:sldIdLst>
  <p:sldSz cx="9144000" cy="6858000" type="screen4x3"/>
  <p:notesSz cx="9906000" cy="67945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Verdana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99FF"/>
    <a:srgbClr val="85AEFF"/>
    <a:srgbClr val="6DE850"/>
    <a:srgbClr val="FF3300"/>
    <a:srgbClr val="FFFF00"/>
    <a:srgbClr val="FFFF5F"/>
    <a:srgbClr val="9966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2" y="-88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notesViewPr>
    <p:cSldViewPr snapToGrid="0">
      <p:cViewPr varScale="1">
        <p:scale>
          <a:sx n="76" d="100"/>
          <a:sy n="76" d="100"/>
        </p:scale>
        <p:origin x="-768" y="-78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viewProps" Target="viewProp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tableStyles" Target="tableStyle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5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4" Type="http://schemas.openxmlformats.org/officeDocument/2006/relationships/image" Target="../media/image66.wmf"/><Relationship Id="rId10" Type="http://schemas.openxmlformats.org/officeDocument/2006/relationships/image" Target="../media/image38.wmf"/><Relationship Id="rId5" Type="http://schemas.openxmlformats.org/officeDocument/2006/relationships/image" Target="../media/image67.wmf"/><Relationship Id="rId7" Type="http://schemas.openxmlformats.org/officeDocument/2006/relationships/image" Target="../media/image69.wmf"/><Relationship Id="rId11" Type="http://schemas.openxmlformats.org/officeDocument/2006/relationships/image" Target="../media/image39.wmf"/><Relationship Id="rId12" Type="http://schemas.openxmlformats.org/officeDocument/2006/relationships/image" Target="../media/image40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9" Type="http://schemas.openxmlformats.org/officeDocument/2006/relationships/image" Target="../media/image37.wmf"/><Relationship Id="rId3" Type="http://schemas.openxmlformats.org/officeDocument/2006/relationships/image" Target="../media/image65.wmf"/><Relationship Id="rId6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1" Type="http://schemas.openxmlformats.org/officeDocument/2006/relationships/image" Target="../media/image63.wmf"/><Relationship Id="rId2" Type="http://schemas.openxmlformats.org/officeDocument/2006/relationships/image" Target="../media/image71.wmf"/><Relationship Id="rId3" Type="http://schemas.openxmlformats.org/officeDocument/2006/relationships/image" Target="../media/image72.wmf"/><Relationship Id="rId5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5" Type="http://schemas.openxmlformats.org/officeDocument/2006/relationships/image" Target="../media/image79.wmf"/><Relationship Id="rId7" Type="http://schemas.openxmlformats.org/officeDocument/2006/relationships/image" Target="../media/image81.wmf"/><Relationship Id="rId1" Type="http://schemas.openxmlformats.org/officeDocument/2006/relationships/image" Target="../media/image75.wmf"/><Relationship Id="rId2" Type="http://schemas.openxmlformats.org/officeDocument/2006/relationships/image" Target="../media/image76.wmf"/><Relationship Id="rId3" Type="http://schemas.openxmlformats.org/officeDocument/2006/relationships/image" Target="../media/image77.wmf"/><Relationship Id="rId6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3" Type="http://schemas.openxmlformats.org/officeDocument/2006/relationships/image" Target="../media/image108.wmf"/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4" Type="http://schemas.openxmlformats.org/officeDocument/2006/relationships/image" Target="../media/image110.wmf"/><Relationship Id="rId5" Type="http://schemas.openxmlformats.org/officeDocument/2006/relationships/image" Target="../media/image111.wmf"/><Relationship Id="rId7" Type="http://schemas.openxmlformats.org/officeDocument/2006/relationships/image" Target="../media/image113.wmf"/><Relationship Id="rId1" Type="http://schemas.openxmlformats.org/officeDocument/2006/relationships/image" Target="../media/image74.wmf"/><Relationship Id="rId2" Type="http://schemas.openxmlformats.org/officeDocument/2006/relationships/image" Target="../media/image81.wmf"/><Relationship Id="rId3" Type="http://schemas.openxmlformats.org/officeDocument/2006/relationships/image" Target="../media/image109.wmf"/><Relationship Id="rId6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8.wmf"/><Relationship Id="rId5" Type="http://schemas.openxmlformats.org/officeDocument/2006/relationships/image" Target="../media/image119.wmf"/><Relationship Id="rId7" Type="http://schemas.openxmlformats.org/officeDocument/2006/relationships/image" Target="../media/image120.wmf"/><Relationship Id="rId1" Type="http://schemas.openxmlformats.org/officeDocument/2006/relationships/image" Target="../media/image115.wmf"/><Relationship Id="rId2" Type="http://schemas.openxmlformats.org/officeDocument/2006/relationships/image" Target="../media/image116.wmf"/><Relationship Id="rId3" Type="http://schemas.openxmlformats.org/officeDocument/2006/relationships/image" Target="../media/image117.wmf"/><Relationship Id="rId6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5" Type="http://schemas.openxmlformats.org/officeDocument/2006/relationships/image" Target="../media/image79.wmf"/><Relationship Id="rId7" Type="http://schemas.openxmlformats.org/officeDocument/2006/relationships/image" Target="../media/image81.wmf"/><Relationship Id="rId1" Type="http://schemas.openxmlformats.org/officeDocument/2006/relationships/image" Target="../media/image75.wmf"/><Relationship Id="rId2" Type="http://schemas.openxmlformats.org/officeDocument/2006/relationships/image" Target="../media/image76.wmf"/><Relationship Id="rId3" Type="http://schemas.openxmlformats.org/officeDocument/2006/relationships/image" Target="../media/image77.wmf"/><Relationship Id="rId6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3" Type="http://schemas.openxmlformats.org/officeDocument/2006/relationships/image" Target="../media/image141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ict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5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fld id="{C6ED7223-099E-F24F-A689-1FE05AB2D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7550" y="511175"/>
            <a:ext cx="3395663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9213" y="3227388"/>
            <a:ext cx="7267575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9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endParaRPr 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56363"/>
            <a:ext cx="429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24" tIns="46862" rIns="93724" bIns="46862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defRPr sz="1300">
                <a:latin typeface="Times New Roman" pitchFamily="-109" charset="0"/>
              </a:defRPr>
            </a:lvl1pPr>
          </a:lstStyle>
          <a:p>
            <a:fld id="{0CF3528D-144D-F240-91B3-48E7DCB714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90850-53AB-9949-9DCE-EEDB66B11148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290A1-B0B6-A74C-8860-3700BD3EBC50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2C885-E541-2040-9FCD-1AEE7E1E3BEA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3F26-10A4-4D4C-9855-61A97A5A71F3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D0CF8-8D13-8546-9D5C-2A7717EE47BB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This equation can be derived by just looking at the linear function of a Gaussian (ax+bu) and a convolution of two Gaussians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19CDB-C89D-EA44-9B6D-FACED9D6BEEC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179586-AC2E-884A-B906-91CDFC1E5DB2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Just the multiplication of two Gaussians (ignore c matrix to make it easier</a:t>
            </a:r>
          </a:p>
          <a:p>
            <a:pPr eaLnBrk="1" hangingPunct="1"/>
            <a:r>
              <a:rPr lang="en-US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To derive mean, multiply K = sigma / sigma * q into the equation, expand the left mean by sigma + q / sigma + q</a:t>
            </a:r>
          </a:p>
          <a:p>
            <a:pPr eaLnBrk="1" hangingPunct="1"/>
            <a:r>
              <a:rPr lang="en-US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To derive variance, same approach: expand left sigma with sigma + q / sigma + q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0FB-F3AC-D949-8ED4-60013FC40E37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3E3D2-642D-7448-BA61-10348EB6EC6B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4E007-F9D3-3E49-A63F-D68EC814C2CF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8814C-36DD-DB44-8F36-0A6EE3A8EAF2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B65F0-27F8-DE4B-97D3-AA54AFC465E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8F17F-A16A-D540-9821-CDA8CB029016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88FD7-D39A-0946-9161-AC036A48A9D3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B9022-1B8D-1547-A6B8-626343413610}" type="slidenum">
              <a:rPr lang="en-US"/>
              <a:pPr/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5B142-6697-F347-A3D8-C2BC44807473}" type="slidenum">
              <a:rPr lang="en-US"/>
              <a:pPr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05A4A-CFB8-E940-8DBA-6A142A79502E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B69B4-1125-C241-BA50-DB74FDFBE168}" type="slidenum">
              <a:rPr lang="en-US"/>
              <a:pPr/>
              <a:t>27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70D27-2FC3-5648-88B4-B6F672941B4E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5C79A-D038-6B44-851F-BE32F66B12DC}" type="slidenum">
              <a:rPr lang="en-US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3F8A8-B885-7948-A702-93EE80FA939F}" type="slidenum">
              <a:rPr lang="en-US"/>
              <a:pPr/>
              <a:t>30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C4093B-A2C0-D14D-83BF-2C524C075B1C}" type="slidenum">
              <a:rPr lang="en-US"/>
              <a:pPr/>
              <a:t>31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5E66F-30CF-2B4A-B196-EF1D8CE335EF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EEBF-D5C9-594C-8594-06AB7294A53A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A8859-F3FE-1C43-AFE1-A6F8F01C2F67}" type="slidenum">
              <a:rPr lang="en-US"/>
              <a:pPr/>
              <a:t>33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E6ED0-2B23-C342-ABBB-DB14FD97600A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BF789-2CFF-154D-AF9F-273A2DB8C136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902F6-5108-5F49-8AB7-8BD88AB1934A}" type="slidenum">
              <a:rPr lang="en-US"/>
              <a:pPr/>
              <a:t>36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694CD-5783-C04C-AC15-EB5349CE1001}" type="slidenum">
              <a:rPr lang="en-US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C2A95-F5A4-714A-BF54-19DBA815B62A}" type="slidenum">
              <a:rPr lang="en-US"/>
              <a:pPr/>
              <a:t>38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DC720-B57B-6A43-98F7-F2A0C062FA36}" type="slidenum">
              <a:rPr lang="en-US"/>
              <a:pPr/>
              <a:t>39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4DAAF-57CF-9E42-BBEA-22F2EAE44A1B}" type="slidenum">
              <a:rPr lang="en-US"/>
              <a:pPr/>
              <a:t>40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3CD-C5D9-7149-8A42-FB039705985C}" type="slidenum">
              <a:rPr lang="en-US"/>
              <a:pPr/>
              <a:t>41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B0198-917A-C84E-9780-F3EB1994421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31685-F233-5B47-8937-7AA282AED177}" type="slidenum">
              <a:rPr lang="en-US"/>
              <a:pPr/>
              <a:t>42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7D7B9-6045-3E41-97CB-6090473E3666}" type="slidenum">
              <a:rPr lang="en-US"/>
              <a:pPr/>
              <a:t>43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6F5E1-D307-3A45-B459-98E065F6B448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A5D04-BF8E-9045-9427-CFA6B2679AD6}" type="slidenum">
              <a:rPr lang="en-US"/>
              <a:pPr/>
              <a:t>45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50383-D015-5B45-BC68-850D89B552BC}" type="slidenum">
              <a:rPr lang="en-US"/>
              <a:pPr/>
              <a:t>46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39531-4DAA-AC4D-A5FD-5F6843538BFD}" type="slidenum">
              <a:rPr lang="en-US"/>
              <a:pPr/>
              <a:t>47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3E8E6-1C85-CE4E-A5F9-4FEBE7DFD8EE}" type="slidenum">
              <a:rPr lang="en-US"/>
              <a:pPr/>
              <a:t>48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66DD1-E097-C443-A790-07E3811FADEC}" type="slidenum">
              <a:rPr lang="en-US"/>
              <a:pPr/>
              <a:t>49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3CF5E-8F57-1640-AFA7-2EFDD5699B6A}" type="slidenum">
              <a:rPr lang="en-US"/>
              <a:pPr/>
              <a:t>50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003A1-FD44-1147-A6B3-D91449F734B4}" type="slidenum">
              <a:rPr lang="en-US"/>
              <a:pPr/>
              <a:t>51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74242-F339-334A-A291-33BD0C95A8B4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295DF-D90F-A24A-A794-A81A67074A12}" type="slidenum">
              <a:rPr lang="en-US"/>
              <a:pPr/>
              <a:t>52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DEEEA-4E6B-234B-9344-01D4F3E13373}" type="slidenum">
              <a:rPr lang="en-US"/>
              <a:pPr/>
              <a:t>53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Sigma – k h sigma = sigma – k s k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158FB-4F8A-C847-8DA1-DF8605255C1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14E42-4779-7A45-9740-D5FB7BCD9E52}" type="slidenum">
              <a:rPr lang="en-US"/>
              <a:pPr/>
              <a:t>55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88652-3731-344E-AB62-FEA48FFCC9F3}" type="slidenum">
              <a:rPr lang="en-US"/>
              <a:pPr/>
              <a:t>56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996C3-45BB-0D46-A58A-60FD0FC20EDE}" type="slidenum">
              <a:rPr lang="en-US"/>
              <a:pPr/>
              <a:t>57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1CCC5-96F6-744A-BC4A-93CE77A6029B}" type="slidenum">
              <a:rPr lang="en-US"/>
              <a:pPr/>
              <a:t>58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5C015-77F7-1244-82B6-F46557DC0FC1}" type="slidenum">
              <a:rPr lang="en-US"/>
              <a:pPr/>
              <a:t>59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8A8FD-F44B-1A44-946C-4041608C9CF6}" type="slidenum">
              <a:rPr lang="en-US"/>
              <a:pPr/>
              <a:t>60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DE057-F9BB-BB42-8563-4AC5793C3439}" type="slidenum">
              <a:rPr lang="en-US"/>
              <a:pPr/>
              <a:t>61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41229-9BE7-A548-A00D-A169A06AB450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57E30-4369-FB48-A87F-CE34A3AFB73E}" type="slidenum">
              <a:rPr lang="en-US"/>
              <a:pPr/>
              <a:t>62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E782A-59F2-134A-AA7E-8862FBF4546C}" type="slidenum">
              <a:rPr lang="en-US"/>
              <a:pPr/>
              <a:t>63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C8001-888F-C248-9F46-7E02B2CE043D}" type="slidenum">
              <a:rPr lang="en-US"/>
              <a:pPr/>
              <a:t>64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86D87-52D9-C249-883A-516935AB895E}" type="slidenum">
              <a:rPr lang="en-US"/>
              <a:pPr/>
              <a:t>65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25B6E-DB89-7444-906C-8684638C719F}" type="slidenum">
              <a:rPr lang="en-US"/>
              <a:pPr/>
              <a:t>66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80B7F-A914-6445-B9CF-857CBAFAFAB0}" type="slidenum">
              <a:rPr lang="en-US"/>
              <a:pPr/>
              <a:t>67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3850C-70C5-DB4E-BEAC-C63E47602596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8C558-8928-B04B-AF74-D5E00BAD65FB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662B2-D4B3-2D44-A445-2ADD980AB4DF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838200"/>
            <a:ext cx="7678738" cy="120332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14800" y="2514600"/>
            <a:ext cx="4437063" cy="3114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438" y="374650"/>
            <a:ext cx="2105025" cy="5730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74650"/>
            <a:ext cx="6167438" cy="5730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306513"/>
            <a:ext cx="412908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2675" y="1306513"/>
            <a:ext cx="412908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74650"/>
            <a:ext cx="8424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306513"/>
            <a:ext cx="84105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8128000" y="62690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7-</a:t>
            </a:r>
            <a:fld id="{392ACFBF-0AEF-2D4D-8085-DF76B32588F5}" type="slidenum">
              <a:rPr lang="en-US" sz="1400"/>
              <a:pPr algn="r">
                <a:lnSpc>
                  <a:spcPct val="100000"/>
                </a:lnSpc>
                <a:spcBef>
                  <a:spcPct val="0"/>
                </a:spcBef>
                <a:buClrTx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18.bin"/><Relationship Id="rId4" Type="http://schemas.openxmlformats.org/officeDocument/2006/relationships/image" Target="../media/image2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Microsoft_Equation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7" Type="http://schemas.openxmlformats.org/officeDocument/2006/relationships/oleObject" Target="../embeddings/Microsoft_Equation20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6" Type="http://schemas.openxmlformats.org/officeDocument/2006/relationships/oleObject" Target="../embeddings/Microsoft_Equation1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1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4.bin"/><Relationship Id="rId4" Type="http://schemas.openxmlformats.org/officeDocument/2006/relationships/oleObject" Target="../embeddings/Microsoft_Equation2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Microsoft_Equation2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28.bin"/><Relationship Id="rId4" Type="http://schemas.openxmlformats.org/officeDocument/2006/relationships/oleObject" Target="../embeddings/Microsoft_Equation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Microsoft_Equation2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9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34.bin"/><Relationship Id="rId4" Type="http://schemas.openxmlformats.org/officeDocument/2006/relationships/oleObject" Target="../embeddings/Microsoft_Equation30.bin"/><Relationship Id="rId5" Type="http://schemas.openxmlformats.org/officeDocument/2006/relationships/oleObject" Target="../embeddings/Microsoft_Equation31.bin"/><Relationship Id="rId7" Type="http://schemas.openxmlformats.org/officeDocument/2006/relationships/oleObject" Target="../embeddings/Microsoft_Equation33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6" Type="http://schemas.openxmlformats.org/officeDocument/2006/relationships/oleObject" Target="../embeddings/Microsoft_Equation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png"/><Relationship Id="rId7" Type="http://schemas.openxmlformats.org/officeDocument/2006/relationships/image" Target="../media/image44.png"/><Relationship Id="rId1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10" Type="http://schemas.openxmlformats.org/officeDocument/2006/relationships/image" Target="../media/image48.png"/><Relationship Id="rId5" Type="http://schemas.openxmlformats.org/officeDocument/2006/relationships/image" Target="../media/image42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9" Type="http://schemas.openxmlformats.org/officeDocument/2006/relationships/image" Target="../media/image46.jpeg"/><Relationship Id="rId3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7" Type="http://schemas.openxmlformats.org/officeDocument/2006/relationships/oleObject" Target="../embeddings/Microsoft_Equation36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Relationship Id="rId6" Type="http://schemas.openxmlformats.org/officeDocument/2006/relationships/oleObject" Target="../embeddings/Microsoft_Equation3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7.bin"/><Relationship Id="rId5" Type="http://schemas.openxmlformats.org/officeDocument/2006/relationships/oleObject" Target="../embeddings/Microsoft_Equation38.bin"/><Relationship Id="rId7" Type="http://schemas.openxmlformats.org/officeDocument/2006/relationships/image" Target="../media/image28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Relationship Id="rId6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9.bin"/><Relationship Id="rId5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2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Relationship Id="rId6" Type="http://schemas.openxmlformats.org/officeDocument/2006/relationships/oleObject" Target="../embeddings/Microsoft_Equation4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3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Microsoft_Equation4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5" Type="http://schemas.openxmlformats.org/officeDocument/2006/relationships/oleObject" Target="../embeddings/Microsoft_Equation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5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Microsoft_Equation46.bin"/></Relationships>
</file>

<file path=ppt/slides/_rels/slide32.xml.rels><?xml version="1.0" encoding="UTF-8" standalone="yes"?>
<Relationships xmlns="http://schemas.openxmlformats.org/package/2006/relationships"><Relationship Id="rId14" Type="http://schemas.openxmlformats.org/officeDocument/2006/relationships/oleObject" Target="../embeddings/Microsoft_Equation57.bin"/><Relationship Id="rId4" Type="http://schemas.openxmlformats.org/officeDocument/2006/relationships/oleObject" Target="../embeddings/Microsoft_Equation47.bin"/><Relationship Id="rId7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Equation49.bin"/><Relationship Id="rId8" Type="http://schemas.openxmlformats.org/officeDocument/2006/relationships/oleObject" Target="../embeddings/Microsoft_Equation51.bin"/><Relationship Id="rId13" Type="http://schemas.openxmlformats.org/officeDocument/2006/relationships/oleObject" Target="../embeddings/Microsoft_Equation56.bin"/><Relationship Id="rId10" Type="http://schemas.openxmlformats.org/officeDocument/2006/relationships/oleObject" Target="../embeddings/Microsoft_Equation53.bin"/><Relationship Id="rId5" Type="http://schemas.openxmlformats.org/officeDocument/2006/relationships/oleObject" Target="../embeddings/Microsoft_Equation48.bin"/><Relationship Id="rId15" Type="http://schemas.openxmlformats.org/officeDocument/2006/relationships/oleObject" Target="../embeddings/Microsoft_Equation58.bin"/><Relationship Id="rId12" Type="http://schemas.openxmlformats.org/officeDocument/2006/relationships/oleObject" Target="../embeddings/Microsoft_Equation55.bin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52.bin"/><Relationship Id="rId3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63.bin"/><Relationship Id="rId4" Type="http://schemas.openxmlformats.org/officeDocument/2006/relationships/oleObject" Target="../embeddings/Microsoft_Equation59.bin"/><Relationship Id="rId5" Type="http://schemas.openxmlformats.org/officeDocument/2006/relationships/oleObject" Target="../embeddings/Microsoft_Equation60.bin"/><Relationship Id="rId7" Type="http://schemas.openxmlformats.org/officeDocument/2006/relationships/oleObject" Target="../embeddings/Microsoft_Equation62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6" Type="http://schemas.openxmlformats.org/officeDocument/2006/relationships/oleObject" Target="../embeddings/Microsoft_Equation6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68.bin"/><Relationship Id="rId4" Type="http://schemas.openxmlformats.org/officeDocument/2006/relationships/oleObject" Target="../embeddings/Microsoft_Equation64.bin"/><Relationship Id="rId10" Type="http://schemas.openxmlformats.org/officeDocument/2006/relationships/oleObject" Target="../embeddings/Microsoft_Equation70.bin"/><Relationship Id="rId5" Type="http://schemas.openxmlformats.org/officeDocument/2006/relationships/oleObject" Target="../embeddings/Microsoft_Equation65.bin"/><Relationship Id="rId7" Type="http://schemas.openxmlformats.org/officeDocument/2006/relationships/oleObject" Target="../embeddings/Microsoft_Equation67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69.bin"/><Relationship Id="rId3" Type="http://schemas.openxmlformats.org/officeDocument/2006/relationships/notesSlide" Target="../notesSlides/notesSlide34.xml"/><Relationship Id="rId6" Type="http://schemas.openxmlformats.org/officeDocument/2006/relationships/oleObject" Target="../embeddings/Microsoft_Equation66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image" Target="../media/image85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2.png"/><Relationship Id="rId5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image" Target="../media/image89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6.png"/><Relationship Id="rId5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1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6.png"/><Relationship Id="rId5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5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Relationship Id="rId5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7.png"/><Relationship Id="rId1" Type="http://schemas.openxmlformats.org/officeDocument/2006/relationships/video" Target="file://localhost/Users/Shared/thrun/Movies/AIIT-08/Run1Full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8.png"/><Relationship Id="rId1" Type="http://schemas.openxmlformats.org/officeDocument/2006/relationships/video" Target="file://localhost/Users/Shared/thrun/Movies/AIIT-08/Run1EKFCloseup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99.png"/><Relationship Id="rId1" Type="http://schemas.openxmlformats.org/officeDocument/2006/relationships/video" Target="file://localhost/Users/Shared/thrun/Movies/AIIT-08/ZeitrafferSelf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Microsoft_Equation7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73.bin"/><Relationship Id="rId4" Type="http://schemas.openxmlformats.org/officeDocument/2006/relationships/oleObject" Target="../embeddings/Microsoft_Equation71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8.xml"/><Relationship Id="rId5" Type="http://schemas.openxmlformats.org/officeDocument/2006/relationships/oleObject" Target="../embeddings/Microsoft_Equation7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78.bin"/><Relationship Id="rId4" Type="http://schemas.openxmlformats.org/officeDocument/2006/relationships/oleObject" Target="../embeddings/Microsoft_Equation74.bin"/><Relationship Id="rId10" Type="http://schemas.openxmlformats.org/officeDocument/2006/relationships/oleObject" Target="../embeddings/Microsoft_Equation80.bin"/><Relationship Id="rId5" Type="http://schemas.openxmlformats.org/officeDocument/2006/relationships/oleObject" Target="../embeddings/Microsoft_Equation75.bin"/><Relationship Id="rId7" Type="http://schemas.openxmlformats.org/officeDocument/2006/relationships/oleObject" Target="../embeddings/Microsoft_Equation77.bin"/><Relationship Id="rId11" Type="http://schemas.openxmlformats.org/officeDocument/2006/relationships/oleObject" Target="../embeddings/Microsoft_Equation81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79.bin"/><Relationship Id="rId3" Type="http://schemas.openxmlformats.org/officeDocument/2006/relationships/notesSlide" Target="../notesSlides/notesSlide49.xml"/><Relationship Id="rId6" Type="http://schemas.openxmlformats.org/officeDocument/2006/relationships/oleObject" Target="../embeddings/Microsoft_Equation7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86.bin"/><Relationship Id="rId4" Type="http://schemas.openxmlformats.org/officeDocument/2006/relationships/oleObject" Target="../embeddings/Microsoft_Equation82.bin"/><Relationship Id="rId10" Type="http://schemas.openxmlformats.org/officeDocument/2006/relationships/oleObject" Target="../embeddings/Microsoft_Equation88.bin"/><Relationship Id="rId5" Type="http://schemas.openxmlformats.org/officeDocument/2006/relationships/oleObject" Target="../embeddings/Microsoft_Equation83.bin"/><Relationship Id="rId7" Type="http://schemas.openxmlformats.org/officeDocument/2006/relationships/oleObject" Target="../embeddings/Microsoft_Equation85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87.bin"/><Relationship Id="rId3" Type="http://schemas.openxmlformats.org/officeDocument/2006/relationships/notesSlide" Target="../notesSlides/notesSlide50.xml"/><Relationship Id="rId6" Type="http://schemas.openxmlformats.org/officeDocument/2006/relationships/oleObject" Target="../embeddings/Microsoft_Equation8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93.bin"/><Relationship Id="rId4" Type="http://schemas.openxmlformats.org/officeDocument/2006/relationships/oleObject" Target="../embeddings/Microsoft_Equation89.bin"/><Relationship Id="rId10" Type="http://schemas.openxmlformats.org/officeDocument/2006/relationships/oleObject" Target="../embeddings/Microsoft_Equation95.bin"/><Relationship Id="rId5" Type="http://schemas.openxmlformats.org/officeDocument/2006/relationships/oleObject" Target="../embeddings/Microsoft_Equation90.bin"/><Relationship Id="rId7" Type="http://schemas.openxmlformats.org/officeDocument/2006/relationships/oleObject" Target="../embeddings/Microsoft_Equation92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Microsoft_Equation94.bin"/><Relationship Id="rId3" Type="http://schemas.openxmlformats.org/officeDocument/2006/relationships/notesSlide" Target="../notesSlides/notesSlide51.xml"/><Relationship Id="rId6" Type="http://schemas.openxmlformats.org/officeDocument/2006/relationships/oleObject" Target="../embeddings/Microsoft_Equation91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4.png"/><Relationship Id="rId4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1.png"/><Relationship Id="rId5" Type="http://schemas.openxmlformats.org/officeDocument/2006/relationships/image" Target="../media/image123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png"/><Relationship Id="rId4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5.png"/><Relationship Id="rId5" Type="http://schemas.openxmlformats.org/officeDocument/2006/relationships/image" Target="../media/image127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9.png"/><Relationship Id="rId5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image" Target="../media/image91.png"/><Relationship Id="rId4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6.png"/><Relationship Id="rId5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1.png"/><Relationship Id="rId5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6.png"/><Relationship Id="rId5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Microsoft_Equation9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4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8.png"/><Relationship Id="rId4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5.png"/><Relationship Id="rId5" Type="http://schemas.openxmlformats.org/officeDocument/2006/relationships/image" Target="../media/image13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98.bin"/><Relationship Id="rId4" Type="http://schemas.openxmlformats.org/officeDocument/2006/relationships/oleObject" Target="../embeddings/Microsoft_Equation9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3.xml"/><Relationship Id="rId5" Type="http://schemas.openxmlformats.org/officeDocument/2006/relationships/oleObject" Target="../embeddings/Microsoft_Equation97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2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Microsoft_Equation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quation16.bin"/><Relationship Id="rId4" Type="http://schemas.openxmlformats.org/officeDocument/2006/relationships/oleObject" Target="../embeddings/Microsoft_Equation12.bin"/><Relationship Id="rId5" Type="http://schemas.openxmlformats.org/officeDocument/2006/relationships/oleObject" Target="../embeddings/Microsoft_Equation13.bin"/><Relationship Id="rId7" Type="http://schemas.openxmlformats.org/officeDocument/2006/relationships/oleObject" Target="../embeddings/Microsoft_Equation1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Microsoft_Equation1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988" y="1725613"/>
            <a:ext cx="8615362" cy="1446212"/>
          </a:xfrm>
        </p:spPr>
        <p:txBody>
          <a:bodyPr/>
          <a:lstStyle/>
          <a:p>
            <a:pPr algn="ctr" eaLnBrk="1" hangingPunct="1"/>
            <a:r>
              <a:rPr lang="en-US" sz="4400" b="0" smtClean="0">
                <a:ea typeface="ＭＳ Ｐゴシック" pitchFamily="-109" charset="-128"/>
                <a:cs typeface="ＭＳ Ｐゴシック" pitchFamily="-109" charset="-128"/>
              </a:rPr>
              <a:t>Probabilistic Robotics: </a:t>
            </a:r>
            <a:br>
              <a:rPr lang="en-US" sz="4400" b="0" smtClean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4400" b="0" smtClean="0">
                <a:ea typeface="ＭＳ Ｐゴシック" pitchFamily="-109" charset="-128"/>
                <a:cs typeface="ＭＳ Ｐゴシック" pitchFamily="-109" charset="-128"/>
              </a:rPr>
              <a:t>Kalman Filters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635000" y="5905500"/>
            <a:ext cx="7886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Slide credits: Wolfram Burgard, Dieter Fox, Cyrill Stachniss, Giorgio Grisetti, Maren Bennewitz, Christian Plagemann, Dirk Haehnel, Mike Montemerlo, Nick Roy, Kai Arras, Patrick Pfaff and others</a:t>
            </a:r>
          </a:p>
          <a:p>
            <a:endParaRPr/>
          </a:p>
        </p:txBody>
      </p:sp>
      <p:sp>
        <p:nvSpPr>
          <p:cNvPr id="15364" name="Text Box 14"/>
          <p:cNvSpPr txBox="1">
            <a:spLocks noChangeArrowheads="1"/>
          </p:cNvSpPr>
          <p:nvPr/>
        </p:nvSpPr>
        <p:spPr bwMode="auto">
          <a:xfrm>
            <a:off x="2349500" y="3833813"/>
            <a:ext cx="6794500" cy="71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Sebastian Thrun &amp;</a:t>
            </a:r>
            <a:r>
              <a:rPr lang="en-US" dirty="0" smtClean="0"/>
              <a:t> Alex </a:t>
            </a:r>
            <a:r>
              <a:rPr lang="en-US" dirty="0" err="1" smtClean="0"/>
              <a:t>Teichman</a:t>
            </a:r>
            <a:endParaRPr lang="en-US" dirty="0" smtClean="0"/>
          </a:p>
          <a:p>
            <a:r>
              <a:rPr lang="en-US" dirty="0"/>
              <a:t>Stanford Artificial Intelligence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Kalman Filter Updates in 1D</a:t>
            </a:r>
          </a:p>
        </p:txBody>
      </p:sp>
      <p:pic>
        <p:nvPicPr>
          <p:cNvPr id="31749" name="Picture 6" descr="graph3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0" name="Group 7"/>
          <p:cNvGrpSpPr>
            <a:grpSpLocks/>
          </p:cNvGrpSpPr>
          <p:nvPr/>
        </p:nvGrpSpPr>
        <p:grpSpPr bwMode="auto">
          <a:xfrm>
            <a:off x="601663" y="1352550"/>
            <a:ext cx="7985125" cy="1982788"/>
            <a:chOff x="385" y="720"/>
            <a:chExt cx="5030" cy="1249"/>
          </a:xfrm>
        </p:grpSpPr>
        <p:graphicFrame>
          <p:nvGraphicFramePr>
            <p:cNvPr id="31746" name="Object 2"/>
            <p:cNvGraphicFramePr>
              <a:graphicFrameLocks noChangeAspect="1"/>
            </p:cNvGraphicFramePr>
            <p:nvPr/>
          </p:nvGraphicFramePr>
          <p:xfrm>
            <a:off x="385" y="1410"/>
            <a:ext cx="5030" cy="559"/>
          </p:xfrm>
          <a:graphic>
            <a:graphicData uri="http://schemas.openxmlformats.org/presentationml/2006/ole">
              <p:oleObj spid="_x0000_s31746" name="Equation" r:id="rId5" imgW="4356000" imgH="482400" progId="Equation.3">
                <p:embed/>
              </p:oleObj>
            </a:graphicData>
          </a:graphic>
        </p:graphicFrame>
        <p:graphicFrame>
          <p:nvGraphicFramePr>
            <p:cNvPr id="31747" name="Object 3"/>
            <p:cNvGraphicFramePr>
              <a:graphicFrameLocks noChangeAspect="1"/>
            </p:cNvGraphicFramePr>
            <p:nvPr/>
          </p:nvGraphicFramePr>
          <p:xfrm>
            <a:off x="411" y="720"/>
            <a:ext cx="4150" cy="559"/>
          </p:xfrm>
          <a:graphic>
            <a:graphicData uri="http://schemas.openxmlformats.org/presentationml/2006/ole">
              <p:oleObj spid="_x0000_s31747" name="Equation" r:id="rId6" imgW="3593880" imgH="482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Kalman Filter Updates in 1D</a:t>
            </a:r>
          </a:p>
        </p:txBody>
      </p:sp>
      <p:pic>
        <p:nvPicPr>
          <p:cNvPr id="33797" name="Picture 5" descr="graph3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 descr="graph4-gnu-col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25" y="391477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4748213" y="1268413"/>
            <a:ext cx="4070350" cy="2365375"/>
            <a:chOff x="411" y="715"/>
            <a:chExt cx="2564" cy="1490"/>
          </a:xfrm>
        </p:grpSpPr>
        <p:graphicFrame>
          <p:nvGraphicFramePr>
            <p:cNvPr id="33794" name="Object 2"/>
            <p:cNvGraphicFramePr>
              <a:graphicFrameLocks noChangeAspect="1"/>
            </p:cNvGraphicFramePr>
            <p:nvPr/>
          </p:nvGraphicFramePr>
          <p:xfrm>
            <a:off x="411" y="1513"/>
            <a:ext cx="2564" cy="692"/>
          </p:xfrm>
          <a:graphic>
            <a:graphicData uri="http://schemas.openxmlformats.org/presentationml/2006/ole">
              <p:oleObj spid="_x0000_s33794" name="Equation" r:id="rId6" imgW="1790640" imgH="482400" progId="Equation.3">
                <p:embed/>
              </p:oleObj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417" y="715"/>
            <a:ext cx="2528" cy="692"/>
          </p:xfrm>
          <a:graphic>
            <a:graphicData uri="http://schemas.openxmlformats.org/presentationml/2006/ole">
              <p:oleObj spid="_x0000_s33795" name="Equation" r:id="rId7" imgW="1765080" imgH="482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Kalman Filter Updates</a:t>
            </a:r>
          </a:p>
        </p:txBody>
      </p:sp>
      <p:pic>
        <p:nvPicPr>
          <p:cNvPr id="35843" name="Picture 3" descr="graph3-gnu-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99377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graph4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0125" y="971550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graph5-gnu-col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425" y="388937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graph6-gnu-col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2188" y="3860800"/>
            <a:ext cx="3960812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11375" y="3451225"/>
          <a:ext cx="4410075" cy="727075"/>
        </p:xfrm>
        <a:graphic>
          <a:graphicData uri="http://schemas.openxmlformats.org/presentationml/2006/ole">
            <p:oleObj spid="_x0000_s37890" name="Equation" r:id="rId4" imgW="1384200" imgH="228600" progId="Equation.3">
              <p:embed/>
            </p:oleObj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Linear Gaussian Systems: Initialization</a:t>
            </a:r>
          </a:p>
        </p:txBody>
      </p:sp>
      <p:sp>
        <p:nvSpPr>
          <p:cNvPr id="37892" name="Rectangle 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Initial belief is normally distributed: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Dynamics are linear function of state and control plus additive noise: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09613" y="2473325"/>
          <a:ext cx="3454400" cy="627063"/>
        </p:xfrm>
        <a:graphic>
          <a:graphicData uri="http://schemas.openxmlformats.org/presentationml/2006/ole">
            <p:oleObj spid="_x0000_s39938" name="Equation" r:id="rId4" imgW="1257120" imgH="228600" progId="Equation.3">
              <p:embed/>
            </p:oleObj>
          </a:graphicData>
        </a:graphic>
      </p:graphicFrame>
      <p:sp>
        <p:nvSpPr>
          <p:cNvPr id="3994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Linear Gaussian Systems: Dynamics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722313" y="3260725"/>
          <a:ext cx="6175375" cy="627063"/>
        </p:xfrm>
        <a:graphic>
          <a:graphicData uri="http://schemas.openxmlformats.org/presentationml/2006/ole">
            <p:oleObj spid="_x0000_s39939" name="Equation" r:id="rId5" imgW="2247840" imgH="22860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723900" y="4164013"/>
          <a:ext cx="8166100" cy="2020887"/>
        </p:xfrm>
        <a:graphic>
          <a:graphicData uri="http://schemas.openxmlformats.org/presentationml/2006/ole">
            <p:oleObj spid="_x0000_s39940" name="Equation" r:id="rId6" imgW="313668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Linear Gaussian Systems: Dynamics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77875" y="1108075"/>
          <a:ext cx="8096250" cy="5037138"/>
        </p:xfrm>
        <a:graphic>
          <a:graphicData uri="http://schemas.openxmlformats.org/presentationml/2006/ole">
            <p:oleObj spid="_x0000_s41986" name="Equation" r:id="rId4" imgW="3886200" imgH="241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88" y="1255713"/>
            <a:ext cx="8410575" cy="4799012"/>
          </a:xfrm>
          <a:noFill/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Observations are linear function of state plus additive noise: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96913" y="2473325"/>
          <a:ext cx="2233612" cy="627063"/>
        </p:xfrm>
        <a:graphic>
          <a:graphicData uri="http://schemas.openxmlformats.org/presentationml/2006/ole">
            <p:oleObj spid="_x0000_s44034" name="Equation" r:id="rId4" imgW="812520" imgH="228600" progId="Equation.3">
              <p:embed/>
            </p:oleObj>
          </a:graphicData>
        </a:graphic>
      </p:graphicFrame>
      <p:sp>
        <p:nvSpPr>
          <p:cNvPr id="4403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Linear Gaussian Systems: Observations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19138" y="3260725"/>
          <a:ext cx="4325937" cy="627063"/>
        </p:xfrm>
        <a:graphic>
          <a:graphicData uri="http://schemas.openxmlformats.org/presentationml/2006/ole">
            <p:oleObj spid="_x0000_s44035" name="Equation" r:id="rId5" imgW="1574640" imgH="228600" progId="Equation.3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750888" y="4179888"/>
          <a:ext cx="7604125" cy="1989137"/>
        </p:xfrm>
        <a:graphic>
          <a:graphicData uri="http://schemas.openxmlformats.org/presentationml/2006/ole">
            <p:oleObj spid="_x0000_s44036" name="Equation" r:id="rId6" imgW="29206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03238"/>
            <a:ext cx="8424863" cy="519112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09" charset="-128"/>
                <a:cs typeface="ＭＳ Ｐゴシック" pitchFamily="-109" charset="-128"/>
              </a:rPr>
              <a:t>Linear Gaussian Systems: Observations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41313" y="1449388"/>
          <a:ext cx="8753475" cy="3990975"/>
        </p:xfrm>
        <a:graphic>
          <a:graphicData uri="http://schemas.openxmlformats.org/presentationml/2006/ole">
            <p:oleObj spid="_x0000_s46082" name="Equation" r:id="rId4" imgW="4775040" imgH="2171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Kalman Filter Algorithm </a:t>
            </a:r>
          </a:p>
        </p:txBody>
      </p:sp>
      <p:sp>
        <p:nvSpPr>
          <p:cNvPr id="481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410575" cy="47990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000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Algorithm</a:t>
            </a: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 Kalman_filter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4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4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):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endParaRPr lang="en-US" sz="2400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Prediction:</a:t>
            </a:r>
            <a:endParaRPr lang="en-US" sz="2400">
              <a:solidFill>
                <a:schemeClr val="folHlink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</a:t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Correction: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5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Return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97013" y="2476500"/>
          <a:ext cx="2017712" cy="474663"/>
        </p:xfrm>
        <a:graphic>
          <a:graphicData uri="http://schemas.openxmlformats.org/presentationml/2006/ole">
            <p:oleObj spid="_x0000_s48130" name="Equation" r:id="rId4" imgW="1079280" imgH="25380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477963" y="2924175"/>
          <a:ext cx="2112962" cy="474663"/>
        </p:xfrm>
        <a:graphic>
          <a:graphicData uri="http://schemas.openxmlformats.org/presentationml/2006/ole">
            <p:oleObj spid="_x0000_s48131" name="Equation" r:id="rId5" imgW="1130040" imgH="25380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414463" y="4029075"/>
          <a:ext cx="3040062" cy="474663"/>
        </p:xfrm>
        <a:graphic>
          <a:graphicData uri="http://schemas.openxmlformats.org/presentationml/2006/ole">
            <p:oleObj spid="_x0000_s48132" name="Equation" r:id="rId6" imgW="1625400" imgH="253800" progId="Equation.3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38275" y="4429125"/>
          <a:ext cx="2708275" cy="474663"/>
        </p:xfrm>
        <a:graphic>
          <a:graphicData uri="http://schemas.openxmlformats.org/presentationml/2006/ole">
            <p:oleObj spid="_x0000_s48133" name="Equation" r:id="rId7" imgW="1447560" imgH="253800" progId="Equation.3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458913" y="4857750"/>
          <a:ext cx="2019300" cy="474663"/>
        </p:xfrm>
        <a:graphic>
          <a:graphicData uri="http://schemas.openxmlformats.org/presentationml/2006/ole">
            <p:oleObj spid="_x0000_s48134" name="Equation" r:id="rId8" imgW="1079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Kalman Filter Algorithm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7475" y="4373563"/>
            <a:ext cx="4200525" cy="2332037"/>
            <a:chOff x="330" y="2515"/>
            <a:chExt cx="2646" cy="1469"/>
          </a:xfrm>
        </p:grpSpPr>
        <p:pic>
          <p:nvPicPr>
            <p:cNvPr id="50190" name="Picture 2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" y="2515"/>
              <a:ext cx="2646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91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64" y="2774"/>
              <a:ext cx="59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34971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5388" y="5338763"/>
            <a:ext cx="1093787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841875" y="4373563"/>
            <a:ext cx="4200525" cy="2332037"/>
            <a:chOff x="3306" y="2515"/>
            <a:chExt cx="2646" cy="1469"/>
          </a:xfrm>
        </p:grpSpPr>
        <p:pic>
          <p:nvPicPr>
            <p:cNvPr id="50188" name="Picture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6" y="2515"/>
              <a:ext cx="2646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9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34" y="2776"/>
              <a:ext cx="59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34975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75" y="1524000"/>
            <a:ext cx="420052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97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1939925"/>
            <a:ext cx="939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977" name="Picture 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7450" y="4962525"/>
            <a:ext cx="400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978" name="Picture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73800" y="4956175"/>
            <a:ext cx="6080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979" name="Picture 3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42000" y="14478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4980" name="Picture 36"/>
          <p:cNvPicPr>
            <a:picLocks noChangeAspect="1" noChangeArrowheads="1"/>
          </p:cNvPicPr>
          <p:nvPr/>
        </p:nvPicPr>
        <p:blipFill>
          <a:blip r:embed="rId4"/>
          <a:srcRect r="72154" b="66252"/>
          <a:stretch>
            <a:fillRect/>
          </a:stretch>
        </p:blipFill>
        <p:spPr bwMode="auto">
          <a:xfrm>
            <a:off x="1428750" y="1943100"/>
            <a:ext cx="261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Bayes Filters in Localization</a:t>
            </a:r>
          </a:p>
        </p:txBody>
      </p:sp>
      <p:pic>
        <p:nvPicPr>
          <p:cNvPr id="16388" name="Picture 1028" descr="C:\MyDocs\talks\multi-coral-99\markov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1900" y="889000"/>
            <a:ext cx="40767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36600" y="5930900"/>
            <a:ext cx="7810500" cy="73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130300" y="5995988"/>
          <a:ext cx="6988175" cy="646112"/>
        </p:xfrm>
        <a:graphic>
          <a:graphicData uri="http://schemas.openxmlformats.org/presentationml/2006/ole">
            <p:oleObj spid="_x0000_s16386" name="Equation" r:id="rId4" imgW="30225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Kalman Filter Algorithm </a:t>
            </a:r>
          </a:p>
        </p:txBody>
      </p:sp>
      <p:grpSp>
        <p:nvGrpSpPr>
          <p:cNvPr id="2" name="Group 1040"/>
          <p:cNvGrpSpPr>
            <a:grpSpLocks/>
          </p:cNvGrpSpPr>
          <p:nvPr/>
        </p:nvGrpSpPr>
        <p:grpSpPr bwMode="auto">
          <a:xfrm>
            <a:off x="114300" y="4373563"/>
            <a:ext cx="4200525" cy="2332037"/>
            <a:chOff x="330" y="2515"/>
            <a:chExt cx="2646" cy="1469"/>
          </a:xfrm>
        </p:grpSpPr>
        <p:pic>
          <p:nvPicPr>
            <p:cNvPr id="52250" name="Picture 104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9" y="3123"/>
              <a:ext cx="68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1" name="Picture 104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" y="2515"/>
              <a:ext cx="2646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52" name="Picture 104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64" y="2774"/>
              <a:ext cx="59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114300" y="1524000"/>
            <a:ext cx="4200525" cy="2332038"/>
            <a:chOff x="330" y="720"/>
            <a:chExt cx="2646" cy="1469"/>
          </a:xfrm>
        </p:grpSpPr>
        <p:pic>
          <p:nvPicPr>
            <p:cNvPr id="52247" name="Picture 10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56" y="980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8" name="Picture 104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" y="720"/>
              <a:ext cx="2646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9" name="Picture 104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6" y="982"/>
              <a:ext cx="59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048"/>
          <p:cNvGrpSpPr>
            <a:grpSpLocks/>
          </p:cNvGrpSpPr>
          <p:nvPr/>
        </p:nvGrpSpPr>
        <p:grpSpPr bwMode="auto">
          <a:xfrm>
            <a:off x="4838700" y="4373563"/>
            <a:ext cx="4200525" cy="2332037"/>
            <a:chOff x="3306" y="2515"/>
            <a:chExt cx="2646" cy="1469"/>
          </a:xfrm>
        </p:grpSpPr>
        <p:pic>
          <p:nvPicPr>
            <p:cNvPr id="52243" name="Picture 104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6" y="2515"/>
              <a:ext cx="2646" cy="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4" name="Picture 105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34" y="2776"/>
              <a:ext cx="59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5" name="Picture 105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04" y="2886"/>
              <a:ext cx="25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46" name="Picture 105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08" y="2882"/>
              <a:ext cx="38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95389" name="Picture 105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38825" y="14478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54"/>
          <p:cNvGrpSpPr>
            <a:grpSpLocks/>
          </p:cNvGrpSpPr>
          <p:nvPr/>
        </p:nvGrpSpPr>
        <p:grpSpPr bwMode="auto">
          <a:xfrm>
            <a:off x="352425" y="1965325"/>
            <a:ext cx="4171950" cy="992188"/>
            <a:chOff x="480" y="998"/>
            <a:chExt cx="2628" cy="625"/>
          </a:xfrm>
        </p:grpSpPr>
        <p:pic>
          <p:nvPicPr>
            <p:cNvPr id="52241" name="Picture 105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8" y="1248"/>
              <a:ext cx="2580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2" name="Rectangle 1056"/>
            <p:cNvSpPr>
              <a:spLocks noChangeArrowheads="1"/>
            </p:cNvSpPr>
            <p:nvPr/>
          </p:nvSpPr>
          <p:spPr bwMode="auto">
            <a:xfrm>
              <a:off x="480" y="998"/>
              <a:ext cx="10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80000"/>
                </a:lnSpc>
                <a:buSzPct val="120000"/>
                <a:buFontTx/>
                <a:buChar char="•"/>
              </a:pPr>
              <a:r>
                <a:rPr lang="en-US" sz="1600"/>
                <a:t>Prediction</a:t>
              </a:r>
              <a:endParaRPr lang="en-US" sz="1800"/>
            </a:p>
          </p:txBody>
        </p:sp>
      </p:grpSp>
      <p:grpSp>
        <p:nvGrpSpPr>
          <p:cNvPr id="6" name="Group 1068"/>
          <p:cNvGrpSpPr>
            <a:grpSpLocks/>
          </p:cNvGrpSpPr>
          <p:nvPr/>
        </p:nvGrpSpPr>
        <p:grpSpPr bwMode="auto">
          <a:xfrm>
            <a:off x="6127750" y="2149475"/>
            <a:ext cx="1968500" cy="614363"/>
            <a:chOff x="3860" y="1186"/>
            <a:chExt cx="1240" cy="387"/>
          </a:xfrm>
        </p:grpSpPr>
        <p:pic>
          <p:nvPicPr>
            <p:cNvPr id="52239" name="Picture 1058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899" y="1441"/>
              <a:ext cx="90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0" name="Rectangle 1059"/>
            <p:cNvSpPr>
              <a:spLocks noChangeArrowheads="1"/>
            </p:cNvSpPr>
            <p:nvPr/>
          </p:nvSpPr>
          <p:spPr bwMode="auto">
            <a:xfrm>
              <a:off x="3860" y="1186"/>
              <a:ext cx="124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80000"/>
                </a:lnSpc>
                <a:buSzPct val="120000"/>
                <a:buFontTx/>
                <a:buChar char="•"/>
              </a:pPr>
              <a:r>
                <a:rPr lang="en-US" sz="1600"/>
                <a:t>Observation</a:t>
              </a:r>
            </a:p>
          </p:txBody>
        </p:sp>
      </p:grpSp>
      <p:grpSp>
        <p:nvGrpSpPr>
          <p:cNvPr id="7" name="Group 1060"/>
          <p:cNvGrpSpPr>
            <a:grpSpLocks/>
          </p:cNvGrpSpPr>
          <p:nvPr/>
        </p:nvGrpSpPr>
        <p:grpSpPr bwMode="auto">
          <a:xfrm>
            <a:off x="352425" y="4953000"/>
            <a:ext cx="3527425" cy="660400"/>
            <a:chOff x="480" y="2880"/>
            <a:chExt cx="2222" cy="416"/>
          </a:xfrm>
        </p:grpSpPr>
        <p:pic>
          <p:nvPicPr>
            <p:cNvPr id="52237" name="Picture 106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8" y="3140"/>
              <a:ext cx="216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8" name="Rectangle 1062"/>
            <p:cNvSpPr>
              <a:spLocks noChangeArrowheads="1"/>
            </p:cNvSpPr>
            <p:nvPr/>
          </p:nvSpPr>
          <p:spPr bwMode="auto">
            <a:xfrm>
              <a:off x="480" y="2880"/>
              <a:ext cx="10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80000"/>
                </a:lnSpc>
                <a:buSzPct val="120000"/>
                <a:buFontTx/>
                <a:buChar char="•"/>
              </a:pPr>
              <a:r>
                <a:rPr lang="en-US" sz="1600"/>
                <a:t>Matching</a:t>
              </a:r>
              <a:endParaRPr lang="en-US" sz="3200"/>
            </a:p>
          </p:txBody>
        </p:sp>
      </p:grpSp>
      <p:grpSp>
        <p:nvGrpSpPr>
          <p:cNvPr id="8" name="Group 1067"/>
          <p:cNvGrpSpPr>
            <a:grpSpLocks/>
          </p:cNvGrpSpPr>
          <p:nvPr/>
        </p:nvGrpSpPr>
        <p:grpSpPr bwMode="auto">
          <a:xfrm>
            <a:off x="4454525" y="4800600"/>
            <a:ext cx="4676775" cy="977900"/>
            <a:chOff x="2814" y="2856"/>
            <a:chExt cx="2946" cy="616"/>
          </a:xfrm>
        </p:grpSpPr>
        <p:pic>
          <p:nvPicPr>
            <p:cNvPr id="52235" name="Picture 106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62" y="3096"/>
              <a:ext cx="289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6" name="Rectangle 1065"/>
            <p:cNvSpPr>
              <a:spLocks noChangeArrowheads="1"/>
            </p:cNvSpPr>
            <p:nvPr/>
          </p:nvSpPr>
          <p:spPr bwMode="auto">
            <a:xfrm>
              <a:off x="2814" y="2856"/>
              <a:ext cx="10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342900" indent="-342900">
                <a:lnSpc>
                  <a:spcPct val="80000"/>
                </a:lnSpc>
                <a:buSzPct val="120000"/>
                <a:buFontTx/>
                <a:buChar char="•"/>
              </a:pPr>
              <a:r>
                <a:rPr lang="en-US" sz="1600"/>
                <a:t>Correction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129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Prediction-Correction-Cycle</a:t>
            </a:r>
            <a:endParaRPr lang="de-DE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4277" name="Picture 3" descr="graph3-gnu-col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8525" y="2165350"/>
            <a:ext cx="2643188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0225" y="2211388"/>
            <a:ext cx="2732088" cy="3249612"/>
            <a:chOff x="3534" y="1393"/>
            <a:chExt cx="1721" cy="2047"/>
          </a:xfrm>
        </p:grpSpPr>
        <p:pic>
          <p:nvPicPr>
            <p:cNvPr id="54283" name="Picture 5" descr="graph4-gnu-colo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34" y="2196"/>
              <a:ext cx="1721" cy="1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4284" name="Group 6"/>
            <p:cNvGrpSpPr>
              <a:grpSpLocks/>
            </p:cNvGrpSpPr>
            <p:nvPr/>
          </p:nvGrpSpPr>
          <p:grpSpPr bwMode="auto">
            <a:xfrm>
              <a:off x="3663" y="1393"/>
              <a:ext cx="1538" cy="632"/>
              <a:chOff x="411" y="715"/>
              <a:chExt cx="2564" cy="1490"/>
            </a:xfrm>
          </p:grpSpPr>
          <p:graphicFrame>
            <p:nvGraphicFramePr>
              <p:cNvPr id="54274" name="Object 2"/>
              <p:cNvGraphicFramePr>
                <a:graphicFrameLocks noChangeAspect="1"/>
              </p:cNvGraphicFramePr>
              <p:nvPr/>
            </p:nvGraphicFramePr>
            <p:xfrm>
              <a:off x="411" y="1513"/>
              <a:ext cx="2564" cy="692"/>
            </p:xfrm>
            <a:graphic>
              <a:graphicData uri="http://schemas.openxmlformats.org/presentationml/2006/ole">
                <p:oleObj spid="_x0000_s54274" name="Equation" r:id="rId6" imgW="1790640" imgH="482400" progId="Equation.3">
                  <p:embed/>
                </p:oleObj>
              </a:graphicData>
            </a:graphic>
          </p:graphicFrame>
          <p:graphicFrame>
            <p:nvGraphicFramePr>
              <p:cNvPr id="54275" name="Object 3"/>
              <p:cNvGraphicFramePr>
                <a:graphicFrameLocks noChangeAspect="1"/>
              </p:cNvGraphicFramePr>
              <p:nvPr/>
            </p:nvGraphicFramePr>
            <p:xfrm>
              <a:off x="417" y="715"/>
              <a:ext cx="2528" cy="692"/>
            </p:xfrm>
            <a:graphic>
              <a:graphicData uri="http://schemas.openxmlformats.org/presentationml/2006/ole">
                <p:oleObj spid="_x0000_s54275" name="Equation" r:id="rId7" imgW="1765080" imgH="482400" progId="Equation.3">
                  <p:embed/>
                </p:oleObj>
              </a:graphicData>
            </a:graphic>
          </p:graphicFrame>
        </p:grpSp>
      </p:grpSp>
      <p:sp>
        <p:nvSpPr>
          <p:cNvPr id="54279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47875" y="1171575"/>
            <a:ext cx="5972175" cy="800100"/>
            <a:chOff x="1290" y="738"/>
            <a:chExt cx="3762" cy="504"/>
          </a:xfrm>
        </p:grpSpPr>
        <p:sp>
          <p:nvSpPr>
            <p:cNvPr id="54281" name="AutoShape 11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4282" name="Text Box 12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609600" indent="-609600"/>
              <a:r>
                <a:rPr lang="en-US" sz="1600"/>
                <a:t>Prediction</a:t>
              </a:r>
              <a:endParaRPr lang="de-DE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Prediction-Correction-Cycle</a:t>
            </a:r>
            <a:endParaRPr lang="de-DE">
              <a:ea typeface="ＭＳ Ｐゴシック" pitchFamily="-109" charset="-128"/>
              <a:cs typeface="ＭＳ Ｐゴシック" pitchFamily="-109" charset="-128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8000" y="4391025"/>
            <a:ext cx="4076700" cy="992188"/>
            <a:chOff x="320" y="2766"/>
            <a:chExt cx="2568" cy="625"/>
          </a:xfrm>
        </p:grpSpPr>
        <p:graphicFrame>
          <p:nvGraphicFramePr>
            <p:cNvPr id="56322" name="Object 2"/>
            <p:cNvGraphicFramePr>
              <a:graphicFrameLocks noChangeAspect="1"/>
            </p:cNvGraphicFramePr>
            <p:nvPr/>
          </p:nvGraphicFramePr>
          <p:xfrm>
            <a:off x="320" y="3121"/>
            <a:ext cx="2568" cy="270"/>
          </p:xfrm>
          <a:graphic>
            <a:graphicData uri="http://schemas.openxmlformats.org/presentationml/2006/ole">
              <p:oleObj spid="_x0000_s56322" name="Equation" r:id="rId4" imgW="3695400" imgH="482400" progId="Equation.3">
                <p:embed/>
              </p:oleObj>
            </a:graphicData>
          </a:graphic>
        </p:graphicFrame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331" y="2766"/>
            <a:ext cx="2047" cy="270"/>
          </p:xfrm>
          <a:graphic>
            <a:graphicData uri="http://schemas.openxmlformats.org/presentationml/2006/ole">
              <p:oleObj spid="_x0000_s56323" name="Equation" r:id="rId5" imgW="2946240" imgH="482400" progId="Equation.3">
                <p:embed/>
              </p:oleObj>
            </a:graphicData>
          </a:graphic>
        </p:graphicFrame>
      </p:grpSp>
      <p:pic>
        <p:nvPicPr>
          <p:cNvPr id="56326" name="Picture 6" descr="graph4-gnu-colo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0225" y="3486150"/>
            <a:ext cx="2732088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14475" y="5715000"/>
            <a:ext cx="5972175" cy="800100"/>
            <a:chOff x="954" y="3600"/>
            <a:chExt cx="3762" cy="504"/>
          </a:xfrm>
        </p:grpSpPr>
        <p:sp>
          <p:nvSpPr>
            <p:cNvPr id="56330" name="AutoShape 9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6331" name="Text Box 10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609600" indent="-609600"/>
              <a:r>
                <a:rPr lang="en-US" sz="1600"/>
                <a:t>Correction</a:t>
              </a:r>
              <a:endParaRPr lang="de-DE" sz="1600"/>
            </a:p>
          </p:txBody>
        </p:sp>
      </p:grpSp>
      <p:pic>
        <p:nvPicPr>
          <p:cNvPr id="1232907" name="Picture 11" descr="graph6-gnu-colo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4588" y="2252663"/>
            <a:ext cx="270827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Prediction-Correction-Cycle</a:t>
            </a:r>
            <a:endParaRPr lang="de-DE">
              <a:ea typeface="ＭＳ Ｐゴシック" pitchFamily="-109" charset="-128"/>
              <a:cs typeface="ＭＳ Ｐゴシック" pitchFamily="-109" charset="-128"/>
            </a:endParaRPr>
          </a:p>
        </p:txBody>
      </p:sp>
      <p:grpSp>
        <p:nvGrpSpPr>
          <p:cNvPr id="58375" name="Group 3"/>
          <p:cNvGrpSpPr>
            <a:grpSpLocks/>
          </p:cNvGrpSpPr>
          <p:nvPr/>
        </p:nvGrpSpPr>
        <p:grpSpPr bwMode="auto">
          <a:xfrm>
            <a:off x="717550" y="3295650"/>
            <a:ext cx="4075113" cy="992188"/>
            <a:chOff x="415" y="2646"/>
            <a:chExt cx="2797" cy="733"/>
          </a:xfrm>
        </p:grpSpPr>
        <p:graphicFrame>
          <p:nvGraphicFramePr>
            <p:cNvPr id="58372" name="Object 4"/>
            <p:cNvGraphicFramePr>
              <a:graphicFrameLocks noChangeAspect="1"/>
            </p:cNvGraphicFramePr>
            <p:nvPr/>
          </p:nvGraphicFramePr>
          <p:xfrm>
            <a:off x="415" y="3062"/>
            <a:ext cx="2797" cy="317"/>
          </p:xfrm>
          <a:graphic>
            <a:graphicData uri="http://schemas.openxmlformats.org/presentationml/2006/ole">
              <p:oleObj spid="_x0000_s58372" name="Equation" r:id="rId4" imgW="3695400" imgH="482400" progId="Equation.3">
                <p:embed/>
              </p:oleObj>
            </a:graphicData>
          </a:graphic>
        </p:graphicFrame>
        <p:graphicFrame>
          <p:nvGraphicFramePr>
            <p:cNvPr id="58373" name="Object 5"/>
            <p:cNvGraphicFramePr>
              <a:graphicFrameLocks noChangeAspect="1"/>
            </p:cNvGraphicFramePr>
            <p:nvPr/>
          </p:nvGraphicFramePr>
          <p:xfrm>
            <a:off x="427" y="2646"/>
            <a:ext cx="2231" cy="317"/>
          </p:xfrm>
          <a:graphic>
            <a:graphicData uri="http://schemas.openxmlformats.org/presentationml/2006/ole">
              <p:oleObj spid="_x0000_s58373" name="Equation" r:id="rId5" imgW="2946240" imgH="482400" progId="Equation.3">
                <p:embed/>
              </p:oleObj>
            </a:graphicData>
          </a:graphic>
        </p:graphicFrame>
      </p:grpSp>
      <p:grpSp>
        <p:nvGrpSpPr>
          <p:cNvPr id="58376" name="Group 6"/>
          <p:cNvGrpSpPr>
            <a:grpSpLocks/>
          </p:cNvGrpSpPr>
          <p:nvPr/>
        </p:nvGrpSpPr>
        <p:grpSpPr bwMode="auto">
          <a:xfrm>
            <a:off x="5976938" y="3306763"/>
            <a:ext cx="2441575" cy="1003300"/>
            <a:chOff x="411" y="715"/>
            <a:chExt cx="2564" cy="1490"/>
          </a:xfrm>
        </p:grpSpPr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411" y="1513"/>
            <a:ext cx="2564" cy="692"/>
          </p:xfrm>
          <a:graphic>
            <a:graphicData uri="http://schemas.openxmlformats.org/presentationml/2006/ole">
              <p:oleObj spid="_x0000_s58370" name="Equation" r:id="rId6" imgW="1790640" imgH="482400" progId="Equation.3">
                <p:embed/>
              </p:oleObj>
            </a:graphicData>
          </a:graphic>
        </p:graphicFrame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417" y="715"/>
            <a:ext cx="2528" cy="692"/>
          </p:xfrm>
          <a:graphic>
            <a:graphicData uri="http://schemas.openxmlformats.org/presentationml/2006/ole">
              <p:oleObj spid="_x0000_s58371" name="Equation" r:id="rId7" imgW="1765080" imgH="482400" progId="Equation.3">
                <p:embed/>
              </p:oleObj>
            </a:graphicData>
          </a:graphic>
        </p:graphicFrame>
      </p:grp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2695575" y="1228725"/>
            <a:ext cx="4400550" cy="647700"/>
          </a:xfrm>
          <a:prstGeom prst="curvedDownArrow">
            <a:avLst>
              <a:gd name="adj1" fmla="val 135882"/>
              <a:gd name="adj2" fmla="val 271765"/>
              <a:gd name="adj3" fmla="val 33333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1514475" y="4829175"/>
            <a:ext cx="5972175" cy="800100"/>
            <a:chOff x="954" y="3600"/>
            <a:chExt cx="3762" cy="504"/>
          </a:xfrm>
        </p:grpSpPr>
        <p:sp>
          <p:nvSpPr>
            <p:cNvPr id="58382" name="AutoShape 11"/>
            <p:cNvSpPr>
              <a:spLocks noChangeArrowheads="1"/>
            </p:cNvSpPr>
            <p:nvPr/>
          </p:nvSpPr>
          <p:spPr bwMode="auto">
            <a:xfrm rot="10800000">
              <a:off x="954" y="3600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8383" name="Text Box 12"/>
            <p:cNvSpPr txBox="1">
              <a:spLocks noChangeArrowheads="1"/>
            </p:cNvSpPr>
            <p:nvPr/>
          </p:nvSpPr>
          <p:spPr bwMode="auto">
            <a:xfrm>
              <a:off x="1394" y="3649"/>
              <a:ext cx="78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609600" indent="-609600"/>
              <a:r>
                <a:rPr lang="en-US" sz="1600"/>
                <a:t>Correction</a:t>
              </a:r>
              <a:endParaRPr lang="de-DE" sz="1600"/>
            </a:p>
          </p:txBody>
        </p:sp>
      </p:grpSp>
      <p:grpSp>
        <p:nvGrpSpPr>
          <p:cNvPr id="58379" name="Group 13"/>
          <p:cNvGrpSpPr>
            <a:grpSpLocks/>
          </p:cNvGrpSpPr>
          <p:nvPr/>
        </p:nvGrpSpPr>
        <p:grpSpPr bwMode="auto">
          <a:xfrm>
            <a:off x="2047875" y="2114550"/>
            <a:ext cx="5972175" cy="800100"/>
            <a:chOff x="1290" y="738"/>
            <a:chExt cx="3762" cy="504"/>
          </a:xfrm>
        </p:grpSpPr>
        <p:sp>
          <p:nvSpPr>
            <p:cNvPr id="58380" name="AutoShape 14"/>
            <p:cNvSpPr>
              <a:spLocks noChangeArrowheads="1"/>
            </p:cNvSpPr>
            <p:nvPr/>
          </p:nvSpPr>
          <p:spPr bwMode="auto">
            <a:xfrm>
              <a:off x="1290" y="738"/>
              <a:ext cx="3762" cy="504"/>
            </a:xfrm>
            <a:prstGeom prst="curvedDownArrow">
              <a:avLst>
                <a:gd name="adj1" fmla="val 149286"/>
                <a:gd name="adj2" fmla="val 298571"/>
                <a:gd name="adj3" fmla="val 33333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8381" name="Text Box 15"/>
            <p:cNvSpPr txBox="1">
              <a:spLocks noChangeArrowheads="1"/>
            </p:cNvSpPr>
            <p:nvPr/>
          </p:nvSpPr>
          <p:spPr bwMode="auto">
            <a:xfrm>
              <a:off x="3848" y="991"/>
              <a:ext cx="75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609600" indent="-609600"/>
              <a:r>
                <a:rPr lang="en-US" sz="1600"/>
                <a:t>Prediction</a:t>
              </a:r>
              <a:endParaRPr lang="de-DE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Kalman Filter Summary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Highly efficient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Polynomial in measurement dimensionality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k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and state dimensionality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</a:t>
            </a:r>
            <a:br>
              <a:rPr lang="en-US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           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O(k</a:t>
            </a:r>
            <a:r>
              <a:rPr lang="en-US" i="1" baseline="30000">
                <a:ea typeface="ＭＳ Ｐゴシック" pitchFamily="-109" charset="-128"/>
                <a:cs typeface="ＭＳ Ｐゴシック" pitchFamily="-109" charset="-128"/>
              </a:rPr>
              <a:t>2.376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 + n</a:t>
            </a:r>
            <a:r>
              <a:rPr lang="en-US" i="1" baseline="30000">
                <a:ea typeface="ＭＳ Ｐゴシック" pitchFamily="-109" charset="-128"/>
                <a:cs typeface="ＭＳ Ｐゴシック" pitchFamily="-109" charset="-128"/>
              </a:rPr>
              <a:t>2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)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Optimal for linear Gaussian systems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!</a:t>
            </a:r>
          </a:p>
          <a:p>
            <a:pPr eaLnBrk="1" hangingPunct="1">
              <a:spcBef>
                <a:spcPct val="10000"/>
              </a:spcBef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Most robotics systems are </a:t>
            </a: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nonlinear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Nonlinear Dynamic Systems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Most realistic robotic problems involve nonlinear functions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30300" y="2795588"/>
          <a:ext cx="2738438" cy="706437"/>
        </p:xfrm>
        <a:graphic>
          <a:graphicData uri="http://schemas.openxmlformats.org/presentationml/2006/ole">
            <p:oleObj spid="_x0000_s62466" name="Equation" r:id="rId4" imgW="888840" imgH="228600" progId="Equation.3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150938" y="4090988"/>
          <a:ext cx="1876425" cy="706437"/>
        </p:xfrm>
        <a:graphic>
          <a:graphicData uri="http://schemas.openxmlformats.org/presentationml/2006/ole">
            <p:oleObj spid="_x0000_s62467" name="Equation" r:id="rId5" imgW="609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Linearity Assumption Revisited</a:t>
            </a:r>
          </a:p>
        </p:txBody>
      </p:sp>
      <p:pic>
        <p:nvPicPr>
          <p:cNvPr id="64515" name="Picture 3" descr="ekf-linFun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0288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Non-linear Function</a:t>
            </a:r>
          </a:p>
        </p:txBody>
      </p:sp>
      <p:pic>
        <p:nvPicPr>
          <p:cNvPr id="66563" name="Picture 3" descr="ekf-fun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Linearization (1)</a:t>
            </a:r>
          </a:p>
        </p:txBody>
      </p:sp>
      <p:pic>
        <p:nvPicPr>
          <p:cNvPr id="68611" name="Picture 3" descr="ekf-l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Linearization (2) </a:t>
            </a:r>
          </a:p>
        </p:txBody>
      </p:sp>
      <p:pic>
        <p:nvPicPr>
          <p:cNvPr id="70659" name="Picture 3" descr="ekf-lin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-109" charset="-128"/>
                <a:cs typeface="ＭＳ Ｐゴシック" pitchFamily="-109" charset="-128"/>
              </a:rPr>
              <a:t>Prediction</a:t>
            </a:r>
          </a:p>
          <a:p>
            <a:pPr eaLnBrk="1" hangingPunct="1"/>
            <a:endParaRPr lang="en-US" sz="4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40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4000" smtClean="0">
                <a:ea typeface="ＭＳ Ｐゴシック" pitchFamily="-109" charset="-128"/>
                <a:cs typeface="ＭＳ Ｐゴシック" pitchFamily="-109" charset="-128"/>
              </a:rPr>
              <a:t>Measurement Update</a:t>
            </a:r>
            <a:endParaRPr lang="en-US" sz="40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0675"/>
            <a:ext cx="8424863" cy="701675"/>
          </a:xfrm>
        </p:spPr>
        <p:txBody>
          <a:bodyPr/>
          <a:lstStyle/>
          <a:p>
            <a:pPr eaLnBrk="1" hangingPunct="1"/>
            <a:r>
              <a:rPr lang="en-US" sz="4000">
                <a:ea typeface="ＭＳ Ｐゴシック" pitchFamily="-109" charset="-128"/>
                <a:cs typeface="ＭＳ Ｐゴシック" pitchFamily="-109" charset="-128"/>
              </a:rPr>
              <a:t>Bayes Filter Reminder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03300" y="2262188"/>
          <a:ext cx="7053263" cy="862012"/>
        </p:xfrm>
        <a:graphic>
          <a:graphicData uri="http://schemas.openxmlformats.org/presentationml/2006/ole">
            <p:oleObj spid="_x0000_s17410" name="Equation" r:id="rId4" imgW="2286000" imgH="27936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074738" y="4411663"/>
          <a:ext cx="5389562" cy="822325"/>
        </p:xfrm>
        <a:graphic>
          <a:graphicData uri="http://schemas.openxmlformats.org/presentationml/2006/ole">
            <p:oleObj spid="_x0000_s17411" name="Equation" r:id="rId5" imgW="1663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Linearization (3)</a:t>
            </a:r>
          </a:p>
        </p:txBody>
      </p:sp>
      <p:pic>
        <p:nvPicPr>
          <p:cNvPr id="72707" name="Picture 3" descr="ekf-lin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Prediction:</a:t>
            </a:r>
          </a:p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Correction: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Linearization: First Order Taylor Series Expansion</a:t>
            </a: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96950" y="2097088"/>
          <a:ext cx="5457825" cy="1235075"/>
        </p:xfrm>
        <a:graphic>
          <a:graphicData uri="http://schemas.openxmlformats.org/presentationml/2006/ole">
            <p:oleObj spid="_x0000_s74754" name="Equation" r:id="rId4" imgW="2920680" imgH="66024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073150" y="4430713"/>
          <a:ext cx="3608388" cy="1235075"/>
        </p:xfrm>
        <a:graphic>
          <a:graphicData uri="http://schemas.openxmlformats.org/presentationml/2006/ole">
            <p:oleObj spid="_x0000_s74755" name="Equation" r:id="rId5" imgW="19303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Algorithm </a:t>
            </a:r>
          </a:p>
        </p:txBody>
      </p:sp>
      <p:sp>
        <p:nvSpPr>
          <p:cNvPr id="768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7613"/>
            <a:ext cx="8532812" cy="47990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Extended_Kalman_filter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):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endParaRPr lang="en-US" sz="2000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Prediction:</a:t>
            </a:r>
            <a:endParaRPr lang="en-US" sz="2400">
              <a:solidFill>
                <a:schemeClr val="folHlink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</a:t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Correction: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5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Return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4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4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     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481138" y="2500313"/>
          <a:ext cx="1781175" cy="427037"/>
        </p:xfrm>
        <a:graphic>
          <a:graphicData uri="http://schemas.openxmlformats.org/presentationml/2006/ole">
            <p:oleObj spid="_x0000_s76802" name="Equation" r:id="rId4" imgW="952200" imgH="228600" progId="Equation.3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454150" y="2924175"/>
          <a:ext cx="2160588" cy="474663"/>
        </p:xfrm>
        <a:graphic>
          <a:graphicData uri="http://schemas.openxmlformats.org/presentationml/2006/ole">
            <p:oleObj spid="_x0000_s76803" name="Equation" r:id="rId5" imgW="1155600" imgH="253800" progId="Equation.3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333500" y="4029075"/>
          <a:ext cx="3205163" cy="474663"/>
        </p:xfrm>
        <a:graphic>
          <a:graphicData uri="http://schemas.openxmlformats.org/presentationml/2006/ole">
            <p:oleObj spid="_x0000_s76804" name="Equation" r:id="rId6" imgW="1714320" imgH="253800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406525" y="4452938"/>
          <a:ext cx="2732088" cy="427037"/>
        </p:xfrm>
        <a:graphic>
          <a:graphicData uri="http://schemas.openxmlformats.org/presentationml/2006/ole">
            <p:oleObj spid="_x0000_s76805" name="Equation" r:id="rId7" imgW="1460160" imgH="22860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435100" y="4857750"/>
          <a:ext cx="2066925" cy="474663"/>
        </p:xfrm>
        <a:graphic>
          <a:graphicData uri="http://schemas.openxmlformats.org/presentationml/2006/ole">
            <p:oleObj spid="_x0000_s76806" name="Equation" r:id="rId8" imgW="1104840" imgH="253800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922963" y="5500688"/>
          <a:ext cx="1946275" cy="808037"/>
        </p:xfrm>
        <a:graphic>
          <a:graphicData uri="http://schemas.openxmlformats.org/presentationml/2006/ole">
            <p:oleObj spid="_x0000_s76807" name="Equation" r:id="rId9" imgW="1041120" imgH="431640" progId="Equation.3">
              <p:embed/>
            </p:oleObj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3881438" y="5510213"/>
          <a:ext cx="1495425" cy="808037"/>
        </p:xfrm>
        <a:graphic>
          <a:graphicData uri="http://schemas.openxmlformats.org/presentationml/2006/ole">
            <p:oleObj spid="_x0000_s76808" name="Equation" r:id="rId10" imgW="799920" imgH="431640" progId="Equation.3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6030913" y="2476500"/>
          <a:ext cx="2017712" cy="474663"/>
        </p:xfrm>
        <a:graphic>
          <a:graphicData uri="http://schemas.openxmlformats.org/presentationml/2006/ole">
            <p:oleObj spid="_x0000_s76809" name="Equation" r:id="rId11" imgW="1079280" imgH="253800" progId="Equation.3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6011863" y="2924175"/>
          <a:ext cx="2112962" cy="474663"/>
        </p:xfrm>
        <a:graphic>
          <a:graphicData uri="http://schemas.openxmlformats.org/presentationml/2006/ole">
            <p:oleObj spid="_x0000_s76810" name="Equation" r:id="rId12" imgW="1130040" imgH="253800" progId="Equation.3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5949950" y="4029075"/>
          <a:ext cx="3040063" cy="474663"/>
        </p:xfrm>
        <a:graphic>
          <a:graphicData uri="http://schemas.openxmlformats.org/presentationml/2006/ole">
            <p:oleObj spid="_x0000_s76811" name="Equation" r:id="rId13" imgW="1625400" imgH="25380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972175" y="4429125"/>
          <a:ext cx="2708275" cy="474663"/>
        </p:xfrm>
        <a:graphic>
          <a:graphicData uri="http://schemas.openxmlformats.org/presentationml/2006/ole">
            <p:oleObj spid="_x0000_s76812" name="Equation" r:id="rId14" imgW="1447560" imgH="253800" progId="Equation.3">
              <p:embed/>
            </p:oleObj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5992813" y="4857750"/>
          <a:ext cx="2019300" cy="474663"/>
        </p:xfrm>
        <a:graphic>
          <a:graphicData uri="http://schemas.openxmlformats.org/presentationml/2006/ole">
            <p:oleObj spid="_x0000_s76813" name="Equation" r:id="rId15" imgW="1079280" imgH="253800" progId="Equation.3">
              <p:embed/>
            </p:oleObj>
          </a:graphicData>
        </a:graphic>
      </p:graphicFrame>
      <p:sp>
        <p:nvSpPr>
          <p:cNvPr id="76816" name="Line 16"/>
          <p:cNvSpPr>
            <a:spLocks noChangeShapeType="1"/>
          </p:cNvSpPr>
          <p:nvPr/>
        </p:nvSpPr>
        <p:spPr bwMode="auto">
          <a:xfrm flipH="1">
            <a:off x="4848225" y="272415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4848225" y="3190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4924425" y="4333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>
            <a:off x="4933950" y="4714875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H="1">
            <a:off x="4914900" y="5143500"/>
            <a:ext cx="895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Localization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894013"/>
            <a:ext cx="8410575" cy="3325812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Given</a:t>
            </a: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Map of the environment.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Sequence of sensor measurements.</a:t>
            </a:r>
            <a:endParaRPr lang="en-US" sz="2000" b="1">
              <a:solidFill>
                <a:schemeClr val="folHlink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Wanted</a:t>
            </a: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Estimate of the robot’s position.</a:t>
            </a:r>
          </a:p>
          <a:p>
            <a:pPr eaLnBrk="1" hangingPunct="1">
              <a:spcBef>
                <a:spcPct val="10000"/>
              </a:spcBef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Problem classes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Position tracking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Global localization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/>
              <a:t>Kidnapped robot problem (recovery)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36625" y="1247775"/>
            <a:ext cx="7515225" cy="1431925"/>
          </a:xfrm>
          <a:prstGeom prst="rect">
            <a:avLst/>
          </a:prstGeom>
          <a:solidFill>
            <a:srgbClr val="FFFF99"/>
          </a:solidFill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 sz="2400"/>
              <a:t>“Using sensory information to locate the robot in its environment is the most fundamental problem to providing a mobile robot with autonomous capabilities.”                 [Cox ’91]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Landmark-based Localization</a:t>
            </a:r>
          </a:p>
        </p:txBody>
      </p:sp>
      <p:pic>
        <p:nvPicPr>
          <p:cNvPr id="80899" name="Picture 5" descr="aib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388" y="1798638"/>
            <a:ext cx="662940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Tx/>
              <a:buAutoNum type="arabicPeriod"/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EKF_localization 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):</a:t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 b="1">
                <a:ea typeface="ＭＳ Ｐゴシック" pitchFamily="-109" charset="-128"/>
                <a:cs typeface="ＭＳ Ｐゴシック" pitchFamily="-109" charset="-128"/>
              </a:rPr>
              <a:t>Prediction:</a:t>
            </a:r>
          </a:p>
          <a:p>
            <a:pPr marL="609600" indent="-609600" eaLnBrk="1" hangingPunct="1">
              <a:lnSpc>
                <a:spcPct val="80000"/>
              </a:lnSpc>
              <a:buSzTx/>
              <a:buFontTx/>
              <a:buAutoNum type="arabicPeriod"/>
            </a:pPr>
            <a:endParaRPr lang="en-US" sz="18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Tx/>
              <a:buAutoNum type="arabicPeriod"/>
            </a:pPr>
            <a:endParaRPr lang="en-US" sz="18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0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165225" y="5795963"/>
          <a:ext cx="1781175" cy="427037"/>
        </p:xfrm>
        <a:graphic>
          <a:graphicData uri="http://schemas.openxmlformats.org/presentationml/2006/ole">
            <p:oleObj spid="_x0000_s82946" name="Equation" r:id="rId4" imgW="952200" imgH="228600" progId="Equation.3">
              <p:embed/>
            </p:oleObj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165225" y="6183313"/>
          <a:ext cx="2778125" cy="474662"/>
        </p:xfrm>
        <a:graphic>
          <a:graphicData uri="http://schemas.openxmlformats.org/presentationml/2006/ole">
            <p:oleObj spid="_x0000_s82947" name="Equation" r:id="rId5" imgW="1485720" imgH="253800" progId="Equation.3">
              <p:embed/>
            </p:oleObj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060450" y="935038"/>
          <a:ext cx="4589463" cy="1893887"/>
        </p:xfrm>
        <a:graphic>
          <a:graphicData uri="http://schemas.openxmlformats.org/presentationml/2006/ole">
            <p:oleObj spid="_x0000_s82948" name="Equation" r:id="rId6" imgW="3263760" imgH="1346040" progId="Equation.3">
              <p:embed/>
            </p:oleObj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165225" y="3068638"/>
          <a:ext cx="3308350" cy="1781175"/>
        </p:xfrm>
        <a:graphic>
          <a:graphicData uri="http://schemas.openxmlformats.org/presentationml/2006/ole">
            <p:oleObj spid="_x0000_s82949" name="Equation" r:id="rId7" imgW="2361960" imgH="1269720" progId="Equation.3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165225" y="4811713"/>
          <a:ext cx="4067175" cy="714375"/>
        </p:xfrm>
        <a:graphic>
          <a:graphicData uri="http://schemas.openxmlformats.org/presentationml/2006/ole">
            <p:oleObj spid="_x0000_s82950" name="Equation" r:id="rId8" imgW="2895480" imgH="507960" progId="Equation.3">
              <p:embed/>
            </p:oleObj>
          </a:graphicData>
        </a:graphic>
      </p:graphicFrame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5641975" y="4908550"/>
            <a:ext cx="179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Motion noise</a:t>
            </a:r>
          </a:p>
        </p:txBody>
      </p:sp>
      <p:sp>
        <p:nvSpPr>
          <p:cNvPr id="82953" name="Text Box 14"/>
          <p:cNvSpPr txBox="1">
            <a:spLocks noChangeArrowheads="1"/>
          </p:cNvSpPr>
          <p:nvPr/>
        </p:nvSpPr>
        <p:spPr bwMode="auto">
          <a:xfrm>
            <a:off x="5594350" y="1698625"/>
            <a:ext cx="3629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Jacobian of </a:t>
            </a:r>
            <a:r>
              <a:rPr lang="en-US" i="1"/>
              <a:t>g</a:t>
            </a:r>
            <a:r>
              <a:rPr lang="en-US"/>
              <a:t> w.r.t location</a:t>
            </a:r>
          </a:p>
        </p:txBody>
      </p:sp>
      <p:sp>
        <p:nvSpPr>
          <p:cNvPr id="82954" name="Text Box 19"/>
          <p:cNvSpPr txBox="1">
            <a:spLocks noChangeArrowheads="1"/>
          </p:cNvSpPr>
          <p:nvPr/>
        </p:nvSpPr>
        <p:spPr bwMode="auto">
          <a:xfrm>
            <a:off x="5670550" y="581342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Predicted mean</a:t>
            </a:r>
          </a:p>
        </p:txBody>
      </p:sp>
      <p:sp>
        <p:nvSpPr>
          <p:cNvPr id="82955" name="Text Box 20"/>
          <p:cNvSpPr txBox="1">
            <a:spLocks noChangeArrowheads="1"/>
          </p:cNvSpPr>
          <p:nvPr/>
        </p:nvSpPr>
        <p:spPr bwMode="auto">
          <a:xfrm>
            <a:off x="5670550" y="6203950"/>
            <a:ext cx="281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Predicted covariance</a:t>
            </a:r>
          </a:p>
        </p:txBody>
      </p:sp>
      <p:sp>
        <p:nvSpPr>
          <p:cNvPr id="82956" name="Text Box 21"/>
          <p:cNvSpPr txBox="1">
            <a:spLocks noChangeArrowheads="1"/>
          </p:cNvSpPr>
          <p:nvPr/>
        </p:nvSpPr>
        <p:spPr bwMode="auto">
          <a:xfrm>
            <a:off x="5641975" y="3717925"/>
            <a:ext cx="351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Jacobian of </a:t>
            </a:r>
            <a:r>
              <a:rPr lang="en-US" i="1"/>
              <a:t>g</a:t>
            </a:r>
            <a:r>
              <a:rPr lang="en-US"/>
              <a:t> w.r.t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EKF_localization 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):</a:t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 b="1">
                <a:ea typeface="ＭＳ Ｐゴシック" pitchFamily="-109" charset="-128"/>
                <a:cs typeface="ＭＳ Ｐゴシック" pitchFamily="-109" charset="-128"/>
              </a:rPr>
              <a:t>Correction: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endParaRPr lang="en-US" sz="20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254125" y="5519738"/>
          <a:ext cx="2351088" cy="427037"/>
        </p:xfrm>
        <a:graphic>
          <a:graphicData uri="http://schemas.openxmlformats.org/presentationml/2006/ole">
            <p:oleObj spid="_x0000_s84994" name="Equation" r:id="rId4" imgW="1257120" imgH="228600" progId="Equation.3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1254125" y="5992813"/>
          <a:ext cx="2041525" cy="474662"/>
        </p:xfrm>
        <a:graphic>
          <a:graphicData uri="http://schemas.openxmlformats.org/presentationml/2006/ole">
            <p:oleObj spid="_x0000_s84995" name="Equation" r:id="rId5" imgW="1091880" imgH="253800" progId="Equation.3">
              <p:embed/>
            </p:oleObj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254125" y="2636838"/>
          <a:ext cx="4124325" cy="1250950"/>
        </p:xfrm>
        <a:graphic>
          <a:graphicData uri="http://schemas.openxmlformats.org/presentationml/2006/ole">
            <p:oleObj spid="_x0000_s84996" name="Equation" r:id="rId6" imgW="2933640" imgH="888840" progId="Equation.3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254125" y="1423988"/>
          <a:ext cx="3611563" cy="782637"/>
        </p:xfrm>
        <a:graphic>
          <a:graphicData uri="http://schemas.openxmlformats.org/presentationml/2006/ole">
            <p:oleObj spid="_x0000_s84997" name="Equation" r:id="rId7" imgW="2577960" imgH="558720" progId="Equation.3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1254125" y="4465638"/>
          <a:ext cx="2162175" cy="473075"/>
        </p:xfrm>
        <a:graphic>
          <a:graphicData uri="http://schemas.openxmlformats.org/presentationml/2006/ole">
            <p:oleObj spid="_x0000_s84998" name="Equation" r:id="rId8" imgW="1104840" imgH="241200" progId="Equation.3">
              <p:embed/>
            </p:oleObj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254125" y="4999038"/>
          <a:ext cx="1635125" cy="444500"/>
        </p:xfrm>
        <a:graphic>
          <a:graphicData uri="http://schemas.openxmlformats.org/presentationml/2006/ole">
            <p:oleObj spid="_x0000_s84999" name="Equation" r:id="rId9" imgW="888840" imgH="241200" progId="Equation.3">
              <p:embed/>
            </p:oleObj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254125" y="3829050"/>
          <a:ext cx="1373188" cy="679450"/>
        </p:xfrm>
        <a:graphic>
          <a:graphicData uri="http://schemas.openxmlformats.org/presentationml/2006/ole">
            <p:oleObj spid="_x0000_s85000" name="Equation" r:id="rId10" imgW="977760" imgH="482400" progId="Equation.3">
              <p:embed/>
            </p:oleObj>
          </a:graphicData>
        </a:graphic>
      </p:graphicFrame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5060950" y="1603375"/>
            <a:ext cx="401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Predicted measurement mean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041900" y="4479925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Pred. measurement covariance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5070475" y="4994275"/>
            <a:ext cx="177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Kalman gain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070475" y="5537200"/>
            <a:ext cx="204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mean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5070475" y="6042025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covariance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5575300" y="2974975"/>
            <a:ext cx="3630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Jacobian of </a:t>
            </a:r>
            <a:r>
              <a:rPr lang="en-US" i="1"/>
              <a:t>h</a:t>
            </a:r>
            <a:r>
              <a:rPr lang="en-US"/>
              <a:t> w.r.t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Prediction Step</a:t>
            </a:r>
          </a:p>
        </p:txBody>
      </p:sp>
      <p:pic>
        <p:nvPicPr>
          <p:cNvPr id="87043" name="Picture 7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136650"/>
            <a:ext cx="3321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4" name="Picture 8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675" y="1136650"/>
            <a:ext cx="3321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9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000" y="4060825"/>
            <a:ext cx="3321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10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5675" y="4060825"/>
            <a:ext cx="3321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Observation Prediction Step</a:t>
            </a:r>
          </a:p>
        </p:txBody>
      </p:sp>
      <p:pic>
        <p:nvPicPr>
          <p:cNvPr id="89091" name="Picture 13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9663" y="109378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14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" y="1093788"/>
            <a:ext cx="3351213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15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7525" y="4008438"/>
            <a:ext cx="3351213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4" name="Picture 16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19663" y="400843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Correction Step</a:t>
            </a:r>
          </a:p>
        </p:txBody>
      </p:sp>
      <p:pic>
        <p:nvPicPr>
          <p:cNvPr id="91139" name="Picture 3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109378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6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8" y="400843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7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9025" y="3978275"/>
            <a:ext cx="3336925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8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9500" y="1136650"/>
            <a:ext cx="3336925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3302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Gaussians</a:t>
            </a:r>
          </a:p>
        </p:txBody>
      </p:sp>
      <p:grpSp>
        <p:nvGrpSpPr>
          <p:cNvPr id="19461" name="Group 22"/>
          <p:cNvGrpSpPr>
            <a:grpSpLocks/>
          </p:cNvGrpSpPr>
          <p:nvPr/>
        </p:nvGrpSpPr>
        <p:grpSpPr bwMode="auto">
          <a:xfrm>
            <a:off x="754063" y="485775"/>
            <a:ext cx="8142287" cy="2614613"/>
            <a:chOff x="475" y="306"/>
            <a:chExt cx="5129" cy="1647"/>
          </a:xfrm>
        </p:grpSpPr>
        <p:graphicFrame>
          <p:nvGraphicFramePr>
            <p:cNvPr id="19459" name="Object 3"/>
            <p:cNvGraphicFramePr>
              <a:graphicFrameLocks noChangeAspect="1"/>
            </p:cNvGraphicFramePr>
            <p:nvPr/>
          </p:nvGraphicFramePr>
          <p:xfrm>
            <a:off x="475" y="732"/>
            <a:ext cx="1496" cy="916"/>
          </p:xfrm>
          <a:graphic>
            <a:graphicData uri="http://schemas.openxmlformats.org/presentationml/2006/ole">
              <p:oleObj spid="_x0000_s19459" name="Equation" r:id="rId4" imgW="1409400" imgH="863280" progId="Equation.3">
                <p:embed/>
              </p:oleObj>
            </a:graphicData>
          </a:graphic>
        </p:graphicFrame>
        <p:grpSp>
          <p:nvGrpSpPr>
            <p:cNvPr id="19470" name="Group 16"/>
            <p:cNvGrpSpPr>
              <a:grpSpLocks/>
            </p:cNvGrpSpPr>
            <p:nvPr/>
          </p:nvGrpSpPr>
          <p:grpSpPr bwMode="auto">
            <a:xfrm>
              <a:off x="3108" y="306"/>
              <a:ext cx="2496" cy="1638"/>
              <a:chOff x="3108" y="306"/>
              <a:chExt cx="2496" cy="1638"/>
            </a:xfrm>
          </p:grpSpPr>
          <p:pic>
            <p:nvPicPr>
              <p:cNvPr id="19472" name="Picture 5" descr="norm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108" y="306"/>
                <a:ext cx="2496" cy="1638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</p:pic>
          <p:sp>
            <p:nvSpPr>
              <p:cNvPr id="19473" name="Text Box 9"/>
              <p:cNvSpPr txBox="1">
                <a:spLocks noChangeArrowheads="1"/>
              </p:cNvSpPr>
              <p:nvPr/>
            </p:nvSpPr>
            <p:spPr bwMode="auto">
              <a:xfrm>
                <a:off x="3954" y="1812"/>
                <a:ext cx="235" cy="123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sz="1400"/>
                  <a:t>-</a:t>
                </a:r>
                <a:r>
                  <a:rPr lang="en-US" sz="1400">
                    <a:latin typeface="Symbol" pitchFamily="-109" charset="2"/>
                  </a:rPr>
                  <a:t>s</a:t>
                </a:r>
                <a:endParaRPr lang="en-US" sz="1400"/>
              </a:p>
            </p:txBody>
          </p:sp>
          <p:sp>
            <p:nvSpPr>
              <p:cNvPr id="19474" name="Text Box 10"/>
              <p:cNvSpPr txBox="1">
                <a:spLocks noChangeArrowheads="1"/>
              </p:cNvSpPr>
              <p:nvPr/>
            </p:nvSpPr>
            <p:spPr bwMode="auto">
              <a:xfrm>
                <a:off x="4520" y="1814"/>
                <a:ext cx="235" cy="12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sz="1400">
                    <a:latin typeface="Symbol" pitchFamily="-109" charset="2"/>
                  </a:rPr>
                  <a:t>s</a:t>
                </a:r>
                <a:endParaRPr lang="en-US" sz="1400"/>
              </a:p>
            </p:txBody>
          </p:sp>
          <p:sp>
            <p:nvSpPr>
              <p:cNvPr id="19475" name="Text Box 11"/>
              <p:cNvSpPr txBox="1">
                <a:spLocks noChangeArrowheads="1"/>
              </p:cNvSpPr>
              <p:nvPr/>
            </p:nvSpPr>
            <p:spPr bwMode="auto">
              <a:xfrm>
                <a:off x="4326" y="1026"/>
                <a:ext cx="235" cy="12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sz="1400">
                    <a:latin typeface="Symbol" pitchFamily="-109" charset="2"/>
                  </a:rPr>
                  <a:t>m</a:t>
                </a:r>
                <a:endParaRPr lang="en-US" sz="1400"/>
              </a:p>
            </p:txBody>
          </p:sp>
        </p:grp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475" y="1650"/>
              <a:ext cx="1264" cy="3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  <a:buSzPct val="120000"/>
              </a:pPr>
              <a:r>
                <a:rPr lang="en-US" sz="2800"/>
                <a:t>Univariate</a:t>
              </a:r>
            </a:p>
          </p:txBody>
        </p:sp>
      </p:grpSp>
      <p:grpSp>
        <p:nvGrpSpPr>
          <p:cNvPr id="19462" name="Group 21"/>
          <p:cNvGrpSpPr>
            <a:grpSpLocks/>
          </p:cNvGrpSpPr>
          <p:nvPr/>
        </p:nvGrpSpPr>
        <p:grpSpPr bwMode="auto">
          <a:xfrm>
            <a:off x="754063" y="3429000"/>
            <a:ext cx="8161337" cy="2654300"/>
            <a:chOff x="475" y="2160"/>
            <a:chExt cx="5141" cy="1672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75" y="2442"/>
            <a:ext cx="2237" cy="907"/>
          </p:xfrm>
          <a:graphic>
            <a:graphicData uri="http://schemas.openxmlformats.org/presentationml/2006/ole">
              <p:oleObj spid="_x0000_s19458" name="Equation" r:id="rId6" imgW="2095200" imgH="850680" progId="Equation.3">
                <p:embed/>
              </p:oleObj>
            </a:graphicData>
          </a:graphic>
        </p:graphicFrame>
        <p:grpSp>
          <p:nvGrpSpPr>
            <p:cNvPr id="19463" name="Group 17"/>
            <p:cNvGrpSpPr>
              <a:grpSpLocks/>
            </p:cNvGrpSpPr>
            <p:nvPr/>
          </p:nvGrpSpPr>
          <p:grpSpPr bwMode="auto">
            <a:xfrm>
              <a:off x="3104" y="2160"/>
              <a:ext cx="2512" cy="1672"/>
              <a:chOff x="3104" y="2160"/>
              <a:chExt cx="2512" cy="1672"/>
            </a:xfrm>
          </p:grpSpPr>
          <p:sp>
            <p:nvSpPr>
              <p:cNvPr id="19465" name="Rectangle 8"/>
              <p:cNvSpPr>
                <a:spLocks noChangeArrowheads="1"/>
              </p:cNvSpPr>
              <p:nvPr/>
            </p:nvSpPr>
            <p:spPr bwMode="auto">
              <a:xfrm>
                <a:off x="3104" y="2160"/>
                <a:ext cx="2512" cy="167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6" name="Oval 3"/>
              <p:cNvSpPr>
                <a:spLocks noChangeArrowheads="1"/>
              </p:cNvSpPr>
              <p:nvPr/>
            </p:nvSpPr>
            <p:spPr bwMode="auto">
              <a:xfrm rot="2763876">
                <a:off x="3928" y="2032"/>
                <a:ext cx="832" cy="19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7" name="Oval 4"/>
              <p:cNvSpPr>
                <a:spLocks noChangeArrowheads="1"/>
              </p:cNvSpPr>
              <p:nvPr/>
            </p:nvSpPr>
            <p:spPr bwMode="auto">
              <a:xfrm rot="2764440">
                <a:off x="4116" y="2492"/>
                <a:ext cx="456" cy="102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8" name="Oval 12"/>
              <p:cNvSpPr>
                <a:spLocks noChangeArrowheads="1"/>
              </p:cNvSpPr>
              <p:nvPr/>
            </p:nvSpPr>
            <p:spPr bwMode="auto">
              <a:xfrm>
                <a:off x="4308" y="29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4338" y="2892"/>
                <a:ext cx="235" cy="12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50000"/>
                  </a:spcBef>
                  <a:buSzPct val="120000"/>
                </a:pPr>
                <a:r>
                  <a:rPr lang="en-US" sz="1400" b="1">
                    <a:latin typeface="Symbol" pitchFamily="-109" charset="2"/>
                  </a:rPr>
                  <a:t>m</a:t>
                </a:r>
                <a:endParaRPr lang="en-US" sz="1400" b="1"/>
              </a:p>
            </p:txBody>
          </p:sp>
        </p:grpSp>
        <p:sp>
          <p:nvSpPr>
            <p:cNvPr id="19464" name="Text Box 15"/>
            <p:cNvSpPr txBox="1">
              <a:spLocks noChangeArrowheads="1"/>
            </p:cNvSpPr>
            <p:nvPr/>
          </p:nvSpPr>
          <p:spPr bwMode="auto">
            <a:xfrm>
              <a:off x="475" y="3466"/>
              <a:ext cx="1438" cy="3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  <a:buSzPct val="120000"/>
              </a:pPr>
              <a:r>
                <a:rPr lang="en-US" sz="2800"/>
                <a:t>Multivariate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Estimation Sequence (1)</a:t>
            </a:r>
          </a:p>
        </p:txBody>
      </p:sp>
      <p:pic>
        <p:nvPicPr>
          <p:cNvPr id="93187" name="Picture 8" descr="true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8" y="1741488"/>
            <a:ext cx="44100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9" descr="ekf-10-pa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6288" y="1779588"/>
            <a:ext cx="44100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Estimation Sequence (2)</a:t>
            </a:r>
          </a:p>
        </p:txBody>
      </p:sp>
      <p:pic>
        <p:nvPicPr>
          <p:cNvPr id="95235" name="Picture 5" descr="ek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25" y="1741488"/>
            <a:ext cx="44100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6" descr="true-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1731963"/>
            <a:ext cx="44100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227" name="Picture 3" descr="p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01763"/>
            <a:ext cx="6372225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Comparison to GroundTruth</a:t>
            </a:r>
          </a:p>
        </p:txBody>
      </p:sp>
      <p:pic>
        <p:nvPicPr>
          <p:cNvPr id="1204230" name="Picture 6" descr="ekf-10-path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401763"/>
            <a:ext cx="6372225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Highly efficient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Polynomial in measurement dimensionality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k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and state dimensionality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</a:t>
            </a:r>
            <a:br>
              <a:rPr lang="en-US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            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O(k</a:t>
            </a:r>
            <a:r>
              <a:rPr lang="en-US" i="1" baseline="30000">
                <a:ea typeface="ＭＳ Ｐゴシック" pitchFamily="-109" charset="-128"/>
                <a:cs typeface="ＭＳ Ｐゴシック" pitchFamily="-109" charset="-128"/>
              </a:rPr>
              <a:t>2.376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 + n</a:t>
            </a:r>
            <a:r>
              <a:rPr lang="en-US" i="1" baseline="30000">
                <a:ea typeface="ＭＳ Ｐゴシック" pitchFamily="-109" charset="-128"/>
                <a:cs typeface="ＭＳ Ｐゴシック" pitchFamily="-109" charset="-128"/>
              </a:rPr>
              <a:t>2</a:t>
            </a:r>
            <a:r>
              <a:rPr lang="en-US" i="1">
                <a:ea typeface="ＭＳ Ｐゴシック" pitchFamily="-109" charset="-128"/>
                <a:cs typeface="ＭＳ Ｐゴシック" pitchFamily="-109" charset="-128"/>
              </a:rPr>
              <a:t>)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Not optimal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!</a:t>
            </a:r>
          </a:p>
          <a:p>
            <a:pPr eaLnBrk="1" hangingPunct="1">
              <a:spcBef>
                <a:spcPct val="1000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Can </a:t>
            </a: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diverge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if nonlinearities are large!</a:t>
            </a:r>
          </a:p>
          <a:p>
            <a:pPr eaLnBrk="1" hangingPunct="1">
              <a:spcBef>
                <a:spcPct val="1000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Works surprisingly well even when all assumptions are violated!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Localization Example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Line and point landmarks</a:t>
            </a: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1380" name="Picture 4" descr="Run1Full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58913" y="2001838"/>
            <a:ext cx="6167437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613" fill="hold"/>
                                        <p:tgtEl>
                                          <p:spTgt spid="1013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138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1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13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0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Localization Example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Line and point landmarks</a:t>
            </a:r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3428" name="Picture 4" descr="Run1EKFCloseup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08113" y="1970088"/>
            <a:ext cx="6338887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00" fill="hold"/>
                                        <p:tgtEl>
                                          <p:spTgt spid="1034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342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4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28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Localization Example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Lines only </a:t>
            </a:r>
            <a:r>
              <a:rPr lang="en-US" sz="2000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(Swiss National Exhibition Expo.02)</a:t>
            </a:r>
            <a:endParaRPr lang="en-US">
              <a:solidFill>
                <a:schemeClr val="folHlink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5476" name="Picture 4" descr="ZeitrafferSelf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90700" y="2184400"/>
            <a:ext cx="56515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54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5476"/>
                </p:tgtEl>
              </p:cMediaNode>
            </p:vide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424863" cy="1190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Linearization via Unscented Transform</a:t>
            </a:r>
          </a:p>
        </p:txBody>
      </p:sp>
      <p:pic>
        <p:nvPicPr>
          <p:cNvPr id="107523" name="Picture 3" descr="ukf-l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 descr="ekf-lin-o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075" y="1301750"/>
            <a:ext cx="1820863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81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EKF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81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Sigma-Point Estimate (2)</a:t>
            </a:r>
          </a:p>
        </p:txBody>
      </p:sp>
      <p:pic>
        <p:nvPicPr>
          <p:cNvPr id="109571" name="Picture 3" descr="ekf-lin3-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317625"/>
            <a:ext cx="17907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 descr="ukf-lin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EKF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Sigma-Point Estimate (3)</a:t>
            </a:r>
          </a:p>
        </p:txBody>
      </p:sp>
      <p:pic>
        <p:nvPicPr>
          <p:cNvPr id="111619" name="Picture 3" descr="ekf-lin4-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339850"/>
            <a:ext cx="17811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 descr="ukf-lin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0763" y="1317625"/>
            <a:ext cx="45624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90550" y="4321175"/>
            <a:ext cx="860425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EKF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763838" y="4340225"/>
            <a:ext cx="895350" cy="476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800"/>
              <a:t>UKF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2"/>
          <p:cNvGraphicFramePr>
            <a:graphicFrameLocks noChangeAspect="1"/>
          </p:cNvGraphicFramePr>
          <p:nvPr/>
        </p:nvGraphicFramePr>
        <p:xfrm>
          <a:off x="609600" y="1447800"/>
          <a:ext cx="5492750" cy="1003300"/>
        </p:xfrm>
        <a:graphic>
          <a:graphicData uri="http://schemas.openxmlformats.org/presentationml/2006/ole">
            <p:oleObj spid="_x0000_s21506" name="Equation" r:id="rId4" imgW="2641320" imgH="482400" progId="Equation.3">
              <p:embed/>
            </p:oleObj>
          </a:graphicData>
        </a:graphic>
      </p:graphicFrame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Properties of Gaussians</a:t>
            </a:r>
          </a:p>
        </p:txBody>
      </p:sp>
      <p:graphicFrame>
        <p:nvGraphicFramePr>
          <p:cNvPr id="1122310" name="Object 3"/>
          <p:cNvGraphicFramePr>
            <a:graphicFrameLocks noChangeAspect="1"/>
          </p:cNvGraphicFramePr>
          <p:nvPr/>
        </p:nvGraphicFramePr>
        <p:xfrm>
          <a:off x="646113" y="3095625"/>
          <a:ext cx="7991475" cy="798513"/>
        </p:xfrm>
        <a:graphic>
          <a:graphicData uri="http://schemas.openxmlformats.org/presentationml/2006/ole">
            <p:oleObj spid="_x0000_s21507" name="Equation" r:id="rId5" imgW="50799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Unscented Transform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582613" y="1801813"/>
          <a:ext cx="8397875" cy="1579562"/>
        </p:xfrm>
        <a:graphic>
          <a:graphicData uri="http://schemas.openxmlformats.org/presentationml/2006/ole">
            <p:oleObj spid="_x0000_s113666" name="Equation" r:id="rId4" imgW="4457520" imgH="838080" progId="Equation.3">
              <p:embed/>
            </p:oleObj>
          </a:graphicData>
        </a:graphic>
      </p:graphicFrame>
      <p:sp>
        <p:nvSpPr>
          <p:cNvPr id="113670" name="Text Box 8"/>
          <p:cNvSpPr txBox="1">
            <a:spLocks noChangeArrowheads="1"/>
          </p:cNvSpPr>
          <p:nvPr/>
        </p:nvSpPr>
        <p:spPr bwMode="auto">
          <a:xfrm>
            <a:off x="1171575" y="1336675"/>
            <a:ext cx="571658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/>
              <a:t>Sigma points                               Weights 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574675" y="3892550"/>
          <a:ext cx="1566863" cy="503238"/>
        </p:xfrm>
        <a:graphic>
          <a:graphicData uri="http://schemas.openxmlformats.org/presentationml/2006/ole">
            <p:oleObj spid="_x0000_s113667" name="Equation" r:id="rId5" imgW="711000" imgH="228600" progId="Equation.3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565150" y="5000625"/>
          <a:ext cx="3405188" cy="1763713"/>
        </p:xfrm>
        <a:graphic>
          <a:graphicData uri="http://schemas.openxmlformats.org/presentationml/2006/ole">
            <p:oleObj spid="_x0000_s113668" name="Equation" r:id="rId6" imgW="1714320" imgH="888840" progId="Equation.3">
              <p:embed/>
            </p:oleObj>
          </a:graphicData>
        </a:graphic>
      </p:graphicFrame>
      <p:sp>
        <p:nvSpPr>
          <p:cNvPr id="113671" name="Text Box 12"/>
          <p:cNvSpPr txBox="1">
            <a:spLocks noChangeArrowheads="1"/>
          </p:cNvSpPr>
          <p:nvPr/>
        </p:nvSpPr>
        <p:spPr bwMode="auto">
          <a:xfrm>
            <a:off x="466725" y="3462338"/>
            <a:ext cx="60309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/>
              <a:t>Pass sigma points through nonlinear function</a:t>
            </a:r>
          </a:p>
        </p:txBody>
      </p:sp>
      <p:sp>
        <p:nvSpPr>
          <p:cNvPr id="113672" name="Text Box 13"/>
          <p:cNvSpPr txBox="1">
            <a:spLocks noChangeArrowheads="1"/>
          </p:cNvSpPr>
          <p:nvPr/>
        </p:nvSpPr>
        <p:spPr bwMode="auto">
          <a:xfrm>
            <a:off x="457200" y="4576763"/>
            <a:ext cx="60309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SzPct val="120000"/>
            </a:pPr>
            <a:r>
              <a:rPr lang="en-US"/>
              <a:t>Recover mean and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r>
              <a:rPr lang="en-US" sz="20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UKF_localization </a:t>
            </a: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8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8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):</a:t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r>
              <a:rPr lang="en-US" sz="1800" b="1">
                <a:ea typeface="ＭＳ Ｐゴシック" pitchFamily="-109" charset="-128"/>
                <a:cs typeface="ＭＳ Ｐゴシック" pitchFamily="-109" charset="-128"/>
              </a:rPr>
              <a:t>Prediction:</a:t>
            </a: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endParaRPr lang="en-US" sz="16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endParaRPr lang="en-US" sz="16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050925" y="1068388"/>
          <a:ext cx="4067175" cy="714375"/>
        </p:xfrm>
        <a:graphic>
          <a:graphicData uri="http://schemas.openxmlformats.org/presentationml/2006/ole">
            <p:oleObj spid="_x0000_s115714" name="Equation" r:id="rId4" imgW="2895480" imgH="50796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082675" y="1876425"/>
          <a:ext cx="1373188" cy="679450"/>
        </p:xfrm>
        <a:graphic>
          <a:graphicData uri="http://schemas.openxmlformats.org/presentationml/2006/ole">
            <p:oleObj spid="_x0000_s115715" name="Equation" r:id="rId5" imgW="977760" imgH="482400" progId="Equation.3">
              <p:embed/>
            </p:oleObj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033463" y="2638425"/>
          <a:ext cx="2528887" cy="374650"/>
        </p:xfrm>
        <a:graphic>
          <a:graphicData uri="http://schemas.openxmlformats.org/presentationml/2006/ole">
            <p:oleObj spid="_x0000_s115716" name="Equation" r:id="rId6" imgW="1714320" imgH="253800" progId="Equation.3">
              <p:embed/>
            </p:oleObj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071563" y="3108325"/>
          <a:ext cx="2097087" cy="1047750"/>
        </p:xfrm>
        <a:graphic>
          <a:graphicData uri="http://schemas.openxmlformats.org/presentationml/2006/ole">
            <p:oleObj spid="_x0000_s115717" name="Equation" r:id="rId7" imgW="1422360" imgH="71100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062038" y="4098925"/>
          <a:ext cx="4846637" cy="546100"/>
        </p:xfrm>
        <a:graphic>
          <a:graphicData uri="http://schemas.openxmlformats.org/presentationml/2006/ole">
            <p:oleObj spid="_x0000_s115718" name="Equation" r:id="rId8" imgW="2590560" imgH="29196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068388" y="4670425"/>
          <a:ext cx="2376487" cy="450850"/>
        </p:xfrm>
        <a:graphic>
          <a:graphicData uri="http://schemas.openxmlformats.org/presentationml/2006/ole">
            <p:oleObj spid="_x0000_s115719" name="Equation" r:id="rId9" imgW="1269720" imgH="241200" progId="Equation.3">
              <p:embed/>
            </p:oleObj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071563" y="5983288"/>
          <a:ext cx="3859212" cy="855662"/>
        </p:xfrm>
        <a:graphic>
          <a:graphicData uri="http://schemas.openxmlformats.org/presentationml/2006/ole">
            <p:oleObj spid="_x0000_s115720" name="Equation" r:id="rId10" imgW="1942920" imgH="431640" progId="Equation.3">
              <p:embed/>
            </p:oleObj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1095375" y="5148263"/>
          <a:ext cx="1866900" cy="857250"/>
        </p:xfrm>
        <a:graphic>
          <a:graphicData uri="http://schemas.openxmlformats.org/presentationml/2006/ole">
            <p:oleObj spid="_x0000_s115721" name="Equation" r:id="rId11" imgW="939600" imgH="431640" progId="Equation.3">
              <p:embed/>
            </p:oleObj>
          </a:graphicData>
        </a:graphic>
      </p:graphicFrame>
      <p:sp>
        <p:nvSpPr>
          <p:cNvPr id="115723" name="Text Box 15"/>
          <p:cNvSpPr txBox="1">
            <a:spLocks noChangeArrowheads="1"/>
          </p:cNvSpPr>
          <p:nvPr/>
        </p:nvSpPr>
        <p:spPr bwMode="auto">
          <a:xfrm>
            <a:off x="5441950" y="1165225"/>
            <a:ext cx="179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Motion noise</a:t>
            </a:r>
          </a:p>
        </p:txBody>
      </p:sp>
      <p:sp>
        <p:nvSpPr>
          <p:cNvPr id="115724" name="Text Box 16"/>
          <p:cNvSpPr txBox="1">
            <a:spLocks noChangeArrowheads="1"/>
          </p:cNvSpPr>
          <p:nvPr/>
        </p:nvSpPr>
        <p:spPr bwMode="auto">
          <a:xfrm>
            <a:off x="5441950" y="198437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Measurement noise</a:t>
            </a:r>
          </a:p>
        </p:txBody>
      </p:sp>
      <p:sp>
        <p:nvSpPr>
          <p:cNvPr id="115725" name="Text Box 17"/>
          <p:cNvSpPr txBox="1">
            <a:spLocks noChangeArrowheads="1"/>
          </p:cNvSpPr>
          <p:nvPr/>
        </p:nvSpPr>
        <p:spPr bwMode="auto">
          <a:xfrm>
            <a:off x="5441950" y="2527300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Augmented state mean</a:t>
            </a:r>
          </a:p>
        </p:txBody>
      </p:sp>
      <p:sp>
        <p:nvSpPr>
          <p:cNvPr id="115726" name="Text Box 18"/>
          <p:cNvSpPr txBox="1">
            <a:spLocks noChangeArrowheads="1"/>
          </p:cNvSpPr>
          <p:nvPr/>
        </p:nvSpPr>
        <p:spPr bwMode="auto">
          <a:xfrm>
            <a:off x="5441950" y="3336925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Augmented covariance</a:t>
            </a:r>
          </a:p>
        </p:txBody>
      </p:sp>
      <p:sp>
        <p:nvSpPr>
          <p:cNvPr id="115727" name="Text Box 19"/>
          <p:cNvSpPr txBox="1">
            <a:spLocks noChangeArrowheads="1"/>
          </p:cNvSpPr>
          <p:nvPr/>
        </p:nvSpPr>
        <p:spPr bwMode="auto">
          <a:xfrm>
            <a:off x="5461000" y="4175125"/>
            <a:ext cx="3449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                  </a:t>
            </a:r>
            <a:r>
              <a:rPr lang="en-US">
                <a:solidFill>
                  <a:schemeClr val="folHlink"/>
                </a:solidFill>
              </a:rPr>
              <a:t>Sigma points</a:t>
            </a:r>
          </a:p>
        </p:txBody>
      </p:sp>
      <p:sp>
        <p:nvSpPr>
          <p:cNvPr id="115728" name="Text Box 20"/>
          <p:cNvSpPr txBox="1">
            <a:spLocks noChangeArrowheads="1"/>
          </p:cNvSpPr>
          <p:nvPr/>
        </p:nvSpPr>
        <p:spPr bwMode="auto">
          <a:xfrm>
            <a:off x="5470525" y="464185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Prediction of sigma points</a:t>
            </a:r>
          </a:p>
        </p:txBody>
      </p:sp>
      <p:sp>
        <p:nvSpPr>
          <p:cNvPr id="115729" name="Text Box 21"/>
          <p:cNvSpPr txBox="1">
            <a:spLocks noChangeArrowheads="1"/>
          </p:cNvSpPr>
          <p:nvPr/>
        </p:nvSpPr>
        <p:spPr bwMode="auto">
          <a:xfrm>
            <a:off x="5470525" y="533717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Predicted mean</a:t>
            </a:r>
          </a:p>
        </p:txBody>
      </p:sp>
      <p:sp>
        <p:nvSpPr>
          <p:cNvPr id="115730" name="Text Box 22"/>
          <p:cNvSpPr txBox="1">
            <a:spLocks noChangeArrowheads="1"/>
          </p:cNvSpPr>
          <p:nvPr/>
        </p:nvSpPr>
        <p:spPr bwMode="auto">
          <a:xfrm>
            <a:off x="5470525" y="6156325"/>
            <a:ext cx="281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Predicted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r>
              <a:rPr lang="en-US" sz="20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UKF_localization </a:t>
            </a: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18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8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18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1800" i="1"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):</a:t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r>
              <a:rPr lang="en-US" sz="1800" b="1">
                <a:ea typeface="ＭＳ Ｐゴシック" pitchFamily="-109" charset="-128"/>
                <a:cs typeface="ＭＳ Ｐゴシック" pitchFamily="-109" charset="-128"/>
              </a:rPr>
              <a:t>Correction:</a:t>
            </a: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endParaRPr lang="en-US" sz="16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80000"/>
              </a:lnSpc>
              <a:buSzTx/>
              <a:buFontTx/>
              <a:buNone/>
            </a:pPr>
            <a:endParaRPr lang="en-US" sz="16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1800">
                <a:ea typeface="ＭＳ Ｐゴシック" pitchFamily="-109" charset="-128"/>
                <a:cs typeface="ＭＳ Ｐゴシック" pitchFamily="-109" charset="-128"/>
              </a:rPr>
            </a:b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None/>
            </a:pPr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819150" y="1155700"/>
          <a:ext cx="1854200" cy="450850"/>
        </p:xfrm>
        <a:graphic>
          <a:graphicData uri="http://schemas.openxmlformats.org/presentationml/2006/ole">
            <p:oleObj spid="_x0000_s117762" name="Equation" r:id="rId4" imgW="990360" imgH="241200" progId="Equation.3">
              <p:embed/>
            </p:oleObj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819150" y="1766888"/>
          <a:ext cx="1817688" cy="857250"/>
        </p:xfrm>
        <a:graphic>
          <a:graphicData uri="http://schemas.openxmlformats.org/presentationml/2006/ole">
            <p:oleObj spid="_x0000_s117763" name="Equation" r:id="rId5" imgW="914400" imgH="431640" progId="Equation.3">
              <p:embed/>
            </p:oleObj>
          </a:graphicData>
        </a:graphic>
      </p:graphicFrame>
      <p:sp>
        <p:nvSpPr>
          <p:cNvPr id="117770" name="Text Box 11"/>
          <p:cNvSpPr txBox="1">
            <a:spLocks noChangeArrowheads="1"/>
          </p:cNvSpPr>
          <p:nvPr/>
        </p:nvSpPr>
        <p:spPr bwMode="auto">
          <a:xfrm>
            <a:off x="5041900" y="1165225"/>
            <a:ext cx="362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Measurement sigma points</a:t>
            </a:r>
          </a:p>
        </p:txBody>
      </p:sp>
      <p:sp>
        <p:nvSpPr>
          <p:cNvPr id="117771" name="Text Box 12"/>
          <p:cNvSpPr txBox="1">
            <a:spLocks noChangeArrowheads="1"/>
          </p:cNvSpPr>
          <p:nvPr/>
        </p:nvSpPr>
        <p:spPr bwMode="auto">
          <a:xfrm>
            <a:off x="5060950" y="1955800"/>
            <a:ext cx="401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Predicted measurement mean</a:t>
            </a:r>
          </a:p>
        </p:txBody>
      </p:sp>
      <p:sp>
        <p:nvSpPr>
          <p:cNvPr id="117772" name="Text Box 13"/>
          <p:cNvSpPr txBox="1">
            <a:spLocks noChangeArrowheads="1"/>
          </p:cNvSpPr>
          <p:nvPr/>
        </p:nvSpPr>
        <p:spPr bwMode="auto">
          <a:xfrm>
            <a:off x="5041900" y="2813050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Pred. measurement covariance</a:t>
            </a:r>
          </a:p>
        </p:txBody>
      </p:sp>
      <p:sp>
        <p:nvSpPr>
          <p:cNvPr id="117773" name="Text Box 14"/>
          <p:cNvSpPr txBox="1">
            <a:spLocks noChangeArrowheads="1"/>
          </p:cNvSpPr>
          <p:nvPr/>
        </p:nvSpPr>
        <p:spPr bwMode="auto">
          <a:xfrm>
            <a:off x="5041900" y="37369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Cross-covariance</a:t>
            </a:r>
          </a:p>
        </p:txBody>
      </p:sp>
      <p:sp>
        <p:nvSpPr>
          <p:cNvPr id="117774" name="Text Box 16"/>
          <p:cNvSpPr txBox="1">
            <a:spLocks noChangeArrowheads="1"/>
          </p:cNvSpPr>
          <p:nvPr/>
        </p:nvSpPr>
        <p:spPr bwMode="auto">
          <a:xfrm>
            <a:off x="5070475" y="4641850"/>
            <a:ext cx="177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Kalman gain</a:t>
            </a:r>
          </a:p>
        </p:txBody>
      </p:sp>
      <p:sp>
        <p:nvSpPr>
          <p:cNvPr id="117775" name="Text Box 17"/>
          <p:cNvSpPr txBox="1">
            <a:spLocks noChangeArrowheads="1"/>
          </p:cNvSpPr>
          <p:nvPr/>
        </p:nvSpPr>
        <p:spPr bwMode="auto">
          <a:xfrm>
            <a:off x="5070475" y="5337175"/>
            <a:ext cx="204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mean</a:t>
            </a:r>
          </a:p>
        </p:txBody>
      </p:sp>
      <p:sp>
        <p:nvSpPr>
          <p:cNvPr id="117776" name="Text Box 18"/>
          <p:cNvSpPr txBox="1">
            <a:spLocks noChangeArrowheads="1"/>
          </p:cNvSpPr>
          <p:nvPr/>
        </p:nvSpPr>
        <p:spPr bwMode="auto">
          <a:xfrm>
            <a:off x="5070475" y="6156325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covariance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819150" y="2652713"/>
          <a:ext cx="3711575" cy="857250"/>
        </p:xfrm>
        <a:graphic>
          <a:graphicData uri="http://schemas.openxmlformats.org/presentationml/2006/ole">
            <p:oleObj spid="_x0000_s117764" name="Equation" r:id="rId6" imgW="1866600" imgH="431640" progId="Equation.3">
              <p:embed/>
            </p:oleObj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819150" y="3548063"/>
          <a:ext cx="3940175" cy="857250"/>
        </p:xfrm>
        <a:graphic>
          <a:graphicData uri="http://schemas.openxmlformats.org/presentationml/2006/ole">
            <p:oleObj spid="_x0000_s117765" name="Equation" r:id="rId7" imgW="1981080" imgH="431640" progId="Equation.3">
              <p:embed/>
            </p:oleObj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819150" y="4591050"/>
          <a:ext cx="1887538" cy="598488"/>
        </p:xfrm>
        <a:graphic>
          <a:graphicData uri="http://schemas.openxmlformats.org/presentationml/2006/ole">
            <p:oleObj spid="_x0000_s117766" name="Equation" r:id="rId8" imgW="799920" imgH="253800" progId="Equation.3">
              <p:embed/>
            </p:oleObj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819150" y="5303838"/>
          <a:ext cx="2965450" cy="538162"/>
        </p:xfrm>
        <a:graphic>
          <a:graphicData uri="http://schemas.openxmlformats.org/presentationml/2006/ole">
            <p:oleObj spid="_x0000_s117767" name="Equation" r:id="rId9" imgW="1257120" imgH="228600" progId="Equation.3">
              <p:embed/>
            </p:oleObj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819150" y="6029325"/>
          <a:ext cx="2546350" cy="598488"/>
        </p:xfrm>
        <a:graphic>
          <a:graphicData uri="http://schemas.openxmlformats.org/presentationml/2006/ole">
            <p:oleObj spid="_x0000_s117768" name="Equation" r:id="rId10" imgW="10792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17488"/>
            <a:ext cx="8532812" cy="6456362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r>
              <a:rPr lang="en-US" sz="2400" b="1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EKF_localization 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(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>
                <a:latin typeface="Symbol" pitchFamily="-109" charset="2"/>
                <a:ea typeface="ＭＳ Ｐゴシック" pitchFamily="-109" charset="-128"/>
                <a:cs typeface="ＭＳ Ｐゴシック" pitchFamily="-109" charset="-128"/>
              </a:rPr>
              <a:t>S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t-1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u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 z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t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sz="2000" i="1" baseline="-2500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 i="1">
                <a:ea typeface="ＭＳ Ｐゴシック" pitchFamily="-109" charset="-128"/>
                <a:cs typeface="ＭＳ Ｐゴシック" pitchFamily="-109" charset="-128"/>
              </a:rPr>
              <a:t>m</a:t>
            </a: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):</a:t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00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sz="2000" b="1">
                <a:ea typeface="ＭＳ Ｐゴシック" pitchFamily="-109" charset="-128"/>
                <a:cs typeface="ＭＳ Ｐゴシック" pitchFamily="-109" charset="-128"/>
              </a:rPr>
              <a:t>Correction:</a:t>
            </a:r>
          </a:p>
          <a:p>
            <a:pPr marL="609600" indent="-609600" eaLnBrk="1" hangingPunct="1">
              <a:lnSpc>
                <a:spcPct val="90000"/>
              </a:lnSpc>
              <a:buSzTx/>
              <a:buFontTx/>
              <a:buAutoNum type="arabicPeriod"/>
            </a:pPr>
            <a:endParaRPr lang="en-US" sz="2000" b="1">
              <a:latin typeface="Symbol" pitchFamily="-109" charset="2"/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/>
            </a:r>
            <a:br>
              <a:rPr lang="en-US" sz="2400">
                <a:ea typeface="ＭＳ Ｐゴシック" pitchFamily="-109" charset="-128"/>
                <a:cs typeface="ＭＳ Ｐゴシック" pitchFamily="-109" charset="-128"/>
              </a:rPr>
            </a:br>
            <a:endParaRPr lang="en-US" sz="2400">
              <a:ea typeface="ＭＳ Ｐゴシック" pitchFamily="-109" charset="-128"/>
              <a:cs typeface="ＭＳ Ｐゴシック" pitchFamily="-109" charset="-128"/>
            </a:endParaRP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SzTx/>
              <a:buFontTx/>
              <a:buAutoNum type="arabicPeriod"/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1254125" y="5519738"/>
          <a:ext cx="2351088" cy="427037"/>
        </p:xfrm>
        <a:graphic>
          <a:graphicData uri="http://schemas.openxmlformats.org/presentationml/2006/ole">
            <p:oleObj spid="_x0000_s119810" name="Equation" r:id="rId4" imgW="1257120" imgH="228600" progId="Equation.3">
              <p:embed/>
            </p:oleObj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254125" y="5992813"/>
          <a:ext cx="2041525" cy="474662"/>
        </p:xfrm>
        <a:graphic>
          <a:graphicData uri="http://schemas.openxmlformats.org/presentationml/2006/ole">
            <p:oleObj spid="_x0000_s119811" name="Equation" r:id="rId5" imgW="1091880" imgH="253800" progId="Equation.3">
              <p:embed/>
            </p:oleObj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254125" y="2636838"/>
          <a:ext cx="4124325" cy="1250950"/>
        </p:xfrm>
        <a:graphic>
          <a:graphicData uri="http://schemas.openxmlformats.org/presentationml/2006/ole">
            <p:oleObj spid="_x0000_s119812" name="Equation" r:id="rId6" imgW="2933640" imgH="888840" progId="Equation.3">
              <p:embed/>
            </p:oleObj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254125" y="1423988"/>
          <a:ext cx="3611563" cy="782637"/>
        </p:xfrm>
        <a:graphic>
          <a:graphicData uri="http://schemas.openxmlformats.org/presentationml/2006/ole">
            <p:oleObj spid="_x0000_s119813" name="Equation" r:id="rId7" imgW="2577960" imgH="55872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1254125" y="4465638"/>
          <a:ext cx="2162175" cy="473075"/>
        </p:xfrm>
        <a:graphic>
          <a:graphicData uri="http://schemas.openxmlformats.org/presentationml/2006/ole">
            <p:oleObj spid="_x0000_s119814" name="Equation" r:id="rId8" imgW="1104840" imgH="241200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1254125" y="4999038"/>
          <a:ext cx="1635125" cy="444500"/>
        </p:xfrm>
        <a:graphic>
          <a:graphicData uri="http://schemas.openxmlformats.org/presentationml/2006/ole">
            <p:oleObj spid="_x0000_s119815" name="Equation" r:id="rId9" imgW="888840" imgH="241200" progId="Equation.3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1254125" y="3829050"/>
          <a:ext cx="1373188" cy="679450"/>
        </p:xfrm>
        <a:graphic>
          <a:graphicData uri="http://schemas.openxmlformats.org/presentationml/2006/ole">
            <p:oleObj spid="_x0000_s119816" name="Equation" r:id="rId10" imgW="977760" imgH="482400" progId="Equation.3">
              <p:embed/>
            </p:oleObj>
          </a:graphicData>
        </a:graphic>
      </p:graphicFrame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060950" y="1603375"/>
            <a:ext cx="401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Predicted measurement mean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5041900" y="4479925"/>
            <a:ext cx="414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Pred. measurement covariance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070475" y="4994275"/>
            <a:ext cx="177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Kalman gain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5070475" y="5537200"/>
            <a:ext cx="204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mean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5070475" y="6042025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>
                <a:solidFill>
                  <a:schemeClr val="folHlink"/>
                </a:solidFill>
              </a:rPr>
              <a:t>Updated covariance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5575300" y="2974975"/>
            <a:ext cx="3630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/>
              <a:t>Jacobian of </a:t>
            </a:r>
            <a:r>
              <a:rPr lang="en-US" i="1"/>
              <a:t>h</a:t>
            </a:r>
            <a:r>
              <a:rPr lang="en-US"/>
              <a:t> w.r.t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Prediction Step</a:t>
            </a:r>
          </a:p>
        </p:txBody>
      </p:sp>
      <p:pic>
        <p:nvPicPr>
          <p:cNvPr id="121859" name="Picture 10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960438"/>
            <a:ext cx="3440113" cy="27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11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4275" y="960438"/>
            <a:ext cx="344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12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3250" y="3921125"/>
            <a:ext cx="3441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13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3921125"/>
            <a:ext cx="3440113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Observation Prediction Step</a:t>
            </a:r>
          </a:p>
        </p:txBody>
      </p:sp>
      <p:pic>
        <p:nvPicPr>
          <p:cNvPr id="123907" name="Picture 8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3950" y="1019175"/>
            <a:ext cx="34385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8" name="Picture 9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0" y="1019175"/>
            <a:ext cx="33972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9" name="Picture 10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0" y="4000500"/>
            <a:ext cx="33972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10" name="Picture 12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33950" y="4000500"/>
            <a:ext cx="34385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Correction Step</a:t>
            </a:r>
          </a:p>
        </p:txBody>
      </p:sp>
      <p:pic>
        <p:nvPicPr>
          <p:cNvPr id="125955" name="Picture 3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1000125"/>
            <a:ext cx="33972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6" name="Picture 4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1000125"/>
            <a:ext cx="34385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7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3952875"/>
            <a:ext cx="339725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8" name="Picture 8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1050" y="3952875"/>
            <a:ext cx="3438525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EKF Correction Step</a:t>
            </a:r>
          </a:p>
        </p:txBody>
      </p:sp>
      <p:pic>
        <p:nvPicPr>
          <p:cNvPr id="128003" name="Picture 3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109378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 descr="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8" y="4008438"/>
            <a:ext cx="3390900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 descr="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9025" y="3978275"/>
            <a:ext cx="3336925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6" name="Picture 6" descr="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9500" y="1136650"/>
            <a:ext cx="3336925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Estimation Sequence</a:t>
            </a:r>
          </a:p>
        </p:txBody>
      </p:sp>
      <p:pic>
        <p:nvPicPr>
          <p:cNvPr id="130051" name="Picture 5" descr="uk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305050"/>
            <a:ext cx="2693988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6" descr="ekf-10-path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2305050"/>
            <a:ext cx="2693988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3" name="Picture 7" descr="pf-10-pat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9450" y="2305050"/>
            <a:ext cx="2693988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4" name="Text Box 8"/>
          <p:cNvSpPr txBox="1">
            <a:spLocks noChangeArrowheads="1"/>
          </p:cNvSpPr>
          <p:nvPr/>
        </p:nvSpPr>
        <p:spPr bwMode="auto">
          <a:xfrm>
            <a:off x="1222375" y="4835525"/>
            <a:ext cx="71326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2800"/>
              <a:t>EKF                    PF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7" name="Picture 7" descr="p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085" name="Picture 5" descr="pf-10-pa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Estimation Sequence</a:t>
            </a:r>
          </a:p>
        </p:txBody>
      </p:sp>
      <p:pic>
        <p:nvPicPr>
          <p:cNvPr id="1198083" name="Picture 3" descr="ukf-10-pa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0150" y="1620838"/>
            <a:ext cx="39211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084" name="Picture 4" descr="ekf-10-path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975" y="1620838"/>
            <a:ext cx="39211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03" name="Text Box 6"/>
          <p:cNvSpPr txBox="1">
            <a:spLocks noChangeArrowheads="1"/>
          </p:cNvSpPr>
          <p:nvPr/>
        </p:nvSpPr>
        <p:spPr bwMode="auto">
          <a:xfrm>
            <a:off x="1984375" y="4835525"/>
            <a:ext cx="5710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2800"/>
              <a:t>EKF            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-109" charset="-128"/>
                <a:cs typeface="ＭＳ Ｐゴシック" pitchFamily="-109" charset="-128"/>
              </a:rPr>
              <a:t>We stay in the “Gaussian world” as long as we start with Gaussians and perform only linear transformations.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46113" y="1473200"/>
          <a:ext cx="5837237" cy="950913"/>
        </p:xfrm>
        <a:graphic>
          <a:graphicData uri="http://schemas.openxmlformats.org/presentationml/2006/ole">
            <p:oleObj spid="_x0000_s23554" name="Equation" r:id="rId4" imgW="2806560" imgH="457200" progId="Equation.3">
              <p:embed/>
            </p:oleObj>
          </a:graphicData>
        </a:graphic>
      </p:graphicFrame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Multivariate Gaussians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90575" y="3186113"/>
          <a:ext cx="8002588" cy="854075"/>
        </p:xfrm>
        <a:graphic>
          <a:graphicData uri="http://schemas.openxmlformats.org/presentationml/2006/ole">
            <p:oleObj spid="_x0000_s23555" name="Equation" r:id="rId5" imgW="4673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Prediction Quality</a:t>
            </a:r>
          </a:p>
        </p:txBody>
      </p:sp>
      <p:pic>
        <p:nvPicPr>
          <p:cNvPr id="134147" name="Picture 3" descr="ukf-predic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2963" y="1898650"/>
            <a:ext cx="4325937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4" descr="ekf-predicti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89125"/>
            <a:ext cx="4325938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927225" y="5445125"/>
            <a:ext cx="5584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09600" indent="-609600"/>
            <a:r>
              <a:rPr lang="en-US" sz="2800"/>
              <a:t>EKF                               UKF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UKF 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36688"/>
            <a:ext cx="8410575" cy="478313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Highly efficient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Same complexity as EKF, with a constant factor slower in typical practical applications 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Better linearization than EKF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Accurate in first two terms of Taylor expansion (EKF only first term)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Derivative-free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: No Jacobians needed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solidFill>
                  <a:schemeClr val="folHlink"/>
                </a:solidFill>
                <a:ea typeface="ＭＳ Ｐゴシック" pitchFamily="-109" charset="-128"/>
                <a:cs typeface="ＭＳ Ｐゴシック" pitchFamily="-109" charset="-128"/>
              </a:rPr>
              <a:t>Still not optimal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609600" y="1041400"/>
            <a:ext cx="8413750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[Arras et al. 98]: </a:t>
            </a:r>
          </a:p>
          <a:p>
            <a:pPr marL="742950" lvl="1" indent="-28575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Laser range-finder and vision</a:t>
            </a:r>
          </a:p>
          <a:p>
            <a:pPr marL="742950" lvl="1" indent="-28575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High precision (&lt;1cm  accuracy)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Kalman Filter-based System</a:t>
            </a:r>
          </a:p>
        </p:txBody>
      </p:sp>
      <p:pic>
        <p:nvPicPr>
          <p:cNvPr id="138244" name="Picture 4" descr="fu_LRFnCCDru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" y="3390900"/>
            <a:ext cx="8742363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0" y="6546850"/>
            <a:ext cx="199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Courtesy of K. Arras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00" y="1098550"/>
            <a:ext cx="8424863" cy="1739900"/>
          </a:xfrm>
        </p:spPr>
        <p:txBody>
          <a:bodyPr/>
          <a:lstStyle/>
          <a:p>
            <a:pPr eaLnBrk="1" hangingPunct="1"/>
            <a:r>
              <a:rPr lang="en-US" b="0">
                <a:ea typeface="ＭＳ Ｐゴシック" pitchFamily="-109" charset="-128"/>
                <a:cs typeface="ＭＳ Ｐゴシック" pitchFamily="-109" charset="-128"/>
              </a:rPr>
              <a:t>Multi-</a:t>
            </a:r>
            <a:br>
              <a:rPr lang="en-US" b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b="0">
                <a:ea typeface="ＭＳ Ｐゴシック" pitchFamily="-109" charset="-128"/>
                <a:cs typeface="ＭＳ Ｐゴシック" pitchFamily="-109" charset="-128"/>
              </a:rPr>
              <a:t>hypothesis</a:t>
            </a:r>
            <a:br>
              <a:rPr lang="en-US" b="0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 b="0">
                <a:ea typeface="ＭＳ Ｐゴシック" pitchFamily="-109" charset="-128"/>
                <a:cs typeface="ＭＳ Ｐゴシック" pitchFamily="-109" charset="-128"/>
              </a:rPr>
              <a:t>Tracking</a:t>
            </a:r>
          </a:p>
        </p:txBody>
      </p:sp>
      <p:pic>
        <p:nvPicPr>
          <p:cNvPr id="1132547" name="Picture 3" descr="pGivenO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6225" y="2054225"/>
            <a:ext cx="62801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2548" name="Picture 4" descr="pGivenOAO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6225" y="5305425"/>
            <a:ext cx="62801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2549" name="Picture 5" descr="pGiven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6225" y="58738"/>
            <a:ext cx="6280150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4" name="Picture 6" descr="pGivenOA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28925" y="3265488"/>
            <a:ext cx="63150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09600" y="1041400"/>
            <a:ext cx="8413750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Belief is represented by multiple hypotheses</a:t>
            </a:r>
          </a:p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Each hypothesis is tracked by a Kalman filter</a:t>
            </a:r>
            <a:br>
              <a:rPr lang="en-US" sz="2400"/>
            </a:br>
            <a:endParaRPr lang="en-US" sz="2400"/>
          </a:p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 b="1">
                <a:solidFill>
                  <a:schemeClr val="hlink"/>
                </a:solidFill>
              </a:rPr>
              <a:t>Additional problems</a:t>
            </a:r>
            <a:r>
              <a:rPr lang="en-US" sz="2400"/>
              <a:t>:</a:t>
            </a:r>
          </a:p>
          <a:p>
            <a:pPr marL="742950" lvl="1" indent="-28575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>
                <a:solidFill>
                  <a:schemeClr val="folHlink"/>
                </a:solidFill>
              </a:rPr>
              <a:t>Data association</a:t>
            </a:r>
            <a:r>
              <a:rPr lang="en-US" sz="2400"/>
              <a:t>: Which observation corresponds to which hypothesis?</a:t>
            </a:r>
          </a:p>
          <a:p>
            <a:pPr marL="742950" lvl="1" indent="-28575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>
                <a:solidFill>
                  <a:schemeClr val="folHlink"/>
                </a:solidFill>
              </a:rPr>
              <a:t>Hypothesis management</a:t>
            </a:r>
            <a:r>
              <a:rPr lang="en-US" sz="2400"/>
              <a:t>: When to add / delete hypotheses?</a:t>
            </a:r>
          </a:p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Huge body of literature on target tracking, motion correspondence etc.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Localization With MHT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2"/>
          <p:cNvSpPr>
            <a:spLocks noChangeArrowheads="1"/>
          </p:cNvSpPr>
          <p:nvPr/>
        </p:nvSpPr>
        <p:spPr bwMode="auto">
          <a:xfrm>
            <a:off x="419100" y="1041400"/>
            <a:ext cx="860425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Hypotheses are extracted from LRF scans</a:t>
            </a:r>
          </a:p>
          <a:p>
            <a:pPr marL="342900" indent="-342900">
              <a:lnSpc>
                <a:spcPct val="110000"/>
              </a:lnSpc>
              <a:buSzPct val="120000"/>
              <a:buFontTx/>
              <a:buChar char="•"/>
            </a:pPr>
            <a:r>
              <a:rPr lang="en-US" sz="2400"/>
              <a:t>Each hypothesis has probability of being the correct one: </a:t>
            </a:r>
          </a:p>
          <a:p>
            <a:pPr marL="742950" lvl="1" indent="-285750">
              <a:lnSpc>
                <a:spcPct val="130000"/>
              </a:lnSpc>
              <a:buSzPct val="120000"/>
              <a:buFontTx/>
              <a:buChar char="•"/>
            </a:pPr>
            <a:endParaRPr lang="en-US" sz="2400"/>
          </a:p>
          <a:p>
            <a:pPr marL="342900" indent="-342900">
              <a:lnSpc>
                <a:spcPct val="110000"/>
              </a:lnSpc>
              <a:buSzPct val="120000"/>
              <a:buFontTx/>
              <a:buChar char="•"/>
            </a:pPr>
            <a:r>
              <a:rPr lang="en-US" sz="2400"/>
              <a:t>Hypothesis probability is computed using Bayes’ rule</a:t>
            </a:r>
            <a:br>
              <a:rPr lang="en-US" sz="2400"/>
            </a:br>
            <a:endParaRPr lang="en-US" sz="2400"/>
          </a:p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Hypotheses with low probability are deleted.</a:t>
            </a:r>
          </a:p>
          <a:p>
            <a:pPr marL="342900" indent="-342900">
              <a:lnSpc>
                <a:spcPct val="130000"/>
              </a:lnSpc>
              <a:buSzPct val="120000"/>
              <a:buFontTx/>
              <a:buChar char="•"/>
            </a:pPr>
            <a:r>
              <a:rPr lang="en-US" sz="2400"/>
              <a:t>New candidates are extracted from LRF scans.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MHT: Implemented System (1)</a:t>
            </a:r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2925763" y="2181225"/>
          <a:ext cx="2270125" cy="527050"/>
        </p:xfrm>
        <a:graphic>
          <a:graphicData uri="http://schemas.openxmlformats.org/presentationml/2006/ole">
            <p:oleObj spid="_x0000_s144386" name="Equation" r:id="rId4" imgW="1295280" imgH="228600" progId="Equation.3">
              <p:embed/>
            </p:oleObj>
          </a:graphicData>
        </a:graphic>
      </p:graphicFrame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3055938" y="5443538"/>
          <a:ext cx="1423987" cy="557212"/>
        </p:xfrm>
        <a:graphic>
          <a:graphicData uri="http://schemas.openxmlformats.org/presentationml/2006/ole">
            <p:oleObj spid="_x0000_s144387" name="Equation" r:id="rId5" imgW="812520" imgH="241200" progId="Equation.3">
              <p:embed/>
            </p:oleObj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362200" y="3562350"/>
          <a:ext cx="2916238" cy="965200"/>
        </p:xfrm>
        <a:graphic>
          <a:graphicData uri="http://schemas.openxmlformats.org/presentationml/2006/ole">
            <p:oleObj spid="_x0000_s144388" name="Equation" r:id="rId6" imgW="1663560" imgH="419040" progId="Equation.3">
              <p:embed/>
            </p:oleObj>
          </a:graphicData>
        </a:graphic>
      </p:graphicFrame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5965825" y="5815013"/>
            <a:ext cx="3098800" cy="420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buSzPct val="120000"/>
            </a:pPr>
            <a:r>
              <a:rPr lang="en-US" sz="2400"/>
              <a:t>[Jensfelt et al. ’00]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2413"/>
            <a:ext cx="8678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MHT: Implemented System (2)</a:t>
            </a:r>
          </a:p>
        </p:txBody>
      </p:sp>
      <p:pic>
        <p:nvPicPr>
          <p:cNvPr id="146435" name="Picture 3" descr="mht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5150" y="1098550"/>
            <a:ext cx="46339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4" descr="mhtIde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" y="2095500"/>
            <a:ext cx="42291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0" y="6546850"/>
            <a:ext cx="3830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Courtesy of P. Jensfelt and S. Kristensen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33338"/>
            <a:ext cx="8678863" cy="1190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MHT: Implemented System (3)</a:t>
            </a:r>
            <a:br>
              <a:rPr lang="en-US">
                <a:ea typeface="ＭＳ Ｐゴシック" pitchFamily="-109" charset="-128"/>
                <a:cs typeface="ＭＳ Ｐゴシック" pitchFamily="-109" charset="-128"/>
              </a:rPr>
            </a:b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Example run</a:t>
            </a:r>
          </a:p>
        </p:txBody>
      </p:sp>
      <p:pic>
        <p:nvPicPr>
          <p:cNvPr id="148483" name="Picture 3" descr="MHTseqTra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1436688"/>
            <a:ext cx="463073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 descr="MHTseqBesthy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9350" y="2470150"/>
            <a:ext cx="405765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974725" y="5835650"/>
            <a:ext cx="309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/>
              <a:t>Map and trajectory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6257925" y="11112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/>
              <a:t># hypotheses</a:t>
            </a:r>
            <a:endParaRPr lang="en-US" sz="2400" i="1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5318125" y="5835650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/>
              <a:t>#hypotheses vs. time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7362825" y="1746250"/>
            <a:ext cx="130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 i="1"/>
              <a:t>P(H</a:t>
            </a:r>
            <a:r>
              <a:rPr lang="en-US" sz="2400" i="1" baseline="-25000"/>
              <a:t>best</a:t>
            </a:r>
            <a:r>
              <a:rPr lang="en-US" sz="2400" i="1"/>
              <a:t>)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H="1">
            <a:off x="5448300" y="1587500"/>
            <a:ext cx="1358900" cy="1676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7835900" y="2260600"/>
            <a:ext cx="508000" cy="14351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0" y="6546850"/>
            <a:ext cx="3830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/>
              <a:t>Courtesy of P. Jensfelt and S. Kristensen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Summary: Kalman Filter</a:t>
            </a:r>
          </a:p>
        </p:txBody>
      </p:sp>
      <p:sp>
        <p:nvSpPr>
          <p:cNvPr id="150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Gaussian Posterior, Gaussian Noise, efficient when applicable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KF: Motion, Sensing = linear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EKF: nonlinear, uses Taylor expansion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UKF: nonlinear, uses sampling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MHKF: Combines best of Kalman Filters and particle filters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 little challenging to implement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Discrete Kalman Filter</a:t>
            </a:r>
            <a:endParaRPr lang="de-DE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95338" y="2835275"/>
          <a:ext cx="3454400" cy="627063"/>
        </p:xfrm>
        <a:graphic>
          <a:graphicData uri="http://schemas.openxmlformats.org/presentationml/2006/ole">
            <p:oleObj spid="_x0000_s25602" name="Equation" r:id="rId4" imgW="1257120" imgH="2286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39788" y="4921250"/>
          <a:ext cx="2233612" cy="627063"/>
        </p:xfrm>
        <a:graphic>
          <a:graphicData uri="http://schemas.openxmlformats.org/presentationml/2006/ole">
            <p:oleObj spid="_x0000_s25603" name="Equation" r:id="rId5" imgW="812520" imgH="228600" progId="Equation.3">
              <p:embed/>
            </p:oleObj>
          </a:graphicData>
        </a:graphic>
      </p:graphicFrame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708025" y="1225550"/>
            <a:ext cx="812641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Estimates the state </a:t>
            </a:r>
            <a:r>
              <a:rPr lang="en-US" sz="2800" i="1">
                <a:latin typeface="Times New Roman" pitchFamily="-109" charset="0"/>
              </a:rPr>
              <a:t>x</a:t>
            </a:r>
            <a:r>
              <a:rPr lang="en-US" sz="2800"/>
              <a:t> of a discrete-time controlled process that is governed by the linear stochastic difference equation</a:t>
            </a:r>
            <a:endParaRPr lang="de-DE" sz="2800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784225" y="4016375"/>
            <a:ext cx="81264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with a measurement </a:t>
            </a:r>
            <a:endParaRPr lang="de-D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Components of a Kalman Filter</a:t>
            </a:r>
            <a:endParaRPr lang="de-DE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1230851" name="Object 2"/>
          <p:cNvGraphicFramePr>
            <a:graphicFrameLocks noChangeAspect="1"/>
          </p:cNvGraphicFramePr>
          <p:nvPr/>
        </p:nvGraphicFramePr>
        <p:xfrm>
          <a:off x="903288" y="4797425"/>
          <a:ext cx="417512" cy="627063"/>
        </p:xfrm>
        <a:graphic>
          <a:graphicData uri="http://schemas.openxmlformats.org/presentationml/2006/ole">
            <p:oleObj spid="_x0000_s27650" name="Equation" r:id="rId4" imgW="152280" imgH="228600" progId="Equation.3">
              <p:embed/>
            </p:oleObj>
          </a:graphicData>
        </a:graphic>
      </p:graphicFrame>
      <p:sp>
        <p:nvSpPr>
          <p:cNvPr id="1230853" name="Text Box 5"/>
          <p:cNvSpPr txBox="1">
            <a:spLocks noChangeArrowheads="1"/>
          </p:cNvSpPr>
          <p:nvPr/>
        </p:nvSpPr>
        <p:spPr bwMode="auto">
          <a:xfrm>
            <a:off x="1622425" y="1425575"/>
            <a:ext cx="7126288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Matrix (nxn) that describes how the state evolves from </a:t>
            </a:r>
            <a:r>
              <a:rPr lang="en-US" sz="2400" i="1">
                <a:latin typeface="Times New Roman" pitchFamily="-109" charset="0"/>
              </a:rPr>
              <a:t>t</a:t>
            </a:r>
            <a:r>
              <a:rPr lang="en-US" sz="2400"/>
              <a:t> to </a:t>
            </a:r>
            <a:r>
              <a:rPr lang="en-US" sz="2400" i="1">
                <a:latin typeface="Times New Roman" pitchFamily="-109" charset="0"/>
              </a:rPr>
              <a:t>t-1</a:t>
            </a:r>
            <a:r>
              <a:rPr lang="en-US" sz="2400"/>
              <a:t> without controls or noise.</a:t>
            </a:r>
            <a:endParaRPr lang="de-DE" sz="2400"/>
          </a:p>
        </p:txBody>
      </p:sp>
      <p:graphicFrame>
        <p:nvGraphicFramePr>
          <p:cNvPr id="1230855" name="Object 3"/>
          <p:cNvGraphicFramePr>
            <a:graphicFrameLocks noChangeAspect="1"/>
          </p:cNvGraphicFramePr>
          <p:nvPr/>
        </p:nvGraphicFramePr>
        <p:xfrm>
          <a:off x="782638" y="1454150"/>
          <a:ext cx="487362" cy="627063"/>
        </p:xfrm>
        <a:graphic>
          <a:graphicData uri="http://schemas.openxmlformats.org/presentationml/2006/ole">
            <p:oleObj spid="_x0000_s27651" name="Equation" r:id="rId5" imgW="177480" imgH="228600" progId="Equation.3">
              <p:embed/>
            </p:oleObj>
          </a:graphicData>
        </a:graphic>
      </p:graphicFrame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1641475" y="2549525"/>
            <a:ext cx="71262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Matrix (nxl) that describes how the control </a:t>
            </a:r>
            <a:r>
              <a:rPr lang="en-US" sz="2400" i="1">
                <a:latin typeface="Times New Roman" pitchFamily="-109" charset="0"/>
              </a:rPr>
              <a:t>u</a:t>
            </a:r>
            <a:r>
              <a:rPr lang="en-US" sz="2400" i="1" baseline="-25000">
                <a:latin typeface="Times New Roman" pitchFamily="-109" charset="0"/>
              </a:rPr>
              <a:t>t</a:t>
            </a:r>
            <a:r>
              <a:rPr lang="en-US" sz="2400"/>
              <a:t> changes the state from </a:t>
            </a:r>
            <a:r>
              <a:rPr lang="en-US" sz="2400" i="1">
                <a:latin typeface="Times New Roman" pitchFamily="-109" charset="0"/>
              </a:rPr>
              <a:t>t</a:t>
            </a:r>
            <a:r>
              <a:rPr lang="en-US" sz="2400"/>
              <a:t> to </a:t>
            </a:r>
            <a:r>
              <a:rPr lang="en-US" sz="2400" i="1">
                <a:latin typeface="Times New Roman" pitchFamily="-109" charset="0"/>
              </a:rPr>
              <a:t>t-1</a:t>
            </a:r>
            <a:r>
              <a:rPr lang="en-US" sz="2400"/>
              <a:t>.</a:t>
            </a:r>
            <a:endParaRPr lang="de-DE" sz="2400"/>
          </a:p>
        </p:txBody>
      </p:sp>
      <p:graphicFrame>
        <p:nvGraphicFramePr>
          <p:cNvPr id="1230857" name="Object 4"/>
          <p:cNvGraphicFramePr>
            <a:graphicFrameLocks noChangeAspect="1"/>
          </p:cNvGraphicFramePr>
          <p:nvPr/>
        </p:nvGraphicFramePr>
        <p:xfrm>
          <a:off x="801688" y="2597150"/>
          <a:ext cx="487362" cy="627063"/>
        </p:xfrm>
        <a:graphic>
          <a:graphicData uri="http://schemas.openxmlformats.org/presentationml/2006/ole">
            <p:oleObj spid="_x0000_s27652" name="Equation" r:id="rId6" imgW="177480" imgH="228600" progId="Equation.3">
              <p:embed/>
            </p:oleObj>
          </a:graphicData>
        </a:graphic>
      </p:graphicFrame>
      <p:sp>
        <p:nvSpPr>
          <p:cNvPr id="1230858" name="Text Box 10"/>
          <p:cNvSpPr txBox="1">
            <a:spLocks noChangeArrowheads="1"/>
          </p:cNvSpPr>
          <p:nvPr/>
        </p:nvSpPr>
        <p:spPr bwMode="auto">
          <a:xfrm>
            <a:off x="1689100" y="3692525"/>
            <a:ext cx="71262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Matrix (kxn) that describes how to map the state </a:t>
            </a:r>
            <a:r>
              <a:rPr lang="en-US" sz="2400" i="1">
                <a:latin typeface="Times New Roman" pitchFamily="-109" charset="0"/>
              </a:rPr>
              <a:t>x</a:t>
            </a:r>
            <a:r>
              <a:rPr lang="en-US" sz="2400" i="1" baseline="-25000">
                <a:latin typeface="Times New Roman" pitchFamily="-109" charset="0"/>
              </a:rPr>
              <a:t>t</a:t>
            </a:r>
            <a:r>
              <a:rPr lang="en-US" sz="2400"/>
              <a:t> to an observation </a:t>
            </a:r>
            <a:r>
              <a:rPr lang="en-US" sz="2400" i="1">
                <a:latin typeface="Times New Roman" pitchFamily="-109" charset="0"/>
              </a:rPr>
              <a:t>z</a:t>
            </a:r>
            <a:r>
              <a:rPr lang="en-US" sz="2400" i="1" baseline="-25000">
                <a:latin typeface="Times New Roman" pitchFamily="-109" charset="0"/>
              </a:rPr>
              <a:t>t</a:t>
            </a:r>
            <a:r>
              <a:rPr lang="en-US" sz="2400"/>
              <a:t>.</a:t>
            </a:r>
            <a:endParaRPr lang="de-DE" sz="2400"/>
          </a:p>
        </p:txBody>
      </p:sp>
      <p:graphicFrame>
        <p:nvGraphicFramePr>
          <p:cNvPr id="1230859" name="Object 5"/>
          <p:cNvGraphicFramePr>
            <a:graphicFrameLocks noChangeAspect="1"/>
          </p:cNvGraphicFramePr>
          <p:nvPr/>
        </p:nvGraphicFramePr>
        <p:xfrm>
          <a:off x="849313" y="3759200"/>
          <a:ext cx="487362" cy="627063"/>
        </p:xfrm>
        <a:graphic>
          <a:graphicData uri="http://schemas.openxmlformats.org/presentationml/2006/ole">
            <p:oleObj spid="_x0000_s27653" name="Equation" r:id="rId7" imgW="177480" imgH="228600" progId="Equation.3">
              <p:embed/>
            </p:oleObj>
          </a:graphicData>
        </a:graphic>
      </p:graphicFrame>
      <p:graphicFrame>
        <p:nvGraphicFramePr>
          <p:cNvPr id="1230860" name="Object 6"/>
          <p:cNvGraphicFramePr>
            <a:graphicFrameLocks noChangeAspect="1"/>
          </p:cNvGraphicFramePr>
          <p:nvPr/>
        </p:nvGraphicFramePr>
        <p:xfrm>
          <a:off x="898525" y="5549900"/>
          <a:ext cx="419100" cy="627063"/>
        </p:xfrm>
        <a:graphic>
          <a:graphicData uri="http://schemas.openxmlformats.org/presentationml/2006/ole">
            <p:oleObj spid="_x0000_s27654" name="Equation" r:id="rId8" imgW="152280" imgH="228600" progId="Equation.3">
              <p:embed/>
            </p:oleObj>
          </a:graphicData>
        </a:graphic>
      </p:graphicFrame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1746250" y="4778375"/>
            <a:ext cx="712628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/>
              <a:t>Random variables representing the process and measurement noise that are assumed to be independent and normally distributed with covariance </a:t>
            </a:r>
            <a:r>
              <a:rPr lang="en-US" sz="2400" i="1">
                <a:latin typeface="Times New Roman" pitchFamily="-109" charset="0"/>
              </a:rPr>
              <a:t>R</a:t>
            </a:r>
            <a:r>
              <a:rPr lang="en-US" sz="2400" i="1" baseline="-25000">
                <a:latin typeface="Times New Roman" pitchFamily="-109" charset="0"/>
              </a:rPr>
              <a:t>t</a:t>
            </a:r>
            <a:r>
              <a:rPr lang="en-US" sz="2400"/>
              <a:t> and </a:t>
            </a:r>
            <a:r>
              <a:rPr lang="en-US" sz="2400" i="1">
                <a:latin typeface="Times New Roman" pitchFamily="-109" charset="0"/>
              </a:rPr>
              <a:t>Q</a:t>
            </a:r>
            <a:r>
              <a:rPr lang="en-US" sz="2400" i="1" baseline="-25000">
                <a:latin typeface="Times New Roman" pitchFamily="-109" charset="0"/>
              </a:rPr>
              <a:t>t</a:t>
            </a:r>
            <a:r>
              <a:rPr lang="en-US" sz="2400"/>
              <a:t> respectively.</a:t>
            </a:r>
            <a:endParaRPr lang="de-D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3" grpId="0"/>
      <p:bldP spid="1230856" grpId="0"/>
      <p:bldP spid="1230858" grpId="0"/>
      <p:bldP spid="12308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2913"/>
            <a:ext cx="8424863" cy="579437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09" charset="-128"/>
                <a:cs typeface="ＭＳ Ｐゴシック" pitchFamily="-109" charset="-128"/>
              </a:rPr>
              <a:t>Kalman Filter Updates in 1D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52425" y="1000125"/>
            <a:ext cx="8418513" cy="2895600"/>
            <a:chOff x="222" y="630"/>
            <a:chExt cx="5303" cy="1824"/>
          </a:xfrm>
        </p:grpSpPr>
        <p:pic>
          <p:nvPicPr>
            <p:cNvPr id="29701" name="Picture 4" descr="graph1-gnu-colo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2" y="630"/>
              <a:ext cx="2495" cy="1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2" name="Picture 5" descr="graph2-gnu-colo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30" y="650"/>
              <a:ext cx="2495" cy="1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18566" name="Picture 6" descr="graph3-gnu-col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425" y="3908425"/>
            <a:ext cx="3960813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7-kalman">
  <a:themeElements>
    <a:clrScheme name="">
      <a:dk1>
        <a:srgbClr val="000000"/>
      </a:dk1>
      <a:lt1>
        <a:srgbClr val="FFFFFF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3300"/>
      </a:hlink>
      <a:folHlink>
        <a:srgbClr val="0033CC"/>
      </a:folHlink>
    </a:clrScheme>
    <a:fontScheme name="07-kalma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07-kalman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-kalman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-kalman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-kalman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07-kalman</Template>
  <TotalTime>1546</TotalTime>
  <Words>1381</Words>
  <Application>Microsoft Macintosh PowerPoint</Application>
  <PresentationFormat>On-screen Show (4:3)</PresentationFormat>
  <Paragraphs>360</Paragraphs>
  <Slides>68</Slides>
  <Notes>65</Notes>
  <HiddenSlides>0</HiddenSlides>
  <MMClips>3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07-kalman</vt:lpstr>
      <vt:lpstr>Equation</vt:lpstr>
      <vt:lpstr>Microsoft Equation</vt:lpstr>
      <vt:lpstr>Probabilistic Robotics:  Kalman Filters</vt:lpstr>
      <vt:lpstr>Bayes Filters in Localization</vt:lpstr>
      <vt:lpstr>Bayes Filter Reminder</vt:lpstr>
      <vt:lpstr>Gaussians</vt:lpstr>
      <vt:lpstr>Properties of Gaussians</vt:lpstr>
      <vt:lpstr>Multivariate Gaussians</vt:lpstr>
      <vt:lpstr>Discrete Kalman Filter</vt:lpstr>
      <vt:lpstr>Components of a Kalman Filter</vt:lpstr>
      <vt:lpstr>Kalman Filter Updates in 1D</vt:lpstr>
      <vt:lpstr>Kalman Filter Updates in 1D</vt:lpstr>
      <vt:lpstr>Kalman Filter Updates in 1D</vt:lpstr>
      <vt:lpstr>Kalman Filter Updates</vt:lpstr>
      <vt:lpstr>Linear Gaussian Systems: Initialization</vt:lpstr>
      <vt:lpstr>Linear Gaussian Systems: Dynamics</vt:lpstr>
      <vt:lpstr>Linear Gaussian Systems: Dynamics</vt:lpstr>
      <vt:lpstr>Linear Gaussian Systems: Observations</vt:lpstr>
      <vt:lpstr>Linear Gaussian Systems: Observations</vt:lpstr>
      <vt:lpstr>Kalman Filter Algorithm </vt:lpstr>
      <vt:lpstr>Kalman Filter Algorithm </vt:lpstr>
      <vt:lpstr>Kalman Filter Algorithm </vt:lpstr>
      <vt:lpstr>The Prediction-Correction-Cycle</vt:lpstr>
      <vt:lpstr>The Prediction-Correction-Cycle</vt:lpstr>
      <vt:lpstr>The Prediction-Correction-Cycle</vt:lpstr>
      <vt:lpstr>Kalman Filter Summary</vt:lpstr>
      <vt:lpstr>Nonlinear Dynamic Systems</vt:lpstr>
      <vt:lpstr>Linearity Assumption Revisited</vt:lpstr>
      <vt:lpstr>Non-linear Function</vt:lpstr>
      <vt:lpstr>EKF Linearization (1)</vt:lpstr>
      <vt:lpstr>EKF Linearization (2) </vt:lpstr>
      <vt:lpstr>EKF Linearization (3)</vt:lpstr>
      <vt:lpstr>EKF Linearization: First Order Taylor Series Expansion</vt:lpstr>
      <vt:lpstr>EKF Algorithm </vt:lpstr>
      <vt:lpstr>Localization</vt:lpstr>
      <vt:lpstr>Landmark-based Localization</vt:lpstr>
      <vt:lpstr>Slide 35</vt:lpstr>
      <vt:lpstr>Slide 36</vt:lpstr>
      <vt:lpstr>EKF Prediction Step</vt:lpstr>
      <vt:lpstr>EKF Observation Prediction Step</vt:lpstr>
      <vt:lpstr>EKF Correction Step</vt:lpstr>
      <vt:lpstr>Estimation Sequence (1)</vt:lpstr>
      <vt:lpstr>Estimation Sequence (2)</vt:lpstr>
      <vt:lpstr>Comparison to GroundTruth</vt:lpstr>
      <vt:lpstr>EKF Summary</vt:lpstr>
      <vt:lpstr>EKF Localization Example</vt:lpstr>
      <vt:lpstr>EKF Localization Example</vt:lpstr>
      <vt:lpstr>EKF Localization Example</vt:lpstr>
      <vt:lpstr>Linearization via Unscented Transform</vt:lpstr>
      <vt:lpstr>UKF Sigma-Point Estimate (2)</vt:lpstr>
      <vt:lpstr>UKF Sigma-Point Estimate (3)</vt:lpstr>
      <vt:lpstr>Unscented Transform</vt:lpstr>
      <vt:lpstr>Slide 51</vt:lpstr>
      <vt:lpstr>Slide 52</vt:lpstr>
      <vt:lpstr>Slide 53</vt:lpstr>
      <vt:lpstr>UKF Prediction Step</vt:lpstr>
      <vt:lpstr>UKF Observation Prediction Step</vt:lpstr>
      <vt:lpstr>UKF Correction Step</vt:lpstr>
      <vt:lpstr>EKF Correction Step</vt:lpstr>
      <vt:lpstr>Estimation Sequence</vt:lpstr>
      <vt:lpstr>Estimation Sequence</vt:lpstr>
      <vt:lpstr>Prediction Quality</vt:lpstr>
      <vt:lpstr>UKF Summary</vt:lpstr>
      <vt:lpstr>Kalman Filter-based System</vt:lpstr>
      <vt:lpstr>Multi- hypothesis Tracking</vt:lpstr>
      <vt:lpstr>Localization With MHT</vt:lpstr>
      <vt:lpstr>MHT: Implemented System (1)</vt:lpstr>
      <vt:lpstr>MHT: Implemented System (2)</vt:lpstr>
      <vt:lpstr>MHT: Implemented System (3) Example run</vt:lpstr>
      <vt:lpstr>Summary: Kalman Filter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Mobile Robotics</dc:title>
  <dc:creator/>
  <cp:lastModifiedBy>Sebastian Thrun</cp:lastModifiedBy>
  <cp:revision>76</cp:revision>
  <dcterms:created xsi:type="dcterms:W3CDTF">2010-01-25T15:40:52Z</dcterms:created>
  <dcterms:modified xsi:type="dcterms:W3CDTF">2010-01-25T15:44:42Z</dcterms:modified>
</cp:coreProperties>
</file>