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263" r:id="rId3"/>
    <p:sldId id="257" r:id="rId4"/>
    <p:sldId id="443" r:id="rId5"/>
    <p:sldId id="354" r:id="rId6"/>
    <p:sldId id="280" r:id="rId7"/>
    <p:sldId id="438" r:id="rId8"/>
    <p:sldId id="262" r:id="rId9"/>
    <p:sldId id="272" r:id="rId10"/>
    <p:sldId id="271" r:id="rId11"/>
    <p:sldId id="273" r:id="rId12"/>
    <p:sldId id="328" r:id="rId13"/>
    <p:sldId id="392" r:id="rId14"/>
    <p:sldId id="355" r:id="rId15"/>
    <p:sldId id="439" r:id="rId16"/>
    <p:sldId id="281" r:id="rId17"/>
    <p:sldId id="356" r:id="rId18"/>
    <p:sldId id="357" r:id="rId19"/>
    <p:sldId id="358" r:id="rId20"/>
    <p:sldId id="461" r:id="rId21"/>
    <p:sldId id="445" r:id="rId22"/>
    <p:sldId id="442" r:id="rId23"/>
    <p:sldId id="444" r:id="rId24"/>
    <p:sldId id="448" r:id="rId25"/>
    <p:sldId id="447" r:id="rId26"/>
    <p:sldId id="431" r:id="rId27"/>
    <p:sldId id="432" r:id="rId28"/>
    <p:sldId id="433" r:id="rId29"/>
    <p:sldId id="434" r:id="rId30"/>
    <p:sldId id="435" r:id="rId31"/>
    <p:sldId id="436" r:id="rId32"/>
    <p:sldId id="437" r:id="rId33"/>
    <p:sldId id="450" r:id="rId34"/>
    <p:sldId id="454" r:id="rId35"/>
    <p:sldId id="463" r:id="rId36"/>
    <p:sldId id="455" r:id="rId37"/>
    <p:sldId id="462" r:id="rId38"/>
    <p:sldId id="464" r:id="rId39"/>
    <p:sldId id="468" r:id="rId40"/>
    <p:sldId id="456" r:id="rId41"/>
    <p:sldId id="451" r:id="rId42"/>
    <p:sldId id="459" r:id="rId43"/>
    <p:sldId id="460" r:id="rId44"/>
    <p:sldId id="446" r:id="rId45"/>
    <p:sldId id="449" r:id="rId46"/>
    <p:sldId id="427" r:id="rId47"/>
    <p:sldId id="428" r:id="rId48"/>
    <p:sldId id="429" r:id="rId49"/>
    <p:sldId id="466" r:id="rId50"/>
    <p:sldId id="467" r:id="rId51"/>
    <p:sldId id="452" r:id="rId52"/>
    <p:sldId id="453" r:id="rId5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6D5047"/>
    <a:srgbClr val="A8B5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3" autoAdjust="0"/>
    <p:restoredTop sz="94680" autoAdjust="0"/>
  </p:normalViewPr>
  <p:slideViewPr>
    <p:cSldViewPr>
      <p:cViewPr>
        <p:scale>
          <a:sx n="90" d="100"/>
          <a:sy n="90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045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BF131-B402-4D30-AEB3-D63868D15B84}" type="datetimeFigureOut">
              <a:rPr lang="fr-FR" smtClean="0"/>
              <a:t>19/10/2017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1D7F4-75EC-4015-A716-F3C30AA411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317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886BC-D6FA-432E-8229-C900A3CC2B28}" type="datetimeFigureOut">
              <a:rPr lang="fr-FR" smtClean="0"/>
              <a:t>19/10/2017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61DF1-DA3B-4BE7-996B-D3A5EFCFD6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46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9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3140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63888" y="2492896"/>
            <a:ext cx="5112568" cy="1362075"/>
          </a:xfrm>
        </p:spPr>
        <p:txBody>
          <a:bodyPr anchor="t">
            <a:normAutofit/>
          </a:bodyPr>
          <a:lstStyle>
            <a:lvl1pPr algn="l">
              <a:defRPr sz="3600" b="1" cap="none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563888" y="3933057"/>
            <a:ext cx="5112568" cy="1296144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B8B8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62BF-EC79-4FA5-A384-A71995971C03}" type="datetime1">
              <a:rPr lang="fr-FR" smtClean="0"/>
              <a:t>19/10/2017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Cloud et  IaaS - Introduction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764704"/>
            <a:ext cx="1540573" cy="201622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5805263"/>
            <a:ext cx="9144000" cy="1075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3527914" y="5445224"/>
            <a:ext cx="1874777" cy="288032"/>
          </a:xfrm>
          <a:prstGeom prst="rect">
            <a:avLst/>
          </a:prstGeom>
          <a:solidFill>
            <a:srgbClr val="A8B5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 userDrawn="1"/>
        </p:nvSpPr>
        <p:spPr>
          <a:xfrm>
            <a:off x="5402691" y="5445224"/>
            <a:ext cx="1874777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7277468" y="5445224"/>
            <a:ext cx="1874777" cy="288032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969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42686" y="1556793"/>
            <a:ext cx="7211144" cy="403244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DFDF-F501-44BD-BFA6-07C5E3D225FE}" type="datetime1">
              <a:rPr lang="fr-FR" smtClean="0"/>
              <a:t>19/10/2017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Cloud et  IaaS - Introduction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024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433467"/>
          </a:xfrm>
        </p:spPr>
        <p:txBody>
          <a:bodyPr vert="eaVert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5148-1C39-4E32-98E6-02E64D71685E}" type="datetime1">
              <a:rPr lang="fr-FR" smtClean="0"/>
              <a:t>19/10/2017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134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interca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491880" y="2348880"/>
            <a:ext cx="4966320" cy="1251570"/>
          </a:xfrm>
        </p:spPr>
        <p:txBody>
          <a:bodyPr anchor="t"/>
          <a:lstStyle>
            <a:lvl1pPr>
              <a:defRPr>
                <a:solidFill>
                  <a:srgbClr val="6D5047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91880" y="3886200"/>
            <a:ext cx="4968552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B8B8B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27914" y="1844824"/>
            <a:ext cx="1874777" cy="288032"/>
          </a:xfrm>
          <a:prstGeom prst="rect">
            <a:avLst/>
          </a:prstGeom>
          <a:solidFill>
            <a:srgbClr val="A8B5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5402691" y="1844824"/>
            <a:ext cx="1874777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7277468" y="1844824"/>
            <a:ext cx="1874777" cy="288032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0" y="332656"/>
            <a:ext cx="2051720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8" name="Espace réservé de la date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562-449F-4F5A-9A9B-9A78570D6AF9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9025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DAC4-8E8A-4229-A2E2-E17175F13580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9841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36A5-A4F8-4692-9550-88C88D83F871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221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A912-C7FA-4AF7-BEEB-EF404AC3ED3B}" type="datetime1">
              <a:rPr lang="fr-FR" smtClean="0"/>
              <a:t>19/10/2017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Cloud et  IaaS - Introduction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771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3328-0414-4D84-9473-CEFE68F04DF4}" type="datetime1">
              <a:rPr lang="fr-FR" smtClean="0"/>
              <a:t>19/10/2017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Cloud et  IaaS - Introduction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439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5775-E09C-42EB-80B1-6C690C44C798}" type="datetime1">
              <a:rPr lang="fr-FR" smtClean="0"/>
              <a:t>19/10/2017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511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6" y="273050"/>
            <a:ext cx="1989857" cy="7796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68760"/>
            <a:ext cx="3008313" cy="48574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D1A6-413A-4FEB-9550-5793911CF251}" type="datetime1">
              <a:rPr lang="fr-FR" smtClean="0"/>
              <a:t>19/10/2017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Cloud et  IaaS - Introduction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419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1655-390A-4DD3-9AEE-DD40247C0348}" type="datetime1">
              <a:rPr lang="fr-FR" smtClean="0"/>
              <a:t>19/10/2017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Cloud et  IaaS - Introduction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9441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384053"/>
            <a:ext cx="1402632" cy="360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4067944" y="6384053"/>
            <a:ext cx="4104456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66" y="6381328"/>
            <a:ext cx="533086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  <a:effectLst/>
              </a:defRPr>
            </a:lvl1pPr>
          </a:lstStyle>
          <a:p>
            <a:fld id="{3A5F5595-61AE-4AA6-B423-33EDBD1DAE1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475656" y="428"/>
            <a:ext cx="7211144" cy="1124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42686" y="1556793"/>
            <a:ext cx="7211144" cy="448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552" y="6381328"/>
            <a:ext cx="870010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B1620035-2EE0-4C20-B8B1-C1EA2503211D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67944" y="6381328"/>
            <a:ext cx="4104456" cy="360000"/>
          </a:xfrm>
          <a:prstGeom prst="rect">
            <a:avLst/>
          </a:prstGeom>
          <a:noFill/>
        </p:spPr>
        <p:txBody>
          <a:bodyPr vert="horz" lIns="91440" tIns="45720" rIns="14400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92696"/>
            <a:ext cx="467544" cy="360040"/>
          </a:xfrm>
          <a:prstGeom prst="rect">
            <a:avLst/>
          </a:prstGeom>
          <a:solidFill>
            <a:srgbClr val="A8B5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467544" y="692696"/>
            <a:ext cx="467544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935088" y="692696"/>
            <a:ext cx="467544" cy="360040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1475656" y="6381328"/>
            <a:ext cx="2520280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Institut Mines-Télécom</a:t>
            </a:r>
            <a:endParaRPr lang="fr-FR" sz="1000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042676"/>
            <a:ext cx="719724" cy="71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4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rgbClr val="A8B50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A8B50A"/>
        </a:buClr>
        <a:buSzPct val="100000"/>
        <a:buFont typeface="Wingdings" pitchFamily="2" charset="2"/>
        <a:buChar char="n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Clr>
          <a:srgbClr val="6D5047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1489"/>
        </a:buClr>
        <a:buFont typeface="Arial" pitchFamily="34" charset="0"/>
        <a:buChar char="─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IaaS</a:t>
            </a:r>
            <a:r>
              <a:rPr lang="fr-FR" dirty="0" smtClean="0"/>
              <a:t> - Introduction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>
                <a:latin typeface="Arial" charset="0"/>
              </a:rPr>
              <a:t>Emmanuel </a:t>
            </a:r>
            <a:r>
              <a:rPr lang="fr-FR" dirty="0" err="1">
                <a:latin typeface="Arial" charset="0"/>
              </a:rPr>
              <a:t>Braux</a:t>
            </a:r>
            <a:endParaRPr lang="fr-FR" dirty="0">
              <a:latin typeface="Arial" charset="0"/>
            </a:endParaRPr>
          </a:p>
          <a:p>
            <a:r>
              <a:rPr lang="fr-FR" dirty="0">
                <a:latin typeface="Arial" charset="0"/>
              </a:rPr>
              <a:t>Institut Mines Telecom / Télécom Bretagne</a:t>
            </a:r>
          </a:p>
          <a:p>
            <a:r>
              <a:rPr lang="fr-FR" sz="1700" i="1">
                <a:latin typeface="Arial" charset="0"/>
              </a:rPr>
              <a:t>emmanuel.braux@telecom-bretagne.eu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7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PaaS</a:t>
            </a:r>
            <a:r>
              <a:rPr lang="fr-FR" dirty="0" smtClean="0"/>
              <a:t> : Platform </a:t>
            </a:r>
            <a:r>
              <a:rPr lang="fr-FR" sz="1400" dirty="0" smtClean="0"/>
              <a:t>as a service</a:t>
            </a:r>
            <a:endParaRPr lang="fr-FR" sz="1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1200"/>
              </a:spcBef>
            </a:pPr>
            <a:r>
              <a:rPr lang="fr-FR" dirty="0"/>
              <a:t>Fourniture d’une </a:t>
            </a:r>
            <a:r>
              <a:rPr lang="fr-FR" dirty="0" smtClean="0"/>
              <a:t>plateforme,  pour un environnement précis :  un </a:t>
            </a:r>
            <a:r>
              <a:rPr lang="fr-FR" dirty="0"/>
              <a:t>langage / un </a:t>
            </a:r>
            <a:r>
              <a:rPr lang="fr-FR" dirty="0" err="1" smtClean="0"/>
              <a:t>framework</a:t>
            </a:r>
            <a:r>
              <a:rPr lang="fr-FR" dirty="0"/>
              <a:t> </a:t>
            </a:r>
            <a:r>
              <a:rPr lang="fr-FR" dirty="0" smtClean="0"/>
              <a:t>(Python</a:t>
            </a:r>
            <a:r>
              <a:rPr lang="fr-FR" dirty="0"/>
              <a:t>, Java, PHP, </a:t>
            </a:r>
            <a:r>
              <a:rPr lang="fr-FR" dirty="0" smtClean="0"/>
              <a:t>…)</a:t>
            </a:r>
          </a:p>
          <a:p>
            <a:pPr>
              <a:spcBef>
                <a:spcPts val="1200"/>
              </a:spcBef>
            </a:pPr>
            <a:r>
              <a:rPr lang="fr-FR" dirty="0"/>
              <a:t>Principalement </a:t>
            </a:r>
            <a:r>
              <a:rPr lang="fr-FR" dirty="0" smtClean="0"/>
              <a:t>utilisé </a:t>
            </a:r>
            <a:r>
              <a:rPr lang="fr-FR" dirty="0"/>
              <a:t>par des développeurs </a:t>
            </a:r>
            <a:r>
              <a:rPr lang="fr-FR" dirty="0" smtClean="0"/>
              <a:t>d’applications, pour déployer </a:t>
            </a:r>
            <a:r>
              <a:rPr lang="fr-FR" dirty="0"/>
              <a:t>leurs applications avec des commandes </a:t>
            </a:r>
            <a:r>
              <a:rPr lang="fr-FR" dirty="0" smtClean="0"/>
              <a:t>simples sans </a:t>
            </a:r>
            <a:r>
              <a:rPr lang="fr-FR" dirty="0"/>
              <a:t>se soucier de la partie </a:t>
            </a:r>
            <a:r>
              <a:rPr lang="fr-FR" dirty="0" smtClean="0"/>
              <a:t>serveur.</a:t>
            </a:r>
          </a:p>
          <a:p>
            <a:pPr>
              <a:spcBef>
                <a:spcPts val="1200"/>
              </a:spcBef>
            </a:pPr>
            <a:r>
              <a:rPr lang="fr-FR" dirty="0"/>
              <a:t>Tendance </a:t>
            </a:r>
            <a:r>
              <a:rPr lang="fr-FR" dirty="0" err="1"/>
              <a:t>DevOPS</a:t>
            </a:r>
            <a:r>
              <a:rPr lang="fr-FR" dirty="0"/>
              <a:t> : “De Eclipse à la production en un clic. . . </a:t>
            </a:r>
            <a:r>
              <a:rPr lang="fr-FR" dirty="0" smtClean="0"/>
              <a:t>”</a:t>
            </a:r>
          </a:p>
          <a:p>
            <a:pPr>
              <a:spcBef>
                <a:spcPts val="1200"/>
              </a:spcBef>
            </a:pPr>
            <a:r>
              <a:rPr lang="fr-FR" dirty="0" smtClean="0"/>
              <a:t>Exemples de </a:t>
            </a:r>
            <a:r>
              <a:rPr lang="fr-FR" dirty="0" err="1" smtClean="0"/>
              <a:t>Paas</a:t>
            </a:r>
            <a:r>
              <a:rPr lang="fr-FR" dirty="0" smtClean="0"/>
              <a:t> Publics : </a:t>
            </a:r>
          </a:p>
          <a:p>
            <a:pPr lvl="1"/>
            <a:r>
              <a:rPr lang="en-US" dirty="0" smtClean="0"/>
              <a:t>Amazon Elastic Beanstalk, Google App Engine, </a:t>
            </a:r>
            <a:r>
              <a:rPr lang="en-US" dirty="0" err="1" smtClean="0"/>
              <a:t>Heroku</a:t>
            </a:r>
            <a:r>
              <a:rPr lang="en-US" dirty="0" smtClean="0"/>
              <a:t>, Cloud9, …</a:t>
            </a:r>
          </a:p>
          <a:p>
            <a:pPr>
              <a:spcBef>
                <a:spcPts val="1200"/>
              </a:spcBef>
            </a:pPr>
            <a:r>
              <a:rPr lang="en-US" dirty="0" err="1" smtClean="0"/>
              <a:t>Exemples</a:t>
            </a:r>
            <a:r>
              <a:rPr lang="en-US" dirty="0" smtClean="0"/>
              <a:t> de </a:t>
            </a:r>
            <a:r>
              <a:rPr lang="en-US" dirty="0" err="1" smtClean="0"/>
              <a:t>Paas</a:t>
            </a:r>
            <a:r>
              <a:rPr lang="en-US" dirty="0" smtClean="0"/>
              <a:t> </a:t>
            </a:r>
            <a:r>
              <a:rPr lang="en-US" dirty="0" err="1" smtClean="0"/>
              <a:t>Privés</a:t>
            </a:r>
            <a:r>
              <a:rPr lang="en-US" dirty="0" smtClean="0"/>
              <a:t> :</a:t>
            </a:r>
          </a:p>
          <a:p>
            <a:pPr lvl="1"/>
            <a:r>
              <a:rPr lang="en-US" dirty="0"/>
              <a:t>Cloud </a:t>
            </a:r>
            <a:r>
              <a:rPr lang="en-US" dirty="0" smtClean="0"/>
              <a:t>Foundry, </a:t>
            </a:r>
            <a:r>
              <a:rPr lang="en-US" dirty="0" err="1" smtClean="0"/>
              <a:t>OpenShift</a:t>
            </a:r>
            <a:r>
              <a:rPr lang="en-US" dirty="0" smtClean="0"/>
              <a:t> </a:t>
            </a:r>
            <a:r>
              <a:rPr lang="en-US" dirty="0"/>
              <a:t>(Red Hat</a:t>
            </a:r>
            <a:r>
              <a:rPr lang="en-US" dirty="0" smtClean="0"/>
              <a:t>), </a:t>
            </a:r>
            <a:r>
              <a:rPr lang="en-US" dirty="0" err="1" smtClean="0"/>
              <a:t>Solum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14DB-8756-4EA8-B334-74A231F10CF3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189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IaaS</a:t>
            </a:r>
            <a:r>
              <a:rPr lang="fr-FR" dirty="0" smtClean="0"/>
              <a:t> : Infrastructure </a:t>
            </a:r>
            <a:r>
              <a:rPr lang="fr-FR" sz="1400" dirty="0" smtClean="0"/>
              <a:t>as </a:t>
            </a:r>
            <a:r>
              <a:rPr lang="fr-FR" sz="1400" dirty="0"/>
              <a:t>a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Infrastructure </a:t>
            </a:r>
            <a:r>
              <a:rPr lang="fr-FR" dirty="0"/>
              <a:t>matérielle, louée à la demande </a:t>
            </a:r>
          </a:p>
          <a:p>
            <a:r>
              <a:rPr lang="fr-FR" dirty="0" smtClean="0"/>
              <a:t>Stockage</a:t>
            </a:r>
            <a:r>
              <a:rPr lang="fr-FR" dirty="0"/>
              <a:t>, </a:t>
            </a:r>
            <a:r>
              <a:rPr lang="fr-FR" dirty="0" smtClean="0"/>
              <a:t>machines </a:t>
            </a:r>
            <a:r>
              <a:rPr lang="fr-FR" dirty="0"/>
              <a:t>virtuelles,  </a:t>
            </a:r>
            <a:r>
              <a:rPr lang="fr-FR" dirty="0" smtClean="0"/>
              <a:t>réseau,  …</a:t>
            </a:r>
            <a:endParaRPr lang="fr-FR" dirty="0"/>
          </a:p>
          <a:p>
            <a:r>
              <a:rPr lang="fr-FR" dirty="0"/>
              <a:t>L’utilisateur peut disposer sur demande d’une capacité de traitement pour n’importe quel type d’application</a:t>
            </a:r>
            <a:r>
              <a:rPr lang="fr-FR" dirty="0" smtClean="0"/>
              <a:t>.</a:t>
            </a:r>
            <a:r>
              <a:rPr lang="en-US" dirty="0"/>
              <a:t> </a:t>
            </a:r>
            <a:endParaRPr lang="en-US" dirty="0" smtClean="0"/>
          </a:p>
          <a:p>
            <a:endParaRPr lang="fr-FR" dirty="0"/>
          </a:p>
          <a:p>
            <a:pPr lvl="1"/>
            <a:r>
              <a:rPr lang="fr-FR" dirty="0" err="1" smtClean="0"/>
              <a:t>Rackspace</a:t>
            </a:r>
            <a:r>
              <a:rPr lang="fr-FR" dirty="0" smtClean="0"/>
              <a:t>,  </a:t>
            </a:r>
            <a:r>
              <a:rPr lang="fr-FR" dirty="0"/>
              <a:t>Amazon, </a:t>
            </a:r>
            <a:r>
              <a:rPr lang="fr-FR" dirty="0" smtClean="0"/>
              <a:t>Google, </a:t>
            </a:r>
            <a:r>
              <a:rPr lang="en-US" dirty="0" err="1" smtClean="0"/>
              <a:t>GoGrid</a:t>
            </a:r>
            <a:r>
              <a:rPr lang="en-US" dirty="0" smtClean="0"/>
              <a:t>, </a:t>
            </a:r>
            <a:r>
              <a:rPr lang="en-US" dirty="0" err="1" smtClean="0"/>
              <a:t>CloudSigma</a:t>
            </a:r>
            <a:r>
              <a:rPr lang="en-US" dirty="0" smtClean="0"/>
              <a:t>, …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33A5-530B-462C-B988-9B5275EE2553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331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CLOUD EN UN SCHÉMA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7902E-5AA1-410D-B549-3889F7D9626B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7857622" cy="36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Pizza as a service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5C5E-7B4E-4DD4-A50A-1439CDBA46CE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40768"/>
            <a:ext cx="6984776" cy="494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2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Concrètement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9592" y="1556792"/>
            <a:ext cx="7211144" cy="448588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Je souhaite héberger une application </a:t>
            </a:r>
            <a:r>
              <a:rPr lang="fr-FR" dirty="0" err="1"/>
              <a:t>Wordpress</a:t>
            </a:r>
            <a:r>
              <a:rPr lang="fr-FR" dirty="0"/>
              <a:t> (Serveur </a:t>
            </a:r>
            <a:r>
              <a:rPr lang="fr-FR" dirty="0" smtClean="0"/>
              <a:t>Web, </a:t>
            </a:r>
            <a:r>
              <a:rPr lang="fr-FR" dirty="0" err="1" smtClean="0"/>
              <a:t>Php</a:t>
            </a:r>
            <a:r>
              <a:rPr lang="fr-FR" dirty="0"/>
              <a:t>, </a:t>
            </a:r>
            <a:r>
              <a:rPr lang="fr-FR" dirty="0" smtClean="0"/>
              <a:t>SGBD . </a:t>
            </a:r>
            <a:r>
              <a:rPr lang="fr-FR" dirty="0"/>
              <a:t>. </a:t>
            </a:r>
            <a:r>
              <a:rPr lang="fr-FR" dirty="0" smtClean="0"/>
              <a:t>.) :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6D70-A337-4B22-8185-BE544505B5E7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14</a:t>
            </a:fld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997289"/>
              </p:ext>
            </p:extLst>
          </p:nvPr>
        </p:nvGraphicFramePr>
        <p:xfrm>
          <a:off x="899592" y="2780927"/>
          <a:ext cx="7128792" cy="2699599"/>
        </p:xfrm>
        <a:graphic>
          <a:graphicData uri="http://schemas.openxmlformats.org/drawingml/2006/table">
            <a:tbl>
              <a:tblPr firstCol="1" bandRow="1">
                <a:tableStyleId>{00A15C55-8517-42AA-B614-E9B94910E393}</a:tableStyleId>
              </a:tblPr>
              <a:tblGrid>
                <a:gridCol w="1584176"/>
                <a:gridCol w="5544616"/>
              </a:tblGrid>
              <a:tr h="735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dirty="0" err="1" smtClean="0">
                          <a:latin typeface="Consolas" panose="020B0609020204030204" pitchFamily="49" charset="0"/>
                        </a:rPr>
                        <a:t>SaaS</a:t>
                      </a:r>
                      <a:endParaRPr lang="fr-FR" sz="3200" dirty="0" smtClean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WordPress est préinstallé, je le </a:t>
                      </a:r>
                      <a:r>
                        <a:rPr lang="fr-FR" dirty="0" err="1" smtClean="0"/>
                        <a:t>conﬁgure</a:t>
                      </a:r>
                      <a:endParaRPr lang="fr-FR" dirty="0"/>
                    </a:p>
                  </a:txBody>
                  <a:tcPr/>
                </a:tc>
              </a:tr>
              <a:tr h="735082">
                <a:tc>
                  <a:txBody>
                    <a:bodyPr/>
                    <a:lstStyle/>
                    <a:p>
                      <a:r>
                        <a:rPr lang="fr-FR" sz="3200" dirty="0" err="1" smtClean="0">
                          <a:latin typeface="Consolas" panose="020B0609020204030204" pitchFamily="49" charset="0"/>
                        </a:rPr>
                        <a:t>PaaS</a:t>
                      </a:r>
                      <a:endParaRPr lang="fr-FR" sz="32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Je dispose d’un serveur LAMP </a:t>
                      </a:r>
                      <a:r>
                        <a:rPr lang="fr-FR" dirty="0" err="1" smtClean="0"/>
                        <a:t>préconﬁguré</a:t>
                      </a:r>
                      <a:r>
                        <a:rPr lang="fr-FR" dirty="0" smtClean="0"/>
                        <a:t>.</a:t>
                      </a:r>
                    </a:p>
                    <a:p>
                      <a:r>
                        <a:rPr lang="fr-FR" dirty="0" smtClean="0"/>
                        <a:t>J’installe </a:t>
                      </a:r>
                      <a:r>
                        <a:rPr lang="fr-FR" dirty="0" err="1" smtClean="0"/>
                        <a:t>Wordpress</a:t>
                      </a:r>
                      <a:r>
                        <a:rPr lang="fr-FR" dirty="0" smtClean="0"/>
                        <a:t>, et je le configure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  <a:tr h="1050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dirty="0" err="1" smtClean="0">
                          <a:latin typeface="Consolas" panose="020B0609020204030204" pitchFamily="49" charset="0"/>
                        </a:rPr>
                        <a:t>IaaS</a:t>
                      </a:r>
                      <a:endParaRPr lang="fr-FR" sz="32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Je dispose d’un serveur virtuel.</a:t>
                      </a:r>
                    </a:p>
                    <a:p>
                      <a:r>
                        <a:rPr lang="fr-FR" dirty="0" smtClean="0"/>
                        <a:t>Je configure l’OS, j’installe</a:t>
                      </a:r>
                      <a:r>
                        <a:rPr lang="fr-FR" baseline="0" dirty="0" smtClean="0"/>
                        <a:t> le </a:t>
                      </a:r>
                      <a:r>
                        <a:rPr lang="fr-FR" baseline="0" dirty="0" err="1" smtClean="0"/>
                        <a:t>stack</a:t>
                      </a:r>
                      <a:r>
                        <a:rPr lang="fr-FR" baseline="0" dirty="0" smtClean="0"/>
                        <a:t> LAMP, j</a:t>
                      </a:r>
                      <a:r>
                        <a:rPr lang="fr-FR" dirty="0" smtClean="0"/>
                        <a:t>’installe </a:t>
                      </a:r>
                      <a:r>
                        <a:rPr lang="fr-FR" dirty="0" err="1" smtClean="0"/>
                        <a:t>Wordpress</a:t>
                      </a:r>
                      <a:r>
                        <a:rPr lang="fr-FR" dirty="0" smtClean="0"/>
                        <a:t> et ses prérequis, et enfin je le</a:t>
                      </a:r>
                      <a:r>
                        <a:rPr lang="fr-FR" baseline="0" dirty="0" smtClean="0"/>
                        <a:t> configure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91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>
          <a:xfrm>
            <a:off x="3491880" y="2875384"/>
            <a:ext cx="4968552" cy="3073896"/>
          </a:xfrm>
        </p:spPr>
        <p:txBody>
          <a:bodyPr/>
          <a:lstStyle/>
          <a:p>
            <a:r>
              <a:rPr lang="fr-FR" dirty="0"/>
              <a:t>Architectures </a:t>
            </a:r>
            <a:r>
              <a:rPr lang="fr-FR" dirty="0" smtClean="0"/>
              <a:t>Cloud</a:t>
            </a:r>
          </a:p>
          <a:p>
            <a:pPr lvl="1" algn="l"/>
            <a:r>
              <a:rPr lang="fr-FR" dirty="0" smtClean="0">
                <a:solidFill>
                  <a:srgbClr val="B8B8B8"/>
                </a:solidFill>
              </a:rPr>
              <a:t>Définition </a:t>
            </a:r>
            <a:r>
              <a:rPr lang="fr-FR" dirty="0">
                <a:solidFill>
                  <a:srgbClr val="B8B8B8"/>
                </a:solidFill>
              </a:rPr>
              <a:t>et </a:t>
            </a:r>
            <a:r>
              <a:rPr lang="fr-FR" dirty="0" smtClean="0">
                <a:solidFill>
                  <a:srgbClr val="B8B8B8"/>
                </a:solidFill>
              </a:rPr>
              <a:t>concepts</a:t>
            </a:r>
          </a:p>
          <a:p>
            <a:pPr lvl="1" algn="l"/>
            <a:r>
              <a:rPr lang="fr-FR" dirty="0" smtClean="0">
                <a:solidFill>
                  <a:srgbClr val="B8B8B8"/>
                </a:solidFill>
              </a:rPr>
              <a:t>«</a:t>
            </a:r>
            <a:r>
              <a:rPr lang="fr-FR" dirty="0">
                <a:solidFill>
                  <a:srgbClr val="B8B8B8"/>
                </a:solidFill>
              </a:rPr>
              <a:t> </a:t>
            </a:r>
            <a:r>
              <a:rPr lang="fr-FR" dirty="0" err="1">
                <a:solidFill>
                  <a:srgbClr val="B8B8B8"/>
                </a:solidFill>
              </a:rPr>
              <a:t>Whatever</a:t>
            </a:r>
            <a:r>
              <a:rPr lang="fr-FR" dirty="0">
                <a:solidFill>
                  <a:srgbClr val="B8B8B8"/>
                </a:solidFill>
              </a:rPr>
              <a:t> » as a </a:t>
            </a:r>
            <a:r>
              <a:rPr lang="fr-FR" dirty="0" smtClean="0">
                <a:solidFill>
                  <a:srgbClr val="B8B8B8"/>
                </a:solidFill>
              </a:rPr>
              <a:t>service</a:t>
            </a:r>
          </a:p>
          <a:p>
            <a:pPr lvl="1" algn="l"/>
            <a:r>
              <a:rPr lang="fr-FR" b="1" dirty="0" smtClean="0">
                <a:solidFill>
                  <a:schemeClr val="tx1"/>
                </a:solidFill>
              </a:rPr>
              <a:t>Types de Cloud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dirty="0" err="1" smtClean="0"/>
              <a:t>IaaS</a:t>
            </a:r>
            <a:endParaRPr lang="fr-FR" dirty="0"/>
          </a:p>
          <a:p>
            <a:endParaRPr lang="fr-FR" dirty="0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539552" y="6381328"/>
            <a:ext cx="870010" cy="360000"/>
          </a:xfrm>
        </p:spPr>
        <p:txBody>
          <a:bodyPr/>
          <a:lstStyle/>
          <a:p>
            <a:fld id="{08BA24AE-D1BE-4101-A71F-22B1DF592692}" type="datetime1">
              <a:rPr lang="fr-FR" smtClean="0"/>
              <a:t>19/10/2017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67944" y="6381328"/>
            <a:ext cx="4104456" cy="360000"/>
          </a:xfrm>
        </p:spPr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466" y="6381328"/>
            <a:ext cx="533086" cy="360000"/>
          </a:xfrm>
        </p:spPr>
        <p:txBody>
          <a:bodyPr/>
          <a:lstStyle/>
          <a:p>
            <a:fld id="{3A5F5595-61AE-4AA6-B423-33EDBD1DAE12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059832" y="400506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►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41476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Cloud public ou cloud </a:t>
            </a:r>
            <a:r>
              <a:rPr lang="fr-FR" dirty="0" smtClean="0"/>
              <a:t>privé </a:t>
            </a:r>
            <a:r>
              <a:rPr lang="fr-FR" dirty="0"/>
              <a:t>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/>
              <a:t>Public :</a:t>
            </a:r>
            <a:r>
              <a:rPr lang="fr-FR" dirty="0"/>
              <a:t>  services </a:t>
            </a:r>
            <a:r>
              <a:rPr lang="fr-FR" dirty="0" smtClean="0"/>
              <a:t>proposés </a:t>
            </a:r>
            <a:r>
              <a:rPr lang="fr-FR" dirty="0"/>
              <a:t>par un fournisseur </a:t>
            </a:r>
            <a:r>
              <a:rPr lang="fr-FR" dirty="0" smtClean="0"/>
              <a:t>externe à ses clients (AWS</a:t>
            </a:r>
            <a:r>
              <a:rPr lang="fr-FR" dirty="0"/>
              <a:t>, </a:t>
            </a:r>
            <a:r>
              <a:rPr lang="fr-FR" dirty="0" err="1"/>
              <a:t>Rackspace</a:t>
            </a:r>
            <a:r>
              <a:rPr lang="fr-FR" dirty="0"/>
              <a:t>, OVH, etc</a:t>
            </a:r>
            <a:r>
              <a:rPr lang="fr-FR" dirty="0" smtClean="0"/>
              <a:t>.)</a:t>
            </a:r>
            <a:endParaRPr lang="fr-FR" dirty="0"/>
          </a:p>
          <a:p>
            <a:r>
              <a:rPr lang="fr-FR" u="sng" dirty="0" smtClean="0"/>
              <a:t>Privé </a:t>
            </a:r>
            <a:r>
              <a:rPr lang="fr-FR" u="sng" dirty="0"/>
              <a:t>:</a:t>
            </a:r>
            <a:r>
              <a:rPr lang="fr-FR" dirty="0"/>
              <a:t> services </a:t>
            </a:r>
            <a:r>
              <a:rPr lang="fr-FR" dirty="0" smtClean="0"/>
              <a:t>proposés </a:t>
            </a:r>
            <a:r>
              <a:rPr lang="fr-FR" dirty="0"/>
              <a:t>par </a:t>
            </a:r>
            <a:r>
              <a:rPr lang="fr-FR" dirty="0" smtClean="0"/>
              <a:t>une entreprise à </a:t>
            </a:r>
            <a:r>
              <a:rPr lang="fr-FR" dirty="0"/>
              <a:t>ses propres </a:t>
            </a:r>
            <a:r>
              <a:rPr lang="fr-FR" dirty="0" smtClean="0"/>
              <a:t> utilisateurs, </a:t>
            </a:r>
            <a:r>
              <a:rPr lang="fr-FR" dirty="0"/>
              <a:t>en utilisant ses ressources internes, </a:t>
            </a:r>
            <a:endParaRPr lang="fr-FR" dirty="0" smtClean="0"/>
          </a:p>
          <a:p>
            <a:r>
              <a:rPr lang="fr-FR" u="sng" dirty="0" smtClean="0"/>
              <a:t>Hybride :</a:t>
            </a:r>
            <a:r>
              <a:rPr lang="fr-FR" dirty="0"/>
              <a:t> utilisation des services d’un ou plusieurs </a:t>
            </a:r>
            <a:r>
              <a:rPr lang="fr-FR" dirty="0" err="1" smtClean="0"/>
              <a:t>clouds</a:t>
            </a:r>
            <a:r>
              <a:rPr lang="fr-FR" dirty="0" smtClean="0"/>
              <a:t> publics </a:t>
            </a:r>
            <a:r>
              <a:rPr lang="fr-FR" dirty="0"/>
              <a:t>au sein d’un cloud </a:t>
            </a:r>
            <a:r>
              <a:rPr lang="fr-FR" dirty="0" smtClean="0"/>
              <a:t>privé</a:t>
            </a:r>
          </a:p>
          <a:p>
            <a:r>
              <a:rPr lang="fr-FR" u="sng" dirty="0" smtClean="0"/>
              <a:t>Communautaire :</a:t>
            </a:r>
            <a:r>
              <a:rPr lang="fr-FR" dirty="0" smtClean="0"/>
              <a:t> mutualiser les ressources entre </a:t>
            </a:r>
            <a:r>
              <a:rPr lang="fr-FR" smtClean="0"/>
              <a:t>plusieurs organisations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026C-EE39-4021-BDCA-DFB5C466098D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540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Cloud public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1"/>
          </p:nvPr>
        </p:nvSpPr>
        <p:spPr>
          <a:xfrm>
            <a:off x="251520" y="4941168"/>
            <a:ext cx="4104456" cy="2880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400" i="1" dirty="0" smtClean="0"/>
              <a:t>Utilisation </a:t>
            </a:r>
            <a:r>
              <a:rPr lang="fr-FR" sz="1400" i="1" dirty="0"/>
              <a:t>de </a:t>
            </a:r>
            <a:r>
              <a:rPr lang="fr-FR" sz="1400" i="1" dirty="0" smtClean="0"/>
              <a:t>ressources sur </a:t>
            </a:r>
            <a:r>
              <a:rPr lang="fr-FR" sz="1400" i="1" dirty="0"/>
              <a:t>un cloud public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525963"/>
          </a:xfrm>
        </p:spPr>
        <p:txBody>
          <a:bodyPr>
            <a:normAutofit lnSpcReduction="10000"/>
          </a:bodyPr>
          <a:lstStyle/>
          <a:p>
            <a:r>
              <a:rPr lang="fr-FR" sz="2000" dirty="0"/>
              <a:t>Aucun besoin </a:t>
            </a:r>
            <a:r>
              <a:rPr lang="fr-FR" sz="2000" dirty="0" smtClean="0"/>
              <a:t>d’infrastructure dans </a:t>
            </a:r>
            <a:r>
              <a:rPr lang="fr-FR" sz="2000" dirty="0"/>
              <a:t>l’entreprise</a:t>
            </a:r>
            <a:r>
              <a:rPr lang="fr-FR" sz="2000" dirty="0" smtClean="0"/>
              <a:t>.</a:t>
            </a:r>
          </a:p>
          <a:p>
            <a:r>
              <a:rPr lang="fr-FR" sz="2000" dirty="0" smtClean="0"/>
              <a:t> </a:t>
            </a:r>
            <a:r>
              <a:rPr lang="fr-FR" sz="2000" dirty="0"/>
              <a:t>Aucun </a:t>
            </a:r>
            <a:r>
              <a:rPr lang="fr-FR" sz="2000" dirty="0" smtClean="0"/>
              <a:t>besoin de </a:t>
            </a:r>
            <a:r>
              <a:rPr lang="fr-FR" sz="2000" dirty="0" err="1"/>
              <a:t>sysadmin</a:t>
            </a:r>
            <a:r>
              <a:rPr lang="fr-FR" sz="2000" dirty="0"/>
              <a:t> non plus </a:t>
            </a:r>
            <a:r>
              <a:rPr lang="fr-FR" sz="2000" dirty="0" smtClean="0"/>
              <a:t>:(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Flexibilité</a:t>
            </a:r>
          </a:p>
          <a:p>
            <a:r>
              <a:rPr lang="fr-FR" sz="2000" dirty="0"/>
              <a:t>Réactivité</a:t>
            </a:r>
          </a:p>
          <a:p>
            <a:r>
              <a:rPr lang="fr-FR" sz="2000" dirty="0"/>
              <a:t>Maitrise des coûts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AA3DD-752E-4191-A7AE-9ABB0DEB6CA2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17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08305"/>
            <a:ext cx="4248472" cy="298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2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Cloud </a:t>
            </a:r>
            <a:r>
              <a:rPr lang="fr-FR" dirty="0" smtClean="0"/>
              <a:t>privé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1"/>
          </p:nvPr>
        </p:nvSpPr>
        <p:spPr>
          <a:xfrm>
            <a:off x="251520" y="4941168"/>
            <a:ext cx="4104456" cy="2880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400" i="1" dirty="0" smtClean="0"/>
              <a:t>Utilisation </a:t>
            </a:r>
            <a:r>
              <a:rPr lang="fr-FR" sz="1400" i="1" dirty="0"/>
              <a:t>de </a:t>
            </a:r>
            <a:r>
              <a:rPr lang="fr-FR" sz="1400" i="1" dirty="0" smtClean="0"/>
              <a:t>ressources sur </a:t>
            </a:r>
            <a:r>
              <a:rPr lang="fr-FR" sz="1400" i="1" dirty="0"/>
              <a:t>un cloud </a:t>
            </a:r>
            <a:r>
              <a:rPr lang="fr-FR" sz="1400" i="1" dirty="0" smtClean="0"/>
              <a:t>privé</a:t>
            </a:r>
            <a:endParaRPr lang="fr-FR" sz="1400" i="1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>
          <a:xfrm>
            <a:off x="4932040" y="1600200"/>
            <a:ext cx="4032448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000" dirty="0"/>
              <a:t>Investissement lourds</a:t>
            </a:r>
            <a:r>
              <a:rPr lang="fr-FR" sz="2000" dirty="0" smtClean="0"/>
              <a:t>.</a:t>
            </a:r>
          </a:p>
          <a:p>
            <a:pPr marL="0" indent="0">
              <a:buNone/>
            </a:pPr>
            <a:r>
              <a:rPr lang="fr-FR" sz="2000" dirty="0" smtClean="0"/>
              <a:t>Equipes formées </a:t>
            </a:r>
            <a:r>
              <a:rPr lang="fr-FR" sz="2000" dirty="0"/>
              <a:t>et disponibles (24-7 </a:t>
            </a:r>
            <a:r>
              <a:rPr lang="fr-FR" sz="2000" dirty="0" smtClean="0"/>
              <a:t>si critique)</a:t>
            </a:r>
          </a:p>
          <a:p>
            <a:endParaRPr lang="fr-FR" sz="2000" dirty="0"/>
          </a:p>
          <a:p>
            <a:r>
              <a:rPr lang="fr-FR" sz="2000" dirty="0"/>
              <a:t>Sécurité</a:t>
            </a:r>
          </a:p>
          <a:p>
            <a:r>
              <a:rPr lang="fr-FR" sz="2000" dirty="0"/>
              <a:t>Autonomie</a:t>
            </a:r>
          </a:p>
          <a:p>
            <a:r>
              <a:rPr lang="fr-FR" sz="2000" dirty="0" smtClean="0"/>
              <a:t>Souveraineté</a:t>
            </a:r>
          </a:p>
          <a:p>
            <a:endParaRPr lang="fr-FR" sz="2000" dirty="0"/>
          </a:p>
          <a:p>
            <a:r>
              <a:rPr lang="fr-FR" sz="2000" dirty="0" smtClean="0"/>
              <a:t>Réactivité ?</a:t>
            </a: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1CA4-AA13-46D7-B1FB-50E76FD28FB6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18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17028"/>
            <a:ext cx="4464496" cy="295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7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Cloud </a:t>
            </a:r>
            <a:r>
              <a:rPr lang="fr-FR" dirty="0" smtClean="0"/>
              <a:t>Hybride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1"/>
          </p:nvPr>
        </p:nvSpPr>
        <p:spPr>
          <a:xfrm>
            <a:off x="251520" y="4941168"/>
            <a:ext cx="4104456" cy="2880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400" i="1" dirty="0" smtClean="0"/>
              <a:t>Utilisation </a:t>
            </a:r>
            <a:r>
              <a:rPr lang="fr-FR" sz="1400" i="1" dirty="0"/>
              <a:t>de </a:t>
            </a:r>
            <a:r>
              <a:rPr lang="fr-FR" sz="1400" i="1" dirty="0" smtClean="0"/>
              <a:t>ressources sur </a:t>
            </a:r>
            <a:r>
              <a:rPr lang="fr-FR" sz="1400" i="1" dirty="0"/>
              <a:t>un cloud </a:t>
            </a:r>
            <a:r>
              <a:rPr lang="fr-FR" sz="1400" i="1" dirty="0" smtClean="0"/>
              <a:t>hybride</a:t>
            </a:r>
            <a:endParaRPr lang="fr-FR" sz="1400" i="1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>
          <a:xfrm>
            <a:off x="4932040" y="1600200"/>
            <a:ext cx="4032448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000" dirty="0"/>
              <a:t>Investissement moyens. </a:t>
            </a:r>
            <a:r>
              <a:rPr lang="fr-FR" sz="2000" dirty="0" smtClean="0"/>
              <a:t>Equipes formées </a:t>
            </a:r>
            <a:r>
              <a:rPr lang="fr-FR" sz="2000" dirty="0"/>
              <a:t>et disponibles (24-7 </a:t>
            </a:r>
            <a:r>
              <a:rPr lang="fr-FR" sz="2000" dirty="0" smtClean="0"/>
              <a:t>si critique</a:t>
            </a:r>
            <a:r>
              <a:rPr lang="fr-FR" sz="2000" dirty="0"/>
              <a:t>).</a:t>
            </a:r>
          </a:p>
          <a:p>
            <a:pPr marL="0" indent="0">
              <a:buNone/>
            </a:pPr>
            <a:endParaRPr lang="fr-FR" sz="2000" dirty="0" smtClean="0"/>
          </a:p>
          <a:p>
            <a:r>
              <a:rPr lang="fr-FR" sz="2000" dirty="0" smtClean="0"/>
              <a:t>Flexibilité</a:t>
            </a:r>
          </a:p>
          <a:p>
            <a:r>
              <a:rPr lang="fr-FR" sz="2000" dirty="0" smtClean="0"/>
              <a:t>Réactivité</a:t>
            </a:r>
            <a:endParaRPr lang="fr-FR" sz="2000" dirty="0"/>
          </a:p>
          <a:p>
            <a:endParaRPr lang="fr-FR" sz="2000" dirty="0" smtClean="0"/>
          </a:p>
          <a:p>
            <a:r>
              <a:rPr lang="fr-FR" sz="2000" dirty="0" smtClean="0"/>
              <a:t>Autonomie ?</a:t>
            </a:r>
            <a:endParaRPr lang="fr-FR" sz="2000" dirty="0"/>
          </a:p>
          <a:p>
            <a:r>
              <a:rPr lang="fr-FR" sz="2000" dirty="0" smtClean="0"/>
              <a:t>Souveraineté ?</a:t>
            </a:r>
          </a:p>
          <a:p>
            <a:r>
              <a:rPr lang="fr-FR" sz="2000" dirty="0" smtClean="0"/>
              <a:t>Sécurité ?</a:t>
            </a: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A561-4140-418B-8908-4E11865B50EA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19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60848"/>
            <a:ext cx="4133532" cy="23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3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27784" y="1556793"/>
            <a:ext cx="6026046" cy="4485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dirty="0" err="1"/>
              <a:t>IaaS</a:t>
            </a:r>
            <a:r>
              <a:rPr lang="fr-FR" sz="3200" dirty="0"/>
              <a:t> - Introduction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Architectures Cloud</a:t>
            </a:r>
          </a:p>
          <a:p>
            <a:r>
              <a:rPr lang="fr-FR" dirty="0" err="1" smtClean="0"/>
              <a:t>IaaS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5C7C-8030-41E3-8B10-4438D1EED22C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855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Cloud communautaire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Partagé </a:t>
            </a:r>
            <a:r>
              <a:rPr lang="fr-FR" dirty="0" smtClean="0"/>
              <a:t>entre plusieurs </a:t>
            </a:r>
            <a:r>
              <a:rPr lang="fr-FR" dirty="0"/>
              <a:t>entités ou membres d’organisations ayant les mêmes </a:t>
            </a:r>
            <a:r>
              <a:rPr lang="fr-FR" dirty="0" smtClean="0"/>
              <a:t>besoins</a:t>
            </a:r>
          </a:p>
          <a:p>
            <a:endParaRPr lang="fr-FR" dirty="0" smtClean="0"/>
          </a:p>
          <a:p>
            <a:r>
              <a:rPr lang="fr-FR" dirty="0" smtClean="0"/>
              <a:t>Partager des </a:t>
            </a:r>
            <a:r>
              <a:rPr lang="fr-FR" dirty="0"/>
              <a:t>ressources et </a:t>
            </a:r>
            <a:r>
              <a:rPr lang="fr-FR" dirty="0" smtClean="0"/>
              <a:t>avoir </a:t>
            </a:r>
            <a:r>
              <a:rPr lang="fr-FR" dirty="0"/>
              <a:t>accès aux mêmes données.</a:t>
            </a:r>
          </a:p>
          <a:p>
            <a:endParaRPr lang="fr-FR" dirty="0" smtClean="0"/>
          </a:p>
          <a:p>
            <a:r>
              <a:rPr lang="fr-FR" dirty="0" smtClean="0"/>
              <a:t>Gestion </a:t>
            </a:r>
            <a:r>
              <a:rPr lang="fr-FR" dirty="0"/>
              <a:t>est assurée soit en interne, soit en </a:t>
            </a:r>
            <a:r>
              <a:rPr lang="fr-FR" dirty="0" smtClean="0"/>
              <a:t>externe (</a:t>
            </a:r>
            <a:r>
              <a:rPr lang="fr-FR" dirty="0" err="1" smtClean="0"/>
              <a:t>plublic</a:t>
            </a:r>
            <a:r>
              <a:rPr lang="fr-FR" dirty="0" smtClean="0"/>
              <a:t>, privé, hybride)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3AC0-2B6C-44A6-8C65-007CF39DBD0F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0395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>
          <a:xfrm>
            <a:off x="3491880" y="2875384"/>
            <a:ext cx="4968552" cy="3073896"/>
          </a:xfrm>
        </p:spPr>
        <p:txBody>
          <a:bodyPr/>
          <a:lstStyle/>
          <a:p>
            <a:r>
              <a:rPr lang="fr-FR" dirty="0"/>
              <a:t>Architectures </a:t>
            </a:r>
            <a:r>
              <a:rPr lang="fr-FR" dirty="0" smtClean="0"/>
              <a:t>Cloud</a:t>
            </a:r>
          </a:p>
          <a:p>
            <a:r>
              <a:rPr lang="fr-FR" dirty="0" err="1" smtClean="0">
                <a:solidFill>
                  <a:schemeClr val="tx1"/>
                </a:solidFill>
              </a:rPr>
              <a:t>IaaS</a:t>
            </a:r>
            <a:endParaRPr lang="fr-FR" dirty="0"/>
          </a:p>
          <a:p>
            <a:endParaRPr lang="fr-FR" dirty="0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539552" y="6381328"/>
            <a:ext cx="870010" cy="360000"/>
          </a:xfrm>
        </p:spPr>
        <p:txBody>
          <a:bodyPr/>
          <a:lstStyle/>
          <a:p>
            <a:fld id="{1FA186DD-382C-4D8B-BC04-2741942AD593}" type="datetime1">
              <a:rPr lang="fr-FR" smtClean="0"/>
              <a:t>19/10/2017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67944" y="6381328"/>
            <a:ext cx="4104456" cy="360000"/>
          </a:xfrm>
        </p:spPr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466" y="6381328"/>
            <a:ext cx="533086" cy="360000"/>
          </a:xfrm>
        </p:spPr>
        <p:txBody>
          <a:bodyPr/>
          <a:lstStyle/>
          <a:p>
            <a:fld id="{3A5F5595-61AE-4AA6-B423-33EDBD1DAE12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059832" y="328498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►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62982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>
          <a:xfrm>
            <a:off x="3491880" y="2875384"/>
            <a:ext cx="4968552" cy="3073896"/>
          </a:xfrm>
        </p:spPr>
        <p:txBody>
          <a:bodyPr/>
          <a:lstStyle/>
          <a:p>
            <a:r>
              <a:rPr lang="fr-FR" dirty="0"/>
              <a:t>Architectures </a:t>
            </a:r>
            <a:r>
              <a:rPr lang="fr-FR" dirty="0" smtClean="0"/>
              <a:t>Cloud</a:t>
            </a:r>
          </a:p>
          <a:p>
            <a:r>
              <a:rPr lang="fr-FR" dirty="0" err="1" smtClean="0"/>
              <a:t>Iaas</a:t>
            </a:r>
            <a:endParaRPr lang="fr-FR" dirty="0" smtClean="0"/>
          </a:p>
          <a:p>
            <a:pPr lvl="1" algn="l"/>
            <a:r>
              <a:rPr lang="fr-FR" sz="2400" b="1" dirty="0" smtClean="0">
                <a:solidFill>
                  <a:schemeClr val="tx1"/>
                </a:solidFill>
              </a:rPr>
              <a:t>Définition</a:t>
            </a:r>
          </a:p>
          <a:p>
            <a:pPr lvl="1" algn="l"/>
            <a:r>
              <a:rPr lang="fr-FR" dirty="0" smtClean="0">
                <a:solidFill>
                  <a:srgbClr val="B8B8B8"/>
                </a:solidFill>
              </a:rPr>
              <a:t>Vocabulaire</a:t>
            </a:r>
          </a:p>
          <a:p>
            <a:pPr lvl="1" algn="l"/>
            <a:r>
              <a:rPr lang="fr-FR" dirty="0" err="1">
                <a:solidFill>
                  <a:srgbClr val="B8B8B8"/>
                </a:solidFill>
              </a:rPr>
              <a:t>Iaas</a:t>
            </a:r>
            <a:r>
              <a:rPr lang="fr-FR" dirty="0">
                <a:solidFill>
                  <a:srgbClr val="B8B8B8"/>
                </a:solidFill>
              </a:rPr>
              <a:t> et Virtualisation</a:t>
            </a:r>
          </a:p>
          <a:p>
            <a:pPr lvl="1" algn="l"/>
            <a:r>
              <a:rPr lang="fr-FR" dirty="0">
                <a:solidFill>
                  <a:srgbClr val="B8B8B8"/>
                </a:solidFill>
              </a:rPr>
              <a:t>Les acteurs</a:t>
            </a:r>
          </a:p>
          <a:p>
            <a:pPr lvl="1" algn="l"/>
            <a:endParaRPr lang="fr-FR" dirty="0">
              <a:solidFill>
                <a:srgbClr val="B8B8B8"/>
              </a:solidFill>
            </a:endParaRPr>
          </a:p>
          <a:p>
            <a:endParaRPr lang="fr-FR" dirty="0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539552" y="6381328"/>
            <a:ext cx="870010" cy="360000"/>
          </a:xfrm>
        </p:spPr>
        <p:txBody>
          <a:bodyPr/>
          <a:lstStyle/>
          <a:p>
            <a:fld id="{3CD5E799-BDE7-4967-AECE-3602E2DEC8D8}" type="datetime1">
              <a:rPr lang="fr-FR" smtClean="0"/>
              <a:t>19/10/2017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67944" y="6381328"/>
            <a:ext cx="4104456" cy="360000"/>
          </a:xfrm>
        </p:spPr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466" y="6381328"/>
            <a:ext cx="533086" cy="360000"/>
          </a:xfrm>
        </p:spPr>
        <p:txBody>
          <a:bodyPr/>
          <a:lstStyle/>
          <a:p>
            <a:fld id="{3A5F5595-61AE-4AA6-B423-33EDBD1DAE12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059832" y="368741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►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41307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42686" y="1556793"/>
            <a:ext cx="7211144" cy="3600400"/>
          </a:xfrm>
        </p:spPr>
        <p:txBody>
          <a:bodyPr>
            <a:normAutofit/>
          </a:bodyPr>
          <a:lstStyle/>
          <a:p>
            <a:r>
              <a:rPr lang="fr-FR" dirty="0" smtClean="0"/>
              <a:t>Socle </a:t>
            </a:r>
            <a:r>
              <a:rPr lang="fr-FR" dirty="0"/>
              <a:t>d’infrastructure </a:t>
            </a:r>
            <a:r>
              <a:rPr lang="fr-FR" dirty="0" smtClean="0"/>
              <a:t>informatique</a:t>
            </a:r>
          </a:p>
          <a:p>
            <a:pPr lvl="1"/>
            <a:r>
              <a:rPr lang="fr-FR" dirty="0" smtClean="0"/>
              <a:t>Stockage</a:t>
            </a:r>
            <a:r>
              <a:rPr lang="fr-FR" dirty="0"/>
              <a:t>, </a:t>
            </a:r>
            <a:r>
              <a:rPr lang="fr-FR" dirty="0" smtClean="0"/>
              <a:t>machines </a:t>
            </a:r>
            <a:r>
              <a:rPr lang="fr-FR" dirty="0"/>
              <a:t>virtuelles,  </a:t>
            </a:r>
            <a:r>
              <a:rPr lang="fr-FR" dirty="0" smtClean="0"/>
              <a:t>réseau,  …</a:t>
            </a:r>
          </a:p>
          <a:p>
            <a:r>
              <a:rPr lang="fr-FR" dirty="0" smtClean="0"/>
              <a:t>Virtualisé</a:t>
            </a:r>
            <a:r>
              <a:rPr lang="fr-FR" dirty="0"/>
              <a:t>, </a:t>
            </a:r>
            <a:r>
              <a:rPr lang="fr-FR" dirty="0" smtClean="0"/>
              <a:t>distribué, automatisé</a:t>
            </a:r>
          </a:p>
          <a:p>
            <a:pPr lvl="1"/>
            <a:r>
              <a:rPr lang="fr-FR" dirty="0" smtClean="0"/>
              <a:t>Sécurisé, flexible, agile</a:t>
            </a:r>
          </a:p>
          <a:p>
            <a:r>
              <a:rPr lang="fr-FR" dirty="0" smtClean="0"/>
              <a:t>Accessible en fonction des besoins</a:t>
            </a:r>
          </a:p>
          <a:p>
            <a:pPr lvl="1"/>
            <a:r>
              <a:rPr lang="fr-FR" dirty="0" smtClean="0"/>
              <a:t>Granulaire (VM, CPU, mémoire, stockage, …)</a:t>
            </a:r>
          </a:p>
          <a:p>
            <a:pPr lvl="1"/>
            <a:r>
              <a:rPr lang="fr-FR" dirty="0" smtClean="0"/>
              <a:t>Multiples niveaux de service</a:t>
            </a:r>
          </a:p>
          <a:p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0C3C-A51B-4581-971D-B5F506FFAEB3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475656" y="5282044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« Une </a:t>
            </a:r>
            <a:r>
              <a:rPr lang="fr-FR" sz="2800" b="1" dirty="0"/>
              <a:t>abstractions du </a:t>
            </a:r>
            <a:r>
              <a:rPr lang="fr-FR" sz="2800" b="1" dirty="0" smtClean="0"/>
              <a:t>Datacenter »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78053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la demande </a:t>
            </a:r>
          </a:p>
          <a:p>
            <a:pPr lvl="1"/>
            <a:r>
              <a:rPr lang="fr-FR" dirty="0" smtClean="0"/>
              <a:t>Simplicité</a:t>
            </a:r>
          </a:p>
          <a:p>
            <a:pPr lvl="1"/>
            <a:r>
              <a:rPr lang="fr-FR" dirty="0" smtClean="0"/>
              <a:t>Rapidité de déploiement</a:t>
            </a:r>
            <a:endParaRPr lang="fr-FR" dirty="0"/>
          </a:p>
          <a:p>
            <a:r>
              <a:rPr lang="fr-FR" dirty="0"/>
              <a:t>Facturation en fonction de l’utilisation</a:t>
            </a:r>
          </a:p>
          <a:p>
            <a:pPr lvl="1"/>
            <a:r>
              <a:rPr lang="fr-FR" dirty="0"/>
              <a:t>Temps pour les VM</a:t>
            </a:r>
          </a:p>
          <a:p>
            <a:pPr lvl="1"/>
            <a:r>
              <a:rPr lang="fr-FR" dirty="0"/>
              <a:t>Mo ou I/O  pour le stockage</a:t>
            </a:r>
          </a:p>
          <a:p>
            <a:pPr lvl="1"/>
            <a:r>
              <a:rPr lang="fr-FR" dirty="0"/>
              <a:t>Traffic pour le réseau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C2B2-68D3-467E-B855-BA9BD4F7C68C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129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>
          <a:xfrm>
            <a:off x="3491880" y="2875384"/>
            <a:ext cx="4968552" cy="3073896"/>
          </a:xfrm>
        </p:spPr>
        <p:txBody>
          <a:bodyPr/>
          <a:lstStyle/>
          <a:p>
            <a:r>
              <a:rPr lang="fr-FR" dirty="0"/>
              <a:t>Architectures </a:t>
            </a:r>
            <a:r>
              <a:rPr lang="fr-FR" dirty="0" smtClean="0"/>
              <a:t>Cloud</a:t>
            </a:r>
          </a:p>
          <a:p>
            <a:r>
              <a:rPr lang="fr-FR" dirty="0" err="1" smtClean="0"/>
              <a:t>Iaas</a:t>
            </a:r>
            <a:endParaRPr lang="fr-FR" dirty="0" smtClean="0"/>
          </a:p>
          <a:p>
            <a:pPr lvl="1" algn="l"/>
            <a:r>
              <a:rPr lang="fr-FR" dirty="0" smtClean="0">
                <a:solidFill>
                  <a:srgbClr val="B8B8B8"/>
                </a:solidFill>
              </a:rPr>
              <a:t>Définition</a:t>
            </a:r>
          </a:p>
          <a:p>
            <a:pPr lvl="1" algn="l"/>
            <a:r>
              <a:rPr lang="fr-FR" sz="2400" b="1" dirty="0">
                <a:solidFill>
                  <a:schemeClr val="tx1"/>
                </a:solidFill>
              </a:rPr>
              <a:t>Vocabulaire</a:t>
            </a:r>
          </a:p>
          <a:p>
            <a:pPr lvl="1" algn="l"/>
            <a:r>
              <a:rPr lang="fr-FR" dirty="0" err="1" smtClean="0">
                <a:solidFill>
                  <a:srgbClr val="B8B8B8"/>
                </a:solidFill>
              </a:rPr>
              <a:t>Iaas</a:t>
            </a:r>
            <a:r>
              <a:rPr lang="fr-FR" dirty="0" smtClean="0">
                <a:solidFill>
                  <a:srgbClr val="B8B8B8"/>
                </a:solidFill>
              </a:rPr>
              <a:t> et Virtualisation</a:t>
            </a:r>
          </a:p>
          <a:p>
            <a:pPr lvl="1" algn="l"/>
            <a:r>
              <a:rPr lang="fr-FR" dirty="0" smtClean="0">
                <a:solidFill>
                  <a:srgbClr val="B8B8B8"/>
                </a:solidFill>
              </a:rPr>
              <a:t>Les acteurs</a:t>
            </a:r>
            <a:endParaRPr lang="fr-FR" dirty="0">
              <a:solidFill>
                <a:srgbClr val="B8B8B8"/>
              </a:solidFill>
            </a:endParaRPr>
          </a:p>
          <a:p>
            <a:endParaRPr lang="fr-FR" dirty="0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539552" y="6381328"/>
            <a:ext cx="870010" cy="360000"/>
          </a:xfrm>
        </p:spPr>
        <p:txBody>
          <a:bodyPr/>
          <a:lstStyle/>
          <a:p>
            <a:fld id="{F429960B-256A-4053-8AF8-80491CA104C4}" type="datetime1">
              <a:rPr lang="fr-FR" smtClean="0"/>
              <a:t>19/10/2017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67944" y="6381328"/>
            <a:ext cx="4104456" cy="360000"/>
          </a:xfrm>
        </p:spPr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466" y="6381328"/>
            <a:ext cx="533086" cy="360000"/>
          </a:xfrm>
        </p:spPr>
        <p:txBody>
          <a:bodyPr/>
          <a:lstStyle/>
          <a:p>
            <a:fld id="{3A5F5595-61AE-4AA6-B423-33EDBD1DAE12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131840" y="407707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►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72039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Vocabulaire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Calcul/Serveurs (</a:t>
            </a:r>
            <a:r>
              <a:rPr lang="fr-FR" dirty="0" err="1"/>
              <a:t>Compute</a:t>
            </a:r>
            <a:r>
              <a:rPr lang="fr-FR" dirty="0" smtClean="0"/>
              <a:t>) : </a:t>
            </a:r>
          </a:p>
          <a:p>
            <a:pPr lvl="1"/>
            <a:r>
              <a:rPr lang="fr-FR" dirty="0" smtClean="0"/>
              <a:t>Images, Instances, Types </a:t>
            </a:r>
            <a:r>
              <a:rPr lang="fr-FR" dirty="0"/>
              <a:t>d’instance (</a:t>
            </a:r>
            <a:r>
              <a:rPr lang="fr-FR" dirty="0" err="1"/>
              <a:t>ﬂavors</a:t>
            </a:r>
            <a:r>
              <a:rPr lang="fr-FR" dirty="0"/>
              <a:t>), </a:t>
            </a:r>
            <a:r>
              <a:rPr lang="fr-FR" dirty="0" smtClean="0"/>
              <a:t>Cloud-</a:t>
            </a:r>
            <a:r>
              <a:rPr lang="fr-FR" dirty="0" err="1" smtClean="0"/>
              <a:t>init</a:t>
            </a:r>
            <a:r>
              <a:rPr lang="fr-FR" dirty="0" smtClean="0"/>
              <a:t>, </a:t>
            </a:r>
            <a:r>
              <a:rPr lang="fr-FR" dirty="0" err="1"/>
              <a:t>metadata</a:t>
            </a:r>
            <a:r>
              <a:rPr lang="fr-FR" dirty="0"/>
              <a:t> et user </a:t>
            </a:r>
            <a:r>
              <a:rPr lang="fr-FR" dirty="0" smtClean="0"/>
              <a:t>data, …</a:t>
            </a:r>
            <a:endParaRPr lang="fr-FR" dirty="0"/>
          </a:p>
          <a:p>
            <a:r>
              <a:rPr lang="fr-FR" dirty="0"/>
              <a:t>Stockage (Storage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Volumes, Stockage block, Stockage objet</a:t>
            </a:r>
          </a:p>
          <a:p>
            <a:r>
              <a:rPr lang="fr-FR" dirty="0"/>
              <a:t>Réseau (</a:t>
            </a:r>
            <a:r>
              <a:rPr lang="fr-FR" dirty="0" smtClean="0"/>
              <a:t>Network)</a:t>
            </a:r>
          </a:p>
          <a:p>
            <a:pPr lvl="1"/>
            <a:r>
              <a:rPr lang="fr-FR" dirty="0"/>
              <a:t>IP </a:t>
            </a:r>
            <a:r>
              <a:rPr lang="fr-FR" dirty="0" err="1" smtClean="0"/>
              <a:t>ﬂottantes</a:t>
            </a:r>
            <a:r>
              <a:rPr lang="fr-FR" dirty="0" smtClean="0"/>
              <a:t>/élastiques, </a:t>
            </a:r>
            <a:r>
              <a:rPr lang="fr-FR" dirty="0"/>
              <a:t>Groupes de </a:t>
            </a:r>
            <a:r>
              <a:rPr lang="fr-FR" dirty="0" smtClean="0"/>
              <a:t>sécurité</a:t>
            </a:r>
          </a:p>
          <a:p>
            <a:r>
              <a:rPr lang="fr-FR" dirty="0" smtClean="0"/>
              <a:t>Sécurité (Security</a:t>
            </a:r>
            <a:r>
              <a:rPr lang="fr-FR" dirty="0"/>
              <a:t>)</a:t>
            </a:r>
          </a:p>
          <a:p>
            <a:pPr lvl="1"/>
            <a:r>
              <a:rPr lang="fr-FR" dirty="0" smtClean="0"/>
              <a:t>User, Tenant, Paires </a:t>
            </a:r>
            <a:r>
              <a:rPr lang="fr-FR" dirty="0"/>
              <a:t>de </a:t>
            </a:r>
            <a:r>
              <a:rPr lang="fr-FR" dirty="0" smtClean="0"/>
              <a:t>clés, …</a:t>
            </a:r>
          </a:p>
          <a:p>
            <a:r>
              <a:rPr lang="fr-FR" dirty="0" smtClean="0"/>
              <a:t>Accès</a:t>
            </a:r>
            <a:endParaRPr lang="fr-FR" dirty="0"/>
          </a:p>
          <a:p>
            <a:pPr lvl="1"/>
            <a:r>
              <a:rPr lang="fr-FR" dirty="0"/>
              <a:t>API </a:t>
            </a:r>
            <a:r>
              <a:rPr lang="fr-FR" dirty="0" smtClean="0"/>
              <a:t>REST, </a:t>
            </a:r>
            <a:r>
              <a:rPr lang="fr-FR" dirty="0" err="1" smtClean="0"/>
              <a:t>EndPoint</a:t>
            </a:r>
            <a:endParaRPr lang="fr-FR" dirty="0" smtClean="0"/>
          </a:p>
          <a:p>
            <a:r>
              <a:rPr lang="fr-FR" dirty="0" smtClean="0"/>
              <a:t>Orchestration</a:t>
            </a:r>
          </a:p>
          <a:p>
            <a:pPr lvl="1"/>
            <a:r>
              <a:rPr lang="fr-FR" dirty="0" err="1" smtClean="0"/>
              <a:t>Stack</a:t>
            </a:r>
            <a:r>
              <a:rPr lang="fr-FR" dirty="0" smtClean="0"/>
              <a:t>, Template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61D0-053A-473E-9E78-89B0516B7169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826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Vocabulaire : </a:t>
            </a:r>
            <a:r>
              <a:rPr lang="fr-FR" dirty="0"/>
              <a:t>Calcul/Serveurs (</a:t>
            </a:r>
            <a:r>
              <a:rPr lang="fr-FR" dirty="0" err="1"/>
              <a:t>Compute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Image : le master, généralement un OS </a:t>
            </a:r>
            <a:r>
              <a:rPr lang="fr-FR" dirty="0" err="1" smtClean="0"/>
              <a:t>bootable</a:t>
            </a:r>
            <a:r>
              <a:rPr lang="fr-FR" dirty="0" smtClean="0"/>
              <a:t> et “cloud </a:t>
            </a:r>
            <a:r>
              <a:rPr lang="fr-FR" dirty="0" err="1" smtClean="0"/>
              <a:t>ready</a:t>
            </a:r>
            <a:r>
              <a:rPr lang="fr-FR" dirty="0" smtClean="0"/>
              <a:t>”.</a:t>
            </a:r>
          </a:p>
          <a:p>
            <a:r>
              <a:rPr lang="fr-FR" dirty="0" smtClean="0"/>
              <a:t>Instance : forme dynamique d’une image (la VM).</a:t>
            </a:r>
          </a:p>
          <a:p>
            <a:r>
              <a:rPr lang="fr-FR" dirty="0" smtClean="0"/>
              <a:t>Gabarit (</a:t>
            </a:r>
            <a:r>
              <a:rPr lang="fr-FR" dirty="0" err="1"/>
              <a:t>flavor</a:t>
            </a:r>
            <a:r>
              <a:rPr lang="fr-FR" dirty="0"/>
              <a:t>) : Type </a:t>
            </a:r>
            <a:r>
              <a:rPr lang="fr-FR" dirty="0" smtClean="0"/>
              <a:t>d’instance,  mensurations (</a:t>
            </a:r>
            <a:r>
              <a:rPr lang="fr-FR" dirty="0" err="1" smtClean="0"/>
              <a:t>cpu</a:t>
            </a:r>
            <a:r>
              <a:rPr lang="fr-FR" dirty="0"/>
              <a:t>, ram, capacité disque,...).</a:t>
            </a:r>
          </a:p>
          <a:p>
            <a:r>
              <a:rPr lang="fr-FR" dirty="0" err="1"/>
              <a:t>Metadata</a:t>
            </a:r>
            <a:r>
              <a:rPr lang="fr-FR" dirty="0"/>
              <a:t> et user data : informations gérées par le </a:t>
            </a:r>
            <a:r>
              <a:rPr lang="fr-FR" dirty="0" err="1"/>
              <a:t>IaaS</a:t>
            </a:r>
            <a:r>
              <a:rPr lang="fr-FR" dirty="0"/>
              <a:t> </a:t>
            </a:r>
            <a:r>
              <a:rPr lang="fr-FR" dirty="0" smtClean="0"/>
              <a:t>et mises </a:t>
            </a:r>
            <a:r>
              <a:rPr lang="fr-FR" dirty="0"/>
              <a:t>à disposition de l’instance.</a:t>
            </a:r>
          </a:p>
          <a:p>
            <a:r>
              <a:rPr lang="fr-FR" dirty="0"/>
              <a:t>Cloud-</a:t>
            </a:r>
            <a:r>
              <a:rPr lang="fr-FR" dirty="0" err="1"/>
              <a:t>init</a:t>
            </a:r>
            <a:r>
              <a:rPr lang="fr-FR" dirty="0"/>
              <a:t>, cloud-config : mécanismes permettant </a:t>
            </a:r>
            <a:r>
              <a:rPr lang="fr-FR" dirty="0" smtClean="0"/>
              <a:t>la configuration </a:t>
            </a:r>
            <a:r>
              <a:rPr lang="fr-FR" dirty="0"/>
              <a:t>finale automatique d’une instance.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E934-C3C7-4019-9350-371AA47E3BD7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342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Vocabulaire : Stockage (Storage)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Volume </a:t>
            </a:r>
            <a:r>
              <a:rPr lang="fr-FR" dirty="0"/>
              <a:t>: disque virtuel accessible par les </a:t>
            </a:r>
            <a:r>
              <a:rPr lang="fr-FR" dirty="0" smtClean="0"/>
              <a:t>instances.</a:t>
            </a:r>
            <a:endParaRPr lang="fr-FR" dirty="0"/>
          </a:p>
          <a:p>
            <a:r>
              <a:rPr lang="fr-FR" dirty="0" smtClean="0"/>
              <a:t>Stockage</a:t>
            </a:r>
          </a:p>
          <a:p>
            <a:pPr lvl="1"/>
            <a:r>
              <a:rPr lang="fr-FR" dirty="0" smtClean="0"/>
              <a:t>«</a:t>
            </a:r>
            <a:r>
              <a:rPr lang="fr-FR" smtClean="0"/>
              <a:t> Ephémère » </a:t>
            </a:r>
            <a:r>
              <a:rPr lang="fr-FR" dirty="0"/>
              <a:t>: cycle de vie de la VM </a:t>
            </a:r>
            <a:r>
              <a:rPr lang="fr-FR" dirty="0" smtClean="0"/>
              <a:t>attachée</a:t>
            </a:r>
          </a:p>
          <a:p>
            <a:pPr lvl="1"/>
            <a:r>
              <a:rPr lang="fr-FR" dirty="0" smtClean="0"/>
              <a:t>« Persistant » </a:t>
            </a:r>
            <a:r>
              <a:rPr lang="fr-FR" dirty="0"/>
              <a:t>: aucun lien à une VM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stockage « block »</a:t>
            </a:r>
          </a:p>
          <a:p>
            <a:r>
              <a:rPr lang="fr-FR" dirty="0" smtClean="0"/>
              <a:t>Stockage « objet »</a:t>
            </a:r>
          </a:p>
          <a:p>
            <a:pPr lvl="1"/>
            <a:r>
              <a:rPr lang="fr-FR" dirty="0" smtClean="0"/>
              <a:t>Pas de hiérarchie mais identifiant unique</a:t>
            </a:r>
          </a:p>
          <a:p>
            <a:pPr lvl="1"/>
            <a:r>
              <a:rPr lang="fr-FR" dirty="0" smtClean="0"/>
              <a:t>métadonnées, 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F0AC-A1C2-4BC2-ABA7-026DBB8EBA0E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087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Vocabulaire : </a:t>
            </a:r>
            <a:r>
              <a:rPr lang="fr-FR" dirty="0"/>
              <a:t>Réseau </a:t>
            </a:r>
            <a:r>
              <a:rPr lang="fr-FR" dirty="0" smtClean="0"/>
              <a:t>(Network)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IP Fixe : </a:t>
            </a:r>
            <a:r>
              <a:rPr lang="fr-FR" dirty="0"/>
              <a:t>adresse IP </a:t>
            </a:r>
            <a:r>
              <a:rPr lang="fr-FR" dirty="0" smtClean="0"/>
              <a:t>associée à une instance, </a:t>
            </a:r>
            <a:r>
              <a:rPr lang="fr-FR" dirty="0"/>
              <a:t>utilisée </a:t>
            </a:r>
            <a:r>
              <a:rPr lang="fr-FR" dirty="0" smtClean="0"/>
              <a:t>par les instances pour communiquer sur le réseau « interne »</a:t>
            </a:r>
          </a:p>
          <a:p>
            <a:r>
              <a:rPr lang="fr-FR" dirty="0" smtClean="0"/>
              <a:t>IP </a:t>
            </a:r>
            <a:r>
              <a:rPr lang="fr-FR" dirty="0"/>
              <a:t>flottantes (</a:t>
            </a:r>
            <a:r>
              <a:rPr lang="fr-FR" dirty="0" err="1"/>
              <a:t>Floating</a:t>
            </a:r>
            <a:r>
              <a:rPr lang="fr-FR" dirty="0"/>
              <a:t> IP) : adresse IP allouée à la demande et utilisée par les instances pour communiquer avec le réseau “externe”.</a:t>
            </a:r>
          </a:p>
          <a:p>
            <a:r>
              <a:rPr lang="fr-FR" dirty="0" smtClean="0"/>
              <a:t>Groupe </a:t>
            </a:r>
            <a:r>
              <a:rPr lang="fr-FR" dirty="0"/>
              <a:t>de sécurité (Security groups) : ensemble de </a:t>
            </a:r>
            <a:r>
              <a:rPr lang="fr-FR" dirty="0" smtClean="0"/>
              <a:t>règles de </a:t>
            </a:r>
            <a:r>
              <a:rPr lang="fr-FR" dirty="0"/>
              <a:t>filtrage de flux appliqué à l’entrée des instances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E3AD-B97F-4825-B71C-7E505D11A1C7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453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>
          <a:xfrm>
            <a:off x="3491880" y="2875384"/>
            <a:ext cx="4968552" cy="3073896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chemeClr val="tx1"/>
                </a:solidFill>
              </a:rPr>
              <a:t>Architectures Cloud</a:t>
            </a:r>
          </a:p>
          <a:p>
            <a:pPr lvl="1" algn="l"/>
            <a:r>
              <a:rPr lang="fr-FR" dirty="0" smtClean="0">
                <a:solidFill>
                  <a:srgbClr val="B8B8B8"/>
                </a:solidFill>
              </a:rPr>
              <a:t>Définition </a:t>
            </a:r>
            <a:r>
              <a:rPr lang="fr-FR" dirty="0">
                <a:solidFill>
                  <a:srgbClr val="B8B8B8"/>
                </a:solidFill>
              </a:rPr>
              <a:t>et </a:t>
            </a:r>
            <a:r>
              <a:rPr lang="fr-FR" dirty="0" smtClean="0">
                <a:solidFill>
                  <a:srgbClr val="B8B8B8"/>
                </a:solidFill>
              </a:rPr>
              <a:t>concepts</a:t>
            </a:r>
          </a:p>
          <a:p>
            <a:pPr lvl="1" algn="l"/>
            <a:r>
              <a:rPr lang="fr-FR" dirty="0" smtClean="0">
                <a:solidFill>
                  <a:srgbClr val="B8B8B8"/>
                </a:solidFill>
              </a:rPr>
              <a:t>«</a:t>
            </a:r>
            <a:r>
              <a:rPr lang="fr-FR" dirty="0">
                <a:solidFill>
                  <a:srgbClr val="B8B8B8"/>
                </a:solidFill>
              </a:rPr>
              <a:t> </a:t>
            </a:r>
            <a:r>
              <a:rPr lang="fr-FR" dirty="0" err="1">
                <a:solidFill>
                  <a:srgbClr val="B8B8B8"/>
                </a:solidFill>
              </a:rPr>
              <a:t>Whatever</a:t>
            </a:r>
            <a:r>
              <a:rPr lang="fr-FR" dirty="0">
                <a:solidFill>
                  <a:srgbClr val="B8B8B8"/>
                </a:solidFill>
              </a:rPr>
              <a:t> » as a </a:t>
            </a:r>
            <a:r>
              <a:rPr lang="fr-FR" dirty="0" smtClean="0">
                <a:solidFill>
                  <a:srgbClr val="B8B8B8"/>
                </a:solidFill>
              </a:rPr>
              <a:t>service</a:t>
            </a:r>
          </a:p>
          <a:p>
            <a:pPr lvl="1" algn="l"/>
            <a:r>
              <a:rPr lang="fr-FR" dirty="0" smtClean="0">
                <a:solidFill>
                  <a:srgbClr val="B8B8B8"/>
                </a:solidFill>
              </a:rPr>
              <a:t>Types de Cloud</a:t>
            </a:r>
          </a:p>
          <a:p>
            <a:pPr lvl="1" algn="l"/>
            <a:endParaRPr lang="fr-FR" dirty="0">
              <a:solidFill>
                <a:srgbClr val="B8B8B8"/>
              </a:solidFill>
            </a:endParaRPr>
          </a:p>
          <a:p>
            <a:r>
              <a:rPr lang="fr-FR" dirty="0" err="1" smtClean="0"/>
              <a:t>IaaS</a:t>
            </a:r>
            <a:endParaRPr lang="fr-FR" dirty="0"/>
          </a:p>
          <a:p>
            <a:endParaRPr lang="fr-FR" dirty="0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539552" y="6381328"/>
            <a:ext cx="870010" cy="360000"/>
          </a:xfrm>
        </p:spPr>
        <p:txBody>
          <a:bodyPr/>
          <a:lstStyle/>
          <a:p>
            <a:fld id="{B2D3C495-3936-41EC-832E-DA24269B0EF0}" type="datetime1">
              <a:rPr lang="fr-FR" smtClean="0"/>
              <a:t>19/10/2017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67944" y="6381328"/>
            <a:ext cx="4104456" cy="360000"/>
          </a:xfrm>
        </p:spPr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466" y="6381328"/>
            <a:ext cx="533086" cy="360000"/>
          </a:xfrm>
        </p:spPr>
        <p:txBody>
          <a:bodyPr/>
          <a:lstStyle/>
          <a:p>
            <a:fld id="{3A5F5595-61AE-4AA6-B423-33EDBD1DAE12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059832" y="289532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►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641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Vocabulaire : sécurité ( </a:t>
            </a:r>
            <a:r>
              <a:rPr lang="fr-FR" dirty="0"/>
              <a:t>Security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Projet (Project/Tenant) </a:t>
            </a:r>
            <a:r>
              <a:rPr lang="fr-FR" dirty="0"/>
              <a:t>: u</a:t>
            </a:r>
            <a:r>
              <a:rPr lang="fr-FR" dirty="0" smtClean="0"/>
              <a:t>nité </a:t>
            </a:r>
            <a:r>
              <a:rPr lang="fr-FR" dirty="0"/>
              <a:t>d’appartenance de base </a:t>
            </a:r>
            <a:r>
              <a:rPr lang="fr-FR" dirty="0" smtClean="0"/>
              <a:t> = locataire </a:t>
            </a:r>
            <a:r>
              <a:rPr lang="fr-FR" dirty="0"/>
              <a:t>du cloud, propriétaire de ressources.</a:t>
            </a:r>
          </a:p>
          <a:p>
            <a:r>
              <a:rPr lang="fr-FR" dirty="0"/>
              <a:t>Utilisateur (User) : compte autorisé à utiliser les API</a:t>
            </a:r>
          </a:p>
          <a:p>
            <a:r>
              <a:rPr lang="fr-FR" dirty="0"/>
              <a:t>Quota : contrôle l’utilisation des ressources (</a:t>
            </a:r>
            <a:r>
              <a:rPr lang="fr-FR" dirty="0" err="1"/>
              <a:t>vcpu</a:t>
            </a:r>
            <a:r>
              <a:rPr lang="fr-FR" dirty="0"/>
              <a:t>, ram, </a:t>
            </a:r>
            <a:r>
              <a:rPr lang="fr-FR" dirty="0" err="1"/>
              <a:t>fip</a:t>
            </a:r>
            <a:r>
              <a:rPr lang="fr-FR" dirty="0"/>
              <a:t>, </a:t>
            </a:r>
            <a:r>
              <a:rPr lang="fr-FR" dirty="0" err="1"/>
              <a:t>security</a:t>
            </a:r>
            <a:r>
              <a:rPr lang="fr-FR" dirty="0"/>
              <a:t> groups,...) dans un </a:t>
            </a:r>
            <a:r>
              <a:rPr lang="fr-FR" dirty="0" smtClean="0"/>
              <a:t>projet</a:t>
            </a:r>
          </a:p>
          <a:p>
            <a:r>
              <a:rPr lang="fr-FR" dirty="0"/>
              <a:t>Paire de clés (</a:t>
            </a:r>
            <a:r>
              <a:rPr lang="fr-FR" dirty="0" err="1"/>
              <a:t>Keypairs</a:t>
            </a:r>
            <a:r>
              <a:rPr lang="fr-FR" dirty="0"/>
              <a:t>) : clé privée + clé publique permettant les connexions aux instances via SSH.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DD40-0D2F-4894-9061-FEE7093647A9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377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Vocabulaire : accès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APIs </a:t>
            </a:r>
            <a:r>
              <a:rPr lang="fr-FR" dirty="0"/>
              <a:t>REST :  Interface permettant </a:t>
            </a:r>
            <a:r>
              <a:rPr lang="fr-FR" dirty="0" smtClean="0"/>
              <a:t>à </a:t>
            </a:r>
            <a:r>
              <a:rPr lang="fr-FR" dirty="0"/>
              <a:t>un logiciel d’utiliser </a:t>
            </a:r>
            <a:r>
              <a:rPr lang="fr-FR" dirty="0" smtClean="0"/>
              <a:t>un service ou une bibliothèque, via des requêtes HTTP</a:t>
            </a:r>
          </a:p>
          <a:p>
            <a:r>
              <a:rPr lang="fr-FR" dirty="0"/>
              <a:t>Dashboard : Pareil que précédent mais pour les </a:t>
            </a:r>
            <a:r>
              <a:rPr lang="fr-FR" dirty="0" smtClean="0"/>
              <a:t>humains (</a:t>
            </a:r>
            <a:r>
              <a:rPr lang="fr-FR" dirty="0"/>
              <a:t>utilise les APIs REST)</a:t>
            </a:r>
            <a:endParaRPr lang="fr-FR" dirty="0" smtClean="0"/>
          </a:p>
          <a:p>
            <a:r>
              <a:rPr lang="fr-FR" dirty="0" err="1" smtClean="0"/>
              <a:t>Endpoint</a:t>
            </a:r>
            <a:r>
              <a:rPr lang="fr-FR" dirty="0" smtClean="0"/>
              <a:t> </a:t>
            </a:r>
            <a:r>
              <a:rPr lang="fr-FR" dirty="0"/>
              <a:t>: URL permettant l’accès à une API. Un </a:t>
            </a:r>
            <a:r>
              <a:rPr lang="fr-FR" dirty="0" err="1" smtClean="0"/>
              <a:t>endpoint</a:t>
            </a:r>
            <a:r>
              <a:rPr lang="fr-FR" dirty="0" smtClean="0"/>
              <a:t> par </a:t>
            </a:r>
            <a:r>
              <a:rPr lang="fr-FR" dirty="0"/>
              <a:t>service</a:t>
            </a:r>
            <a:r>
              <a:rPr lang="fr-FR" dirty="0" smtClean="0"/>
              <a:t>.</a:t>
            </a:r>
          </a:p>
          <a:p>
            <a:r>
              <a:rPr lang="fr-FR" dirty="0"/>
              <a:t>Catalogue (de services) : services disponibles et accessibles via les API.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1BB6-245A-434B-9242-1EF3DE8E8D9D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8867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Vocabulaire : Orchestration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Stack</a:t>
            </a:r>
            <a:r>
              <a:rPr lang="fr-FR" dirty="0" smtClean="0"/>
              <a:t> </a:t>
            </a:r>
            <a:r>
              <a:rPr lang="fr-FR" dirty="0"/>
              <a:t>: ensemble des ressources </a:t>
            </a:r>
            <a:r>
              <a:rPr lang="fr-FR" dirty="0" err="1"/>
              <a:t>IaaS</a:t>
            </a:r>
            <a:r>
              <a:rPr lang="fr-FR" dirty="0"/>
              <a:t> utilisées par </a:t>
            </a:r>
            <a:r>
              <a:rPr lang="fr-FR" dirty="0" smtClean="0"/>
              <a:t>une application</a:t>
            </a:r>
            <a:r>
              <a:rPr lang="fr-FR" dirty="0"/>
              <a:t>.</a:t>
            </a:r>
          </a:p>
          <a:p>
            <a:r>
              <a:rPr lang="fr-FR" dirty="0"/>
              <a:t>Template : fichier texte contenant la description </a:t>
            </a:r>
            <a:r>
              <a:rPr lang="fr-FR" dirty="0" smtClean="0"/>
              <a:t>d’une </a:t>
            </a:r>
            <a:r>
              <a:rPr lang="fr-FR" dirty="0" err="1" smtClean="0"/>
              <a:t>stack</a:t>
            </a:r>
            <a:r>
              <a:rPr lang="fr-FR" dirty="0" smtClean="0"/>
              <a:t>.</a:t>
            </a:r>
          </a:p>
          <a:p>
            <a:r>
              <a:rPr lang="fr-FR" dirty="0" err="1"/>
              <a:t>Region</a:t>
            </a:r>
            <a:r>
              <a:rPr lang="fr-FR" dirty="0"/>
              <a:t> : Emplacement des ressources </a:t>
            </a:r>
            <a:r>
              <a:rPr lang="fr-FR" dirty="0" smtClean="0"/>
              <a:t>(</a:t>
            </a:r>
            <a:r>
              <a:rPr lang="fr-FR" dirty="0" err="1" smtClean="0"/>
              <a:t>datacenter</a:t>
            </a:r>
            <a:r>
              <a:rPr lang="fr-FR" dirty="0"/>
              <a:t>, baie. . . 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921-9522-49B0-865E-54794ACBCA65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4168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>
          <a:xfrm>
            <a:off x="3491880" y="2875384"/>
            <a:ext cx="4968552" cy="3073896"/>
          </a:xfrm>
        </p:spPr>
        <p:txBody>
          <a:bodyPr/>
          <a:lstStyle/>
          <a:p>
            <a:r>
              <a:rPr lang="fr-FR" dirty="0"/>
              <a:t>Architectures </a:t>
            </a:r>
            <a:r>
              <a:rPr lang="fr-FR" dirty="0" smtClean="0"/>
              <a:t>Cloud</a:t>
            </a:r>
          </a:p>
          <a:p>
            <a:r>
              <a:rPr lang="fr-FR" dirty="0" err="1" smtClean="0"/>
              <a:t>Iaas</a:t>
            </a:r>
            <a:endParaRPr lang="fr-FR" dirty="0" smtClean="0"/>
          </a:p>
          <a:p>
            <a:pPr lvl="1" algn="l"/>
            <a:r>
              <a:rPr lang="fr-FR" dirty="0" smtClean="0">
                <a:solidFill>
                  <a:srgbClr val="B8B8B8"/>
                </a:solidFill>
              </a:rPr>
              <a:t>Définition</a:t>
            </a:r>
          </a:p>
          <a:p>
            <a:pPr lvl="1" algn="l"/>
            <a:r>
              <a:rPr lang="fr-FR" dirty="0" smtClean="0">
                <a:solidFill>
                  <a:srgbClr val="B8B8B8"/>
                </a:solidFill>
              </a:rPr>
              <a:t>Vocabulaire</a:t>
            </a:r>
            <a:endParaRPr lang="fr-FR" dirty="0">
              <a:solidFill>
                <a:srgbClr val="B8B8B8"/>
              </a:solidFill>
            </a:endParaRPr>
          </a:p>
          <a:p>
            <a:pPr lvl="1" algn="l"/>
            <a:r>
              <a:rPr lang="fr-FR" sz="2400" b="1" dirty="0" err="1" smtClean="0">
                <a:solidFill>
                  <a:schemeClr val="tx1"/>
                </a:solidFill>
              </a:rPr>
              <a:t>Iaas</a:t>
            </a:r>
            <a:r>
              <a:rPr lang="fr-FR" sz="2400" b="1" dirty="0" smtClean="0">
                <a:solidFill>
                  <a:schemeClr val="tx1"/>
                </a:solidFill>
              </a:rPr>
              <a:t> et Virtualisation</a:t>
            </a:r>
          </a:p>
          <a:p>
            <a:pPr lvl="1" algn="l"/>
            <a:r>
              <a:rPr lang="fr-FR" dirty="0">
                <a:solidFill>
                  <a:srgbClr val="B8B8B8"/>
                </a:solidFill>
              </a:rPr>
              <a:t>Les Acteurs</a:t>
            </a:r>
          </a:p>
          <a:p>
            <a:pPr lvl="1" algn="l"/>
            <a:endParaRPr lang="fr-FR" sz="2400" b="1" dirty="0" smtClean="0">
              <a:solidFill>
                <a:schemeClr val="tx1"/>
              </a:solidFill>
            </a:endParaRPr>
          </a:p>
          <a:p>
            <a:endParaRPr lang="fr-FR" dirty="0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539552" y="6381328"/>
            <a:ext cx="870010" cy="360000"/>
          </a:xfrm>
        </p:spPr>
        <p:txBody>
          <a:bodyPr/>
          <a:lstStyle/>
          <a:p>
            <a:fld id="{BAA3AE35-A5BE-4742-B10C-3D464D525AEE}" type="datetime1">
              <a:rPr lang="fr-FR" smtClean="0"/>
              <a:t>19/10/2017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67944" y="6381328"/>
            <a:ext cx="4104456" cy="360000"/>
          </a:xfrm>
        </p:spPr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466" y="6381328"/>
            <a:ext cx="533086" cy="360000"/>
          </a:xfrm>
        </p:spPr>
        <p:txBody>
          <a:bodyPr/>
          <a:lstStyle/>
          <a:p>
            <a:fld id="{3A5F5595-61AE-4AA6-B423-33EDBD1DAE12}" type="slidenum">
              <a:rPr lang="fr-FR" smtClean="0"/>
              <a:pPr/>
              <a:t>33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059832" y="440749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►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5363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Virtualisation d’entreprise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4048" y="1666568"/>
            <a:ext cx="3970784" cy="4100925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Quelques très gros  Serveurs :  </a:t>
            </a:r>
            <a:r>
              <a:rPr lang="fr-FR" dirty="0" err="1" smtClean="0"/>
              <a:t>scale</a:t>
            </a:r>
            <a:r>
              <a:rPr lang="fr-FR" dirty="0" smtClean="0"/>
              <a:t>-up</a:t>
            </a:r>
          </a:p>
          <a:p>
            <a:endParaRPr lang="fr-FR" dirty="0" smtClean="0"/>
          </a:p>
          <a:p>
            <a:r>
              <a:rPr lang="fr-FR" dirty="0" smtClean="0"/>
              <a:t>Redondance des infrastructures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Puissance, qualité, … </a:t>
            </a:r>
          </a:p>
          <a:p>
            <a:endParaRPr lang="fr-FR" dirty="0" smtClean="0"/>
          </a:p>
          <a:p>
            <a:r>
              <a:rPr lang="fr-FR" dirty="0"/>
              <a:t>L</a:t>
            </a:r>
            <a:r>
              <a:rPr lang="fr-FR" dirty="0" smtClean="0"/>
              <a:t>icences et contrats de maintenance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02EE-B4FD-45AB-90EA-E2A19B8EBFCD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34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60"/>
            <a:ext cx="3401109" cy="208470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78" y="3429000"/>
            <a:ext cx="3752899" cy="244525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51521" y="5995775"/>
            <a:ext cx="792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https://blogs.vmware.com/vsphere/architecture</a:t>
            </a:r>
          </a:p>
        </p:txBody>
      </p:sp>
    </p:spTree>
    <p:extLst>
      <p:ext uri="{BB962C8B-B14F-4D97-AF65-F5344CB8AC3E}">
        <p14:creationId xmlns:p14="http://schemas.microsoft.com/office/powerpoint/2010/main" val="41396352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Limitations de la Virtualisation d‘entreprise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42686" y="1268760"/>
            <a:ext cx="7211144" cy="4773917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Des </a:t>
            </a:r>
            <a:r>
              <a:rPr lang="fr-FR" dirty="0"/>
              <a:t>milliers de </a:t>
            </a:r>
            <a:r>
              <a:rPr lang="fr-FR" dirty="0" smtClean="0"/>
              <a:t>machines virtuels</a:t>
            </a:r>
          </a:p>
          <a:p>
            <a:pPr lvl="1"/>
            <a:r>
              <a:rPr lang="fr-FR" dirty="0" smtClean="0"/>
              <a:t>des </a:t>
            </a:r>
            <a:r>
              <a:rPr lang="fr-FR" dirty="0"/>
              <a:t>centaines des serveurs de </a:t>
            </a:r>
            <a:r>
              <a:rPr lang="fr-FR" dirty="0" smtClean="0"/>
              <a:t>virtualisation</a:t>
            </a:r>
          </a:p>
          <a:p>
            <a:pPr lvl="1"/>
            <a:r>
              <a:rPr lang="fr-FR" dirty="0" smtClean="0"/>
              <a:t>Serveurs = licences = coût</a:t>
            </a:r>
            <a:endParaRPr lang="fr-FR" dirty="0"/>
          </a:p>
          <a:p>
            <a:pPr lvl="1"/>
            <a:r>
              <a:rPr lang="fr-FR" dirty="0" smtClean="0"/>
              <a:t>Qualité </a:t>
            </a:r>
            <a:r>
              <a:rPr lang="fr-FR" dirty="0"/>
              <a:t>de service </a:t>
            </a:r>
            <a:r>
              <a:rPr lang="fr-FR" dirty="0" smtClean="0"/>
              <a:t>= contrat </a:t>
            </a:r>
            <a:r>
              <a:rPr lang="fr-FR" dirty="0"/>
              <a:t>de </a:t>
            </a:r>
            <a:r>
              <a:rPr lang="fr-FR" dirty="0" smtClean="0"/>
              <a:t>maintenance = coût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Des besoins ponctuels</a:t>
            </a:r>
          </a:p>
          <a:p>
            <a:pPr lvl="1"/>
            <a:r>
              <a:rPr lang="fr-FR" dirty="0"/>
              <a:t>Machines banalisée, architectures complexes</a:t>
            </a:r>
          </a:p>
          <a:p>
            <a:pPr lvl="1"/>
            <a:r>
              <a:rPr lang="fr-FR" dirty="0"/>
              <a:t>Pics de </a:t>
            </a:r>
            <a:r>
              <a:rPr lang="fr-FR" dirty="0" smtClean="0"/>
              <a:t>charge, déploiement rapides</a:t>
            </a:r>
          </a:p>
          <a:p>
            <a:pPr lvl="1"/>
            <a:r>
              <a:rPr lang="fr-FR" dirty="0" smtClean="0"/>
              <a:t>Sur-qualité = problème de compétitivité 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Adaptation de l'architecture</a:t>
            </a:r>
            <a:endParaRPr lang="fr-FR" dirty="0"/>
          </a:p>
          <a:p>
            <a:pPr lvl="1"/>
            <a:r>
              <a:rPr lang="fr-FR" dirty="0" smtClean="0"/>
              <a:t>gérer </a:t>
            </a:r>
            <a:r>
              <a:rPr lang="fr-FR" dirty="0"/>
              <a:t>la qualité de service par la </a:t>
            </a:r>
            <a:r>
              <a:rPr lang="fr-FR" dirty="0" smtClean="0"/>
              <a:t>redondance</a:t>
            </a:r>
          </a:p>
          <a:p>
            <a:pPr lvl="1"/>
            <a:r>
              <a:rPr lang="fr-FR" dirty="0" smtClean="0"/>
              <a:t>baisser </a:t>
            </a:r>
            <a:r>
              <a:rPr lang="fr-FR" dirty="0"/>
              <a:t>le coût des </a:t>
            </a:r>
            <a:r>
              <a:rPr lang="fr-FR" dirty="0" smtClean="0"/>
              <a:t>infrastructure</a:t>
            </a:r>
          </a:p>
          <a:p>
            <a:pPr lvl="1"/>
            <a:r>
              <a:rPr lang="fr-FR" dirty="0" smtClean="0"/>
              <a:t>utiliser </a:t>
            </a:r>
            <a:r>
              <a:rPr lang="fr-FR" dirty="0"/>
              <a:t>des serveurs </a:t>
            </a:r>
            <a:r>
              <a:rPr lang="fr-FR" dirty="0" smtClean="0"/>
              <a:t>« standard »</a:t>
            </a:r>
          </a:p>
          <a:p>
            <a:pPr lvl="1"/>
            <a:r>
              <a:rPr lang="fr-FR" dirty="0" smtClean="0"/>
              <a:t>approche </a:t>
            </a:r>
            <a:r>
              <a:rPr lang="fr-FR" dirty="0"/>
              <a:t>"</a:t>
            </a:r>
            <a:r>
              <a:rPr lang="fr-FR" dirty="0" err="1"/>
              <a:t>scaleout</a:t>
            </a:r>
            <a:r>
              <a:rPr lang="fr-FR" dirty="0"/>
              <a:t>" </a:t>
            </a:r>
            <a:r>
              <a:rPr lang="fr-FR" dirty="0" smtClean="0"/>
              <a:t>: beaucoup de petits serveurs, plutôt que quelques gros 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DAC4-8E8A-4229-A2E2-E17175F13580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5295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Iaas</a:t>
            </a:r>
            <a:r>
              <a:rPr lang="fr-FR" dirty="0" smtClean="0"/>
              <a:t> : </a:t>
            </a:r>
            <a:r>
              <a:rPr lang="fr-FR" dirty="0"/>
              <a:t>Architecture distribuée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5731-BE5A-4726-AF49-08D1A204DE0C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763688" y="1700808"/>
            <a:ext cx="7211144" cy="4066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Clr>
                <a:srgbClr val="A8B50A"/>
              </a:buClr>
              <a:buSzPct val="100000"/>
              <a:buFont typeface="Wingdings" pitchFamily="2" charset="2"/>
              <a:buChar char="n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6D5047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1489"/>
              </a:buClr>
              <a:buFont typeface="Arial" pitchFamily="34" charset="0"/>
              <a:buChar char="─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Beaucoup de petits serveurs</a:t>
            </a:r>
          </a:p>
          <a:p>
            <a:r>
              <a:rPr lang="fr-FR" dirty="0" smtClean="0"/>
              <a:t>Faible </a:t>
            </a:r>
            <a:r>
              <a:rPr lang="fr-FR" dirty="0"/>
              <a:t>cout, </a:t>
            </a:r>
            <a:r>
              <a:rPr lang="fr-FR" dirty="0" smtClean="0"/>
              <a:t>remplaçable </a:t>
            </a:r>
          </a:p>
          <a:p>
            <a:r>
              <a:rPr lang="fr-FR" dirty="0" smtClean="0"/>
              <a:t>Automatisation des déploiements</a:t>
            </a:r>
          </a:p>
          <a:p>
            <a:r>
              <a:rPr lang="fr-FR" dirty="0" smtClean="0"/>
              <a:t>Redondance des applications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321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Iaas</a:t>
            </a:r>
            <a:r>
              <a:rPr lang="fr-FR" dirty="0" smtClean="0"/>
              <a:t> : Exemple architecture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5661247"/>
            <a:ext cx="8258294" cy="381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0" i="1" dirty="0"/>
              <a:t>https://github.com/Azure/azure-quickstart-templates/tree/master/rhel-3tier-iaas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88DD-31C1-4617-809B-092BC036D2EB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37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68760"/>
            <a:ext cx="8208912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135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Iaas</a:t>
            </a:r>
            <a:r>
              <a:rPr lang="fr-FR" dirty="0" smtClean="0"/>
              <a:t> : Recommandation d’Architecture Amazon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5661247"/>
            <a:ext cx="8258294" cy="381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0" i="1" dirty="0"/>
              <a:t>https://aws.amazon.com/fr/architecture/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88DD-31C1-4617-809B-092BC036D2EB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38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62" y="1484784"/>
            <a:ext cx="7437801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719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Iaas</a:t>
            </a:r>
            <a:r>
              <a:rPr lang="fr-FR" dirty="0" smtClean="0"/>
              <a:t> : </a:t>
            </a:r>
            <a:r>
              <a:rPr lang="fr-FR" dirty="0"/>
              <a:t>A</a:t>
            </a:r>
            <a:r>
              <a:rPr lang="fr-FR" dirty="0" smtClean="0"/>
              <a:t>rchitecture </a:t>
            </a:r>
            <a:r>
              <a:rPr lang="fr-FR" dirty="0" err="1" smtClean="0"/>
              <a:t>Netflix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5731-BE5A-4726-AF49-08D1A204DE0C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39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36" y="1340768"/>
            <a:ext cx="6908533" cy="40324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ZoneTexte 8"/>
          <p:cNvSpPr txBox="1"/>
          <p:nvPr/>
        </p:nvSpPr>
        <p:spPr>
          <a:xfrm>
            <a:off x="292117" y="5733256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https://medium.com/netflix-techblog</a:t>
            </a:r>
          </a:p>
          <a:p>
            <a:r>
              <a:rPr lang="fr-FR" sz="1600" i="1" dirty="0" smtClean="0"/>
              <a:t>http</a:t>
            </a:r>
            <a:r>
              <a:rPr lang="fr-FR" sz="1600" i="1" dirty="0"/>
              <a:t>://www.slideshare.net/adrianco/netflix-nosql-search</a:t>
            </a:r>
          </a:p>
        </p:txBody>
      </p:sp>
    </p:spTree>
    <p:extLst>
      <p:ext uri="{BB962C8B-B14F-4D97-AF65-F5344CB8AC3E}">
        <p14:creationId xmlns:p14="http://schemas.microsoft.com/office/powerpoint/2010/main" val="28253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>
          <a:xfrm>
            <a:off x="3491880" y="2875384"/>
            <a:ext cx="4968552" cy="3073896"/>
          </a:xfrm>
        </p:spPr>
        <p:txBody>
          <a:bodyPr/>
          <a:lstStyle/>
          <a:p>
            <a:r>
              <a:rPr lang="fr-FR" dirty="0"/>
              <a:t>Architectures </a:t>
            </a:r>
            <a:r>
              <a:rPr lang="fr-FR" dirty="0" smtClean="0"/>
              <a:t>Cloud</a:t>
            </a:r>
          </a:p>
          <a:p>
            <a:pPr lvl="1" algn="l"/>
            <a:r>
              <a:rPr lang="fr-FR" b="1" dirty="0" smtClean="0">
                <a:solidFill>
                  <a:schemeClr val="tx1"/>
                </a:solidFill>
              </a:rPr>
              <a:t>Définition </a:t>
            </a:r>
            <a:r>
              <a:rPr lang="fr-FR" b="1" dirty="0">
                <a:solidFill>
                  <a:schemeClr val="tx1"/>
                </a:solidFill>
              </a:rPr>
              <a:t>et </a:t>
            </a:r>
            <a:r>
              <a:rPr lang="fr-FR" b="1" dirty="0" smtClean="0">
                <a:solidFill>
                  <a:schemeClr val="tx1"/>
                </a:solidFill>
              </a:rPr>
              <a:t>concepts</a:t>
            </a:r>
          </a:p>
          <a:p>
            <a:pPr lvl="1" algn="l"/>
            <a:r>
              <a:rPr lang="fr-FR" dirty="0" smtClean="0">
                <a:solidFill>
                  <a:srgbClr val="B8B8B8"/>
                </a:solidFill>
              </a:rPr>
              <a:t>«</a:t>
            </a:r>
            <a:r>
              <a:rPr lang="fr-FR" dirty="0">
                <a:solidFill>
                  <a:srgbClr val="B8B8B8"/>
                </a:solidFill>
              </a:rPr>
              <a:t> </a:t>
            </a:r>
            <a:r>
              <a:rPr lang="fr-FR" dirty="0" err="1">
                <a:solidFill>
                  <a:srgbClr val="B8B8B8"/>
                </a:solidFill>
              </a:rPr>
              <a:t>Whatever</a:t>
            </a:r>
            <a:r>
              <a:rPr lang="fr-FR" dirty="0">
                <a:solidFill>
                  <a:srgbClr val="B8B8B8"/>
                </a:solidFill>
              </a:rPr>
              <a:t> » as a </a:t>
            </a:r>
            <a:r>
              <a:rPr lang="fr-FR" dirty="0" smtClean="0">
                <a:solidFill>
                  <a:srgbClr val="B8B8B8"/>
                </a:solidFill>
              </a:rPr>
              <a:t>service</a:t>
            </a:r>
          </a:p>
          <a:p>
            <a:pPr lvl="1" algn="l"/>
            <a:r>
              <a:rPr lang="fr-FR" dirty="0" smtClean="0">
                <a:solidFill>
                  <a:srgbClr val="B8B8B8"/>
                </a:solidFill>
              </a:rPr>
              <a:t>Types de Cloud</a:t>
            </a:r>
            <a:endParaRPr lang="fr-FR" dirty="0">
              <a:solidFill>
                <a:srgbClr val="B8B8B8"/>
              </a:solidFill>
            </a:endParaRPr>
          </a:p>
          <a:p>
            <a:r>
              <a:rPr lang="fr-FR" dirty="0"/>
              <a:t>Les acteurs du </a:t>
            </a:r>
            <a:r>
              <a:rPr lang="fr-FR" dirty="0" err="1"/>
              <a:t>IaaS</a:t>
            </a:r>
            <a:endParaRPr lang="fr-FR" dirty="0"/>
          </a:p>
          <a:p>
            <a:r>
              <a:rPr lang="fr-FR" dirty="0"/>
              <a:t>Vocabulaire liés au </a:t>
            </a:r>
            <a:r>
              <a:rPr lang="fr-FR" dirty="0" err="1"/>
              <a:t>IaaS</a:t>
            </a:r>
            <a:endParaRPr lang="fr-FR" dirty="0"/>
          </a:p>
          <a:p>
            <a:endParaRPr lang="fr-FR" dirty="0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539552" y="6381328"/>
            <a:ext cx="870010" cy="360000"/>
          </a:xfrm>
        </p:spPr>
        <p:txBody>
          <a:bodyPr/>
          <a:lstStyle/>
          <a:p>
            <a:fld id="{6F494E75-35C6-4411-AE34-86A5A8354840}" type="datetime1">
              <a:rPr lang="fr-FR" smtClean="0"/>
              <a:t>19/10/2017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67944" y="6381328"/>
            <a:ext cx="4104456" cy="360000"/>
          </a:xfrm>
        </p:spPr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466" y="6381328"/>
            <a:ext cx="533086" cy="360000"/>
          </a:xfrm>
        </p:spPr>
        <p:txBody>
          <a:bodyPr/>
          <a:lstStyle/>
          <a:p>
            <a:fld id="{3A5F5595-61AE-4AA6-B423-33EDBD1DAE12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059832" y="321297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►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7507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Netflix</a:t>
            </a:r>
            <a:r>
              <a:rPr lang="fr-FR" dirty="0" smtClean="0"/>
              <a:t> : Beaucoup, de réplication …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E3B8-4C2C-42F6-9D75-A19C578A6FFA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40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1"/>
            <a:ext cx="7992888" cy="3980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ZoneTexte 2"/>
          <p:cNvSpPr txBox="1"/>
          <p:nvPr/>
        </p:nvSpPr>
        <p:spPr>
          <a:xfrm>
            <a:off x="395536" y="5733256"/>
            <a:ext cx="784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https://</a:t>
            </a:r>
            <a:r>
              <a:rPr lang="fr-FR" sz="1600" i="1" dirty="0" smtClean="0"/>
              <a:t>www.appdynamics.com/product/infrastructure-visibility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830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Iaas</a:t>
            </a:r>
            <a:r>
              <a:rPr lang="fr-FR" dirty="0" smtClean="0"/>
              <a:t> s’appuie sur la virtualisation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1259632" y="1556793"/>
            <a:ext cx="7394198" cy="4485884"/>
          </a:xfrm>
        </p:spPr>
        <p:txBody>
          <a:bodyPr/>
          <a:lstStyle/>
          <a:p>
            <a:r>
              <a:rPr lang="fr-FR" dirty="0"/>
              <a:t>Oui, mais pas </a:t>
            </a:r>
            <a:r>
              <a:rPr lang="fr-FR" dirty="0" smtClean="0"/>
              <a:t>que …</a:t>
            </a:r>
            <a:endParaRPr lang="fr-FR" dirty="0"/>
          </a:p>
          <a:p>
            <a:r>
              <a:rPr lang="fr-FR" dirty="0" smtClean="0"/>
              <a:t>La </a:t>
            </a:r>
            <a:r>
              <a:rPr lang="fr-FR" dirty="0"/>
              <a:t>virtualisation est une technologie permettant </a:t>
            </a:r>
            <a:r>
              <a:rPr lang="fr-FR" dirty="0" smtClean="0"/>
              <a:t>d'implémenter </a:t>
            </a:r>
            <a:r>
              <a:rPr lang="fr-FR" dirty="0"/>
              <a:t>la fonction </a:t>
            </a:r>
            <a:r>
              <a:rPr lang="fr-FR" dirty="0" smtClean="0"/>
              <a:t>« </a:t>
            </a:r>
            <a:r>
              <a:rPr lang="fr-FR" dirty="0" err="1" smtClean="0"/>
              <a:t>compute</a:t>
            </a:r>
            <a:r>
              <a:rPr lang="fr-FR" dirty="0" smtClean="0"/>
              <a:t> »</a:t>
            </a:r>
            <a:endParaRPr lang="fr-FR" dirty="0"/>
          </a:p>
          <a:p>
            <a:r>
              <a:rPr lang="fr-FR" dirty="0"/>
              <a:t>Un cloud fournissant du </a:t>
            </a:r>
            <a:r>
              <a:rPr lang="fr-FR" dirty="0" smtClean="0"/>
              <a:t>« </a:t>
            </a:r>
            <a:r>
              <a:rPr lang="fr-FR" dirty="0" err="1" smtClean="0"/>
              <a:t>compute</a:t>
            </a:r>
            <a:r>
              <a:rPr lang="fr-FR" dirty="0" smtClean="0"/>
              <a:t> » peut utiliser :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virtualisation</a:t>
            </a:r>
          </a:p>
          <a:p>
            <a:pPr lvl="1"/>
            <a:r>
              <a:rPr lang="fr-FR" dirty="0" smtClean="0"/>
              <a:t>Du </a:t>
            </a:r>
            <a:r>
              <a:rPr lang="fr-FR" dirty="0" err="1"/>
              <a:t>bare-metal</a:t>
            </a:r>
            <a:endParaRPr lang="fr-FR" dirty="0"/>
          </a:p>
          <a:p>
            <a:pPr lvl="1"/>
            <a:r>
              <a:rPr lang="fr-FR" dirty="0" smtClean="0"/>
              <a:t>Des containers</a:t>
            </a:r>
          </a:p>
          <a:p>
            <a:pPr lvl="1"/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B651-9758-414E-A5E2-8C032FDE9357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41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98373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Virtualisation vs Cloud</a:t>
            </a:r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496795"/>
              </p:ext>
            </p:extLst>
          </p:nvPr>
        </p:nvGraphicFramePr>
        <p:xfrm>
          <a:off x="539552" y="1400264"/>
          <a:ext cx="8185920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640"/>
                <a:gridCol w="2728640"/>
                <a:gridCol w="272864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Virtualisation</a:t>
                      </a:r>
                      <a:endParaRPr lang="fr-FR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Cloud</a:t>
                      </a:r>
                      <a:endParaRPr lang="fr-FR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Durée de vie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VM persistantes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Instances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Ephémères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Modification des ressources (RAM, CPU, …)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Augmentation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Lancement d’une nouvelle instance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Lancement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Souvent assez long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À la demande, quelques secondes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Déploiement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Sur un nœud spécifique, avec une IP spécifique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Sur n’importe quel nœud, sans choix de l’IP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En cas de crash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Réparation de la VM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Lancement d’une autre instance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Montée</a:t>
                      </a:r>
                      <a:r>
                        <a:rPr lang="fr-FR" baseline="0" dirty="0" smtClean="0"/>
                        <a:t> en puissance de l’infrastructure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Limitée et complexe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Il suffit d’ajouter des nœuds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BB9A-6844-4245-8F37-F4BAAA805BC4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42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423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Virtualisation vs Cloud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4784"/>
            <a:ext cx="7210425" cy="3971595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5E7E-2F13-43F0-BD98-6692F1613319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43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67544" y="5805264"/>
            <a:ext cx="763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http://www.slideshare.net/dirtysaffa/differences-between-virtualization-and-cloud</a:t>
            </a:r>
          </a:p>
        </p:txBody>
      </p:sp>
    </p:spTree>
    <p:extLst>
      <p:ext uri="{BB962C8B-B14F-4D97-AF65-F5344CB8AC3E}">
        <p14:creationId xmlns:p14="http://schemas.microsoft.com/office/powerpoint/2010/main" val="315625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>
          <a:xfrm>
            <a:off x="3491880" y="2875384"/>
            <a:ext cx="4968552" cy="3073896"/>
          </a:xfrm>
        </p:spPr>
        <p:txBody>
          <a:bodyPr/>
          <a:lstStyle/>
          <a:p>
            <a:r>
              <a:rPr lang="fr-FR" dirty="0"/>
              <a:t>Architectures </a:t>
            </a:r>
            <a:r>
              <a:rPr lang="fr-FR" dirty="0" smtClean="0"/>
              <a:t>Cloud</a:t>
            </a:r>
          </a:p>
          <a:p>
            <a:r>
              <a:rPr lang="fr-FR" dirty="0" err="1" smtClean="0"/>
              <a:t>Iaas</a:t>
            </a:r>
            <a:endParaRPr lang="fr-FR" dirty="0" smtClean="0"/>
          </a:p>
          <a:p>
            <a:pPr lvl="1" algn="l"/>
            <a:r>
              <a:rPr lang="fr-FR" dirty="0" smtClean="0">
                <a:solidFill>
                  <a:srgbClr val="B8B8B8"/>
                </a:solidFill>
              </a:rPr>
              <a:t>Définition</a:t>
            </a:r>
          </a:p>
          <a:p>
            <a:pPr lvl="1" algn="l"/>
            <a:r>
              <a:rPr lang="fr-FR" dirty="0" err="1">
                <a:solidFill>
                  <a:srgbClr val="B8B8B8"/>
                </a:solidFill>
              </a:rPr>
              <a:t>Iaas</a:t>
            </a:r>
            <a:r>
              <a:rPr lang="fr-FR" dirty="0">
                <a:solidFill>
                  <a:srgbClr val="B8B8B8"/>
                </a:solidFill>
              </a:rPr>
              <a:t> et </a:t>
            </a:r>
            <a:r>
              <a:rPr lang="fr-FR" dirty="0" smtClean="0">
                <a:solidFill>
                  <a:srgbClr val="B8B8B8"/>
                </a:solidFill>
              </a:rPr>
              <a:t>Virtualisation</a:t>
            </a:r>
          </a:p>
          <a:p>
            <a:pPr lvl="1" algn="l"/>
            <a:r>
              <a:rPr lang="fr-FR" dirty="0" smtClean="0">
                <a:solidFill>
                  <a:srgbClr val="B8B8B8"/>
                </a:solidFill>
              </a:rPr>
              <a:t>Vocabulaire</a:t>
            </a:r>
            <a:endParaRPr lang="fr-FR" dirty="0">
              <a:solidFill>
                <a:srgbClr val="B8B8B8"/>
              </a:solidFill>
            </a:endParaRPr>
          </a:p>
          <a:p>
            <a:pPr lvl="1" algn="l"/>
            <a:r>
              <a:rPr lang="fr-FR" sz="2400" b="1" dirty="0" smtClean="0">
                <a:solidFill>
                  <a:schemeClr val="tx1"/>
                </a:solidFill>
              </a:rPr>
              <a:t>Les acteurs</a:t>
            </a:r>
            <a:endParaRPr lang="fr-FR" sz="2400" b="1" dirty="0">
              <a:solidFill>
                <a:schemeClr val="tx1"/>
              </a:solidFill>
            </a:endParaRPr>
          </a:p>
          <a:p>
            <a:endParaRPr lang="fr-FR" dirty="0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539552" y="6381328"/>
            <a:ext cx="870010" cy="360000"/>
          </a:xfrm>
        </p:spPr>
        <p:txBody>
          <a:bodyPr/>
          <a:lstStyle/>
          <a:p>
            <a:fld id="{6D5E4E15-92BE-46B1-8905-32CF13BD166B}" type="datetime1">
              <a:rPr lang="fr-FR" smtClean="0"/>
              <a:t>19/10/2017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67944" y="6381328"/>
            <a:ext cx="4104456" cy="360000"/>
          </a:xfrm>
        </p:spPr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466" y="6381328"/>
            <a:ext cx="533086" cy="360000"/>
          </a:xfrm>
        </p:spPr>
        <p:txBody>
          <a:bodyPr/>
          <a:lstStyle/>
          <a:p>
            <a:fld id="{3A5F5595-61AE-4AA6-B423-33EDBD1DAE12}" type="slidenum">
              <a:rPr lang="fr-FR" smtClean="0"/>
              <a:pPr/>
              <a:t>44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311860" y="476753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►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0563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Très utilisé par les startup</a:t>
            </a:r>
          </a:p>
          <a:p>
            <a:pPr lvl="1"/>
            <a:r>
              <a:rPr lang="fr-FR" dirty="0" smtClean="0"/>
              <a:t>Mettre une infrastructure en place rapidement, sans investissement lourd</a:t>
            </a:r>
          </a:p>
          <a:p>
            <a:pPr lvl="1"/>
            <a:r>
              <a:rPr lang="fr-FR" dirty="0" smtClean="0"/>
              <a:t>Se concentrer sur le développement</a:t>
            </a:r>
          </a:p>
          <a:p>
            <a:pPr lvl="1"/>
            <a:r>
              <a:rPr lang="fr-FR" dirty="0" smtClean="0"/>
              <a:t>Coût prévisible (business plan)</a:t>
            </a:r>
          </a:p>
          <a:p>
            <a:r>
              <a:rPr lang="fr-FR" dirty="0" smtClean="0"/>
              <a:t>Mais aussi par des entreprises plus établies</a:t>
            </a:r>
          </a:p>
          <a:p>
            <a:pPr lvl="1"/>
            <a:r>
              <a:rPr lang="fr-FR" dirty="0" smtClean="0"/>
              <a:t>Pour </a:t>
            </a:r>
            <a:r>
              <a:rPr lang="fr-FR" smtClean="0"/>
              <a:t>des tests/développements</a:t>
            </a:r>
            <a:endParaRPr lang="fr-FR" dirty="0" smtClean="0"/>
          </a:p>
          <a:p>
            <a:pPr lvl="1"/>
            <a:r>
              <a:rPr lang="fr-FR" dirty="0" smtClean="0"/>
              <a:t>Pour du backup</a:t>
            </a:r>
          </a:p>
          <a:p>
            <a:pPr lvl="1"/>
            <a:r>
              <a:rPr lang="fr-FR" dirty="0" smtClean="0"/>
              <a:t>De plus en plus pour de la production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E2AD-9E0C-44BE-87D2-7F342118B679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45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863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Iaas</a:t>
            </a:r>
            <a:r>
              <a:rPr lang="fr-FR" dirty="0" smtClean="0"/>
              <a:t> et Cloud Public :  AWS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42686" y="1412776"/>
            <a:ext cx="7211144" cy="46299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smtClean="0"/>
              <a:t>AWS = Amazon </a:t>
            </a:r>
            <a:r>
              <a:rPr lang="fr-FR" smtClean="0"/>
              <a:t>WEB </a:t>
            </a:r>
            <a:r>
              <a:rPr lang="fr-FR" smtClean="0"/>
              <a:t>Services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Pionnier du marché (dès 2006</a:t>
            </a:r>
            <a:r>
              <a:rPr lang="fr-FR" dirty="0" smtClean="0"/>
              <a:t>), et toujours leader </a:t>
            </a:r>
            <a:endParaRPr lang="fr-FR" dirty="0"/>
          </a:p>
          <a:p>
            <a:r>
              <a:rPr lang="fr-FR" dirty="0" smtClean="0"/>
              <a:t>Services de Base</a:t>
            </a:r>
          </a:p>
          <a:p>
            <a:pPr lvl="1"/>
            <a:r>
              <a:rPr lang="fr-FR" dirty="0" smtClean="0"/>
              <a:t>Puissance de calcul : </a:t>
            </a:r>
            <a:r>
              <a:rPr lang="fr-FR" dirty="0" err="1" smtClean="0"/>
              <a:t>Elastic</a:t>
            </a:r>
            <a:r>
              <a:rPr lang="fr-FR" dirty="0" smtClean="0"/>
              <a:t> </a:t>
            </a:r>
            <a:r>
              <a:rPr lang="fr-FR" dirty="0" err="1"/>
              <a:t>Compute</a:t>
            </a:r>
            <a:r>
              <a:rPr lang="fr-FR" dirty="0"/>
              <a:t> Cloud (EC2)</a:t>
            </a:r>
          </a:p>
          <a:p>
            <a:pPr lvl="1"/>
            <a:r>
              <a:rPr lang="fr-FR" dirty="0" smtClean="0"/>
              <a:t>Stockage Bloc : </a:t>
            </a:r>
            <a:r>
              <a:rPr lang="fr-FR" dirty="0" err="1" smtClean="0"/>
              <a:t>Elastic</a:t>
            </a:r>
            <a:r>
              <a:rPr lang="fr-FR" dirty="0" smtClean="0"/>
              <a:t> </a:t>
            </a:r>
            <a:r>
              <a:rPr lang="fr-FR" dirty="0"/>
              <a:t>Block Storage (EBS)</a:t>
            </a:r>
          </a:p>
          <a:p>
            <a:pPr lvl="1"/>
            <a:r>
              <a:rPr lang="fr-FR" dirty="0" smtClean="0"/>
              <a:t>Stockage Objet : Simple </a:t>
            </a:r>
            <a:r>
              <a:rPr lang="fr-FR" dirty="0"/>
              <a:t>Storage Service (S3</a:t>
            </a:r>
            <a:r>
              <a:rPr lang="fr-FR" dirty="0" smtClean="0"/>
              <a:t>)</a:t>
            </a:r>
          </a:p>
          <a:p>
            <a:pPr lvl="1"/>
            <a:r>
              <a:rPr lang="fr-FR" dirty="0"/>
              <a:t>Base de données : </a:t>
            </a:r>
            <a:r>
              <a:rPr lang="fr-FR" dirty="0" err="1"/>
              <a:t>Relational</a:t>
            </a:r>
            <a:r>
              <a:rPr lang="fr-FR" dirty="0"/>
              <a:t> </a:t>
            </a:r>
            <a:r>
              <a:rPr lang="fr-FR" dirty="0" err="1"/>
              <a:t>Database</a:t>
            </a:r>
            <a:r>
              <a:rPr lang="fr-FR" dirty="0"/>
              <a:t> </a:t>
            </a:r>
            <a:r>
              <a:rPr lang="fr-FR" dirty="0" smtClean="0"/>
              <a:t>Service (RDS)</a:t>
            </a:r>
          </a:p>
          <a:p>
            <a:pPr lvl="1"/>
            <a:r>
              <a:rPr lang="fr-FR" dirty="0" smtClean="0"/>
              <a:t>…</a:t>
            </a:r>
          </a:p>
          <a:p>
            <a:r>
              <a:rPr lang="fr-FR" dirty="0" smtClean="0"/>
              <a:t>Services avancés</a:t>
            </a:r>
          </a:p>
          <a:p>
            <a:pPr lvl="1"/>
            <a:r>
              <a:rPr lang="fr-FR" dirty="0" smtClean="0"/>
              <a:t>DNS (Route 53)</a:t>
            </a:r>
          </a:p>
          <a:p>
            <a:pPr lvl="1"/>
            <a:r>
              <a:rPr lang="fr-FR" dirty="0" err="1" smtClean="0"/>
              <a:t>Load</a:t>
            </a:r>
            <a:r>
              <a:rPr lang="fr-FR" dirty="0" smtClean="0"/>
              <a:t> </a:t>
            </a:r>
            <a:r>
              <a:rPr lang="fr-FR" dirty="0" err="1" smtClean="0"/>
              <a:t>Balancing</a:t>
            </a:r>
            <a:r>
              <a:rPr lang="fr-FR" dirty="0" smtClean="0"/>
              <a:t> </a:t>
            </a:r>
            <a:r>
              <a:rPr lang="fr-FR" dirty="0" err="1" smtClean="0"/>
              <a:t>Identity</a:t>
            </a:r>
            <a:r>
              <a:rPr lang="fr-FR" dirty="0" smtClean="0"/>
              <a:t> and Access management (IAM)</a:t>
            </a:r>
          </a:p>
          <a:p>
            <a:pPr lvl="1"/>
            <a:r>
              <a:rPr lang="fr-FR" dirty="0" smtClean="0"/>
              <a:t>Stockage d’archives (Glacier)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4CBA-983C-414C-989E-06EE94C02F4C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46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856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Iaas</a:t>
            </a:r>
            <a:r>
              <a:rPr lang="fr-FR" dirty="0" smtClean="0"/>
              <a:t> et Cloud Public :  … et les autres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42686" y="1268760"/>
            <a:ext cx="7211144" cy="4773917"/>
          </a:xfrm>
        </p:spPr>
        <p:txBody>
          <a:bodyPr>
            <a:normAutofit lnSpcReduction="10000"/>
          </a:bodyPr>
          <a:lstStyle/>
          <a:p>
            <a:pPr lvl="1"/>
            <a:endParaRPr lang="fr-FR" dirty="0"/>
          </a:p>
          <a:p>
            <a:r>
              <a:rPr lang="fr-FR" dirty="0" smtClean="0"/>
              <a:t>Spécialisés</a:t>
            </a:r>
          </a:p>
          <a:p>
            <a:pPr lvl="1"/>
            <a:r>
              <a:rPr lang="en-US" dirty="0" smtClean="0"/>
              <a:t>Rackspace, </a:t>
            </a:r>
            <a:r>
              <a:rPr lang="en-US" dirty="0" err="1" smtClean="0"/>
              <a:t>DigitalOcean</a:t>
            </a:r>
            <a:r>
              <a:rPr lang="en-US" dirty="0" smtClean="0"/>
              <a:t>, </a:t>
            </a:r>
            <a:r>
              <a:rPr lang="en-US" dirty="0" err="1" smtClean="0"/>
              <a:t>Outscale</a:t>
            </a:r>
            <a:r>
              <a:rPr lang="en-US" dirty="0" smtClean="0"/>
              <a:t>, …</a:t>
            </a:r>
            <a:endParaRPr lang="fr-FR" dirty="0" smtClean="0"/>
          </a:p>
          <a:p>
            <a:r>
              <a:rPr lang="en-US" dirty="0" err="1" smtClean="0"/>
              <a:t>Editeurs</a:t>
            </a:r>
            <a:endParaRPr lang="en-US" dirty="0" smtClean="0"/>
          </a:p>
          <a:p>
            <a:pPr lvl="1"/>
            <a:r>
              <a:rPr lang="en-US" dirty="0" smtClean="0"/>
              <a:t>Google Cloud Platform,</a:t>
            </a:r>
          </a:p>
          <a:p>
            <a:pPr lvl="1"/>
            <a:r>
              <a:rPr lang="en-US" dirty="0" smtClean="0"/>
              <a:t>Microsoft Azure,</a:t>
            </a:r>
          </a:p>
          <a:p>
            <a:pPr lvl="1"/>
            <a:r>
              <a:rPr lang="en-US" dirty="0" smtClean="0"/>
              <a:t>Oracle,  HP,  IBM …</a:t>
            </a:r>
            <a:endParaRPr lang="en-US" dirty="0"/>
          </a:p>
          <a:p>
            <a:r>
              <a:rPr lang="en-US" dirty="0" err="1" smtClean="0"/>
              <a:t>Hébergeurs</a:t>
            </a:r>
            <a:endParaRPr lang="en-US" dirty="0" smtClean="0"/>
          </a:p>
          <a:p>
            <a:pPr lvl="1"/>
            <a:r>
              <a:rPr lang="en-US" dirty="0" err="1"/>
              <a:t>DreamHost</a:t>
            </a:r>
            <a:r>
              <a:rPr lang="en-US" dirty="0" smtClean="0"/>
              <a:t>, OVH</a:t>
            </a:r>
            <a:r>
              <a:rPr lang="en-US" dirty="0"/>
              <a:t>, </a:t>
            </a:r>
            <a:r>
              <a:rPr lang="en-US" dirty="0" err="1" smtClean="0"/>
              <a:t>Ikoula</a:t>
            </a:r>
            <a:r>
              <a:rPr lang="en-US" dirty="0" smtClean="0"/>
              <a:t>, …</a:t>
            </a:r>
          </a:p>
          <a:p>
            <a:r>
              <a:rPr lang="en-US" dirty="0" err="1" smtClean="0"/>
              <a:t>Opérateurs</a:t>
            </a:r>
            <a:r>
              <a:rPr lang="en-US" dirty="0" smtClean="0"/>
              <a:t> </a:t>
            </a:r>
            <a:r>
              <a:rPr lang="en-US" dirty="0" err="1" smtClean="0"/>
              <a:t>Télécom</a:t>
            </a:r>
            <a:endParaRPr lang="en-US" dirty="0" smtClean="0"/>
          </a:p>
          <a:p>
            <a:pPr lvl="1"/>
            <a:r>
              <a:rPr lang="en-US" dirty="0" err="1" smtClean="0"/>
              <a:t>Cloudwatt</a:t>
            </a:r>
            <a:r>
              <a:rPr lang="en-US" dirty="0" smtClean="0"/>
              <a:t> </a:t>
            </a:r>
            <a:r>
              <a:rPr lang="en-US" dirty="0"/>
              <a:t>(Orange </a:t>
            </a:r>
            <a:r>
              <a:rPr lang="en-US" dirty="0" smtClean="0"/>
              <a:t>Business Services),  </a:t>
            </a:r>
            <a:r>
              <a:rPr lang="en-US" dirty="0" err="1" smtClean="0"/>
              <a:t>Numergy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SFR), </a:t>
            </a:r>
            <a:r>
              <a:rPr lang="en-US" dirty="0" err="1" smtClean="0"/>
              <a:t>Scaleway</a:t>
            </a:r>
            <a:r>
              <a:rPr lang="en-US" dirty="0" smtClean="0"/>
              <a:t> (Iliad)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0739-3A2A-4353-B85D-45917F7C0F8F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47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609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Iaas</a:t>
            </a:r>
            <a:r>
              <a:rPr lang="fr-FR" dirty="0" smtClean="0"/>
              <a:t> et Logiciels libres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Logiciels libres permettant le déploiement </a:t>
            </a:r>
            <a:r>
              <a:rPr lang="fr-FR" dirty="0" smtClean="0"/>
              <a:t>d’un </a:t>
            </a:r>
            <a:r>
              <a:rPr lang="fr-FR" dirty="0"/>
              <a:t>cloud privé :</a:t>
            </a:r>
          </a:p>
          <a:p>
            <a:pPr lvl="1"/>
            <a:r>
              <a:rPr lang="fr-FR" dirty="0"/>
              <a:t>Eucalyptus (société rachetée par HP en septembre 2014)</a:t>
            </a:r>
          </a:p>
          <a:p>
            <a:pPr lvl="1"/>
            <a:r>
              <a:rPr lang="fr-FR" dirty="0"/>
              <a:t>Apache </a:t>
            </a:r>
            <a:r>
              <a:rPr lang="fr-FR" dirty="0" err="1"/>
              <a:t>CloudStack</a:t>
            </a:r>
            <a:r>
              <a:rPr lang="fr-FR" dirty="0"/>
              <a:t> (https://cloudstack.apache.org/)</a:t>
            </a:r>
          </a:p>
          <a:p>
            <a:pPr lvl="1"/>
            <a:r>
              <a:rPr lang="fr-FR" dirty="0" err="1"/>
              <a:t>OpenNebula</a:t>
            </a:r>
            <a:r>
              <a:rPr lang="fr-FR" dirty="0"/>
              <a:t> (http://opennebula.org/)</a:t>
            </a:r>
          </a:p>
          <a:p>
            <a:pPr lvl="1"/>
            <a:r>
              <a:rPr lang="fr-FR" sz="2400" b="1" dirty="0" err="1" smtClean="0"/>
              <a:t>OpenStack</a:t>
            </a:r>
            <a:r>
              <a:rPr lang="fr-FR" sz="2400" b="1" dirty="0" smtClean="0"/>
              <a:t> (https</a:t>
            </a:r>
            <a:r>
              <a:rPr lang="fr-FR" sz="2400" b="1" dirty="0"/>
              <a:t>://www.openstack.org</a:t>
            </a:r>
            <a:r>
              <a:rPr lang="fr-FR" sz="2400" b="1" dirty="0" smtClean="0"/>
              <a:t>/)</a:t>
            </a:r>
          </a:p>
          <a:p>
            <a:pPr lvl="1"/>
            <a:endParaRPr lang="fr-FR" sz="2400" b="1" dirty="0"/>
          </a:p>
          <a:p>
            <a:pPr lvl="1"/>
            <a:endParaRPr lang="fr-FR" sz="2400" b="1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1FF0-D1E7-4162-893D-59875DCBB543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48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893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des cloud publics</a:t>
            </a:r>
            <a:endParaRPr lang="fr-FR" dirty="0"/>
          </a:p>
        </p:txBody>
      </p:sp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0" y="1340769"/>
            <a:ext cx="8077553" cy="4441076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562-449F-4F5A-9A9B-9A78570D6AF9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49</a:t>
            </a:fld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99592" y="5877272"/>
            <a:ext cx="56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https://www.rightscale.com/lp/state-of-the-cloud</a:t>
            </a:r>
          </a:p>
        </p:txBody>
      </p:sp>
    </p:spTree>
    <p:extLst>
      <p:ext uri="{BB962C8B-B14F-4D97-AF65-F5344CB8AC3E}">
        <p14:creationId xmlns:p14="http://schemas.microsoft.com/office/powerpoint/2010/main" val="403110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Wikipédia dit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42686" y="1340768"/>
            <a:ext cx="7211144" cy="4701909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fr-FR" b="0" dirty="0" smtClean="0"/>
              <a:t>« Le </a:t>
            </a:r>
            <a:r>
              <a:rPr lang="fr-FR" b="0" dirty="0"/>
              <a:t>cloud </a:t>
            </a:r>
            <a:r>
              <a:rPr lang="fr-FR" b="0" dirty="0" err="1"/>
              <a:t>computing</a:t>
            </a:r>
            <a:r>
              <a:rPr lang="fr-FR" b="0" dirty="0"/>
              <a:t>, [. . . ], est l’exploitation de </a:t>
            </a:r>
            <a:r>
              <a:rPr lang="fr-FR" b="0" dirty="0" smtClean="0"/>
              <a:t>la puissance </a:t>
            </a:r>
            <a:r>
              <a:rPr lang="fr-FR" b="0" dirty="0"/>
              <a:t>de </a:t>
            </a:r>
            <a:r>
              <a:rPr lang="fr-FR" u="sng" dirty="0"/>
              <a:t>calcul</a:t>
            </a:r>
            <a:r>
              <a:rPr lang="fr-FR" b="0" dirty="0"/>
              <a:t> ou de </a:t>
            </a:r>
            <a:r>
              <a:rPr lang="fr-FR" u="sng" dirty="0"/>
              <a:t>stockage</a:t>
            </a:r>
            <a:r>
              <a:rPr lang="fr-FR" b="0" dirty="0"/>
              <a:t> de serveurs </a:t>
            </a:r>
            <a:r>
              <a:rPr lang="fr-FR" b="0" dirty="0" smtClean="0"/>
              <a:t>informatiques </a:t>
            </a:r>
            <a:r>
              <a:rPr lang="fr-FR" u="sng" dirty="0" smtClean="0"/>
              <a:t>distants,</a:t>
            </a:r>
            <a:endParaRPr lang="fr-FR" b="0" dirty="0" smtClean="0"/>
          </a:p>
          <a:p>
            <a:pPr marL="0" indent="0">
              <a:buNone/>
            </a:pPr>
            <a:r>
              <a:rPr lang="fr-FR" b="0" dirty="0" smtClean="0"/>
              <a:t>[...]  l’accès </a:t>
            </a:r>
            <a:r>
              <a:rPr lang="fr-FR" sz="2800" u="sng" cap="all" dirty="0" smtClean="0">
                <a:solidFill>
                  <a:srgbClr val="FF0000"/>
                </a:solidFill>
              </a:rPr>
              <a:t>à </a:t>
            </a:r>
            <a:r>
              <a:rPr lang="fr-FR" sz="2800" u="sng" cap="all" dirty="0">
                <a:solidFill>
                  <a:srgbClr val="FF0000"/>
                </a:solidFill>
              </a:rPr>
              <a:t>la </a:t>
            </a:r>
            <a:r>
              <a:rPr lang="fr-FR" sz="2800" u="sng" cap="all" dirty="0" smtClean="0">
                <a:solidFill>
                  <a:srgbClr val="FF0000"/>
                </a:solidFill>
              </a:rPr>
              <a:t>demande</a:t>
            </a:r>
            <a:r>
              <a:rPr lang="fr-FR" b="0" dirty="0" smtClean="0"/>
              <a:t> et  </a:t>
            </a:r>
            <a:r>
              <a:rPr lang="fr-FR" sz="2400" u="sng" cap="all" dirty="0" smtClean="0">
                <a:solidFill>
                  <a:srgbClr val="FF0000"/>
                </a:solidFill>
              </a:rPr>
              <a:t>en </a:t>
            </a:r>
            <a:r>
              <a:rPr lang="fr-FR" sz="2800" u="sng" cap="all" dirty="0" smtClean="0">
                <a:solidFill>
                  <a:srgbClr val="FF0000"/>
                </a:solidFill>
              </a:rPr>
              <a:t>libre-service</a:t>
            </a:r>
            <a:r>
              <a:rPr lang="fr-FR" sz="2400" b="0" dirty="0" smtClean="0"/>
              <a:t>,</a:t>
            </a:r>
            <a:r>
              <a:rPr lang="fr-FR" sz="2400" dirty="0" smtClean="0"/>
              <a:t> </a:t>
            </a:r>
            <a:r>
              <a:rPr lang="fr-FR" b="0" dirty="0" smtClean="0"/>
              <a:t>à des ressources, logiciels, données, </a:t>
            </a:r>
            <a:r>
              <a:rPr lang="fr-FR" u="sng" dirty="0" smtClean="0"/>
              <a:t>partagées</a:t>
            </a:r>
            <a:r>
              <a:rPr lang="fr-FR" b="0" u="sng" dirty="0" smtClean="0"/>
              <a:t>,</a:t>
            </a:r>
            <a:r>
              <a:rPr lang="fr-FR" b="0" dirty="0" smtClean="0"/>
              <a:t> </a:t>
            </a:r>
            <a:r>
              <a:rPr lang="fr-FR" u="sng" dirty="0" smtClean="0"/>
              <a:t>à distance</a:t>
            </a:r>
            <a:r>
              <a:rPr lang="fr-FR" b="0" dirty="0" smtClean="0"/>
              <a:t>, </a:t>
            </a:r>
          </a:p>
          <a:p>
            <a:pPr marL="0" indent="0">
              <a:buNone/>
            </a:pPr>
            <a:endParaRPr lang="fr-FR" b="0" dirty="0" smtClean="0"/>
          </a:p>
          <a:p>
            <a:pPr marL="0" indent="0">
              <a:buNone/>
            </a:pPr>
            <a:r>
              <a:rPr lang="fr-FR" b="0" dirty="0" smtClean="0"/>
              <a:t>[…] par </a:t>
            </a:r>
            <a:r>
              <a:rPr lang="fr-FR" b="0" dirty="0"/>
              <a:t>l’intermédiaire d’un réseau, généralement l’internet</a:t>
            </a:r>
            <a:r>
              <a:rPr lang="fr-FR" b="0" dirty="0" smtClean="0"/>
              <a:t>.</a:t>
            </a:r>
          </a:p>
          <a:p>
            <a:pPr marL="0" indent="0">
              <a:buNone/>
            </a:pPr>
            <a:r>
              <a:rPr lang="fr-FR" b="0" dirty="0" smtClean="0"/>
              <a:t>[...] Il </a:t>
            </a:r>
            <a:r>
              <a:rPr lang="fr-FR" b="0" dirty="0"/>
              <a:t>s’agit </a:t>
            </a:r>
            <a:r>
              <a:rPr lang="fr-FR" b="0" dirty="0" smtClean="0"/>
              <a:t>donc d’une </a:t>
            </a:r>
            <a:r>
              <a:rPr lang="fr-FR" b="0" dirty="0"/>
              <a:t>délocalisation de l’infrastructure informatique</a:t>
            </a:r>
            <a:r>
              <a:rPr lang="fr-FR" b="0" dirty="0" smtClean="0"/>
              <a:t>. »</a:t>
            </a:r>
          </a:p>
          <a:p>
            <a:pPr marL="0" indent="0">
              <a:spcBef>
                <a:spcPts val="1200"/>
              </a:spcBef>
              <a:buNone/>
            </a:pPr>
            <a:endParaRPr lang="fr-FR" b="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D712-801B-42E6-971A-958EDF23313A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155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des cloud privés</a:t>
            </a:r>
            <a:endParaRPr lang="fr-FR" dirty="0"/>
          </a:p>
        </p:txBody>
      </p:sp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00" y="1340769"/>
            <a:ext cx="7394572" cy="4441076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562-449F-4F5A-9A9B-9A78570D6AF9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50</a:t>
            </a:fld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99592" y="5877272"/>
            <a:ext cx="56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https://www.rightscale.com/lp/state-of-the-cloud</a:t>
            </a:r>
          </a:p>
        </p:txBody>
      </p:sp>
    </p:spTree>
    <p:extLst>
      <p:ext uri="{BB962C8B-B14F-4D97-AF65-F5344CB8AC3E}">
        <p14:creationId xmlns:p14="http://schemas.microsoft.com/office/powerpoint/2010/main" val="6318174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DFC5-1973-4EC8-9282-733BC94B1622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51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100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Iaas</a:t>
            </a:r>
            <a:r>
              <a:rPr lang="fr-FR" dirty="0" smtClean="0"/>
              <a:t> révolutionne l’IT</a:t>
            </a:r>
          </a:p>
          <a:p>
            <a:r>
              <a:rPr lang="fr-FR" dirty="0" smtClean="0"/>
              <a:t>Infrastructure jetable, as code</a:t>
            </a:r>
          </a:p>
          <a:p>
            <a:r>
              <a:rPr lang="fr-FR" dirty="0" smtClean="0"/>
              <a:t>Un nouveau vocabulaire</a:t>
            </a:r>
          </a:p>
          <a:p>
            <a:r>
              <a:rPr lang="fr-FR" dirty="0" smtClean="0"/>
              <a:t>De nouvelles pratiques</a:t>
            </a:r>
          </a:p>
          <a:p>
            <a:r>
              <a:rPr lang="fr-FR" dirty="0" smtClean="0"/>
              <a:t>De nouveaux métiers</a:t>
            </a:r>
          </a:p>
          <a:p>
            <a:endParaRPr lang="fr-FR" dirty="0"/>
          </a:p>
          <a:p>
            <a:r>
              <a:rPr lang="fr-FR" dirty="0" smtClean="0"/>
              <a:t>Mais attention à ne pas vouloir faire du vieux avec du neuf …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58E0-8644-4C0E-8669-1882067658FF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52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771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Accès à des services en ligne  </a:t>
            </a:r>
          </a:p>
          <a:p>
            <a:pPr lvl="1"/>
            <a:r>
              <a:rPr lang="fr-FR" dirty="0" smtClean="0"/>
              <a:t>Puissance </a:t>
            </a:r>
            <a:r>
              <a:rPr lang="fr-FR" dirty="0"/>
              <a:t>de calcul, capacité de </a:t>
            </a:r>
            <a:r>
              <a:rPr lang="fr-FR" dirty="0" smtClean="0"/>
              <a:t>stockage,  fonctionnalités réseau, …</a:t>
            </a:r>
          </a:p>
          <a:p>
            <a:pPr lvl="1"/>
            <a:r>
              <a:rPr lang="fr-FR" dirty="0" smtClean="0"/>
              <a:t>Outils, Applications, environnement de travail</a:t>
            </a:r>
          </a:p>
          <a:p>
            <a:r>
              <a:rPr lang="fr-FR" dirty="0" smtClean="0"/>
              <a:t>En mode « libre-service » (notion </a:t>
            </a:r>
            <a:r>
              <a:rPr lang="fr-FR" dirty="0"/>
              <a:t>de </a:t>
            </a:r>
            <a:r>
              <a:rPr lang="fr-FR" dirty="0" smtClean="0"/>
              <a:t>catalogue)</a:t>
            </a:r>
            <a:endParaRPr lang="fr-FR" dirty="0"/>
          </a:p>
          <a:p>
            <a:r>
              <a:rPr lang="fr-FR" dirty="0" smtClean="0"/>
              <a:t>A la demande et </a:t>
            </a:r>
            <a:r>
              <a:rPr lang="fr-FR" dirty="0"/>
              <a:t>facturation </a:t>
            </a:r>
            <a:r>
              <a:rPr lang="fr-FR" dirty="0" smtClean="0"/>
              <a:t>à l’usage</a:t>
            </a:r>
          </a:p>
          <a:p>
            <a:endParaRPr lang="fr-FR" dirty="0" smtClean="0"/>
          </a:p>
          <a:p>
            <a:r>
              <a:rPr lang="fr-FR" dirty="0"/>
              <a:t>Flexibilité et élasticité </a:t>
            </a:r>
          </a:p>
          <a:p>
            <a:r>
              <a:rPr lang="fr-FR" dirty="0" smtClean="0"/>
              <a:t>Accès par programmation, via des APIs</a:t>
            </a:r>
            <a:endParaRPr lang="fr-FR" dirty="0"/>
          </a:p>
          <a:p>
            <a:r>
              <a:rPr lang="fr-FR" dirty="0" smtClean="0"/>
              <a:t>Automatisation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B068-ABE7-4D07-AB0A-2D35B5640249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657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>
          <a:xfrm>
            <a:off x="3491880" y="2875384"/>
            <a:ext cx="4968552" cy="3073896"/>
          </a:xfrm>
        </p:spPr>
        <p:txBody>
          <a:bodyPr/>
          <a:lstStyle/>
          <a:p>
            <a:r>
              <a:rPr lang="fr-FR" dirty="0" smtClean="0"/>
              <a:t>Architectures Cloud</a:t>
            </a:r>
          </a:p>
          <a:p>
            <a:pPr lvl="1" algn="l"/>
            <a:r>
              <a:rPr lang="fr-FR" dirty="0" smtClean="0">
                <a:solidFill>
                  <a:srgbClr val="B8B8B8"/>
                </a:solidFill>
              </a:rPr>
              <a:t>Définition </a:t>
            </a:r>
            <a:r>
              <a:rPr lang="fr-FR" dirty="0">
                <a:solidFill>
                  <a:srgbClr val="B8B8B8"/>
                </a:solidFill>
              </a:rPr>
              <a:t>et </a:t>
            </a:r>
            <a:r>
              <a:rPr lang="fr-FR" dirty="0" smtClean="0">
                <a:solidFill>
                  <a:srgbClr val="B8B8B8"/>
                </a:solidFill>
              </a:rPr>
              <a:t>concepts</a:t>
            </a:r>
          </a:p>
          <a:p>
            <a:pPr lvl="1" algn="l"/>
            <a:r>
              <a:rPr lang="fr-FR" b="1" dirty="0" smtClean="0">
                <a:solidFill>
                  <a:schemeClr val="tx1"/>
                </a:solidFill>
              </a:rPr>
              <a:t>«</a:t>
            </a:r>
            <a:r>
              <a:rPr lang="fr-FR" b="1" dirty="0">
                <a:solidFill>
                  <a:schemeClr val="tx1"/>
                </a:solidFill>
              </a:rPr>
              <a:t> </a:t>
            </a:r>
            <a:r>
              <a:rPr lang="fr-FR" b="1" dirty="0" err="1">
                <a:solidFill>
                  <a:schemeClr val="tx1"/>
                </a:solidFill>
              </a:rPr>
              <a:t>Whatever</a:t>
            </a:r>
            <a:r>
              <a:rPr lang="fr-FR" b="1" dirty="0">
                <a:solidFill>
                  <a:schemeClr val="tx1"/>
                </a:solidFill>
              </a:rPr>
              <a:t> » as a </a:t>
            </a:r>
            <a:r>
              <a:rPr lang="fr-FR" b="1" dirty="0" smtClean="0">
                <a:solidFill>
                  <a:schemeClr val="tx1"/>
                </a:solidFill>
              </a:rPr>
              <a:t>service</a:t>
            </a:r>
          </a:p>
          <a:p>
            <a:pPr lvl="1" algn="l"/>
            <a:r>
              <a:rPr lang="fr-FR" b="1" dirty="0" smtClean="0">
                <a:solidFill>
                  <a:srgbClr val="B8B8B8"/>
                </a:solidFill>
              </a:rPr>
              <a:t>Types de Cloud</a:t>
            </a:r>
            <a:endParaRPr lang="fr-FR" b="1" dirty="0">
              <a:solidFill>
                <a:srgbClr val="B8B8B8"/>
              </a:solidFill>
            </a:endParaRPr>
          </a:p>
          <a:p>
            <a:r>
              <a:rPr lang="fr-FR" dirty="0" err="1" smtClean="0"/>
              <a:t>IaaS</a:t>
            </a:r>
            <a:endParaRPr lang="fr-FR" dirty="0"/>
          </a:p>
          <a:p>
            <a:endParaRPr lang="fr-FR" dirty="0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539552" y="6381328"/>
            <a:ext cx="870010" cy="360000"/>
          </a:xfrm>
        </p:spPr>
        <p:txBody>
          <a:bodyPr/>
          <a:lstStyle/>
          <a:p>
            <a:fld id="{D856EA89-01F2-4AED-A6C8-83359273866A}" type="datetime1">
              <a:rPr lang="fr-FR" smtClean="0"/>
              <a:t>19/10/2017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67944" y="6381328"/>
            <a:ext cx="4104456" cy="360000"/>
          </a:xfrm>
        </p:spPr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466" y="6381328"/>
            <a:ext cx="533086" cy="360000"/>
          </a:xfrm>
        </p:spPr>
        <p:txBody>
          <a:bodyPr/>
          <a:lstStyle/>
          <a:p>
            <a:fld id="{3A5F5595-61AE-4AA6-B423-33EDBD1DAE12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059832" y="361540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►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41476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WaaS</a:t>
            </a:r>
            <a:r>
              <a:rPr lang="en-US" dirty="0" smtClean="0"/>
              <a:t> </a:t>
            </a:r>
            <a:r>
              <a:rPr lang="en-US" dirty="0"/>
              <a:t>: Whatever as a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42686" y="1535403"/>
            <a:ext cx="7211144" cy="4773917"/>
          </a:xfrm>
        </p:spPr>
        <p:txBody>
          <a:bodyPr>
            <a:normAutofit/>
          </a:bodyPr>
          <a:lstStyle/>
          <a:p>
            <a:r>
              <a:rPr lang="fr-FR" dirty="0"/>
              <a:t>Principalement</a:t>
            </a:r>
          </a:p>
          <a:p>
            <a:pPr lvl="1"/>
            <a:r>
              <a:rPr lang="fr-FR" dirty="0" err="1"/>
              <a:t>IaaS</a:t>
            </a:r>
            <a:r>
              <a:rPr lang="fr-FR" dirty="0"/>
              <a:t> Infrastructure as a Service</a:t>
            </a:r>
          </a:p>
          <a:p>
            <a:pPr lvl="1"/>
            <a:r>
              <a:rPr lang="fr-FR" dirty="0" err="1"/>
              <a:t>PaaS</a:t>
            </a:r>
            <a:r>
              <a:rPr lang="fr-FR" dirty="0"/>
              <a:t> Platform as a Service</a:t>
            </a:r>
          </a:p>
          <a:p>
            <a:pPr lvl="1"/>
            <a:r>
              <a:rPr lang="fr-FR" dirty="0" err="1"/>
              <a:t>SaaS</a:t>
            </a:r>
            <a:r>
              <a:rPr lang="fr-FR" dirty="0"/>
              <a:t> Software as a </a:t>
            </a:r>
            <a:r>
              <a:rPr lang="fr-FR" dirty="0" smtClean="0"/>
              <a:t>Service</a:t>
            </a:r>
            <a:endParaRPr lang="fr-FR" dirty="0"/>
          </a:p>
          <a:p>
            <a:r>
              <a:rPr lang="fr-FR" dirty="0"/>
              <a:t>Mais </a:t>
            </a:r>
            <a:r>
              <a:rPr lang="fr-FR" dirty="0" smtClean="0"/>
              <a:t>aussi</a:t>
            </a:r>
            <a:endParaRPr lang="fr-FR" dirty="0"/>
          </a:p>
          <a:p>
            <a:pPr lvl="1"/>
            <a:r>
              <a:rPr lang="fr-FR" dirty="0" err="1" smtClean="0"/>
              <a:t>Database</a:t>
            </a:r>
            <a:r>
              <a:rPr lang="fr-FR" dirty="0" smtClean="0"/>
              <a:t> </a:t>
            </a:r>
            <a:r>
              <a:rPr lang="fr-FR" dirty="0"/>
              <a:t>as a Service</a:t>
            </a:r>
          </a:p>
          <a:p>
            <a:pPr lvl="1"/>
            <a:r>
              <a:rPr lang="fr-FR" dirty="0" smtClean="0"/>
              <a:t>Network </a:t>
            </a:r>
            <a:r>
              <a:rPr lang="fr-FR" dirty="0"/>
              <a:t>as a </a:t>
            </a:r>
            <a:r>
              <a:rPr lang="fr-FR" dirty="0" smtClean="0"/>
              <a:t>Service</a:t>
            </a:r>
          </a:p>
          <a:p>
            <a:pPr lvl="1"/>
            <a:r>
              <a:rPr lang="en-US" dirty="0" smtClean="0"/>
              <a:t>Storage </a:t>
            </a:r>
            <a:r>
              <a:rPr lang="en-US" dirty="0"/>
              <a:t>as a Service</a:t>
            </a:r>
            <a:endParaRPr lang="fr-FR" dirty="0"/>
          </a:p>
          <a:p>
            <a:pPr lvl="1"/>
            <a:r>
              <a:rPr lang="fr-FR" dirty="0" err="1" smtClean="0"/>
              <a:t>Load</a:t>
            </a:r>
            <a:r>
              <a:rPr lang="fr-FR" dirty="0" smtClean="0"/>
              <a:t> </a:t>
            </a:r>
            <a:r>
              <a:rPr lang="fr-FR" dirty="0" err="1"/>
              <a:t>balancing</a:t>
            </a:r>
            <a:r>
              <a:rPr lang="fr-FR" dirty="0"/>
              <a:t> as a </a:t>
            </a:r>
            <a:r>
              <a:rPr lang="fr-FR" dirty="0" smtClean="0"/>
              <a:t>Service</a:t>
            </a:r>
          </a:p>
          <a:p>
            <a:pPr lvl="1"/>
            <a:r>
              <a:rPr lang="en-US" dirty="0" smtClean="0"/>
              <a:t>DNS </a:t>
            </a:r>
            <a:r>
              <a:rPr lang="en-US" dirty="0"/>
              <a:t>as </a:t>
            </a:r>
            <a:r>
              <a:rPr lang="en-US" dirty="0" smtClean="0"/>
              <a:t>a Service</a:t>
            </a:r>
          </a:p>
          <a:p>
            <a:pPr lvl="1"/>
            <a:r>
              <a:rPr lang="fr-FR" dirty="0" smtClean="0"/>
              <a:t>$</a:t>
            </a:r>
            <a:r>
              <a:rPr lang="fr-FR" dirty="0"/>
              <a:t>APPLICATION as a </a:t>
            </a:r>
            <a:r>
              <a:rPr lang="fr-FR" dirty="0" smtClean="0"/>
              <a:t>Service</a:t>
            </a:r>
          </a:p>
          <a:p>
            <a:pPr lvl="1"/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1FBA-97EE-4F65-A793-435D5E709BD5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17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SaaS</a:t>
            </a:r>
            <a:r>
              <a:rPr lang="fr-FR" dirty="0" smtClean="0"/>
              <a:t> : Software </a:t>
            </a:r>
            <a:r>
              <a:rPr lang="fr-FR" sz="1400" dirty="0" smtClean="0"/>
              <a:t>as </a:t>
            </a:r>
            <a:r>
              <a:rPr lang="fr-FR" sz="1400" dirty="0"/>
              <a:t>a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L</a:t>
            </a:r>
            <a:r>
              <a:rPr lang="fr-FR" dirty="0" smtClean="0"/>
              <a:t>’utilisateur </a:t>
            </a:r>
            <a:r>
              <a:rPr lang="fr-FR" dirty="0"/>
              <a:t>final n’a plus besoin d’installer l’application sur son </a:t>
            </a:r>
            <a:r>
              <a:rPr lang="fr-FR" dirty="0" smtClean="0"/>
              <a:t>poste</a:t>
            </a:r>
          </a:p>
          <a:p>
            <a:r>
              <a:rPr lang="fr-FR" dirty="0"/>
              <a:t>Il accède à son compte  et aux applications par le </a:t>
            </a:r>
            <a:r>
              <a:rPr lang="fr-FR" dirty="0" smtClean="0"/>
              <a:t>Web</a:t>
            </a:r>
          </a:p>
          <a:p>
            <a:r>
              <a:rPr lang="fr-FR" dirty="0" smtClean="0"/>
              <a:t>Les applications sont utilisées </a:t>
            </a:r>
            <a:r>
              <a:rPr lang="fr-FR" dirty="0"/>
              <a:t>dans le  cadre d’un abonnement, </a:t>
            </a:r>
          </a:p>
          <a:p>
            <a:r>
              <a:rPr lang="fr-FR" dirty="0" smtClean="0"/>
              <a:t> Les </a:t>
            </a:r>
            <a:r>
              <a:rPr lang="fr-FR" dirty="0"/>
              <a:t>données peuvent aussi être stockées sur un serveur de l’opérateur </a:t>
            </a:r>
            <a:r>
              <a:rPr lang="fr-FR" dirty="0" err="1"/>
              <a:t>SaaS</a:t>
            </a:r>
            <a:r>
              <a:rPr lang="fr-FR" dirty="0"/>
              <a:t>. </a:t>
            </a:r>
          </a:p>
          <a:p>
            <a:endParaRPr lang="fr-FR" dirty="0"/>
          </a:p>
          <a:p>
            <a:r>
              <a:rPr lang="en-US" dirty="0" err="1" smtClean="0"/>
              <a:t>Exemples</a:t>
            </a:r>
            <a:r>
              <a:rPr lang="en-US" dirty="0" smtClean="0"/>
              <a:t> </a:t>
            </a:r>
            <a:r>
              <a:rPr lang="en-US" dirty="0" err="1" smtClean="0"/>
              <a:t>d’utilisation</a:t>
            </a:r>
            <a:r>
              <a:rPr lang="en-US" dirty="0" smtClean="0"/>
              <a:t> :</a:t>
            </a:r>
            <a:endParaRPr lang="en-US" dirty="0"/>
          </a:p>
          <a:p>
            <a:pPr lvl="1"/>
            <a:r>
              <a:rPr lang="en-US" dirty="0" smtClean="0"/>
              <a:t>Collaboration : </a:t>
            </a:r>
            <a:r>
              <a:rPr lang="en-US" dirty="0" err="1" smtClean="0"/>
              <a:t>messagerie</a:t>
            </a:r>
            <a:r>
              <a:rPr lang="en-US" dirty="0" smtClean="0"/>
              <a:t>, </a:t>
            </a:r>
            <a:r>
              <a:rPr lang="en-US" dirty="0" err="1" smtClean="0"/>
              <a:t>gestion</a:t>
            </a:r>
            <a:r>
              <a:rPr lang="en-US" dirty="0" smtClean="0"/>
              <a:t> de </a:t>
            </a:r>
            <a:r>
              <a:rPr lang="en-US" dirty="0" err="1" smtClean="0"/>
              <a:t>projet</a:t>
            </a:r>
            <a:r>
              <a:rPr lang="en-US" dirty="0" smtClean="0"/>
              <a:t>,  …</a:t>
            </a:r>
          </a:p>
          <a:p>
            <a:pPr lvl="1"/>
            <a:r>
              <a:rPr lang="en-US" dirty="0" smtClean="0"/>
              <a:t>Métier : CRM, </a:t>
            </a:r>
            <a:r>
              <a:rPr lang="en-US" dirty="0" err="1" smtClean="0"/>
              <a:t>comptabilité</a:t>
            </a:r>
            <a:r>
              <a:rPr lang="en-US" dirty="0" smtClean="0"/>
              <a:t> …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b="0" i="1" dirty="0" smtClean="0"/>
              <a:t>Microsoft </a:t>
            </a:r>
            <a:r>
              <a:rPr lang="en-US" b="0" i="1" dirty="0"/>
              <a:t>Office </a:t>
            </a:r>
            <a:r>
              <a:rPr lang="en-US" b="0" i="1" dirty="0" smtClean="0"/>
              <a:t>365, Google </a:t>
            </a:r>
            <a:r>
              <a:rPr lang="en-US" b="0" i="1" dirty="0"/>
              <a:t>Apps</a:t>
            </a:r>
            <a:r>
              <a:rPr lang="en-US" b="0" i="1" dirty="0" smtClean="0"/>
              <a:t>, </a:t>
            </a:r>
            <a:r>
              <a:rPr lang="en-US" b="0" i="1" dirty="0" err="1"/>
              <a:t>FaceBook</a:t>
            </a:r>
            <a:r>
              <a:rPr lang="en-US" b="0" i="1" dirty="0"/>
              <a:t>, Skype, </a:t>
            </a:r>
            <a:r>
              <a:rPr lang="en-US" b="0" i="1" dirty="0" err="1"/>
              <a:t>NetFlix</a:t>
            </a:r>
            <a:r>
              <a:rPr lang="en-US" b="0" i="1" dirty="0"/>
              <a:t>, </a:t>
            </a:r>
            <a:r>
              <a:rPr lang="en-US" b="0" i="1" dirty="0" err="1"/>
              <a:t>DropBox</a:t>
            </a:r>
            <a:r>
              <a:rPr lang="en-US" b="0" i="1" dirty="0"/>
              <a:t>, </a:t>
            </a:r>
            <a:r>
              <a:rPr lang="en-US" b="0" i="1" dirty="0" err="1" smtClean="0"/>
              <a:t>SlideShare</a:t>
            </a:r>
            <a:r>
              <a:rPr lang="en-US" b="0" i="1" dirty="0" smtClean="0"/>
              <a:t> …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8FDB2-DFAD-4452-A1B8-AB97C915E487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smtClean="0"/>
              <a:t>Cloud et  IaaS - Introduction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381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Télécom Bretagne">
  <a:themeElements>
    <a:clrScheme name="Télécom Bretagne">
      <a:dk1>
        <a:srgbClr val="000000"/>
      </a:dk1>
      <a:lt1>
        <a:srgbClr val="FFFFFF"/>
      </a:lt1>
      <a:dk2>
        <a:srgbClr val="A8B50A"/>
      </a:dk2>
      <a:lt2>
        <a:srgbClr val="B8B8B8"/>
      </a:lt2>
      <a:accent1>
        <a:srgbClr val="001489"/>
      </a:accent1>
      <a:accent2>
        <a:srgbClr val="000000"/>
      </a:accent2>
      <a:accent3>
        <a:srgbClr val="6D5047"/>
      </a:accent3>
      <a:accent4>
        <a:srgbClr val="A8B50A"/>
      </a:accent4>
      <a:accent5>
        <a:srgbClr val="A8B50A"/>
      </a:accent5>
      <a:accent6>
        <a:srgbClr val="A8B50A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4819</TotalTime>
  <Words>1936</Words>
  <Application>Microsoft Office PowerPoint</Application>
  <PresentationFormat>Affichage à l'écran (4:3)</PresentationFormat>
  <Paragraphs>520</Paragraphs>
  <Slides>52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52</vt:i4>
      </vt:variant>
    </vt:vector>
  </HeadingPairs>
  <TitlesOfParts>
    <vt:vector size="53" baseType="lpstr">
      <vt:lpstr>Modèle Télécom Bretagne</vt:lpstr>
      <vt:lpstr>IaaS - Introduction </vt:lpstr>
      <vt:lpstr>Plan</vt:lpstr>
      <vt:lpstr>Présentation PowerPoint</vt:lpstr>
      <vt:lpstr>Présentation PowerPoint</vt:lpstr>
      <vt:lpstr>Wikipédia dit :</vt:lpstr>
      <vt:lpstr>Concepts</vt:lpstr>
      <vt:lpstr>Présentation PowerPoint</vt:lpstr>
      <vt:lpstr>WaaS : Whatever as a Service</vt:lpstr>
      <vt:lpstr>SaaS : Software as a service</vt:lpstr>
      <vt:lpstr>PaaS : Platform as a service</vt:lpstr>
      <vt:lpstr>IaaS : Infrastructure as a service</vt:lpstr>
      <vt:lpstr>LE CLOUD EN UN SCHÉMA</vt:lpstr>
      <vt:lpstr>Pizza as a service</vt:lpstr>
      <vt:lpstr>Concrètement</vt:lpstr>
      <vt:lpstr>Présentation PowerPoint</vt:lpstr>
      <vt:lpstr>Cloud public ou cloud privé ?</vt:lpstr>
      <vt:lpstr>Cloud public</vt:lpstr>
      <vt:lpstr>Cloud privé</vt:lpstr>
      <vt:lpstr>Cloud Hybride</vt:lpstr>
      <vt:lpstr>Cloud communautaire</vt:lpstr>
      <vt:lpstr>Présentation PowerPoint</vt:lpstr>
      <vt:lpstr>Présentation PowerPoint</vt:lpstr>
      <vt:lpstr>Définition</vt:lpstr>
      <vt:lpstr>Utilisation</vt:lpstr>
      <vt:lpstr>Présentation PowerPoint</vt:lpstr>
      <vt:lpstr>Vocabulaire</vt:lpstr>
      <vt:lpstr>Vocabulaire : Calcul/Serveurs (Compute)</vt:lpstr>
      <vt:lpstr>Vocabulaire : Stockage (Storage)</vt:lpstr>
      <vt:lpstr>Vocabulaire : Réseau (Network)</vt:lpstr>
      <vt:lpstr>Vocabulaire : sécurité ( Security)</vt:lpstr>
      <vt:lpstr>Vocabulaire : accès</vt:lpstr>
      <vt:lpstr>Vocabulaire : Orchestration</vt:lpstr>
      <vt:lpstr>Présentation PowerPoint</vt:lpstr>
      <vt:lpstr>Virtualisation d’entreprise </vt:lpstr>
      <vt:lpstr>Limitations de la Virtualisation d‘entreprise</vt:lpstr>
      <vt:lpstr>Iaas : Architecture distribuée</vt:lpstr>
      <vt:lpstr>Iaas : Exemple architecture WEB</vt:lpstr>
      <vt:lpstr>Iaas : Recommandation d’Architecture Amazon</vt:lpstr>
      <vt:lpstr>Iaas : Architecture Netflix</vt:lpstr>
      <vt:lpstr>Netflix : Beaucoup, de réplication …</vt:lpstr>
      <vt:lpstr>Le Iaas s’appuie sur la virtualisation</vt:lpstr>
      <vt:lpstr>Virtualisation vs Cloud</vt:lpstr>
      <vt:lpstr>Virtualisation vs Cloud</vt:lpstr>
      <vt:lpstr>Présentation PowerPoint</vt:lpstr>
      <vt:lpstr>Utilisateurs</vt:lpstr>
      <vt:lpstr>Iaas et Cloud Public :  AWS</vt:lpstr>
      <vt:lpstr>Iaas et Cloud Public :  … et les autres</vt:lpstr>
      <vt:lpstr>Iaas et Logiciels libres</vt:lpstr>
      <vt:lpstr>Utilisation des cloud publics</vt:lpstr>
      <vt:lpstr>Utilisation des cloud privés</vt:lpstr>
      <vt:lpstr>Conclusion</vt:lpstr>
      <vt:lpstr>Conclusion</vt:lpstr>
    </vt:vector>
  </TitlesOfParts>
  <Company>Institut Mines-Télécom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Gilles Charpenel;Implica</dc:creator>
  <cp:lastModifiedBy>BRAUX Emmanuel</cp:lastModifiedBy>
  <cp:revision>178</cp:revision>
  <dcterms:created xsi:type="dcterms:W3CDTF">2013-01-04T16:51:24Z</dcterms:created>
  <dcterms:modified xsi:type="dcterms:W3CDTF">2017-10-19T13:23:05Z</dcterms:modified>
</cp:coreProperties>
</file>