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5" r:id="rId3"/>
    <p:sldId id="258" r:id="rId4"/>
    <p:sldId id="285" r:id="rId5"/>
    <p:sldId id="262" r:id="rId6"/>
    <p:sldId id="257" r:id="rId7"/>
    <p:sldId id="284" r:id="rId8"/>
    <p:sldId id="259" r:id="rId9"/>
    <p:sldId id="260" r:id="rId10"/>
  </p:sldIdLst>
  <p:sldSz cx="6858000" cy="5143500"/>
  <p:notesSz cx="6858000" cy="9144000"/>
  <p:embeddedFontLst>
    <p:embeddedFont>
      <p:font typeface="Comic Sans MS" panose="030F0702030302020204" pitchFamily="66" charset="0"/>
      <p:regular r:id="rId12"/>
      <p:bold r:id="rId13"/>
      <p:italic r:id="rId14"/>
      <p:boldItalic r:id="rId15"/>
    </p:embeddedFont>
    <p:embeddedFont>
      <p:font typeface="Ink Free" panose="03080402000500000000" pitchFamily="66" charset="0"/>
      <p:regular r:id="rId16"/>
    </p:embeddedFont>
    <p:embeddedFont>
      <p:font typeface="Work Sans" panose="02010600030101010101" charset="0"/>
      <p:regular r:id="rId17"/>
      <p:bold r:id="rId18"/>
    </p:embeddedFont>
    <p:embeddedFont>
      <p:font typeface="Work Sans Light" panose="02010600030101010101" charset="0"/>
      <p:regular r:id="rId19"/>
      <p:bold r:id="rId20"/>
    </p:embeddedFont>
    <p:embeddedFont>
      <p:font typeface="微软雅黑" panose="020B0503020204020204" pitchFamily="34" charset="-122"/>
      <p:regular r:id="rId21"/>
      <p:bold r:id="rId22"/>
    </p:embeddedFont>
    <p:embeddedFont>
      <p:font typeface="微软雅黑 Light" panose="020B0502040204020203" pitchFamily="34" charset="-12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AD3448-2396-4954-B334-78D1AAE941F9}">
  <a:tblStyle styleId="{11AD3448-2396-4954-B334-78D1AAE941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5" autoAdjust="0"/>
  </p:normalViewPr>
  <p:slideViewPr>
    <p:cSldViewPr snapToGrid="0">
      <p:cViewPr>
        <p:scale>
          <a:sx n="70" d="100"/>
          <a:sy n="70" d="100"/>
        </p:scale>
        <p:origin x="14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各位老师评委下午好，</a:t>
            </a:r>
          </a:p>
          <a:p>
            <a:r>
              <a:rPr lang="zh-CN" altLang="en-US" sz="1100" b="0" i="0" u="none" strike="noStrike" cap="none" dirty="0">
                <a:solidFill>
                  <a:srgbClr val="000000"/>
                </a:solidFill>
                <a:effectLst/>
                <a:latin typeface="Arial"/>
                <a:ea typeface="Arial"/>
                <a:cs typeface="Arial"/>
                <a:sym typeface="Arial"/>
              </a:rPr>
              <a:t>我们现在展示的是京东的企业命题：关于学生认证校验逻辑、安全和拉新的解决方案。</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sz="1100" b="0" i="0" u="none" strike="noStrike" cap="none" dirty="0">
                <a:solidFill>
                  <a:srgbClr val="000000"/>
                </a:solidFill>
                <a:effectLst/>
                <a:latin typeface="Arial"/>
                <a:ea typeface="Arial"/>
                <a:cs typeface="Arial"/>
                <a:sym typeface="Arial"/>
              </a:rPr>
              <a:t>完整的解决方案文档和相关代码的二维码提供于此，请扫码获取。</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首先我们需要保证学生认证的校验逻辑的完备性和安全性。重点在是简单准确地对那些没有学籍信息没有教育邮箱的也没有其他可查询学生信息的学生完成认证。</a:t>
            </a:r>
          </a:p>
          <a:p>
            <a:r>
              <a:rPr lang="zh-CN" altLang="en-US" sz="1100" b="0" i="0" u="none" strike="noStrike" cap="none" dirty="0">
                <a:solidFill>
                  <a:srgbClr val="000000"/>
                </a:solidFill>
                <a:effectLst/>
                <a:latin typeface="Arial"/>
                <a:ea typeface="Arial"/>
                <a:cs typeface="Arial"/>
                <a:sym typeface="Arial"/>
              </a:rPr>
              <a:t>我们引入了“学生分”机制，它可以作为学生身份认证置信度的量化指标。</a:t>
            </a:r>
          </a:p>
          <a:p>
            <a:r>
              <a:rPr lang="zh-CN" altLang="en-US" sz="1100" b="0" i="0" u="none" strike="noStrike" cap="none" dirty="0">
                <a:solidFill>
                  <a:srgbClr val="000000"/>
                </a:solidFill>
                <a:effectLst/>
                <a:latin typeface="Arial"/>
                <a:ea typeface="Arial"/>
                <a:cs typeface="Arial"/>
                <a:sym typeface="Arial"/>
              </a:rPr>
              <a:t>我们将用户“学生分”分为三个等级，（不准入）、（普通）、（高置信度）。分别对应将暂停权益；正常的学生权益和更高的学生权益并能够辅助认证其他学生的权力。</a:t>
            </a:r>
          </a:p>
          <a:p>
            <a:r>
              <a:rPr lang="zh-CN" altLang="en-US" sz="1100" b="0" i="0" u="none" strike="noStrike" cap="none" dirty="0">
                <a:solidFill>
                  <a:srgbClr val="000000"/>
                </a:solidFill>
                <a:effectLst/>
                <a:latin typeface="Arial"/>
                <a:ea typeface="Arial"/>
                <a:cs typeface="Arial"/>
                <a:sym typeface="Arial"/>
              </a:rPr>
              <a:t>我们构造了一套学生分奖惩机制，进行用户置信度矫正与更新，详见文档和代码。</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9700" indent="0">
              <a:buNone/>
            </a:pPr>
            <a:r>
              <a:rPr lang="zh-CN" altLang="en-US" sz="1000" b="0" dirty="0">
                <a:solidFill>
                  <a:schemeClr val="bg1">
                    <a:lumMod val="65000"/>
                  </a:schemeClr>
                </a:solidFill>
                <a:latin typeface="微软雅黑" panose="020B0503020204020204" pitchFamily="34" charset="-122"/>
                <a:ea typeface="微软雅黑" panose="020B0503020204020204" pitchFamily="34" charset="-122"/>
              </a:rPr>
              <a:t>我们使用了基于遗传的随机化构造黑匣方法作为</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“学生分”机制数值设定自动化方法。我们可以看在我们黑白测试中我们的准确率达到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88%</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，查准率达到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09.03%</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，查全率达到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93.33%</a:t>
            </a:r>
            <a:r>
              <a:rPr lang="zh-CN" altLang="en-US" sz="1100" b="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214378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25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为了发挥已有的高质量学生用户的认证效应和拉动效应，我们引入了用户邀请机制和标记机制，兼顾逻辑安全和拉新作用。</a:t>
            </a:r>
          </a:p>
          <a:p>
            <a:r>
              <a:rPr lang="zh-CN" altLang="en-US" sz="1100" b="0" i="0" u="none" strike="noStrike" cap="none" dirty="0">
                <a:solidFill>
                  <a:srgbClr val="000000"/>
                </a:solidFill>
                <a:effectLst/>
                <a:latin typeface="Arial"/>
                <a:ea typeface="Arial"/>
                <a:cs typeface="Arial"/>
                <a:sym typeface="Arial"/>
              </a:rPr>
              <a:t>目前的普遍面临的难点如下。</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sz="1100" b="0" i="0" u="none" strike="noStrike" cap="none" dirty="0">
                <a:solidFill>
                  <a:srgbClr val="000000"/>
                </a:solidFill>
                <a:effectLst/>
                <a:latin typeface="Arial"/>
                <a:ea typeface="Arial"/>
                <a:cs typeface="Arial"/>
                <a:sym typeface="Arial"/>
              </a:rPr>
              <a:t>1.</a:t>
            </a:r>
            <a:r>
              <a:rPr lang="zh-CN" altLang="en-US" sz="1100" b="0" i="0" u="none" strike="noStrike" cap="none" dirty="0">
                <a:solidFill>
                  <a:srgbClr val="000000"/>
                </a:solidFill>
                <a:effectLst/>
                <a:latin typeface="Arial"/>
                <a:ea typeface="Arial"/>
                <a:cs typeface="Arial"/>
                <a:sym typeface="Arial"/>
              </a:rPr>
              <a:t> 假假证明</a:t>
            </a:r>
          </a:p>
          <a:p>
            <a:r>
              <a:rPr lang="zh-CN" altLang="en-US" sz="1100" b="0" i="0" u="none" strike="noStrike" cap="none" dirty="0">
                <a:solidFill>
                  <a:srgbClr val="000000"/>
                </a:solidFill>
                <a:effectLst/>
                <a:latin typeface="Arial"/>
                <a:ea typeface="Arial"/>
                <a:cs typeface="Arial"/>
                <a:sym typeface="Arial"/>
              </a:rPr>
              <a:t>我们通过认证到高置信阶段至少需要四个月的特定机制和邻域检测识别让“黄牛”培养“黄牛号”的成本远高于收益导致黄牛失效</a:t>
            </a:r>
          </a:p>
          <a:p>
            <a:r>
              <a:rPr lang="en-US" altLang="zh-CN" sz="1100" b="0" i="0" u="none" strike="noStrike" cap="none" dirty="0">
                <a:solidFill>
                  <a:srgbClr val="000000"/>
                </a:solidFill>
                <a:effectLst/>
                <a:latin typeface="Arial"/>
                <a:ea typeface="Arial"/>
                <a:cs typeface="Arial"/>
                <a:sym typeface="Arial"/>
              </a:rPr>
              <a:t>2.</a:t>
            </a:r>
            <a:r>
              <a:rPr lang="zh-CN" altLang="en-US" sz="1100" b="0" i="0" u="none" strike="noStrike" cap="none" dirty="0">
                <a:solidFill>
                  <a:srgbClr val="000000"/>
                </a:solidFill>
                <a:effectLst/>
                <a:latin typeface="Arial"/>
                <a:ea typeface="Arial"/>
                <a:cs typeface="Arial"/>
                <a:sym typeface="Arial"/>
              </a:rPr>
              <a:t> 惩罚链问题</a:t>
            </a:r>
          </a:p>
          <a:p>
            <a:r>
              <a:rPr lang="zh-CN" altLang="en-US" sz="1100" b="0" i="0" u="none" strike="noStrike" cap="none" dirty="0">
                <a:solidFill>
                  <a:srgbClr val="000000"/>
                </a:solidFill>
                <a:effectLst/>
                <a:latin typeface="Arial"/>
                <a:ea typeface="Arial"/>
                <a:cs typeface="Arial"/>
                <a:sym typeface="Arial"/>
              </a:rPr>
              <a:t>我们为需要双方同意的用户邀请关系图使用了关联的奖惩机制，使“坏节点”的识别率提升并能避免误伤。</a:t>
            </a:r>
          </a:p>
          <a:p>
            <a:r>
              <a:rPr lang="en-US" altLang="zh-CN" sz="1100" b="0" i="0" u="none" strike="noStrike" cap="none" dirty="0">
                <a:solidFill>
                  <a:srgbClr val="000000"/>
                </a:solidFill>
                <a:effectLst/>
                <a:latin typeface="Arial"/>
                <a:ea typeface="Arial"/>
                <a:cs typeface="Arial"/>
                <a:sym typeface="Arial"/>
              </a:rPr>
              <a:t>3.</a:t>
            </a:r>
            <a:r>
              <a:rPr lang="zh-CN" altLang="en-US" sz="1100" b="0" i="0" u="none" strike="noStrike" cap="none" dirty="0">
                <a:solidFill>
                  <a:srgbClr val="000000"/>
                </a:solidFill>
                <a:effectLst/>
                <a:latin typeface="Arial"/>
                <a:ea typeface="Arial"/>
                <a:cs typeface="Arial"/>
                <a:sym typeface="Arial"/>
              </a:rPr>
              <a:t> 在保持高安全性的情况下对拉新能力的提升</a:t>
            </a:r>
          </a:p>
          <a:p>
            <a:r>
              <a:rPr lang="zh-CN" altLang="en-US" sz="1100" b="0" i="0" u="none" strike="noStrike" cap="none" dirty="0">
                <a:solidFill>
                  <a:srgbClr val="000000"/>
                </a:solidFill>
                <a:effectLst/>
                <a:latin typeface="Arial"/>
                <a:ea typeface="Arial"/>
                <a:cs typeface="Arial"/>
                <a:sym typeface="Arial"/>
              </a:rPr>
              <a:t>我们的福利点在于新老用户之间的相互认证，利用奖惩机制使老用户不敢滥用自己的邀请码导致自身权益受害，而培养一个高权益用户至少需要四个月时间，其间成本较高而且无法利用此账号对其他账号进行认证。</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除了上述机制之外，我们还会对已有信息做出其他分析辅助判断</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身份证认证是必备条件；身份证上记录了姓户籍地、生日、性别信息、手机号和用户输入的信息做一致性量化，作为可信度辅助参考值。</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对于已经使用了一段的京东账户，可以分析其历史购物记录的购买商品的种类，收货地来辅助判定。</a:t>
            </a:r>
          </a:p>
          <a:p>
            <a:br>
              <a:rPr lang="zh-CN" altLang="en-US" sz="1100" b="0" i="0" u="none" strike="noStrike" cap="none" dirty="0">
                <a:solidFill>
                  <a:srgbClr val="000000"/>
                </a:solidFill>
                <a:effectLst/>
                <a:latin typeface="Arial"/>
                <a:ea typeface="Arial"/>
                <a:cs typeface="Arial"/>
                <a:sym typeface="Arial"/>
              </a:rPr>
            </a:br>
            <a:endParaRPr lang="zh-CN" alt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8240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 name="Google Shape;11;p2"/>
          <p:cNvSpPr txBox="1">
            <a:spLocks noGrp="1"/>
          </p:cNvSpPr>
          <p:nvPr>
            <p:ph type="ctrTitle"/>
          </p:nvPr>
        </p:nvSpPr>
        <p:spPr>
          <a:xfrm>
            <a:off x="786544" y="3058625"/>
            <a:ext cx="36855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4" name="Google Shape;14;p3"/>
          <p:cNvSpPr txBox="1">
            <a:spLocks noGrp="1"/>
          </p:cNvSpPr>
          <p:nvPr>
            <p:ph type="ctrTitle"/>
          </p:nvPr>
        </p:nvSpPr>
        <p:spPr>
          <a:xfrm>
            <a:off x="759600" y="2497750"/>
            <a:ext cx="37125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3600"/>
            </a:lvl2pPr>
            <a:lvl3pPr lvl="2" rtl="0">
              <a:spcBef>
                <a:spcPts val="0"/>
              </a:spcBef>
              <a:spcAft>
                <a:spcPts val="0"/>
              </a:spcAft>
              <a:buSzPts val="4800"/>
              <a:buNone/>
              <a:defRPr sz="3600"/>
            </a:lvl3pPr>
            <a:lvl4pPr lvl="3" rtl="0">
              <a:spcBef>
                <a:spcPts val="0"/>
              </a:spcBef>
              <a:spcAft>
                <a:spcPts val="0"/>
              </a:spcAft>
              <a:buSzPts val="4800"/>
              <a:buNone/>
              <a:defRPr sz="3600"/>
            </a:lvl4pPr>
            <a:lvl5pPr lvl="4" rtl="0">
              <a:spcBef>
                <a:spcPts val="0"/>
              </a:spcBef>
              <a:spcAft>
                <a:spcPts val="0"/>
              </a:spcAft>
              <a:buSzPts val="4800"/>
              <a:buNone/>
              <a:defRPr sz="3600"/>
            </a:lvl5pPr>
            <a:lvl6pPr lvl="5" rtl="0">
              <a:spcBef>
                <a:spcPts val="0"/>
              </a:spcBef>
              <a:spcAft>
                <a:spcPts val="0"/>
              </a:spcAft>
              <a:buSzPts val="4800"/>
              <a:buNone/>
              <a:defRPr sz="3600"/>
            </a:lvl6pPr>
            <a:lvl7pPr lvl="6" rtl="0">
              <a:spcBef>
                <a:spcPts val="0"/>
              </a:spcBef>
              <a:spcAft>
                <a:spcPts val="0"/>
              </a:spcAft>
              <a:buSzPts val="4800"/>
              <a:buNone/>
              <a:defRPr sz="3600"/>
            </a:lvl7pPr>
            <a:lvl8pPr lvl="7" rtl="0">
              <a:spcBef>
                <a:spcPts val="0"/>
              </a:spcBef>
              <a:spcAft>
                <a:spcPts val="0"/>
              </a:spcAft>
              <a:buSzPts val="4800"/>
              <a:buNone/>
              <a:defRPr sz="3600"/>
            </a:lvl8pPr>
            <a:lvl9pPr lvl="8" rtl="0">
              <a:spcBef>
                <a:spcPts val="0"/>
              </a:spcBef>
              <a:spcAft>
                <a:spcPts val="0"/>
              </a:spcAft>
              <a:buSzPts val="4800"/>
              <a:buNone/>
              <a:defRPr sz="3600"/>
            </a:lvl9pPr>
          </a:lstStyle>
          <a:p>
            <a:endParaRPr/>
          </a:p>
        </p:txBody>
      </p:sp>
      <p:sp>
        <p:nvSpPr>
          <p:cNvPr id="15" name="Google Shape;15;p3"/>
          <p:cNvSpPr txBox="1">
            <a:spLocks noGrp="1"/>
          </p:cNvSpPr>
          <p:nvPr>
            <p:ph type="subTitle" idx="1"/>
          </p:nvPr>
        </p:nvSpPr>
        <p:spPr>
          <a:xfrm>
            <a:off x="759600" y="3678252"/>
            <a:ext cx="37125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8" name="Google Shape;18;p4"/>
          <p:cNvSpPr txBox="1">
            <a:spLocks noGrp="1"/>
          </p:cNvSpPr>
          <p:nvPr>
            <p:ph type="body" idx="1"/>
          </p:nvPr>
        </p:nvSpPr>
        <p:spPr>
          <a:xfrm>
            <a:off x="1353394" y="854775"/>
            <a:ext cx="3864150" cy="3505200"/>
          </a:xfrm>
          <a:prstGeom prst="rect">
            <a:avLst/>
          </a:prstGeom>
        </p:spPr>
        <p:txBody>
          <a:bodyPr spcFirstLastPara="1" wrap="square" lIns="91425" tIns="91425" rIns="91425" bIns="91425" anchor="t" anchorCtr="0"/>
          <a:lstStyle>
            <a:lvl1pPr marL="342900" lvl="0" indent="-323850" rtl="0">
              <a:lnSpc>
                <a:spcPct val="115000"/>
              </a:lnSpc>
              <a:spcBef>
                <a:spcPts val="450"/>
              </a:spcBef>
              <a:spcAft>
                <a:spcPts val="0"/>
              </a:spcAft>
              <a:buSzPts val="3200"/>
              <a:buChar char="▪"/>
              <a:defRPr sz="2400" i="1"/>
            </a:lvl1pPr>
            <a:lvl2pPr marL="685800" lvl="1" indent="-323850" rtl="0">
              <a:lnSpc>
                <a:spcPct val="115000"/>
              </a:lnSpc>
              <a:spcBef>
                <a:spcPts val="0"/>
              </a:spcBef>
              <a:spcAft>
                <a:spcPts val="0"/>
              </a:spcAft>
              <a:buSzPts val="3200"/>
              <a:buChar char="□"/>
              <a:defRPr sz="2400" i="1"/>
            </a:lvl2pPr>
            <a:lvl3pPr marL="1028700" lvl="2" indent="-323850" rtl="0">
              <a:lnSpc>
                <a:spcPct val="115000"/>
              </a:lnSpc>
              <a:spcBef>
                <a:spcPts val="0"/>
              </a:spcBef>
              <a:spcAft>
                <a:spcPts val="0"/>
              </a:spcAft>
              <a:buSzPts val="3200"/>
              <a:buChar char="□"/>
              <a:defRPr sz="2400" i="1"/>
            </a:lvl3pPr>
            <a:lvl4pPr marL="1371600" lvl="3" indent="-323850" rtl="0">
              <a:lnSpc>
                <a:spcPct val="115000"/>
              </a:lnSpc>
              <a:spcBef>
                <a:spcPts val="0"/>
              </a:spcBef>
              <a:spcAft>
                <a:spcPts val="0"/>
              </a:spcAft>
              <a:buSzPts val="3200"/>
              <a:buChar char="□"/>
              <a:defRPr sz="2400" i="1"/>
            </a:lvl4pPr>
            <a:lvl5pPr marL="1714500" lvl="4" indent="-323850" rtl="0">
              <a:lnSpc>
                <a:spcPct val="115000"/>
              </a:lnSpc>
              <a:spcBef>
                <a:spcPts val="0"/>
              </a:spcBef>
              <a:spcAft>
                <a:spcPts val="0"/>
              </a:spcAft>
              <a:buSzPts val="3200"/>
              <a:buChar char="○"/>
              <a:defRPr sz="2400" i="1"/>
            </a:lvl5pPr>
            <a:lvl6pPr marL="2057400" lvl="5" indent="-323850" rtl="0">
              <a:lnSpc>
                <a:spcPct val="115000"/>
              </a:lnSpc>
              <a:spcBef>
                <a:spcPts val="0"/>
              </a:spcBef>
              <a:spcAft>
                <a:spcPts val="0"/>
              </a:spcAft>
              <a:buSzPts val="3200"/>
              <a:buChar char="■"/>
              <a:defRPr sz="2400" i="1"/>
            </a:lvl6pPr>
            <a:lvl7pPr marL="2400300" lvl="6" indent="-323850" rtl="0">
              <a:lnSpc>
                <a:spcPct val="115000"/>
              </a:lnSpc>
              <a:spcBef>
                <a:spcPts val="0"/>
              </a:spcBef>
              <a:spcAft>
                <a:spcPts val="0"/>
              </a:spcAft>
              <a:buSzPts val="3200"/>
              <a:buChar char="●"/>
              <a:defRPr sz="2400" i="1"/>
            </a:lvl7pPr>
            <a:lvl8pPr marL="2743200" lvl="7" indent="-323850" rtl="0">
              <a:lnSpc>
                <a:spcPct val="115000"/>
              </a:lnSpc>
              <a:spcBef>
                <a:spcPts val="0"/>
              </a:spcBef>
              <a:spcAft>
                <a:spcPts val="0"/>
              </a:spcAft>
              <a:buSzPts val="3200"/>
              <a:buChar char="○"/>
              <a:defRPr sz="2400" i="1"/>
            </a:lvl8pPr>
            <a:lvl9pPr marL="3086100" lvl="8" indent="-323850">
              <a:lnSpc>
                <a:spcPct val="115000"/>
              </a:lnSpc>
              <a:spcBef>
                <a:spcPts val="0"/>
              </a:spcBef>
              <a:spcAft>
                <a:spcPts val="0"/>
              </a:spcAft>
              <a:buSzPts val="3200"/>
              <a:buChar char="■"/>
              <a:defRPr sz="2400" i="1"/>
            </a:lvl9pPr>
          </a:lstStyle>
          <a:p>
            <a:endParaRPr/>
          </a:p>
        </p:txBody>
      </p:sp>
      <p:sp>
        <p:nvSpPr>
          <p:cNvPr id="19" name="Google Shape;19;p4"/>
          <p:cNvSpPr/>
          <p:nvPr/>
        </p:nvSpPr>
        <p:spPr>
          <a:xfrm>
            <a:off x="463313" y="603375"/>
            <a:ext cx="711000" cy="948000"/>
          </a:xfrm>
          <a:prstGeom prst="rect">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0" name="Google Shape;20;p4"/>
          <p:cNvSpPr/>
          <p:nvPr/>
        </p:nvSpPr>
        <p:spPr>
          <a:xfrm>
            <a:off x="606897" y="854775"/>
            <a:ext cx="423831" cy="445200"/>
          </a:xfrm>
          <a:prstGeom prst="rect">
            <a:avLst/>
          </a:prstGeom>
        </p:spPr>
        <p:txBody>
          <a:bodyPr>
            <a:prstTxWarp prst="textPlain">
              <a:avLst/>
            </a:prstTxWarp>
          </a:bodyPr>
          <a:lstStyle/>
          <a:p>
            <a:pPr lvl="0" algn="ctr"/>
            <a:r>
              <a:rPr sz="1050" b="1" i="0">
                <a:ln>
                  <a:noFill/>
                </a:ln>
                <a:solidFill>
                  <a:srgbClr val="FFFFFF"/>
                </a:solidFill>
                <a:latin typeface="Arial"/>
              </a:rPr>
              <a:t>“</a:t>
            </a:r>
          </a:p>
        </p:txBody>
      </p:sp>
      <p:sp>
        <p:nvSpPr>
          <p:cNvPr id="21" name="Google Shape;21;p4"/>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4" name="Google Shape;24;p5"/>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sz="3000"/>
            </a:lvl1pPr>
            <a:lvl2pPr lvl="1">
              <a:spcBef>
                <a:spcPts val="0"/>
              </a:spcBef>
              <a:spcAft>
                <a:spcPts val="0"/>
              </a:spcAft>
              <a:buSzPts val="4000"/>
              <a:buNone/>
              <a:defRPr sz="3000"/>
            </a:lvl2pPr>
            <a:lvl3pPr lvl="2">
              <a:spcBef>
                <a:spcPts val="0"/>
              </a:spcBef>
              <a:spcAft>
                <a:spcPts val="0"/>
              </a:spcAft>
              <a:buSzPts val="4000"/>
              <a:buNone/>
              <a:defRPr sz="3000"/>
            </a:lvl3pPr>
            <a:lvl4pPr lvl="3">
              <a:spcBef>
                <a:spcPts val="0"/>
              </a:spcBef>
              <a:spcAft>
                <a:spcPts val="0"/>
              </a:spcAft>
              <a:buSzPts val="4000"/>
              <a:buNone/>
              <a:defRPr sz="3000"/>
            </a:lvl4pPr>
            <a:lvl5pPr lvl="4">
              <a:spcBef>
                <a:spcPts val="0"/>
              </a:spcBef>
              <a:spcAft>
                <a:spcPts val="0"/>
              </a:spcAft>
              <a:buSzPts val="4000"/>
              <a:buNone/>
              <a:defRPr sz="3000"/>
            </a:lvl5pPr>
            <a:lvl6pPr lvl="5">
              <a:spcBef>
                <a:spcPts val="0"/>
              </a:spcBef>
              <a:spcAft>
                <a:spcPts val="0"/>
              </a:spcAft>
              <a:buSzPts val="4000"/>
              <a:buNone/>
              <a:defRPr sz="3000"/>
            </a:lvl6pPr>
            <a:lvl7pPr lvl="6">
              <a:spcBef>
                <a:spcPts val="0"/>
              </a:spcBef>
              <a:spcAft>
                <a:spcPts val="0"/>
              </a:spcAft>
              <a:buSzPts val="4000"/>
              <a:buNone/>
              <a:defRPr sz="3000"/>
            </a:lvl7pPr>
            <a:lvl8pPr lvl="7">
              <a:spcBef>
                <a:spcPts val="0"/>
              </a:spcBef>
              <a:spcAft>
                <a:spcPts val="0"/>
              </a:spcAft>
              <a:buSzPts val="4000"/>
              <a:buNone/>
              <a:defRPr sz="3000"/>
            </a:lvl8pPr>
            <a:lvl9pPr lvl="8">
              <a:spcBef>
                <a:spcPts val="0"/>
              </a:spcBef>
              <a:spcAft>
                <a:spcPts val="0"/>
              </a:spcAft>
              <a:buSzPts val="4000"/>
              <a:buNone/>
              <a:defRPr sz="3000"/>
            </a:lvl9pPr>
          </a:lstStyle>
          <a:p>
            <a:endParaRPr/>
          </a:p>
        </p:txBody>
      </p:sp>
      <p:sp>
        <p:nvSpPr>
          <p:cNvPr id="25" name="Google Shape;25;p5"/>
          <p:cNvSpPr txBox="1">
            <a:spLocks noGrp="1"/>
          </p:cNvSpPr>
          <p:nvPr>
            <p:ph type="body" idx="1"/>
          </p:nvPr>
        </p:nvSpPr>
        <p:spPr>
          <a:xfrm>
            <a:off x="651863" y="2312925"/>
            <a:ext cx="5554350" cy="2004000"/>
          </a:xfrm>
          <a:prstGeom prst="rect">
            <a:avLst/>
          </a:prstGeom>
        </p:spPr>
        <p:txBody>
          <a:bodyPr spcFirstLastPara="1" wrap="square" lIns="91425" tIns="91425" rIns="91425" bIns="91425" anchor="t" anchorCtr="0"/>
          <a:lstStyle>
            <a:lvl1pPr marL="342900" lvl="0" indent="-266700">
              <a:spcBef>
                <a:spcPts val="450"/>
              </a:spcBef>
              <a:spcAft>
                <a:spcPts val="0"/>
              </a:spcAft>
              <a:buSzPts val="2000"/>
              <a:buChar char="▪"/>
              <a:defRPr/>
            </a:lvl1pPr>
            <a:lvl2pPr marL="685800" lvl="1" indent="-266700">
              <a:spcBef>
                <a:spcPts val="0"/>
              </a:spcBef>
              <a:spcAft>
                <a:spcPts val="0"/>
              </a:spcAft>
              <a:buSzPts val="2000"/>
              <a:buChar char="□"/>
              <a:defRPr/>
            </a:lvl2pPr>
            <a:lvl3pPr marL="1028700" lvl="2" indent="-266700">
              <a:spcBef>
                <a:spcPts val="0"/>
              </a:spcBef>
              <a:spcAft>
                <a:spcPts val="0"/>
              </a:spcAft>
              <a:buSzPts val="2000"/>
              <a:buChar char="□"/>
              <a:defRPr/>
            </a:lvl3pPr>
            <a:lvl4pPr marL="1371600" lvl="3" indent="-266700">
              <a:spcBef>
                <a:spcPts val="0"/>
              </a:spcBef>
              <a:spcAft>
                <a:spcPts val="0"/>
              </a:spcAft>
              <a:buSzPts val="2000"/>
              <a:buChar char="□"/>
              <a:defRPr/>
            </a:lvl4pPr>
            <a:lvl5pPr marL="1714500" lvl="4" indent="-266700">
              <a:spcBef>
                <a:spcPts val="0"/>
              </a:spcBef>
              <a:spcAft>
                <a:spcPts val="0"/>
              </a:spcAft>
              <a:buSzPts val="2000"/>
              <a:buChar char="○"/>
              <a:defRPr/>
            </a:lvl5pPr>
            <a:lvl6pPr marL="2057400" lvl="5" indent="-266700">
              <a:spcBef>
                <a:spcPts val="0"/>
              </a:spcBef>
              <a:spcAft>
                <a:spcPts val="0"/>
              </a:spcAft>
              <a:buSzPts val="2000"/>
              <a:buChar char="■"/>
              <a:defRPr/>
            </a:lvl6pPr>
            <a:lvl7pPr marL="2400300" lvl="6" indent="-266700">
              <a:spcBef>
                <a:spcPts val="0"/>
              </a:spcBef>
              <a:spcAft>
                <a:spcPts val="0"/>
              </a:spcAft>
              <a:buSzPts val="2000"/>
              <a:buChar char="●"/>
              <a:defRPr/>
            </a:lvl7pPr>
            <a:lvl8pPr marL="2743200" lvl="7" indent="-266700">
              <a:spcBef>
                <a:spcPts val="0"/>
              </a:spcBef>
              <a:spcAft>
                <a:spcPts val="0"/>
              </a:spcAft>
              <a:buSzPts val="2000"/>
              <a:buChar char="○"/>
              <a:defRPr/>
            </a:lvl8pPr>
            <a:lvl9pPr marL="3086100" lvl="8" indent="-2667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9" name="Google Shape;29;p6"/>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651863"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1" name="Google Shape;31;p6"/>
          <p:cNvSpPr txBox="1">
            <a:spLocks noGrp="1"/>
          </p:cNvSpPr>
          <p:nvPr>
            <p:ph type="body" idx="2"/>
          </p:nvPr>
        </p:nvSpPr>
        <p:spPr>
          <a:xfrm>
            <a:off x="3510171"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2" name="Google Shape;32;p6"/>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0" name="Google Shape;50;p10"/>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863" y="847600"/>
            <a:ext cx="381915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651863" y="2312925"/>
            <a:ext cx="555435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6119624" y="4393278"/>
            <a:ext cx="411525" cy="393600"/>
          </a:xfrm>
          <a:prstGeom prst="rect">
            <a:avLst/>
          </a:prstGeom>
          <a:noFill/>
          <a:ln>
            <a:noFill/>
          </a:ln>
        </p:spPr>
        <p:txBody>
          <a:bodyPr spcFirstLastPara="1" wrap="square" lIns="91425" tIns="91425" rIns="91425" bIns="91425" anchor="ctr" anchorCtr="0">
            <a:noAutofit/>
          </a:bodyPr>
          <a:lstStyle>
            <a:lvl1pPr lvl="0" algn="r">
              <a:buNone/>
              <a:defRPr sz="975" b="1">
                <a:solidFill>
                  <a:schemeClr val="dk1"/>
                </a:solidFill>
                <a:latin typeface="Work Sans"/>
                <a:ea typeface="Work Sans"/>
                <a:cs typeface="Work Sans"/>
                <a:sym typeface="Work Sans"/>
              </a:defRPr>
            </a:lvl1pPr>
            <a:lvl2pPr lvl="1" algn="r">
              <a:buNone/>
              <a:defRPr sz="975" b="1">
                <a:solidFill>
                  <a:schemeClr val="dk1"/>
                </a:solidFill>
                <a:latin typeface="Work Sans"/>
                <a:ea typeface="Work Sans"/>
                <a:cs typeface="Work Sans"/>
                <a:sym typeface="Work Sans"/>
              </a:defRPr>
            </a:lvl2pPr>
            <a:lvl3pPr lvl="2" algn="r">
              <a:buNone/>
              <a:defRPr sz="975" b="1">
                <a:solidFill>
                  <a:schemeClr val="dk1"/>
                </a:solidFill>
                <a:latin typeface="Work Sans"/>
                <a:ea typeface="Work Sans"/>
                <a:cs typeface="Work Sans"/>
                <a:sym typeface="Work Sans"/>
              </a:defRPr>
            </a:lvl3pPr>
            <a:lvl4pPr lvl="3" algn="r">
              <a:buNone/>
              <a:defRPr sz="975" b="1">
                <a:solidFill>
                  <a:schemeClr val="dk1"/>
                </a:solidFill>
                <a:latin typeface="Work Sans"/>
                <a:ea typeface="Work Sans"/>
                <a:cs typeface="Work Sans"/>
                <a:sym typeface="Work Sans"/>
              </a:defRPr>
            </a:lvl4pPr>
            <a:lvl5pPr lvl="4" algn="r">
              <a:buNone/>
              <a:defRPr sz="975" b="1">
                <a:solidFill>
                  <a:schemeClr val="dk1"/>
                </a:solidFill>
                <a:latin typeface="Work Sans"/>
                <a:ea typeface="Work Sans"/>
                <a:cs typeface="Work Sans"/>
                <a:sym typeface="Work Sans"/>
              </a:defRPr>
            </a:lvl5pPr>
            <a:lvl6pPr lvl="5" algn="r">
              <a:buNone/>
              <a:defRPr sz="975" b="1">
                <a:solidFill>
                  <a:schemeClr val="dk1"/>
                </a:solidFill>
                <a:latin typeface="Work Sans"/>
                <a:ea typeface="Work Sans"/>
                <a:cs typeface="Work Sans"/>
                <a:sym typeface="Work Sans"/>
              </a:defRPr>
            </a:lvl6pPr>
            <a:lvl7pPr lvl="6" algn="r">
              <a:buNone/>
              <a:defRPr sz="975" b="1">
                <a:solidFill>
                  <a:schemeClr val="dk1"/>
                </a:solidFill>
                <a:latin typeface="Work Sans"/>
                <a:ea typeface="Work Sans"/>
                <a:cs typeface="Work Sans"/>
                <a:sym typeface="Work Sans"/>
              </a:defRPr>
            </a:lvl7pPr>
            <a:lvl8pPr lvl="7" algn="r">
              <a:buNone/>
              <a:defRPr sz="975" b="1">
                <a:solidFill>
                  <a:schemeClr val="dk1"/>
                </a:solidFill>
                <a:latin typeface="Work Sans"/>
                <a:ea typeface="Work Sans"/>
                <a:cs typeface="Work Sans"/>
                <a:sym typeface="Work Sans"/>
              </a:defRPr>
            </a:lvl8pPr>
            <a:lvl9pPr lvl="8" algn="r">
              <a:buNone/>
              <a:defRPr sz="975" b="1">
                <a:solidFill>
                  <a:schemeClr val="dk1"/>
                </a:solidFill>
                <a:latin typeface="Work Sans"/>
                <a:ea typeface="Work Sans"/>
                <a:cs typeface="Work Sans"/>
                <a:sym typeface="Work Sans"/>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562125" y="2090616"/>
            <a:ext cx="5707955" cy="1353579"/>
          </a:xfrm>
          <a:prstGeom prst="rect">
            <a:avLst/>
          </a:prstGeom>
        </p:spPr>
        <p:txBody>
          <a:bodyPr spcFirstLastPara="1" wrap="square" lIns="68569" tIns="68569" rIns="68569" bIns="68569" anchor="b" anchorCtr="0">
            <a:noAutofit/>
          </a:bodyPr>
          <a:lstStyle/>
          <a:p>
            <a:r>
              <a:rPr lang="zh-CN" altLang="en-US" b="0" dirty="0">
                <a:solidFill>
                  <a:schemeClr val="bg1">
                    <a:lumMod val="75000"/>
                  </a:schemeClr>
                </a:solidFill>
                <a:latin typeface="微软雅黑" panose="020B0503020204020204" pitchFamily="34" charset="-122"/>
                <a:ea typeface="微软雅黑" panose="020B0503020204020204" pitchFamily="34" charset="-122"/>
              </a:rPr>
              <a:t>企业命题：</a:t>
            </a:r>
            <a:br>
              <a:rPr lang="en-US" altLang="zh-CN" b="0" dirty="0">
                <a:latin typeface="微软雅黑" panose="020B0503020204020204" pitchFamily="34" charset="-122"/>
                <a:ea typeface="微软雅黑" panose="020B0503020204020204" pitchFamily="34" charset="-122"/>
              </a:rPr>
            </a:br>
            <a:r>
              <a:rPr lang="zh-CN" altLang="en-US" sz="2800" b="0" dirty="0">
                <a:solidFill>
                  <a:schemeClr val="tx1">
                    <a:lumMod val="65000"/>
                    <a:lumOff val="35000"/>
                  </a:schemeClr>
                </a:solidFill>
                <a:latin typeface="微软雅黑" panose="020B0503020204020204" pitchFamily="34" charset="-122"/>
                <a:ea typeface="微软雅黑" panose="020B0503020204020204" pitchFamily="34" charset="-122"/>
              </a:rPr>
              <a:t>学生认证校验逻辑、安全与拉新</a:t>
            </a:r>
            <a:endParaRPr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9" name="Google Shape;59;p12"/>
          <p:cNvGrpSpPr/>
          <p:nvPr/>
        </p:nvGrpSpPr>
        <p:grpSpPr>
          <a:xfrm>
            <a:off x="5386000" y="482410"/>
            <a:ext cx="1071949" cy="1011599"/>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9" name="Google Shape;69;p13">
            <a:extLst>
              <a:ext uri="{FF2B5EF4-FFF2-40B4-BE49-F238E27FC236}">
                <a16:creationId xmlns:a16="http://schemas.microsoft.com/office/drawing/2014/main" id="{0010E5A0-6A48-433A-89F7-4BB7EFB661EF}"/>
              </a:ext>
            </a:extLst>
          </p:cNvPr>
          <p:cNvSpPr txBox="1">
            <a:spLocks/>
          </p:cNvSpPr>
          <p:nvPr/>
        </p:nvSpPr>
        <p:spPr>
          <a:xfrm>
            <a:off x="3829324" y="3984726"/>
            <a:ext cx="2501899" cy="676629"/>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pPr algn="r"/>
            <a:r>
              <a:rPr lang="zh-CN" altLang="en-US" sz="1350"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sz="1350"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sz="1350"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sz="1350" dirty="0">
              <a:solidFill>
                <a:schemeClr val="bg1">
                  <a:lumMod val="65000"/>
                </a:schemeClr>
              </a:solidFill>
              <a:latin typeface="Comic Sans MS" panose="030F0702030302020204" pitchFamily="66" charset="0"/>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1"/>
          <p:cNvSpPr txBox="1">
            <a:spLocks noGrp="1"/>
          </p:cNvSpPr>
          <p:nvPr>
            <p:ph type="title"/>
          </p:nvPr>
        </p:nvSpPr>
        <p:spPr>
          <a:xfrm>
            <a:off x="543139" y="562802"/>
            <a:ext cx="5717530" cy="716409"/>
          </a:xfrm>
          <a:prstGeom prst="rect">
            <a:avLst/>
          </a:prstGeom>
        </p:spPr>
        <p:txBody>
          <a:bodyPr spcFirstLastPara="1" wrap="square" lIns="68569" tIns="68569" rIns="68569" bIns="68569" anchor="b" anchorCtr="0">
            <a:noAutofit/>
          </a:bodyPr>
          <a:lstStyle/>
          <a:p>
            <a:r>
              <a:rPr lang="en-US" sz="2250" b="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sz="2250" b="0" dirty="0">
                <a:latin typeface="微软雅黑" panose="020B0503020204020204" pitchFamily="34" charset="-122"/>
                <a:ea typeface="微软雅黑" panose="020B0503020204020204" pitchFamily="34" charset="-122"/>
              </a:rPr>
            </a:br>
            <a:r>
              <a:rPr lang="en-US" sz="2250" b="0" dirty="0">
                <a:latin typeface="微软雅黑" panose="020B0503020204020204" pitchFamily="34" charset="-122"/>
                <a:ea typeface="微软雅黑" panose="020B0503020204020204" pitchFamily="34" charset="-122"/>
              </a:rPr>
              <a:t>			</a:t>
            </a:r>
            <a:r>
              <a:rPr lang="en-US" sz="1800" b="0"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sz="2250" b="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63" name="Google Shape;163;p21"/>
          <p:cNvGrpSpPr/>
          <p:nvPr/>
        </p:nvGrpSpPr>
        <p:grpSpPr>
          <a:xfrm>
            <a:off x="5703183" y="1176703"/>
            <a:ext cx="611678" cy="509171"/>
            <a:chOff x="1244325" y="314425"/>
            <a:chExt cx="444525" cy="370050"/>
          </a:xfrm>
        </p:grpSpPr>
        <p:sp>
          <p:nvSpPr>
            <p:cNvPr id="164" name="Google Shape;164;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sp>
          <p:nvSpPr>
            <p:cNvPr id="165" name="Google Shape;165;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grpSp>
      <p:pic>
        <p:nvPicPr>
          <p:cNvPr id="2" name="图片 1">
            <a:extLst>
              <a:ext uri="{FF2B5EF4-FFF2-40B4-BE49-F238E27FC236}">
                <a16:creationId xmlns:a16="http://schemas.microsoft.com/office/drawing/2014/main" id="{7790E83E-3F39-424F-B6F7-77DC5F21B568}"/>
              </a:ext>
            </a:extLst>
          </p:cNvPr>
          <p:cNvPicPr>
            <a:picLocks noChangeAspect="1"/>
          </p:cNvPicPr>
          <p:nvPr/>
        </p:nvPicPr>
        <p:blipFill>
          <a:blip r:embed="rId3"/>
          <a:stretch>
            <a:fillRect/>
          </a:stretch>
        </p:blipFill>
        <p:spPr>
          <a:xfrm>
            <a:off x="733636" y="1223555"/>
            <a:ext cx="2631022" cy="2696390"/>
          </a:xfrm>
          <a:prstGeom prst="rect">
            <a:avLst/>
          </a:prstGeom>
        </p:spPr>
      </p:pic>
      <p:sp>
        <p:nvSpPr>
          <p:cNvPr id="3" name="文本框 2">
            <a:extLst>
              <a:ext uri="{FF2B5EF4-FFF2-40B4-BE49-F238E27FC236}">
                <a16:creationId xmlns:a16="http://schemas.microsoft.com/office/drawing/2014/main" id="{C64E4FFA-D0C7-4672-9E57-34902D578CD5}"/>
              </a:ext>
            </a:extLst>
          </p:cNvPr>
          <p:cNvSpPr txBox="1"/>
          <p:nvPr/>
        </p:nvSpPr>
        <p:spPr>
          <a:xfrm>
            <a:off x="1597741" y="4002208"/>
            <a:ext cx="902811" cy="307777"/>
          </a:xfrm>
          <a:prstGeom prst="rect">
            <a:avLst/>
          </a:prstGeom>
          <a:noFill/>
        </p:spPr>
        <p:txBody>
          <a:bodyPr wrap="none" rtlCol="0">
            <a:spAutoFit/>
          </a:bodyPr>
          <a:lstStyle/>
          <a:p>
            <a:r>
              <a:rPr lang="zh-CN" altLang="en-US" dirty="0"/>
              <a:t>业务逻辑</a:t>
            </a:r>
          </a:p>
        </p:txBody>
      </p:sp>
      <p:pic>
        <p:nvPicPr>
          <p:cNvPr id="5" name="图片 4">
            <a:extLst>
              <a:ext uri="{FF2B5EF4-FFF2-40B4-BE49-F238E27FC236}">
                <a16:creationId xmlns:a16="http://schemas.microsoft.com/office/drawing/2014/main" id="{6E4C9F38-A401-4C92-A86E-C5F7D779043E}"/>
              </a:ext>
            </a:extLst>
          </p:cNvPr>
          <p:cNvPicPr>
            <a:picLocks noChangeAspect="1"/>
          </p:cNvPicPr>
          <p:nvPr/>
        </p:nvPicPr>
        <p:blipFill>
          <a:blip r:embed="rId4"/>
          <a:stretch>
            <a:fillRect/>
          </a:stretch>
        </p:blipFill>
        <p:spPr>
          <a:xfrm>
            <a:off x="3665219" y="1362668"/>
            <a:ext cx="2473819" cy="2473819"/>
          </a:xfrm>
          <a:prstGeom prst="rect">
            <a:avLst/>
          </a:prstGeom>
        </p:spPr>
      </p:pic>
      <p:sp>
        <p:nvSpPr>
          <p:cNvPr id="6" name="文本框 5">
            <a:extLst>
              <a:ext uri="{FF2B5EF4-FFF2-40B4-BE49-F238E27FC236}">
                <a16:creationId xmlns:a16="http://schemas.microsoft.com/office/drawing/2014/main" id="{FF2C2306-1EE7-412F-B8B3-4B1AA59606B3}"/>
              </a:ext>
            </a:extLst>
          </p:cNvPr>
          <p:cNvSpPr txBox="1"/>
          <p:nvPr/>
        </p:nvSpPr>
        <p:spPr>
          <a:xfrm>
            <a:off x="4416257" y="4002207"/>
            <a:ext cx="971741" cy="307777"/>
          </a:xfrm>
          <a:prstGeom prst="rect">
            <a:avLst/>
          </a:prstGeom>
          <a:noFill/>
        </p:spPr>
        <p:txBody>
          <a:bodyPr wrap="none" rtlCol="0">
            <a:spAutoFit/>
          </a:bodyPr>
          <a:lstStyle/>
          <a:p>
            <a:r>
              <a:rPr lang="zh-CN" altLang="en-US" dirty="0"/>
              <a:t>项目</a:t>
            </a:r>
            <a:r>
              <a:rPr lang="en-US" altLang="zh-CN" dirty="0"/>
              <a:t>Repo</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5" name="Google Shape;85;p14" descr="photo-1434030216411-0b793f4b4173.jpg"/>
          <p:cNvPicPr preferRelativeResize="0"/>
          <p:nvPr/>
        </p:nvPicPr>
        <p:blipFill>
          <a:blip r:embed="rId3">
            <a:alphaModFix/>
          </a:blip>
          <a:stretch>
            <a:fillRect/>
          </a:stretch>
        </p:blipFill>
        <p:spPr>
          <a:xfrm>
            <a:off x="3596511" y="1686193"/>
            <a:ext cx="2523113" cy="2622949"/>
          </a:xfrm>
          <a:prstGeom prst="rect">
            <a:avLst/>
          </a:prstGeom>
          <a:noFill/>
          <a:ln>
            <a:noFill/>
          </a:ln>
        </p:spPr>
      </p:pic>
      <p:sp>
        <p:nvSpPr>
          <p:cNvPr id="83" name="Google Shape;83;p14"/>
          <p:cNvSpPr txBox="1">
            <a:spLocks noGrp="1"/>
          </p:cNvSpPr>
          <p:nvPr>
            <p:ph type="ctrTitle" idx="4294967295"/>
          </p:nvPr>
        </p:nvSpPr>
        <p:spPr>
          <a:xfrm>
            <a:off x="738376" y="681958"/>
            <a:ext cx="4844395" cy="731975"/>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认证逻辑校验及安全</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Google Shape;84;p14"/>
          <p:cNvSpPr txBox="1">
            <a:spLocks noGrp="1"/>
          </p:cNvSpPr>
          <p:nvPr>
            <p:ph type="subTitle" idx="4294967295"/>
          </p:nvPr>
        </p:nvSpPr>
        <p:spPr>
          <a:xfrm>
            <a:off x="738376" y="1686193"/>
            <a:ext cx="2602800" cy="2141675"/>
          </a:xfrm>
          <a:prstGeom prst="rect">
            <a:avLst/>
          </a:prstGeom>
        </p:spPr>
        <p:txBody>
          <a:bodyPr spcFirstLastPara="1" wrap="square" lIns="68569" tIns="68569" rIns="68569" bIns="68569" anchor="b" anchorCtr="0">
            <a:noAutofit/>
          </a:bodyPr>
          <a:lstStyle/>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cs typeface="Work Sans"/>
                <a:sym typeface="Work Sans"/>
              </a:rPr>
              <a:t>参与主体：学生</a:t>
            </a:r>
            <a:endParaRPr lang="en-US" altLang="zh-CN" dirty="0">
              <a:solidFill>
                <a:schemeClr val="bg1">
                  <a:lumMod val="65000"/>
                </a:schemeClr>
              </a:solidFill>
              <a:latin typeface="微软雅黑" panose="020B0503020204020204" pitchFamily="34" charset="-122"/>
              <a:ea typeface="微软雅黑" panose="020B0503020204020204" pitchFamily="34" charset="-122"/>
              <a:cs typeface="Work Sans"/>
              <a:sym typeface="Work Sans"/>
            </a:endParaRPr>
          </a:p>
          <a:p>
            <a:pPr marL="342900" indent="-342900" algn="just">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认证流程</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“学生分”机制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用户邀请机制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标记机制</a:t>
            </a:r>
            <a:endParaRPr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864A4E6-8FBD-46CC-9A4B-5DDFB65DE433}"/>
              </a:ext>
            </a:extLst>
          </p:cNvPr>
          <p:cNvPicPr>
            <a:picLocks noChangeAspect="1"/>
          </p:cNvPicPr>
          <p:nvPr/>
        </p:nvPicPr>
        <p:blipFill>
          <a:blip r:embed="rId4"/>
          <a:stretch>
            <a:fillRect/>
          </a:stretch>
        </p:blipFill>
        <p:spPr>
          <a:xfrm>
            <a:off x="495300" y="853875"/>
            <a:ext cx="5969804" cy="3461391"/>
          </a:xfrm>
          <a:prstGeom prst="rect">
            <a:avLst/>
          </a:prstGeom>
        </p:spPr>
      </p:pic>
      <p:pic>
        <p:nvPicPr>
          <p:cNvPr id="7" name="图片 6">
            <a:extLst>
              <a:ext uri="{FF2B5EF4-FFF2-40B4-BE49-F238E27FC236}">
                <a16:creationId xmlns:a16="http://schemas.microsoft.com/office/drawing/2014/main" id="{B55B4507-4907-48A4-A803-A5FAE0EB018E}"/>
              </a:ext>
            </a:extLst>
          </p:cNvPr>
          <p:cNvPicPr>
            <a:picLocks noChangeAspect="1"/>
          </p:cNvPicPr>
          <p:nvPr/>
        </p:nvPicPr>
        <p:blipFill>
          <a:blip r:embed="rId5"/>
          <a:stretch>
            <a:fillRect/>
          </a:stretch>
        </p:blipFill>
        <p:spPr>
          <a:xfrm>
            <a:off x="352425" y="1019375"/>
            <a:ext cx="6153150" cy="327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anim calcmode="lin" valueType="num">
                                      <p:cBhvr>
                                        <p:cTn id="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
                                            <p:txEl>
                                              <p:pRg st="1" end="1"/>
                                            </p:txEl>
                                          </p:spTgt>
                                        </p:tgtEl>
                                        <p:attrNameLst>
                                          <p:attrName>style.visibility</p:attrName>
                                        </p:attrNameLst>
                                      </p:cBhvr>
                                      <p:to>
                                        <p:strVal val="visible"/>
                                      </p:to>
                                    </p:set>
                                    <p:animEffect transition="in" filter="fade">
                                      <p:cBhvr>
                                        <p:cTn id="14" dur="1000"/>
                                        <p:tgtEl>
                                          <p:spTgt spid="84">
                                            <p:txEl>
                                              <p:pRg st="1" end="1"/>
                                            </p:txEl>
                                          </p:spTgt>
                                        </p:tgtEl>
                                      </p:cBhvr>
                                    </p:animEffect>
                                    <p:anim calcmode="lin" valueType="num">
                                      <p:cBhvr>
                                        <p:cTn id="15"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animEffect transition="in" filter="fade">
                                      <p:cBhvr>
                                        <p:cTn id="21" dur="1000"/>
                                        <p:tgtEl>
                                          <p:spTgt spid="84">
                                            <p:txEl>
                                              <p:pRg st="2" end="2"/>
                                            </p:txEl>
                                          </p:spTgt>
                                        </p:tgtEl>
                                      </p:cBhvr>
                                    </p:animEffect>
                                    <p:anim calcmode="lin" valueType="num">
                                      <p:cBhvr>
                                        <p:cTn id="22" dur="1000" fill="hold"/>
                                        <p:tgtEl>
                                          <p:spTgt spid="8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4">
                                            <p:txEl>
                                              <p:pRg st="3" end="3"/>
                                            </p:txEl>
                                          </p:spTgt>
                                        </p:tgtEl>
                                        <p:attrNameLst>
                                          <p:attrName>style.visibility</p:attrName>
                                        </p:attrNameLst>
                                      </p:cBhvr>
                                      <p:to>
                                        <p:strVal val="visible"/>
                                      </p:to>
                                    </p:set>
                                    <p:animEffect transition="in" filter="fade">
                                      <p:cBhvr>
                                        <p:cTn id="28" dur="1000"/>
                                        <p:tgtEl>
                                          <p:spTgt spid="84">
                                            <p:txEl>
                                              <p:pRg st="3" end="3"/>
                                            </p:txEl>
                                          </p:spTgt>
                                        </p:tgtEl>
                                      </p:cBhvr>
                                    </p:animEffect>
                                    <p:anim calcmode="lin" valueType="num">
                                      <p:cBhvr>
                                        <p:cTn id="29" dur="1000" fill="hold"/>
                                        <p:tgtEl>
                                          <p:spTgt spid="8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4">
                                            <p:txEl>
                                              <p:pRg st="4" end="4"/>
                                            </p:txEl>
                                          </p:spTgt>
                                        </p:tgtEl>
                                        <p:attrNameLst>
                                          <p:attrName>style.visibility</p:attrName>
                                        </p:attrNameLst>
                                      </p:cBhvr>
                                      <p:to>
                                        <p:strVal val="visible"/>
                                      </p:to>
                                    </p:set>
                                    <p:animEffect transition="in" filter="fade">
                                      <p:cBhvr>
                                        <p:cTn id="35" dur="1000"/>
                                        <p:tgtEl>
                                          <p:spTgt spid="84">
                                            <p:txEl>
                                              <p:pRg st="4" end="4"/>
                                            </p:txEl>
                                          </p:spTgt>
                                        </p:tgtEl>
                                      </p:cBhvr>
                                    </p:animEffect>
                                    <p:anim calcmode="lin" valueType="num">
                                      <p:cBhvr>
                                        <p:cTn id="36" dur="1000" fill="hold"/>
                                        <p:tgtEl>
                                          <p:spTgt spid="8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save image">
            <a:extLst>
              <a:ext uri="{FF2B5EF4-FFF2-40B4-BE49-F238E27FC236}">
                <a16:creationId xmlns:a16="http://schemas.microsoft.com/office/drawing/2014/main" id="{C9AD073F-975A-42E1-9AB7-D1F809448A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346"/>
          <a:stretch/>
        </p:blipFill>
        <p:spPr bwMode="auto">
          <a:xfrm>
            <a:off x="1" y="-17919511"/>
            <a:ext cx="7351776" cy="1820338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192D105F-5E8B-4968-AA33-10974929BA54}"/>
              </a:ext>
            </a:extLst>
          </p:cNvPr>
          <p:cNvSpPr>
            <a:spLocks noGrp="1"/>
          </p:cNvSpPr>
          <p:nvPr>
            <p:ph type="ctrTitle"/>
          </p:nvPr>
        </p:nvSpPr>
        <p:spPr>
          <a:xfrm>
            <a:off x="450016" y="499320"/>
            <a:ext cx="5957968" cy="1028754"/>
          </a:xfrm>
        </p:spPr>
        <p:txBody>
          <a:bodyPr/>
          <a:lstStyle/>
          <a:p>
            <a:pPr algn="r"/>
            <a:r>
              <a:rPr lang="zh-CN" altLang="en-US" sz="28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a:t>
            </a:r>
            <a:br>
              <a:rPr lang="en-US" altLang="zh-CN" sz="2800" b="0" dirty="0">
                <a:solidFill>
                  <a:schemeClr val="tx1">
                    <a:lumMod val="50000"/>
                    <a:lumOff val="50000"/>
                  </a:schemeClr>
                </a:solidFill>
                <a:latin typeface="微软雅黑" panose="020B0503020204020204" pitchFamily="34" charset="-122"/>
                <a:ea typeface="微软雅黑" panose="020B0503020204020204" pitchFamily="34" charset="-122"/>
              </a:rPr>
            </a:br>
            <a:r>
              <a:rPr lang="en-US" altLang="zh-CN" sz="2000" b="0" dirty="0">
                <a:solidFill>
                  <a:schemeClr val="bg1">
                    <a:lumMod val="65000"/>
                  </a:schemeClr>
                </a:solidFill>
                <a:latin typeface="微软雅黑" panose="020B0503020204020204" pitchFamily="34" charset="-122"/>
                <a:ea typeface="微软雅黑" panose="020B0503020204020204" pitchFamily="34" charset="-122"/>
              </a:rPr>
              <a:t>——</a:t>
            </a:r>
            <a:r>
              <a:rPr lang="zh-CN" altLang="en-US" sz="2000" b="0" dirty="0">
                <a:solidFill>
                  <a:schemeClr val="bg1">
                    <a:lumMod val="65000"/>
                  </a:schemeClr>
                </a:solidFill>
                <a:latin typeface="微软雅黑" panose="020B0503020204020204" pitchFamily="34" charset="-122"/>
                <a:ea typeface="微软雅黑" panose="020B0503020204020204" pitchFamily="34" charset="-122"/>
              </a:rPr>
              <a:t>基于遗传的随机化构造黑匣方法</a:t>
            </a:r>
            <a:endParaRPr lang="zh-CN" altLang="en-US" sz="2800" b="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C930C61-577D-4C4E-BF52-13B84DF9F6CB}"/>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A5785190-472D-4350-8F20-4EECE4EF0324}"/>
              </a:ext>
            </a:extLst>
          </p:cNvPr>
          <p:cNvPicPr>
            <a:picLocks noChangeAspect="1"/>
          </p:cNvPicPr>
          <p:nvPr/>
        </p:nvPicPr>
        <p:blipFill rotWithShape="1">
          <a:blip r:embed="rId4"/>
          <a:srcRect r="1365"/>
          <a:stretch/>
        </p:blipFill>
        <p:spPr>
          <a:xfrm>
            <a:off x="239631" y="3434299"/>
            <a:ext cx="6289837" cy="1028753"/>
          </a:xfrm>
          <a:prstGeom prst="rect">
            <a:avLst/>
          </a:prstGeom>
        </p:spPr>
      </p:pic>
      <p:sp>
        <p:nvSpPr>
          <p:cNvPr id="5" name="文本框 4">
            <a:extLst>
              <a:ext uri="{FF2B5EF4-FFF2-40B4-BE49-F238E27FC236}">
                <a16:creationId xmlns:a16="http://schemas.microsoft.com/office/drawing/2014/main" id="{AA5DE954-1608-461B-95F6-7FF0C18B0A23}"/>
              </a:ext>
            </a:extLst>
          </p:cNvPr>
          <p:cNvSpPr txBox="1"/>
          <p:nvPr/>
        </p:nvSpPr>
        <p:spPr>
          <a:xfrm>
            <a:off x="627450" y="1528074"/>
            <a:ext cx="5603100" cy="215444"/>
          </a:xfrm>
          <a:prstGeom prst="rect">
            <a:avLst/>
          </a:prstGeom>
          <a:noFill/>
        </p:spPr>
        <p:txBody>
          <a:bodyPr wrap="square" rtlCol="0">
            <a:spAutoFit/>
          </a:bodyPr>
          <a:lstStyle/>
          <a:p>
            <a:endParaRPr lang="zh-CN" altLang="en-US" sz="800" dirty="0"/>
          </a:p>
        </p:txBody>
      </p:sp>
    </p:spTree>
    <p:extLst>
      <p:ext uri="{BB962C8B-B14F-4D97-AF65-F5344CB8AC3E}">
        <p14:creationId xmlns:p14="http://schemas.microsoft.com/office/powerpoint/2010/main" val="14244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nodePh="1">
                                  <p:stCondLst>
                                    <p:cond delay="0"/>
                                  </p:stCondLst>
                                  <p:endCondLst>
                                    <p:cond evt="begin" delay="0">
                                      <p:tn val="5"/>
                                    </p:cond>
                                  </p:endCondLst>
                                  <p:childTnLst>
                                    <p:anim calcmode="lin" valueType="num">
                                      <p:cBhvr additive="base">
                                        <p:cTn id="6" dur="10000"/>
                                        <p:tgtEl>
                                          <p:spTgt spid="5"/>
                                        </p:tgtEl>
                                        <p:attrNameLst>
                                          <p:attrName>ppt_x</p:attrName>
                                        </p:attrNameLst>
                                      </p:cBhvr>
                                      <p:tavLst>
                                        <p:tav tm="0">
                                          <p:val>
                                            <p:strVal val="ppt_x"/>
                                          </p:val>
                                        </p:tav>
                                        <p:tav tm="100000">
                                          <p:val>
                                            <p:strVal val="ppt_x"/>
                                          </p:val>
                                        </p:tav>
                                      </p:tavLst>
                                    </p:anim>
                                    <p:anim calcmode="lin" valueType="num">
                                      <p:cBhvr additive="base">
                                        <p:cTn id="7" dur="10000"/>
                                        <p:tgtEl>
                                          <p:spTgt spid="5"/>
                                        </p:tgtEl>
                                        <p:attrNameLst>
                                          <p:attrName>ppt_y</p:attrName>
                                        </p:attrNameLst>
                                      </p:cBhvr>
                                      <p:tavLst>
                                        <p:tav tm="0">
                                          <p:val>
                                            <p:strVal val="ppt_y"/>
                                          </p:val>
                                        </p:tav>
                                        <p:tav tm="100000">
                                          <p:val>
                                            <p:strVal val="0-ppt_h/2"/>
                                          </p:val>
                                        </p:tav>
                                      </p:tavLst>
                                    </p:anim>
                                    <p:set>
                                      <p:cBhvr>
                                        <p:cTn id="8" dur="1" fill="hold">
                                          <p:stCondLst>
                                            <p:cond delay="99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5"/>
                                        </p:tgtEl>
                                        <p:attrNameLst>
                                          <p:attrName>style.visibility</p:attrName>
                                        </p:attrNameLst>
                                      </p:cBhvr>
                                      <p:to>
                                        <p:strVal val="visible"/>
                                      </p:to>
                                    </p:set>
                                    <p:anim calcmode="lin" valueType="num">
                                      <p:cBhvr additive="base">
                                        <p:cTn id="13" dur="20000" fill="hold"/>
                                        <p:tgtEl>
                                          <p:spTgt spid="1025"/>
                                        </p:tgtEl>
                                        <p:attrNameLst>
                                          <p:attrName>ppt_x</p:attrName>
                                        </p:attrNameLst>
                                      </p:cBhvr>
                                      <p:tavLst>
                                        <p:tav tm="0">
                                          <p:val>
                                            <p:strVal val="#ppt_x"/>
                                          </p:val>
                                        </p:tav>
                                        <p:tav tm="100000">
                                          <p:val>
                                            <p:strVal val="#ppt_x"/>
                                          </p:val>
                                        </p:tav>
                                      </p:tavLst>
                                    </p:anim>
                                    <p:anim calcmode="lin" valueType="num">
                                      <p:cBhvr additive="base">
                                        <p:cTn id="14" dur="200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图片 3">
            <a:extLst>
              <a:ext uri="{FF2B5EF4-FFF2-40B4-BE49-F238E27FC236}">
                <a16:creationId xmlns:a16="http://schemas.microsoft.com/office/drawing/2014/main" id="{F2849FC0-90C6-4687-BC4D-CE34C3BE66AF}"/>
              </a:ext>
            </a:extLst>
          </p:cNvPr>
          <p:cNvPicPr>
            <a:picLocks noChangeAspect="1"/>
          </p:cNvPicPr>
          <p:nvPr/>
        </p:nvPicPr>
        <p:blipFill>
          <a:blip r:embed="rId3"/>
          <a:stretch>
            <a:fillRect/>
          </a:stretch>
        </p:blipFill>
        <p:spPr>
          <a:xfrm>
            <a:off x="1177796" y="1165888"/>
            <a:ext cx="4997707" cy="3067208"/>
          </a:xfrm>
          <a:prstGeom prst="rect">
            <a:avLst/>
          </a:prstGeom>
        </p:spPr>
      </p:pic>
    </p:spTree>
    <p:extLst>
      <p:ext uri="{BB962C8B-B14F-4D97-AF65-F5344CB8AC3E}">
        <p14:creationId xmlns:p14="http://schemas.microsoft.com/office/powerpoint/2010/main" val="259019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2" y="2907873"/>
            <a:ext cx="4782447" cy="484172"/>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兼顾逻辑安全和拉新</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Google Shape;106;p17">
            <a:extLst>
              <a:ext uri="{FF2B5EF4-FFF2-40B4-BE49-F238E27FC236}">
                <a16:creationId xmlns:a16="http://schemas.microsoft.com/office/drawing/2014/main" id="{96030975-1B95-4E43-9393-C3F714F89249}"/>
              </a:ext>
            </a:extLst>
          </p:cNvPr>
          <p:cNvGrpSpPr/>
          <p:nvPr/>
        </p:nvGrpSpPr>
        <p:grpSpPr>
          <a:xfrm>
            <a:off x="5527025" y="660247"/>
            <a:ext cx="677576" cy="677576"/>
            <a:chOff x="2594325" y="1627175"/>
            <a:chExt cx="440850" cy="440850"/>
          </a:xfrm>
        </p:grpSpPr>
        <p:sp>
          <p:nvSpPr>
            <p:cNvPr id="19" name="Google Shape;107;p17">
              <a:extLst>
                <a:ext uri="{FF2B5EF4-FFF2-40B4-BE49-F238E27FC236}">
                  <a16:creationId xmlns:a16="http://schemas.microsoft.com/office/drawing/2014/main" id="{1CF129F7-9C20-45FC-A7E8-BFF2DD35E8B2}"/>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0" name="Google Shape;108;p17">
              <a:extLst>
                <a:ext uri="{FF2B5EF4-FFF2-40B4-BE49-F238E27FC236}">
                  <a16:creationId xmlns:a16="http://schemas.microsoft.com/office/drawing/2014/main" id="{E2A22D7C-EADA-4461-9633-B409D10B9D5D}"/>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1" name="Google Shape;109;p17">
              <a:extLst>
                <a:ext uri="{FF2B5EF4-FFF2-40B4-BE49-F238E27FC236}">
                  <a16:creationId xmlns:a16="http://schemas.microsoft.com/office/drawing/2014/main" id="{1161CD63-F6A8-4A5A-B0DF-74033B2489E2}"/>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3" y="575733"/>
            <a:ext cx="3886270" cy="811056"/>
          </a:xfrm>
          <a:prstGeom prst="rect">
            <a:avLst/>
          </a:prstGeom>
        </p:spPr>
        <p:txBody>
          <a:bodyPr spcFirstLastPara="1" wrap="square" lIns="68569" tIns="68569" rIns="68569" bIns="68569" anchor="b" anchorCtr="0">
            <a:noAutofit/>
          </a:bodyPr>
          <a:lstStyle/>
          <a:p>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Common Q&amp;A</a:t>
            </a:r>
            <a:endParaRPr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73" name="Google Shape;73;p13"/>
          <p:cNvGrpSpPr/>
          <p:nvPr/>
        </p:nvGrpSpPr>
        <p:grpSpPr>
          <a:xfrm>
            <a:off x="5434309" y="638858"/>
            <a:ext cx="823136" cy="684806"/>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11" name="矩形 10">
            <a:extLst>
              <a:ext uri="{FF2B5EF4-FFF2-40B4-BE49-F238E27FC236}">
                <a16:creationId xmlns:a16="http://schemas.microsoft.com/office/drawing/2014/main" id="{1C374DD6-6456-4ADD-BE78-8EC0BDC748DB}"/>
              </a:ext>
            </a:extLst>
          </p:cNvPr>
          <p:cNvSpPr/>
          <p:nvPr/>
        </p:nvSpPr>
        <p:spPr>
          <a:xfrm>
            <a:off x="745068" y="1566182"/>
            <a:ext cx="5512377" cy="2893100"/>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假假证明</a:t>
            </a:r>
          </a:p>
          <a:p>
            <a:pPr lvl="2"/>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一些“黄牛”利用特殊手段“洗白”若干假账号并相互认证达到锁定无学籍认证的账户安全认证的目的。</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惩罚链问题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我们的用户邀请机制是树状结构；当子节点产生坏行为时（证明为伪）这时候产生了其父节点，兄弟节点以及子节点的置信度更新问题；改置信度变动会产生递归影响，以及在一些特殊的conercase中产生的临近坏节点难以标识的困难。</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在保持高安全性的情况下对拉新能力的提升</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拉新：提升利益意味着“黄牛”行为的获利能力提升而提升“黄牛”行为可承受成本的身高，对认证的有效性产生威胁。</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对一些信息的处理问题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对一些其他情况的说明判定</a:t>
            </a:r>
          </a:p>
        </p:txBody>
      </p:sp>
      <p:pic>
        <p:nvPicPr>
          <p:cNvPr id="2" name="图片 1">
            <a:extLst>
              <a:ext uri="{FF2B5EF4-FFF2-40B4-BE49-F238E27FC236}">
                <a16:creationId xmlns:a16="http://schemas.microsoft.com/office/drawing/2014/main" id="{3789B60E-3B05-4AE3-9713-6116BFE1C650}"/>
              </a:ext>
            </a:extLst>
          </p:cNvPr>
          <p:cNvPicPr>
            <a:picLocks noChangeAspect="1"/>
          </p:cNvPicPr>
          <p:nvPr/>
        </p:nvPicPr>
        <p:blipFill>
          <a:blip r:embed="rId3"/>
          <a:stretch>
            <a:fillRect/>
          </a:stretch>
        </p:blipFill>
        <p:spPr>
          <a:xfrm>
            <a:off x="4538133" y="59341"/>
            <a:ext cx="2238465" cy="1796933"/>
          </a:xfrm>
          <a:prstGeom prst="rect">
            <a:avLst/>
          </a:prstGeom>
        </p:spPr>
      </p:pic>
    </p:spTree>
    <p:extLst>
      <p:ext uri="{BB962C8B-B14F-4D97-AF65-F5344CB8AC3E}">
        <p14:creationId xmlns:p14="http://schemas.microsoft.com/office/powerpoint/2010/main" val="13989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3" presetClass="path" presetSubtype="0" accel="50000" decel="50000" fill="hold" nodeType="afterEffect">
                                  <p:stCondLst>
                                    <p:cond delay="0"/>
                                  </p:stCondLst>
                                  <p:childTnLst>
                                    <p:animMotion origin="layout" path="M -0.00116 -0.00031 C 0.04051 -0.00031 0.04514 0.11945 0.01736 0.18241 C -0.01042 0.24537 -0.16782 0.43272 -0.16782 0.37685 C -0.16782 0.33519 -0.29537 0.37377 -0.29537 0.3321 " pathEditMode="relative" rAng="0" ptsTypes="AAAA">
                                      <p:cBhvr>
                                        <p:cTn id="31" dur="2000" fill="hold"/>
                                        <p:tgtEl>
                                          <p:spTgt spid="2"/>
                                        </p:tgtEl>
                                        <p:attrNameLst>
                                          <p:attrName>ppt_x</p:attrName>
                                          <p:attrName>ppt_y</p:attrName>
                                        </p:attrNameLst>
                                      </p:cBhvr>
                                      <p:rCtr x="-12917" y="19383"/>
                                    </p:animMotion>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2000" fill="hold"/>
                                        <p:tgtEl>
                                          <p:spTgt spid="2"/>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2" presetClass="entr" presetSubtype="4" fill="hold" grpId="0" nodeType="with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 calcmode="lin" valueType="num">
                                      <p:cBhvr additive="base">
                                        <p:cTn id="42"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xEl>
                                              <p:pRg st="5" end="5"/>
                                            </p:txEl>
                                          </p:spTgt>
                                        </p:tgtEl>
                                        <p:attrNameLst>
                                          <p:attrName>style.visibility</p:attrName>
                                        </p:attrNameLst>
                                      </p:cBhvr>
                                      <p:to>
                                        <p:strVal val="visible"/>
                                      </p:to>
                                    </p:set>
                                    <p:anim calcmode="lin" valueType="num">
                                      <p:cBhvr additive="base">
                                        <p:cTn id="46"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 calcmode="lin" valueType="num">
                                      <p:cBhvr additive="base">
                                        <p:cTn id="52"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 calcmode="lin" valueType="num">
                                      <p:cBhvr additive="base">
                                        <p:cTn id="56"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945866" y="2831028"/>
            <a:ext cx="3712500" cy="869850"/>
          </a:xfrm>
          <a:prstGeom prst="rect">
            <a:avLst/>
          </a:prstGeom>
        </p:spPr>
        <p:txBody>
          <a:bodyPr spcFirstLastPara="1" wrap="square" lIns="68569" tIns="68569" rIns="68569" bIns="68569" anchor="b" anchorCtr="0">
            <a:noAutofit/>
          </a:bodyPr>
          <a:lstStyle/>
          <a:p>
            <a:r>
              <a:rPr lang="en-US" altLang="zh-CN" b="0" dirty="0">
                <a:latin typeface="微软雅黑" panose="020B0503020204020204" pitchFamily="34" charset="-122"/>
                <a:ea typeface="微软雅黑" panose="020B0503020204020204" pitchFamily="34" charset="-122"/>
              </a:rPr>
              <a:t>Thank you.</a:t>
            </a:r>
            <a:endParaRPr b="0" dirty="0">
              <a:latin typeface="微软雅黑" panose="020B0503020204020204" pitchFamily="34" charset="-122"/>
              <a:ea typeface="微软雅黑" panose="020B0503020204020204" pitchFamily="34" charset="-122"/>
            </a:endParaRPr>
          </a:p>
        </p:txBody>
      </p:sp>
      <p:sp>
        <p:nvSpPr>
          <p:cNvPr id="92" name="Google Shape;92;p15"/>
          <p:cNvSpPr txBox="1">
            <a:spLocks noGrp="1"/>
          </p:cNvSpPr>
          <p:nvPr>
            <p:ph type="subTitle" idx="1"/>
          </p:nvPr>
        </p:nvSpPr>
        <p:spPr>
          <a:xfrm>
            <a:off x="2510501" y="4007302"/>
            <a:ext cx="3712500" cy="588600"/>
          </a:xfrm>
          <a:prstGeom prst="rect">
            <a:avLst/>
          </a:prstGeom>
        </p:spPr>
        <p:txBody>
          <a:bodyPr spcFirstLastPara="1" wrap="square" lIns="68569" tIns="68569" rIns="68569" bIns="68569" anchor="t" anchorCtr="0">
            <a:noAutofit/>
          </a:bodyPr>
          <a:lstStyle/>
          <a:p>
            <a:pPr algn="r"/>
            <a:r>
              <a:rPr lang="zh-CN" altLang="en-US"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altLang="zh-CN" dirty="0">
              <a:solidFill>
                <a:schemeClr val="bg1">
                  <a:lumMod val="65000"/>
                </a:schemeClr>
              </a:solidFill>
              <a:latin typeface="Comic Sans MS" panose="030F0702030302020204" pitchFamily="66" charset="0"/>
              <a:ea typeface="微软雅黑 Light" panose="020B0502040204020203" pitchFamily="34" charset="-122"/>
            </a:endParaRPr>
          </a:p>
        </p:txBody>
      </p:sp>
      <p:sp>
        <p:nvSpPr>
          <p:cNvPr id="93" name="Google Shape;93;p15"/>
          <p:cNvSpPr txBox="1"/>
          <p:nvPr/>
        </p:nvSpPr>
        <p:spPr>
          <a:xfrm>
            <a:off x="3691467" y="428998"/>
            <a:ext cx="2531534" cy="1448550"/>
          </a:xfrm>
          <a:prstGeom prst="rect">
            <a:avLst/>
          </a:prstGeom>
          <a:noFill/>
          <a:ln>
            <a:noFill/>
          </a:ln>
        </p:spPr>
        <p:txBody>
          <a:bodyPr spcFirstLastPara="1" wrap="square" lIns="68569" tIns="68569" rIns="68569" bIns="68569" anchor="t" anchorCtr="0">
            <a:noAutofit/>
          </a:bodyPr>
          <a:lstStyle/>
          <a:p>
            <a:pPr algn="r">
              <a:buClr>
                <a:schemeClr val="dk1"/>
              </a:buClr>
              <a:buSzPts val="1100"/>
            </a:pPr>
            <a:r>
              <a:rPr lang="en-US" sz="9000" dirty="0">
                <a:solidFill>
                  <a:schemeClr val="bg2">
                    <a:lumMod val="60000"/>
                    <a:lumOff val="40000"/>
                  </a:schemeClr>
                </a:solidFill>
                <a:latin typeface="Ink Free" panose="03080402000500000000" pitchFamily="66" charset="0"/>
                <a:ea typeface="Work Sans"/>
                <a:cs typeface="Work Sans"/>
                <a:sym typeface="Work Sans"/>
              </a:rPr>
              <a:t>End</a:t>
            </a:r>
            <a:endParaRPr sz="7200" dirty="0">
              <a:solidFill>
                <a:schemeClr val="bg2">
                  <a:lumMod val="60000"/>
                  <a:lumOff val="40000"/>
                </a:schemeClr>
              </a:solidFill>
              <a:latin typeface="Ink Free" panose="03080402000500000000" pitchFamily="66" charset="0"/>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458990" y="493719"/>
            <a:ext cx="1970010" cy="963139"/>
          </a:xfrm>
          <a:prstGeom prst="rect">
            <a:avLst/>
          </a:prstGeom>
        </p:spPr>
        <p:txBody>
          <a:bodyPr spcFirstLastPara="1" wrap="square" lIns="68569" tIns="68569" rIns="68569" bIns="68569" anchor="t" anchorCtr="0">
            <a:noAutofit/>
          </a:bodyPr>
          <a:lstStyle/>
          <a:p>
            <a:pPr marL="0" indent="0">
              <a:buNone/>
            </a:pPr>
            <a:r>
              <a:rPr lang="en-US" sz="6000" i="0" dirty="0">
                <a:solidFill>
                  <a:schemeClr val="bg1">
                    <a:lumMod val="50000"/>
                  </a:schemeClr>
                </a:solidFill>
                <a:latin typeface="Ink Free" panose="03080402000500000000" pitchFamily="66" charset="0"/>
              </a:rPr>
              <a:t>Q&amp;A</a:t>
            </a:r>
            <a:endParaRPr sz="6000" i="0" dirty="0">
              <a:solidFill>
                <a:schemeClr val="bg1">
                  <a:lumMod val="50000"/>
                </a:schemeClr>
              </a:solidFill>
              <a:latin typeface="Ink Free" panose="03080402000500000000" pitchFamily="66" charset="0"/>
            </a:endParaRPr>
          </a:p>
        </p:txBody>
      </p:sp>
      <p:sp>
        <p:nvSpPr>
          <p:cNvPr id="2" name="矩形 1">
            <a:extLst>
              <a:ext uri="{FF2B5EF4-FFF2-40B4-BE49-F238E27FC236}">
                <a16:creationId xmlns:a16="http://schemas.microsoft.com/office/drawing/2014/main" id="{5425E80D-711A-4343-B872-397CA5AF2215}"/>
              </a:ext>
            </a:extLst>
          </p:cNvPr>
          <p:cNvSpPr/>
          <p:nvPr/>
        </p:nvSpPr>
        <p:spPr>
          <a:xfrm>
            <a:off x="2957590" y="508746"/>
            <a:ext cx="3429000" cy="646331"/>
          </a:xfrm>
          <a:prstGeom prst="rect">
            <a:avLst/>
          </a:prstGeom>
        </p:spPr>
        <p:txBody>
          <a:bodyPr>
            <a:spAutoFit/>
          </a:bodyPr>
          <a:lstStyle/>
          <a:p>
            <a:pPr algn="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lang="zh-CN" altLang="en-US" dirty="0"/>
          </a:p>
        </p:txBody>
      </p:sp>
      <p:pic>
        <p:nvPicPr>
          <p:cNvPr id="9" name="图片 8">
            <a:extLst>
              <a:ext uri="{FF2B5EF4-FFF2-40B4-BE49-F238E27FC236}">
                <a16:creationId xmlns:a16="http://schemas.microsoft.com/office/drawing/2014/main" id="{A5C9F990-B85B-4F2C-9BF4-DCC377533148}"/>
              </a:ext>
            </a:extLst>
          </p:cNvPr>
          <p:cNvPicPr>
            <a:picLocks noChangeAspect="1"/>
          </p:cNvPicPr>
          <p:nvPr/>
        </p:nvPicPr>
        <p:blipFill>
          <a:blip r:embed="rId3"/>
          <a:stretch>
            <a:fillRect/>
          </a:stretch>
        </p:blipFill>
        <p:spPr>
          <a:xfrm>
            <a:off x="880623" y="1581149"/>
            <a:ext cx="2288292" cy="2345145"/>
          </a:xfrm>
          <a:prstGeom prst="rect">
            <a:avLst/>
          </a:prstGeom>
        </p:spPr>
      </p:pic>
      <p:sp>
        <p:nvSpPr>
          <p:cNvPr id="10" name="文本框 9">
            <a:extLst>
              <a:ext uri="{FF2B5EF4-FFF2-40B4-BE49-F238E27FC236}">
                <a16:creationId xmlns:a16="http://schemas.microsoft.com/office/drawing/2014/main" id="{7E4F3903-AF84-4688-A31F-3E7070DE8768}"/>
              </a:ext>
            </a:extLst>
          </p:cNvPr>
          <p:cNvSpPr txBox="1"/>
          <p:nvPr/>
        </p:nvSpPr>
        <p:spPr>
          <a:xfrm>
            <a:off x="1744728" y="4048651"/>
            <a:ext cx="1113709" cy="307777"/>
          </a:xfrm>
          <a:prstGeom prst="rect">
            <a:avLst/>
          </a:prstGeom>
          <a:noFill/>
        </p:spPr>
        <p:txBody>
          <a:bodyPr wrap="square" rtlCol="0">
            <a:spAutoFit/>
          </a:bodyPr>
          <a:lstStyle/>
          <a:p>
            <a:r>
              <a:rPr lang="zh-CN" altLang="en-US" dirty="0"/>
              <a:t>业务逻辑</a:t>
            </a:r>
          </a:p>
        </p:txBody>
      </p:sp>
      <p:pic>
        <p:nvPicPr>
          <p:cNvPr id="11" name="图片 10">
            <a:extLst>
              <a:ext uri="{FF2B5EF4-FFF2-40B4-BE49-F238E27FC236}">
                <a16:creationId xmlns:a16="http://schemas.microsoft.com/office/drawing/2014/main" id="{625474C5-CFDC-44A3-9AF4-1E573C48EE65}"/>
              </a:ext>
            </a:extLst>
          </p:cNvPr>
          <p:cNvPicPr>
            <a:picLocks noChangeAspect="1"/>
          </p:cNvPicPr>
          <p:nvPr/>
        </p:nvPicPr>
        <p:blipFill>
          <a:blip r:embed="rId4"/>
          <a:stretch>
            <a:fillRect/>
          </a:stretch>
        </p:blipFill>
        <p:spPr>
          <a:xfrm>
            <a:off x="3812206" y="1691270"/>
            <a:ext cx="2151567" cy="2151567"/>
          </a:xfrm>
          <a:prstGeom prst="rect">
            <a:avLst/>
          </a:prstGeom>
        </p:spPr>
      </p:pic>
      <p:sp>
        <p:nvSpPr>
          <p:cNvPr id="12" name="文本框 11">
            <a:extLst>
              <a:ext uri="{FF2B5EF4-FFF2-40B4-BE49-F238E27FC236}">
                <a16:creationId xmlns:a16="http://schemas.microsoft.com/office/drawing/2014/main" id="{3C4EC460-240F-4B45-A1F0-9256603C1958}"/>
              </a:ext>
            </a:extLst>
          </p:cNvPr>
          <p:cNvSpPr txBox="1"/>
          <p:nvPr/>
        </p:nvSpPr>
        <p:spPr>
          <a:xfrm>
            <a:off x="4563244" y="4048650"/>
            <a:ext cx="982753" cy="307777"/>
          </a:xfrm>
          <a:prstGeom prst="rect">
            <a:avLst/>
          </a:prstGeom>
          <a:noFill/>
        </p:spPr>
        <p:txBody>
          <a:bodyPr wrap="square" rtlCol="0">
            <a:spAutoFit/>
          </a:bodyPr>
          <a:lstStyle/>
          <a:p>
            <a:r>
              <a:rPr lang="zh-CN" altLang="en-US" dirty="0"/>
              <a:t>项目</a:t>
            </a:r>
            <a:r>
              <a:rPr lang="en-US" altLang="zh-CN" dirty="0"/>
              <a:t>Repo</a:t>
            </a:r>
            <a:endParaRPr lang="zh-CN" altLang="en-US" dirty="0"/>
          </a:p>
        </p:txBody>
      </p:sp>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566</Words>
  <Application>Microsoft Office PowerPoint</Application>
  <PresentationFormat>自定义</PresentationFormat>
  <Paragraphs>51</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Comic Sans MS</vt:lpstr>
      <vt:lpstr>Wingdings</vt:lpstr>
      <vt:lpstr>微软雅黑</vt:lpstr>
      <vt:lpstr>Arial</vt:lpstr>
      <vt:lpstr>Work Sans</vt:lpstr>
      <vt:lpstr>Work Sans Light</vt:lpstr>
      <vt:lpstr>微软雅黑 Light</vt:lpstr>
      <vt:lpstr>Ink Free</vt:lpstr>
      <vt:lpstr>Jacquenetta template</vt:lpstr>
      <vt:lpstr>企业命题： 学生认证校验逻辑、安全与拉新</vt:lpstr>
      <vt:lpstr>More information…    Please scan the QR code.</vt:lpstr>
      <vt:lpstr>认证逻辑校验及安全</vt:lpstr>
      <vt:lpstr>“学生分”机制数值设定自动化方法 ——基于遗传的随机化构造黑匣方法</vt:lpstr>
      <vt:lpstr>PowerPoint 演示文稿</vt:lpstr>
      <vt:lpstr>兼顾逻辑安全和拉新</vt:lpstr>
      <vt:lpstr>Common Q&amp;A</vt:lpstr>
      <vt:lpstr>Thank you.</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认证校验逻辑与安全</dc:title>
  <cp:lastModifiedBy>Hanyuu Furude</cp:lastModifiedBy>
  <cp:revision>24</cp:revision>
  <dcterms:modified xsi:type="dcterms:W3CDTF">2018-11-18T02:27:40Z</dcterms:modified>
</cp:coreProperties>
</file>