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0" r:id="rId4"/>
    <p:sldId id="281" r:id="rId5"/>
    <p:sldId id="264" r:id="rId6"/>
    <p:sldId id="266" r:id="rId7"/>
    <p:sldId id="265" r:id="rId8"/>
    <p:sldId id="282" r:id="rId9"/>
    <p:sldId id="267" r:id="rId10"/>
    <p:sldId id="268" r:id="rId11"/>
    <p:sldId id="269" r:id="rId12"/>
    <p:sldId id="270" r:id="rId13"/>
    <p:sldId id="271" r:id="rId14"/>
    <p:sldId id="272" r:id="rId15"/>
    <p:sldId id="273" r:id="rId16"/>
    <p:sldId id="274" r:id="rId17"/>
    <p:sldId id="275" r:id="rId18"/>
    <p:sldId id="276" r:id="rId19"/>
    <p:sldId id="310" r:id="rId20"/>
    <p:sldId id="284" r:id="rId21"/>
    <p:sldId id="285" r:id="rId22"/>
    <p:sldId id="286" r:id="rId23"/>
    <p:sldId id="283" r:id="rId24"/>
    <p:sldId id="287" r:id="rId25"/>
    <p:sldId id="288" r:id="rId26"/>
    <p:sldId id="289" r:id="rId27"/>
    <p:sldId id="290" r:id="rId28"/>
    <p:sldId id="293" r:id="rId29"/>
    <p:sldId id="294" r:id="rId30"/>
    <p:sldId id="295" r:id="rId31"/>
    <p:sldId id="297" r:id="rId32"/>
    <p:sldId id="298" r:id="rId33"/>
    <p:sldId id="306" r:id="rId34"/>
    <p:sldId id="307" r:id="rId35"/>
    <p:sldId id="308" r:id="rId36"/>
    <p:sldId id="309" r:id="rId37"/>
    <p:sldId id="300" r:id="rId38"/>
    <p:sldId id="301" r:id="rId39"/>
    <p:sldId id="302" r:id="rId40"/>
    <p:sldId id="303" r:id="rId41"/>
    <p:sldId id="304" r:id="rId42"/>
    <p:sldId id="305" r:id="rId43"/>
    <p:sldId id="277" r:id="rId44"/>
    <p:sldId id="278" r:id="rId45"/>
    <p:sldId id="257" r:id="rId46"/>
    <p:sldId id="258" r:id="rId47"/>
    <p:sldId id="262" r:id="rId4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EA71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9" d="100"/>
          <a:sy n="69" d="100"/>
        </p:scale>
        <p:origin x="-882" y="-96"/>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latin typeface="Calibri" panose="020F0502020204030204" pitchFamily="34" charset="0"/>
              </a:defRPr>
            </a:lvl1pPr>
          </a:lstStyle>
          <a:p>
            <a:pPr lvl="0" eaLnBrk="1" hangingPunct="1"/>
            <a:fld id="{9A0DB2DC-4C9A-4742-B13C-FB6460FD3503}" type="slidenum">
              <a:rPr lang="zh-CN" altLang="en-US" dirty="0"/>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7">
                                            <p:txEl>
                                              <p:charRg st="0" end="13"/>
                                            </p:txEl>
                                          </p:spTgt>
                                        </p:tgtEl>
                                        <p:attrNameLst>
                                          <p:attrName>style.visibility</p:attrName>
                                        </p:attrNameLst>
                                      </p:cBhvr>
                                      <p:to>
                                        <p:strVal val="visible"/>
                                      </p:to>
                                    </p:set>
                                    <p:animEffect transition="in" filter="fade">
                                      <p:cBhvr>
                                        <p:cTn id="7" dur="1000"/>
                                        <p:tgtEl>
                                          <p:spTgt spid="1027">
                                            <p:txEl>
                                              <p:charRg st="0" end="13"/>
                                            </p:txEl>
                                          </p:spTgt>
                                        </p:tgtEl>
                                      </p:cBhvr>
                                    </p:animEffect>
                                    <p:anim calcmode="lin" valueType="num">
                                      <p:cBhvr>
                                        <p:cTn id="8" dur="1000" fill="hold"/>
                                        <p:tgtEl>
                                          <p:spTgt spid="1027">
                                            <p:txEl>
                                              <p:charRg st="0" end="13"/>
                                            </p:txEl>
                                          </p:spTgt>
                                        </p:tgtEl>
                                        <p:attrNameLst>
                                          <p:attrName>ppt_x</p:attrName>
                                        </p:attrNameLst>
                                      </p:cBhvr>
                                      <p:tavLst>
                                        <p:tav tm="0">
                                          <p:val>
                                            <p:strVal val="#ppt_x"/>
                                          </p:val>
                                        </p:tav>
                                        <p:tav tm="100000">
                                          <p:val>
                                            <p:strVal val="#ppt_x"/>
                                          </p:val>
                                        </p:tav>
                                      </p:tavLst>
                                    </p:anim>
                                    <p:anim calcmode="lin" valueType="num">
                                      <p:cBhvr>
                                        <p:cTn id="9" dur="1000" fill="hold"/>
                                        <p:tgtEl>
                                          <p:spTgt spid="1027">
                                            <p:txEl>
                                              <p:charRg st="0" end="13"/>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27">
                                            <p:txEl>
                                              <p:charRg st="13" end="17"/>
                                            </p:txEl>
                                          </p:spTgt>
                                        </p:tgtEl>
                                        <p:attrNameLst>
                                          <p:attrName>style.visibility</p:attrName>
                                        </p:attrNameLst>
                                      </p:cBhvr>
                                      <p:to>
                                        <p:strVal val="visible"/>
                                      </p:to>
                                    </p:set>
                                    <p:animEffect transition="in" filter="fade">
                                      <p:cBhvr>
                                        <p:cTn id="12" dur="1000"/>
                                        <p:tgtEl>
                                          <p:spTgt spid="1027">
                                            <p:txEl>
                                              <p:charRg st="13" end="17"/>
                                            </p:txEl>
                                          </p:spTgt>
                                        </p:tgtEl>
                                      </p:cBhvr>
                                    </p:animEffect>
                                    <p:anim calcmode="lin" valueType="num">
                                      <p:cBhvr>
                                        <p:cTn id="13" dur="1000" fill="hold"/>
                                        <p:tgtEl>
                                          <p:spTgt spid="1027">
                                            <p:txEl>
                                              <p:charRg st="13" end="17"/>
                                            </p:txEl>
                                          </p:spTgt>
                                        </p:tgtEl>
                                        <p:attrNameLst>
                                          <p:attrName>ppt_x</p:attrName>
                                        </p:attrNameLst>
                                      </p:cBhvr>
                                      <p:tavLst>
                                        <p:tav tm="0">
                                          <p:val>
                                            <p:strVal val="#ppt_x"/>
                                          </p:val>
                                        </p:tav>
                                        <p:tav tm="100000">
                                          <p:val>
                                            <p:strVal val="#ppt_x"/>
                                          </p:val>
                                        </p:tav>
                                      </p:tavLst>
                                    </p:anim>
                                    <p:anim calcmode="lin" valueType="num">
                                      <p:cBhvr>
                                        <p:cTn id="14" dur="1000" fill="hold"/>
                                        <p:tgtEl>
                                          <p:spTgt spid="1027">
                                            <p:txEl>
                                              <p:charRg st="13" end="17"/>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27">
                                            <p:txEl>
                                              <p:charRg st="17" end="21"/>
                                            </p:txEl>
                                          </p:spTgt>
                                        </p:tgtEl>
                                        <p:attrNameLst>
                                          <p:attrName>style.visibility</p:attrName>
                                        </p:attrNameLst>
                                      </p:cBhvr>
                                      <p:to>
                                        <p:strVal val="visible"/>
                                      </p:to>
                                    </p:set>
                                    <p:animEffect transition="in" filter="fade">
                                      <p:cBhvr>
                                        <p:cTn id="17" dur="1000"/>
                                        <p:tgtEl>
                                          <p:spTgt spid="1027">
                                            <p:txEl>
                                              <p:charRg st="17" end="21"/>
                                            </p:txEl>
                                          </p:spTgt>
                                        </p:tgtEl>
                                      </p:cBhvr>
                                    </p:animEffect>
                                    <p:anim calcmode="lin" valueType="num">
                                      <p:cBhvr>
                                        <p:cTn id="18" dur="1000" fill="hold"/>
                                        <p:tgtEl>
                                          <p:spTgt spid="1027">
                                            <p:txEl>
                                              <p:charRg st="17" end="21"/>
                                            </p:txEl>
                                          </p:spTgt>
                                        </p:tgtEl>
                                        <p:attrNameLst>
                                          <p:attrName>ppt_x</p:attrName>
                                        </p:attrNameLst>
                                      </p:cBhvr>
                                      <p:tavLst>
                                        <p:tav tm="0">
                                          <p:val>
                                            <p:strVal val="#ppt_x"/>
                                          </p:val>
                                        </p:tav>
                                        <p:tav tm="100000">
                                          <p:val>
                                            <p:strVal val="#ppt_x"/>
                                          </p:val>
                                        </p:tav>
                                      </p:tavLst>
                                    </p:anim>
                                    <p:anim calcmode="lin" valueType="num">
                                      <p:cBhvr>
                                        <p:cTn id="19" dur="1000" fill="hold"/>
                                        <p:tgtEl>
                                          <p:spTgt spid="1027">
                                            <p:txEl>
                                              <p:charRg st="17" end="2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27">
                                            <p:txEl>
                                              <p:charRg st="21" end="25"/>
                                            </p:txEl>
                                          </p:spTgt>
                                        </p:tgtEl>
                                        <p:attrNameLst>
                                          <p:attrName>style.visibility</p:attrName>
                                        </p:attrNameLst>
                                      </p:cBhvr>
                                      <p:to>
                                        <p:strVal val="visible"/>
                                      </p:to>
                                    </p:set>
                                    <p:animEffect transition="in" filter="fade">
                                      <p:cBhvr>
                                        <p:cTn id="22" dur="1000"/>
                                        <p:tgtEl>
                                          <p:spTgt spid="1027">
                                            <p:txEl>
                                              <p:charRg st="21" end="25"/>
                                            </p:txEl>
                                          </p:spTgt>
                                        </p:tgtEl>
                                      </p:cBhvr>
                                    </p:animEffect>
                                    <p:anim calcmode="lin" valueType="num">
                                      <p:cBhvr>
                                        <p:cTn id="23" dur="1000" fill="hold"/>
                                        <p:tgtEl>
                                          <p:spTgt spid="1027">
                                            <p:txEl>
                                              <p:charRg st="21" end="25"/>
                                            </p:txEl>
                                          </p:spTgt>
                                        </p:tgtEl>
                                        <p:attrNameLst>
                                          <p:attrName>ppt_x</p:attrName>
                                        </p:attrNameLst>
                                      </p:cBhvr>
                                      <p:tavLst>
                                        <p:tav tm="0">
                                          <p:val>
                                            <p:strVal val="#ppt_x"/>
                                          </p:val>
                                        </p:tav>
                                        <p:tav tm="100000">
                                          <p:val>
                                            <p:strVal val="#ppt_x"/>
                                          </p:val>
                                        </p:tav>
                                      </p:tavLst>
                                    </p:anim>
                                    <p:anim calcmode="lin" valueType="num">
                                      <p:cBhvr>
                                        <p:cTn id="24" dur="1000" fill="hold"/>
                                        <p:tgtEl>
                                          <p:spTgt spid="1027">
                                            <p:txEl>
                                              <p:charRg st="21" end="25"/>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27">
                                            <p:txEl>
                                              <p:charRg st="25" end="29"/>
                                            </p:txEl>
                                          </p:spTgt>
                                        </p:tgtEl>
                                        <p:attrNameLst>
                                          <p:attrName>style.visibility</p:attrName>
                                        </p:attrNameLst>
                                      </p:cBhvr>
                                      <p:to>
                                        <p:strVal val="visible"/>
                                      </p:to>
                                    </p:set>
                                    <p:animEffect transition="in" filter="fade">
                                      <p:cBhvr>
                                        <p:cTn id="27" dur="1000"/>
                                        <p:tgtEl>
                                          <p:spTgt spid="1027">
                                            <p:txEl>
                                              <p:charRg st="25" end="29"/>
                                            </p:txEl>
                                          </p:spTgt>
                                        </p:tgtEl>
                                      </p:cBhvr>
                                    </p:animEffect>
                                    <p:anim calcmode="lin" valueType="num">
                                      <p:cBhvr>
                                        <p:cTn id="28" dur="1000" fill="hold"/>
                                        <p:tgtEl>
                                          <p:spTgt spid="1027">
                                            <p:txEl>
                                              <p:charRg st="25" end="29"/>
                                            </p:txEl>
                                          </p:spTgt>
                                        </p:tgtEl>
                                        <p:attrNameLst>
                                          <p:attrName>ppt_x</p:attrName>
                                        </p:attrNameLst>
                                      </p:cBhvr>
                                      <p:tavLst>
                                        <p:tav tm="0">
                                          <p:val>
                                            <p:strVal val="#ppt_x"/>
                                          </p:val>
                                        </p:tav>
                                        <p:tav tm="100000">
                                          <p:val>
                                            <p:strVal val="#ppt_x"/>
                                          </p:val>
                                        </p:tav>
                                      </p:tavLst>
                                    </p:anim>
                                    <p:anim calcmode="lin" valueType="num">
                                      <p:cBhvr>
                                        <p:cTn id="29" dur="1000" fill="hold"/>
                                        <p:tgtEl>
                                          <p:spTgt spid="1027">
                                            <p:txEl>
                                              <p:charRg st="25" end="2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bld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jpe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050" name="TextBox 3"/>
          <p:cNvSpPr txBox="1"/>
          <p:nvPr/>
        </p:nvSpPr>
        <p:spPr>
          <a:xfrm>
            <a:off x="1403350" y="3141663"/>
            <a:ext cx="5976938" cy="2306955"/>
          </a:xfrm>
          <a:prstGeom prst="rect">
            <a:avLst/>
          </a:prstGeom>
          <a:noFill/>
          <a:ln w="9525">
            <a:noFill/>
          </a:ln>
        </p:spPr>
        <p:txBody>
          <a:bodyPr>
            <a:spAutoFit/>
          </a:bodyPr>
          <a:p>
            <a:r>
              <a:rPr lang="zh-CN" altLang="en-US" b="1" dirty="0">
                <a:latin typeface="Arial" panose="020B0604020202020204" pitchFamily="34" charset="0"/>
              </a:rPr>
              <a:t>                       </a:t>
            </a:r>
            <a:r>
              <a:rPr lang="zh-CN" altLang="en-US" sz="3600" b="1" dirty="0">
                <a:latin typeface="Arial" panose="020B0604020202020204" pitchFamily="34" charset="0"/>
              </a:rPr>
              <a:t>   </a:t>
            </a:r>
            <a:r>
              <a:rPr lang="zh-CN" altLang="en-US" sz="3600" b="1" dirty="0">
                <a:latin typeface="隶书" panose="02010509060101010101" pitchFamily="49" charset="-122"/>
                <a:ea typeface="隶书" panose="02010509060101010101" pitchFamily="49" charset="-122"/>
                <a:sym typeface="+mn-ea"/>
              </a:rPr>
              <a:t>陈 恩 水</a:t>
            </a:r>
            <a:endParaRPr lang="zh-CN" altLang="en-US" sz="3600" b="1" dirty="0">
              <a:latin typeface="Arial" panose="020B0604020202020204" pitchFamily="34" charset="0"/>
            </a:endParaRPr>
          </a:p>
          <a:p>
            <a:r>
              <a:rPr lang="zh-CN" altLang="en-US" sz="3600" b="1" dirty="0">
                <a:latin typeface="隶书" panose="02010509060101010101" pitchFamily="49" charset="-122"/>
                <a:ea typeface="隶书" panose="02010509060101010101" pitchFamily="49" charset="-122"/>
              </a:rPr>
              <a:t>    东南大学数学学院  </a:t>
            </a:r>
            <a:endParaRPr lang="zh-CN" altLang="en-US" sz="3600" b="1" dirty="0">
              <a:latin typeface="隶书" panose="02010509060101010101" pitchFamily="49" charset="-122"/>
              <a:ea typeface="隶书" panose="02010509060101010101" pitchFamily="49" charset="-122"/>
            </a:endParaRPr>
          </a:p>
          <a:p>
            <a:r>
              <a:rPr lang="zh-CN" altLang="en-US" sz="3600" b="1" dirty="0">
                <a:latin typeface="隶书" panose="02010509060101010101" pitchFamily="49" charset="-122"/>
                <a:ea typeface="隶书" panose="02010509060101010101" pitchFamily="49" charset="-122"/>
              </a:rPr>
              <a:t>         </a:t>
            </a:r>
            <a:r>
              <a:rPr lang="en-US" altLang="zh-CN" sz="3600" b="1">
                <a:latin typeface="隶书" panose="02010509060101010101" pitchFamily="49" charset="-122"/>
                <a:ea typeface="隶书" panose="02010509060101010101" pitchFamily="49" charset="-122"/>
              </a:rPr>
              <a:t>2018.12.12</a:t>
            </a:r>
            <a:endParaRPr lang="zh-CN" altLang="en-US" sz="3600" b="1" dirty="0">
              <a:latin typeface="隶书" panose="02010509060101010101" pitchFamily="49" charset="-122"/>
              <a:ea typeface="隶书" panose="02010509060101010101" pitchFamily="49" charset="-122"/>
            </a:endParaRPr>
          </a:p>
          <a:p>
            <a:endParaRPr lang="zh-CN" altLang="en-US" sz="3600" b="1" dirty="0">
              <a:latin typeface="隶书" panose="02010509060101010101" pitchFamily="49" charset="-122"/>
              <a:ea typeface="隶书" panose="02010509060101010101" pitchFamily="49" charset="-122"/>
            </a:endParaRPr>
          </a:p>
        </p:txBody>
      </p:sp>
      <p:sp>
        <p:nvSpPr>
          <p:cNvPr id="2052" name="矩形 2051"/>
          <p:cNvSpPr/>
          <p:nvPr/>
        </p:nvSpPr>
        <p:spPr>
          <a:xfrm>
            <a:off x="2124075" y="1844675"/>
            <a:ext cx="4752975" cy="823913"/>
          </a:xfrm>
          <a:prstGeom prst="rect">
            <a:avLst/>
          </a:prstGeom>
          <a:noFill/>
          <a:ln w="9525">
            <a:noFill/>
          </a:ln>
        </p:spPr>
        <p:txBody>
          <a:bodyPr>
            <a:spAutoFit/>
          </a:bodyPr>
          <a:p>
            <a:r>
              <a:rPr lang="en-US" altLang="zh-CN" sz="4800" b="1">
                <a:solidFill>
                  <a:srgbClr val="FF3399"/>
                </a:solidFill>
                <a:latin typeface="楷体" panose="02010609060101010101" pitchFamily="49" charset="-122"/>
                <a:ea typeface="楷体" panose="02010609060101010101" pitchFamily="49" charset="-122"/>
              </a:rPr>
              <a:t>MCM/ICM</a:t>
            </a:r>
            <a:r>
              <a:rPr lang="zh-CN" altLang="en-US" sz="4800" b="1" dirty="0">
                <a:solidFill>
                  <a:srgbClr val="FF3399"/>
                </a:solidFill>
                <a:latin typeface="楷体" panose="02010609060101010101" pitchFamily="49" charset="-122"/>
                <a:ea typeface="楷体" panose="02010609060101010101" pitchFamily="49" charset="-122"/>
              </a:rPr>
              <a:t>讲座</a:t>
            </a:r>
            <a:endParaRPr lang="zh-CN" altLang="en-US" sz="4800" b="1" dirty="0">
              <a:solidFill>
                <a:srgbClr val="FF3399"/>
              </a:solidFill>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24577"/>
          <p:cNvSpPr>
            <a:spLocks noGrp="1"/>
          </p:cNvSpPr>
          <p:nvPr>
            <p:ph type="title"/>
          </p:nvPr>
        </p:nvSpPr>
        <p:spPr/>
        <p:txBody>
          <a:bodyPr anchor="ctr"/>
          <a:p>
            <a:pPr algn="l"/>
            <a:r>
              <a:rPr lang="en-US" altLang="zh-CN" b="1">
                <a:latin typeface="隶书" panose="02010509060101010101" pitchFamily="49" charset="-122"/>
                <a:ea typeface="隶书" panose="02010509060101010101" pitchFamily="49" charset="-122"/>
              </a:rPr>
              <a:t>2015D</a:t>
            </a:r>
            <a:r>
              <a:rPr lang="zh-CN" altLang="en-US" b="1" dirty="0">
                <a:latin typeface="隶书" panose="02010509060101010101" pitchFamily="49" charset="-122"/>
                <a:ea typeface="隶书" panose="02010509060101010101" pitchFamily="49" charset="-122"/>
              </a:rPr>
              <a:t>的评判要求</a:t>
            </a:r>
            <a:endParaRPr lang="zh-CN" altLang="en-US" b="1" dirty="0">
              <a:latin typeface="隶书" panose="02010509060101010101" pitchFamily="49" charset="-122"/>
              <a:ea typeface="隶书" panose="02010509060101010101" pitchFamily="49" charset="-122"/>
            </a:endParaRPr>
          </a:p>
        </p:txBody>
      </p:sp>
      <p:sp>
        <p:nvSpPr>
          <p:cNvPr id="24579" name="文本占位符 24578"/>
          <p:cNvSpPr>
            <a:spLocks noGrp="1"/>
          </p:cNvSpPr>
          <p:nvPr>
            <p:ph type="body" idx="1"/>
          </p:nvPr>
        </p:nvSpPr>
        <p:spPr/>
        <p:txBody>
          <a:bodyPr/>
          <a:p>
            <a:pPr>
              <a:lnSpc>
                <a:spcPct val="80000"/>
              </a:lnSpc>
            </a:pPr>
            <a:r>
              <a:rPr lang="en-US" altLang="zh-CN" sz="2800" b="1">
                <a:latin typeface="隶书" panose="02010509060101010101" pitchFamily="49" charset="-122"/>
                <a:ea typeface="隶书" panose="02010509060101010101" pitchFamily="49" charset="-122"/>
              </a:rPr>
              <a:t>2015D</a:t>
            </a:r>
            <a:r>
              <a:rPr lang="zh-CN" altLang="en-US" sz="2800" b="1" dirty="0">
                <a:latin typeface="隶书" panose="02010509060101010101" pitchFamily="49" charset="-122"/>
                <a:ea typeface="隶书" panose="02010509060101010101" pitchFamily="49" charset="-122"/>
              </a:rPr>
              <a:t>约有论文</a:t>
            </a:r>
            <a:r>
              <a:rPr lang="en-US" altLang="zh-CN" sz="2800" b="1">
                <a:latin typeface="隶书" panose="02010509060101010101" pitchFamily="49" charset="-122"/>
                <a:ea typeface="隶书" panose="02010509060101010101" pitchFamily="49" charset="-122"/>
              </a:rPr>
              <a:t>1500</a:t>
            </a:r>
            <a:r>
              <a:rPr lang="zh-CN" altLang="en-US" sz="2800" b="1" dirty="0">
                <a:latin typeface="隶书" panose="02010509060101010101" pitchFamily="49" charset="-122"/>
                <a:ea typeface="隶书" panose="02010509060101010101" pitchFamily="49" charset="-122"/>
              </a:rPr>
              <a:t>篇；</a:t>
            </a:r>
            <a:endParaRPr lang="zh-CN" altLang="en-US" sz="2800" b="1" dirty="0">
              <a:latin typeface="隶书" panose="02010509060101010101" pitchFamily="49" charset="-122"/>
              <a:ea typeface="隶书" panose="02010509060101010101" pitchFamily="49" charset="-122"/>
            </a:endParaRPr>
          </a:p>
          <a:p>
            <a:pPr>
              <a:lnSpc>
                <a:spcPct val="80000"/>
              </a:lnSpc>
            </a:pPr>
            <a:r>
              <a:rPr lang="zh-CN" altLang="en-US" sz="2800" b="1" dirty="0">
                <a:latin typeface="隶书" panose="02010509060101010101" pitchFamily="49" charset="-122"/>
                <a:ea typeface="隶书" panose="02010509060101010101" pitchFamily="49" charset="-122"/>
              </a:rPr>
              <a:t>题目要求：ＩＣＭ打算实施一项为期２０年社会可持续发展计划。希望参赛队从世界最不发达的</a:t>
            </a:r>
            <a:r>
              <a:rPr lang="en-US" altLang="zh-CN" sz="2800" b="1">
                <a:latin typeface="隶书" panose="02010509060101010101" pitchFamily="49" charset="-122"/>
                <a:ea typeface="隶书" panose="02010509060101010101" pitchFamily="49" charset="-122"/>
              </a:rPr>
              <a:t>46</a:t>
            </a:r>
            <a:r>
              <a:rPr lang="zh-CN" altLang="en-US" sz="2800" b="1" dirty="0">
                <a:latin typeface="隶书" panose="02010509060101010101" pitchFamily="49" charset="-122"/>
                <a:ea typeface="隶书" panose="02010509060101010101" pitchFamily="49" charset="-122"/>
              </a:rPr>
              <a:t>个国家（附件给出）中选择一个国家，收集相关资料，制定可持续发展方案，需要说明资助的总费用，如何实施，产生的效果，评判政策影响。</a:t>
            </a:r>
            <a:endParaRPr lang="zh-CN" altLang="en-US" sz="2800" b="1" dirty="0">
              <a:latin typeface="隶书" panose="02010509060101010101" pitchFamily="49" charset="-122"/>
              <a:ea typeface="隶书" panose="02010509060101010101" pitchFamily="49" charset="-122"/>
            </a:endParaRPr>
          </a:p>
          <a:p>
            <a:pPr>
              <a:lnSpc>
                <a:spcPct val="80000"/>
              </a:lnSpc>
            </a:pPr>
            <a:r>
              <a:rPr lang="zh-CN" altLang="en-US" sz="2800" b="1" dirty="0">
                <a:latin typeface="隶书" panose="02010509060101010101" pitchFamily="49" charset="-122"/>
                <a:ea typeface="隶书" panose="02010509060101010101" pitchFamily="49" charset="-122"/>
              </a:rPr>
              <a:t>评审要求：</a:t>
            </a:r>
            <a:endParaRPr lang="zh-CN" altLang="en-US" sz="2800" b="1" dirty="0">
              <a:latin typeface="隶书" panose="02010509060101010101" pitchFamily="49" charset="-122"/>
              <a:ea typeface="隶书" panose="02010509060101010101" pitchFamily="49" charset="-122"/>
            </a:endParaRPr>
          </a:p>
          <a:p>
            <a:pPr>
              <a:lnSpc>
                <a:spcPct val="80000"/>
              </a:lnSpc>
            </a:pPr>
            <a:r>
              <a:rPr lang="zh-CN" altLang="en-US" sz="2800" b="1" dirty="0">
                <a:latin typeface="隶书" panose="02010509060101010101" pitchFamily="49" charset="-122"/>
                <a:ea typeface="隶书" panose="02010509060101010101" pitchFamily="49" charset="-122"/>
              </a:rPr>
              <a:t>分数分布</a:t>
            </a:r>
            <a:r>
              <a:rPr lang="en-US" altLang="zh-CN" sz="2800" b="1">
                <a:latin typeface="隶书" panose="02010509060101010101" pitchFamily="49" charset="-122"/>
                <a:ea typeface="隶书" panose="02010509060101010101" pitchFamily="49" charset="-122"/>
              </a:rPr>
              <a:t>S</a:t>
            </a:r>
            <a:r>
              <a:rPr lang="zh-CN" altLang="en-US" sz="2800" b="1" dirty="0">
                <a:latin typeface="隶书" panose="02010509060101010101" pitchFamily="49" charset="-122"/>
                <a:ea typeface="隶书" panose="02010509060101010101" pitchFamily="49" charset="-122"/>
              </a:rPr>
              <a:t>：</a:t>
            </a:r>
            <a:r>
              <a:rPr lang="en-US" altLang="zh-CN" sz="2800" b="1">
                <a:latin typeface="隶书" panose="02010509060101010101" pitchFamily="49" charset="-122"/>
                <a:ea typeface="隶书" panose="02010509060101010101" pitchFamily="49" charset="-122"/>
              </a:rPr>
              <a:t>50%</a:t>
            </a:r>
            <a:r>
              <a:rPr lang="zh-CN" altLang="en-US" sz="2800" b="1" dirty="0">
                <a:latin typeface="隶书" panose="02010509060101010101" pitchFamily="49" charset="-122"/>
                <a:ea typeface="隶书" panose="02010509060101010101" pitchFamily="49" charset="-122"/>
              </a:rPr>
              <a:t>；</a:t>
            </a:r>
            <a:r>
              <a:rPr lang="en-US" altLang="zh-CN" sz="2800" b="1">
                <a:latin typeface="隶书" panose="02010509060101010101" pitchFamily="49" charset="-122"/>
                <a:ea typeface="隶书" panose="02010509060101010101" pitchFamily="49" charset="-122"/>
              </a:rPr>
              <a:t>H</a:t>
            </a:r>
            <a:r>
              <a:rPr lang="zh-CN" altLang="en-US" sz="2800" b="1" dirty="0">
                <a:latin typeface="隶书" panose="02010509060101010101" pitchFamily="49" charset="-122"/>
                <a:ea typeface="隶书" panose="02010509060101010101" pitchFamily="49" charset="-122"/>
              </a:rPr>
              <a:t>：</a:t>
            </a:r>
            <a:r>
              <a:rPr lang="en-US" altLang="zh-CN" sz="2800" b="1">
                <a:latin typeface="隶书" panose="02010509060101010101" pitchFamily="49" charset="-122"/>
                <a:ea typeface="隶书" panose="02010509060101010101" pitchFamily="49" charset="-122"/>
              </a:rPr>
              <a:t>40</a:t>
            </a:r>
            <a:r>
              <a:rPr lang="zh-CN" altLang="en-US" sz="2800" b="1" dirty="0">
                <a:latin typeface="隶书" panose="02010509060101010101" pitchFamily="49" charset="-122"/>
                <a:ea typeface="隶书" panose="02010509060101010101" pitchFamily="49" charset="-122"/>
              </a:rPr>
              <a:t>％：</a:t>
            </a:r>
            <a:r>
              <a:rPr lang="en-US" altLang="zh-CN" sz="2800" b="1">
                <a:latin typeface="隶书" panose="02010509060101010101" pitchFamily="49" charset="-122"/>
                <a:ea typeface="隶书" panose="02010509060101010101" pitchFamily="49" charset="-122"/>
              </a:rPr>
              <a:t>M</a:t>
            </a:r>
            <a:r>
              <a:rPr lang="zh-CN" altLang="en-US" sz="2800" b="1" dirty="0">
                <a:latin typeface="隶书" panose="02010509060101010101" pitchFamily="49" charset="-122"/>
                <a:ea typeface="隶书" panose="02010509060101010101" pitchFamily="49" charset="-122"/>
              </a:rPr>
              <a:t>以上</a:t>
            </a:r>
            <a:r>
              <a:rPr lang="en-US" altLang="zh-CN" sz="2800" b="1">
                <a:latin typeface="隶书" panose="02010509060101010101" pitchFamily="49" charset="-122"/>
                <a:ea typeface="隶书" panose="02010509060101010101" pitchFamily="49" charset="-122"/>
              </a:rPr>
              <a:t>10%</a:t>
            </a:r>
            <a:r>
              <a:rPr lang="zh-CN" altLang="en-US" sz="2800" b="1" dirty="0">
                <a:latin typeface="隶书" panose="02010509060101010101" pitchFamily="49" charset="-122"/>
                <a:ea typeface="隶书" panose="02010509060101010101" pitchFamily="49" charset="-122"/>
              </a:rPr>
              <a:t>；</a:t>
            </a:r>
            <a:endParaRPr lang="zh-CN" altLang="en-US" sz="2800" b="1" dirty="0">
              <a:latin typeface="隶书" panose="02010509060101010101" pitchFamily="49" charset="-122"/>
              <a:ea typeface="隶书" panose="02010509060101010101" pitchFamily="49" charset="-122"/>
            </a:endParaRPr>
          </a:p>
          <a:p>
            <a:pPr>
              <a:lnSpc>
                <a:spcPct val="80000"/>
              </a:lnSpc>
            </a:pPr>
            <a:r>
              <a:rPr lang="zh-CN" altLang="en-US" sz="2800" b="1" dirty="0">
                <a:latin typeface="隶书" panose="02010509060101010101" pitchFamily="49" charset="-122"/>
                <a:ea typeface="隶书" panose="02010509060101010101" pitchFamily="49" charset="-122"/>
              </a:rPr>
              <a:t>每篇论文评审时间：</a:t>
            </a:r>
            <a:r>
              <a:rPr lang="en-US" altLang="zh-CN" sz="2800" b="1">
                <a:latin typeface="隶书" panose="02010509060101010101" pitchFamily="49" charset="-122"/>
                <a:ea typeface="隶书" panose="02010509060101010101" pitchFamily="49" charset="-122"/>
              </a:rPr>
              <a:t>10-15</a:t>
            </a:r>
            <a:r>
              <a:rPr lang="zh-CN" altLang="en-US" sz="2800" b="1" dirty="0">
                <a:latin typeface="隶书" panose="02010509060101010101" pitchFamily="49" charset="-122"/>
                <a:ea typeface="隶书" panose="02010509060101010101" pitchFamily="49" charset="-122"/>
              </a:rPr>
              <a:t>分钟；</a:t>
            </a:r>
            <a:endParaRPr lang="zh-CN" altLang="en-US" sz="2800" b="1" dirty="0">
              <a:latin typeface="隶书" panose="02010509060101010101" pitchFamily="49" charset="-122"/>
              <a:ea typeface="隶书" panose="02010509060101010101" pitchFamily="49" charset="-122"/>
            </a:endParaRPr>
          </a:p>
          <a:p>
            <a:pPr>
              <a:lnSpc>
                <a:spcPct val="80000"/>
              </a:lnSpc>
            </a:pPr>
            <a:r>
              <a:rPr lang="zh-CN" altLang="en-US" sz="2800" b="1" dirty="0">
                <a:latin typeface="隶书" panose="02010509060101010101" pitchFamily="49" charset="-122"/>
                <a:ea typeface="隶书" panose="02010509060101010101" pitchFamily="49" charset="-122"/>
              </a:rPr>
              <a:t>每篇２人评判（每人</a:t>
            </a:r>
            <a:r>
              <a:rPr lang="en-US" altLang="zh-CN" sz="2800" b="1">
                <a:latin typeface="隶书" panose="02010509060101010101" pitchFamily="49" charset="-122"/>
                <a:ea typeface="隶书" panose="02010509060101010101" pitchFamily="49" charset="-122"/>
              </a:rPr>
              <a:t>192</a:t>
            </a:r>
            <a:r>
              <a:rPr lang="zh-CN" altLang="en-US" sz="2800" b="1" dirty="0">
                <a:latin typeface="隶书" panose="02010509060101010101" pitchFamily="49" charset="-122"/>
                <a:ea typeface="隶书" panose="02010509060101010101" pitchFamily="49" charset="-122"/>
              </a:rPr>
              <a:t>篇左右，</a:t>
            </a:r>
            <a:r>
              <a:rPr lang="en-US" altLang="zh-CN" sz="2800" b="1">
                <a:latin typeface="隶书" panose="02010509060101010101" pitchFamily="49" charset="-122"/>
                <a:ea typeface="隶书" panose="02010509060101010101" pitchFamily="49" charset="-122"/>
              </a:rPr>
              <a:t>2</a:t>
            </a:r>
            <a:r>
              <a:rPr lang="zh-CN" altLang="en-US" sz="2800" b="1" dirty="0">
                <a:latin typeface="隶书" panose="02010509060101010101" pitchFamily="49" charset="-122"/>
                <a:ea typeface="隶书" panose="02010509060101010101" pitchFamily="49" charset="-122"/>
              </a:rPr>
              <a:t>周完成）；</a:t>
            </a:r>
            <a:endParaRPr lang="zh-CN" altLang="en-US" sz="2800" b="1" dirty="0">
              <a:latin typeface="隶书" panose="02010509060101010101" pitchFamily="49" charset="-122"/>
              <a:ea typeface="隶书" panose="02010509060101010101" pitchFamily="49" charset="-122"/>
            </a:endParaRPr>
          </a:p>
          <a:p>
            <a:pPr>
              <a:lnSpc>
                <a:spcPct val="80000"/>
              </a:lnSpc>
            </a:pPr>
            <a:endParaRPr lang="zh-CN" altLang="en-US" sz="2800" b="1" dirty="0">
              <a:latin typeface="隶书" panose="02010509060101010101" pitchFamily="49" charset="-122"/>
              <a:ea typeface="隶书" panose="02010509060101010101" pitchFamily="49" charset="-122"/>
            </a:endParaRPr>
          </a:p>
          <a:p>
            <a:pPr>
              <a:lnSpc>
                <a:spcPct val="80000"/>
              </a:lnSpc>
            </a:pPr>
            <a:endParaRPr lang="zh-CN" altLang="en-US" sz="2800" b="1" dirty="0">
              <a:latin typeface="隶书" panose="02010509060101010101" pitchFamily="49" charset="-122"/>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3" name="文本占位符 25602"/>
          <p:cNvSpPr>
            <a:spLocks noGrp="1"/>
          </p:cNvSpPr>
          <p:nvPr>
            <p:ph type="body" idx="1"/>
          </p:nvPr>
        </p:nvSpPr>
        <p:spPr>
          <a:xfrm>
            <a:off x="457200" y="836613"/>
            <a:ext cx="8229600" cy="5289550"/>
          </a:xfrm>
        </p:spPr>
        <p:txBody>
          <a:bodyPr/>
          <a:p>
            <a:r>
              <a:rPr lang="zh-CN" altLang="en-US" dirty="0">
                <a:ea typeface="隶书" panose="02010509060101010101" pitchFamily="49" charset="-122"/>
              </a:rPr>
              <a:t>评判要点：</a:t>
            </a:r>
            <a:endParaRPr lang="zh-CN" altLang="en-US" dirty="0">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１假设合理，模型中各因素的合理度量；</a:t>
            </a:r>
            <a:endParaRPr lang="zh-CN" altLang="en-US"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２考虑到因素是否全面；</a:t>
            </a:r>
            <a:endParaRPr lang="zh-CN" altLang="en-US"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３解释为什么选择这个国家，并为其制定一个可持续发展的计划；</a:t>
            </a:r>
            <a:endParaRPr lang="zh-CN" altLang="en-US"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４</a:t>
            </a:r>
            <a:r>
              <a:rPr lang="en-US" altLang="zh-CN" b="1">
                <a:latin typeface="隶书" panose="02010509060101010101" pitchFamily="49" charset="-122"/>
                <a:ea typeface="隶书" panose="02010509060101010101" pitchFamily="49" charset="-122"/>
              </a:rPr>
              <a:t>.</a:t>
            </a:r>
            <a:r>
              <a:rPr lang="zh-CN" altLang="en-US" b="1" dirty="0">
                <a:latin typeface="隶书" panose="02010509060101010101" pitchFamily="49" charset="-122"/>
                <a:ea typeface="隶书" panose="02010509060101010101" pitchFamily="49" charset="-122"/>
              </a:rPr>
              <a:t>收集数据，根据模型评判２０年的的影响；</a:t>
            </a:r>
            <a:endParaRPr lang="zh-CN" altLang="en-US"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５</a:t>
            </a:r>
            <a:r>
              <a:rPr lang="en-US" altLang="zh-CN" b="1">
                <a:latin typeface="隶书" panose="02010509060101010101" pitchFamily="49" charset="-122"/>
                <a:ea typeface="隶书" panose="02010509060101010101" pitchFamily="49" charset="-122"/>
              </a:rPr>
              <a:t>.</a:t>
            </a:r>
            <a:r>
              <a:rPr lang="zh-CN" altLang="en-US" b="1" dirty="0">
                <a:latin typeface="隶书" panose="02010509060101010101" pitchFamily="49" charset="-122"/>
                <a:ea typeface="隶书" panose="02010509060101010101" pitchFamily="49" charset="-122"/>
              </a:rPr>
              <a:t>模型是否给出足够信息及有效的方案让ＩＣＭ认可你的方案；</a:t>
            </a:r>
            <a:endParaRPr lang="zh-CN" altLang="en-US" b="1" dirty="0">
              <a:latin typeface="隶书" panose="02010509060101010101" pitchFamily="49" charset="-122"/>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文本占位符 26626"/>
          <p:cNvSpPr>
            <a:spLocks noGrp="1"/>
          </p:cNvSpPr>
          <p:nvPr>
            <p:ph type="body" idx="1"/>
          </p:nvPr>
        </p:nvSpPr>
        <p:spPr>
          <a:xfrm>
            <a:off x="457200" y="1052513"/>
            <a:ext cx="8229600" cy="5073650"/>
          </a:xfrm>
        </p:spPr>
        <p:txBody>
          <a:bodyPr/>
          <a:p>
            <a:r>
              <a:rPr lang="zh-CN" altLang="en-US" b="1" dirty="0">
                <a:ea typeface="隶书" panose="02010509060101010101" pitchFamily="49" charset="-122"/>
              </a:rPr>
              <a:t>５是否讨论环境及科学发展、人口发展的影响；</a:t>
            </a:r>
            <a:endParaRPr lang="zh-CN" altLang="en-US" b="1" dirty="0">
              <a:ea typeface="隶书" panose="02010509060101010101" pitchFamily="49" charset="-122"/>
            </a:endParaRPr>
          </a:p>
          <a:p>
            <a:r>
              <a:rPr lang="zh-CN" altLang="en-US" b="1" dirty="0">
                <a:ea typeface="隶书" panose="02010509060101010101" pitchFamily="49" charset="-122"/>
              </a:rPr>
              <a:t>６是否讨论优缺点及参数敏感性分析；</a:t>
            </a:r>
            <a:endParaRPr lang="zh-CN" altLang="en-US" b="1" dirty="0">
              <a:ea typeface="隶书" panose="02010509060101010101" pitchFamily="49" charset="-122"/>
            </a:endParaRPr>
          </a:p>
          <a:p>
            <a:r>
              <a:rPr lang="zh-CN" altLang="en-US" b="1" dirty="0">
                <a:ea typeface="隶书" panose="02010509060101010101" pitchFamily="49" charset="-122"/>
              </a:rPr>
              <a:t>７正文是否超过２０页，评委不应该阅读附件的任何信息；（最好不超过</a:t>
            </a:r>
            <a:r>
              <a:rPr lang="en-US" altLang="zh-CN" b="1">
                <a:ea typeface="隶书" panose="02010509060101010101" pitchFamily="49" charset="-122"/>
              </a:rPr>
              <a:t>2</a:t>
            </a:r>
            <a:r>
              <a:rPr lang="zh-CN" altLang="en-US" b="1" dirty="0">
                <a:ea typeface="隶书" panose="02010509060101010101" pitchFamily="49" charset="-122"/>
              </a:rPr>
              <a:t>页）</a:t>
            </a:r>
            <a:endParaRPr lang="zh-CN" altLang="en-US" b="1" dirty="0">
              <a:ea typeface="隶书" panose="02010509060101010101" pitchFamily="49" charset="-122"/>
            </a:endParaRPr>
          </a:p>
          <a:p>
            <a:r>
              <a:rPr lang="en-US" altLang="zh-CN" b="1">
                <a:ea typeface="隶书" panose="02010509060101010101" pitchFamily="49" charset="-122"/>
              </a:rPr>
              <a:t>8.</a:t>
            </a:r>
            <a:r>
              <a:rPr lang="zh-CN" altLang="en-US" b="1" dirty="0">
                <a:ea typeface="隶书" panose="02010509060101010101" pitchFamily="49" charset="-122"/>
              </a:rPr>
              <a:t>终评评委需要注意文献的规范性及知识的产权性；</a:t>
            </a:r>
            <a:endParaRPr lang="zh-CN" altLang="en-US" b="1" dirty="0">
              <a:ea typeface="隶书" panose="02010509060101010101" pitchFamily="49" charset="-122"/>
            </a:endParaRPr>
          </a:p>
          <a:p>
            <a:r>
              <a:rPr lang="en-US" altLang="zh-CN" b="1">
                <a:ea typeface="隶书" panose="02010509060101010101" pitchFamily="49" charset="-122"/>
              </a:rPr>
              <a:t>9.</a:t>
            </a:r>
            <a:r>
              <a:rPr lang="zh-CN" altLang="en-US" b="1" dirty="0">
                <a:ea typeface="隶书" panose="02010509060101010101" pitchFamily="49" charset="-122"/>
              </a:rPr>
              <a:t>不能出现标记身份的任何信息。</a:t>
            </a:r>
            <a:endParaRPr lang="zh-CN" altLang="en-US" b="1" dirty="0">
              <a:ea typeface="隶书" panose="02010509060101010101" pitchFamily="49" charset="-122"/>
            </a:endParaRPr>
          </a:p>
          <a:p>
            <a:endParaRPr lang="zh-CN" altLang="en-US" b="1" dirty="0">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27649"/>
          <p:cNvSpPr>
            <a:spLocks noGrp="1"/>
          </p:cNvSpPr>
          <p:nvPr>
            <p:ph type="title"/>
          </p:nvPr>
        </p:nvSpPr>
        <p:spPr/>
        <p:txBody>
          <a:bodyPr anchor="ctr"/>
          <a:p>
            <a:pPr algn="l"/>
            <a:r>
              <a:rPr lang="en-US" altLang="zh-CN" b="1">
                <a:latin typeface="隶书" panose="02010509060101010101" pitchFamily="49" charset="-122"/>
                <a:ea typeface="隶书" panose="02010509060101010101" pitchFamily="49" charset="-122"/>
              </a:rPr>
              <a:t>2014</a:t>
            </a:r>
            <a:r>
              <a:rPr lang="zh-CN" altLang="en-US" b="1" dirty="0">
                <a:latin typeface="隶书" panose="02010509060101010101" pitchFamily="49" charset="-122"/>
                <a:ea typeface="隶书" panose="02010509060101010101" pitchFamily="49" charset="-122"/>
              </a:rPr>
              <a:t>Ｂ的评判要求</a:t>
            </a:r>
            <a:endParaRPr lang="zh-CN" altLang="en-US" b="1" dirty="0">
              <a:latin typeface="隶书" panose="02010509060101010101" pitchFamily="49" charset="-122"/>
              <a:ea typeface="隶书" panose="02010509060101010101" pitchFamily="49" charset="-122"/>
            </a:endParaRPr>
          </a:p>
        </p:txBody>
      </p:sp>
      <p:sp>
        <p:nvSpPr>
          <p:cNvPr id="27651" name="文本占位符 27650"/>
          <p:cNvSpPr>
            <a:spLocks noGrp="1"/>
          </p:cNvSpPr>
          <p:nvPr>
            <p:ph type="body" idx="1"/>
          </p:nvPr>
        </p:nvSpPr>
        <p:spPr/>
        <p:txBody>
          <a:bodyPr/>
          <a:p>
            <a:r>
              <a:rPr lang="en-US" altLang="zh-CN" b="1">
                <a:latin typeface="隶书" panose="02010509060101010101" pitchFamily="49" charset="-122"/>
                <a:ea typeface="隶书" panose="02010509060101010101" pitchFamily="49" charset="-122"/>
              </a:rPr>
              <a:t>2014</a:t>
            </a:r>
            <a:r>
              <a:rPr lang="zh-CN" altLang="en-US" b="1" dirty="0">
                <a:latin typeface="隶书" panose="02010509060101010101" pitchFamily="49" charset="-122"/>
                <a:ea typeface="隶书" panose="02010509060101010101" pitchFamily="49" charset="-122"/>
              </a:rPr>
              <a:t>Ｂ：</a:t>
            </a:r>
            <a:endParaRPr lang="zh-CN" altLang="en-US"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美国体育娱乐杂志正在评选一个世纪以来最优秀的大学联盟教练。</a:t>
            </a:r>
            <a:endParaRPr lang="zh-CN" altLang="en-US"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构造数学模型评选</a:t>
            </a:r>
            <a:r>
              <a:rPr lang="en-US" altLang="zh-CN" b="1">
                <a:latin typeface="隶书" panose="02010509060101010101" pitchFamily="49" charset="-122"/>
                <a:ea typeface="隶书" panose="02010509060101010101" pitchFamily="49" charset="-122"/>
              </a:rPr>
              <a:t>1913</a:t>
            </a:r>
            <a:r>
              <a:rPr lang="zh-CN" altLang="en-US" b="1" dirty="0">
                <a:latin typeface="隶书" panose="02010509060101010101" pitchFamily="49" charset="-122"/>
                <a:ea typeface="隶书" panose="02010509060101010101" pitchFamily="49" charset="-122"/>
              </a:rPr>
              <a:t>年到</a:t>
            </a:r>
            <a:r>
              <a:rPr lang="en-US" altLang="zh-CN" b="1">
                <a:latin typeface="隶书" panose="02010509060101010101" pitchFamily="49" charset="-122"/>
                <a:ea typeface="隶书" panose="02010509060101010101" pitchFamily="49" charset="-122"/>
              </a:rPr>
              <a:t>2013</a:t>
            </a:r>
            <a:r>
              <a:rPr lang="zh-CN" altLang="en-US" b="1" dirty="0">
                <a:latin typeface="隶书" panose="02010509060101010101" pitchFamily="49" charset="-122"/>
                <a:ea typeface="隶书" panose="02010509060101010101" pitchFamily="49" charset="-122"/>
              </a:rPr>
              <a:t>年间美国至少３项大学联盟运动的各５个最著名的教练。需要注意不同时期的教练作用是不同的，说明你的模型可否用于其他项目的评选。</a:t>
            </a:r>
            <a:endParaRPr lang="zh-CN" altLang="en-US" b="1" dirty="0">
              <a:latin typeface="隶书" panose="02010509060101010101" pitchFamily="49" charset="-122"/>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文本占位符 28674"/>
          <p:cNvSpPr>
            <a:spLocks noGrp="1"/>
          </p:cNvSpPr>
          <p:nvPr>
            <p:ph type="body" idx="1"/>
          </p:nvPr>
        </p:nvSpPr>
        <p:spPr/>
        <p:txBody>
          <a:bodyPr/>
          <a:p>
            <a:r>
              <a:rPr lang="zh-CN" altLang="en-US" b="1" dirty="0">
                <a:ea typeface="隶书" panose="02010509060101010101" pitchFamily="49" charset="-122"/>
              </a:rPr>
              <a:t>建模方法：主成份分析，模糊评价，层次分析法及一些其他常用的综合评价方法。</a:t>
            </a:r>
            <a:endParaRPr lang="zh-CN" altLang="en-US" b="1" dirty="0">
              <a:ea typeface="隶书" panose="02010509060101010101" pitchFamily="49" charset="-122"/>
            </a:endParaRPr>
          </a:p>
          <a:p>
            <a:r>
              <a:rPr lang="zh-CN" altLang="en-US" b="1" dirty="0">
                <a:ea typeface="隶书" panose="02010509060101010101" pitchFamily="49" charset="-122"/>
              </a:rPr>
              <a:t>这些方法都有一个不足，不涉及时间因素。</a:t>
            </a:r>
            <a:endParaRPr lang="zh-CN" altLang="en-US" b="1" dirty="0">
              <a:ea typeface="隶书" panose="02010509060101010101" pitchFamily="49" charset="-122"/>
            </a:endParaRPr>
          </a:p>
          <a:p>
            <a:r>
              <a:rPr lang="zh-CN" altLang="en-US" b="1" dirty="0">
                <a:ea typeface="隶书" panose="02010509060101010101" pitchFamily="49" charset="-122"/>
              </a:rPr>
              <a:t>评审采用７分制。</a:t>
            </a:r>
            <a:endParaRPr lang="zh-CN" altLang="en-US" b="1" dirty="0">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9" name="文本占位符 29698"/>
          <p:cNvSpPr>
            <a:spLocks noGrp="1"/>
          </p:cNvSpPr>
          <p:nvPr>
            <p:ph type="body" idx="1"/>
          </p:nvPr>
        </p:nvSpPr>
        <p:spPr>
          <a:xfrm>
            <a:off x="457200" y="908050"/>
            <a:ext cx="8229600" cy="5218113"/>
          </a:xfrm>
        </p:spPr>
        <p:txBody>
          <a:bodyPr/>
          <a:p>
            <a:r>
              <a:rPr lang="zh-CN" altLang="en-US" b="1" dirty="0">
                <a:latin typeface="隶书" panose="02010509060101010101" pitchFamily="49" charset="-122"/>
                <a:ea typeface="隶书" panose="02010509060101010101" pitchFamily="49" charset="-122"/>
              </a:rPr>
              <a:t>１</a:t>
            </a:r>
            <a:r>
              <a:rPr lang="en-US" altLang="zh-CN" b="1">
                <a:latin typeface="隶书" panose="02010509060101010101" pitchFamily="49" charset="-122"/>
                <a:ea typeface="隶书" panose="02010509060101010101" pitchFamily="49" charset="-122"/>
              </a:rPr>
              <a:t>.</a:t>
            </a:r>
            <a:r>
              <a:rPr lang="zh-CN" altLang="en-US" b="1" dirty="0">
                <a:latin typeface="隶书" panose="02010509060101010101" pitchFamily="49" charset="-122"/>
                <a:ea typeface="隶书" panose="02010509060101010101" pitchFamily="49" charset="-122"/>
              </a:rPr>
              <a:t>必须有明确的评价指标或指标集，否则评分不应高于３分；</a:t>
            </a:r>
            <a:endParaRPr lang="zh-CN" altLang="en-US"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２</a:t>
            </a:r>
            <a:r>
              <a:rPr lang="en-US" altLang="zh-CN" b="1">
                <a:latin typeface="隶书" panose="02010509060101010101" pitchFamily="49" charset="-122"/>
                <a:ea typeface="隶书" panose="02010509060101010101" pitchFamily="49" charset="-122"/>
              </a:rPr>
              <a:t>.</a:t>
            </a:r>
            <a:r>
              <a:rPr lang="zh-CN" altLang="en-US" b="1" dirty="0">
                <a:latin typeface="隶书" panose="02010509060101010101" pitchFamily="49" charset="-122"/>
                <a:ea typeface="隶书" panose="02010509060101010101" pitchFamily="49" charset="-122"/>
              </a:rPr>
              <a:t>必须考虑３个不同类型的运动，只考虑同类型（男、女）的不应该超过２分；</a:t>
            </a:r>
            <a:endParaRPr lang="zh-CN" altLang="en-US"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３</a:t>
            </a:r>
            <a:r>
              <a:rPr lang="en-US" altLang="zh-CN" b="1">
                <a:latin typeface="隶书" panose="02010509060101010101" pitchFamily="49" charset="-122"/>
                <a:ea typeface="隶书" panose="02010509060101010101" pitchFamily="49" charset="-122"/>
              </a:rPr>
              <a:t>.</a:t>
            </a:r>
            <a:r>
              <a:rPr lang="zh-CN" altLang="en-US" b="1" dirty="0">
                <a:solidFill>
                  <a:srgbClr val="FF3399"/>
                </a:solidFill>
                <a:latin typeface="隶书" panose="02010509060101010101" pitchFamily="49" charset="-122"/>
                <a:ea typeface="隶书" panose="02010509060101010101" pitchFamily="49" charset="-122"/>
              </a:rPr>
              <a:t>没有敏感性分析，误差分析不高过４分</a:t>
            </a:r>
            <a:r>
              <a:rPr lang="zh-CN" altLang="en-US" b="1" dirty="0">
                <a:latin typeface="隶书" panose="02010509060101010101" pitchFamily="49" charset="-122"/>
                <a:ea typeface="隶书" panose="02010509060101010101" pitchFamily="49" charset="-122"/>
              </a:rPr>
              <a:t>；</a:t>
            </a:r>
            <a:endParaRPr lang="zh-CN" altLang="en-US" b="1" dirty="0">
              <a:latin typeface="隶书" panose="02010509060101010101" pitchFamily="49" charset="-122"/>
              <a:ea typeface="隶书" panose="02010509060101010101" pitchFamily="49" charset="-122"/>
            </a:endParaRPr>
          </a:p>
          <a:p>
            <a:r>
              <a:rPr lang="en-US" altLang="zh-CN" b="1">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没有假设（含检验）的不高于３分；</a:t>
            </a:r>
            <a:endParaRPr lang="zh-CN" altLang="en-US" b="1" dirty="0">
              <a:latin typeface="隶书" panose="02010509060101010101" pitchFamily="49" charset="-122"/>
              <a:ea typeface="隶书" panose="02010509060101010101" pitchFamily="49" charset="-122"/>
            </a:endParaRPr>
          </a:p>
          <a:p>
            <a:r>
              <a:rPr lang="en-US" altLang="zh-CN" b="1">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不分析不同运动的不同处理方法不高于２分；</a:t>
            </a:r>
            <a:endParaRPr lang="zh-CN" altLang="en-US" b="1" dirty="0">
              <a:latin typeface="隶书" panose="02010509060101010101" pitchFamily="49" charset="-122"/>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3" name="文本占位符 30722"/>
          <p:cNvSpPr>
            <a:spLocks noGrp="1"/>
          </p:cNvSpPr>
          <p:nvPr>
            <p:ph type="body" idx="1"/>
          </p:nvPr>
        </p:nvSpPr>
        <p:spPr>
          <a:xfrm>
            <a:off x="457200" y="908050"/>
            <a:ext cx="8229600" cy="5218113"/>
          </a:xfrm>
        </p:spPr>
        <p:txBody>
          <a:bodyPr/>
          <a:p>
            <a:r>
              <a:rPr lang="en-US" altLang="zh-CN" b="1">
                <a:ea typeface="隶书" panose="02010509060101010101" pitchFamily="49" charset="-122"/>
              </a:rPr>
              <a:t>6.</a:t>
            </a:r>
            <a:r>
              <a:rPr lang="zh-CN" altLang="en-US" b="1" dirty="0">
                <a:ea typeface="隶书" panose="02010509060101010101" pitchFamily="49" charset="-122"/>
              </a:rPr>
              <a:t>没有考虑时间影响的不高于５分；</a:t>
            </a:r>
            <a:endParaRPr lang="zh-CN" altLang="en-US" b="1" dirty="0">
              <a:ea typeface="隶书" panose="02010509060101010101" pitchFamily="49" charset="-122"/>
            </a:endParaRPr>
          </a:p>
          <a:p>
            <a:r>
              <a:rPr lang="en-US" altLang="zh-CN" b="1">
                <a:ea typeface="隶书" panose="02010509060101010101" pitchFamily="49" charset="-122"/>
              </a:rPr>
              <a:t>7.</a:t>
            </a:r>
            <a:r>
              <a:rPr lang="zh-CN" altLang="en-US" b="1" dirty="0">
                <a:ea typeface="隶书" panose="02010509060101010101" pitchFamily="49" charset="-122"/>
              </a:rPr>
              <a:t>如果评审人认为评价指标不合理，不高于４分；</a:t>
            </a:r>
            <a:endParaRPr lang="zh-CN" altLang="en-US" b="1" dirty="0">
              <a:ea typeface="隶书" panose="02010509060101010101" pitchFamily="49" charset="-122"/>
            </a:endParaRPr>
          </a:p>
          <a:p>
            <a:r>
              <a:rPr lang="en-US" altLang="zh-CN" b="1">
                <a:ea typeface="隶书" panose="02010509060101010101" pitchFamily="49" charset="-122"/>
              </a:rPr>
              <a:t>8.</a:t>
            </a:r>
            <a:r>
              <a:rPr lang="zh-CN" altLang="en-US" b="1" dirty="0">
                <a:ea typeface="隶书" panose="02010509060101010101" pitchFamily="49" charset="-122"/>
              </a:rPr>
              <a:t>论文结构混乱不高于３分；</a:t>
            </a:r>
            <a:endParaRPr lang="zh-CN" altLang="en-US" b="1" dirty="0">
              <a:ea typeface="隶书" panose="02010509060101010101" pitchFamily="49" charset="-122"/>
            </a:endParaRPr>
          </a:p>
          <a:p>
            <a:r>
              <a:rPr lang="en-US" altLang="zh-CN" b="1">
                <a:ea typeface="隶书" panose="02010509060101010101" pitchFamily="49" charset="-122"/>
              </a:rPr>
              <a:t>9.</a:t>
            </a:r>
            <a:r>
              <a:rPr lang="zh-CN" altLang="en-US" b="1" dirty="0">
                <a:ea typeface="隶书" panose="02010509060101010101" pitchFamily="49" charset="-122"/>
              </a:rPr>
              <a:t>论文阅读不流畅或问题交代不清不高于４分；</a:t>
            </a:r>
            <a:endParaRPr lang="zh-CN" altLang="en-US" b="1" dirty="0">
              <a:ea typeface="隶书" panose="02010509060101010101" pitchFamily="49" charset="-122"/>
            </a:endParaRPr>
          </a:p>
          <a:p>
            <a:r>
              <a:rPr lang="en-US" altLang="zh-CN" b="1">
                <a:ea typeface="隶书" panose="02010509060101010101" pitchFamily="49" charset="-122"/>
              </a:rPr>
              <a:t>10.</a:t>
            </a:r>
            <a:r>
              <a:rPr lang="zh-CN" altLang="en-US" b="1" dirty="0">
                <a:ea typeface="隶书" panose="02010509060101010101" pitchFamily="49" charset="-122"/>
              </a:rPr>
              <a:t>敏感性分析结论测试是至关重要的；简单提到敏感性分析认为没完成该项任务；</a:t>
            </a:r>
            <a:endParaRPr lang="zh-CN" altLang="en-US" b="1" dirty="0">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7" name="文本占位符 31746"/>
          <p:cNvSpPr>
            <a:spLocks noGrp="1"/>
          </p:cNvSpPr>
          <p:nvPr>
            <p:ph type="body" idx="1"/>
          </p:nvPr>
        </p:nvSpPr>
        <p:spPr>
          <a:xfrm>
            <a:off x="457200" y="692150"/>
            <a:ext cx="8229600" cy="5434013"/>
          </a:xfrm>
        </p:spPr>
        <p:txBody>
          <a:bodyPr/>
          <a:p>
            <a:r>
              <a:rPr lang="en-US" altLang="zh-CN" b="1">
                <a:latin typeface="隶书" panose="02010509060101010101" pitchFamily="49" charset="-122"/>
                <a:ea typeface="隶书" panose="02010509060101010101" pitchFamily="49" charset="-122"/>
              </a:rPr>
              <a:t>11.MCM</a:t>
            </a:r>
            <a:r>
              <a:rPr lang="zh-CN" altLang="en-US" b="1" dirty="0">
                <a:latin typeface="隶书" panose="02010509060101010101" pitchFamily="49" charset="-122"/>
                <a:ea typeface="隶书" panose="02010509060101010101" pitchFamily="49" charset="-122"/>
              </a:rPr>
              <a:t>的格式要求是严格的，不包括所列（竞赛说明）的各项内容不高过</a:t>
            </a:r>
            <a:r>
              <a:rPr lang="en-US" altLang="zh-CN" b="1">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分；</a:t>
            </a:r>
            <a:endParaRPr lang="zh-CN" altLang="en-US" b="1" dirty="0">
              <a:latin typeface="隶书" panose="02010509060101010101" pitchFamily="49" charset="-122"/>
              <a:ea typeface="隶书" panose="02010509060101010101" pitchFamily="49" charset="-122"/>
            </a:endParaRPr>
          </a:p>
          <a:p>
            <a:r>
              <a:rPr lang="en-US" altLang="zh-CN" b="1">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数据不可信或伪造不高于</a:t>
            </a:r>
            <a:r>
              <a:rPr lang="en-US" altLang="zh-CN" b="1">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分；</a:t>
            </a:r>
            <a:endParaRPr lang="zh-CN" altLang="en-US" b="1" dirty="0">
              <a:latin typeface="隶书" panose="02010509060101010101" pitchFamily="49" charset="-122"/>
              <a:ea typeface="隶书" panose="02010509060101010101" pitchFamily="49" charset="-122"/>
            </a:endParaRPr>
          </a:p>
          <a:p>
            <a:r>
              <a:rPr lang="en-US" altLang="zh-CN" b="1">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给杂志的</a:t>
            </a:r>
            <a:r>
              <a:rPr lang="en-US" altLang="zh-CN" b="1">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页的技术报告必须包括事实，结果及评选过程，否则不高于</a:t>
            </a:r>
            <a:r>
              <a:rPr lang="en-US" altLang="zh-CN" b="1">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分；</a:t>
            </a:r>
            <a:endParaRPr lang="zh-CN" altLang="en-US" b="1" dirty="0">
              <a:latin typeface="隶书" panose="02010509060101010101" pitchFamily="49" charset="-122"/>
              <a:ea typeface="隶书" panose="02010509060101010101" pitchFamily="49" charset="-122"/>
            </a:endParaRPr>
          </a:p>
          <a:p>
            <a:r>
              <a:rPr lang="en-US" altLang="zh-CN" b="1">
                <a:latin typeface="隶书" panose="02010509060101010101" pitchFamily="49" charset="-122"/>
                <a:ea typeface="隶书" panose="02010509060101010101" pitchFamily="49" charset="-122"/>
              </a:rPr>
              <a:t>14.AHP</a:t>
            </a:r>
            <a:r>
              <a:rPr lang="zh-CN" altLang="en-US" b="1" dirty="0">
                <a:latin typeface="隶书" panose="02010509060101010101" pitchFamily="49" charset="-122"/>
                <a:ea typeface="隶书" panose="02010509060101010101" pitchFamily="49" charset="-122"/>
              </a:rPr>
              <a:t>的各个矩阵必须是可接受的，否则不高于</a:t>
            </a:r>
            <a:r>
              <a:rPr lang="en-US" altLang="zh-CN" b="1">
                <a:latin typeface="隶书" panose="02010509060101010101" pitchFamily="49" charset="-122"/>
                <a:ea typeface="隶书" panose="02010509060101010101" pitchFamily="49" charset="-122"/>
              </a:rPr>
              <a:t>3</a:t>
            </a:r>
            <a:r>
              <a:rPr lang="zh-CN" altLang="en-US" b="1" dirty="0">
                <a:latin typeface="隶书" panose="02010509060101010101" pitchFamily="49" charset="-122"/>
                <a:ea typeface="隶书" panose="02010509060101010101" pitchFamily="49" charset="-122"/>
              </a:rPr>
              <a:t>分；</a:t>
            </a:r>
            <a:endParaRPr lang="zh-CN" altLang="en-US" b="1" dirty="0">
              <a:latin typeface="隶书" panose="02010509060101010101" pitchFamily="49" charset="-122"/>
              <a:ea typeface="隶书" panose="02010509060101010101" pitchFamily="49" charset="-122"/>
            </a:endParaRPr>
          </a:p>
          <a:p>
            <a:r>
              <a:rPr lang="en-US" altLang="zh-CN" b="1">
                <a:latin typeface="隶书" panose="02010509060101010101" pitchFamily="49" charset="-122"/>
                <a:ea typeface="隶书" panose="02010509060101010101" pitchFamily="49" charset="-122"/>
              </a:rPr>
              <a:t>15.AHP</a:t>
            </a:r>
            <a:r>
              <a:rPr lang="zh-CN" altLang="en-US" b="1" dirty="0">
                <a:latin typeface="隶书" panose="02010509060101010101" pitchFamily="49" charset="-122"/>
                <a:ea typeface="隶书" panose="02010509060101010101" pitchFamily="49" charset="-122"/>
              </a:rPr>
              <a:t>的评判标度值应该是随时间变化的，否则不高于</a:t>
            </a:r>
            <a:r>
              <a:rPr lang="en-US" altLang="zh-CN" b="1">
                <a:latin typeface="隶书" panose="02010509060101010101" pitchFamily="49" charset="-122"/>
                <a:ea typeface="隶书" panose="02010509060101010101" pitchFamily="49" charset="-122"/>
              </a:rPr>
              <a:t>3</a:t>
            </a:r>
            <a:r>
              <a:rPr lang="zh-CN" altLang="en-US" b="1" dirty="0">
                <a:latin typeface="隶书" panose="02010509060101010101" pitchFamily="49" charset="-122"/>
                <a:ea typeface="隶书" panose="02010509060101010101" pitchFamily="49" charset="-122"/>
              </a:rPr>
              <a:t>分；</a:t>
            </a:r>
            <a:endParaRPr lang="zh-CN" altLang="en-US" b="1" dirty="0">
              <a:latin typeface="隶书" panose="02010509060101010101" pitchFamily="49" charset="-122"/>
              <a:ea typeface="隶书" panose="02010509060101010101" pitchFamily="49" charset="-122"/>
            </a:endParaRPr>
          </a:p>
          <a:p>
            <a:endParaRPr lang="zh-CN" altLang="en-US" b="1" dirty="0">
              <a:latin typeface="隶书" panose="02010509060101010101" pitchFamily="49" charset="-122"/>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69633"/>
          <p:cNvSpPr>
            <a:spLocks noGrp="1"/>
          </p:cNvSpPr>
          <p:nvPr>
            <p:ph type="title"/>
          </p:nvPr>
        </p:nvSpPr>
        <p:spPr/>
        <p:txBody>
          <a:bodyPr anchor="ctr"/>
          <a:p>
            <a:pPr algn="l"/>
            <a:r>
              <a:rPr lang="en-US" altLang="zh-CN" b="1">
                <a:latin typeface="隶书" panose="02010509060101010101" pitchFamily="49" charset="-122"/>
                <a:ea typeface="隶书" panose="02010509060101010101" pitchFamily="49" charset="-122"/>
              </a:rPr>
              <a:t>2014B</a:t>
            </a:r>
            <a:r>
              <a:rPr lang="zh-CN" altLang="en-US" b="1" dirty="0">
                <a:latin typeface="隶书" panose="02010509060101010101" pitchFamily="49" charset="-122"/>
                <a:ea typeface="隶书" panose="02010509060101010101" pitchFamily="49" charset="-122"/>
              </a:rPr>
              <a:t>论文剖析</a:t>
            </a:r>
            <a:endParaRPr lang="zh-CN" altLang="en-US" b="1" dirty="0">
              <a:latin typeface="隶书" panose="02010509060101010101" pitchFamily="49" charset="-122"/>
              <a:ea typeface="隶书" panose="02010509060101010101" pitchFamily="49" charset="-122"/>
            </a:endParaRPr>
          </a:p>
        </p:txBody>
      </p:sp>
      <p:sp>
        <p:nvSpPr>
          <p:cNvPr id="69635" name="文本占位符 69634"/>
          <p:cNvSpPr>
            <a:spLocks noGrp="1"/>
          </p:cNvSpPr>
          <p:nvPr>
            <p:ph type="body" idx="1"/>
          </p:nvPr>
        </p:nvSpPr>
        <p:spPr/>
        <p:txBody>
          <a:bodyPr/>
          <a:p>
            <a:pPr>
              <a:lnSpc>
                <a:spcPct val="90000"/>
              </a:lnSpc>
            </a:pPr>
            <a:r>
              <a:rPr lang="zh-CN" altLang="en-US" b="1" dirty="0">
                <a:latin typeface="隶书" panose="02010509060101010101" pitchFamily="49" charset="-122"/>
                <a:ea typeface="隶书" panose="02010509060101010101" pitchFamily="49" charset="-122"/>
              </a:rPr>
              <a:t>一</a:t>
            </a:r>
            <a:r>
              <a:rPr lang="en-US" altLang="zh-CN" b="1">
                <a:latin typeface="隶书" panose="02010509060101010101" pitchFamily="49" charset="-122"/>
                <a:ea typeface="隶书" panose="02010509060101010101" pitchFamily="49" charset="-122"/>
              </a:rPr>
              <a:t>.</a:t>
            </a:r>
            <a:r>
              <a:rPr lang="zh-CN" altLang="en-US" b="1" dirty="0">
                <a:latin typeface="隶书" panose="02010509060101010101" pitchFamily="49" charset="-122"/>
                <a:ea typeface="隶书" panose="02010509060101010101" pitchFamily="49" charset="-122"/>
              </a:rPr>
              <a:t>根据运动特征确定评价指标及指标值，从国外的媒体、网络等除获取可信的数据（必须是公开的英文期刊，媒体，中文期刊，非权威数据被认为不可信）</a:t>
            </a:r>
            <a:r>
              <a:rPr lang="en-US" altLang="zh-CN" b="1">
                <a:latin typeface="隶书" panose="02010509060101010101" pitchFamily="49" charset="-122"/>
                <a:ea typeface="隶书" panose="02010509060101010101" pitchFamily="49" charset="-122"/>
              </a:rPr>
              <a:t>;</a:t>
            </a:r>
            <a:endParaRPr lang="en-US" altLang="zh-CN" b="1">
              <a:latin typeface="隶书" panose="02010509060101010101" pitchFamily="49" charset="-122"/>
              <a:ea typeface="隶书" panose="02010509060101010101" pitchFamily="49" charset="-122"/>
            </a:endParaRPr>
          </a:p>
          <a:p>
            <a:pPr>
              <a:lnSpc>
                <a:spcPct val="90000"/>
              </a:lnSpc>
            </a:pPr>
            <a:r>
              <a:rPr lang="zh-CN" altLang="en-US" b="1" dirty="0">
                <a:latin typeface="隶书" panose="02010509060101010101" pitchFamily="49" charset="-122"/>
                <a:ea typeface="隶书" panose="02010509060101010101" pitchFamily="49" charset="-122"/>
              </a:rPr>
              <a:t>选择三个有代表性，且特征不同，处理方法不同的运动（群体的，个人的，有性别差的），需要解释如何根据差异性确定不同的评价模型；</a:t>
            </a:r>
            <a:endParaRPr lang="zh-CN" altLang="en-US" b="1" dirty="0">
              <a:latin typeface="隶书" panose="02010509060101010101" pitchFamily="49" charset="-122"/>
              <a:ea typeface="隶书" panose="02010509060101010101" pitchFamily="49" charset="-122"/>
            </a:endParaRPr>
          </a:p>
          <a:p>
            <a:pPr>
              <a:lnSpc>
                <a:spcPct val="90000"/>
              </a:lnSpc>
            </a:pPr>
            <a:r>
              <a:rPr lang="zh-CN" altLang="en-US" b="1" dirty="0">
                <a:latin typeface="隶书" panose="02010509060101010101" pitchFamily="49" charset="-122"/>
                <a:ea typeface="隶书" panose="02010509060101010101" pitchFamily="49" charset="-122"/>
              </a:rPr>
              <a:t>多数队选择篮球、棒球、垒球、橄榄球；</a:t>
            </a:r>
            <a:endParaRPr lang="zh-CN" altLang="en-US" b="1" dirty="0">
              <a:latin typeface="隶书" panose="02010509060101010101" pitchFamily="49" charset="-122"/>
              <a:ea typeface="隶书" panose="02010509060101010101" pitchFamily="49" charset="-122"/>
            </a:endParaRPr>
          </a:p>
          <a:p>
            <a:pPr>
              <a:lnSpc>
                <a:spcPct val="90000"/>
              </a:lnSpc>
            </a:pPr>
            <a:endParaRPr lang="zh-CN" altLang="en-US" b="1" dirty="0">
              <a:latin typeface="隶书" panose="02010509060101010101" pitchFamily="49" charset="-122"/>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3" name="文本占位符 40962"/>
          <p:cNvSpPr>
            <a:spLocks noGrp="1"/>
          </p:cNvSpPr>
          <p:nvPr>
            <p:ph type="body" idx="1"/>
          </p:nvPr>
        </p:nvSpPr>
        <p:spPr/>
        <p:txBody>
          <a:bodyPr/>
          <a:p>
            <a:r>
              <a:rPr lang="zh-CN" altLang="en-US" b="1" dirty="0">
                <a:ea typeface="隶书" panose="02010509060101010101" pitchFamily="49" charset="-122"/>
              </a:rPr>
              <a:t>备选对象的筛选及解释（数据量过大）；</a:t>
            </a:r>
            <a:endParaRPr lang="zh-CN" altLang="en-US" b="1" dirty="0">
              <a:ea typeface="隶书" panose="02010509060101010101" pitchFamily="49" charset="-122"/>
            </a:endParaRPr>
          </a:p>
          <a:p>
            <a:r>
              <a:rPr lang="zh-CN" altLang="en-US" b="1" dirty="0">
                <a:ea typeface="隶书" panose="02010509060101010101" pitchFamily="49" charset="-122"/>
              </a:rPr>
              <a:t>评价指标集：</a:t>
            </a:r>
            <a:endParaRPr lang="zh-CN" altLang="en-US" b="1" dirty="0">
              <a:ea typeface="隶书" panose="02010509060101010101" pitchFamily="49" charset="-122"/>
            </a:endParaRPr>
          </a:p>
          <a:p>
            <a:r>
              <a:rPr lang="zh-CN" altLang="en-US" b="1" dirty="0">
                <a:ea typeface="隶书" panose="02010509060101010101" pitchFamily="49" charset="-122"/>
              </a:rPr>
              <a:t>带队时间，带队成绩，培养运动员，个人成就与声誉，社会评价，对本项运动的发展影响，运动队成绩的稳定性与进步，教练的性别，所处的历史时期等：分为个人的，团队的，社会的，历史的几个方面；</a:t>
            </a:r>
            <a:endParaRPr lang="zh-CN" altLang="en-US" b="1" dirty="0">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1"/>
          <p:cNvSpPr>
            <a:spLocks noGrp="1"/>
          </p:cNvSpPr>
          <p:nvPr>
            <p:ph type="title"/>
          </p:nvPr>
        </p:nvSpPr>
        <p:spPr/>
        <p:txBody>
          <a:bodyPr anchor="ctr"/>
          <a:p>
            <a:pPr algn="l" eaLnBrk="1" hangingPunct="1"/>
            <a:r>
              <a:rPr lang="zh-CN" altLang="en-US" sz="3600" b="1" dirty="0">
                <a:ea typeface="隶书" panose="02010509060101010101" pitchFamily="49" charset="-122"/>
              </a:rPr>
              <a:t>一 美国大学生建模竞赛的发展历程</a:t>
            </a:r>
            <a:br>
              <a:rPr lang="en-US" altLang="zh-CN" sz="3600" b="1">
                <a:ea typeface="隶书" panose="02010509060101010101" pitchFamily="49" charset="-122"/>
              </a:rPr>
            </a:br>
            <a:endParaRPr lang="zh-CN" altLang="en-US" sz="3600" b="1" dirty="0">
              <a:ea typeface="隶书" panose="02010509060101010101" pitchFamily="49" charset="-122"/>
            </a:endParaRPr>
          </a:p>
        </p:txBody>
      </p:sp>
      <p:sp>
        <p:nvSpPr>
          <p:cNvPr id="35843" name="内容占位符 2"/>
          <p:cNvSpPr>
            <a:spLocks noGrp="1"/>
          </p:cNvSpPr>
          <p:nvPr>
            <p:ph idx="1"/>
          </p:nvPr>
        </p:nvSpPr>
        <p:spPr>
          <a:xfrm>
            <a:off x="428625" y="1357313"/>
            <a:ext cx="8229600" cy="4525962"/>
          </a:xfrm>
        </p:spPr>
        <p:txBody>
          <a:bodyPr/>
          <a:p>
            <a:pPr eaLnBrk="1" hangingPunct="1"/>
            <a:r>
              <a:rPr lang="zh-CN" altLang="en-US" b="1" dirty="0">
                <a:latin typeface="隶书" panose="02010509060101010101" pitchFamily="49" charset="-122"/>
                <a:ea typeface="隶书" panose="02010509060101010101" pitchFamily="49" charset="-122"/>
              </a:rPr>
              <a:t>源于</a:t>
            </a:r>
            <a:r>
              <a:rPr lang="en-US" altLang="zh-CN" b="1">
                <a:latin typeface="隶书" panose="02010509060101010101" pitchFamily="49" charset="-122"/>
                <a:ea typeface="隶书" panose="02010509060101010101" pitchFamily="49" charset="-122"/>
              </a:rPr>
              <a:t>Putnam</a:t>
            </a:r>
            <a:r>
              <a:rPr lang="zh-CN" altLang="en-US" b="1" dirty="0">
                <a:latin typeface="隶书" panose="02010509060101010101" pitchFamily="49" charset="-122"/>
                <a:ea typeface="隶书" panose="02010509060101010101" pitchFamily="49" charset="-122"/>
              </a:rPr>
              <a:t>数学竞赛</a:t>
            </a:r>
            <a:endParaRPr lang="en-US" altLang="zh-CN" b="1">
              <a:latin typeface="隶书" panose="02010509060101010101" pitchFamily="49" charset="-122"/>
              <a:ea typeface="隶书" panose="02010509060101010101" pitchFamily="49" charset="-122"/>
            </a:endParaRPr>
          </a:p>
          <a:p>
            <a:pPr eaLnBrk="1" hangingPunct="1"/>
            <a:r>
              <a:rPr lang="en-US" altLang="zh-CN" b="1">
                <a:latin typeface="隶书" panose="02010509060101010101" pitchFamily="49" charset="-122"/>
                <a:ea typeface="隶书" panose="02010509060101010101" pitchFamily="49" charset="-122"/>
              </a:rPr>
              <a:t>1985</a:t>
            </a:r>
            <a:r>
              <a:rPr lang="zh-CN" altLang="en-US" b="1" dirty="0">
                <a:latin typeface="隶书" panose="02010509060101010101" pitchFamily="49" charset="-122"/>
                <a:ea typeface="隶书" panose="02010509060101010101" pitchFamily="49" charset="-122"/>
              </a:rPr>
              <a:t>年发展为数学建模竞赛</a:t>
            </a:r>
            <a:r>
              <a:rPr lang="en-US" altLang="zh-CN" b="1">
                <a:latin typeface="隶书" panose="02010509060101010101" pitchFamily="49" charset="-122"/>
                <a:ea typeface="隶书" panose="02010509060101010101" pitchFamily="49" charset="-122"/>
              </a:rPr>
              <a:t>(MCM)90</a:t>
            </a:r>
            <a:r>
              <a:rPr lang="zh-CN" altLang="en-US" b="1" dirty="0">
                <a:latin typeface="隶书" panose="02010509060101010101" pitchFamily="49" charset="-122"/>
                <a:ea typeface="隶书" panose="02010509060101010101" pitchFamily="49" charset="-122"/>
              </a:rPr>
              <a:t>队</a:t>
            </a:r>
            <a:endParaRPr lang="en-US" altLang="zh-CN" b="1">
              <a:latin typeface="隶书" panose="02010509060101010101" pitchFamily="49" charset="-122"/>
              <a:ea typeface="隶书" panose="02010509060101010101" pitchFamily="49" charset="-122"/>
            </a:endParaRPr>
          </a:p>
          <a:p>
            <a:pPr eaLnBrk="1" hangingPunct="1"/>
            <a:r>
              <a:rPr lang="en-US" altLang="zh-CN" b="1">
                <a:latin typeface="隶书" panose="02010509060101010101" pitchFamily="49" charset="-122"/>
                <a:ea typeface="隶书" panose="02010509060101010101" pitchFamily="49" charset="-122"/>
              </a:rPr>
              <a:t>1999</a:t>
            </a:r>
            <a:r>
              <a:rPr lang="zh-CN" altLang="en-US" b="1" dirty="0">
                <a:latin typeface="隶书" panose="02010509060101010101" pitchFamily="49" charset="-122"/>
                <a:ea typeface="隶书" panose="02010509060101010101" pitchFamily="49" charset="-122"/>
              </a:rPr>
              <a:t>年开始</a:t>
            </a:r>
            <a:r>
              <a:rPr lang="en-US" altLang="zh-CN" b="1">
                <a:latin typeface="隶书" panose="02010509060101010101" pitchFamily="49" charset="-122"/>
                <a:ea typeface="隶书" panose="02010509060101010101" pitchFamily="49" charset="-122"/>
              </a:rPr>
              <a:t>ICM</a:t>
            </a:r>
            <a:r>
              <a:rPr lang="zh-CN" altLang="en-US" b="1" dirty="0">
                <a:latin typeface="隶书" panose="02010509060101010101" pitchFamily="49" charset="-122"/>
                <a:ea typeface="隶书" panose="02010509060101010101" pitchFamily="49" charset="-122"/>
              </a:rPr>
              <a:t>（跨学科数学建模竞赛）</a:t>
            </a:r>
            <a:endParaRPr lang="en-US" altLang="zh-CN" b="1">
              <a:latin typeface="隶书" panose="02010509060101010101" pitchFamily="49" charset="-122"/>
              <a:ea typeface="隶书" panose="02010509060101010101" pitchFamily="49" charset="-122"/>
            </a:endParaRPr>
          </a:p>
          <a:p>
            <a:pPr eaLnBrk="1" hangingPunct="1"/>
            <a:r>
              <a:rPr lang="en-US" altLang="zh-CN" b="1">
                <a:latin typeface="隶书" panose="02010509060101010101" pitchFamily="49" charset="-122"/>
                <a:ea typeface="隶书" panose="02010509060101010101" pitchFamily="49" charset="-122"/>
              </a:rPr>
              <a:t>2011</a:t>
            </a:r>
            <a:r>
              <a:rPr lang="zh-CN" altLang="en-US" b="1" dirty="0">
                <a:latin typeface="隶书" panose="02010509060101010101" pitchFamily="49" charset="-122"/>
                <a:ea typeface="隶书" panose="02010509060101010101" pitchFamily="49" charset="-122"/>
              </a:rPr>
              <a:t>年开始数学建模媒体竞赛</a:t>
            </a:r>
            <a:endParaRPr lang="en-US" altLang="zh-CN" b="1">
              <a:latin typeface="隶书" panose="02010509060101010101" pitchFamily="49" charset="-122"/>
              <a:ea typeface="隶书" panose="02010509060101010101" pitchFamily="49" charset="-122"/>
            </a:endParaRPr>
          </a:p>
          <a:p>
            <a:pPr eaLnBrk="1" hangingPunct="1"/>
            <a:r>
              <a:rPr lang="zh-CN" altLang="en-US" b="1" dirty="0">
                <a:latin typeface="隶书" panose="02010509060101010101" pitchFamily="49" charset="-122"/>
                <a:ea typeface="隶书" panose="02010509060101010101" pitchFamily="49" charset="-122"/>
              </a:rPr>
              <a:t>目前有英国、加拿大、爱尔兰、巴勒斯坦、印度、印尼、芬兰、新加坡、南非、西班牙、马来西亚、土耳其、伊朗、墨西哥、中国（外国</a:t>
            </a:r>
            <a:r>
              <a:rPr lang="en-US" altLang="zh-CN" b="1">
                <a:latin typeface="隶书" panose="02010509060101010101" pitchFamily="49" charset="-122"/>
                <a:ea typeface="隶书" panose="02010509060101010101" pitchFamily="49" charset="-122"/>
              </a:rPr>
              <a:t>MCM91%</a:t>
            </a:r>
            <a:r>
              <a:rPr lang="zh-CN" altLang="en-US" b="1" dirty="0">
                <a:latin typeface="隶书" panose="02010509060101010101" pitchFamily="49" charset="-122"/>
                <a:ea typeface="隶书" panose="02010509060101010101" pitchFamily="49" charset="-122"/>
              </a:rPr>
              <a:t>，</a:t>
            </a:r>
            <a:r>
              <a:rPr lang="en-US" altLang="zh-CN" b="1">
                <a:latin typeface="隶书" panose="02010509060101010101" pitchFamily="49" charset="-122"/>
                <a:ea typeface="隶书" panose="02010509060101010101" pitchFamily="49" charset="-122"/>
              </a:rPr>
              <a:t>ICM97%</a:t>
            </a:r>
            <a:r>
              <a:rPr lang="zh-CN" altLang="en-US" b="1" dirty="0">
                <a:latin typeface="隶书" panose="02010509060101010101" pitchFamily="49" charset="-122"/>
                <a:ea typeface="隶书" panose="02010509060101010101" pitchFamily="49" charset="-122"/>
              </a:rPr>
              <a:t>）。</a:t>
            </a:r>
            <a:endParaRPr lang="en-US" altLang="zh-CN"/>
          </a:p>
        </p:txBody>
      </p:sp>
      <p:sp>
        <p:nvSpPr>
          <p:cNvPr id="35844" name="日期占位符 3"/>
          <p:cNvSpPr txBox="1">
            <a:spLocks noGrp="1"/>
          </p:cNvSpPr>
          <p:nvPr/>
        </p:nvSpPr>
        <p:spPr>
          <a:xfrm>
            <a:off x="7696200" y="6400800"/>
            <a:ext cx="1524000" cy="381000"/>
          </a:xfrm>
          <a:prstGeom prst="rect">
            <a:avLst/>
          </a:prstGeom>
          <a:noFill/>
          <a:ln w="9525">
            <a:noFill/>
          </a:ln>
        </p:spPr>
        <p:txBody>
          <a:bodyPr/>
          <a:p>
            <a:fld id="{BB962C8B-B14F-4D97-AF65-F5344CB8AC3E}" type="datetime1">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7" name="文本占位符 41986"/>
          <p:cNvSpPr>
            <a:spLocks noGrp="1"/>
          </p:cNvSpPr>
          <p:nvPr>
            <p:ph type="body" idx="1"/>
          </p:nvPr>
        </p:nvSpPr>
        <p:spPr>
          <a:xfrm>
            <a:off x="457200" y="692150"/>
            <a:ext cx="8229600" cy="5434013"/>
          </a:xfrm>
        </p:spPr>
        <p:txBody>
          <a:bodyPr/>
          <a:p>
            <a:pPr>
              <a:buNone/>
            </a:pPr>
            <a:r>
              <a:rPr lang="zh-CN" altLang="en-US" b="1" dirty="0">
                <a:ea typeface="隶书" panose="02010509060101010101" pitchFamily="49" charset="-122"/>
              </a:rPr>
              <a:t>团队指标：</a:t>
            </a:r>
            <a:endParaRPr lang="zh-CN" altLang="en-US" b="1" dirty="0">
              <a:ea typeface="隶书" panose="02010509060101010101" pitchFamily="49" charset="-122"/>
            </a:endParaRPr>
          </a:p>
          <a:p>
            <a:r>
              <a:rPr lang="zh-CN" altLang="en-US" b="1" dirty="0">
                <a:ea typeface="隶书" panose="02010509060101010101" pitchFamily="49" charset="-122"/>
              </a:rPr>
              <a:t>执教期内的获胜率</a:t>
            </a:r>
            <a:endParaRPr lang="zh-CN" altLang="en-US" b="1" dirty="0">
              <a:ea typeface="隶书" panose="02010509060101010101" pitchFamily="49" charset="-122"/>
            </a:endParaRPr>
          </a:p>
          <a:p>
            <a:r>
              <a:rPr lang="zh-CN" altLang="en-US" b="1" dirty="0">
                <a:ea typeface="隶书" panose="02010509060101010101" pitchFamily="49" charset="-122"/>
              </a:rPr>
              <a:t>球队成绩的稳定性</a:t>
            </a:r>
            <a:endParaRPr lang="zh-CN" altLang="en-US" b="1" dirty="0">
              <a:ea typeface="隶书" panose="02010509060101010101" pitchFamily="49" charset="-122"/>
            </a:endParaRPr>
          </a:p>
          <a:p>
            <a:r>
              <a:rPr lang="zh-CN" altLang="en-US" b="1" dirty="0">
                <a:ea typeface="隶书" panose="02010509060101010101" pitchFamily="49" charset="-122"/>
              </a:rPr>
              <a:t>重大比赛的获胜数</a:t>
            </a:r>
            <a:endParaRPr lang="zh-CN" altLang="en-US" b="1" dirty="0">
              <a:ea typeface="隶书" panose="02010509060101010101" pitchFamily="49" charset="-122"/>
            </a:endParaRPr>
          </a:p>
          <a:p>
            <a:pPr>
              <a:buNone/>
            </a:pPr>
            <a:r>
              <a:rPr lang="zh-CN" altLang="en-US" b="1" dirty="0">
                <a:ea typeface="隶书" panose="02010509060101010101" pitchFamily="49" charset="-122"/>
              </a:rPr>
              <a:t>队员个人指标：</a:t>
            </a:r>
            <a:endParaRPr lang="zh-CN" altLang="en-US" b="1" dirty="0">
              <a:ea typeface="隶书" panose="02010509060101010101" pitchFamily="49" charset="-122"/>
            </a:endParaRPr>
          </a:p>
          <a:p>
            <a:r>
              <a:rPr lang="zh-CN" altLang="en-US" b="1" dirty="0">
                <a:ea typeface="隶书" panose="02010509060101010101" pitchFamily="49" charset="-122"/>
              </a:rPr>
              <a:t>联盟赛个人成就</a:t>
            </a:r>
            <a:endParaRPr lang="zh-CN" altLang="en-US" b="1" dirty="0">
              <a:ea typeface="隶书" panose="02010509060101010101" pitchFamily="49" charset="-122"/>
            </a:endParaRPr>
          </a:p>
          <a:p>
            <a:r>
              <a:rPr lang="zh-CN" altLang="en-US" b="1" dirty="0">
                <a:ea typeface="隶书" panose="02010509060101010101" pitchFamily="49" charset="-122"/>
              </a:rPr>
              <a:t>专业发展空间</a:t>
            </a:r>
            <a:endParaRPr lang="zh-CN" altLang="en-US" b="1" dirty="0">
              <a:ea typeface="隶书" panose="02010509060101010101" pitchFamily="49" charset="-122"/>
            </a:endParaRPr>
          </a:p>
          <a:p>
            <a:r>
              <a:rPr lang="zh-CN" altLang="en-US" b="1" dirty="0">
                <a:ea typeface="隶书" panose="02010509060101010101" pitchFamily="49" charset="-122"/>
              </a:rPr>
              <a:t>后续成就</a:t>
            </a:r>
            <a:endParaRPr lang="zh-CN" altLang="en-US" b="1" dirty="0">
              <a:ea typeface="隶书" panose="02010509060101010101" pitchFamily="49" charset="-122"/>
            </a:endParaRPr>
          </a:p>
          <a:p>
            <a:pPr>
              <a:buNone/>
            </a:pPr>
            <a:endParaRPr lang="zh-CN" altLang="en-US" b="1" dirty="0">
              <a:ea typeface="隶书" panose="02010509060101010101" pitchFamily="49" charset="-122"/>
            </a:endParaRPr>
          </a:p>
          <a:p>
            <a:endParaRPr lang="zh-CN" altLang="en-US" dirty="0"/>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1" name="文本占位符 43010"/>
          <p:cNvSpPr>
            <a:spLocks noGrp="1"/>
          </p:cNvSpPr>
          <p:nvPr>
            <p:ph type="body" idx="1"/>
          </p:nvPr>
        </p:nvSpPr>
        <p:spPr>
          <a:xfrm>
            <a:off x="457200" y="765175"/>
            <a:ext cx="8229600" cy="5360988"/>
          </a:xfrm>
        </p:spPr>
        <p:txBody>
          <a:bodyPr/>
          <a:p>
            <a:pPr>
              <a:lnSpc>
                <a:spcPct val="90000"/>
              </a:lnSpc>
              <a:buNone/>
            </a:pPr>
            <a:r>
              <a:rPr lang="zh-CN" altLang="en-US" b="1" dirty="0">
                <a:ea typeface="隶书" panose="02010509060101010101" pitchFamily="49" charset="-122"/>
              </a:rPr>
              <a:t>教练的个人成就：</a:t>
            </a:r>
            <a:endParaRPr lang="zh-CN" altLang="en-US" b="1" dirty="0">
              <a:ea typeface="隶书" panose="02010509060101010101" pitchFamily="49" charset="-122"/>
            </a:endParaRPr>
          </a:p>
          <a:p>
            <a:pPr>
              <a:lnSpc>
                <a:spcPct val="90000"/>
              </a:lnSpc>
            </a:pPr>
            <a:r>
              <a:rPr lang="zh-CN" altLang="en-US" b="1" dirty="0">
                <a:ea typeface="隶书" panose="02010509060101010101" pitchFamily="49" charset="-122"/>
              </a:rPr>
              <a:t>个人奖励</a:t>
            </a:r>
            <a:endParaRPr lang="zh-CN" altLang="en-US" b="1" dirty="0">
              <a:ea typeface="隶书" panose="02010509060101010101" pitchFamily="49" charset="-122"/>
            </a:endParaRPr>
          </a:p>
          <a:p>
            <a:pPr>
              <a:lnSpc>
                <a:spcPct val="90000"/>
              </a:lnSpc>
            </a:pPr>
            <a:r>
              <a:rPr lang="zh-CN" altLang="en-US" b="1" dirty="0">
                <a:ea typeface="隶书" panose="02010509060101010101" pitchFamily="49" charset="-122"/>
              </a:rPr>
              <a:t>社会评价及关注度</a:t>
            </a:r>
            <a:endParaRPr lang="zh-CN" altLang="en-US" b="1" dirty="0">
              <a:ea typeface="隶书" panose="02010509060101010101" pitchFamily="49" charset="-122"/>
            </a:endParaRPr>
          </a:p>
          <a:p>
            <a:pPr>
              <a:lnSpc>
                <a:spcPct val="90000"/>
              </a:lnSpc>
            </a:pPr>
            <a:r>
              <a:rPr lang="zh-CN" altLang="en-US" b="1" dirty="0">
                <a:ea typeface="隶书" panose="02010509060101010101" pitchFamily="49" charset="-122"/>
              </a:rPr>
              <a:t>执教时间及范围</a:t>
            </a:r>
            <a:endParaRPr lang="zh-CN" altLang="en-US" b="1" dirty="0">
              <a:ea typeface="隶书" panose="02010509060101010101" pitchFamily="49" charset="-122"/>
            </a:endParaRPr>
          </a:p>
          <a:p>
            <a:pPr>
              <a:lnSpc>
                <a:spcPct val="90000"/>
              </a:lnSpc>
            </a:pPr>
            <a:r>
              <a:rPr lang="zh-CN" altLang="en-US" b="1" dirty="0">
                <a:ea typeface="隶书" panose="02010509060101010101" pitchFamily="49" charset="-122"/>
              </a:rPr>
              <a:t>后续发展</a:t>
            </a:r>
            <a:endParaRPr lang="zh-CN" altLang="en-US" b="1" dirty="0">
              <a:ea typeface="隶书" panose="02010509060101010101" pitchFamily="49" charset="-122"/>
            </a:endParaRPr>
          </a:p>
          <a:p>
            <a:pPr>
              <a:lnSpc>
                <a:spcPct val="90000"/>
              </a:lnSpc>
            </a:pPr>
            <a:r>
              <a:rPr lang="zh-CN" altLang="en-US" b="1" dirty="0">
                <a:ea typeface="隶书" panose="02010509060101010101" pitchFamily="49" charset="-122"/>
              </a:rPr>
              <a:t>对运动的贡献</a:t>
            </a:r>
            <a:endParaRPr lang="zh-CN" altLang="en-US" b="1" dirty="0">
              <a:ea typeface="隶书" panose="02010509060101010101" pitchFamily="49" charset="-122"/>
            </a:endParaRPr>
          </a:p>
          <a:p>
            <a:pPr>
              <a:lnSpc>
                <a:spcPct val="90000"/>
              </a:lnSpc>
            </a:pPr>
            <a:r>
              <a:rPr lang="zh-CN" altLang="en-US" b="1" dirty="0">
                <a:ea typeface="隶书" panose="02010509060101010101" pitchFamily="49" charset="-122"/>
              </a:rPr>
              <a:t>性别</a:t>
            </a:r>
            <a:endParaRPr lang="zh-CN" altLang="en-US" b="1" dirty="0">
              <a:ea typeface="隶书" panose="02010509060101010101" pitchFamily="49" charset="-122"/>
            </a:endParaRPr>
          </a:p>
          <a:p>
            <a:pPr>
              <a:lnSpc>
                <a:spcPct val="90000"/>
              </a:lnSpc>
            </a:pPr>
            <a:r>
              <a:rPr lang="zh-CN" altLang="en-US" b="1" dirty="0">
                <a:ea typeface="隶书" panose="02010509060101010101" pitchFamily="49" charset="-122"/>
              </a:rPr>
              <a:t>执教时期</a:t>
            </a:r>
            <a:endParaRPr lang="zh-CN" altLang="en-US" b="1" dirty="0">
              <a:ea typeface="隶书" panose="02010509060101010101" pitchFamily="49" charset="-122"/>
            </a:endParaRPr>
          </a:p>
          <a:p>
            <a:pPr>
              <a:lnSpc>
                <a:spcPct val="90000"/>
              </a:lnSpc>
            </a:pPr>
            <a:r>
              <a:rPr lang="zh-CN" altLang="en-US" b="1" dirty="0">
                <a:ea typeface="隶书" panose="02010509060101010101" pitchFamily="49" charset="-122"/>
              </a:rPr>
              <a:t>其他的一些指标：薪水、社会道德，专业知识水平，社会地位等。</a:t>
            </a:r>
            <a:endParaRPr lang="zh-CN" altLang="en-US" b="1" dirty="0">
              <a:ea typeface="隶书" panose="02010509060101010101" pitchFamily="49" charset="-122"/>
            </a:endParaRPr>
          </a:p>
          <a:p>
            <a:pPr>
              <a:lnSpc>
                <a:spcPct val="90000"/>
              </a:lnSpc>
            </a:pPr>
            <a:endParaRPr lang="zh-CN" altLang="en-US" b="1" dirty="0">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9" name="文本占位符 39938"/>
          <p:cNvSpPr>
            <a:spLocks noGrp="1"/>
          </p:cNvSpPr>
          <p:nvPr>
            <p:ph type="body" idx="1"/>
          </p:nvPr>
        </p:nvSpPr>
        <p:spPr>
          <a:xfrm>
            <a:off x="457200" y="1052513"/>
            <a:ext cx="8229600" cy="5073650"/>
          </a:xfrm>
        </p:spPr>
        <p:txBody>
          <a:bodyPr/>
          <a:p>
            <a:pPr>
              <a:lnSpc>
                <a:spcPct val="90000"/>
              </a:lnSpc>
              <a:buNone/>
            </a:pPr>
            <a:r>
              <a:rPr lang="zh-CN" altLang="en-US" b="1" dirty="0">
                <a:ea typeface="隶书" panose="02010509060101010101" pitchFamily="49" charset="-122"/>
              </a:rPr>
              <a:t>评价模型的建立：（综合评价模型）</a:t>
            </a:r>
            <a:endParaRPr lang="en-US" altLang="zh-CN" b="1">
              <a:ea typeface="隶书" panose="02010509060101010101" pitchFamily="49" charset="-122"/>
            </a:endParaRPr>
          </a:p>
          <a:p>
            <a:pPr>
              <a:lnSpc>
                <a:spcPct val="90000"/>
              </a:lnSpc>
              <a:buNone/>
            </a:pPr>
            <a:r>
              <a:rPr lang="zh-CN" altLang="en-US" b="1" dirty="0">
                <a:ea typeface="隶书" panose="02010509060101010101" pitchFamily="49" charset="-122"/>
              </a:rPr>
              <a:t>层次分析法；</a:t>
            </a:r>
            <a:endParaRPr lang="zh-CN" altLang="en-US" b="1" dirty="0">
              <a:ea typeface="隶书" panose="02010509060101010101" pitchFamily="49" charset="-122"/>
            </a:endParaRPr>
          </a:p>
          <a:p>
            <a:pPr>
              <a:lnSpc>
                <a:spcPct val="90000"/>
              </a:lnSpc>
              <a:buNone/>
            </a:pPr>
            <a:r>
              <a:rPr lang="zh-CN" altLang="en-US" b="1" dirty="0">
                <a:ea typeface="隶书" panose="02010509060101010101" pitchFamily="49" charset="-122"/>
              </a:rPr>
              <a:t>主成份分析法；</a:t>
            </a:r>
            <a:endParaRPr lang="zh-CN" altLang="en-US" b="1" dirty="0">
              <a:ea typeface="隶书" panose="02010509060101010101" pitchFamily="49" charset="-122"/>
            </a:endParaRPr>
          </a:p>
          <a:p>
            <a:pPr>
              <a:lnSpc>
                <a:spcPct val="90000"/>
              </a:lnSpc>
              <a:buNone/>
            </a:pPr>
            <a:r>
              <a:rPr lang="zh-CN" altLang="en-US" b="1" dirty="0">
                <a:ea typeface="隶书" panose="02010509060101010101" pitchFamily="49" charset="-122"/>
              </a:rPr>
              <a:t>模糊评价；</a:t>
            </a:r>
            <a:endParaRPr lang="zh-CN" altLang="en-US" b="1" dirty="0">
              <a:ea typeface="隶书" panose="02010509060101010101" pitchFamily="49" charset="-122"/>
            </a:endParaRPr>
          </a:p>
          <a:p>
            <a:pPr>
              <a:lnSpc>
                <a:spcPct val="90000"/>
              </a:lnSpc>
              <a:buNone/>
            </a:pPr>
            <a:r>
              <a:rPr lang="zh-CN" altLang="en-US" b="1" dirty="0">
                <a:ea typeface="隶书" panose="02010509060101010101" pitchFamily="49" charset="-122"/>
              </a:rPr>
              <a:t>信息熵；</a:t>
            </a:r>
            <a:endParaRPr lang="zh-CN" altLang="en-US" b="1" dirty="0">
              <a:ea typeface="隶书" panose="02010509060101010101" pitchFamily="49" charset="-122"/>
            </a:endParaRPr>
          </a:p>
          <a:p>
            <a:pPr>
              <a:lnSpc>
                <a:spcPct val="90000"/>
              </a:lnSpc>
              <a:buNone/>
            </a:pPr>
            <a:r>
              <a:rPr lang="zh-CN" altLang="en-US" b="1" dirty="0">
                <a:ea typeface="隶书" panose="02010509060101010101" pitchFamily="49" charset="-122"/>
              </a:rPr>
              <a:t>其他的综合评价模型；</a:t>
            </a:r>
            <a:endParaRPr lang="zh-CN" altLang="en-US" b="1" dirty="0">
              <a:ea typeface="隶书" panose="02010509060101010101" pitchFamily="49" charset="-122"/>
            </a:endParaRPr>
          </a:p>
          <a:p>
            <a:pPr>
              <a:lnSpc>
                <a:spcPct val="90000"/>
              </a:lnSpc>
              <a:buNone/>
            </a:pPr>
            <a:r>
              <a:rPr lang="zh-CN" altLang="en-US" b="1" dirty="0">
                <a:ea typeface="隶书" panose="02010509060101010101" pitchFamily="49" charset="-122"/>
              </a:rPr>
              <a:t>层次分析法是最常用的方法，但效果不好，主成份分析好一些；</a:t>
            </a:r>
            <a:endParaRPr lang="zh-CN" altLang="en-US" b="1" dirty="0">
              <a:ea typeface="隶书" panose="02010509060101010101" pitchFamily="49" charset="-122"/>
            </a:endParaRPr>
          </a:p>
          <a:p>
            <a:pPr>
              <a:lnSpc>
                <a:spcPct val="90000"/>
              </a:lnSpc>
              <a:buNone/>
            </a:pPr>
            <a:r>
              <a:rPr lang="zh-CN" altLang="en-US" b="1" dirty="0">
                <a:ea typeface="隶书" panose="02010509060101010101" pitchFamily="49" charset="-122"/>
              </a:rPr>
              <a:t>如何考虑时间因素是论文质量的关键因素。</a:t>
            </a:r>
            <a:endParaRPr lang="zh-CN" altLang="en-US" b="1" dirty="0">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5" name="文本占位符 44034"/>
          <p:cNvSpPr>
            <a:spLocks noGrp="1"/>
          </p:cNvSpPr>
          <p:nvPr>
            <p:ph type="body" idx="1"/>
          </p:nvPr>
        </p:nvSpPr>
        <p:spPr/>
        <p:txBody>
          <a:bodyPr/>
          <a:p>
            <a:r>
              <a:rPr lang="zh-CN" altLang="en-US" dirty="0">
                <a:ea typeface="隶书" panose="02010509060101010101" pitchFamily="49" charset="-122"/>
              </a:rPr>
              <a:t>所选</a:t>
            </a:r>
            <a:r>
              <a:rPr lang="en-US" altLang="zh-CN">
                <a:ea typeface="隶书" panose="02010509060101010101" pitchFamily="49" charset="-122"/>
              </a:rPr>
              <a:t>3</a:t>
            </a:r>
            <a:r>
              <a:rPr lang="zh-CN" altLang="en-US" dirty="0">
                <a:ea typeface="隶书" panose="02010509060101010101" pitchFamily="49" charset="-122"/>
              </a:rPr>
              <a:t>项运动的比较；</a:t>
            </a:r>
            <a:endParaRPr lang="zh-CN" altLang="en-US" dirty="0">
              <a:ea typeface="隶书" panose="02010509060101010101" pitchFamily="49" charset="-122"/>
            </a:endParaRPr>
          </a:p>
          <a:p>
            <a:r>
              <a:rPr lang="zh-CN" altLang="en-US" dirty="0">
                <a:ea typeface="隶书" panose="02010509060101010101" pitchFamily="49" charset="-122"/>
              </a:rPr>
              <a:t>数据的预处理及筛选对象；</a:t>
            </a:r>
            <a:endParaRPr lang="zh-CN" altLang="en-US" dirty="0">
              <a:ea typeface="隶书" panose="02010509060101010101" pitchFamily="49" charset="-122"/>
            </a:endParaRPr>
          </a:p>
          <a:p>
            <a:r>
              <a:rPr lang="zh-CN" altLang="en-US" dirty="0">
                <a:ea typeface="隶书" panose="02010509060101010101" pitchFamily="49" charset="-122"/>
              </a:rPr>
              <a:t>时间对数据的修正（可以分开考虑），大部分论文作为独立变量，处理困难；</a:t>
            </a:r>
            <a:endParaRPr lang="zh-CN" altLang="en-US" dirty="0">
              <a:ea typeface="隶书" panose="02010509060101010101" pitchFamily="49" charset="-122"/>
            </a:endParaRPr>
          </a:p>
          <a:p>
            <a:r>
              <a:rPr lang="zh-CN" altLang="en-US" dirty="0">
                <a:ea typeface="隶书" panose="02010509060101010101" pitchFamily="49" charset="-122"/>
              </a:rPr>
              <a:t>模型的稳定性问题，比较不同模型或权重对排序的影响；</a:t>
            </a:r>
            <a:endParaRPr lang="zh-CN" altLang="en-US" dirty="0">
              <a:ea typeface="隶书" panose="02010509060101010101" pitchFamily="49" charset="-122"/>
            </a:endParaRPr>
          </a:p>
          <a:p>
            <a:endParaRPr lang="zh-CN" altLang="en-US" dirty="0">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45057"/>
          <p:cNvSpPr>
            <a:spLocks noGrp="1"/>
          </p:cNvSpPr>
          <p:nvPr>
            <p:ph type="title"/>
          </p:nvPr>
        </p:nvSpPr>
        <p:spPr/>
        <p:txBody>
          <a:bodyPr anchor="ctr"/>
          <a:p>
            <a:pPr algn="l"/>
            <a:r>
              <a:rPr lang="zh-CN" altLang="en-US" dirty="0"/>
              <a:t>ＡＨＰ结构图</a:t>
            </a:r>
            <a:endParaRPr lang="zh-CN" altLang="en-US" dirty="0"/>
          </a:p>
        </p:txBody>
      </p:sp>
      <p:sp>
        <p:nvSpPr>
          <p:cNvPr id="45059" name="文本占位符 45058"/>
          <p:cNvSpPr>
            <a:spLocks noGrp="1"/>
          </p:cNvSpPr>
          <p:nvPr>
            <p:ph type="body" idx="1"/>
          </p:nvPr>
        </p:nvSpPr>
        <p:spPr/>
        <p:txBody>
          <a:bodyPr/>
          <a:p>
            <a:r>
              <a:rPr lang="zh-CN" altLang="en-US" dirty="0"/>
              <a:t> </a:t>
            </a:r>
            <a:endParaRPr lang="zh-CN" altLang="en-US" dirty="0"/>
          </a:p>
        </p:txBody>
      </p:sp>
      <p:pic>
        <p:nvPicPr>
          <p:cNvPr id="45060" name="图片 45059"/>
          <p:cNvPicPr>
            <a:picLocks noChangeAspect="1"/>
          </p:cNvPicPr>
          <p:nvPr/>
        </p:nvPicPr>
        <p:blipFill>
          <a:blip r:embed="rId1"/>
          <a:stretch>
            <a:fillRect/>
          </a:stretch>
        </p:blipFill>
        <p:spPr>
          <a:xfrm>
            <a:off x="395288" y="1196975"/>
            <a:ext cx="7629525" cy="4608513"/>
          </a:xfrm>
          <a:prstGeom prst="rect">
            <a:avLst/>
          </a:prstGeom>
          <a:noFill/>
          <a:ln w="9525">
            <a:noFill/>
          </a:ln>
        </p:spPr>
      </p:pic>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46081"/>
          <p:cNvSpPr>
            <a:spLocks noGrp="1"/>
          </p:cNvSpPr>
          <p:nvPr>
            <p:ph type="title"/>
          </p:nvPr>
        </p:nvSpPr>
        <p:spPr/>
        <p:txBody>
          <a:bodyPr anchor="ctr"/>
          <a:p>
            <a:pPr algn="l"/>
            <a:r>
              <a:rPr lang="zh-CN" altLang="en-US" b="1" dirty="0">
                <a:ea typeface="隶书" panose="02010509060101010101" pitchFamily="49" charset="-122"/>
              </a:rPr>
              <a:t>如何确定比较标度</a:t>
            </a:r>
            <a:endParaRPr lang="zh-CN" altLang="en-US" b="1" dirty="0">
              <a:ea typeface="隶书" panose="02010509060101010101" pitchFamily="49" charset="-122"/>
            </a:endParaRPr>
          </a:p>
        </p:txBody>
      </p:sp>
      <p:sp>
        <p:nvSpPr>
          <p:cNvPr id="46083" name="文本占位符 46082"/>
          <p:cNvSpPr>
            <a:spLocks noGrp="1"/>
          </p:cNvSpPr>
          <p:nvPr>
            <p:ph type="body" idx="1"/>
          </p:nvPr>
        </p:nvSpPr>
        <p:spPr/>
        <p:txBody>
          <a:bodyPr/>
          <a:p>
            <a:r>
              <a:rPr lang="zh-CN" altLang="en-US" b="1" dirty="0">
                <a:latin typeface="隶书" panose="02010509060101010101" pitchFamily="49" charset="-122"/>
                <a:ea typeface="隶书" panose="02010509060101010101" pitchFamily="49" charset="-122"/>
              </a:rPr>
              <a:t>一般的</a:t>
            </a:r>
            <a:r>
              <a:rPr lang="en-US" altLang="zh-CN" b="1">
                <a:latin typeface="隶书" panose="02010509060101010101" pitchFamily="49" charset="-122"/>
                <a:ea typeface="隶书" panose="02010509060101010101" pitchFamily="49" charset="-122"/>
              </a:rPr>
              <a:t>AHP</a:t>
            </a:r>
            <a:r>
              <a:rPr lang="zh-CN" altLang="en-US" b="1" dirty="0">
                <a:latin typeface="隶书" panose="02010509060101010101" pitchFamily="49" charset="-122"/>
                <a:ea typeface="隶书" panose="02010509060101010101" pitchFamily="49" charset="-122"/>
              </a:rPr>
              <a:t>模型的比较标度是主观赋值的，但该问题有时间性，比较标度应该体现时间影响，需要给出合理的描述；</a:t>
            </a:r>
            <a:endParaRPr lang="zh-CN" altLang="en-US" b="1" dirty="0">
              <a:latin typeface="隶书" panose="02010509060101010101" pitchFamily="49" charset="-122"/>
              <a:ea typeface="隶书" panose="02010509060101010101" pitchFamily="49" charset="-122"/>
            </a:endParaRPr>
          </a:p>
          <a:p>
            <a:r>
              <a:rPr lang="zh-CN" altLang="en-US" b="1" dirty="0">
                <a:solidFill>
                  <a:srgbClr val="FF3399"/>
                </a:solidFill>
                <a:latin typeface="隶书" panose="02010509060101010101" pitchFamily="49" charset="-122"/>
                <a:ea typeface="隶书" panose="02010509060101010101" pitchFamily="49" charset="-122"/>
              </a:rPr>
              <a:t>可以通过灰相关分析，信息熵分析，主成份分析确定权与其他因素的关系，再标准化，根据待选对象的指标水平确定比较标度；（体现论文的亮点）</a:t>
            </a:r>
            <a:endParaRPr lang="zh-CN" altLang="en-US" b="1" dirty="0">
              <a:solidFill>
                <a:srgbClr val="FF3399"/>
              </a:solidFill>
              <a:latin typeface="隶书" panose="02010509060101010101" pitchFamily="49" charset="-122"/>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47105"/>
          <p:cNvSpPr>
            <a:spLocks noGrp="1"/>
          </p:cNvSpPr>
          <p:nvPr>
            <p:ph type="title"/>
          </p:nvPr>
        </p:nvSpPr>
        <p:spPr/>
        <p:txBody>
          <a:bodyPr anchor="ctr"/>
          <a:p>
            <a:pPr algn="l"/>
            <a:r>
              <a:rPr lang="zh-CN" altLang="en-US" b="1" dirty="0">
                <a:ea typeface="隶书" panose="02010509060101010101" pitchFamily="49" charset="-122"/>
              </a:rPr>
              <a:t>模型测试</a:t>
            </a:r>
            <a:endParaRPr lang="zh-CN" altLang="en-US" b="1" dirty="0">
              <a:ea typeface="隶书" panose="02010509060101010101" pitchFamily="49" charset="-122"/>
            </a:endParaRPr>
          </a:p>
        </p:txBody>
      </p:sp>
      <p:sp>
        <p:nvSpPr>
          <p:cNvPr id="47107" name="文本占位符 47106"/>
          <p:cNvSpPr>
            <a:spLocks noGrp="1"/>
          </p:cNvSpPr>
          <p:nvPr>
            <p:ph type="body" idx="1"/>
          </p:nvPr>
        </p:nvSpPr>
        <p:spPr/>
        <p:txBody>
          <a:bodyPr/>
          <a:p>
            <a:r>
              <a:rPr lang="zh-CN" altLang="en-US" b="1" dirty="0">
                <a:latin typeface="隶书" panose="02010509060101010101" pitchFamily="49" charset="-122"/>
                <a:ea typeface="隶书" panose="02010509060101010101" pitchFamily="49" charset="-122"/>
              </a:rPr>
              <a:t>敏感性分析：</a:t>
            </a:r>
            <a:r>
              <a:rPr lang="en-US" altLang="zh-CN" b="1">
                <a:latin typeface="隶书" panose="02010509060101010101" pitchFamily="49" charset="-122"/>
                <a:ea typeface="隶书" panose="02010509060101010101" pitchFamily="49" charset="-122"/>
              </a:rPr>
              <a:t>AHP</a:t>
            </a:r>
            <a:r>
              <a:rPr lang="zh-CN" altLang="en-US" b="1" dirty="0">
                <a:latin typeface="隶书" panose="02010509060101010101" pitchFamily="49" charset="-122"/>
                <a:ea typeface="隶书" panose="02010509060101010101" pitchFamily="49" charset="-122"/>
              </a:rPr>
              <a:t>权的变化对排序结果的影响；</a:t>
            </a:r>
            <a:endParaRPr lang="zh-CN" altLang="en-US"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一致性要求对结果的影响；（</a:t>
            </a:r>
            <a:r>
              <a:rPr lang="en-US" altLang="zh-CN" b="1">
                <a:latin typeface="隶书" panose="02010509060101010101" pitchFamily="49" charset="-122"/>
                <a:ea typeface="隶书" panose="02010509060101010101" pitchFamily="49" charset="-122"/>
              </a:rPr>
              <a:t>0.1</a:t>
            </a:r>
            <a:r>
              <a:rPr lang="zh-CN" altLang="en-US" b="1" dirty="0">
                <a:latin typeface="隶书" panose="02010509060101010101" pitchFamily="49" charset="-122"/>
                <a:ea typeface="隶书" panose="02010509060101010101" pitchFamily="49" charset="-122"/>
              </a:rPr>
              <a:t>？）</a:t>
            </a:r>
            <a:endParaRPr lang="zh-CN" altLang="en-US"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其他运动测试模型；</a:t>
            </a:r>
            <a:endParaRPr lang="zh-CN" altLang="en-US"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不同运动模型的修正与完善；</a:t>
            </a:r>
            <a:endParaRPr lang="zh-CN" altLang="en-US"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优缺点分析；</a:t>
            </a:r>
            <a:endParaRPr lang="zh-CN" altLang="en-US"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技术报告。</a:t>
            </a:r>
            <a:endParaRPr lang="zh-CN" altLang="en-US" b="1" dirty="0">
              <a:latin typeface="隶书" panose="02010509060101010101" pitchFamily="49" charset="-122"/>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50177"/>
          <p:cNvSpPr>
            <a:spLocks noGrp="1"/>
          </p:cNvSpPr>
          <p:nvPr>
            <p:ph type="title"/>
          </p:nvPr>
        </p:nvSpPr>
        <p:spPr/>
        <p:txBody>
          <a:bodyPr anchor="ctr"/>
          <a:p>
            <a:r>
              <a:rPr lang="en-US" altLang="zh-CN" b="1">
                <a:latin typeface="隶书" panose="02010509060101010101" pitchFamily="49" charset="-122"/>
                <a:ea typeface="隶书" panose="02010509060101010101" pitchFamily="49" charset="-122"/>
              </a:rPr>
              <a:t>2011C</a:t>
            </a:r>
            <a:r>
              <a:rPr lang="zh-CN" altLang="en-US" b="1" dirty="0">
                <a:latin typeface="隶书" panose="02010509060101010101" pitchFamily="49" charset="-122"/>
                <a:ea typeface="隶书" panose="02010509060101010101" pitchFamily="49" charset="-122"/>
              </a:rPr>
              <a:t>题 电动汽车值得推广吗</a:t>
            </a:r>
            <a:endParaRPr lang="zh-CN" altLang="en-US" b="1" dirty="0">
              <a:latin typeface="隶书" panose="02010509060101010101" pitchFamily="49" charset="-122"/>
              <a:ea typeface="隶书" panose="02010509060101010101" pitchFamily="49" charset="-122"/>
            </a:endParaRPr>
          </a:p>
        </p:txBody>
      </p:sp>
      <p:sp>
        <p:nvSpPr>
          <p:cNvPr id="50179" name="文本占位符 50178"/>
          <p:cNvSpPr>
            <a:spLocks noGrp="1"/>
          </p:cNvSpPr>
          <p:nvPr>
            <p:ph type="body" idx="1"/>
          </p:nvPr>
        </p:nvSpPr>
        <p:spPr/>
        <p:txBody>
          <a:bodyPr/>
          <a:p>
            <a:r>
              <a:rPr lang="zh-CN" altLang="en-US" b="1" dirty="0">
                <a:latin typeface="隶书" panose="02010509060101010101" pitchFamily="49" charset="-122"/>
                <a:ea typeface="隶书" panose="02010509060101010101" pitchFamily="49" charset="-122"/>
              </a:rPr>
              <a:t>需要考虑到问题：</a:t>
            </a:r>
            <a:endParaRPr lang="zh-CN" altLang="en-US" b="1" dirty="0">
              <a:latin typeface="隶书" panose="02010509060101010101" pitchFamily="49" charset="-122"/>
              <a:ea typeface="隶书" panose="02010509060101010101" pitchFamily="49" charset="-122"/>
            </a:endParaRPr>
          </a:p>
          <a:p>
            <a:r>
              <a:rPr lang="en-US" altLang="zh-CN" b="1">
                <a:latin typeface="隶书" panose="02010509060101010101" pitchFamily="49" charset="-122"/>
                <a:ea typeface="隶书" panose="02010509060101010101" pitchFamily="49" charset="-122"/>
              </a:rPr>
              <a:t>1.</a:t>
            </a:r>
            <a:r>
              <a:rPr lang="zh-CN" altLang="en-US" b="1" dirty="0">
                <a:latin typeface="隶书" panose="02010509060101010101" pitchFamily="49" charset="-122"/>
                <a:ea typeface="隶书" panose="02010509060101010101" pitchFamily="49" charset="-122"/>
              </a:rPr>
              <a:t>电动汽车会节约石油燃料吗？如果利用电动汽车代替燃油汽车应具备怎样条件？</a:t>
            </a:r>
            <a:endParaRPr lang="zh-CN" altLang="en-US" b="1" dirty="0">
              <a:latin typeface="隶书" panose="02010509060101010101" pitchFamily="49" charset="-122"/>
              <a:ea typeface="隶书" panose="02010509060101010101" pitchFamily="49" charset="-122"/>
            </a:endParaRPr>
          </a:p>
          <a:p>
            <a:r>
              <a:rPr lang="en-US" altLang="zh-CN" b="1">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考虑</a:t>
            </a:r>
            <a:r>
              <a:rPr lang="en-US" altLang="zh-CN" b="1">
                <a:latin typeface="隶书" panose="02010509060101010101" pitchFamily="49" charset="-122"/>
                <a:ea typeface="隶书" panose="02010509060101010101" pitchFamily="49" charset="-122"/>
              </a:rPr>
              <a:t>21</a:t>
            </a:r>
            <a:r>
              <a:rPr lang="zh-CN" altLang="en-US" b="1" dirty="0">
                <a:latin typeface="隶书" panose="02010509060101010101" pitchFamily="49" charset="-122"/>
                <a:ea typeface="隶书" panose="02010509060101010101" pitchFamily="49" charset="-122"/>
              </a:rPr>
              <a:t>世纪需要利用多少热能、电能、风能、核能替代燃油？考虑替代能源增长的可能性及可行性；</a:t>
            </a:r>
            <a:endParaRPr lang="zh-CN" altLang="en-US" b="1" dirty="0">
              <a:latin typeface="隶书" panose="02010509060101010101" pitchFamily="49" charset="-122"/>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3" name="文本占位符 51202"/>
          <p:cNvSpPr>
            <a:spLocks noGrp="1"/>
          </p:cNvSpPr>
          <p:nvPr>
            <p:ph type="body" idx="1"/>
          </p:nvPr>
        </p:nvSpPr>
        <p:spPr/>
        <p:txBody>
          <a:bodyPr/>
          <a:p>
            <a:r>
              <a:rPr lang="en-US" altLang="zh-CN" b="1">
                <a:latin typeface="隶书" panose="02010509060101010101" pitchFamily="49" charset="-122"/>
                <a:ea typeface="隶书" panose="02010509060101010101" pitchFamily="49" charset="-122"/>
              </a:rPr>
              <a:t>3 </a:t>
            </a:r>
            <a:r>
              <a:rPr lang="zh-CN" altLang="en-US" b="1" dirty="0">
                <a:latin typeface="隶书" panose="02010509060101010101" pitchFamily="49" charset="-122"/>
                <a:ea typeface="隶书" panose="02010509060101010101" pitchFamily="49" charset="-122"/>
              </a:rPr>
              <a:t>在非高峰期给电池充电是不错的选择，他能提高电动汽车的普及吗？</a:t>
            </a:r>
            <a:endParaRPr lang="zh-CN" altLang="en-US" b="1" dirty="0">
              <a:latin typeface="隶书" panose="02010509060101010101" pitchFamily="49" charset="-122"/>
              <a:ea typeface="隶书" panose="02010509060101010101" pitchFamily="49" charset="-122"/>
            </a:endParaRPr>
          </a:p>
          <a:p>
            <a:r>
              <a:rPr lang="en-US" altLang="zh-CN" b="1">
                <a:latin typeface="隶书" panose="02010509060101010101" pitchFamily="49" charset="-122"/>
                <a:ea typeface="隶书" panose="02010509060101010101" pitchFamily="49" charset="-122"/>
              </a:rPr>
              <a:t>4 </a:t>
            </a:r>
            <a:r>
              <a:rPr lang="zh-CN" altLang="en-US" b="1" dirty="0">
                <a:latin typeface="隶书" panose="02010509060101010101" pitchFamily="49" charset="-122"/>
                <a:ea typeface="隶书" panose="02010509060101010101" pitchFamily="49" charset="-122"/>
              </a:rPr>
              <a:t>不同交通工具的合理安排是行之有效的，他与推广普及的国家有关吗？</a:t>
            </a:r>
            <a:endParaRPr lang="zh-CN" altLang="en-US" b="1" dirty="0">
              <a:latin typeface="隶书" panose="02010509060101010101" pitchFamily="49" charset="-122"/>
              <a:ea typeface="隶书" panose="02010509060101010101" pitchFamily="49" charset="-122"/>
            </a:endParaRPr>
          </a:p>
          <a:p>
            <a:r>
              <a:rPr lang="en-US" altLang="zh-CN" b="1">
                <a:latin typeface="隶书" panose="02010509060101010101" pitchFamily="49" charset="-122"/>
                <a:ea typeface="隶书" panose="02010509060101010101" pitchFamily="49" charset="-122"/>
              </a:rPr>
              <a:t>5 </a:t>
            </a:r>
            <a:r>
              <a:rPr lang="zh-CN" altLang="en-US" b="1" dirty="0">
                <a:latin typeface="隶书" panose="02010509060101010101" pitchFamily="49" charset="-122"/>
                <a:ea typeface="隶书" panose="02010509060101010101" pitchFamily="49" charset="-122"/>
              </a:rPr>
              <a:t>电动汽车本身污染低，是否存在隐性污染？燃油的污染是否是我们真正担心的，他对健康的中短期影响到底如何？</a:t>
            </a:r>
            <a:endParaRPr lang="zh-CN" altLang="en-US" b="1" dirty="0">
              <a:latin typeface="隶书" panose="02010509060101010101" pitchFamily="49" charset="-122"/>
              <a:ea typeface="隶书" panose="02010509060101010101" pitchFamily="49" charset="-122"/>
            </a:endParaRPr>
          </a:p>
          <a:p>
            <a:endParaRPr lang="zh-CN" altLang="en-US" dirty="0"/>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7" name="文本占位符 52226"/>
          <p:cNvSpPr>
            <a:spLocks noGrp="1"/>
          </p:cNvSpPr>
          <p:nvPr>
            <p:ph type="body" idx="1"/>
          </p:nvPr>
        </p:nvSpPr>
        <p:spPr/>
        <p:txBody>
          <a:bodyPr/>
          <a:p>
            <a:r>
              <a:rPr lang="en-US" altLang="zh-CN" sz="2800" b="1">
                <a:latin typeface="隶书" panose="02010509060101010101" pitchFamily="49" charset="-122"/>
                <a:ea typeface="隶书" panose="02010509060101010101" pitchFamily="49" charset="-122"/>
              </a:rPr>
              <a:t>6 </a:t>
            </a:r>
            <a:r>
              <a:rPr lang="zh-CN" altLang="en-US" sz="2800" b="1" dirty="0">
                <a:latin typeface="隶书" panose="02010509060101010101" pitchFamily="49" charset="-122"/>
                <a:ea typeface="隶书" panose="02010509060101010101" pitchFamily="49" charset="-122"/>
              </a:rPr>
              <a:t>日益增长的大容量电池对环境的影响是否改变了你们对电动汽车及燃油汽车污染的判断比较？</a:t>
            </a:r>
            <a:endParaRPr lang="zh-CN" altLang="en-US" sz="2800" b="1" dirty="0">
              <a:latin typeface="隶书" panose="02010509060101010101" pitchFamily="49" charset="-122"/>
              <a:ea typeface="隶书" panose="02010509060101010101" pitchFamily="49" charset="-122"/>
            </a:endParaRPr>
          </a:p>
          <a:p>
            <a:r>
              <a:rPr lang="en-US" altLang="zh-CN" sz="2800" b="1">
                <a:latin typeface="隶书" panose="02010509060101010101" pitchFamily="49" charset="-122"/>
                <a:ea typeface="隶书" panose="02010509060101010101" pitchFamily="49" charset="-122"/>
              </a:rPr>
              <a:t>7 </a:t>
            </a:r>
            <a:r>
              <a:rPr lang="zh-CN" altLang="en-US" sz="2800" b="1" dirty="0">
                <a:latin typeface="隶书" panose="02010509060101010101" pitchFamily="49" charset="-122"/>
                <a:ea typeface="隶书" panose="02010509060101010101" pitchFamily="49" charset="-122"/>
              </a:rPr>
              <a:t>考虑电动汽车的方便性及经济性问题，电动汽车是否可用于长途运输或重型车辆？政府是否需要补贴电动汽车推广，如果是，理由是什么，应该如何补贴，补贴多少，以什么方式？</a:t>
            </a:r>
            <a:endParaRPr lang="zh-CN" altLang="en-US" sz="2800" b="1" dirty="0">
              <a:latin typeface="隶书" panose="02010509060101010101" pitchFamily="49" charset="-122"/>
              <a:ea typeface="隶书" panose="02010509060101010101" pitchFamily="49" charset="-122"/>
            </a:endParaRPr>
          </a:p>
          <a:p>
            <a:r>
              <a:rPr lang="zh-CN" altLang="en-US" sz="2800" b="1" dirty="0">
                <a:solidFill>
                  <a:srgbClr val="FF3399"/>
                </a:solidFill>
                <a:latin typeface="隶书" panose="02010509060101010101" pitchFamily="49" charset="-122"/>
                <a:ea typeface="隶书" panose="02010509060101010101" pitchFamily="49" charset="-122"/>
              </a:rPr>
              <a:t>需要考虑的问题只是希望你解题时候应该关注和分析的，不是你重点解决的。题目要求才是重点解决的。</a:t>
            </a:r>
            <a:endParaRPr lang="zh-CN" altLang="en-US" sz="2800" b="1" dirty="0">
              <a:solidFill>
                <a:srgbClr val="FF3399"/>
              </a:solidFill>
              <a:latin typeface="隶书" panose="02010509060101010101" pitchFamily="49" charset="-122"/>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標題 1"/>
          <p:cNvSpPr>
            <a:spLocks noGrp="1"/>
          </p:cNvSpPr>
          <p:nvPr>
            <p:ph type="title"/>
          </p:nvPr>
        </p:nvSpPr>
        <p:spPr/>
        <p:txBody>
          <a:bodyPr anchor="ctr"/>
          <a:p>
            <a:pPr algn="l"/>
            <a:r>
              <a:rPr lang="zh-CN" altLang="en-US" b="1" dirty="0">
                <a:ea typeface="隶书" panose="02010509060101010101" pitchFamily="49" charset="-122"/>
              </a:rPr>
              <a:t>二 评阅结果发表过程</a:t>
            </a:r>
            <a:endParaRPr lang="zh-TW" altLang="en-US" b="1" dirty="0">
              <a:ea typeface="隶书" panose="02010509060101010101" pitchFamily="49" charset="-122"/>
            </a:endParaRPr>
          </a:p>
        </p:txBody>
      </p:sp>
      <p:sp>
        <p:nvSpPr>
          <p:cNvPr id="36867" name="內容版面配置區 2"/>
          <p:cNvSpPr>
            <a:spLocks noGrp="1"/>
          </p:cNvSpPr>
          <p:nvPr>
            <p:ph idx="1"/>
          </p:nvPr>
        </p:nvSpPr>
        <p:spPr/>
        <p:txBody>
          <a:bodyPr/>
          <a:p>
            <a:r>
              <a:rPr lang="en-US" altLang="zh-CN" b="1">
                <a:latin typeface="隶书" panose="02010509060101010101" pitchFamily="49" charset="-122"/>
                <a:ea typeface="隶书" panose="02010509060101010101" pitchFamily="49" charset="-122"/>
              </a:rPr>
              <a:t>3</a:t>
            </a:r>
            <a:r>
              <a:rPr lang="zh-CN" altLang="en-US" b="1" dirty="0">
                <a:latin typeface="隶书" panose="02010509060101010101" pitchFamily="49" charset="-122"/>
                <a:ea typeface="隶书" panose="02010509060101010101" pitchFamily="49" charset="-122"/>
              </a:rPr>
              <a:t>月前完成初评、复评</a:t>
            </a:r>
            <a:endParaRPr lang="en-US" altLang="zh-CN" b="1">
              <a:latin typeface="隶书" panose="02010509060101010101" pitchFamily="49" charset="-122"/>
              <a:ea typeface="隶书" panose="02010509060101010101" pitchFamily="49" charset="-122"/>
            </a:endParaRPr>
          </a:p>
          <a:p>
            <a:r>
              <a:rPr lang="en-US" altLang="zh-CN" b="1">
                <a:latin typeface="隶书" panose="02010509060101010101" pitchFamily="49" charset="-122"/>
                <a:ea typeface="隶书" panose="02010509060101010101" pitchFamily="49" charset="-122"/>
              </a:rPr>
              <a:t>3</a:t>
            </a:r>
            <a:r>
              <a:rPr lang="zh-CN" altLang="en-US" b="1" dirty="0">
                <a:latin typeface="隶书" panose="02010509060101010101" pitchFamily="49" charset="-122"/>
                <a:ea typeface="隶书" panose="02010509060101010101" pitchFamily="49" charset="-122"/>
              </a:rPr>
              <a:t>月</a:t>
            </a:r>
            <a:r>
              <a:rPr lang="en-US" altLang="zh-CN" b="1">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日前后终评</a:t>
            </a:r>
            <a:endParaRPr lang="en-US" altLang="zh-CN" b="1">
              <a:latin typeface="隶书" panose="02010509060101010101" pitchFamily="49" charset="-122"/>
              <a:ea typeface="隶书" panose="02010509060101010101" pitchFamily="49" charset="-122"/>
            </a:endParaRPr>
          </a:p>
          <a:p>
            <a:r>
              <a:rPr lang="en-US" altLang="zh-CN" b="1">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月</a:t>
            </a:r>
            <a:r>
              <a:rPr lang="en-US" altLang="zh-CN" b="1">
                <a:latin typeface="隶书" panose="02010509060101010101" pitchFamily="49" charset="-122"/>
                <a:ea typeface="隶书" panose="02010509060101010101" pitchFamily="49" charset="-122"/>
              </a:rPr>
              <a:t>COMAP</a:t>
            </a:r>
            <a:r>
              <a:rPr lang="zh-CN" altLang="en-US" b="1" dirty="0">
                <a:latin typeface="隶书" panose="02010509060101010101" pitchFamily="49" charset="-122"/>
                <a:ea typeface="隶书" panose="02010509060101010101" pitchFamily="49" charset="-122"/>
              </a:rPr>
              <a:t>网站发布结果</a:t>
            </a:r>
            <a:endParaRPr lang="en-US" altLang="zh-CN" b="1">
              <a:latin typeface="隶书" panose="02010509060101010101" pitchFamily="49" charset="-122"/>
              <a:ea typeface="隶书" panose="02010509060101010101" pitchFamily="49" charset="-122"/>
            </a:endParaRPr>
          </a:p>
          <a:p>
            <a:r>
              <a:rPr lang="en-US" altLang="zh-CN" b="1">
                <a:latin typeface="隶书" panose="02010509060101010101" pitchFamily="49" charset="-122"/>
                <a:ea typeface="隶书" panose="02010509060101010101" pitchFamily="49" charset="-122"/>
              </a:rPr>
              <a:t>UMAP</a:t>
            </a:r>
            <a:r>
              <a:rPr lang="zh-CN" altLang="en-US" b="1" dirty="0">
                <a:latin typeface="隶书" panose="02010509060101010101" pitchFamily="49" charset="-122"/>
                <a:ea typeface="隶书" panose="02010509060101010101" pitchFamily="49" charset="-122"/>
              </a:rPr>
              <a:t>刊登结果、发表各题</a:t>
            </a:r>
            <a:r>
              <a:rPr lang="en-US" altLang="zh-CN" b="1">
                <a:latin typeface="隶书" panose="02010509060101010101" pitchFamily="49" charset="-122"/>
                <a:ea typeface="隶书" panose="02010509060101010101" pitchFamily="49" charset="-122"/>
              </a:rPr>
              <a:t>Outstanding</a:t>
            </a:r>
            <a:r>
              <a:rPr lang="zh-CN" altLang="en-US" b="1" dirty="0">
                <a:latin typeface="隶书" panose="02010509060101010101" pitchFamily="49" charset="-122"/>
                <a:ea typeface="隶书" panose="02010509060101010101" pitchFamily="49" charset="-122"/>
              </a:rPr>
              <a:t>论文各一篇、评阅者点评</a:t>
            </a:r>
            <a:endParaRPr lang="en-US" altLang="zh-CN" b="1">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出版光盘包含所有</a:t>
            </a:r>
            <a:r>
              <a:rPr lang="en-US" altLang="zh-CN" b="1">
                <a:latin typeface="隶书" panose="02010509060101010101" pitchFamily="49" charset="-122"/>
                <a:ea typeface="隶书" panose="02010509060101010101" pitchFamily="49" charset="-122"/>
              </a:rPr>
              <a:t>Outstanding</a:t>
            </a:r>
            <a:r>
              <a:rPr lang="zh-CN" altLang="en-US" b="1" dirty="0">
                <a:latin typeface="隶书" panose="02010509060101010101" pitchFamily="49" charset="-122"/>
                <a:ea typeface="隶书" panose="02010509060101010101" pitchFamily="49" charset="-122"/>
              </a:rPr>
              <a:t>论文</a:t>
            </a:r>
            <a:endParaRPr lang="zh-TW" altLang="en-US" b="1" dirty="0">
              <a:latin typeface="隶书" panose="02010509060101010101" pitchFamily="49" charset="-122"/>
              <a:ea typeface="隶书" panose="02010509060101010101" pitchFamily="49" charset="-122"/>
            </a:endParaRPr>
          </a:p>
        </p:txBody>
      </p:sp>
      <p:sp>
        <p:nvSpPr>
          <p:cNvPr id="36868" name="日期版面配置區 3"/>
          <p:cNvSpPr txBox="1">
            <a:spLocks noGrp="1"/>
          </p:cNvSpPr>
          <p:nvPr/>
        </p:nvSpPr>
        <p:spPr>
          <a:xfrm>
            <a:off x="7696200" y="6400800"/>
            <a:ext cx="1524000" cy="381000"/>
          </a:xfrm>
          <a:prstGeom prst="rect">
            <a:avLst/>
          </a:prstGeom>
          <a:noFill/>
          <a:ln w="9525">
            <a:noFill/>
          </a:ln>
        </p:spPr>
        <p:txBody>
          <a:bodyPr/>
          <a:p>
            <a:fld id="{BB962C8B-B14F-4D97-AF65-F5344CB8AC3E}" type="datetime1">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54273"/>
          <p:cNvSpPr>
            <a:spLocks noGrp="1"/>
          </p:cNvSpPr>
          <p:nvPr>
            <p:ph type="title"/>
          </p:nvPr>
        </p:nvSpPr>
        <p:spPr/>
        <p:txBody>
          <a:bodyPr anchor="ctr"/>
          <a:p>
            <a:pPr algn="l"/>
            <a:r>
              <a:rPr lang="zh-CN" altLang="en-US" b="1" dirty="0">
                <a:ea typeface="隶书" panose="02010509060101010101" pitchFamily="49" charset="-122"/>
              </a:rPr>
              <a:t>题目要求</a:t>
            </a:r>
            <a:endParaRPr lang="zh-CN" altLang="en-US" b="1" dirty="0">
              <a:ea typeface="隶书" panose="02010509060101010101" pitchFamily="49" charset="-122"/>
            </a:endParaRPr>
          </a:p>
        </p:txBody>
      </p:sp>
      <p:sp>
        <p:nvSpPr>
          <p:cNvPr id="54275" name="文本占位符 54274"/>
          <p:cNvSpPr>
            <a:spLocks noGrp="1"/>
          </p:cNvSpPr>
          <p:nvPr>
            <p:ph type="body" idx="1"/>
          </p:nvPr>
        </p:nvSpPr>
        <p:spPr/>
        <p:txBody>
          <a:bodyPr/>
          <a:p>
            <a:r>
              <a:rPr lang="en-US" altLang="zh-CN" b="1">
                <a:latin typeface="隶书" panose="02010509060101010101" pitchFamily="49" charset="-122"/>
                <a:ea typeface="隶书" panose="02010509060101010101" pitchFamily="49" charset="-122"/>
              </a:rPr>
              <a:t>1.</a:t>
            </a:r>
            <a:r>
              <a:rPr lang="zh-CN" altLang="en-US" b="1" dirty="0">
                <a:latin typeface="隶书" panose="02010509060101010101" pitchFamily="49" charset="-122"/>
                <a:ea typeface="隶书" panose="02010509060101010101" pitchFamily="49" charset="-122"/>
              </a:rPr>
              <a:t>请在决定是否以及怎样支持电动汽车研制推广前，就电动汽车对环境，经济，健康等的影响建立模型，详细列出政府与制造商应该考虑哪些主要因素。为了验证模型，你需要采集哪些数据。</a:t>
            </a:r>
            <a:endParaRPr lang="zh-CN" altLang="en-US" b="1" dirty="0">
              <a:latin typeface="隶书" panose="02010509060101010101" pitchFamily="49" charset="-122"/>
              <a:ea typeface="隶书" panose="02010509060101010101" pitchFamily="49" charset="-122"/>
            </a:endParaRPr>
          </a:p>
          <a:p>
            <a:r>
              <a:rPr lang="en-US" altLang="zh-CN" b="1">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借助你的模型，世界范围可以节约多少燃油能源？（需要比较燃油汽车与电动汽车的能耗）</a:t>
            </a:r>
            <a:endParaRPr lang="zh-CN" altLang="en-US" b="1" dirty="0">
              <a:latin typeface="隶书" panose="02010509060101010101" pitchFamily="49" charset="-122"/>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9" name="文本占位符 55298"/>
          <p:cNvSpPr>
            <a:spLocks noGrp="1"/>
          </p:cNvSpPr>
          <p:nvPr>
            <p:ph type="body" idx="1"/>
          </p:nvPr>
        </p:nvSpPr>
        <p:spPr>
          <a:xfrm>
            <a:off x="457200" y="1125538"/>
            <a:ext cx="8229600" cy="5000625"/>
          </a:xfrm>
        </p:spPr>
        <p:txBody>
          <a:bodyPr/>
          <a:p>
            <a:r>
              <a:rPr lang="en-US" altLang="zh-CN" sz="2800" b="1">
                <a:latin typeface="隶书" panose="02010509060101010101" pitchFamily="49" charset="-122"/>
                <a:ea typeface="隶书" panose="02010509060101010101" pitchFamily="49" charset="-122"/>
              </a:rPr>
              <a:t>3.</a:t>
            </a:r>
            <a:r>
              <a:rPr lang="zh-CN" altLang="en-US" sz="2800" b="1" dirty="0">
                <a:latin typeface="隶书" panose="02010509060101010101" pitchFamily="49" charset="-122"/>
                <a:ea typeface="隶书" panose="02010509060101010101" pitchFamily="49" charset="-122"/>
              </a:rPr>
              <a:t>为了支持你的方案，实现对环境，社会，个人，商家的利润最大化，建模估计推广电动汽车需要的能源类型及总量，以及所需的发电总量与类型（多种能源的区别）。</a:t>
            </a:r>
            <a:endParaRPr lang="zh-CN" altLang="en-US" sz="2800" b="1" dirty="0">
              <a:latin typeface="隶书" panose="02010509060101010101" pitchFamily="49" charset="-122"/>
              <a:ea typeface="隶书" panose="02010509060101010101" pitchFamily="49" charset="-122"/>
            </a:endParaRPr>
          </a:p>
          <a:p>
            <a:r>
              <a:rPr lang="en-US" altLang="zh-CN" sz="2800" b="1">
                <a:latin typeface="隶书" panose="02010509060101010101" pitchFamily="49" charset="-122"/>
                <a:ea typeface="隶书" panose="02010509060101010101" pitchFamily="49" charset="-122"/>
              </a:rPr>
              <a:t>4.</a:t>
            </a:r>
            <a:r>
              <a:rPr lang="zh-CN" altLang="en-US" sz="2800" b="1" dirty="0">
                <a:latin typeface="隶书" panose="02010509060101010101" pitchFamily="49" charset="-122"/>
                <a:ea typeface="隶书" panose="02010509060101010101" pitchFamily="49" charset="-122"/>
              </a:rPr>
              <a:t>写一份</a:t>
            </a:r>
            <a:r>
              <a:rPr lang="en-US" altLang="zh-CN" sz="2800" b="1">
                <a:latin typeface="隶书" panose="02010509060101010101" pitchFamily="49" charset="-122"/>
                <a:ea typeface="隶书" panose="02010509060101010101" pitchFamily="49" charset="-122"/>
              </a:rPr>
              <a:t>20</a:t>
            </a:r>
            <a:r>
              <a:rPr lang="zh-CN" altLang="en-US" sz="2800" b="1" dirty="0">
                <a:latin typeface="隶书" panose="02010509060101010101" pitchFamily="49" charset="-122"/>
                <a:ea typeface="隶书" panose="02010509060101010101" pitchFamily="49" charset="-122"/>
              </a:rPr>
              <a:t>页报告（不包括摘要），介绍你的模型及对问题的主要分析。你的报告必须包括：确保高效，安全的运输，政府应该起什么作用；讨论全球石油危机的局面下，是否值得推广电动汽车，该问题是否是解决世界能源危机战略的重要组成部分。</a:t>
            </a:r>
            <a:endParaRPr lang="zh-CN" altLang="en-US" sz="2800" b="1" dirty="0">
              <a:latin typeface="隶书" panose="02010509060101010101" pitchFamily="49" charset="-122"/>
              <a:ea typeface="隶书" panose="02010509060101010101" pitchFamily="49" charset="-122"/>
            </a:endParaRPr>
          </a:p>
          <a:p>
            <a:endParaRPr lang="zh-CN" altLang="en-US" sz="2800" dirty="0"/>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文本占位符 63489"/>
          <p:cNvSpPr>
            <a:spLocks noGrp="1"/>
          </p:cNvSpPr>
          <p:nvPr>
            <p:ph type="body" idx="1"/>
          </p:nvPr>
        </p:nvSpPr>
        <p:spPr/>
        <p:txBody>
          <a:bodyPr/>
          <a:p>
            <a:r>
              <a:rPr lang="zh-CN" altLang="en-US" b="1" dirty="0">
                <a:latin typeface="隶书" panose="02010509060101010101" pitchFamily="49" charset="-122"/>
                <a:ea typeface="隶书" panose="02010509060101010101" pitchFamily="49" charset="-122"/>
              </a:rPr>
              <a:t>这是美赛</a:t>
            </a:r>
            <a:r>
              <a:rPr lang="en-US" altLang="zh-CN" b="1">
                <a:latin typeface="隶书" panose="02010509060101010101" pitchFamily="49" charset="-122"/>
                <a:ea typeface="隶书" panose="02010509060101010101" pitchFamily="49" charset="-122"/>
              </a:rPr>
              <a:t>ICM</a:t>
            </a:r>
            <a:r>
              <a:rPr lang="zh-CN" altLang="en-US" b="1" dirty="0">
                <a:latin typeface="隶书" panose="02010509060101010101" pitchFamily="49" charset="-122"/>
                <a:ea typeface="隶书" panose="02010509060101010101" pitchFamily="49" charset="-122"/>
              </a:rPr>
              <a:t>特点，问题多，具体，涉及经济政策因素；</a:t>
            </a:r>
            <a:endParaRPr lang="zh-CN" altLang="en-US"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涉及面广，需要考虑到因素非常好多，没有很好综合能力的队可以完成任务，却难取得理想成绩。</a:t>
            </a:r>
            <a:endParaRPr lang="zh-CN" altLang="en-US"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不同国家的比较就是一项难处理的问题，他本身就是一个评价问题。</a:t>
            </a:r>
            <a:endParaRPr lang="en-US" altLang="zh-CN" b="1">
              <a:latin typeface="隶书" panose="02010509060101010101" pitchFamily="49" charset="-122"/>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文本占位符 65537"/>
          <p:cNvSpPr>
            <a:spLocks noGrp="1"/>
          </p:cNvSpPr>
          <p:nvPr>
            <p:ph type="body" idx="1"/>
          </p:nvPr>
        </p:nvSpPr>
        <p:spPr/>
        <p:txBody>
          <a:bodyPr/>
          <a:p>
            <a:pPr>
              <a:lnSpc>
                <a:spcPct val="90000"/>
              </a:lnSpc>
              <a:buNone/>
            </a:pPr>
            <a:r>
              <a:rPr lang="zh-CN" altLang="en-US" b="1" dirty="0">
                <a:latin typeface="隶书" panose="02010509060101010101" pitchFamily="49" charset="-122"/>
                <a:ea typeface="隶书" panose="02010509060101010101" pitchFamily="49" charset="-122"/>
              </a:rPr>
              <a:t>要求</a:t>
            </a:r>
            <a:r>
              <a:rPr lang="en-US" altLang="zh-CN" b="1">
                <a:latin typeface="隶书" panose="02010509060101010101" pitchFamily="49" charset="-122"/>
                <a:ea typeface="隶书" panose="02010509060101010101" pitchFamily="49" charset="-122"/>
              </a:rPr>
              <a:t>1</a:t>
            </a:r>
            <a:r>
              <a:rPr lang="zh-CN" altLang="en-US" b="1" dirty="0">
                <a:latin typeface="隶书" panose="02010509060101010101" pitchFamily="49" charset="-122"/>
                <a:ea typeface="隶书" panose="02010509060101010101" pitchFamily="49" charset="-122"/>
              </a:rPr>
              <a:t>：</a:t>
            </a:r>
            <a:endParaRPr lang="zh-CN" altLang="en-US" b="1" dirty="0">
              <a:latin typeface="隶书" panose="02010509060101010101" pitchFamily="49" charset="-122"/>
              <a:ea typeface="隶书" panose="02010509060101010101" pitchFamily="49" charset="-122"/>
            </a:endParaRPr>
          </a:p>
          <a:p>
            <a:pPr>
              <a:lnSpc>
                <a:spcPct val="90000"/>
              </a:lnSpc>
              <a:buNone/>
            </a:pPr>
            <a:r>
              <a:rPr lang="zh-CN" altLang="en-US" b="1" dirty="0">
                <a:latin typeface="隶书" panose="02010509060101010101" pitchFamily="49" charset="-122"/>
                <a:ea typeface="隶书" panose="02010509060101010101" pitchFamily="49" charset="-122"/>
              </a:rPr>
              <a:t>电动汽车数量；</a:t>
            </a:r>
            <a:endParaRPr lang="zh-CN" altLang="en-US" b="1" dirty="0">
              <a:latin typeface="隶书" panose="02010509060101010101" pitchFamily="49" charset="-122"/>
              <a:ea typeface="隶书" panose="02010509060101010101" pitchFamily="49" charset="-122"/>
            </a:endParaRPr>
          </a:p>
          <a:p>
            <a:pPr>
              <a:lnSpc>
                <a:spcPct val="90000"/>
              </a:lnSpc>
              <a:buNone/>
            </a:pPr>
            <a:r>
              <a:rPr lang="zh-CN" altLang="en-US" b="1" dirty="0">
                <a:latin typeface="隶书" panose="02010509060101010101" pitchFamily="49" charset="-122"/>
                <a:ea typeface="隶书" panose="02010509060101010101" pitchFamily="49" charset="-122"/>
              </a:rPr>
              <a:t>对环境的影响；</a:t>
            </a:r>
            <a:endParaRPr lang="zh-CN" altLang="en-US" b="1" dirty="0">
              <a:latin typeface="隶书" panose="02010509060101010101" pitchFamily="49" charset="-122"/>
              <a:ea typeface="隶书" panose="02010509060101010101" pitchFamily="49" charset="-122"/>
            </a:endParaRPr>
          </a:p>
          <a:p>
            <a:pPr>
              <a:lnSpc>
                <a:spcPct val="90000"/>
              </a:lnSpc>
              <a:buNone/>
            </a:pPr>
            <a:r>
              <a:rPr lang="zh-CN" altLang="en-US" b="1" dirty="0">
                <a:latin typeface="隶书" panose="02010509060101010101" pitchFamily="49" charset="-122"/>
                <a:ea typeface="隶书" panose="02010509060101010101" pitchFamily="49" charset="-122"/>
              </a:rPr>
              <a:t>对经济的影响；</a:t>
            </a:r>
            <a:endParaRPr lang="zh-CN" altLang="en-US" b="1" dirty="0">
              <a:latin typeface="隶书" panose="02010509060101010101" pitchFamily="49" charset="-122"/>
              <a:ea typeface="隶书" panose="02010509060101010101" pitchFamily="49" charset="-122"/>
            </a:endParaRPr>
          </a:p>
          <a:p>
            <a:pPr>
              <a:lnSpc>
                <a:spcPct val="90000"/>
              </a:lnSpc>
              <a:buNone/>
            </a:pPr>
            <a:r>
              <a:rPr lang="zh-CN" altLang="en-US" b="1" dirty="0">
                <a:latin typeface="隶书" panose="02010509060101010101" pitchFamily="49" charset="-122"/>
                <a:ea typeface="隶书" panose="02010509060101010101" pitchFamily="49" charset="-122"/>
              </a:rPr>
              <a:t>对健康的影响；</a:t>
            </a:r>
            <a:endParaRPr lang="zh-CN" altLang="en-US" b="1" dirty="0">
              <a:latin typeface="隶书" panose="02010509060101010101" pitchFamily="49" charset="-122"/>
              <a:ea typeface="隶书" panose="02010509060101010101" pitchFamily="49" charset="-122"/>
            </a:endParaRPr>
          </a:p>
          <a:p>
            <a:pPr>
              <a:lnSpc>
                <a:spcPct val="90000"/>
              </a:lnSpc>
              <a:buNone/>
            </a:pPr>
            <a:r>
              <a:rPr lang="zh-CN" altLang="en-US" b="1" dirty="0">
                <a:latin typeface="隶书" panose="02010509060101010101" pitchFamily="49" charset="-122"/>
                <a:ea typeface="隶书" panose="02010509060101010101" pitchFamily="49" charset="-122"/>
              </a:rPr>
              <a:t>都是随时间变化的，考虑</a:t>
            </a:r>
            <a:r>
              <a:rPr lang="zh-CN" altLang="en-US" b="1" dirty="0">
                <a:solidFill>
                  <a:srgbClr val="FF3399"/>
                </a:solidFill>
                <a:latin typeface="隶书" panose="02010509060101010101" pitchFamily="49" charset="-122"/>
                <a:ea typeface="隶书" panose="02010509060101010101" pitchFamily="49" charset="-122"/>
              </a:rPr>
              <a:t>变化率</a:t>
            </a:r>
            <a:r>
              <a:rPr lang="zh-CN" altLang="en-US" b="1" dirty="0">
                <a:latin typeface="隶书" panose="02010509060101010101" pitchFamily="49" charset="-122"/>
                <a:ea typeface="隶书" panose="02010509060101010101" pitchFamily="49" charset="-122"/>
              </a:rPr>
              <a:t>或拟合。</a:t>
            </a:r>
            <a:endParaRPr lang="zh-CN" altLang="en-US" b="1" dirty="0">
              <a:latin typeface="隶书" panose="02010509060101010101" pitchFamily="49" charset="-122"/>
              <a:ea typeface="隶书" panose="02010509060101010101" pitchFamily="49" charset="-122"/>
            </a:endParaRPr>
          </a:p>
          <a:p>
            <a:pPr>
              <a:lnSpc>
                <a:spcPct val="90000"/>
              </a:lnSpc>
              <a:buNone/>
            </a:pPr>
            <a:r>
              <a:rPr lang="zh-CN" altLang="en-US" b="1" dirty="0">
                <a:latin typeface="隶书" panose="02010509060101010101" pitchFamily="49" charset="-122"/>
                <a:ea typeface="隶书" panose="02010509060101010101" pitchFamily="49" charset="-122"/>
              </a:rPr>
              <a:t>采集数据，确定模型参数，注意不同国家区别。</a:t>
            </a:r>
            <a:endParaRPr lang="zh-CN" altLang="en-US" b="1" dirty="0">
              <a:latin typeface="隶书" panose="02010509060101010101" pitchFamily="49" charset="-122"/>
              <a:ea typeface="隶书" panose="02010509060101010101" pitchFamily="49" charset="-122"/>
            </a:endParaRPr>
          </a:p>
          <a:p>
            <a:pPr>
              <a:lnSpc>
                <a:spcPct val="90000"/>
              </a:lnSpc>
              <a:buNone/>
            </a:pPr>
            <a:endParaRPr lang="zh-CN" altLang="en-US" b="1" dirty="0">
              <a:latin typeface="隶书" panose="02010509060101010101" pitchFamily="49" charset="-122"/>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文本占位符 66562"/>
          <p:cNvSpPr>
            <a:spLocks noGrp="1"/>
          </p:cNvSpPr>
          <p:nvPr>
            <p:ph type="body" idx="1"/>
          </p:nvPr>
        </p:nvSpPr>
        <p:spPr>
          <a:xfrm>
            <a:off x="457200" y="836613"/>
            <a:ext cx="8229600" cy="5289550"/>
          </a:xfrm>
        </p:spPr>
        <p:txBody>
          <a:bodyPr/>
          <a:p>
            <a:r>
              <a:rPr lang="zh-CN" altLang="en-US" b="1" dirty="0">
                <a:latin typeface="隶书" panose="02010509060101010101" pitchFamily="49" charset="-122"/>
                <a:ea typeface="隶书" panose="02010509060101010101" pitchFamily="49" charset="-122"/>
              </a:rPr>
              <a:t>要求</a:t>
            </a:r>
            <a:r>
              <a:rPr lang="en-US" altLang="zh-CN" b="1">
                <a:latin typeface="隶书" panose="02010509060101010101" pitchFamily="49" charset="-122"/>
                <a:ea typeface="隶书" panose="02010509060101010101" pitchFamily="49" charset="-122"/>
              </a:rPr>
              <a:t>2</a:t>
            </a:r>
            <a:endParaRPr lang="en-US" altLang="zh-CN" b="1">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总的汽车需求，重点能源计算。</a:t>
            </a:r>
            <a:endParaRPr lang="zh-CN" altLang="en-US"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要求</a:t>
            </a:r>
            <a:r>
              <a:rPr lang="en-US" altLang="zh-CN" b="1">
                <a:latin typeface="隶书" panose="02010509060101010101" pitchFamily="49" charset="-122"/>
                <a:ea typeface="隶书" panose="02010509060101010101" pitchFamily="49" charset="-122"/>
              </a:rPr>
              <a:t>3</a:t>
            </a:r>
            <a:endParaRPr lang="en-US" altLang="zh-CN" b="1">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能源需求及可行性；</a:t>
            </a:r>
            <a:endParaRPr lang="zh-CN" altLang="en-US" b="1" dirty="0">
              <a:latin typeface="隶书" panose="02010509060101010101" pitchFamily="49" charset="-122"/>
              <a:ea typeface="隶书" panose="02010509060101010101" pitchFamily="49" charset="-122"/>
            </a:endParaRPr>
          </a:p>
          <a:p>
            <a:r>
              <a:rPr lang="en-US" altLang="zh-CN" b="1">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不同国家（个人，商家）效益最大化问题。</a:t>
            </a:r>
            <a:endParaRPr lang="zh-CN" altLang="en-US" b="1" dirty="0">
              <a:latin typeface="隶书" panose="02010509060101010101" pitchFamily="49" charset="-122"/>
              <a:ea typeface="隶书" panose="02010509060101010101" pitchFamily="49" charset="-122"/>
            </a:endParaRPr>
          </a:p>
          <a:p>
            <a:endParaRPr lang="zh-CN" altLang="en-US" b="1" dirty="0">
              <a:latin typeface="隶书" panose="02010509060101010101" pitchFamily="49" charset="-122"/>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67585"/>
          <p:cNvSpPr>
            <a:spLocks noGrp="1"/>
          </p:cNvSpPr>
          <p:nvPr>
            <p:ph type="title"/>
          </p:nvPr>
        </p:nvSpPr>
        <p:spPr/>
        <p:txBody>
          <a:bodyPr anchor="ctr"/>
          <a:p>
            <a:pPr algn="l"/>
            <a:r>
              <a:rPr lang="zh-CN" altLang="en-US" b="1" dirty="0"/>
              <a:t>汽车数量</a:t>
            </a:r>
            <a:r>
              <a:rPr lang="en-US" altLang="zh-CN" b="1" err="1"/>
              <a:t>E(t</a:t>
            </a:r>
            <a:r>
              <a:rPr lang="en-US" altLang="zh-CN" b="1"/>
              <a:t>)</a:t>
            </a:r>
            <a:r>
              <a:rPr lang="zh-CN" altLang="en-US" b="1" dirty="0"/>
              <a:t>预测</a:t>
            </a:r>
            <a:endParaRPr lang="zh-CN" altLang="en-US" b="1" dirty="0"/>
          </a:p>
        </p:txBody>
      </p:sp>
      <p:sp>
        <p:nvSpPr>
          <p:cNvPr id="67587" name="文本占位符 67586"/>
          <p:cNvSpPr>
            <a:spLocks noGrp="1"/>
          </p:cNvSpPr>
          <p:nvPr>
            <p:ph type="body" idx="1"/>
          </p:nvPr>
        </p:nvSpPr>
        <p:spPr/>
        <p:txBody>
          <a:bodyPr/>
          <a:p>
            <a:r>
              <a:rPr lang="en-US" altLang="zh-CN" b="1">
                <a:latin typeface="隶书" panose="02010509060101010101" pitchFamily="49" charset="-122"/>
                <a:ea typeface="隶书" panose="02010509060101010101" pitchFamily="49" charset="-122"/>
              </a:rPr>
              <a:t>Logistic</a:t>
            </a:r>
            <a:r>
              <a:rPr lang="zh-CN" altLang="en-US" b="1" dirty="0">
                <a:latin typeface="隶书" panose="02010509060101010101" pitchFamily="49" charset="-122"/>
                <a:ea typeface="隶书" panose="02010509060101010101" pitchFamily="49" charset="-122"/>
              </a:rPr>
              <a:t>模型</a:t>
            </a:r>
            <a:endParaRPr lang="zh-CN" altLang="en-US"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最好与人口，技术，经济有关 的动态模型</a:t>
            </a:r>
            <a:endParaRPr lang="zh-CN" altLang="en-US" b="1" dirty="0">
              <a:latin typeface="隶书" panose="02010509060101010101" pitchFamily="49" charset="-122"/>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日期版面配置區 1"/>
          <p:cNvSpPr txBox="1">
            <a:spLocks noGrp="1"/>
          </p:cNvSpPr>
          <p:nvPr/>
        </p:nvSpPr>
        <p:spPr>
          <a:xfrm>
            <a:off x="7696200" y="6400800"/>
            <a:ext cx="1524000" cy="381000"/>
          </a:xfrm>
          <a:prstGeom prst="rect">
            <a:avLst/>
          </a:prstGeom>
          <a:noFill/>
          <a:ln w="9525">
            <a:noFill/>
          </a:ln>
        </p:spPr>
        <p:txBody>
          <a:bodyPr/>
          <a:p>
            <a:fld id="{BB962C8B-B14F-4D97-AF65-F5344CB8AC3E}" type="datetime1">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sp>
        <p:nvSpPr>
          <p:cNvPr id="3" name="Rectangle 4"/>
          <p:cNvSpPr txBox="1">
            <a:spLocks noChangeArrowheads="1"/>
          </p:cNvSpPr>
          <p:nvPr/>
        </p:nvSpPr>
        <p:spPr bwMode="auto">
          <a:xfrm>
            <a:off x="468313" y="260350"/>
            <a:ext cx="8229600" cy="1143000"/>
          </a:xfrm>
          <a:prstGeom prst="rect">
            <a:avLst/>
          </a:prstGeom>
          <a:noFill/>
          <a:ln>
            <a:miter lim="800000"/>
          </a:ln>
        </p:spPr>
        <p:txBody>
          <a:bodyPr/>
          <a:p>
            <a:pPr eaLnBrk="0" hangingPunct="0"/>
            <a:r>
              <a:rPr lang="zh-CN" altLang="en-US" sz="3600" b="1" dirty="0">
                <a:latin typeface="Times New Roman" panose="02020603050405020304" pitchFamily="18" charset="0"/>
                <a:ea typeface="隶书" panose="02010509060101010101" pitchFamily="49" charset="-122"/>
              </a:rPr>
              <a:t>经济、汽车保有量、环境竞争模型</a:t>
            </a:r>
            <a:endParaRPr lang="zh-CN" altLang="en-US" sz="3600" b="1" dirty="0">
              <a:latin typeface="Times New Roman" panose="02020603050405020304" pitchFamily="18" charset="0"/>
              <a:ea typeface="隶书" panose="02010509060101010101" pitchFamily="49" charset="-122"/>
            </a:endParaRPr>
          </a:p>
        </p:txBody>
      </p:sp>
      <p:pic>
        <p:nvPicPr>
          <p:cNvPr id="57348" name="Picture 5"/>
          <p:cNvPicPr>
            <a:picLocks noChangeAspect="1"/>
          </p:cNvPicPr>
          <p:nvPr/>
        </p:nvPicPr>
        <p:blipFill>
          <a:blip r:embed="rId1"/>
          <a:stretch>
            <a:fillRect/>
          </a:stretch>
        </p:blipFill>
        <p:spPr>
          <a:xfrm>
            <a:off x="1258888" y="1844675"/>
            <a:ext cx="6337300" cy="2711450"/>
          </a:xfrm>
          <a:prstGeom prst="rect">
            <a:avLst/>
          </a:prstGeom>
          <a:noFill/>
          <a:ln w="9525">
            <a:noFill/>
          </a:ln>
        </p:spPr>
      </p:pic>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日期版面配置區 1"/>
          <p:cNvSpPr txBox="1">
            <a:spLocks noGrp="1"/>
          </p:cNvSpPr>
          <p:nvPr/>
        </p:nvSpPr>
        <p:spPr>
          <a:xfrm>
            <a:off x="7696200" y="6400800"/>
            <a:ext cx="1524000" cy="381000"/>
          </a:xfrm>
          <a:prstGeom prst="rect">
            <a:avLst/>
          </a:prstGeom>
          <a:noFill/>
          <a:ln w="9525">
            <a:noFill/>
          </a:ln>
        </p:spPr>
        <p:txBody>
          <a:bodyPr/>
          <a:p>
            <a:fld id="{BB962C8B-B14F-4D97-AF65-F5344CB8AC3E}" type="datetime1">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sp>
        <p:nvSpPr>
          <p:cNvPr id="3" name="Rectangle 4"/>
          <p:cNvSpPr txBox="1">
            <a:spLocks noChangeArrowheads="1"/>
          </p:cNvSpPr>
          <p:nvPr/>
        </p:nvSpPr>
        <p:spPr bwMode="auto">
          <a:xfrm>
            <a:off x="457200" y="274638"/>
            <a:ext cx="8229600" cy="1143000"/>
          </a:xfrm>
          <a:prstGeom prst="rect">
            <a:avLst/>
          </a:prstGeom>
          <a:noFill/>
          <a:ln>
            <a:miter lim="800000"/>
          </a:ln>
        </p:spPr>
        <p:txBody>
          <a:bodyPr/>
          <a:p>
            <a:pPr eaLnBrk="0" hangingPunct="0"/>
            <a:r>
              <a:rPr lang="zh-CN" altLang="en-US" sz="4400" b="1" dirty="0">
                <a:solidFill>
                  <a:schemeClr val="tx2"/>
                </a:solidFill>
                <a:latin typeface="Times New Roman" panose="02020603050405020304" pitchFamily="18" charset="0"/>
                <a:ea typeface="隶书" panose="02010509060101010101" pitchFamily="49" charset="-122"/>
              </a:rPr>
              <a:t>社会环境经济对推广影响</a:t>
            </a:r>
            <a:endParaRPr lang="zh-CN" altLang="en-US" sz="4400" b="1" dirty="0">
              <a:solidFill>
                <a:schemeClr val="tx2"/>
              </a:solidFill>
              <a:latin typeface="Times New Roman" panose="02020603050405020304" pitchFamily="18" charset="0"/>
              <a:ea typeface="隶书" panose="02010509060101010101" pitchFamily="49" charset="-122"/>
            </a:endParaRPr>
          </a:p>
        </p:txBody>
      </p:sp>
      <p:pic>
        <p:nvPicPr>
          <p:cNvPr id="58372" name="Picture 5"/>
          <p:cNvPicPr>
            <a:picLocks noChangeAspect="1"/>
          </p:cNvPicPr>
          <p:nvPr/>
        </p:nvPicPr>
        <p:blipFill>
          <a:blip r:embed="rId1"/>
          <a:stretch>
            <a:fillRect/>
          </a:stretch>
        </p:blipFill>
        <p:spPr>
          <a:xfrm>
            <a:off x="250825" y="1628775"/>
            <a:ext cx="8610600" cy="3562350"/>
          </a:xfrm>
          <a:prstGeom prst="rect">
            <a:avLst/>
          </a:prstGeom>
          <a:noFill/>
          <a:ln w="9525">
            <a:noFill/>
          </a:ln>
        </p:spPr>
      </p:pic>
      <p:pic>
        <p:nvPicPr>
          <p:cNvPr id="58373" name="Picture 6"/>
          <p:cNvPicPr>
            <a:picLocks noChangeAspect="1"/>
          </p:cNvPicPr>
          <p:nvPr/>
        </p:nvPicPr>
        <p:blipFill>
          <a:blip r:embed="rId2"/>
          <a:stretch>
            <a:fillRect/>
          </a:stretch>
        </p:blipFill>
        <p:spPr>
          <a:xfrm>
            <a:off x="1403350" y="5734050"/>
            <a:ext cx="6115050" cy="466725"/>
          </a:xfrm>
          <a:prstGeom prst="rect">
            <a:avLst/>
          </a:prstGeom>
          <a:noFill/>
          <a:ln w="9525">
            <a:noFill/>
          </a:ln>
        </p:spPr>
      </p:pic>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日期版面配置區 1"/>
          <p:cNvSpPr txBox="1">
            <a:spLocks noGrp="1"/>
          </p:cNvSpPr>
          <p:nvPr/>
        </p:nvSpPr>
        <p:spPr>
          <a:xfrm>
            <a:off x="7696200" y="6400800"/>
            <a:ext cx="1524000" cy="381000"/>
          </a:xfrm>
          <a:prstGeom prst="rect">
            <a:avLst/>
          </a:prstGeom>
          <a:noFill/>
          <a:ln w="9525">
            <a:noFill/>
          </a:ln>
        </p:spPr>
        <p:txBody>
          <a:bodyPr/>
          <a:p>
            <a:fld id="{BB962C8B-B14F-4D97-AF65-F5344CB8AC3E}" type="datetime1">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sp>
        <p:nvSpPr>
          <p:cNvPr id="3" name="Rectangle 4"/>
          <p:cNvSpPr txBox="1">
            <a:spLocks noChangeArrowheads="1"/>
          </p:cNvSpPr>
          <p:nvPr/>
        </p:nvSpPr>
        <p:spPr bwMode="auto">
          <a:xfrm>
            <a:off x="457200" y="274638"/>
            <a:ext cx="8229600" cy="1143000"/>
          </a:xfrm>
          <a:prstGeom prst="rect">
            <a:avLst/>
          </a:prstGeom>
          <a:noFill/>
          <a:ln>
            <a:miter lim="800000"/>
          </a:ln>
        </p:spPr>
        <p:txBody>
          <a:bodyPr/>
          <a:p>
            <a:pPr eaLnBrk="0" hangingPunct="0"/>
            <a:r>
              <a:rPr lang="zh-CN" altLang="en-US" sz="4400" b="1" dirty="0">
                <a:solidFill>
                  <a:schemeClr val="tx2"/>
                </a:solidFill>
                <a:latin typeface="Times New Roman" panose="02020603050405020304" pitchFamily="18" charset="0"/>
                <a:ea typeface="隶书" panose="02010509060101010101" pitchFamily="49" charset="-122"/>
              </a:rPr>
              <a:t>电动汽车对健康影响</a:t>
            </a:r>
            <a:endParaRPr lang="en-US" altLang="zh-CN" sz="4400" b="1">
              <a:solidFill>
                <a:schemeClr val="tx2"/>
              </a:solidFill>
              <a:latin typeface="Times New Roman" panose="02020603050405020304" pitchFamily="18" charset="0"/>
              <a:ea typeface="隶书" panose="02010509060101010101" pitchFamily="49" charset="-122"/>
            </a:endParaRPr>
          </a:p>
        </p:txBody>
      </p:sp>
      <p:pic>
        <p:nvPicPr>
          <p:cNvPr id="59396" name="Picture 5"/>
          <p:cNvPicPr>
            <a:picLocks noChangeAspect="1"/>
          </p:cNvPicPr>
          <p:nvPr/>
        </p:nvPicPr>
        <p:blipFill>
          <a:blip r:embed="rId1"/>
          <a:stretch>
            <a:fillRect/>
          </a:stretch>
        </p:blipFill>
        <p:spPr>
          <a:xfrm>
            <a:off x="814388" y="1962150"/>
            <a:ext cx="7515225" cy="2933700"/>
          </a:xfrm>
          <a:prstGeom prst="rect">
            <a:avLst/>
          </a:prstGeom>
          <a:noFill/>
          <a:ln w="9525">
            <a:noFill/>
          </a:ln>
        </p:spPr>
      </p:pic>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日期版面配置區 1"/>
          <p:cNvSpPr txBox="1">
            <a:spLocks noGrp="1"/>
          </p:cNvSpPr>
          <p:nvPr/>
        </p:nvSpPr>
        <p:spPr>
          <a:xfrm>
            <a:off x="7696200" y="6400800"/>
            <a:ext cx="1524000" cy="381000"/>
          </a:xfrm>
          <a:prstGeom prst="rect">
            <a:avLst/>
          </a:prstGeom>
          <a:noFill/>
          <a:ln w="9525">
            <a:noFill/>
          </a:ln>
        </p:spPr>
        <p:txBody>
          <a:bodyPr/>
          <a:p>
            <a:fld id="{BB962C8B-B14F-4D97-AF65-F5344CB8AC3E}" type="datetime1">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sp>
        <p:nvSpPr>
          <p:cNvPr id="3" name="Rectangle 4"/>
          <p:cNvSpPr txBox="1">
            <a:spLocks noChangeArrowheads="1"/>
          </p:cNvSpPr>
          <p:nvPr/>
        </p:nvSpPr>
        <p:spPr bwMode="auto">
          <a:xfrm>
            <a:off x="457200" y="274638"/>
            <a:ext cx="8229600" cy="1143000"/>
          </a:xfrm>
          <a:prstGeom prst="rect">
            <a:avLst/>
          </a:prstGeom>
          <a:noFill/>
          <a:ln>
            <a:miter lim="800000"/>
          </a:ln>
        </p:spPr>
        <p:txBody>
          <a:bodyPr/>
          <a:p>
            <a:pPr eaLnBrk="0" hangingPunct="0"/>
            <a:r>
              <a:rPr lang="zh-CN" altLang="en-US" sz="4400" b="1" dirty="0">
                <a:solidFill>
                  <a:schemeClr val="tx2"/>
                </a:solidFill>
                <a:latin typeface="Times New Roman" panose="02020603050405020304" pitchFamily="18" charset="0"/>
                <a:ea typeface="隶书" panose="02010509060101010101" pitchFamily="49" charset="-122"/>
              </a:rPr>
              <a:t>对环境的污染</a:t>
            </a:r>
            <a:endParaRPr lang="en-US" altLang="zh-CN" sz="4400" b="1">
              <a:solidFill>
                <a:schemeClr val="tx2"/>
              </a:solidFill>
              <a:latin typeface="Times New Roman" panose="02020603050405020304" pitchFamily="18" charset="0"/>
              <a:ea typeface="隶书" panose="02010509060101010101" pitchFamily="49" charset="-122"/>
            </a:endParaRPr>
          </a:p>
        </p:txBody>
      </p:sp>
      <p:pic>
        <p:nvPicPr>
          <p:cNvPr id="60420" name="Picture 5"/>
          <p:cNvPicPr>
            <a:picLocks noChangeAspect="1"/>
          </p:cNvPicPr>
          <p:nvPr/>
        </p:nvPicPr>
        <p:blipFill>
          <a:blip r:embed="rId1"/>
          <a:stretch>
            <a:fillRect/>
          </a:stretch>
        </p:blipFill>
        <p:spPr>
          <a:xfrm>
            <a:off x="1619250" y="1700213"/>
            <a:ext cx="5376863" cy="1316037"/>
          </a:xfrm>
          <a:prstGeom prst="rect">
            <a:avLst/>
          </a:prstGeom>
          <a:noFill/>
          <a:ln w="9525">
            <a:noFill/>
          </a:ln>
        </p:spPr>
      </p:pic>
      <p:pic>
        <p:nvPicPr>
          <p:cNvPr id="60421" name="Picture 6"/>
          <p:cNvPicPr>
            <a:picLocks noChangeAspect="1"/>
          </p:cNvPicPr>
          <p:nvPr/>
        </p:nvPicPr>
        <p:blipFill>
          <a:blip r:embed="rId2"/>
          <a:stretch>
            <a:fillRect/>
          </a:stretch>
        </p:blipFill>
        <p:spPr>
          <a:xfrm>
            <a:off x="539750" y="3789363"/>
            <a:ext cx="8143875" cy="2924175"/>
          </a:xfrm>
          <a:prstGeom prst="rect">
            <a:avLst/>
          </a:prstGeom>
          <a:noFill/>
          <a:ln w="9525">
            <a:noFill/>
          </a:ln>
        </p:spPr>
      </p:pic>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文本占位符 18434"/>
          <p:cNvSpPr>
            <a:spLocks noGrp="1"/>
          </p:cNvSpPr>
          <p:nvPr>
            <p:ph type="body" idx="1"/>
          </p:nvPr>
        </p:nvSpPr>
        <p:spPr>
          <a:xfrm>
            <a:off x="457200" y="1052513"/>
            <a:ext cx="8229600" cy="5073650"/>
          </a:xfrm>
        </p:spPr>
        <p:txBody>
          <a:bodyPr/>
          <a:p>
            <a:r>
              <a:rPr lang="en-US" altLang="zh-CN" b="1">
                <a:latin typeface="隶书" panose="02010509060101010101" pitchFamily="49" charset="-122"/>
                <a:ea typeface="隶书" panose="02010509060101010101" pitchFamily="49" charset="-122"/>
              </a:rPr>
              <a:t>MCM/ICM</a:t>
            </a:r>
            <a:r>
              <a:rPr lang="zh-CN" altLang="en-US" b="1" dirty="0">
                <a:latin typeface="隶书" panose="02010509060101010101" pitchFamily="49" charset="-122"/>
                <a:ea typeface="隶书" panose="02010509060101010101" pitchFamily="49" charset="-122"/>
              </a:rPr>
              <a:t>都采用相同的注册方式，即注册为</a:t>
            </a:r>
            <a:r>
              <a:rPr lang="en-US" altLang="zh-CN" b="1">
                <a:latin typeface="隶书" panose="02010509060101010101" pitchFamily="49" charset="-122"/>
                <a:ea typeface="隶书" panose="02010509060101010101" pitchFamily="49" charset="-122"/>
              </a:rPr>
              <a:t>MCM</a:t>
            </a:r>
            <a:r>
              <a:rPr lang="zh-CN" altLang="en-US" b="1" dirty="0">
                <a:latin typeface="隶书" panose="02010509060101010101" pitchFamily="49" charset="-122"/>
                <a:ea typeface="隶书" panose="02010509060101010101" pitchFamily="49" charset="-122"/>
              </a:rPr>
              <a:t>的参赛队，注册必须有指导教师完成。现在已经不限制每个指导教师注册队数的上限，但指导教师与参赛学生必须是同一个学校或院所；</a:t>
            </a:r>
            <a:endParaRPr lang="zh-CN" altLang="en-US"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参赛对象为高校、院所本科生或中学生；</a:t>
            </a:r>
            <a:endParaRPr lang="zh-CN" altLang="en-US" b="1" dirty="0">
              <a:latin typeface="隶书" panose="02010509060101010101" pitchFamily="49" charset="-122"/>
              <a:ea typeface="隶书" panose="02010509060101010101" pitchFamily="49" charset="-122"/>
            </a:endParaRPr>
          </a:p>
          <a:p>
            <a:r>
              <a:rPr lang="en-US" altLang="zh-CN" b="1">
                <a:latin typeface="隶书" panose="02010509060101010101" pitchFamily="49" charset="-122"/>
                <a:ea typeface="隶书" panose="02010509060101010101" pitchFamily="49" charset="-122"/>
              </a:rPr>
              <a:t>MCM/ICM</a:t>
            </a:r>
            <a:r>
              <a:rPr lang="zh-CN" altLang="en-US" b="1">
                <a:latin typeface="隶书" panose="02010509060101010101" pitchFamily="49" charset="-122"/>
                <a:ea typeface="隶书" panose="02010509060101010101" pitchFamily="49" charset="-122"/>
              </a:rPr>
              <a:t>各有</a:t>
            </a:r>
            <a:r>
              <a:rPr lang="zh-CN" altLang="en-US" b="1" dirty="0">
                <a:latin typeface="隶书" panose="02010509060101010101" pitchFamily="49" charset="-122"/>
                <a:ea typeface="隶书" panose="02010509060101010101" pitchFamily="49" charset="-122"/>
              </a:rPr>
              <a:t>３题。（ＩＣＭ３题为计算机网络，环境，政策措施）。</a:t>
            </a:r>
            <a:endParaRPr lang="zh-CN" altLang="en-US" b="1" dirty="0">
              <a:latin typeface="隶书" panose="02010509060101010101" pitchFamily="49" charset="-122"/>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日期版面配置區 1"/>
          <p:cNvSpPr txBox="1">
            <a:spLocks noGrp="1"/>
          </p:cNvSpPr>
          <p:nvPr/>
        </p:nvSpPr>
        <p:spPr>
          <a:xfrm>
            <a:off x="7696200" y="6400800"/>
            <a:ext cx="1524000" cy="381000"/>
          </a:xfrm>
          <a:prstGeom prst="rect">
            <a:avLst/>
          </a:prstGeom>
          <a:noFill/>
          <a:ln w="9525">
            <a:noFill/>
          </a:ln>
        </p:spPr>
        <p:txBody>
          <a:bodyPr/>
          <a:p>
            <a:fld id="{BB962C8B-B14F-4D97-AF65-F5344CB8AC3E}" type="datetime1">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sp>
        <p:nvSpPr>
          <p:cNvPr id="3" name="Rectangle 4"/>
          <p:cNvSpPr txBox="1">
            <a:spLocks noChangeArrowheads="1"/>
          </p:cNvSpPr>
          <p:nvPr/>
        </p:nvSpPr>
        <p:spPr bwMode="auto">
          <a:xfrm>
            <a:off x="457200" y="274638"/>
            <a:ext cx="8229600" cy="1143000"/>
          </a:xfrm>
          <a:prstGeom prst="rect">
            <a:avLst/>
          </a:prstGeom>
          <a:noFill/>
          <a:ln>
            <a:miter lim="800000"/>
          </a:ln>
        </p:spPr>
        <p:txBody>
          <a:bodyPr/>
          <a:p>
            <a:pPr eaLnBrk="0" hangingPunct="0"/>
            <a:r>
              <a:rPr lang="zh-CN" altLang="en-US" sz="3600" b="1" dirty="0">
                <a:solidFill>
                  <a:schemeClr val="tx2"/>
                </a:solidFill>
                <a:latin typeface="Times New Roman" panose="02020603050405020304" pitchFamily="18" charset="0"/>
                <a:ea typeface="隶书" panose="02010509060101010101" pitchFamily="49" charset="-122"/>
              </a:rPr>
              <a:t>不同电站配置（热电、 水电、 核电）</a:t>
            </a:r>
            <a:endParaRPr lang="en-US" altLang="zh-CN" sz="3600" b="1">
              <a:solidFill>
                <a:schemeClr val="tx2"/>
              </a:solidFill>
              <a:latin typeface="Times New Roman" panose="02020603050405020304" pitchFamily="18" charset="0"/>
              <a:ea typeface="隶书" panose="02010509060101010101" pitchFamily="49" charset="-122"/>
            </a:endParaRPr>
          </a:p>
        </p:txBody>
      </p:sp>
      <p:pic>
        <p:nvPicPr>
          <p:cNvPr id="61444" name="Picture 2"/>
          <p:cNvPicPr>
            <a:picLocks noChangeAspect="1"/>
          </p:cNvPicPr>
          <p:nvPr/>
        </p:nvPicPr>
        <p:blipFill>
          <a:blip r:embed="rId1"/>
          <a:stretch>
            <a:fillRect/>
          </a:stretch>
        </p:blipFill>
        <p:spPr>
          <a:xfrm>
            <a:off x="971550" y="1412875"/>
            <a:ext cx="7672388" cy="3386138"/>
          </a:xfrm>
          <a:prstGeom prst="rect">
            <a:avLst/>
          </a:prstGeom>
          <a:noFill/>
          <a:ln w="9525">
            <a:noFill/>
          </a:ln>
        </p:spPr>
      </p:pic>
      <p:sp>
        <p:nvSpPr>
          <p:cNvPr id="61445" name="矩形 4"/>
          <p:cNvSpPr/>
          <p:nvPr/>
        </p:nvSpPr>
        <p:spPr>
          <a:xfrm>
            <a:off x="2428875" y="5500688"/>
            <a:ext cx="4572000" cy="646112"/>
          </a:xfrm>
          <a:prstGeom prst="rect">
            <a:avLst/>
          </a:prstGeom>
          <a:noFill/>
          <a:ln w="9525">
            <a:noFill/>
          </a:ln>
        </p:spPr>
        <p:txBody>
          <a:bodyPr>
            <a:spAutoFit/>
          </a:bodyPr>
          <a:p>
            <a:r>
              <a:rPr lang="en-US" altLang="zh-CN" i="1">
                <a:latin typeface="Calibri" panose="020F0502020204030204" pitchFamily="34" charset="0"/>
              </a:rPr>
              <a:t>  (0.3044,0.2553,0.2555,0.1848) </a:t>
            </a:r>
            <a:endParaRPr lang="en-US" altLang="zh-CN" i="1">
              <a:latin typeface="Calibri" panose="020F0502020204030204" pitchFamily="34" charset="0"/>
            </a:endParaRPr>
          </a:p>
          <a:p>
            <a:endParaRPr lang="zh-CN" altLang="en-US" dirty="0">
              <a:latin typeface="Calibri" panose="020F0502020204030204" pitchFamily="34" charset="0"/>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日期版面配置區 1"/>
          <p:cNvSpPr txBox="1">
            <a:spLocks noGrp="1"/>
          </p:cNvSpPr>
          <p:nvPr/>
        </p:nvSpPr>
        <p:spPr>
          <a:xfrm>
            <a:off x="7696200" y="6400800"/>
            <a:ext cx="1524000" cy="381000"/>
          </a:xfrm>
          <a:prstGeom prst="rect">
            <a:avLst/>
          </a:prstGeom>
          <a:noFill/>
          <a:ln w="9525">
            <a:noFill/>
          </a:ln>
        </p:spPr>
        <p:txBody>
          <a:bodyPr/>
          <a:p>
            <a:fld id="{BB962C8B-B14F-4D97-AF65-F5344CB8AC3E}" type="datetime1">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sp>
        <p:nvSpPr>
          <p:cNvPr id="3" name="Rectangle 4"/>
          <p:cNvSpPr txBox="1">
            <a:spLocks noChangeArrowheads="1"/>
          </p:cNvSpPr>
          <p:nvPr/>
        </p:nvSpPr>
        <p:spPr bwMode="auto">
          <a:xfrm>
            <a:off x="468313" y="260350"/>
            <a:ext cx="8218488" cy="1157288"/>
          </a:xfrm>
          <a:prstGeom prst="rect">
            <a:avLst/>
          </a:prstGeom>
          <a:noFill/>
          <a:ln>
            <a:miter lim="800000"/>
          </a:ln>
        </p:spPr>
        <p:txBody>
          <a:bodyPr/>
          <a:p>
            <a:pPr eaLnBrk="0" hangingPunct="0"/>
            <a:r>
              <a:rPr lang="zh-CN" altLang="en-US" sz="4400" b="1" dirty="0">
                <a:latin typeface="Times New Roman" panose="02020603050405020304" pitchFamily="18" charset="0"/>
                <a:ea typeface="隶书" panose="02010509060101010101" pitchFamily="49" charset="-122"/>
              </a:rPr>
              <a:t>效益优化模型（不同国家）</a:t>
            </a:r>
            <a:endParaRPr lang="en-US" altLang="zh-CN" sz="4400" b="1">
              <a:latin typeface="Times New Roman" panose="02020603050405020304" pitchFamily="18" charset="0"/>
              <a:ea typeface="隶书" panose="02010509060101010101" pitchFamily="49" charset="-122"/>
            </a:endParaRPr>
          </a:p>
        </p:txBody>
      </p:sp>
      <p:sp>
        <p:nvSpPr>
          <p:cNvPr id="2" name="Rectangle 4"/>
          <p:cNvSpPr txBox="1">
            <a:spLocks noChangeArrowheads="1"/>
          </p:cNvSpPr>
          <p:nvPr/>
        </p:nvSpPr>
        <p:spPr bwMode="auto">
          <a:xfrm>
            <a:off x="539750" y="1196975"/>
            <a:ext cx="6959600" cy="2165350"/>
          </a:xfrm>
          <a:prstGeom prst="rect">
            <a:avLst/>
          </a:prstGeom>
          <a:noFill/>
          <a:ln>
            <a:miter lim="800000"/>
          </a:ln>
        </p:spPr>
        <p:txBody>
          <a:bodyPr/>
          <a:p>
            <a:pPr eaLnBrk="0" hangingPunct="0"/>
            <a:r>
              <a:rPr lang="zh-CN" altLang="en-US" sz="4400" b="1" dirty="0">
                <a:latin typeface="Times New Roman" panose="02020603050405020304" pitchFamily="18" charset="0"/>
                <a:ea typeface="隶书" panose="02010509060101010101" pitchFamily="49" charset="-122"/>
              </a:rPr>
              <a:t>目标函数：经济效益</a:t>
            </a:r>
            <a:endParaRPr lang="zh-CN" altLang="en-US" sz="4400" b="1" dirty="0">
              <a:latin typeface="Times New Roman" panose="02020603050405020304" pitchFamily="18" charset="0"/>
              <a:ea typeface="隶书" panose="02010509060101010101" pitchFamily="49" charset="-122"/>
            </a:endParaRPr>
          </a:p>
          <a:p>
            <a:pPr eaLnBrk="0" hangingPunct="0"/>
            <a:r>
              <a:rPr lang="zh-CN" altLang="en-US" sz="4400" b="1" dirty="0">
                <a:latin typeface="Times New Roman" panose="02020603050405020304" pitchFamily="18" charset="0"/>
                <a:ea typeface="隶书" panose="02010509060101010101" pitchFamily="49" charset="-122"/>
              </a:rPr>
              <a:t>约束条件：</a:t>
            </a:r>
            <a:endParaRPr lang="zh-CN" altLang="en-US" sz="4400" b="1" dirty="0">
              <a:latin typeface="Times New Roman" panose="02020603050405020304" pitchFamily="18" charset="0"/>
              <a:ea typeface="隶书" panose="02010509060101010101" pitchFamily="49" charset="-122"/>
            </a:endParaRPr>
          </a:p>
          <a:p>
            <a:pPr eaLnBrk="0" hangingPunct="0"/>
            <a:r>
              <a:rPr lang="zh-CN" altLang="en-US" sz="2800" b="1" dirty="0">
                <a:latin typeface="Times New Roman" panose="02020603050405020304" pitchFamily="18" charset="0"/>
                <a:ea typeface="隶书" panose="02010509060101010101" pitchFamily="49" charset="-122"/>
              </a:rPr>
              <a:t>各类能源限制</a:t>
            </a:r>
            <a:endParaRPr lang="zh-CN" altLang="en-US" sz="2800" b="1" dirty="0">
              <a:latin typeface="Times New Roman" panose="02020603050405020304" pitchFamily="18" charset="0"/>
              <a:ea typeface="隶书" panose="02010509060101010101" pitchFamily="49" charset="-122"/>
            </a:endParaRPr>
          </a:p>
          <a:p>
            <a:pPr eaLnBrk="0" hangingPunct="0"/>
            <a:r>
              <a:rPr lang="zh-CN" altLang="en-US" sz="2800" b="1" dirty="0">
                <a:latin typeface="Times New Roman" panose="02020603050405020304" pitchFamily="18" charset="0"/>
                <a:ea typeface="隶书" panose="02010509060101010101" pitchFamily="49" charset="-122"/>
              </a:rPr>
              <a:t>环境条件限制</a:t>
            </a:r>
            <a:endParaRPr lang="zh-CN" altLang="en-US" sz="2800" b="1" dirty="0">
              <a:latin typeface="Times New Roman" panose="02020603050405020304" pitchFamily="18" charset="0"/>
              <a:ea typeface="隶书" panose="02010509060101010101" pitchFamily="49" charset="-122"/>
            </a:endParaRPr>
          </a:p>
          <a:p>
            <a:pPr eaLnBrk="0" hangingPunct="0"/>
            <a:r>
              <a:rPr lang="zh-CN" altLang="en-US" sz="2800" b="1" dirty="0">
                <a:latin typeface="Times New Roman" panose="02020603050405020304" pitchFamily="18" charset="0"/>
                <a:ea typeface="隶书" panose="02010509060101010101" pitchFamily="49" charset="-122"/>
              </a:rPr>
              <a:t>经济条件限制</a:t>
            </a:r>
            <a:endParaRPr lang="zh-CN" altLang="en-US" sz="2800" b="1" dirty="0">
              <a:latin typeface="Times New Roman" panose="02020603050405020304" pitchFamily="18" charset="0"/>
              <a:ea typeface="隶书" panose="02010509060101010101" pitchFamily="49" charset="-122"/>
            </a:endParaRPr>
          </a:p>
          <a:p>
            <a:pPr eaLnBrk="0" hangingPunct="0"/>
            <a:r>
              <a:rPr lang="zh-CN" altLang="en-US" sz="2800" b="1" dirty="0">
                <a:latin typeface="Times New Roman" panose="02020603050405020304" pitchFamily="18" charset="0"/>
                <a:ea typeface="隶书" panose="02010509060101010101" pitchFamily="49" charset="-122"/>
              </a:rPr>
              <a:t>健康条件限制</a:t>
            </a:r>
            <a:endParaRPr lang="zh-CN" altLang="en-US" sz="2800" b="1" dirty="0">
              <a:latin typeface="Times New Roman" panose="02020603050405020304" pitchFamily="18" charset="0"/>
              <a:ea typeface="隶书" panose="02010509060101010101" pitchFamily="49" charset="-122"/>
            </a:endParaRPr>
          </a:p>
          <a:p>
            <a:pPr eaLnBrk="0" hangingPunct="0"/>
            <a:r>
              <a:rPr lang="zh-CN" altLang="en-US" sz="2800" b="1" dirty="0">
                <a:latin typeface="Times New Roman" panose="02020603050405020304" pitchFamily="18" charset="0"/>
                <a:ea typeface="隶书" panose="02010509060101010101" pitchFamily="49" charset="-122"/>
              </a:rPr>
              <a:t>国家政策限制</a:t>
            </a:r>
            <a:endParaRPr lang="zh-CN" altLang="en-US" sz="2800" b="1" dirty="0">
              <a:latin typeface="Times New Roman" panose="02020603050405020304" pitchFamily="18" charset="0"/>
              <a:ea typeface="隶书" panose="02010509060101010101" pitchFamily="49" charset="-122"/>
            </a:endParaRPr>
          </a:p>
          <a:p>
            <a:pPr eaLnBrk="0" hangingPunct="0"/>
            <a:r>
              <a:rPr lang="zh-CN" altLang="en-US" sz="2800" b="1" dirty="0">
                <a:latin typeface="Times New Roman" panose="02020603050405020304" pitchFamily="18" charset="0"/>
                <a:ea typeface="隶书" panose="02010509060101010101" pitchFamily="49" charset="-122"/>
              </a:rPr>
              <a:t>成本限制</a:t>
            </a:r>
            <a:endParaRPr lang="zh-CN" altLang="en-US" sz="2800" b="1" dirty="0">
              <a:latin typeface="Times New Roman" panose="02020603050405020304" pitchFamily="18" charset="0"/>
              <a:ea typeface="隶书" panose="02010509060101010101" pitchFamily="49" charset="-122"/>
            </a:endParaRPr>
          </a:p>
        </p:txBody>
      </p:sp>
      <p:sp>
        <p:nvSpPr>
          <p:cNvPr id="4" name="日期占位符 3"/>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標題 1"/>
          <p:cNvSpPr>
            <a:spLocks noGrp="1"/>
          </p:cNvSpPr>
          <p:nvPr>
            <p:ph type="title"/>
          </p:nvPr>
        </p:nvSpPr>
        <p:spPr/>
        <p:txBody>
          <a:bodyPr anchor="ctr"/>
          <a:p>
            <a:pPr algn="l"/>
            <a:r>
              <a:rPr lang="zh-CN" altLang="en-US" b="1" dirty="0">
                <a:ea typeface="隶书" panose="02010509060101010101" pitchFamily="49" charset="-122"/>
              </a:rPr>
              <a:t>五 忠告</a:t>
            </a:r>
            <a:endParaRPr lang="zh-TW" altLang="en-US" b="1" dirty="0">
              <a:ea typeface="隶书" panose="02010509060101010101" pitchFamily="49" charset="-122"/>
            </a:endParaRPr>
          </a:p>
        </p:txBody>
      </p:sp>
      <p:sp>
        <p:nvSpPr>
          <p:cNvPr id="32771" name="內容版面配置區 2"/>
          <p:cNvSpPr>
            <a:spLocks noGrp="1"/>
          </p:cNvSpPr>
          <p:nvPr>
            <p:ph idx="1"/>
          </p:nvPr>
        </p:nvSpPr>
        <p:spPr/>
        <p:txBody>
          <a:bodyPr/>
          <a:p>
            <a:r>
              <a:rPr lang="zh-CN" altLang="en-US" b="1" dirty="0">
                <a:ea typeface="隶书" panose="02010509060101010101" pitchFamily="49" charset="-122"/>
              </a:rPr>
              <a:t>条理分明的结构：摘要包含问题的综述和整篇文章的综述，和具体的结果。文章本身遵循某些规则，在全文中保持叙述的一致性；</a:t>
            </a:r>
            <a:endParaRPr lang="en-US" altLang="zh-CN" b="1">
              <a:ea typeface="隶书" panose="02010509060101010101" pitchFamily="49" charset="-122"/>
            </a:endParaRPr>
          </a:p>
          <a:p>
            <a:r>
              <a:rPr lang="zh-CN" altLang="en-US" b="1" dirty="0">
                <a:ea typeface="隶书" panose="02010509060101010101" pitchFamily="49" charset="-122"/>
              </a:rPr>
              <a:t>采用的术语必须清楚叙述交待；</a:t>
            </a:r>
            <a:endParaRPr lang="en-US" altLang="zh-CN" b="1">
              <a:ea typeface="隶书" panose="02010509060101010101" pitchFamily="49" charset="-122"/>
            </a:endParaRPr>
          </a:p>
          <a:p>
            <a:r>
              <a:rPr lang="zh-CN" altLang="en-US" b="1" dirty="0">
                <a:ea typeface="隶书" panose="02010509060101010101" pitchFamily="49" charset="-122"/>
              </a:rPr>
              <a:t>每个图、表须用文字清晰描述，明显指出在何时用到，与文章有何关系；</a:t>
            </a:r>
            <a:endParaRPr lang="en-US" altLang="zh-CN" b="1">
              <a:ea typeface="隶书" panose="02010509060101010101" pitchFamily="49" charset="-122"/>
            </a:endParaRPr>
          </a:p>
          <a:p>
            <a:r>
              <a:rPr lang="zh-CN" altLang="en-US" b="1" dirty="0">
                <a:ea typeface="隶书" panose="02010509060101010101" pitchFamily="49" charset="-122"/>
              </a:rPr>
              <a:t>每个方程式必须编号，正确引用；</a:t>
            </a:r>
            <a:endParaRPr lang="zh-TW" altLang="en-US" b="1" dirty="0">
              <a:ea typeface="隶书" panose="02010509060101010101" pitchFamily="49" charset="-122"/>
            </a:endParaRPr>
          </a:p>
        </p:txBody>
      </p:sp>
      <p:sp>
        <p:nvSpPr>
          <p:cNvPr id="32772" name="日期版面配置區 3"/>
          <p:cNvSpPr txBox="1">
            <a:spLocks noGrp="1"/>
          </p:cNvSpPr>
          <p:nvPr/>
        </p:nvSpPr>
        <p:spPr>
          <a:xfrm>
            <a:off x="7696200" y="6400800"/>
            <a:ext cx="1524000" cy="381000"/>
          </a:xfrm>
          <a:prstGeom prst="rect">
            <a:avLst/>
          </a:prstGeom>
          <a:noFill/>
          <a:ln w="9525">
            <a:noFill/>
          </a:ln>
        </p:spPr>
        <p:txBody>
          <a:bodyPr/>
          <a:p>
            <a:fld id="{BB962C8B-B14F-4D97-AF65-F5344CB8AC3E}" type="datetime1">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標題 1"/>
          <p:cNvSpPr>
            <a:spLocks noGrp="1"/>
          </p:cNvSpPr>
          <p:nvPr>
            <p:ph type="title"/>
          </p:nvPr>
        </p:nvSpPr>
        <p:spPr>
          <a:xfrm>
            <a:off x="539750" y="260350"/>
            <a:ext cx="8229600" cy="1143000"/>
          </a:xfrm>
        </p:spPr>
        <p:txBody>
          <a:bodyPr anchor="ctr"/>
          <a:p>
            <a:r>
              <a:rPr lang="en-US" altLang="zh-TW" b="1" dirty="0">
                <a:ea typeface="隶书" panose="02010509060101010101" pitchFamily="49" charset="-122"/>
              </a:rPr>
              <a:t>  </a:t>
            </a:r>
            <a:endParaRPr lang="en-US" altLang="zh-TW" b="1" dirty="0">
              <a:ea typeface="隶书" panose="02010509060101010101" pitchFamily="49" charset="-122"/>
            </a:endParaRPr>
          </a:p>
        </p:txBody>
      </p:sp>
      <p:sp>
        <p:nvSpPr>
          <p:cNvPr id="33795" name="內容版面配置區 2"/>
          <p:cNvSpPr>
            <a:spLocks noGrp="1"/>
          </p:cNvSpPr>
          <p:nvPr>
            <p:ph idx="1"/>
          </p:nvPr>
        </p:nvSpPr>
        <p:spPr>
          <a:xfrm>
            <a:off x="457200" y="506095"/>
            <a:ext cx="8229600" cy="5620385"/>
          </a:xfrm>
        </p:spPr>
        <p:txBody>
          <a:bodyPr/>
          <a:p>
            <a:r>
              <a:rPr lang="zh-CN" altLang="en-US" dirty="0"/>
              <a:t> </a:t>
            </a:r>
            <a:r>
              <a:rPr lang="zh-CN" altLang="en-US" b="1" dirty="0">
                <a:ea typeface="隶书" panose="02010509060101010101" pitchFamily="49" charset="-122"/>
              </a:rPr>
              <a:t>图示可以使复杂概念变得容易理解；</a:t>
            </a:r>
            <a:endParaRPr lang="en-US" altLang="zh-CN" b="1">
              <a:ea typeface="隶书" panose="02010509060101010101" pitchFamily="49" charset="-122"/>
            </a:endParaRPr>
          </a:p>
          <a:p>
            <a:r>
              <a:rPr lang="zh-CN" altLang="en-US" b="1" dirty="0">
                <a:ea typeface="隶书" panose="02010509060101010101" pitchFamily="49" charset="-122"/>
              </a:rPr>
              <a:t>流程图和有坐标系的图形有助于评委判别答卷的质量；</a:t>
            </a:r>
            <a:endParaRPr lang="en-US" altLang="zh-CN" b="1">
              <a:ea typeface="隶书" panose="02010509060101010101" pitchFamily="49" charset="-122"/>
            </a:endParaRPr>
          </a:p>
          <a:p>
            <a:r>
              <a:rPr lang="zh-CN" altLang="en-US" b="1" dirty="0">
                <a:ea typeface="隶书" panose="02010509060101010101" pitchFamily="49" charset="-122"/>
              </a:rPr>
              <a:t>图形的坐标必须标记名称，单位要清楚；</a:t>
            </a:r>
            <a:endParaRPr lang="en-US" altLang="zh-CN" b="1">
              <a:ea typeface="隶书" panose="02010509060101010101" pitchFamily="49" charset="-122"/>
            </a:endParaRPr>
          </a:p>
          <a:p>
            <a:r>
              <a:rPr lang="zh-CN" altLang="en-US" b="1" dirty="0">
                <a:ea typeface="隶书" panose="02010509060101010101" pitchFamily="49" charset="-122"/>
              </a:rPr>
              <a:t>采用目录表有助评委在初评阶段的评阅；</a:t>
            </a:r>
            <a:endParaRPr lang="en-US" altLang="zh-CN" b="1">
              <a:ea typeface="隶书" panose="02010509060101010101" pitchFamily="49" charset="-122"/>
            </a:endParaRPr>
          </a:p>
          <a:p>
            <a:r>
              <a:rPr lang="zh-CN" altLang="en-US" b="1" dirty="0">
                <a:ea typeface="隶书" panose="02010509060101010101" pitchFamily="49" charset="-122"/>
              </a:rPr>
              <a:t>必须懂得参考文献与引用的不同，正确配备参考文献并在文中正确引用。</a:t>
            </a:r>
            <a:endParaRPr lang="zh-TW" altLang="en-US" b="1" dirty="0">
              <a:ea typeface="隶书" panose="02010509060101010101" pitchFamily="49" charset="-122"/>
            </a:endParaRPr>
          </a:p>
        </p:txBody>
      </p:sp>
      <p:sp>
        <p:nvSpPr>
          <p:cNvPr id="33796" name="日期版面配置區 3"/>
          <p:cNvSpPr txBox="1">
            <a:spLocks noGrp="1"/>
          </p:cNvSpPr>
          <p:nvPr/>
        </p:nvSpPr>
        <p:spPr>
          <a:xfrm>
            <a:off x="7696200" y="6400800"/>
            <a:ext cx="1524000" cy="381000"/>
          </a:xfrm>
          <a:prstGeom prst="rect">
            <a:avLst/>
          </a:prstGeom>
          <a:noFill/>
          <a:ln w="9525">
            <a:noFill/>
          </a:ln>
        </p:spPr>
        <p:txBody>
          <a:bodyPr/>
          <a:p>
            <a:fld id="{BB962C8B-B14F-4D97-AF65-F5344CB8AC3E}" type="datetime1">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 name="文本框 1"/>
          <p:cNvSpPr txBox="1"/>
          <p:nvPr/>
        </p:nvSpPr>
        <p:spPr>
          <a:xfrm>
            <a:off x="426720" y="17780"/>
            <a:ext cx="5682615" cy="2676525"/>
          </a:xfrm>
          <a:prstGeom prst="rect">
            <a:avLst/>
          </a:prstGeom>
          <a:noFill/>
        </p:spPr>
        <p:txBody>
          <a:bodyPr wrap="square" rtlCol="0" anchor="t">
            <a:spAutoFit/>
          </a:bodyPr>
          <a:p>
            <a:r>
              <a:rPr lang="zh-CN" altLang="en-US" sz="2800" b="1">
                <a:latin typeface="楷体" panose="02010609060101010101" pitchFamily="49" charset="-122"/>
                <a:ea typeface="楷体" panose="02010609060101010101" pitchFamily="49" charset="-122"/>
                <a:cs typeface="楷体" panose="02010609060101010101" pitchFamily="49" charset="-122"/>
              </a:rPr>
              <a:t>六 美赛报名</a:t>
            </a:r>
            <a:endParaRPr lang="zh-CN" altLang="en-US" sz="2800" b="1">
              <a:latin typeface="楷体" panose="02010609060101010101" pitchFamily="49" charset="-122"/>
              <a:ea typeface="楷体" panose="02010609060101010101" pitchFamily="49" charset="-122"/>
              <a:cs typeface="楷体" panose="02010609060101010101" pitchFamily="49" charset="-122"/>
            </a:endParaRPr>
          </a:p>
          <a:p>
            <a:r>
              <a:rPr lang="en-US" altLang="zh-CN" sz="2800" b="1">
                <a:latin typeface="楷体" panose="02010609060101010101" pitchFamily="49" charset="-122"/>
                <a:ea typeface="楷体" panose="02010609060101010101" pitchFamily="49" charset="-122"/>
                <a:cs typeface="楷体" panose="02010609060101010101" pitchFamily="49" charset="-122"/>
              </a:rPr>
              <a:t>1</a:t>
            </a:r>
            <a:r>
              <a:rPr lang="zh-CN" altLang="en-US" sz="2800" b="1">
                <a:latin typeface="楷体" panose="02010609060101010101" pitchFamily="49" charset="-122"/>
                <a:ea typeface="楷体" panose="02010609060101010101" pitchFamily="49" charset="-122"/>
                <a:cs typeface="楷体" panose="02010609060101010101" pitchFamily="49" charset="-122"/>
              </a:rPr>
              <a:t> 交费注册：</a:t>
            </a:r>
            <a:endParaRPr lang="zh-CN" altLang="en-US" sz="2800" b="1">
              <a:latin typeface="楷体" panose="02010609060101010101" pitchFamily="49" charset="-122"/>
              <a:ea typeface="楷体" panose="02010609060101010101" pitchFamily="49" charset="-122"/>
              <a:cs typeface="楷体" panose="02010609060101010101" pitchFamily="49" charset="-122"/>
            </a:endParaRPr>
          </a:p>
          <a:p>
            <a:r>
              <a:rPr lang="zh-CN" altLang="en-US" sz="2800" b="1">
                <a:latin typeface="楷体" panose="02010609060101010101" pitchFamily="49" charset="-122"/>
                <a:ea typeface="楷体" panose="02010609060101010101" pitchFamily="49" charset="-122"/>
                <a:cs typeface="楷体" panose="02010609060101010101" pitchFamily="49" charset="-122"/>
              </a:rPr>
              <a:t>官网  </a:t>
            </a:r>
            <a:r>
              <a:rPr lang="en-US" altLang="zh-CN" sz="2800" b="1">
                <a:latin typeface="楷体" panose="02010609060101010101" pitchFamily="49" charset="-122"/>
                <a:ea typeface="楷体" panose="02010609060101010101" pitchFamily="49" charset="-122"/>
                <a:cs typeface="楷体" panose="02010609060101010101" pitchFamily="49" charset="-122"/>
              </a:rPr>
              <a:t>www.comap.com</a:t>
            </a:r>
            <a:endParaRPr lang="en-US" altLang="zh-CN" sz="2800" b="1">
              <a:latin typeface="楷体" panose="02010609060101010101" pitchFamily="49" charset="-122"/>
              <a:ea typeface="楷体" panose="02010609060101010101" pitchFamily="49" charset="-122"/>
              <a:cs typeface="楷体" panose="02010609060101010101" pitchFamily="49" charset="-122"/>
            </a:endParaRPr>
          </a:p>
          <a:p>
            <a:r>
              <a:rPr lang="en-US" altLang="zh-CN" sz="2800" b="1">
                <a:latin typeface="楷体" panose="02010609060101010101" pitchFamily="49" charset="-122"/>
                <a:ea typeface="楷体" panose="02010609060101010101" pitchFamily="49" charset="-122"/>
                <a:cs typeface="楷体" panose="02010609060101010101" pitchFamily="49" charset="-122"/>
              </a:rPr>
              <a:t>2 </a:t>
            </a:r>
            <a:r>
              <a:rPr lang="zh-CN" altLang="en-US" sz="2800" b="1">
                <a:latin typeface="楷体" panose="02010609060101010101" pitchFamily="49" charset="-122"/>
                <a:ea typeface="楷体" panose="02010609060101010101" pitchFamily="49" charset="-122"/>
                <a:cs typeface="楷体" panose="02010609060101010101" pitchFamily="49" charset="-122"/>
              </a:rPr>
              <a:t>填写各队个人信息 </a:t>
            </a:r>
            <a:endParaRPr lang="zh-CN" altLang="en-US" sz="2800" b="1">
              <a:latin typeface="楷体" panose="02010609060101010101" pitchFamily="49" charset="-122"/>
              <a:ea typeface="楷体" panose="02010609060101010101" pitchFamily="49" charset="-122"/>
              <a:cs typeface="楷体" panose="02010609060101010101" pitchFamily="49" charset="-122"/>
            </a:endParaRPr>
          </a:p>
          <a:p>
            <a:r>
              <a:rPr lang="zh-CN" altLang="en-US" sz="2800" b="1">
                <a:latin typeface="楷体" panose="02010609060101010101" pitchFamily="49" charset="-122"/>
                <a:ea typeface="楷体" panose="02010609060101010101" pitchFamily="49" charset="-122"/>
                <a:cs typeface="楷体" panose="02010609060101010101" pitchFamily="49" charset="-122"/>
              </a:rPr>
              <a:t> 通过指导教师注册号登录后填写</a:t>
            </a:r>
            <a:endParaRPr lang="en-US" altLang="zh-CN" sz="2800" b="1">
              <a:latin typeface="楷体" panose="02010609060101010101" pitchFamily="49" charset="-122"/>
              <a:ea typeface="楷体" panose="02010609060101010101" pitchFamily="49" charset="-122"/>
              <a:cs typeface="楷体" panose="02010609060101010101" pitchFamily="49" charset="-122"/>
            </a:endParaRPr>
          </a:p>
          <a:p>
            <a:endParaRPr lang="en-US" altLang="zh-CN" sz="2800" b="1">
              <a:latin typeface="楷体" panose="02010609060101010101" pitchFamily="49" charset="-122"/>
              <a:ea typeface="楷体" panose="02010609060101010101" pitchFamily="49" charset="-122"/>
              <a:cs typeface="楷体" panose="02010609060101010101" pitchFamily="49" charset="-122"/>
            </a:endParaRPr>
          </a:p>
        </p:txBody>
      </p:sp>
      <p:pic>
        <p:nvPicPr>
          <p:cNvPr id="3" name="图片 2"/>
          <p:cNvPicPr>
            <a:picLocks noChangeAspect="1"/>
          </p:cNvPicPr>
          <p:nvPr/>
        </p:nvPicPr>
        <p:blipFill>
          <a:blip r:embed="rId2"/>
          <a:stretch>
            <a:fillRect/>
          </a:stretch>
        </p:blipFill>
        <p:spPr>
          <a:xfrm>
            <a:off x="1602740" y="2814955"/>
            <a:ext cx="6626225" cy="344297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3155950" y="163195"/>
            <a:ext cx="3161665" cy="602805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 name="文本框 1"/>
          <p:cNvSpPr txBox="1"/>
          <p:nvPr/>
        </p:nvSpPr>
        <p:spPr>
          <a:xfrm>
            <a:off x="1600835" y="1236345"/>
            <a:ext cx="4851400" cy="1753235"/>
          </a:xfrm>
          <a:prstGeom prst="rect">
            <a:avLst/>
          </a:prstGeom>
          <a:noFill/>
        </p:spPr>
        <p:txBody>
          <a:bodyPr wrap="square" rtlCol="0" anchor="t">
            <a:spAutoFit/>
          </a:bodyPr>
          <a:p>
            <a:r>
              <a:rPr lang="zh-CN" altLang="en-US" b="1">
                <a:latin typeface="楷体" panose="02010609060101010101" pitchFamily="49" charset="-122"/>
                <a:ea typeface="楷体" panose="02010609060101010101" pitchFamily="49" charset="-122"/>
                <a:cs typeface="楷体" panose="02010609060101010101" pitchFamily="49" charset="-122"/>
              </a:rPr>
              <a:t>登录后，找到本队的队号 </a:t>
            </a:r>
            <a:endParaRPr lang="zh-CN" altLang="en-US" b="1">
              <a:latin typeface="楷体" panose="02010609060101010101" pitchFamily="49" charset="-122"/>
              <a:ea typeface="楷体" panose="02010609060101010101" pitchFamily="49" charset="-122"/>
              <a:cs typeface="楷体" panose="02010609060101010101" pitchFamily="49" charset="-122"/>
            </a:endParaRPr>
          </a:p>
          <a:p>
            <a:r>
              <a:rPr lang="zh-CN" altLang="en-US" b="1">
                <a:latin typeface="楷体" panose="02010609060101010101" pitchFamily="49" charset="-122"/>
                <a:ea typeface="楷体" panose="02010609060101010101" pitchFamily="49" charset="-122"/>
                <a:cs typeface="楷体" panose="02010609060101010101" pitchFamily="49" charset="-122"/>
              </a:rPr>
              <a:t>信息填写   如张三丰</a:t>
            </a:r>
            <a:endParaRPr lang="zh-CN" altLang="en-US" b="1">
              <a:latin typeface="楷体" panose="02010609060101010101" pitchFamily="49" charset="-122"/>
              <a:ea typeface="楷体" panose="02010609060101010101" pitchFamily="49" charset="-122"/>
              <a:cs typeface="楷体" panose="02010609060101010101" pitchFamily="49" charset="-122"/>
            </a:endParaRPr>
          </a:p>
          <a:p>
            <a:r>
              <a:rPr lang="en-US" altLang="zh-CN" b="1">
                <a:latin typeface="楷体" panose="02010609060101010101" pitchFamily="49" charset="-122"/>
                <a:ea typeface="楷体" panose="02010609060101010101" pitchFamily="49" charset="-122"/>
                <a:cs typeface="楷体" panose="02010609060101010101" pitchFamily="49" charset="-122"/>
              </a:rPr>
              <a:t>last  name    Shanfeng</a:t>
            </a:r>
            <a:endParaRPr lang="en-US" altLang="zh-CN" b="1">
              <a:latin typeface="楷体" panose="02010609060101010101" pitchFamily="49" charset="-122"/>
              <a:ea typeface="楷体" panose="02010609060101010101" pitchFamily="49" charset="-122"/>
              <a:cs typeface="楷体" panose="02010609060101010101" pitchFamily="49" charset="-122"/>
            </a:endParaRPr>
          </a:p>
          <a:p>
            <a:r>
              <a:rPr lang="en-US" altLang="zh-CN" b="1">
                <a:latin typeface="楷体" panose="02010609060101010101" pitchFamily="49" charset="-122"/>
                <a:ea typeface="楷体" panose="02010609060101010101" pitchFamily="49" charset="-122"/>
                <a:cs typeface="楷体" panose="02010609060101010101" pitchFamily="49" charset="-122"/>
              </a:rPr>
              <a:t>middle             (</a:t>
            </a:r>
            <a:r>
              <a:rPr lang="zh-CN" altLang="en-US" b="1">
                <a:latin typeface="楷体" panose="02010609060101010101" pitchFamily="49" charset="-122"/>
                <a:ea typeface="楷体" panose="02010609060101010101" pitchFamily="49" charset="-122"/>
                <a:cs typeface="楷体" panose="02010609060101010101" pitchFamily="49" charset="-122"/>
              </a:rPr>
              <a:t>不填）</a:t>
            </a:r>
            <a:endParaRPr lang="en-US" altLang="zh-CN" b="1">
              <a:latin typeface="楷体" panose="02010609060101010101" pitchFamily="49" charset="-122"/>
              <a:ea typeface="楷体" panose="02010609060101010101" pitchFamily="49" charset="-122"/>
              <a:cs typeface="楷体" panose="02010609060101010101" pitchFamily="49" charset="-122"/>
            </a:endParaRPr>
          </a:p>
          <a:p>
            <a:r>
              <a:rPr lang="en-US" altLang="zh-CN" b="1">
                <a:latin typeface="楷体" panose="02010609060101010101" pitchFamily="49" charset="-122"/>
                <a:ea typeface="楷体" panose="02010609060101010101" pitchFamily="49" charset="-122"/>
                <a:cs typeface="楷体" panose="02010609060101010101" pitchFamily="49" charset="-122"/>
              </a:rPr>
              <a:t>first name    Zhang</a:t>
            </a:r>
            <a:endParaRPr lang="en-US" altLang="zh-CN" b="1">
              <a:latin typeface="楷体" panose="02010609060101010101" pitchFamily="49" charset="-122"/>
              <a:ea typeface="楷体" panose="02010609060101010101" pitchFamily="49" charset="-122"/>
              <a:cs typeface="楷体" panose="02010609060101010101" pitchFamily="49" charset="-122"/>
            </a:endParaRPr>
          </a:p>
          <a:p>
            <a:endParaRPr lang="en-US" altLang="zh-CN" b="1">
              <a:latin typeface="楷体" panose="02010609060101010101" pitchFamily="49" charset="-122"/>
              <a:ea typeface="楷体" panose="02010609060101010101" pitchFamily="49" charset="-122"/>
              <a:cs typeface="楷体" panose="02010609060101010101" pitchFamily="49" charset="-122"/>
            </a:endParaRPr>
          </a:p>
        </p:txBody>
      </p:sp>
      <p:sp>
        <p:nvSpPr>
          <p:cNvPr id="3" name="文本框 2"/>
          <p:cNvSpPr txBox="1"/>
          <p:nvPr/>
        </p:nvSpPr>
        <p:spPr>
          <a:xfrm>
            <a:off x="1819910" y="3120390"/>
            <a:ext cx="4441190" cy="368300"/>
          </a:xfrm>
          <a:prstGeom prst="rect">
            <a:avLst/>
          </a:prstGeom>
          <a:noFill/>
        </p:spPr>
        <p:txBody>
          <a:bodyPr wrap="square" rtlCol="0" anchor="t">
            <a:spAutoFit/>
          </a:bodyPr>
          <a:p>
            <a:r>
              <a:rPr lang="zh-CN" altLang="en-US" b="1">
                <a:latin typeface="楷体" panose="02010609060101010101" pitchFamily="49" charset="-122"/>
                <a:ea typeface="楷体" panose="02010609060101010101" pitchFamily="49" charset="-122"/>
                <a:cs typeface="楷体" panose="02010609060101010101" pitchFamily="49" charset="-122"/>
                <a:sym typeface="+mn-ea"/>
              </a:rPr>
              <a:t>七 学校政策</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21505"/>
          <p:cNvSpPr>
            <a:spLocks noGrp="1"/>
          </p:cNvSpPr>
          <p:nvPr>
            <p:ph type="title"/>
          </p:nvPr>
        </p:nvSpPr>
        <p:spPr/>
        <p:txBody>
          <a:bodyPr anchor="ctr"/>
          <a:p>
            <a:pPr algn="l"/>
            <a:r>
              <a:rPr lang="zh-CN" altLang="en-US" b="1" dirty="0">
                <a:ea typeface="隶书" panose="02010509060101010101" pitchFamily="49" charset="-122"/>
              </a:rPr>
              <a:t>三美赛参情况</a:t>
            </a:r>
            <a:endParaRPr lang="zh-CN" altLang="en-US" b="1" dirty="0">
              <a:ea typeface="隶书" panose="02010509060101010101" pitchFamily="49" charset="-122"/>
            </a:endParaRPr>
          </a:p>
        </p:txBody>
      </p:sp>
      <p:sp>
        <p:nvSpPr>
          <p:cNvPr id="21507" name="文本占位符 21506"/>
          <p:cNvSpPr>
            <a:spLocks noGrp="1"/>
          </p:cNvSpPr>
          <p:nvPr>
            <p:ph type="body" idx="1"/>
          </p:nvPr>
        </p:nvSpPr>
        <p:spPr/>
        <p:txBody>
          <a:bodyPr/>
          <a:p>
            <a:r>
              <a:rPr lang="en-US" altLang="zh-CN" b="1">
                <a:latin typeface="隶书" panose="02010509060101010101" pitchFamily="49" charset="-122"/>
                <a:ea typeface="隶书" panose="02010509060101010101" pitchFamily="49" charset="-122"/>
              </a:rPr>
              <a:t>2017</a:t>
            </a:r>
            <a:r>
              <a:rPr lang="zh-CN" altLang="en-US" b="1" dirty="0">
                <a:latin typeface="隶书" panose="02010509060101010101" pitchFamily="49" charset="-122"/>
                <a:ea typeface="隶书" panose="02010509060101010101" pitchFamily="49" charset="-122"/>
              </a:rPr>
              <a:t>年，</a:t>
            </a:r>
            <a:r>
              <a:rPr lang="en-US" altLang="zh-CN" b="1">
                <a:latin typeface="隶书" panose="02010509060101010101" pitchFamily="49" charset="-122"/>
                <a:ea typeface="隶书" panose="02010509060101010101" pitchFamily="49" charset="-122"/>
              </a:rPr>
              <a:t>MCM </a:t>
            </a:r>
            <a:r>
              <a:rPr lang="zh-CN" altLang="en-US" b="1">
                <a:latin typeface="隶书" panose="02010509060101010101" pitchFamily="49" charset="-122"/>
                <a:ea typeface="隶书" panose="02010509060101010101" pitchFamily="49" charset="-122"/>
              </a:rPr>
              <a:t>近</a:t>
            </a:r>
            <a:r>
              <a:rPr lang="en-US" altLang="zh-CN" b="1">
                <a:latin typeface="隶书" panose="02010509060101010101" pitchFamily="49" charset="-122"/>
                <a:ea typeface="隶书" panose="02010509060101010101" pitchFamily="49" charset="-122"/>
              </a:rPr>
              <a:t>11000</a:t>
            </a:r>
            <a:r>
              <a:rPr lang="zh-CN" altLang="en-US" b="1" dirty="0">
                <a:latin typeface="隶书" panose="02010509060101010101" pitchFamily="49" charset="-122"/>
                <a:ea typeface="隶书" panose="02010509060101010101" pitchFamily="49" charset="-122"/>
              </a:rPr>
              <a:t>队，</a:t>
            </a:r>
            <a:r>
              <a:rPr lang="en-US" altLang="zh-CN" b="1">
                <a:latin typeface="隶书" panose="02010509060101010101" pitchFamily="49" charset="-122"/>
                <a:ea typeface="隶书" panose="02010509060101010101" pitchFamily="49" charset="-122"/>
              </a:rPr>
              <a:t>ICM7000</a:t>
            </a:r>
            <a:r>
              <a:rPr lang="zh-CN" altLang="en-US" b="1" dirty="0">
                <a:latin typeface="隶书" panose="02010509060101010101" pitchFamily="49" charset="-122"/>
                <a:ea typeface="隶书" panose="02010509060101010101" pitchFamily="49" charset="-122"/>
              </a:rPr>
              <a:t>多队；</a:t>
            </a:r>
            <a:endParaRPr lang="zh-CN" altLang="en-US" b="1" dirty="0">
              <a:latin typeface="隶书" panose="02010509060101010101" pitchFamily="49" charset="-122"/>
              <a:ea typeface="隶书" panose="02010509060101010101" pitchFamily="49" charset="-122"/>
            </a:endParaRPr>
          </a:p>
          <a:p>
            <a:r>
              <a:rPr lang="en-US" altLang="zh-CN" b="1">
                <a:latin typeface="隶书" panose="02010509060101010101" pitchFamily="49" charset="-122"/>
                <a:ea typeface="隶书" panose="02010509060101010101" pitchFamily="49" charset="-122"/>
              </a:rPr>
              <a:t>2018</a:t>
            </a:r>
            <a:r>
              <a:rPr lang="zh-CN" altLang="en-US" b="1" dirty="0">
                <a:latin typeface="隶书" panose="02010509060101010101" pitchFamily="49" charset="-122"/>
                <a:ea typeface="隶书" panose="02010509060101010101" pitchFamily="49" charset="-122"/>
              </a:rPr>
              <a:t>年，</a:t>
            </a:r>
            <a:r>
              <a:rPr lang="en-US" altLang="zh-CN" b="1">
                <a:latin typeface="隶书" panose="02010509060101010101" pitchFamily="49" charset="-122"/>
                <a:ea typeface="隶书" panose="02010509060101010101" pitchFamily="49" charset="-122"/>
              </a:rPr>
              <a:t>MCM</a:t>
            </a:r>
            <a:r>
              <a:rPr lang="en-US" altLang="zh-CN" b="1" dirty="0">
                <a:latin typeface="隶书" panose="02010509060101010101" pitchFamily="49" charset="-122"/>
                <a:ea typeface="隶书" panose="02010509060101010101" pitchFamily="49" charset="-122"/>
              </a:rPr>
              <a:t>11000</a:t>
            </a:r>
            <a:r>
              <a:rPr lang="zh-CN" altLang="en-US" b="1" dirty="0">
                <a:latin typeface="隶书" panose="02010509060101010101" pitchFamily="49" charset="-122"/>
                <a:ea typeface="隶书" panose="02010509060101010101" pitchFamily="49" charset="-122"/>
              </a:rPr>
              <a:t>多队，</a:t>
            </a:r>
            <a:r>
              <a:rPr lang="en-US" altLang="zh-CN" b="1">
                <a:latin typeface="隶书" panose="02010509060101010101" pitchFamily="49" charset="-122"/>
                <a:ea typeface="隶书" panose="02010509060101010101" pitchFamily="49" charset="-122"/>
              </a:rPr>
              <a:t>ICM9000</a:t>
            </a:r>
            <a:r>
              <a:rPr lang="zh-CN" altLang="en-US" b="1">
                <a:latin typeface="隶书" panose="02010509060101010101" pitchFamily="49" charset="-122"/>
                <a:ea typeface="隶书" panose="02010509060101010101" pitchFamily="49" charset="-122"/>
              </a:rPr>
              <a:t>多</a:t>
            </a:r>
            <a:r>
              <a:rPr lang="zh-CN" altLang="en-US" b="1" dirty="0">
                <a:latin typeface="隶书" panose="02010509060101010101" pitchFamily="49" charset="-122"/>
                <a:ea typeface="隶书" panose="02010509060101010101" pitchFamily="49" charset="-122"/>
              </a:rPr>
              <a:t>队；</a:t>
            </a:r>
            <a:endParaRPr lang="zh-CN" altLang="en-US" b="1" dirty="0">
              <a:latin typeface="隶书" panose="02010509060101010101" pitchFamily="49" charset="-122"/>
              <a:ea typeface="隶书" panose="02010509060101010101" pitchFamily="49" charset="-122"/>
            </a:endParaRPr>
          </a:p>
          <a:p>
            <a:r>
              <a:rPr lang="en-US" altLang="zh-CN" b="1">
                <a:latin typeface="隶书" panose="02010509060101010101" pitchFamily="49" charset="-122"/>
                <a:ea typeface="隶书" panose="02010509060101010101" pitchFamily="49" charset="-122"/>
              </a:rPr>
              <a:t>95%</a:t>
            </a:r>
            <a:r>
              <a:rPr lang="zh-CN" altLang="en-US" b="1" dirty="0">
                <a:latin typeface="隶书" panose="02010509060101010101" pitchFamily="49" charset="-122"/>
                <a:ea typeface="隶书" panose="02010509060101010101" pitchFamily="49" charset="-122"/>
              </a:rPr>
              <a:t>以上为中国参赛队，</a:t>
            </a:r>
            <a:r>
              <a:rPr lang="en-US" altLang="zh-CN" b="1">
                <a:latin typeface="隶书" panose="02010509060101010101" pitchFamily="49" charset="-122"/>
                <a:ea typeface="隶书" panose="02010509060101010101" pitchFamily="49" charset="-122"/>
              </a:rPr>
              <a:t>ICM</a:t>
            </a:r>
            <a:r>
              <a:rPr lang="zh-CN" altLang="en-US" b="1" dirty="0">
                <a:latin typeface="隶书" panose="02010509060101010101" pitchFamily="49" charset="-122"/>
                <a:ea typeface="隶书" panose="02010509060101010101" pitchFamily="49" charset="-122"/>
              </a:rPr>
              <a:t>中国队参赛比例更高；</a:t>
            </a:r>
            <a:endParaRPr lang="zh-CN" altLang="en-US"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国内高校队美赛的热情略低于国赛，大部分学校没有常规的的赛前集训；</a:t>
            </a:r>
            <a:endParaRPr lang="zh-CN" altLang="en-US" b="1" dirty="0">
              <a:latin typeface="隶书" panose="02010509060101010101" pitchFamily="49" charset="-122"/>
              <a:ea typeface="隶书" panose="02010509060101010101" pitchFamily="49" charset="-122"/>
            </a:endParaRPr>
          </a:p>
          <a:p>
            <a:r>
              <a:rPr lang="en-US" altLang="zh-CN" b="1">
                <a:latin typeface="隶书" panose="02010509060101010101" pitchFamily="49" charset="-122"/>
                <a:ea typeface="隶书" panose="02010509060101010101" pitchFamily="49" charset="-122"/>
              </a:rPr>
              <a:t>MCM</a:t>
            </a:r>
            <a:r>
              <a:rPr lang="zh-CN" altLang="en-US" b="1" dirty="0">
                <a:latin typeface="隶书" panose="02010509060101010101" pitchFamily="49" charset="-122"/>
                <a:ea typeface="隶书" panose="02010509060101010101" pitchFamily="49" charset="-122"/>
              </a:rPr>
              <a:t>成绩国外的认可度要高一些；</a:t>
            </a:r>
            <a:r>
              <a:rPr lang="zh-CN" altLang="en-US" dirty="0"/>
              <a:t>　</a:t>
            </a:r>
            <a:endParaRPr lang="zh-CN" altLang="en-US" dirty="0"/>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9" name="文本占位符 19458"/>
          <p:cNvSpPr>
            <a:spLocks noGrp="1"/>
          </p:cNvSpPr>
          <p:nvPr>
            <p:ph type="body" idx="1"/>
          </p:nvPr>
        </p:nvSpPr>
        <p:spPr>
          <a:xfrm>
            <a:off x="468313" y="765175"/>
            <a:ext cx="8229600" cy="5389563"/>
          </a:xfrm>
        </p:spPr>
        <p:txBody>
          <a:bodyPr/>
          <a:p>
            <a:r>
              <a:rPr lang="zh-CN" altLang="en-US" b="1" dirty="0">
                <a:ea typeface="隶书" panose="02010509060101010101" pitchFamily="49" charset="-122"/>
              </a:rPr>
              <a:t>美赛的获奖情况：</a:t>
            </a:r>
            <a:endParaRPr lang="zh-CN" altLang="en-US" b="1" dirty="0">
              <a:ea typeface="隶书" panose="02010509060101010101" pitchFamily="49" charset="-122"/>
            </a:endParaRPr>
          </a:p>
          <a:p>
            <a:r>
              <a:rPr lang="zh-CN" altLang="en-US" b="1" dirty="0">
                <a:ea typeface="隶书" panose="02010509060101010101" pitchFamily="49" charset="-122"/>
              </a:rPr>
              <a:t>特等奖：每题不超过５队</a:t>
            </a:r>
            <a:endParaRPr lang="zh-CN" altLang="en-US" b="1" dirty="0">
              <a:ea typeface="隶书" panose="02010509060101010101" pitchFamily="49" charset="-122"/>
            </a:endParaRPr>
          </a:p>
          <a:p>
            <a:r>
              <a:rPr lang="zh-CN" altLang="en-US" b="1" dirty="0">
                <a:ea typeface="隶书" panose="02010509060101010101" pitchFamily="49" charset="-122"/>
              </a:rPr>
              <a:t>特等奖提名奖５－１０队</a:t>
            </a:r>
            <a:endParaRPr lang="zh-CN" altLang="en-US" b="1" dirty="0">
              <a:ea typeface="隶书" panose="02010509060101010101" pitchFamily="49" charset="-122"/>
            </a:endParaRPr>
          </a:p>
          <a:p>
            <a:r>
              <a:rPr lang="zh-CN" altLang="en-US" b="1" dirty="0">
                <a:ea typeface="隶书" panose="02010509060101010101" pitchFamily="49" charset="-122"/>
              </a:rPr>
              <a:t>一等奖９－１１％</a:t>
            </a:r>
            <a:endParaRPr lang="zh-CN" altLang="en-US" b="1" dirty="0">
              <a:ea typeface="隶书" panose="02010509060101010101" pitchFamily="49" charset="-122"/>
            </a:endParaRPr>
          </a:p>
          <a:p>
            <a:r>
              <a:rPr lang="zh-CN" altLang="en-US" b="1" dirty="0">
                <a:ea typeface="隶书" panose="02010509060101010101" pitchFamily="49" charset="-122"/>
              </a:rPr>
              <a:t>二等奖３０－４０％</a:t>
            </a:r>
            <a:endParaRPr lang="zh-CN" altLang="en-US" b="1" dirty="0">
              <a:ea typeface="隶书" panose="02010509060101010101" pitchFamily="49" charset="-122"/>
            </a:endParaRPr>
          </a:p>
          <a:p>
            <a:r>
              <a:rPr lang="zh-CN" altLang="en-US" b="1" dirty="0">
                <a:ea typeface="隶书" panose="02010509060101010101" pitchFamily="49" charset="-122"/>
              </a:rPr>
              <a:t>成功参赛５０－６０％左右</a:t>
            </a:r>
            <a:endParaRPr lang="zh-CN" altLang="en-US" b="1" dirty="0">
              <a:ea typeface="隶书" panose="02010509060101010101" pitchFamily="49" charset="-122"/>
            </a:endParaRPr>
          </a:p>
          <a:p>
            <a:r>
              <a:rPr lang="zh-CN" altLang="en-US" b="1" dirty="0">
                <a:ea typeface="隶书" panose="02010509060101010101" pitchFamily="49" charset="-122"/>
              </a:rPr>
              <a:t>ＭＣＭ的获奖率比</a:t>
            </a:r>
            <a:r>
              <a:rPr lang="en-US" altLang="zh-CN" b="1">
                <a:ea typeface="隶书" panose="02010509060101010101" pitchFamily="49" charset="-122"/>
              </a:rPr>
              <a:t>ICM</a:t>
            </a:r>
            <a:r>
              <a:rPr lang="zh-CN" altLang="en-US" b="1" dirty="0">
                <a:ea typeface="隶书" panose="02010509060101010101" pitchFamily="49" charset="-122"/>
              </a:rPr>
              <a:t>低</a:t>
            </a:r>
            <a:r>
              <a:rPr lang="en-US" altLang="zh-CN" b="1">
                <a:ea typeface="隶书" panose="02010509060101010101" pitchFamily="49" charset="-122"/>
              </a:rPr>
              <a:t>10%</a:t>
            </a:r>
            <a:r>
              <a:rPr lang="zh-CN" altLang="en-US" b="1" dirty="0">
                <a:ea typeface="隶书" panose="02010509060101010101" pitchFamily="49" charset="-122"/>
              </a:rPr>
              <a:t>左右。</a:t>
            </a:r>
            <a:endParaRPr lang="zh-CN" altLang="en-US" b="1" dirty="0">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標題 3"/>
          <p:cNvSpPr>
            <a:spLocks noGrp="1"/>
          </p:cNvSpPr>
          <p:nvPr>
            <p:ph type="title"/>
          </p:nvPr>
        </p:nvSpPr>
        <p:spPr/>
        <p:txBody>
          <a:bodyPr anchor="ctr"/>
          <a:p>
            <a:pPr algn="l"/>
            <a:r>
              <a:rPr lang="zh-CN" altLang="en-US" b="1" dirty="0">
                <a:ea typeface="隶书" panose="02010509060101010101" pitchFamily="49" charset="-122"/>
              </a:rPr>
              <a:t>美赛题印象</a:t>
            </a:r>
            <a:endParaRPr lang="zh-TW" altLang="en-US" b="1" dirty="0">
              <a:ea typeface="隶书" panose="02010509060101010101" pitchFamily="49" charset="-122"/>
            </a:endParaRPr>
          </a:p>
        </p:txBody>
      </p:sp>
      <p:sp>
        <p:nvSpPr>
          <p:cNvPr id="38915" name="內容版面配置區 4"/>
          <p:cNvSpPr>
            <a:spLocks noGrp="1"/>
          </p:cNvSpPr>
          <p:nvPr>
            <p:ph idx="1"/>
          </p:nvPr>
        </p:nvSpPr>
        <p:spPr/>
        <p:txBody>
          <a:bodyPr/>
          <a:p>
            <a:r>
              <a:rPr lang="zh-CN" altLang="en-US" dirty="0">
                <a:latin typeface="隶书" panose="02010509060101010101" pitchFamily="49" charset="-122"/>
                <a:ea typeface="隶书" panose="02010509060101010101" pitchFamily="49" charset="-122"/>
              </a:rPr>
              <a:t>有较大实际意义的新问题  反恐、防灾、环境、健康医疗、交通、新能源等等；</a:t>
            </a:r>
            <a:endParaRPr lang="en-US" altLang="zh-CN">
              <a:latin typeface="隶书" panose="02010509060101010101" pitchFamily="49" charset="-122"/>
              <a:ea typeface="隶书" panose="02010509060101010101" pitchFamily="49" charset="-122"/>
            </a:endParaRPr>
          </a:p>
          <a:p>
            <a:r>
              <a:rPr lang="zh-CN" altLang="en-US" dirty="0">
                <a:latin typeface="隶书" panose="02010509060101010101" pitchFamily="49" charset="-122"/>
                <a:ea typeface="隶书" panose="02010509060101010101" pitchFamily="49" charset="-122"/>
              </a:rPr>
              <a:t>开放性较大，强调学生的创新性；</a:t>
            </a:r>
            <a:endParaRPr lang="zh-CN" altLang="en-US" dirty="0">
              <a:latin typeface="隶书" panose="02010509060101010101" pitchFamily="49" charset="-122"/>
              <a:ea typeface="隶书" panose="02010509060101010101" pitchFamily="49" charset="-122"/>
            </a:endParaRPr>
          </a:p>
          <a:p>
            <a:r>
              <a:rPr lang="zh-CN" altLang="en-US" dirty="0">
                <a:latin typeface="隶书" panose="02010509060101010101" pitchFamily="49" charset="-122"/>
                <a:ea typeface="隶书" panose="02010509060101010101" pitchFamily="49" charset="-122"/>
              </a:rPr>
              <a:t>离散型优化问题多，评价类问题多；</a:t>
            </a:r>
            <a:endParaRPr lang="zh-CN" altLang="en-US" dirty="0">
              <a:latin typeface="隶书" panose="02010509060101010101" pitchFamily="49" charset="-122"/>
              <a:ea typeface="隶书" panose="02010509060101010101" pitchFamily="49" charset="-122"/>
            </a:endParaRPr>
          </a:p>
          <a:p>
            <a:r>
              <a:rPr lang="zh-CN" altLang="en-US" dirty="0">
                <a:latin typeface="隶书" panose="02010509060101010101" pitchFamily="49" charset="-122"/>
                <a:ea typeface="隶书" panose="02010509060101010101" pitchFamily="49" charset="-122"/>
              </a:rPr>
              <a:t>涉及国家方针、政策问题多；</a:t>
            </a:r>
            <a:endParaRPr lang="zh-CN" altLang="en-US" dirty="0">
              <a:latin typeface="隶书" panose="02010509060101010101" pitchFamily="49" charset="-122"/>
              <a:ea typeface="隶书" panose="02010509060101010101" pitchFamily="49" charset="-122"/>
            </a:endParaRPr>
          </a:p>
          <a:p>
            <a:r>
              <a:rPr lang="zh-CN" altLang="en-US" dirty="0">
                <a:latin typeface="隶书" panose="02010509060101010101" pitchFamily="49" charset="-122"/>
                <a:ea typeface="隶书" panose="02010509060101010101" pitchFamily="49" charset="-122"/>
              </a:rPr>
              <a:t>综合性强，数学知识要求不高（除</a:t>
            </a:r>
            <a:r>
              <a:rPr lang="en-US" altLang="zh-CN">
                <a:latin typeface="隶书" panose="02010509060101010101" pitchFamily="49" charset="-122"/>
                <a:ea typeface="隶书" panose="02010509060101010101" pitchFamily="49" charset="-122"/>
              </a:rPr>
              <a:t>A</a:t>
            </a:r>
            <a:r>
              <a:rPr lang="zh-CN" altLang="en-US" dirty="0">
                <a:latin typeface="隶书" panose="02010509060101010101" pitchFamily="49" charset="-122"/>
                <a:ea typeface="隶书" panose="02010509060101010101" pitchFamily="49" charset="-122"/>
              </a:rPr>
              <a:t>题）；</a:t>
            </a:r>
            <a:endParaRPr lang="zh-CN" altLang="en-US" dirty="0">
              <a:latin typeface="隶书" panose="02010509060101010101" pitchFamily="49" charset="-122"/>
              <a:ea typeface="隶书" panose="02010509060101010101" pitchFamily="49" charset="-122"/>
            </a:endParaRPr>
          </a:p>
          <a:p>
            <a:r>
              <a:rPr lang="zh-CN" altLang="en-US" dirty="0">
                <a:latin typeface="隶书" panose="02010509060101010101" pitchFamily="49" charset="-122"/>
                <a:ea typeface="隶书" panose="02010509060101010101" pitchFamily="49" charset="-122"/>
              </a:rPr>
              <a:t>对算法实现与数学工具要求不高；</a:t>
            </a:r>
            <a:endParaRPr lang="zh-CN" altLang="en-US" dirty="0">
              <a:latin typeface="隶书" panose="02010509060101010101" pitchFamily="49" charset="-122"/>
              <a:ea typeface="隶书" panose="02010509060101010101" pitchFamily="49" charset="-122"/>
            </a:endParaRPr>
          </a:p>
          <a:p>
            <a:r>
              <a:rPr lang="zh-CN" altLang="en-US" dirty="0">
                <a:latin typeface="隶书" panose="02010509060101010101" pitchFamily="49" charset="-122"/>
                <a:ea typeface="隶书" panose="02010509060101010101" pitchFamily="49" charset="-122"/>
              </a:rPr>
              <a:t>需要有较好的语言基本功、</a:t>
            </a:r>
            <a:endParaRPr lang="zh-CN" altLang="en-US" dirty="0">
              <a:latin typeface="隶书" panose="02010509060101010101" pitchFamily="49" charset="-122"/>
              <a:ea typeface="隶书" panose="02010509060101010101" pitchFamily="49" charset="-122"/>
            </a:endParaRPr>
          </a:p>
          <a:p>
            <a:endParaRPr lang="zh-TW" altLang="en-US" dirty="0">
              <a:latin typeface="隶书" panose="02010509060101010101" pitchFamily="49" charset="-122"/>
              <a:ea typeface="隶书" panose="02010509060101010101" pitchFamily="49" charset="-122"/>
            </a:endParaRPr>
          </a:p>
        </p:txBody>
      </p:sp>
      <p:sp>
        <p:nvSpPr>
          <p:cNvPr id="38916" name="日期版面配置區 2"/>
          <p:cNvSpPr txBox="1">
            <a:spLocks noGrp="1"/>
          </p:cNvSpPr>
          <p:nvPr/>
        </p:nvSpPr>
        <p:spPr>
          <a:xfrm>
            <a:off x="7696200" y="6400800"/>
            <a:ext cx="1524000" cy="381000"/>
          </a:xfrm>
          <a:prstGeom prst="rect">
            <a:avLst/>
          </a:prstGeom>
          <a:noFill/>
          <a:ln w="9525">
            <a:noFill/>
          </a:ln>
        </p:spPr>
        <p:txBody>
          <a:bodyPr/>
          <a:p>
            <a:fld id="{BB962C8B-B14F-4D97-AF65-F5344CB8AC3E}" type="datetime1">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22529"/>
          <p:cNvSpPr>
            <a:spLocks noGrp="1"/>
          </p:cNvSpPr>
          <p:nvPr>
            <p:ph type="title"/>
          </p:nvPr>
        </p:nvSpPr>
        <p:spPr/>
        <p:txBody>
          <a:bodyPr anchor="ctr"/>
          <a:p>
            <a:pPr algn="l"/>
            <a:r>
              <a:rPr lang="zh-CN" altLang="en-US" b="1" dirty="0"/>
              <a:t>四 美赛评审</a:t>
            </a:r>
            <a:endParaRPr lang="zh-CN" altLang="en-US" b="1" dirty="0"/>
          </a:p>
        </p:txBody>
      </p:sp>
      <p:sp>
        <p:nvSpPr>
          <p:cNvPr id="22531" name="文本占位符 22530"/>
          <p:cNvSpPr>
            <a:spLocks noGrp="1"/>
          </p:cNvSpPr>
          <p:nvPr>
            <p:ph type="body" idx="1"/>
          </p:nvPr>
        </p:nvSpPr>
        <p:spPr/>
        <p:txBody>
          <a:bodyPr/>
          <a:p>
            <a:r>
              <a:rPr lang="zh-CN" altLang="en-US" sz="2800" b="1" dirty="0">
                <a:latin typeface="隶书" panose="02010509060101010101" pitchFamily="49" charset="-122"/>
                <a:ea typeface="隶书" panose="02010509060101010101" pitchFamily="49" charset="-122"/>
              </a:rPr>
              <a:t>美赛评审方式类似于国赛；分为初复评与终评；</a:t>
            </a:r>
            <a:endParaRPr lang="zh-CN" altLang="en-US" sz="2800" b="1" dirty="0">
              <a:latin typeface="隶书" panose="02010509060101010101" pitchFamily="49" charset="-122"/>
              <a:ea typeface="隶书" panose="02010509060101010101" pitchFamily="49" charset="-122"/>
            </a:endParaRPr>
          </a:p>
          <a:p>
            <a:r>
              <a:rPr lang="zh-CN" altLang="en-US" sz="2800" b="1" dirty="0">
                <a:latin typeface="隶书" panose="02010509060101010101" pitchFamily="49" charset="-122"/>
                <a:ea typeface="隶书" panose="02010509060101010101" pitchFamily="49" charset="-122"/>
              </a:rPr>
              <a:t>中国参赛队的初复评是由中国的评委完成的，一般是竞赛结束后第二周开始的</a:t>
            </a:r>
            <a:r>
              <a:rPr lang="en-US" altLang="zh-CN" sz="2800" b="1">
                <a:latin typeface="隶书" panose="02010509060101010101" pitchFamily="49" charset="-122"/>
                <a:ea typeface="隶书" panose="02010509060101010101" pitchFamily="49" charset="-122"/>
              </a:rPr>
              <a:t>2</a:t>
            </a:r>
            <a:r>
              <a:rPr lang="zh-CN" altLang="en-US" sz="2800" b="1" dirty="0">
                <a:latin typeface="隶书" panose="02010509060101010101" pitchFamily="49" charset="-122"/>
                <a:ea typeface="隶书" panose="02010509060101010101" pitchFamily="49" charset="-122"/>
              </a:rPr>
              <a:t>周，与国赛省评不同的是只评电子版论文，评分为</a:t>
            </a:r>
            <a:r>
              <a:rPr lang="en-US" altLang="zh-CN" sz="2800" b="1">
                <a:latin typeface="隶书" panose="02010509060101010101" pitchFamily="49" charset="-122"/>
                <a:ea typeface="隶书" panose="02010509060101010101" pitchFamily="49" charset="-122"/>
              </a:rPr>
              <a:t>1-7</a:t>
            </a:r>
            <a:r>
              <a:rPr lang="zh-CN" altLang="en-US" sz="2800" b="1" dirty="0">
                <a:latin typeface="隶书" panose="02010509060101010101" pitchFamily="49" charset="-122"/>
                <a:ea typeface="隶书" panose="02010509060101010101" pitchFamily="49" charset="-122"/>
              </a:rPr>
              <a:t>分，要求</a:t>
            </a:r>
            <a:r>
              <a:rPr lang="en-US" altLang="zh-CN" sz="2800" b="1">
                <a:latin typeface="隶书" panose="02010509060101010101" pitchFamily="49" charset="-122"/>
                <a:ea typeface="隶书" panose="02010509060101010101" pitchFamily="49" charset="-122"/>
              </a:rPr>
              <a:t>6-7</a:t>
            </a:r>
            <a:r>
              <a:rPr lang="zh-CN" altLang="en-US" sz="2800" b="1" dirty="0">
                <a:latin typeface="隶书" panose="02010509060101010101" pitchFamily="49" charset="-122"/>
                <a:ea typeface="隶书" panose="02010509060101010101" pitchFamily="49" charset="-122"/>
              </a:rPr>
              <a:t>分约</a:t>
            </a:r>
            <a:r>
              <a:rPr lang="en-US" altLang="zh-CN" sz="2800" b="1">
                <a:latin typeface="隶书" panose="02010509060101010101" pitchFamily="49" charset="-122"/>
                <a:ea typeface="隶书" panose="02010509060101010101" pitchFamily="49" charset="-122"/>
              </a:rPr>
              <a:t>10%</a:t>
            </a:r>
            <a:r>
              <a:rPr lang="zh-CN" altLang="en-US" sz="2800" b="1" dirty="0">
                <a:latin typeface="隶书" panose="02010509060101010101" pitchFamily="49" charset="-122"/>
                <a:ea typeface="隶书" panose="02010509060101010101" pitchFamily="49" charset="-122"/>
              </a:rPr>
              <a:t>，</a:t>
            </a:r>
            <a:r>
              <a:rPr lang="en-US" altLang="zh-CN" sz="2800" b="1">
                <a:latin typeface="隶书" panose="02010509060101010101" pitchFamily="49" charset="-122"/>
                <a:ea typeface="隶书" panose="02010509060101010101" pitchFamily="49" charset="-122"/>
              </a:rPr>
              <a:t>3-5</a:t>
            </a:r>
            <a:r>
              <a:rPr lang="zh-CN" altLang="en-US" sz="2800" b="1" dirty="0">
                <a:latin typeface="隶书" panose="02010509060101010101" pitchFamily="49" charset="-122"/>
                <a:ea typeface="隶书" panose="02010509060101010101" pitchFamily="49" charset="-122"/>
              </a:rPr>
              <a:t>分约</a:t>
            </a:r>
            <a:r>
              <a:rPr lang="en-US" altLang="zh-CN" sz="2800" b="1">
                <a:latin typeface="隶书" panose="02010509060101010101" pitchFamily="49" charset="-122"/>
                <a:ea typeface="隶书" panose="02010509060101010101" pitchFamily="49" charset="-122"/>
              </a:rPr>
              <a:t>30-40%</a:t>
            </a:r>
            <a:r>
              <a:rPr lang="zh-CN" altLang="en-US" sz="2800" b="1" dirty="0">
                <a:latin typeface="隶书" panose="02010509060101010101" pitchFamily="49" charset="-122"/>
                <a:ea typeface="隶书" panose="02010509060101010101" pitchFamily="49" charset="-122"/>
              </a:rPr>
              <a:t>；</a:t>
            </a:r>
            <a:endParaRPr lang="zh-CN" altLang="en-US" sz="2800" b="1" dirty="0">
              <a:latin typeface="隶书" panose="02010509060101010101" pitchFamily="49" charset="-122"/>
              <a:ea typeface="隶书" panose="02010509060101010101" pitchFamily="49" charset="-122"/>
            </a:endParaRPr>
          </a:p>
          <a:p>
            <a:r>
              <a:rPr lang="en-US" altLang="zh-CN" sz="2800" b="1">
                <a:latin typeface="隶书" panose="02010509060101010101" pitchFamily="49" charset="-122"/>
                <a:ea typeface="隶书" panose="02010509060101010101" pitchFamily="49" charset="-122"/>
              </a:rPr>
              <a:t>1-2</a:t>
            </a:r>
            <a:r>
              <a:rPr lang="zh-CN" altLang="en-US" sz="2800" b="1" dirty="0">
                <a:latin typeface="隶书" panose="02010509060101010101" pitchFamily="49" charset="-122"/>
                <a:ea typeface="隶书" panose="02010509060101010101" pitchFamily="49" charset="-122"/>
              </a:rPr>
              <a:t>分直接为成功参赛奖</a:t>
            </a:r>
            <a:r>
              <a:rPr lang="en-US" altLang="zh-CN" sz="2800" b="1">
                <a:latin typeface="隶书" panose="02010509060101010101" pitchFamily="49" charset="-122"/>
                <a:ea typeface="隶书" panose="02010509060101010101" pitchFamily="49" charset="-122"/>
              </a:rPr>
              <a:t>3-5</a:t>
            </a:r>
            <a:r>
              <a:rPr lang="zh-CN" altLang="en-US" sz="2800" b="1" dirty="0">
                <a:latin typeface="隶书" panose="02010509060101010101" pitchFamily="49" charset="-122"/>
                <a:ea typeface="隶书" panose="02010509060101010101" pitchFamily="49" charset="-122"/>
              </a:rPr>
              <a:t>分为二等奖，不再参加终评；</a:t>
            </a:r>
            <a:r>
              <a:rPr lang="en-US" altLang="zh-CN" sz="2800" b="1">
                <a:latin typeface="隶书" panose="02010509060101010101" pitchFamily="49" charset="-122"/>
                <a:ea typeface="隶书" panose="02010509060101010101" pitchFamily="49" charset="-122"/>
              </a:rPr>
              <a:t>6-7</a:t>
            </a:r>
            <a:r>
              <a:rPr lang="zh-CN" altLang="en-US" sz="2800" b="1" dirty="0">
                <a:latin typeface="隶书" panose="02010509060101010101" pitchFamily="49" charset="-122"/>
                <a:ea typeface="隶书" panose="02010509060101010101" pitchFamily="49" charset="-122"/>
              </a:rPr>
              <a:t>分参加终评；</a:t>
            </a:r>
            <a:endParaRPr lang="zh-CN" altLang="en-US" sz="2800" b="1" dirty="0">
              <a:latin typeface="隶书" panose="02010509060101010101" pitchFamily="49" charset="-122"/>
              <a:ea typeface="隶书" panose="02010509060101010101" pitchFamily="49" charset="-122"/>
            </a:endParaRPr>
          </a:p>
          <a:p>
            <a:r>
              <a:rPr lang="zh-CN" altLang="en-US" sz="2800" b="1" dirty="0">
                <a:latin typeface="隶书" panose="02010509060101010101" pitchFamily="49" charset="-122"/>
                <a:ea typeface="隶书" panose="02010509060101010101" pitchFamily="49" charset="-122"/>
              </a:rPr>
              <a:t>终评只区分特等奖、特等奖提名奖、一等奖。各评委的论文随机分发，不评本省论文。</a:t>
            </a:r>
            <a:endParaRPr lang="zh-CN" altLang="en-US" sz="2800" b="1" dirty="0">
              <a:latin typeface="隶书" panose="02010509060101010101" pitchFamily="49" charset="-122"/>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文本占位符 23554"/>
          <p:cNvSpPr>
            <a:spLocks noGrp="1"/>
          </p:cNvSpPr>
          <p:nvPr>
            <p:ph type="body" idx="1"/>
          </p:nvPr>
        </p:nvSpPr>
        <p:spPr>
          <a:xfrm>
            <a:off x="457200" y="981075"/>
            <a:ext cx="8229600" cy="5145088"/>
          </a:xfrm>
        </p:spPr>
        <p:txBody>
          <a:bodyPr/>
          <a:p>
            <a:r>
              <a:rPr lang="zh-CN" altLang="en-US" sz="2800" b="1" dirty="0">
                <a:ea typeface="隶书" panose="02010509060101010101" pitchFamily="49" charset="-122"/>
              </a:rPr>
              <a:t>美赛评审对论文的规范性要求是严格的，需要参赛队仔细阅读竞赛说明：</a:t>
            </a:r>
            <a:endParaRPr lang="zh-CN" altLang="en-US" sz="2800" b="1" dirty="0">
              <a:ea typeface="隶书" panose="02010509060101010101" pitchFamily="49" charset="-122"/>
            </a:endParaRPr>
          </a:p>
          <a:p>
            <a:r>
              <a:rPr lang="zh-CN" altLang="en-US" sz="2800" b="1" dirty="0">
                <a:ea typeface="隶书" panose="02010509060101010101" pitchFamily="49" charset="-122"/>
              </a:rPr>
              <a:t>主要体现在以下几个方面：</a:t>
            </a:r>
            <a:endParaRPr lang="zh-CN" altLang="en-US" sz="2800" b="1" dirty="0">
              <a:ea typeface="隶书" panose="02010509060101010101" pitchFamily="49" charset="-122"/>
            </a:endParaRPr>
          </a:p>
          <a:p>
            <a:r>
              <a:rPr lang="zh-CN" altLang="en-US" sz="2800" b="1" dirty="0">
                <a:ea typeface="隶书" panose="02010509060101010101" pitchFamily="49" charset="-122"/>
              </a:rPr>
              <a:t>（</a:t>
            </a:r>
            <a:r>
              <a:rPr lang="en-US" altLang="zh-CN" sz="2800" b="1">
                <a:ea typeface="隶书" panose="02010509060101010101" pitchFamily="49" charset="-122"/>
              </a:rPr>
              <a:t>1</a:t>
            </a:r>
            <a:r>
              <a:rPr lang="zh-CN" altLang="en-US" sz="2800" b="1" dirty="0">
                <a:ea typeface="隶书" panose="02010509060101010101" pitchFamily="49" charset="-122"/>
              </a:rPr>
              <a:t>）摘要的全面性（决定是否获奖）；</a:t>
            </a:r>
            <a:endParaRPr lang="zh-CN" altLang="en-US" sz="2800" b="1" dirty="0">
              <a:ea typeface="隶书" panose="02010509060101010101" pitchFamily="49" charset="-122"/>
            </a:endParaRPr>
          </a:p>
          <a:p>
            <a:r>
              <a:rPr lang="zh-CN" altLang="en-US" sz="2800" b="1" dirty="0">
                <a:ea typeface="隶书" panose="02010509060101010101" pitchFamily="49" charset="-122"/>
              </a:rPr>
              <a:t>（</a:t>
            </a:r>
            <a:r>
              <a:rPr lang="en-US" altLang="zh-CN" sz="2800" b="1">
                <a:ea typeface="隶书" panose="02010509060101010101" pitchFamily="49" charset="-122"/>
              </a:rPr>
              <a:t>2</a:t>
            </a:r>
            <a:r>
              <a:rPr lang="zh-CN" altLang="en-US" sz="2800" b="1" dirty="0">
                <a:ea typeface="隶书" panose="02010509060101010101" pitchFamily="49" charset="-122"/>
              </a:rPr>
              <a:t>）假设及合理性验证；（决定是否直接淘汰）</a:t>
            </a:r>
            <a:endParaRPr lang="zh-CN" altLang="en-US" sz="2800" b="1" dirty="0">
              <a:ea typeface="隶书" panose="02010509060101010101" pitchFamily="49" charset="-122"/>
            </a:endParaRPr>
          </a:p>
          <a:p>
            <a:r>
              <a:rPr lang="zh-CN" altLang="en-US" sz="2800" b="1" dirty="0">
                <a:ea typeface="隶书" panose="02010509060101010101" pitchFamily="49" charset="-122"/>
              </a:rPr>
              <a:t>（</a:t>
            </a:r>
            <a:r>
              <a:rPr lang="en-US" altLang="zh-CN" sz="2800" b="1">
                <a:ea typeface="隶书" panose="02010509060101010101" pitchFamily="49" charset="-122"/>
              </a:rPr>
              <a:t>3</a:t>
            </a:r>
            <a:r>
              <a:rPr lang="zh-CN" altLang="en-US" sz="2800" b="1" dirty="0">
                <a:ea typeface="隶书" panose="02010509060101010101" pitchFamily="49" charset="-122"/>
              </a:rPr>
              <a:t>）模型的全面性；（分步求解）</a:t>
            </a:r>
            <a:endParaRPr lang="zh-CN" altLang="en-US" sz="2800" b="1" dirty="0">
              <a:ea typeface="隶书" panose="02010509060101010101" pitchFamily="49" charset="-122"/>
            </a:endParaRPr>
          </a:p>
          <a:p>
            <a:r>
              <a:rPr lang="zh-CN" altLang="en-US" sz="2800" b="1" dirty="0">
                <a:ea typeface="隶书" panose="02010509060101010101" pitchFamily="49" charset="-122"/>
              </a:rPr>
              <a:t>（</a:t>
            </a:r>
            <a:r>
              <a:rPr lang="en-US" altLang="zh-CN" sz="2800" b="1">
                <a:ea typeface="隶书" panose="02010509060101010101" pitchFamily="49" charset="-122"/>
              </a:rPr>
              <a:t>4</a:t>
            </a:r>
            <a:r>
              <a:rPr lang="zh-CN" altLang="en-US" sz="2800" b="1" dirty="0">
                <a:ea typeface="隶书" panose="02010509060101010101" pitchFamily="49" charset="-122"/>
              </a:rPr>
              <a:t>）敏感性分析与误差分析；（决定是否晋级）</a:t>
            </a:r>
            <a:endParaRPr lang="en-US" altLang="zh-CN" sz="2800" b="1">
              <a:ea typeface="隶书" panose="02010509060101010101" pitchFamily="49" charset="-122"/>
            </a:endParaRPr>
          </a:p>
          <a:p>
            <a:r>
              <a:rPr lang="zh-CN" altLang="en-US" sz="2800" b="1" dirty="0">
                <a:ea typeface="隶书" panose="02010509060101010101" pitchFamily="49" charset="-122"/>
              </a:rPr>
              <a:t>（</a:t>
            </a:r>
            <a:r>
              <a:rPr lang="en-US" altLang="zh-CN" sz="2800" b="1">
                <a:ea typeface="隶书" panose="02010509060101010101" pitchFamily="49" charset="-122"/>
              </a:rPr>
              <a:t>5</a:t>
            </a:r>
            <a:r>
              <a:rPr lang="zh-CN" altLang="en-US" sz="2800" b="1" dirty="0">
                <a:ea typeface="隶书" panose="02010509060101010101" pitchFamily="49" charset="-122"/>
              </a:rPr>
              <a:t>）文献标注的规范性（决定会否降档）</a:t>
            </a:r>
            <a:endParaRPr lang="zh-CN" altLang="en-US" sz="2800" b="1" dirty="0">
              <a:ea typeface="隶书" panose="02010509060101010101" pitchFamily="49" charset="-122"/>
            </a:endParaRPr>
          </a:p>
          <a:p>
            <a:r>
              <a:rPr lang="zh-CN" altLang="en-US" sz="2800" b="1" dirty="0">
                <a:ea typeface="隶书" panose="02010509060101010101" pitchFamily="49" charset="-122"/>
              </a:rPr>
              <a:t>（</a:t>
            </a:r>
            <a:r>
              <a:rPr lang="en-US" altLang="zh-CN" sz="2800" b="1">
                <a:ea typeface="隶书" panose="02010509060101010101" pitchFamily="49" charset="-122"/>
              </a:rPr>
              <a:t>6</a:t>
            </a:r>
            <a:r>
              <a:rPr lang="zh-CN" altLang="en-US" sz="2800" b="1" dirty="0">
                <a:ea typeface="隶书" panose="02010509060101010101" pitchFamily="49" charset="-122"/>
              </a:rPr>
              <a:t>）是否有剽窃嫌疑或大段引用（</a:t>
            </a:r>
            <a:r>
              <a:rPr lang="en-US" altLang="zh-CN" sz="2800" b="1">
                <a:ea typeface="隶书" panose="02010509060101010101" pitchFamily="49" charset="-122"/>
              </a:rPr>
              <a:t>2015A</a:t>
            </a:r>
            <a:r>
              <a:rPr lang="zh-CN" altLang="en-US" sz="2800" b="1" dirty="0">
                <a:ea typeface="隶书" panose="02010509060101010101" pitchFamily="49" charset="-122"/>
              </a:rPr>
              <a:t>，关键论文大段引用，降档）</a:t>
            </a:r>
            <a:endParaRPr lang="zh-CN" altLang="en-US" sz="2800" b="1" dirty="0">
              <a:ea typeface="隶书" panose="02010509060101010101" pitchFamily="49" charset="-122"/>
            </a:endParaRPr>
          </a:p>
        </p:txBody>
      </p:sp>
      <p:sp>
        <p:nvSpPr>
          <p:cNvPr id="2" name="日期占位符 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7DDCC0F-0D64-4475-8648-8F18D48FC5A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4516</Words>
  <Application>WPS 演示</Application>
  <PresentationFormat>在屏幕上显示</PresentationFormat>
  <Paragraphs>400</Paragraphs>
  <Slides>46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46</vt:i4>
      </vt:variant>
    </vt:vector>
  </HeadingPairs>
  <TitlesOfParts>
    <vt:vector size="61" baseType="lpstr">
      <vt:lpstr>Arial</vt:lpstr>
      <vt:lpstr>宋体</vt:lpstr>
      <vt:lpstr>Wingdings</vt:lpstr>
      <vt:lpstr>Calibri</vt:lpstr>
      <vt:lpstr>隶书</vt:lpstr>
      <vt:lpstr>楷体</vt:lpstr>
      <vt:lpstr>Times New Roman</vt:lpstr>
      <vt:lpstr>微软雅黑</vt:lpstr>
      <vt:lpstr>Arial Unicode MS</vt:lpstr>
      <vt:lpstr>华文中宋</vt:lpstr>
      <vt:lpstr>华文细黑</vt:lpstr>
      <vt:lpstr>华文行楷</vt:lpstr>
      <vt:lpstr>宋体-方正超大字符集</vt:lpstr>
      <vt:lpstr>Gulim</vt:lpstr>
      <vt:lpstr>Office 主题</vt:lpstr>
      <vt:lpstr>PowerPoint 演示文稿</vt:lpstr>
      <vt:lpstr>一 美国大学生建模竞赛的发展历程 </vt:lpstr>
      <vt:lpstr>二 评阅结果发表过程</vt:lpstr>
      <vt:lpstr>PowerPoint 演示文稿</vt:lpstr>
      <vt:lpstr>三美赛参情况</vt:lpstr>
      <vt:lpstr>PowerPoint 演示文稿</vt:lpstr>
      <vt:lpstr>美赛题印象</vt:lpstr>
      <vt:lpstr>四 美赛评审</vt:lpstr>
      <vt:lpstr>PowerPoint 演示文稿</vt:lpstr>
      <vt:lpstr>2015D的评判要求</vt:lpstr>
      <vt:lpstr>PowerPoint 演示文稿</vt:lpstr>
      <vt:lpstr>PowerPoint 演示文稿</vt:lpstr>
      <vt:lpstr>2014Ｂ的评判要求</vt:lpstr>
      <vt:lpstr>PowerPoint 演示文稿</vt:lpstr>
      <vt:lpstr>PowerPoint 演示文稿</vt:lpstr>
      <vt:lpstr>PowerPoint 演示文稿</vt:lpstr>
      <vt:lpstr>PowerPoint 演示文稿</vt:lpstr>
      <vt:lpstr>2014B论文剖析</vt:lpstr>
      <vt:lpstr>PowerPoint 演示文稿</vt:lpstr>
      <vt:lpstr>PowerPoint 演示文稿</vt:lpstr>
      <vt:lpstr>PowerPoint 演示文稿</vt:lpstr>
      <vt:lpstr>PowerPoint 演示文稿</vt:lpstr>
      <vt:lpstr>PowerPoint 演示文稿</vt:lpstr>
      <vt:lpstr>ＡＨＰ结构图</vt:lpstr>
      <vt:lpstr>如何确定比较标度</vt:lpstr>
      <vt:lpstr>模型测试</vt:lpstr>
      <vt:lpstr>2011C题 电动汽车值得推广吗</vt:lpstr>
      <vt:lpstr>PowerPoint 演示文稿</vt:lpstr>
      <vt:lpstr>PowerPoint 演示文稿</vt:lpstr>
      <vt:lpstr>题目要求</vt:lpstr>
      <vt:lpstr>PowerPoint 演示文稿</vt:lpstr>
      <vt:lpstr>PowerPoint 演示文稿</vt:lpstr>
      <vt:lpstr>PowerPoint 演示文稿</vt:lpstr>
      <vt:lpstr>PowerPoint 演示文稿</vt:lpstr>
      <vt:lpstr>汽车数量E(t)预测</vt:lpstr>
      <vt:lpstr>PowerPoint 演示文稿</vt:lpstr>
      <vt:lpstr>PowerPoint 演示文稿</vt:lpstr>
      <vt:lpstr>PowerPoint 演示文稿</vt:lpstr>
      <vt:lpstr>PowerPoint 演示文稿</vt:lpstr>
      <vt:lpstr>PowerPoint 演示文稿</vt:lpstr>
      <vt:lpstr>PowerPoint 演示文稿</vt:lpstr>
      <vt:lpstr>五 忠告</vt:lpstr>
      <vt:lpstr>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Administrator</cp:lastModifiedBy>
  <cp:revision>153</cp:revision>
  <dcterms:created xsi:type="dcterms:W3CDTF">2013-10-30T09:04:00Z</dcterms:created>
  <dcterms:modified xsi:type="dcterms:W3CDTF">2018-12-12T10:12:31Z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