
<file path=[Content_Types].xml><?xml version="1.0" encoding="utf-8"?>
<Types xmlns="http://schemas.openxmlformats.org/package/2006/content-types">
  <Default Extension="jpeg" ContentType="image/jpeg"/>
  <Default Extension="wav" ContentType="audio/x-wav"/>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10"/>
  </p:notesMasterIdLst>
  <p:handoutMasterIdLst>
    <p:handoutMasterId r:id="rId29"/>
  </p:handoutMasterIdLst>
  <p:sldIdLst>
    <p:sldId id="256" r:id="rId3"/>
    <p:sldId id="401" r:id="rId4"/>
    <p:sldId id="378" r:id="rId5"/>
    <p:sldId id="460" r:id="rId6"/>
    <p:sldId id="461" r:id="rId7"/>
    <p:sldId id="462" r:id="rId8"/>
    <p:sldId id="463" r:id="rId9"/>
    <p:sldId id="399" r:id="rId11"/>
    <p:sldId id="267" r:id="rId12"/>
    <p:sldId id="465" r:id="rId13"/>
    <p:sldId id="491" r:id="rId14"/>
    <p:sldId id="478" r:id="rId15"/>
    <p:sldId id="466" r:id="rId16"/>
    <p:sldId id="492" r:id="rId17"/>
    <p:sldId id="493" r:id="rId18"/>
    <p:sldId id="494" r:id="rId19"/>
    <p:sldId id="470" r:id="rId20"/>
    <p:sldId id="471" r:id="rId21"/>
    <p:sldId id="472" r:id="rId22"/>
    <p:sldId id="473" r:id="rId23"/>
    <p:sldId id="495" r:id="rId24"/>
    <p:sldId id="496" r:id="rId25"/>
    <p:sldId id="497" r:id="rId26"/>
    <p:sldId id="476" r:id="rId27"/>
    <p:sldId id="353" r:id="rId28"/>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7" autoAdjust="0"/>
    <p:restoredTop sz="87304" autoAdjust="0"/>
  </p:normalViewPr>
  <p:slideViewPr>
    <p:cSldViewPr snapToGrid="0">
      <p:cViewPr varScale="1">
        <p:scale>
          <a:sx n="64" d="100"/>
          <a:sy n="64" d="100"/>
        </p:scale>
        <p:origin x="468" y="60"/>
      </p:cViewPr>
      <p:guideLst>
        <p:guide orient="horz" pos="2201"/>
        <p:guide pos="386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1.</a:t>
          </a:r>
          <a:r>
            <a:rPr lang="zh-CN" altLang="en-US" sz="2800" b="1" dirty="0">
              <a:solidFill>
                <a:schemeClr val="tx1"/>
              </a:solidFill>
              <a:latin typeface="微软雅黑" panose="020B0503020204020204" pitchFamily="34" charset="-122"/>
              <a:ea typeface="微软雅黑" panose="020B0503020204020204" pitchFamily="34" charset="-122"/>
            </a:rPr>
            <a:t>制定范围管理计划</a:t>
          </a:r>
        </a:p>
      </dgm:t>
    </dgm:pt>
    <dgm:pt modelId="{C3C8C11A-C8F9-4DE9-AD31-580CFF59A62F}" cxnId="{270A42AE-B96C-4CC9-B78B-4FCB923A2F71}" type="parTrans">
      <dgm:prSet/>
      <dgm:spPr/>
      <dgm:t>
        <a:bodyPr/>
        <a:lstStyle/>
        <a:p>
          <a:endParaRPr lang="zh-CN" altLang="en-US" b="1">
            <a:solidFill>
              <a:schemeClr val="tx1"/>
            </a:solidFill>
          </a:endParaRPr>
        </a:p>
      </dgm:t>
    </dgm:pt>
    <dgm:pt modelId="{62857CF0-CB27-4C03-ACA1-85E71A5CEA8D}" cxnId="{270A42AE-B96C-4CC9-B78B-4FCB923A2F71}" type="sibTrans">
      <dgm:prSet/>
      <dgm:spPr/>
      <dgm:t>
        <a:bodyPr/>
        <a:lstStyle/>
        <a:p>
          <a:endParaRPr lang="zh-CN" altLang="en-US" b="1">
            <a:solidFill>
              <a:schemeClr val="tx1"/>
            </a:solidFill>
          </a:endParaRPr>
        </a:p>
      </dgm:t>
    </dgm:pt>
    <dgm:pt modelId="{DC96BC17-B9BF-4C12-A864-6E24A31D8ED6}">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3.</a:t>
          </a:r>
          <a:r>
            <a:rPr lang="zh-CN" altLang="en-US" sz="2800" b="1" dirty="0">
              <a:solidFill>
                <a:schemeClr val="tx1"/>
              </a:solidFill>
              <a:latin typeface="微软雅黑" panose="020B0503020204020204" pitchFamily="34" charset="-122"/>
              <a:ea typeface="微软雅黑" panose="020B0503020204020204" pitchFamily="34" charset="-122"/>
            </a:rPr>
            <a:t>定义范围</a:t>
          </a:r>
        </a:p>
      </dgm:t>
    </dgm:pt>
    <dgm:pt modelId="{696E4D23-5759-40AF-908C-D2676974DE67}" cxnId="{5456C53D-C2F8-42EE-99D6-A5BA547FA5F7}" type="parTrans">
      <dgm:prSet/>
      <dgm:spPr/>
      <dgm:t>
        <a:bodyPr/>
        <a:lstStyle/>
        <a:p>
          <a:endParaRPr lang="zh-CN" altLang="en-US" b="1">
            <a:solidFill>
              <a:schemeClr val="tx1"/>
            </a:solidFill>
          </a:endParaRPr>
        </a:p>
      </dgm:t>
    </dgm:pt>
    <dgm:pt modelId="{A87BC0F7-163A-407E-99C1-4A5E702B346F}" cxnId="{5456C53D-C2F8-42EE-99D6-A5BA547FA5F7}" type="sibTrans">
      <dgm:prSet/>
      <dgm:spPr/>
      <dgm:t>
        <a:bodyPr/>
        <a:lstStyle/>
        <a:p>
          <a:endParaRPr lang="zh-CN" altLang="en-US" b="1">
            <a:solidFill>
              <a:schemeClr val="tx1"/>
            </a:solidFill>
          </a:endParaRPr>
        </a:p>
      </dgm:t>
    </dgm:pt>
    <dgm:pt modelId="{83085A46-3205-478E-B804-152EB23BCC36}">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4.</a:t>
          </a:r>
          <a:r>
            <a:rPr lang="zh-CN" altLang="en-US" sz="2800" b="1" dirty="0">
              <a:solidFill>
                <a:schemeClr val="tx1"/>
              </a:solidFill>
              <a:latin typeface="微软雅黑" panose="020B0503020204020204" pitchFamily="34" charset="-122"/>
              <a:ea typeface="微软雅黑" panose="020B0503020204020204" pitchFamily="34" charset="-122"/>
            </a:rPr>
            <a:t>创建工作分解结构</a:t>
          </a:r>
        </a:p>
      </dgm:t>
    </dgm:pt>
    <dgm:pt modelId="{CC558CC5-A70A-4D53-8A09-F5DE66CB51E7}" cxnId="{81751717-5459-4D6C-A794-D7A497E570F6}" type="parTrans">
      <dgm:prSet/>
      <dgm:spPr/>
      <dgm:t>
        <a:bodyPr/>
        <a:lstStyle/>
        <a:p>
          <a:endParaRPr lang="zh-CN" altLang="en-US" b="1">
            <a:solidFill>
              <a:schemeClr val="tx1"/>
            </a:solidFill>
          </a:endParaRPr>
        </a:p>
      </dgm:t>
    </dgm:pt>
    <dgm:pt modelId="{9CE9F66D-B536-4535-8017-6D4751F09B08}" cxnId="{81751717-5459-4D6C-A794-D7A497E570F6}" type="sibTrans">
      <dgm:prSet/>
      <dgm:spPr/>
      <dgm:t>
        <a:bodyPr/>
        <a:lstStyle/>
        <a:p>
          <a:endParaRPr lang="zh-CN" altLang="en-US" b="1">
            <a:solidFill>
              <a:schemeClr val="tx1"/>
            </a:solidFill>
          </a:endParaRPr>
        </a:p>
      </dgm:t>
    </dgm:pt>
    <dgm:pt modelId="{AB2E48E4-7CFE-4997-8BEB-20A8F0A71660}">
      <dgm:prSet phldrT="[文本]"/>
      <dgm:spPr/>
      <dgm:t>
        <a:bodyPr/>
        <a:lstStyle/>
        <a:p>
          <a:r>
            <a:rPr lang="en-US" altLang="zh-CN" b="1" dirty="0">
              <a:solidFill>
                <a:schemeClr val="tx1"/>
              </a:solidFill>
              <a:latin typeface="微软雅黑" panose="020B0503020204020204" pitchFamily="34" charset="-122"/>
              <a:ea typeface="微软雅黑" panose="020B0503020204020204" pitchFamily="34" charset="-122"/>
            </a:rPr>
            <a:t>2.</a:t>
          </a:r>
          <a:r>
            <a:rPr lang="zh-CN" altLang="en-US" b="1" dirty="0">
              <a:solidFill>
                <a:schemeClr val="tx1"/>
              </a:solidFill>
              <a:latin typeface="微软雅黑" panose="020B0503020204020204" pitchFamily="34" charset="-122"/>
              <a:ea typeface="微软雅黑" panose="020B0503020204020204" pitchFamily="34" charset="-122"/>
            </a:rPr>
            <a:t>收集需求</a:t>
          </a:r>
        </a:p>
      </dgm:t>
    </dgm:pt>
    <dgm:pt modelId="{65624B03-CEAE-4FB1-A2D3-C1D4660AF315}" cxnId="{F01C1BE1-CA72-4518-8775-93139B466B2A}" type="parTrans">
      <dgm:prSet/>
      <dgm:spPr/>
      <dgm:t>
        <a:bodyPr/>
        <a:lstStyle/>
        <a:p>
          <a:endParaRPr lang="zh-CN" altLang="en-US"/>
        </a:p>
      </dgm:t>
    </dgm:pt>
    <dgm:pt modelId="{FF1DAF33-029F-4675-BFE8-591B6859867C}" cxnId="{F01C1BE1-CA72-4518-8775-93139B466B2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6045A0A-9C0D-4FD4-983B-D2AC29AB9ECD}" type="pres">
      <dgm:prSet presAssocID="{AB2E48E4-7CFE-4997-8BEB-20A8F0A71660}" presName="textNode" presStyleLbl="node1" presStyleIdx="1" presStyleCnt="4">
        <dgm:presLayoutVars>
          <dgm:bulletEnabled val="1"/>
        </dgm:presLayoutVars>
      </dgm:prSet>
      <dgm:spPr/>
      <dgm:t>
        <a:bodyPr/>
        <a:lstStyle/>
        <a:p>
          <a:endParaRPr lang="zh-CN" altLang="en-US"/>
        </a:p>
      </dgm:t>
    </dgm:pt>
    <dgm:pt modelId="{69EF9117-41C1-43C6-8D5F-37BEDEA1E44F}" type="pres">
      <dgm:prSet presAssocID="{FF1DAF33-029F-4675-BFE8-591B6859867C}" presName="sibTrans" presStyleCnt="0"/>
      <dgm:spPr/>
    </dgm:pt>
    <dgm:pt modelId="{3156070D-6614-43E1-ABE6-5F621339838D}" type="pres">
      <dgm:prSet presAssocID="{DC96BC17-B9BF-4C12-A864-6E24A31D8ED6}" presName="textNode" presStyleLbl="node1" presStyleIdx="2" presStyleCnt="4">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dgm:presLayoutVars>
          <dgm:bulletEnabled val="1"/>
        </dgm:presLayoutVars>
      </dgm:prSet>
      <dgm:spPr/>
      <dgm:t>
        <a:bodyPr/>
        <a:lstStyle/>
        <a:p>
          <a:endParaRPr lang="zh-CN" altLang="en-US"/>
        </a:p>
      </dgm:t>
    </dgm:pt>
  </dgm:ptLst>
  <dgm:cxnLst>
    <dgm:cxn modelId="{270A42AE-B96C-4CC9-B78B-4FCB923A2F71}" srcId="{8522D4B4-B491-4856-AD57-D67B6C321C4F}" destId="{FF99E86A-BA1F-41FE-84F2-0282D4895DA3}" srcOrd="0" destOrd="0" parTransId="{C3C8C11A-C8F9-4DE9-AD31-580CFF59A62F}" sibTransId="{62857CF0-CB27-4C03-ACA1-85E71A5CEA8D}"/>
    <dgm:cxn modelId="{5456C53D-C2F8-42EE-99D6-A5BA547FA5F7}" srcId="{8522D4B4-B491-4856-AD57-D67B6C321C4F}" destId="{DC96BC17-B9BF-4C12-A864-6E24A31D8ED6}" srcOrd="2" destOrd="0" parTransId="{696E4D23-5759-40AF-908C-D2676974DE67}" sibTransId="{A87BC0F7-163A-407E-99C1-4A5E702B346F}"/>
    <dgm:cxn modelId="{14B718A9-C5B8-4DFE-A94D-F2A49CE7DE5D}" type="presOf" srcId="{FF99E86A-BA1F-41FE-84F2-0282D4895DA3}" destId="{3CBB833B-38C8-445B-AE29-722D33C11197}" srcOrd="0" destOrd="0" presId="urn:microsoft.com/office/officeart/2005/8/layout/hProcess9"/>
    <dgm:cxn modelId="{55220919-2D97-439E-A2E4-8A26AE78DD76}" type="presOf" srcId="{8522D4B4-B491-4856-AD57-D67B6C321C4F}" destId="{24B7951E-8C8E-4E00-92D0-494D8B365B0D}" srcOrd="0" destOrd="0" presId="urn:microsoft.com/office/officeart/2005/8/layout/hProcess9"/>
    <dgm:cxn modelId="{81751717-5459-4D6C-A794-D7A497E570F6}" srcId="{8522D4B4-B491-4856-AD57-D67B6C321C4F}" destId="{83085A46-3205-478E-B804-152EB23BCC36}" srcOrd="3" destOrd="0" parTransId="{CC558CC5-A70A-4D53-8A09-F5DE66CB51E7}" sibTransId="{9CE9F66D-B536-4535-8017-6D4751F09B08}"/>
    <dgm:cxn modelId="{662D0FED-6823-4B35-A667-9645B9D126CA}" type="presOf" srcId="{AB2E48E4-7CFE-4997-8BEB-20A8F0A71660}" destId="{36045A0A-9C0D-4FD4-983B-D2AC29AB9ECD}" srcOrd="0" destOrd="0" presId="urn:microsoft.com/office/officeart/2005/8/layout/hProcess9"/>
    <dgm:cxn modelId="{E7F57A07-90D5-471F-90C2-598FAE00D38C}" type="presOf" srcId="{DC96BC17-B9BF-4C12-A864-6E24A31D8ED6}" destId="{3156070D-6614-43E1-ABE6-5F621339838D}" srcOrd="0" destOrd="0" presId="urn:microsoft.com/office/officeart/2005/8/layout/hProcess9"/>
    <dgm:cxn modelId="{F01C1BE1-CA72-4518-8775-93139B466B2A}" srcId="{8522D4B4-B491-4856-AD57-D67B6C321C4F}" destId="{AB2E48E4-7CFE-4997-8BEB-20A8F0A71660}" srcOrd="1" destOrd="0" parTransId="{65624B03-CEAE-4FB1-A2D3-C1D4660AF315}" sibTransId="{FF1DAF33-029F-4675-BFE8-591B6859867C}"/>
    <dgm:cxn modelId="{C0353059-DB3C-48E5-8099-07B13707777B}" type="presOf" srcId="{83085A46-3205-478E-B804-152EB23BCC36}" destId="{A0CE7CB3-08F0-4163-8284-041640424FD1}" srcOrd="0" destOrd="0" presId="urn:microsoft.com/office/officeart/2005/8/layout/hProcess9"/>
    <dgm:cxn modelId="{36AED125-6858-4A54-916C-B77390EC69C2}" type="presParOf" srcId="{24B7951E-8C8E-4E00-92D0-494D8B365B0D}" destId="{7B5CDD83-B258-4A7E-8BA3-FAE4A249CB28}" srcOrd="0" destOrd="0" presId="urn:microsoft.com/office/officeart/2005/8/layout/hProcess9"/>
    <dgm:cxn modelId="{E55EBC96-9722-45C5-B286-A07452B04165}" type="presParOf" srcId="{24B7951E-8C8E-4E00-92D0-494D8B365B0D}" destId="{677EFD8E-78F1-4AC2-8CEC-BFB4409DF6CC}" srcOrd="1" destOrd="0" presId="urn:microsoft.com/office/officeart/2005/8/layout/hProcess9"/>
    <dgm:cxn modelId="{1FFBD5B0-761B-4934-B896-527A99D2A68C}" type="presParOf" srcId="{677EFD8E-78F1-4AC2-8CEC-BFB4409DF6CC}" destId="{3CBB833B-38C8-445B-AE29-722D33C11197}" srcOrd="0" destOrd="0" presId="urn:microsoft.com/office/officeart/2005/8/layout/hProcess9"/>
    <dgm:cxn modelId="{06FC3B73-3A96-4DB4-8703-3EA3A02510F1}" type="presParOf" srcId="{677EFD8E-78F1-4AC2-8CEC-BFB4409DF6CC}" destId="{B268AB1F-13C2-4978-BE6F-B369CC17C581}" srcOrd="1" destOrd="0" presId="urn:microsoft.com/office/officeart/2005/8/layout/hProcess9"/>
    <dgm:cxn modelId="{3C6760ED-F3A7-4AFE-ABD9-3A45F07B8B20}" type="presParOf" srcId="{677EFD8E-78F1-4AC2-8CEC-BFB4409DF6CC}" destId="{36045A0A-9C0D-4FD4-983B-D2AC29AB9ECD}" srcOrd="2" destOrd="0" presId="urn:microsoft.com/office/officeart/2005/8/layout/hProcess9"/>
    <dgm:cxn modelId="{04B35960-DE6F-4446-A714-D07552333128}" type="presParOf" srcId="{677EFD8E-78F1-4AC2-8CEC-BFB4409DF6CC}" destId="{69EF9117-41C1-43C6-8D5F-37BEDEA1E44F}" srcOrd="3" destOrd="0" presId="urn:microsoft.com/office/officeart/2005/8/layout/hProcess9"/>
    <dgm:cxn modelId="{0765DCC5-56A1-449E-83BC-C6BB5E28081D}" type="presParOf" srcId="{677EFD8E-78F1-4AC2-8CEC-BFB4409DF6CC}" destId="{3156070D-6614-43E1-ABE6-5F621339838D}" srcOrd="4" destOrd="0" presId="urn:microsoft.com/office/officeart/2005/8/layout/hProcess9"/>
    <dgm:cxn modelId="{D24151C9-24E7-4209-ADEE-399F5DE3100D}" type="presParOf" srcId="{677EFD8E-78F1-4AC2-8CEC-BFB4409DF6CC}" destId="{1FFFE594-A639-4DAF-9C31-00DBD625271C}" srcOrd="5" destOrd="0" presId="urn:microsoft.com/office/officeart/2005/8/layout/hProcess9"/>
    <dgm:cxn modelId="{19E40740-3CAE-4DD5-BC78-8BD825C69175}"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1A7897-B73A-49F2-8CDE-C6D24E7B0167}"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8CA5E252-2A92-4CB8-A499-5FFE6531346C}">
      <dgm:prSet phldrT="[文本]"/>
      <dgm:spPr/>
      <dgm:t>
        <a:bodyPr/>
        <a:lstStyle/>
        <a:p>
          <a:r>
            <a:rPr lang="zh-CN" altLang="en-US" dirty="0"/>
            <a:t>如何准备一个详细的范围说明书</a:t>
          </a:r>
        </a:p>
      </dgm:t>
    </dgm:pt>
    <dgm:pt modelId="{43CD7CF1-18B9-4FBB-B2B9-3D750E6205B8}" cxnId="{2E66AFA3-E734-4045-A4DD-C5225A4ED2CF}" type="parTrans">
      <dgm:prSet/>
      <dgm:spPr/>
      <dgm:t>
        <a:bodyPr/>
        <a:lstStyle/>
        <a:p>
          <a:endParaRPr lang="zh-CN" altLang="en-US"/>
        </a:p>
      </dgm:t>
    </dgm:pt>
    <dgm:pt modelId="{64C221E0-B2AE-4B1F-84A3-5067906DBC6F}" cxnId="{2E66AFA3-E734-4045-A4DD-C5225A4ED2CF}" type="sibTrans">
      <dgm:prSet/>
      <dgm:spPr/>
      <dgm:t>
        <a:bodyPr/>
        <a:lstStyle/>
        <a:p>
          <a:endParaRPr lang="zh-CN" altLang="en-US"/>
        </a:p>
      </dgm:t>
    </dgm:pt>
    <dgm:pt modelId="{49E1CCC8-A71C-417B-BABD-CDB840027E89}">
      <dgm:prSet phldrT="[文本]"/>
      <dgm:spPr/>
      <dgm:t>
        <a:bodyPr/>
        <a:lstStyle/>
        <a:p>
          <a:r>
            <a:rPr lang="zh-CN" altLang="en-US" dirty="0"/>
            <a:t>如何维护和批准</a:t>
          </a:r>
          <a:r>
            <a:rPr lang="en-US" altLang="zh-CN" dirty="0"/>
            <a:t>WBS</a:t>
          </a:r>
          <a:endParaRPr lang="zh-CN" altLang="en-US" dirty="0"/>
        </a:p>
      </dgm:t>
    </dgm:pt>
    <dgm:pt modelId="{A8C17BF6-DB72-40C9-8854-DD1068218DFB}" cxnId="{7C461434-6689-4499-8DBC-A40D935904E8}" type="parTrans">
      <dgm:prSet/>
      <dgm:spPr/>
      <dgm:t>
        <a:bodyPr/>
        <a:lstStyle/>
        <a:p>
          <a:endParaRPr lang="zh-CN" altLang="en-US"/>
        </a:p>
      </dgm:t>
    </dgm:pt>
    <dgm:pt modelId="{B8B85E12-F90B-427A-AC9E-3439DC25C559}" cxnId="{7C461434-6689-4499-8DBC-A40D935904E8}" type="sibTrans">
      <dgm:prSet/>
      <dgm:spPr/>
      <dgm:t>
        <a:bodyPr/>
        <a:lstStyle/>
        <a:p>
          <a:endParaRPr lang="zh-CN" altLang="en-US"/>
        </a:p>
      </dgm:t>
    </dgm:pt>
    <dgm:pt modelId="{307A8B1C-0425-42C5-9867-31B599CECAA1}">
      <dgm:prSet phldrT="[文本]"/>
      <dgm:spPr/>
      <dgm:t>
        <a:bodyPr/>
        <a:lstStyle/>
        <a:p>
          <a:r>
            <a:rPr lang="zh-CN" altLang="en-US" dirty="0"/>
            <a:t>如何获得正式验收已完成的项目可交付成果</a:t>
          </a:r>
        </a:p>
      </dgm:t>
    </dgm:pt>
    <dgm:pt modelId="{D509FF0F-9406-472B-A416-3DE2DB5AE5A9}" cxnId="{1B061B5B-90FF-47F7-9622-05AFEFF0D51D}" type="parTrans">
      <dgm:prSet/>
      <dgm:spPr/>
      <dgm:t>
        <a:bodyPr/>
        <a:lstStyle/>
        <a:p>
          <a:endParaRPr lang="zh-CN" altLang="en-US"/>
        </a:p>
      </dgm:t>
    </dgm:pt>
    <dgm:pt modelId="{BD98D59C-FFD0-4AE6-A4EB-0E03036F2BB0}" cxnId="{1B061B5B-90FF-47F7-9622-05AFEFF0D51D}" type="sibTrans">
      <dgm:prSet/>
      <dgm:spPr/>
      <dgm:t>
        <a:bodyPr/>
        <a:lstStyle/>
        <a:p>
          <a:endParaRPr lang="zh-CN" altLang="en-US"/>
        </a:p>
      </dgm:t>
    </dgm:pt>
    <dgm:pt modelId="{9384E216-28CE-4D68-8C12-BEE415500A1A}">
      <dgm:prSet phldrT="[文本]"/>
      <dgm:spPr/>
      <dgm:t>
        <a:bodyPr/>
        <a:lstStyle/>
        <a:p>
          <a:r>
            <a:rPr lang="zh-CN" altLang="en-US" dirty="0"/>
            <a:t>如何创建一个</a:t>
          </a:r>
          <a:r>
            <a:rPr lang="en-US" altLang="zh-CN" dirty="0"/>
            <a:t>WBS</a:t>
          </a:r>
          <a:endParaRPr lang="zh-CN" altLang="en-US" dirty="0"/>
        </a:p>
      </dgm:t>
    </dgm:pt>
    <dgm:pt modelId="{1BCF1E39-ACE5-4056-A95A-E78E7EB346DB}" cxnId="{959727D9-1A19-44EB-B624-5579AFFA3194}" type="parTrans">
      <dgm:prSet/>
      <dgm:spPr/>
      <dgm:t>
        <a:bodyPr/>
        <a:lstStyle/>
        <a:p>
          <a:endParaRPr lang="zh-CN" altLang="en-US"/>
        </a:p>
      </dgm:t>
    </dgm:pt>
    <dgm:pt modelId="{23F27AA4-87A6-4F76-B360-CB8D4B37002E}" cxnId="{959727D9-1A19-44EB-B624-5579AFFA3194}" type="sibTrans">
      <dgm:prSet/>
      <dgm:spPr/>
      <dgm:t>
        <a:bodyPr/>
        <a:lstStyle/>
        <a:p>
          <a:endParaRPr lang="zh-CN" altLang="en-US"/>
        </a:p>
      </dgm:t>
    </dgm:pt>
    <dgm:pt modelId="{A9A87DE8-8217-4DA2-8B03-833DA034C760}">
      <dgm:prSet phldrT="[文本]"/>
      <dgm:spPr/>
      <dgm:t>
        <a:bodyPr/>
        <a:lstStyle/>
        <a:p>
          <a:r>
            <a:rPr lang="zh-CN" altLang="en-US" dirty="0"/>
            <a:t>如何控制项目范围变更的请求</a:t>
          </a:r>
        </a:p>
      </dgm:t>
    </dgm:pt>
    <dgm:pt modelId="{1E2B3DFE-190E-4D09-8A91-71EB1E3960FF}" cxnId="{920979A7-A879-4454-81C2-5D397FF7C20D}" type="parTrans">
      <dgm:prSet/>
      <dgm:spPr/>
      <dgm:t>
        <a:bodyPr/>
        <a:lstStyle/>
        <a:p>
          <a:endParaRPr lang="zh-CN" altLang="en-US"/>
        </a:p>
      </dgm:t>
    </dgm:pt>
    <dgm:pt modelId="{D2A45EEB-167D-4032-8011-1BE000857C6E}" cxnId="{920979A7-A879-4454-81C2-5D397FF7C20D}" type="sibTrans">
      <dgm:prSet/>
      <dgm:spPr/>
      <dgm:t>
        <a:bodyPr/>
        <a:lstStyle/>
        <a:p>
          <a:endParaRPr lang="zh-CN" altLang="en-US"/>
        </a:p>
      </dgm:t>
    </dgm:pt>
    <dgm:pt modelId="{A429E6E4-6C63-4209-9609-8E848CC27FE7}" type="pres">
      <dgm:prSet presAssocID="{7D1A7897-B73A-49F2-8CDE-C6D24E7B0167}" presName="Name0" presStyleCnt="0">
        <dgm:presLayoutVars>
          <dgm:chMax val="7"/>
          <dgm:chPref val="7"/>
          <dgm:dir/>
        </dgm:presLayoutVars>
      </dgm:prSet>
      <dgm:spPr/>
      <dgm:t>
        <a:bodyPr/>
        <a:lstStyle/>
        <a:p>
          <a:endParaRPr lang="zh-CN" altLang="en-US"/>
        </a:p>
      </dgm:t>
    </dgm:pt>
    <dgm:pt modelId="{23E0D2F7-3F33-4203-8EDB-7CDB18C64C86}" type="pres">
      <dgm:prSet presAssocID="{7D1A7897-B73A-49F2-8CDE-C6D24E7B0167}" presName="Name1" presStyleCnt="0"/>
      <dgm:spPr/>
    </dgm:pt>
    <dgm:pt modelId="{53ADEC85-FF43-4F71-B6AF-AA57BE24A397}" type="pres">
      <dgm:prSet presAssocID="{7D1A7897-B73A-49F2-8CDE-C6D24E7B0167}" presName="cycle" presStyleCnt="0"/>
      <dgm:spPr/>
    </dgm:pt>
    <dgm:pt modelId="{F7C5B561-8D00-4A8A-828B-E1F5D9B111F8}" type="pres">
      <dgm:prSet presAssocID="{7D1A7897-B73A-49F2-8CDE-C6D24E7B0167}" presName="srcNode" presStyleLbl="node1" presStyleIdx="0" presStyleCnt="5"/>
      <dgm:spPr/>
    </dgm:pt>
    <dgm:pt modelId="{976E9415-3749-4534-BE1C-8F8706DF9ABA}" type="pres">
      <dgm:prSet presAssocID="{7D1A7897-B73A-49F2-8CDE-C6D24E7B0167}" presName="conn" presStyleLbl="parChTrans1D2" presStyleIdx="0" presStyleCnt="1"/>
      <dgm:spPr/>
      <dgm:t>
        <a:bodyPr/>
        <a:lstStyle/>
        <a:p>
          <a:endParaRPr lang="zh-CN" altLang="en-US"/>
        </a:p>
      </dgm:t>
    </dgm:pt>
    <dgm:pt modelId="{5C7FD429-380B-4F48-B5FE-CF9ED707A112}" type="pres">
      <dgm:prSet presAssocID="{7D1A7897-B73A-49F2-8CDE-C6D24E7B0167}" presName="extraNode" presStyleLbl="node1" presStyleIdx="0" presStyleCnt="5"/>
      <dgm:spPr/>
    </dgm:pt>
    <dgm:pt modelId="{A495BADC-BC96-4D83-A450-E34C359A3C08}" type="pres">
      <dgm:prSet presAssocID="{7D1A7897-B73A-49F2-8CDE-C6D24E7B0167}" presName="dstNode" presStyleLbl="node1" presStyleIdx="0" presStyleCnt="5"/>
      <dgm:spPr/>
    </dgm:pt>
    <dgm:pt modelId="{F4E426FF-9DA5-4867-94B6-92A171DCB1A6}" type="pres">
      <dgm:prSet presAssocID="{8CA5E252-2A92-4CB8-A499-5FFE6531346C}" presName="text_1" presStyleLbl="node1" presStyleIdx="0" presStyleCnt="5">
        <dgm:presLayoutVars>
          <dgm:bulletEnabled val="1"/>
        </dgm:presLayoutVars>
      </dgm:prSet>
      <dgm:spPr/>
      <dgm:t>
        <a:bodyPr/>
        <a:lstStyle/>
        <a:p>
          <a:endParaRPr lang="zh-CN" altLang="en-US"/>
        </a:p>
      </dgm:t>
    </dgm:pt>
    <dgm:pt modelId="{90F4E62B-7C41-46A7-ACF1-436395B9DC46}" type="pres">
      <dgm:prSet presAssocID="{8CA5E252-2A92-4CB8-A499-5FFE6531346C}" presName="accent_1" presStyleCnt="0"/>
      <dgm:spPr/>
    </dgm:pt>
    <dgm:pt modelId="{A47604CB-7DFD-4556-BC89-BCCFCB1E29A5}" type="pres">
      <dgm:prSet presAssocID="{8CA5E252-2A92-4CB8-A499-5FFE6531346C}" presName="accentRepeatNode" presStyleLbl="solidFgAcc1" presStyleIdx="0" presStyleCnt="5"/>
      <dgm:spPr/>
    </dgm:pt>
    <dgm:pt modelId="{2D05C9E9-07CA-4FF8-9588-7478988875D5}" type="pres">
      <dgm:prSet presAssocID="{9384E216-28CE-4D68-8C12-BEE415500A1A}" presName="text_2" presStyleLbl="node1" presStyleIdx="1" presStyleCnt="5">
        <dgm:presLayoutVars>
          <dgm:bulletEnabled val="1"/>
        </dgm:presLayoutVars>
      </dgm:prSet>
      <dgm:spPr/>
      <dgm:t>
        <a:bodyPr/>
        <a:lstStyle/>
        <a:p>
          <a:endParaRPr lang="zh-CN" altLang="en-US"/>
        </a:p>
      </dgm:t>
    </dgm:pt>
    <dgm:pt modelId="{A890814C-FD55-4B47-AD72-F0DD610CC44E}" type="pres">
      <dgm:prSet presAssocID="{9384E216-28CE-4D68-8C12-BEE415500A1A}" presName="accent_2" presStyleCnt="0"/>
      <dgm:spPr/>
    </dgm:pt>
    <dgm:pt modelId="{85F670D7-6BB0-4862-B5C8-202E7FBD21B4}" type="pres">
      <dgm:prSet presAssocID="{9384E216-28CE-4D68-8C12-BEE415500A1A}" presName="accentRepeatNode" presStyleLbl="solidFgAcc1" presStyleIdx="1" presStyleCnt="5"/>
      <dgm:spPr/>
    </dgm:pt>
    <dgm:pt modelId="{4569ABDD-B7CA-4263-8ED8-CAD8646D76F1}" type="pres">
      <dgm:prSet presAssocID="{49E1CCC8-A71C-417B-BABD-CDB840027E89}" presName="text_3" presStyleLbl="node1" presStyleIdx="2" presStyleCnt="5">
        <dgm:presLayoutVars>
          <dgm:bulletEnabled val="1"/>
        </dgm:presLayoutVars>
      </dgm:prSet>
      <dgm:spPr/>
      <dgm:t>
        <a:bodyPr/>
        <a:lstStyle/>
        <a:p>
          <a:endParaRPr lang="zh-CN" altLang="en-US"/>
        </a:p>
      </dgm:t>
    </dgm:pt>
    <dgm:pt modelId="{E52F02E3-791B-43A7-A7BB-B779AA1F4158}" type="pres">
      <dgm:prSet presAssocID="{49E1CCC8-A71C-417B-BABD-CDB840027E89}" presName="accent_3" presStyleCnt="0"/>
      <dgm:spPr/>
    </dgm:pt>
    <dgm:pt modelId="{66AD2B26-3499-42C9-8DDF-E55CE11D9F60}" type="pres">
      <dgm:prSet presAssocID="{49E1CCC8-A71C-417B-BABD-CDB840027E89}" presName="accentRepeatNode" presStyleLbl="solidFgAcc1" presStyleIdx="2" presStyleCnt="5"/>
      <dgm:spPr/>
    </dgm:pt>
    <dgm:pt modelId="{43284596-F5B4-4E82-914E-68C335443D30}" type="pres">
      <dgm:prSet presAssocID="{307A8B1C-0425-42C5-9867-31B599CECAA1}" presName="text_4" presStyleLbl="node1" presStyleIdx="3" presStyleCnt="5">
        <dgm:presLayoutVars>
          <dgm:bulletEnabled val="1"/>
        </dgm:presLayoutVars>
      </dgm:prSet>
      <dgm:spPr/>
      <dgm:t>
        <a:bodyPr/>
        <a:lstStyle/>
        <a:p>
          <a:endParaRPr lang="zh-CN" altLang="en-US"/>
        </a:p>
      </dgm:t>
    </dgm:pt>
    <dgm:pt modelId="{32C3D140-1752-4A86-B945-8717AD2A6050}" type="pres">
      <dgm:prSet presAssocID="{307A8B1C-0425-42C5-9867-31B599CECAA1}" presName="accent_4" presStyleCnt="0"/>
      <dgm:spPr/>
    </dgm:pt>
    <dgm:pt modelId="{D3C46BA4-0B80-4D93-A075-7AB7516A721D}" type="pres">
      <dgm:prSet presAssocID="{307A8B1C-0425-42C5-9867-31B599CECAA1}" presName="accentRepeatNode" presStyleLbl="solidFgAcc1" presStyleIdx="3" presStyleCnt="5"/>
      <dgm:spPr/>
    </dgm:pt>
    <dgm:pt modelId="{9C32DFF8-C8A3-49A0-9153-1EB793743097}" type="pres">
      <dgm:prSet presAssocID="{A9A87DE8-8217-4DA2-8B03-833DA034C760}" presName="text_5" presStyleLbl="node1" presStyleIdx="4" presStyleCnt="5">
        <dgm:presLayoutVars>
          <dgm:bulletEnabled val="1"/>
        </dgm:presLayoutVars>
      </dgm:prSet>
      <dgm:spPr/>
      <dgm:t>
        <a:bodyPr/>
        <a:lstStyle/>
        <a:p>
          <a:endParaRPr lang="zh-CN" altLang="en-US"/>
        </a:p>
      </dgm:t>
    </dgm:pt>
    <dgm:pt modelId="{533F6297-0A1C-4A07-A911-1364FB25A347}" type="pres">
      <dgm:prSet presAssocID="{A9A87DE8-8217-4DA2-8B03-833DA034C760}" presName="accent_5" presStyleCnt="0"/>
      <dgm:spPr/>
    </dgm:pt>
    <dgm:pt modelId="{72609C8E-40CE-4F20-BA5A-9CD9D43E1683}" type="pres">
      <dgm:prSet presAssocID="{A9A87DE8-8217-4DA2-8B03-833DA034C760}" presName="accentRepeatNode" presStyleLbl="solidFgAcc1" presStyleIdx="4" presStyleCnt="5"/>
      <dgm:spPr/>
    </dgm:pt>
  </dgm:ptLst>
  <dgm:cxnLst>
    <dgm:cxn modelId="{5DB18FEF-2AD3-46D0-9C03-1751974E1564}" type="presOf" srcId="{9384E216-28CE-4D68-8C12-BEE415500A1A}" destId="{2D05C9E9-07CA-4FF8-9588-7478988875D5}" srcOrd="0" destOrd="0" presId="urn:microsoft.com/office/officeart/2008/layout/VerticalCurvedList"/>
    <dgm:cxn modelId="{6750AFAC-E3CD-4CBE-84EB-9BD980A3EBA9}" type="presOf" srcId="{8CA5E252-2A92-4CB8-A499-5FFE6531346C}" destId="{F4E426FF-9DA5-4867-94B6-92A171DCB1A6}" srcOrd="0" destOrd="0" presId="urn:microsoft.com/office/officeart/2008/layout/VerticalCurvedList"/>
    <dgm:cxn modelId="{6442D924-E71A-48B5-A146-6680649BB994}" type="presOf" srcId="{A9A87DE8-8217-4DA2-8B03-833DA034C760}" destId="{9C32DFF8-C8A3-49A0-9153-1EB793743097}" srcOrd="0" destOrd="0" presId="urn:microsoft.com/office/officeart/2008/layout/VerticalCurvedList"/>
    <dgm:cxn modelId="{1B061B5B-90FF-47F7-9622-05AFEFF0D51D}" srcId="{7D1A7897-B73A-49F2-8CDE-C6D24E7B0167}" destId="{307A8B1C-0425-42C5-9867-31B599CECAA1}" srcOrd="3" destOrd="0" parTransId="{D509FF0F-9406-472B-A416-3DE2DB5AE5A9}" sibTransId="{BD98D59C-FFD0-4AE6-A4EB-0E03036F2BB0}"/>
    <dgm:cxn modelId="{CA2A2959-1BE6-4637-BDD1-944947EBCB70}" type="presOf" srcId="{49E1CCC8-A71C-417B-BABD-CDB840027E89}" destId="{4569ABDD-B7CA-4263-8ED8-CAD8646D76F1}" srcOrd="0" destOrd="0" presId="urn:microsoft.com/office/officeart/2008/layout/VerticalCurvedList"/>
    <dgm:cxn modelId="{B58C1A91-5379-4067-B70E-8E4C35C33050}" type="presOf" srcId="{7D1A7897-B73A-49F2-8CDE-C6D24E7B0167}" destId="{A429E6E4-6C63-4209-9609-8E848CC27FE7}" srcOrd="0" destOrd="0" presId="urn:microsoft.com/office/officeart/2008/layout/VerticalCurvedList"/>
    <dgm:cxn modelId="{959727D9-1A19-44EB-B624-5579AFFA3194}" srcId="{7D1A7897-B73A-49F2-8CDE-C6D24E7B0167}" destId="{9384E216-28CE-4D68-8C12-BEE415500A1A}" srcOrd="1" destOrd="0" parTransId="{1BCF1E39-ACE5-4056-A95A-E78E7EB346DB}" sibTransId="{23F27AA4-87A6-4F76-B360-CB8D4B37002E}"/>
    <dgm:cxn modelId="{2E66AFA3-E734-4045-A4DD-C5225A4ED2CF}" srcId="{7D1A7897-B73A-49F2-8CDE-C6D24E7B0167}" destId="{8CA5E252-2A92-4CB8-A499-5FFE6531346C}" srcOrd="0" destOrd="0" parTransId="{43CD7CF1-18B9-4FBB-B2B9-3D750E6205B8}" sibTransId="{64C221E0-B2AE-4B1F-84A3-5067906DBC6F}"/>
    <dgm:cxn modelId="{7C461434-6689-4499-8DBC-A40D935904E8}" srcId="{7D1A7897-B73A-49F2-8CDE-C6D24E7B0167}" destId="{49E1CCC8-A71C-417B-BABD-CDB840027E89}" srcOrd="2" destOrd="0" parTransId="{A8C17BF6-DB72-40C9-8854-DD1068218DFB}" sibTransId="{B8B85E12-F90B-427A-AC9E-3439DC25C559}"/>
    <dgm:cxn modelId="{30674642-3F74-47F6-9EB0-55BD6405A20E}" type="presOf" srcId="{307A8B1C-0425-42C5-9867-31B599CECAA1}" destId="{43284596-F5B4-4E82-914E-68C335443D30}" srcOrd="0" destOrd="0" presId="urn:microsoft.com/office/officeart/2008/layout/VerticalCurvedList"/>
    <dgm:cxn modelId="{920979A7-A879-4454-81C2-5D397FF7C20D}" srcId="{7D1A7897-B73A-49F2-8CDE-C6D24E7B0167}" destId="{A9A87DE8-8217-4DA2-8B03-833DA034C760}" srcOrd="4" destOrd="0" parTransId="{1E2B3DFE-190E-4D09-8A91-71EB1E3960FF}" sibTransId="{D2A45EEB-167D-4032-8011-1BE000857C6E}"/>
    <dgm:cxn modelId="{D7EB9D3D-E940-4B36-8FCE-0B68A9F31ED9}" type="presOf" srcId="{64C221E0-B2AE-4B1F-84A3-5067906DBC6F}" destId="{976E9415-3749-4534-BE1C-8F8706DF9ABA}" srcOrd="0" destOrd="0" presId="urn:microsoft.com/office/officeart/2008/layout/VerticalCurvedList"/>
    <dgm:cxn modelId="{9FCCED36-F7F8-4B73-9EED-872661B0D07B}" type="presParOf" srcId="{A429E6E4-6C63-4209-9609-8E848CC27FE7}" destId="{23E0D2F7-3F33-4203-8EDB-7CDB18C64C86}" srcOrd="0" destOrd="0" presId="urn:microsoft.com/office/officeart/2008/layout/VerticalCurvedList"/>
    <dgm:cxn modelId="{4CB390AE-D6D1-4840-8502-1539580C4C67}" type="presParOf" srcId="{23E0D2F7-3F33-4203-8EDB-7CDB18C64C86}" destId="{53ADEC85-FF43-4F71-B6AF-AA57BE24A397}" srcOrd="0" destOrd="0" presId="urn:microsoft.com/office/officeart/2008/layout/VerticalCurvedList"/>
    <dgm:cxn modelId="{BE56FF1A-3898-43DC-9429-0D7D313881F4}" type="presParOf" srcId="{53ADEC85-FF43-4F71-B6AF-AA57BE24A397}" destId="{F7C5B561-8D00-4A8A-828B-E1F5D9B111F8}" srcOrd="0" destOrd="0" presId="urn:microsoft.com/office/officeart/2008/layout/VerticalCurvedList"/>
    <dgm:cxn modelId="{314E62D5-9E07-4FDE-B2E7-DC56B20CC74A}" type="presParOf" srcId="{53ADEC85-FF43-4F71-B6AF-AA57BE24A397}" destId="{976E9415-3749-4534-BE1C-8F8706DF9ABA}" srcOrd="1" destOrd="0" presId="urn:microsoft.com/office/officeart/2008/layout/VerticalCurvedList"/>
    <dgm:cxn modelId="{06C360DC-9D19-47B2-8ACD-7ACFEC44BD78}" type="presParOf" srcId="{53ADEC85-FF43-4F71-B6AF-AA57BE24A397}" destId="{5C7FD429-380B-4F48-B5FE-CF9ED707A112}" srcOrd="2" destOrd="0" presId="urn:microsoft.com/office/officeart/2008/layout/VerticalCurvedList"/>
    <dgm:cxn modelId="{6B0E0394-493E-4E38-8EA8-5DC2198D3655}" type="presParOf" srcId="{53ADEC85-FF43-4F71-B6AF-AA57BE24A397}" destId="{A495BADC-BC96-4D83-A450-E34C359A3C08}" srcOrd="3" destOrd="0" presId="urn:microsoft.com/office/officeart/2008/layout/VerticalCurvedList"/>
    <dgm:cxn modelId="{5C2CFC47-EB96-46CC-92E7-4C7A815CFD0F}" type="presParOf" srcId="{23E0D2F7-3F33-4203-8EDB-7CDB18C64C86}" destId="{F4E426FF-9DA5-4867-94B6-92A171DCB1A6}" srcOrd="1" destOrd="0" presId="urn:microsoft.com/office/officeart/2008/layout/VerticalCurvedList"/>
    <dgm:cxn modelId="{FD06B5FD-8114-4E11-932F-EC93EEF3C996}" type="presParOf" srcId="{23E0D2F7-3F33-4203-8EDB-7CDB18C64C86}" destId="{90F4E62B-7C41-46A7-ACF1-436395B9DC46}" srcOrd="2" destOrd="0" presId="urn:microsoft.com/office/officeart/2008/layout/VerticalCurvedList"/>
    <dgm:cxn modelId="{A75BF2B0-0D08-4327-A587-0FFDFE01E153}" type="presParOf" srcId="{90F4E62B-7C41-46A7-ACF1-436395B9DC46}" destId="{A47604CB-7DFD-4556-BC89-BCCFCB1E29A5}" srcOrd="0" destOrd="0" presId="urn:microsoft.com/office/officeart/2008/layout/VerticalCurvedList"/>
    <dgm:cxn modelId="{8707DEA1-B3A0-4206-BDF9-1A18D3651719}" type="presParOf" srcId="{23E0D2F7-3F33-4203-8EDB-7CDB18C64C86}" destId="{2D05C9E9-07CA-4FF8-9588-7478988875D5}" srcOrd="3" destOrd="0" presId="urn:microsoft.com/office/officeart/2008/layout/VerticalCurvedList"/>
    <dgm:cxn modelId="{0AB70D07-A396-439A-AF72-814B79017FAA}" type="presParOf" srcId="{23E0D2F7-3F33-4203-8EDB-7CDB18C64C86}" destId="{A890814C-FD55-4B47-AD72-F0DD610CC44E}" srcOrd="4" destOrd="0" presId="urn:microsoft.com/office/officeart/2008/layout/VerticalCurvedList"/>
    <dgm:cxn modelId="{CF6C36D8-CBE2-411E-8C56-C68CE69FF30E}" type="presParOf" srcId="{A890814C-FD55-4B47-AD72-F0DD610CC44E}" destId="{85F670D7-6BB0-4862-B5C8-202E7FBD21B4}" srcOrd="0" destOrd="0" presId="urn:microsoft.com/office/officeart/2008/layout/VerticalCurvedList"/>
    <dgm:cxn modelId="{138605E6-14C8-4BE8-B099-CF267617CAC1}" type="presParOf" srcId="{23E0D2F7-3F33-4203-8EDB-7CDB18C64C86}" destId="{4569ABDD-B7CA-4263-8ED8-CAD8646D76F1}" srcOrd="5" destOrd="0" presId="urn:microsoft.com/office/officeart/2008/layout/VerticalCurvedList"/>
    <dgm:cxn modelId="{E173AC01-8C5D-4300-8E75-FC454485BCDA}" type="presParOf" srcId="{23E0D2F7-3F33-4203-8EDB-7CDB18C64C86}" destId="{E52F02E3-791B-43A7-A7BB-B779AA1F4158}" srcOrd="6" destOrd="0" presId="urn:microsoft.com/office/officeart/2008/layout/VerticalCurvedList"/>
    <dgm:cxn modelId="{1A760BE7-1E62-449A-B49A-B123EBEEABA4}" type="presParOf" srcId="{E52F02E3-791B-43A7-A7BB-B779AA1F4158}" destId="{66AD2B26-3499-42C9-8DDF-E55CE11D9F60}" srcOrd="0" destOrd="0" presId="urn:microsoft.com/office/officeart/2008/layout/VerticalCurvedList"/>
    <dgm:cxn modelId="{C55A5A50-C014-4294-8AC7-0DBAB9341729}" type="presParOf" srcId="{23E0D2F7-3F33-4203-8EDB-7CDB18C64C86}" destId="{43284596-F5B4-4E82-914E-68C335443D30}" srcOrd="7" destOrd="0" presId="urn:microsoft.com/office/officeart/2008/layout/VerticalCurvedList"/>
    <dgm:cxn modelId="{404C1447-F025-4299-BE5A-55768DCF868F}" type="presParOf" srcId="{23E0D2F7-3F33-4203-8EDB-7CDB18C64C86}" destId="{32C3D140-1752-4A86-B945-8717AD2A6050}" srcOrd="8" destOrd="0" presId="urn:microsoft.com/office/officeart/2008/layout/VerticalCurvedList"/>
    <dgm:cxn modelId="{A2428C81-8249-46D9-BB0E-6976D1BFB200}" type="presParOf" srcId="{32C3D140-1752-4A86-B945-8717AD2A6050}" destId="{D3C46BA4-0B80-4D93-A075-7AB7516A721D}" srcOrd="0" destOrd="0" presId="urn:microsoft.com/office/officeart/2008/layout/VerticalCurvedList"/>
    <dgm:cxn modelId="{6FEB955F-DBCF-4BC4-B1C9-A6371E3D7FD5}" type="presParOf" srcId="{23E0D2F7-3F33-4203-8EDB-7CDB18C64C86}" destId="{9C32DFF8-C8A3-49A0-9153-1EB793743097}" srcOrd="9" destOrd="0" presId="urn:microsoft.com/office/officeart/2008/layout/VerticalCurvedList"/>
    <dgm:cxn modelId="{AE8B3F48-A152-4787-BE9B-6A7C1751848B}" type="presParOf" srcId="{23E0D2F7-3F33-4203-8EDB-7CDB18C64C86}" destId="{533F6297-0A1C-4A07-A911-1364FB25A347}" srcOrd="10" destOrd="0" presId="urn:microsoft.com/office/officeart/2008/layout/VerticalCurvedList"/>
    <dgm:cxn modelId="{48D5E62D-B3CE-4990-BB24-DEAEE9B53B67}" type="presParOf" srcId="{533F6297-0A1C-4A07-A911-1364FB25A347}" destId="{72609C8E-40CE-4F20-BA5A-9CD9D43E1683}"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simple1" qsCatId="simple" csTypeId="urn:microsoft.com/office/officeart/2005/8/colors/accent1_2" csCatId="accent1" phldr="1"/>
      <dgm:spPr/>
    </dgm:pt>
    <dgm:pt modelId="{FF99E86A-BA1F-41FE-84F2-0282D4895DA3}">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制定范围管理计划</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C3C8C11A-C8F9-4DE9-AD31-580CFF59A62F}" cxnId="{270A42AE-B96C-4CC9-B78B-4FCB923A2F71}" type="parTrans">
      <dgm:prSet/>
      <dgm:spPr/>
      <dgm:t>
        <a:bodyPr/>
        <a:lstStyle/>
        <a:p>
          <a:endParaRPr lang="zh-CN" altLang="en-US" sz="2000" b="1">
            <a:solidFill>
              <a:schemeClr val="bg1"/>
            </a:solidFill>
          </a:endParaRPr>
        </a:p>
      </dgm:t>
    </dgm:pt>
    <dgm:pt modelId="{62857CF0-CB27-4C03-ACA1-85E71A5CEA8D}" cxnId="{270A42AE-B96C-4CC9-B78B-4FCB923A2F71}" type="sibTrans">
      <dgm:prSet/>
      <dgm:spPr/>
      <dgm:t>
        <a:bodyPr/>
        <a:lstStyle/>
        <a:p>
          <a:endParaRPr lang="zh-CN" altLang="en-US" sz="2000" b="1">
            <a:solidFill>
              <a:schemeClr val="bg1"/>
            </a:solidFill>
          </a:endParaRPr>
        </a:p>
      </dgm:t>
    </dgm:pt>
    <dgm:pt modelId="{DC96BC17-B9BF-4C12-A864-6E24A31D8ED6}">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zh-CN" altLang="en-US" sz="2000" b="1" dirty="0" smtClean="0">
              <a:solidFill>
                <a:schemeClr val="bg1"/>
              </a:solidFill>
              <a:latin typeface="微软雅黑" panose="020B0503020204020204" pitchFamily="34" charset="-122"/>
              <a:ea typeface="微软雅黑" panose="020B0503020204020204" pitchFamily="34" charset="-122"/>
            </a:rPr>
            <a:t>定义</a:t>
          </a:r>
          <a:r>
            <a:rPr lang="zh-CN" altLang="en-US" sz="2000" b="1" dirty="0">
              <a:solidFill>
                <a:schemeClr val="bg1"/>
              </a:solidFill>
              <a:latin typeface="微软雅黑" panose="020B0503020204020204" pitchFamily="34" charset="-122"/>
              <a:ea typeface="微软雅黑" panose="020B0503020204020204" pitchFamily="34" charset="-122"/>
            </a:rPr>
            <a:t>范围</a:t>
          </a:r>
        </a:p>
      </dgm:t>
    </dgm:pt>
    <dgm:pt modelId="{696E4D23-5759-40AF-908C-D2676974DE67}" cxnId="{5456C53D-C2F8-42EE-99D6-A5BA547FA5F7}" type="parTrans">
      <dgm:prSet/>
      <dgm:spPr/>
      <dgm:t>
        <a:bodyPr/>
        <a:lstStyle/>
        <a:p>
          <a:endParaRPr lang="zh-CN" altLang="en-US" sz="2000" b="1">
            <a:solidFill>
              <a:schemeClr val="bg1"/>
            </a:solidFill>
          </a:endParaRPr>
        </a:p>
      </dgm:t>
    </dgm:pt>
    <dgm:pt modelId="{A87BC0F7-163A-407E-99C1-4A5E702B346F}" cxnId="{5456C53D-C2F8-42EE-99D6-A5BA547FA5F7}" type="sibTrans">
      <dgm:prSet/>
      <dgm:spPr/>
      <dgm:t>
        <a:bodyPr/>
        <a:lstStyle/>
        <a:p>
          <a:endParaRPr lang="zh-CN" altLang="en-US" sz="2000" b="1">
            <a:solidFill>
              <a:schemeClr val="bg1"/>
            </a:solidFill>
          </a:endParaRPr>
        </a:p>
      </dgm:t>
    </dgm:pt>
    <dgm:pt modelId="{83085A46-3205-478E-B804-152EB23BCC36}">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创建工作分解结构</a:t>
          </a:r>
        </a:p>
      </dgm:t>
    </dgm:pt>
    <dgm:pt modelId="{CC558CC5-A70A-4D53-8A09-F5DE66CB51E7}" cxnId="{81751717-5459-4D6C-A794-D7A497E570F6}" type="parTrans">
      <dgm:prSet/>
      <dgm:spPr/>
      <dgm:t>
        <a:bodyPr/>
        <a:lstStyle/>
        <a:p>
          <a:endParaRPr lang="zh-CN" altLang="en-US" sz="2000" b="1">
            <a:solidFill>
              <a:schemeClr val="bg1"/>
            </a:solidFill>
          </a:endParaRPr>
        </a:p>
      </dgm:t>
    </dgm:pt>
    <dgm:pt modelId="{9CE9F66D-B536-4535-8017-6D4751F09B08}" cxnId="{81751717-5459-4D6C-A794-D7A497E570F6}" type="sibTrans">
      <dgm:prSet/>
      <dgm:spPr/>
      <dgm:t>
        <a:bodyPr/>
        <a:lstStyle/>
        <a:p>
          <a:endParaRPr lang="zh-CN" altLang="en-US" sz="2000" b="1">
            <a:solidFill>
              <a:schemeClr val="bg1"/>
            </a:solidFill>
          </a:endParaRPr>
        </a:p>
      </dgm:t>
    </dgm:pt>
    <dgm:pt modelId="{02430AFF-01C2-465F-9229-3ACDDD24CF6F}">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收集需求</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43FA9A1-4B88-4D5D-AAE7-26AAC1EF02CC}" cxnId="{9A437000-938D-4950-9821-2E0E7AA85E25}" type="parTrans">
      <dgm:prSet/>
      <dgm:spPr/>
      <dgm:t>
        <a:bodyPr/>
        <a:lstStyle/>
        <a:p>
          <a:endParaRPr lang="zh-CN" altLang="en-US" sz="2000" b="1"/>
        </a:p>
      </dgm:t>
    </dgm:pt>
    <dgm:pt modelId="{28B21951-C117-424F-87D5-10DC684F30B8}" cxnId="{9A437000-938D-4950-9821-2E0E7AA85E25}" type="sibTrans">
      <dgm:prSet/>
      <dgm:spPr/>
      <dgm:t>
        <a:bodyPr/>
        <a:lstStyle/>
        <a:p>
          <a:endParaRPr lang="zh-CN" altLang="en-US" sz="2000" b="1"/>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a:solidFill>
          <a:schemeClr val="accent3">
            <a:lumMod val="50000"/>
          </a:schemeClr>
        </a:solidFill>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custScaleX="74819">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9BB03A1-A4E7-493B-BBE5-9BAF20AC1433}" type="pres">
      <dgm:prSet presAssocID="{02430AFF-01C2-465F-9229-3ACDDD24CF6F}" presName="textNode" presStyleLbl="node1" presStyleIdx="1" presStyleCnt="4" custScaleX="74819">
        <dgm:presLayoutVars>
          <dgm:bulletEnabled val="1"/>
        </dgm:presLayoutVars>
      </dgm:prSet>
      <dgm:spPr/>
      <dgm:t>
        <a:bodyPr/>
        <a:lstStyle/>
        <a:p>
          <a:endParaRPr lang="zh-CN" altLang="en-US"/>
        </a:p>
      </dgm:t>
    </dgm:pt>
    <dgm:pt modelId="{31671F41-3FAF-4F63-98AF-8AC91AF4776A}" type="pres">
      <dgm:prSet presAssocID="{28B21951-C117-424F-87D5-10DC684F30B8}" presName="sibTrans" presStyleCnt="0"/>
      <dgm:spPr/>
    </dgm:pt>
    <dgm:pt modelId="{3156070D-6614-43E1-ABE6-5F621339838D}" type="pres">
      <dgm:prSet presAssocID="{DC96BC17-B9BF-4C12-A864-6E24A31D8ED6}" presName="textNode" presStyleLbl="node1" presStyleIdx="2" presStyleCnt="4" custScaleX="77030">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custScaleX="125295">
        <dgm:presLayoutVars>
          <dgm:bulletEnabled val="1"/>
        </dgm:presLayoutVars>
      </dgm:prSet>
      <dgm:spPr/>
      <dgm:t>
        <a:bodyPr/>
        <a:lstStyle/>
        <a:p>
          <a:endParaRPr lang="zh-CN" altLang="en-US"/>
        </a:p>
      </dgm:t>
    </dgm:pt>
  </dgm:ptLst>
  <dgm:cxnLst>
    <dgm:cxn modelId="{38AB2048-DE15-4A5C-95E5-EDEE1618830E}" type="presOf" srcId="{8522D4B4-B491-4856-AD57-D67B6C321C4F}" destId="{24B7951E-8C8E-4E00-92D0-494D8B365B0D}" srcOrd="0" destOrd="0" presId="urn:microsoft.com/office/officeart/2005/8/layout/hProcess9"/>
    <dgm:cxn modelId="{9A437000-938D-4950-9821-2E0E7AA85E25}" srcId="{8522D4B4-B491-4856-AD57-D67B6C321C4F}" destId="{02430AFF-01C2-465F-9229-3ACDDD24CF6F}" srcOrd="1" destOrd="0" parTransId="{143FA9A1-4B88-4D5D-AAE7-26AAC1EF02CC}" sibTransId="{28B21951-C117-424F-87D5-10DC684F30B8}"/>
    <dgm:cxn modelId="{D5B2DD5E-F580-4623-AA7F-98FCF560C622}" type="presOf" srcId="{FF99E86A-BA1F-41FE-84F2-0282D4895DA3}" destId="{3CBB833B-38C8-445B-AE29-722D33C11197}" srcOrd="0" destOrd="0" presId="urn:microsoft.com/office/officeart/2005/8/layout/hProcess9"/>
    <dgm:cxn modelId="{B01A7E39-677D-478C-870E-BAEEBE9E9CAB}" type="presOf" srcId="{83085A46-3205-478E-B804-152EB23BCC36}" destId="{A0CE7CB3-08F0-4163-8284-041640424FD1}" srcOrd="0" destOrd="0" presId="urn:microsoft.com/office/officeart/2005/8/layout/hProcess9"/>
    <dgm:cxn modelId="{5456C53D-C2F8-42EE-99D6-A5BA547FA5F7}" srcId="{8522D4B4-B491-4856-AD57-D67B6C321C4F}" destId="{DC96BC17-B9BF-4C12-A864-6E24A31D8ED6}" srcOrd="2" destOrd="0" parTransId="{696E4D23-5759-40AF-908C-D2676974DE67}" sibTransId="{A87BC0F7-163A-407E-99C1-4A5E702B346F}"/>
    <dgm:cxn modelId="{2CBC298A-C766-431F-9A5E-1CEE891F3DFE}" type="presOf" srcId="{02430AFF-01C2-465F-9229-3ACDDD24CF6F}" destId="{39BB03A1-A4E7-493B-BBE5-9BAF20AC1433}" srcOrd="0" destOrd="0" presId="urn:microsoft.com/office/officeart/2005/8/layout/hProcess9"/>
    <dgm:cxn modelId="{4F5B0EFC-58B6-4090-8C3F-B623F2A99EC9}" type="presOf" srcId="{DC96BC17-B9BF-4C12-A864-6E24A31D8ED6}" destId="{3156070D-6614-43E1-ABE6-5F621339838D}"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81751717-5459-4D6C-A794-D7A497E570F6}" srcId="{8522D4B4-B491-4856-AD57-D67B6C321C4F}" destId="{83085A46-3205-478E-B804-152EB23BCC36}" srcOrd="3" destOrd="0" parTransId="{CC558CC5-A70A-4D53-8A09-F5DE66CB51E7}" sibTransId="{9CE9F66D-B536-4535-8017-6D4751F09B08}"/>
    <dgm:cxn modelId="{958AF6A5-31FC-4F6E-A96F-49349CEA003F}" type="presParOf" srcId="{24B7951E-8C8E-4E00-92D0-494D8B365B0D}" destId="{7B5CDD83-B258-4A7E-8BA3-FAE4A249CB28}" srcOrd="0" destOrd="0" presId="urn:microsoft.com/office/officeart/2005/8/layout/hProcess9"/>
    <dgm:cxn modelId="{DCCB9FCE-9EB1-42E5-8204-D3573A430A83}" type="presParOf" srcId="{24B7951E-8C8E-4E00-92D0-494D8B365B0D}" destId="{677EFD8E-78F1-4AC2-8CEC-BFB4409DF6CC}" srcOrd="1" destOrd="0" presId="urn:microsoft.com/office/officeart/2005/8/layout/hProcess9"/>
    <dgm:cxn modelId="{D082A332-5FBF-4C0C-A6ED-23972DAD34DD}" type="presParOf" srcId="{677EFD8E-78F1-4AC2-8CEC-BFB4409DF6CC}" destId="{3CBB833B-38C8-445B-AE29-722D33C11197}" srcOrd="0" destOrd="0" presId="urn:microsoft.com/office/officeart/2005/8/layout/hProcess9"/>
    <dgm:cxn modelId="{CB4D2327-2369-440F-8E48-224F9944E994}" type="presParOf" srcId="{677EFD8E-78F1-4AC2-8CEC-BFB4409DF6CC}" destId="{B268AB1F-13C2-4978-BE6F-B369CC17C581}" srcOrd="1" destOrd="0" presId="urn:microsoft.com/office/officeart/2005/8/layout/hProcess9"/>
    <dgm:cxn modelId="{B0CC267E-516C-4E80-B1EE-2ED0F3D169A3}" type="presParOf" srcId="{677EFD8E-78F1-4AC2-8CEC-BFB4409DF6CC}" destId="{39BB03A1-A4E7-493B-BBE5-9BAF20AC1433}" srcOrd="2" destOrd="0" presId="urn:microsoft.com/office/officeart/2005/8/layout/hProcess9"/>
    <dgm:cxn modelId="{23954B0E-F2FF-461C-B840-EA6DDF4D6C19}" type="presParOf" srcId="{677EFD8E-78F1-4AC2-8CEC-BFB4409DF6CC}" destId="{31671F41-3FAF-4F63-98AF-8AC91AF4776A}" srcOrd="3" destOrd="0" presId="urn:microsoft.com/office/officeart/2005/8/layout/hProcess9"/>
    <dgm:cxn modelId="{B311385D-632D-43AE-A517-B982A9EB6090}" type="presParOf" srcId="{677EFD8E-78F1-4AC2-8CEC-BFB4409DF6CC}" destId="{3156070D-6614-43E1-ABE6-5F621339838D}" srcOrd="4" destOrd="0" presId="urn:microsoft.com/office/officeart/2005/8/layout/hProcess9"/>
    <dgm:cxn modelId="{2E1CE83F-9107-4540-B142-7CEEE97AF111}" type="presParOf" srcId="{677EFD8E-78F1-4AC2-8CEC-BFB4409DF6CC}" destId="{1FFFE594-A639-4DAF-9C31-00DBD625271C}" srcOrd="5" destOrd="0" presId="urn:microsoft.com/office/officeart/2005/8/layout/hProcess9"/>
    <dgm:cxn modelId="{C3D661E0-4E7C-4E58-A4A8-C3E92C900112}"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76330" y="0"/>
          <a:ext cx="8044434" cy="3729666"/>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63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1.</a:t>
          </a:r>
          <a:r>
            <a:rPr lang="zh-CN" altLang="en-US" sz="2800" b="1" kern="1200" dirty="0">
              <a:solidFill>
                <a:schemeClr val="tx1"/>
              </a:solidFill>
              <a:latin typeface="微软雅黑" pitchFamily="34" charset="-122"/>
              <a:ea typeface="微软雅黑" pitchFamily="34" charset="-122"/>
            </a:rPr>
            <a:t>制定范围管理计划</a:t>
          </a:r>
        </a:p>
      </dsp:txBody>
      <dsp:txXfrm>
        <a:off x="73462" y="1191726"/>
        <a:ext cx="2054024" cy="1346212"/>
      </dsp:txXfrm>
    </dsp:sp>
    <dsp:sp modelId="{36045A0A-9C0D-4FD4-983B-D2AC29AB9ECD}">
      <dsp:nvSpPr>
        <dsp:cNvPr id="0" name=""/>
        <dsp:cNvSpPr/>
      </dsp:nvSpPr>
      <dsp:spPr>
        <a:xfrm>
          <a:off x="242166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altLang="zh-CN" sz="2900" b="1" kern="1200" dirty="0">
              <a:solidFill>
                <a:schemeClr val="tx1"/>
              </a:solidFill>
              <a:latin typeface="微软雅黑" pitchFamily="34" charset="-122"/>
              <a:ea typeface="微软雅黑" pitchFamily="34" charset="-122"/>
            </a:rPr>
            <a:t>2.</a:t>
          </a:r>
          <a:r>
            <a:rPr lang="zh-CN" altLang="en-US" sz="2900" b="1" kern="1200" dirty="0">
              <a:solidFill>
                <a:schemeClr val="tx1"/>
              </a:solidFill>
              <a:latin typeface="微软雅黑" pitchFamily="34" charset="-122"/>
              <a:ea typeface="微软雅黑" pitchFamily="34" charset="-122"/>
            </a:rPr>
            <a:t>收集需求</a:t>
          </a:r>
        </a:p>
      </dsp:txBody>
      <dsp:txXfrm>
        <a:off x="2494492" y="1191726"/>
        <a:ext cx="2054024" cy="1346212"/>
      </dsp:txXfrm>
    </dsp:sp>
    <dsp:sp modelId="{3156070D-6614-43E1-ABE6-5F621339838D}">
      <dsp:nvSpPr>
        <dsp:cNvPr id="0" name=""/>
        <dsp:cNvSpPr/>
      </dsp:nvSpPr>
      <dsp:spPr>
        <a:xfrm>
          <a:off x="484269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3.</a:t>
          </a:r>
          <a:r>
            <a:rPr lang="zh-CN" altLang="en-US" sz="2800" b="1" kern="1200" dirty="0">
              <a:solidFill>
                <a:schemeClr val="tx1"/>
              </a:solidFill>
              <a:latin typeface="微软雅黑" pitchFamily="34" charset="-122"/>
              <a:ea typeface="微软雅黑" pitchFamily="34" charset="-122"/>
            </a:rPr>
            <a:t>定义范围</a:t>
          </a:r>
        </a:p>
      </dsp:txBody>
      <dsp:txXfrm>
        <a:off x="4915522" y="1191726"/>
        <a:ext cx="2054024" cy="1346212"/>
      </dsp:txXfrm>
    </dsp:sp>
    <dsp:sp modelId="{A0CE7CB3-08F0-4163-8284-041640424FD1}">
      <dsp:nvSpPr>
        <dsp:cNvPr id="0" name=""/>
        <dsp:cNvSpPr/>
      </dsp:nvSpPr>
      <dsp:spPr>
        <a:xfrm>
          <a:off x="726372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4.</a:t>
          </a:r>
          <a:r>
            <a:rPr lang="zh-CN" altLang="en-US" sz="2800" b="1" kern="1200" dirty="0">
              <a:solidFill>
                <a:schemeClr val="tx1"/>
              </a:solidFill>
              <a:latin typeface="微软雅黑" pitchFamily="34" charset="-122"/>
              <a:ea typeface="微软雅黑" pitchFamily="34" charset="-122"/>
            </a:rPr>
            <a:t>创建工作分解结构</a:t>
          </a:r>
        </a:p>
      </dsp:txBody>
      <dsp:txXfrm>
        <a:off x="7336552" y="1191726"/>
        <a:ext cx="2054024" cy="1346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E9415-3749-4534-BE1C-8F8706DF9ABA}">
      <dsp:nvSpPr>
        <dsp:cNvPr id="0" name=""/>
        <dsp:cNvSpPr/>
      </dsp:nvSpPr>
      <dsp:spPr>
        <a:xfrm>
          <a:off x="-5881039" y="-900021"/>
          <a:ext cx="7001327" cy="7001327"/>
        </a:xfrm>
        <a:prstGeom prst="blockArc">
          <a:avLst>
            <a:gd name="adj1" fmla="val 18900000"/>
            <a:gd name="adj2" fmla="val 2700000"/>
            <a:gd name="adj3" fmla="val 309"/>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426FF-9DA5-4867-94B6-92A171DCB1A6}">
      <dsp:nvSpPr>
        <dsp:cNvPr id="0" name=""/>
        <dsp:cNvSpPr/>
      </dsp:nvSpPr>
      <dsp:spPr>
        <a:xfrm>
          <a:off x="489630" y="324976"/>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如何准备一个详细的范围说明书</a:t>
          </a:r>
        </a:p>
      </dsp:txBody>
      <dsp:txXfrm>
        <a:off x="489630" y="324976"/>
        <a:ext cx="7962095" cy="650368"/>
      </dsp:txXfrm>
    </dsp:sp>
    <dsp:sp modelId="{A47604CB-7DFD-4556-BC89-BCCFCB1E29A5}">
      <dsp:nvSpPr>
        <dsp:cNvPr id="0" name=""/>
        <dsp:cNvSpPr/>
      </dsp:nvSpPr>
      <dsp:spPr>
        <a:xfrm>
          <a:off x="83149" y="243680"/>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05C9E9-07CA-4FF8-9588-7478988875D5}">
      <dsp:nvSpPr>
        <dsp:cNvPr id="0" name=""/>
        <dsp:cNvSpPr/>
      </dsp:nvSpPr>
      <dsp:spPr>
        <a:xfrm>
          <a:off x="955665" y="1300217"/>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如何创建一个</a:t>
          </a:r>
          <a:r>
            <a:rPr lang="en-US" altLang="zh-CN" sz="2500" kern="1200" dirty="0"/>
            <a:t>WBS</a:t>
          </a:r>
          <a:endParaRPr lang="zh-CN" altLang="en-US" sz="2500" kern="1200" dirty="0"/>
        </a:p>
      </dsp:txBody>
      <dsp:txXfrm>
        <a:off x="955665" y="1300217"/>
        <a:ext cx="7496060" cy="650368"/>
      </dsp:txXfrm>
    </dsp:sp>
    <dsp:sp modelId="{85F670D7-6BB0-4862-B5C8-202E7FBD21B4}">
      <dsp:nvSpPr>
        <dsp:cNvPr id="0" name=""/>
        <dsp:cNvSpPr/>
      </dsp:nvSpPr>
      <dsp:spPr>
        <a:xfrm>
          <a:off x="549184" y="1218921"/>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9ABDD-B7CA-4263-8ED8-CAD8646D76F1}">
      <dsp:nvSpPr>
        <dsp:cNvPr id="0" name=""/>
        <dsp:cNvSpPr/>
      </dsp:nvSpPr>
      <dsp:spPr>
        <a:xfrm>
          <a:off x="1098700" y="2275458"/>
          <a:ext cx="735302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如何维护和批准</a:t>
          </a:r>
          <a:r>
            <a:rPr lang="en-US" altLang="zh-CN" sz="2500" kern="1200" dirty="0"/>
            <a:t>WBS</a:t>
          </a:r>
          <a:endParaRPr lang="zh-CN" altLang="en-US" sz="2500" kern="1200" dirty="0"/>
        </a:p>
      </dsp:txBody>
      <dsp:txXfrm>
        <a:off x="1098700" y="2275458"/>
        <a:ext cx="7353025" cy="650368"/>
      </dsp:txXfrm>
    </dsp:sp>
    <dsp:sp modelId="{66AD2B26-3499-42C9-8DDF-E55CE11D9F60}">
      <dsp:nvSpPr>
        <dsp:cNvPr id="0" name=""/>
        <dsp:cNvSpPr/>
      </dsp:nvSpPr>
      <dsp:spPr>
        <a:xfrm>
          <a:off x="692220" y="2194162"/>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84596-F5B4-4E82-914E-68C335443D30}">
      <dsp:nvSpPr>
        <dsp:cNvPr id="0" name=""/>
        <dsp:cNvSpPr/>
      </dsp:nvSpPr>
      <dsp:spPr>
        <a:xfrm>
          <a:off x="955665" y="3250699"/>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如何获得正式验收已完成的项目可交付成果</a:t>
          </a:r>
        </a:p>
      </dsp:txBody>
      <dsp:txXfrm>
        <a:off x="955665" y="3250699"/>
        <a:ext cx="7496060" cy="650368"/>
      </dsp:txXfrm>
    </dsp:sp>
    <dsp:sp modelId="{D3C46BA4-0B80-4D93-A075-7AB7516A721D}">
      <dsp:nvSpPr>
        <dsp:cNvPr id="0" name=""/>
        <dsp:cNvSpPr/>
      </dsp:nvSpPr>
      <dsp:spPr>
        <a:xfrm>
          <a:off x="549184" y="316940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32DFF8-C8A3-49A0-9153-1EB793743097}">
      <dsp:nvSpPr>
        <dsp:cNvPr id="0" name=""/>
        <dsp:cNvSpPr/>
      </dsp:nvSpPr>
      <dsp:spPr>
        <a:xfrm>
          <a:off x="489630" y="4225940"/>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如何控制项目范围变更的请求</a:t>
          </a:r>
        </a:p>
      </dsp:txBody>
      <dsp:txXfrm>
        <a:off x="489630" y="4225940"/>
        <a:ext cx="7962095" cy="650368"/>
      </dsp:txXfrm>
    </dsp:sp>
    <dsp:sp modelId="{72609C8E-40CE-4F20-BA5A-9CD9D43E1683}">
      <dsp:nvSpPr>
        <dsp:cNvPr id="0" name=""/>
        <dsp:cNvSpPr/>
      </dsp:nvSpPr>
      <dsp:spPr>
        <a:xfrm>
          <a:off x="83149" y="414464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32307" y="0"/>
          <a:ext cx="7588266" cy="2160411"/>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332"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1.</a:t>
          </a:r>
          <a:r>
            <a:rPr lang="zh-CN" altLang="en-US" sz="2000" b="1" kern="1200" dirty="0" smtClean="0">
              <a:solidFill>
                <a:schemeClr val="bg1"/>
              </a:solidFill>
              <a:latin typeface="微软雅黑" pitchFamily="34" charset="-122"/>
              <a:ea typeface="微软雅黑" pitchFamily="34" charset="-122"/>
            </a:rPr>
            <a:t>制定范围管理计划</a:t>
          </a:r>
          <a:endParaRPr lang="zh-CN" altLang="en-US" sz="2000" b="1" kern="1200" dirty="0">
            <a:solidFill>
              <a:schemeClr val="bg1"/>
            </a:solidFill>
            <a:latin typeface="微软雅黑" pitchFamily="34" charset="-122"/>
            <a:ea typeface="微软雅黑" pitchFamily="34" charset="-122"/>
          </a:endParaRPr>
        </a:p>
      </dsp:txBody>
      <dsp:txXfrm>
        <a:off x="45517" y="690308"/>
        <a:ext cx="1641034" cy="779794"/>
      </dsp:txXfrm>
    </dsp:sp>
    <dsp:sp modelId="{39BB03A1-A4E7-493B-BBE5-9BAF20AC1433}">
      <dsp:nvSpPr>
        <dsp:cNvPr id="0" name=""/>
        <dsp:cNvSpPr/>
      </dsp:nvSpPr>
      <dsp:spPr>
        <a:xfrm>
          <a:off x="1996761"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2.</a:t>
          </a:r>
          <a:r>
            <a:rPr lang="zh-CN" altLang="en-US" sz="2000" b="1" kern="1200" dirty="0" smtClean="0">
              <a:solidFill>
                <a:schemeClr val="bg1"/>
              </a:solidFill>
              <a:latin typeface="微软雅黑" pitchFamily="34" charset="-122"/>
              <a:ea typeface="微软雅黑" pitchFamily="34" charset="-122"/>
            </a:rPr>
            <a:t>收集需求</a:t>
          </a:r>
          <a:endParaRPr lang="zh-CN" altLang="en-US" sz="2000" b="1" kern="1200" dirty="0">
            <a:solidFill>
              <a:schemeClr val="bg1"/>
            </a:solidFill>
            <a:latin typeface="微软雅黑" pitchFamily="34" charset="-122"/>
            <a:ea typeface="微软雅黑" pitchFamily="34" charset="-122"/>
          </a:endParaRPr>
        </a:p>
      </dsp:txBody>
      <dsp:txXfrm>
        <a:off x="2038946" y="690308"/>
        <a:ext cx="1641034" cy="779794"/>
      </dsp:txXfrm>
    </dsp:sp>
    <dsp:sp modelId="{3156070D-6614-43E1-ABE6-5F621339838D}">
      <dsp:nvSpPr>
        <dsp:cNvPr id="0" name=""/>
        <dsp:cNvSpPr/>
      </dsp:nvSpPr>
      <dsp:spPr>
        <a:xfrm>
          <a:off x="3990189" y="648123"/>
          <a:ext cx="1776392"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3.</a:t>
          </a:r>
          <a:r>
            <a:rPr lang="zh-CN" altLang="en-US" sz="2000" b="1" kern="1200" dirty="0" smtClean="0">
              <a:solidFill>
                <a:schemeClr val="bg1"/>
              </a:solidFill>
              <a:latin typeface="微软雅黑" pitchFamily="34" charset="-122"/>
              <a:ea typeface="微软雅黑" pitchFamily="34" charset="-122"/>
            </a:rPr>
            <a:t>定义</a:t>
          </a:r>
          <a:r>
            <a:rPr lang="zh-CN" altLang="en-US" sz="2000" b="1" kern="1200" dirty="0">
              <a:solidFill>
                <a:schemeClr val="bg1"/>
              </a:solidFill>
              <a:latin typeface="微软雅黑" pitchFamily="34" charset="-122"/>
              <a:ea typeface="微软雅黑" pitchFamily="34" charset="-122"/>
            </a:rPr>
            <a:t>范围</a:t>
          </a:r>
        </a:p>
      </dsp:txBody>
      <dsp:txXfrm>
        <a:off x="4032374" y="690308"/>
        <a:ext cx="1692022" cy="779794"/>
      </dsp:txXfrm>
    </dsp:sp>
    <dsp:sp modelId="{A0CE7CB3-08F0-4163-8284-041640424FD1}">
      <dsp:nvSpPr>
        <dsp:cNvPr id="0" name=""/>
        <dsp:cNvSpPr/>
      </dsp:nvSpPr>
      <dsp:spPr>
        <a:xfrm>
          <a:off x="6034605" y="648123"/>
          <a:ext cx="2889433"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4.</a:t>
          </a:r>
          <a:r>
            <a:rPr lang="zh-CN" altLang="en-US" sz="2000" b="1" kern="1200" dirty="0">
              <a:solidFill>
                <a:schemeClr val="bg1"/>
              </a:solidFill>
              <a:latin typeface="微软雅黑" pitchFamily="34" charset="-122"/>
              <a:ea typeface="微软雅黑" pitchFamily="34" charset="-122"/>
            </a:rPr>
            <a:t>创建工作分解结构</a:t>
          </a:r>
        </a:p>
      </dsp:txBody>
      <dsp:txXfrm>
        <a:off x="6076790" y="690308"/>
        <a:ext cx="2805063" cy="7797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WBS（Work Breakdown Structure）工作分解结构</a:t>
            </a:r>
            <a:endParaRPr lang="zh-CN" altLang="en-US"/>
          </a:p>
          <a:p>
            <a:r>
              <a:rPr lang="zh-CN" altLang="en-US"/>
              <a:t>https://baike.baidu.com/item/WBS/9518746?fr=aladdin</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注意：这里的界面原型由需求分析人员画即可，重在业务的表达，不必专业人员制作精美，那样反而容易误导客户</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100%</a:t>
            </a:r>
            <a:r>
              <a:rPr lang="zh-CN" altLang="en-US" dirty="0"/>
              <a:t>规则：</a:t>
            </a:r>
            <a:r>
              <a:rPr lang="en-US" altLang="zh-CN" dirty="0"/>
              <a:t>WBS</a:t>
            </a:r>
            <a:r>
              <a:rPr lang="zh-CN" altLang="en-US" dirty="0"/>
              <a:t>是范围的另一种描述方式，适用于规划、监控和沟通，与范围必须</a:t>
            </a:r>
            <a:r>
              <a:rPr lang="en-US" altLang="zh-CN" dirty="0"/>
              <a:t>100%</a:t>
            </a:r>
            <a:r>
              <a:rPr lang="zh-CN" altLang="en-US" dirty="0"/>
              <a:t>匹配；</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基准是确保项目不出现蔓延的重要手段</a:t>
            </a:r>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GIF"/><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432810"/>
            <a:ext cx="6029356" cy="609600"/>
          </a:xfrm>
        </p:spPr>
        <p:txBody>
          <a:bodyPr/>
          <a:lstStyle/>
          <a:p>
            <a:r>
              <a:rPr lang="zh-CN" altLang="en-US" sz="2800" dirty="0"/>
              <a:t>第三章 项目规划</a:t>
            </a:r>
            <a:r>
              <a:rPr lang="en-US" altLang="zh-CN" sz="2800" dirty="0" smtClean="0">
                <a:sym typeface="+mn-ea"/>
              </a:rPr>
              <a:t>——</a:t>
            </a:r>
            <a:r>
              <a:rPr lang="zh-CN" altLang="en-US" sz="2800" dirty="0" smtClean="0">
                <a:sym typeface="+mn-ea"/>
              </a:rPr>
              <a:t>范围</a:t>
            </a:r>
            <a:endParaRPr lang="zh-CN" altLang="en-US" sz="2800" dirty="0" smtClean="0">
              <a:sym typeface="+mn-ea"/>
            </a:endParaRPr>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40043"/>
            <a:ext cx="11360149" cy="647700"/>
          </a:xfrm>
        </p:spPr>
        <p:txBody>
          <a:bodyPr/>
          <a:lstStyle/>
          <a:p>
            <a:r>
              <a:rPr lang="zh-CN" altLang="en-US" dirty="0"/>
              <a:t>规划范围</a:t>
            </a:r>
            <a:endParaRPr lang="zh-CN" altLang="en-US" dirty="0"/>
          </a:p>
        </p:txBody>
      </p:sp>
      <p:sp>
        <p:nvSpPr>
          <p:cNvPr id="3" name="内容占位符 2"/>
          <p:cNvSpPr>
            <a:spLocks noGrp="1"/>
          </p:cNvSpPr>
          <p:nvPr>
            <p:ph idx="1"/>
          </p:nvPr>
        </p:nvSpPr>
        <p:spPr>
          <a:xfrm>
            <a:off x="393700" y="1211580"/>
            <a:ext cx="11366500" cy="4313238"/>
          </a:xfrm>
        </p:spPr>
        <p:txBody>
          <a:bodyPr/>
          <a:lstStyle/>
          <a:p>
            <a:r>
              <a:rPr lang="zh-CN" altLang="en-US" sz="2400" dirty="0"/>
              <a:t>规划范围回答的是“</a:t>
            </a:r>
            <a:r>
              <a:rPr lang="zh-CN" altLang="en-US" sz="2400" dirty="0">
                <a:solidFill>
                  <a:srgbClr val="FF0000"/>
                </a:solidFill>
              </a:rPr>
              <a:t>项目做什么和得到什么结果？</a:t>
            </a:r>
            <a:r>
              <a:rPr lang="zh-CN" altLang="en-US" sz="2400" dirty="0"/>
              <a:t>”的问题，这是一切后续工作的前提</a:t>
            </a:r>
            <a:endParaRPr lang="en-US" altLang="zh-CN" sz="2400" dirty="0"/>
          </a:p>
          <a:p>
            <a:r>
              <a:rPr lang="zh-CN" altLang="en-US" sz="2400" dirty="0"/>
              <a:t>规划范围通常经过</a:t>
            </a:r>
            <a:r>
              <a:rPr lang="zh-CN" altLang="en-US" sz="2400" dirty="0" smtClean="0"/>
              <a:t>如下四个</a:t>
            </a:r>
            <a:r>
              <a:rPr lang="zh-CN" altLang="en-US" sz="2400" dirty="0"/>
              <a:t>步骤：</a:t>
            </a:r>
            <a:endParaRPr lang="en-US" altLang="zh-CN" sz="2400" dirty="0"/>
          </a:p>
          <a:p>
            <a:pPr>
              <a:buNone/>
            </a:pPr>
            <a:endParaRPr lang="en-US" altLang="zh-CN" sz="2400" dirty="0"/>
          </a:p>
        </p:txBody>
      </p:sp>
      <p:graphicFrame>
        <p:nvGraphicFramePr>
          <p:cNvPr id="4" name="图示 3"/>
          <p:cNvGraphicFramePr/>
          <p:nvPr/>
        </p:nvGraphicFramePr>
        <p:xfrm>
          <a:off x="1524000" y="2571750"/>
          <a:ext cx="9464040" cy="37296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540" y="332740"/>
            <a:ext cx="11249660" cy="647700"/>
          </a:xfrm>
        </p:spPr>
        <p:txBody>
          <a:bodyPr/>
          <a:lstStyle/>
          <a:p>
            <a:r>
              <a:rPr lang="en-US" altLang="zh-CN" dirty="0"/>
              <a:t>1.</a:t>
            </a:r>
            <a:r>
              <a:rPr lang="zh-CN" altLang="en-US" dirty="0"/>
              <a:t>制定范围管理计划</a:t>
            </a:r>
            <a:endParaRPr lang="zh-CN" altLang="en-US" dirty="0"/>
          </a:p>
        </p:txBody>
      </p:sp>
      <p:sp>
        <p:nvSpPr>
          <p:cNvPr id="3" name="内容占位符 2"/>
          <p:cNvSpPr>
            <a:spLocks noGrp="1"/>
          </p:cNvSpPr>
          <p:nvPr>
            <p:ph idx="1"/>
          </p:nvPr>
        </p:nvSpPr>
        <p:spPr>
          <a:xfrm>
            <a:off x="511175" y="1489075"/>
            <a:ext cx="10878820" cy="4313555"/>
          </a:xfrm>
        </p:spPr>
        <p:txBody>
          <a:bodyPr/>
          <a:lstStyle/>
          <a:p>
            <a:r>
              <a:rPr lang="zh-CN" altLang="en-US" sz="2400" dirty="0"/>
              <a:t>定义：项目范围管理计划是一种</a:t>
            </a:r>
            <a:r>
              <a:rPr lang="zh-CN" altLang="en-US" sz="2400" dirty="0">
                <a:solidFill>
                  <a:srgbClr val="FF0000"/>
                </a:solidFill>
              </a:rPr>
              <a:t>规划工具</a:t>
            </a:r>
            <a:r>
              <a:rPr lang="zh-CN" altLang="en-US" sz="2400" dirty="0"/>
              <a:t>，说明项目团队</a:t>
            </a:r>
            <a:r>
              <a:rPr lang="zh-CN" altLang="en-US" sz="2400" dirty="0">
                <a:solidFill>
                  <a:schemeClr val="tx1"/>
                </a:solidFill>
              </a:rPr>
              <a:t>如何确定项目范围</a:t>
            </a:r>
            <a:r>
              <a:rPr lang="zh-CN" altLang="en-US" sz="2400" dirty="0"/>
              <a:t>，如何制定详细的项目范围说明书，如何确定与制作工作分解结构，如何核实项目范围以及控制项目范围等（即用来对范围规划做总体指导的工具）。</a:t>
            </a:r>
            <a:endParaRPr lang="en-US" altLang="zh-CN" sz="2400" dirty="0"/>
          </a:p>
          <a:p>
            <a:r>
              <a:rPr lang="zh-CN" altLang="en-US" sz="2400" dirty="0"/>
              <a:t>作用：确定项目的</a:t>
            </a:r>
            <a:r>
              <a:rPr lang="zh-CN" altLang="en-US" sz="2400" dirty="0">
                <a:solidFill>
                  <a:srgbClr val="FF0000"/>
                </a:solidFill>
              </a:rPr>
              <a:t>范围</a:t>
            </a:r>
            <a:r>
              <a:rPr lang="zh-CN" altLang="en-US" sz="2400" dirty="0"/>
              <a:t>和</a:t>
            </a:r>
            <a:r>
              <a:rPr lang="zh-CN" altLang="en-US" sz="2400" dirty="0">
                <a:solidFill>
                  <a:srgbClr val="FF0000"/>
                </a:solidFill>
              </a:rPr>
              <a:t>需求</a:t>
            </a:r>
            <a:r>
              <a:rPr lang="zh-CN" altLang="en-US" sz="2400" dirty="0"/>
              <a:t>如何管理。</a:t>
            </a:r>
            <a:endParaRPr lang="en-US" altLang="zh-CN" sz="2400" dirty="0"/>
          </a:p>
          <a:p>
            <a:r>
              <a:rPr lang="zh-CN" altLang="en-US" sz="2400" dirty="0"/>
              <a:t>参与人员：项目团队和合适的项目干系人共同创建一个范围管理计划和需求管理计划。</a:t>
            </a:r>
            <a:endParaRPr lang="en-US" altLang="zh-CN" sz="2400"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2903"/>
            <a:ext cx="11360149" cy="647700"/>
          </a:xfrm>
        </p:spPr>
        <p:txBody>
          <a:bodyPr/>
          <a:lstStyle/>
          <a:p>
            <a:r>
              <a:rPr lang="zh-CN" altLang="en-US" dirty="0"/>
              <a:t>范围管理计划包含的内容</a:t>
            </a:r>
            <a:endParaRPr lang="zh-CN" altLang="en-US" dirty="0"/>
          </a:p>
        </p:txBody>
      </p:sp>
      <p:graphicFrame>
        <p:nvGraphicFramePr>
          <p:cNvPr id="4" name="内容占位符 3"/>
          <p:cNvGraphicFramePr>
            <a:graphicFrameLocks noGrp="1"/>
          </p:cNvGraphicFramePr>
          <p:nvPr>
            <p:ph idx="1"/>
          </p:nvPr>
        </p:nvGraphicFramePr>
        <p:xfrm>
          <a:off x="1819275" y="1209039"/>
          <a:ext cx="8524875" cy="5201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726" y="359093"/>
            <a:ext cx="11360149" cy="647700"/>
          </a:xfrm>
        </p:spPr>
        <p:txBody>
          <a:bodyPr/>
          <a:lstStyle/>
          <a:p>
            <a:r>
              <a:rPr lang="en-US" altLang="zh-CN" dirty="0"/>
              <a:t>2. </a:t>
            </a:r>
            <a:r>
              <a:rPr lang="zh-CN" altLang="en-US" dirty="0"/>
              <a:t>收集需求</a:t>
            </a:r>
            <a:endParaRPr lang="zh-CN" altLang="en-US" dirty="0"/>
          </a:p>
        </p:txBody>
      </p:sp>
      <p:sp>
        <p:nvSpPr>
          <p:cNvPr id="6" name="内容占位符 2"/>
          <p:cNvSpPr>
            <a:spLocks noGrp="1"/>
          </p:cNvSpPr>
          <p:nvPr>
            <p:ph idx="1"/>
          </p:nvPr>
        </p:nvSpPr>
        <p:spPr>
          <a:xfrm>
            <a:off x="466725" y="1323340"/>
            <a:ext cx="9629775" cy="4784090"/>
          </a:xfrm>
        </p:spPr>
        <p:txBody>
          <a:bodyPr/>
          <a:lstStyle/>
          <a:p>
            <a:r>
              <a:rPr lang="en-US" altLang="zh-CN" sz="2400" dirty="0"/>
              <a:t> </a:t>
            </a:r>
            <a:r>
              <a:rPr lang="zh-CN" altLang="en-US" sz="2400" dirty="0"/>
              <a:t>由</a:t>
            </a:r>
            <a:r>
              <a:rPr lang="zh-CN" altLang="en-US" sz="2400" dirty="0">
                <a:solidFill>
                  <a:srgbClr val="FF0000"/>
                </a:solidFill>
              </a:rPr>
              <a:t>需求专家</a:t>
            </a:r>
            <a:r>
              <a:rPr lang="zh-CN" altLang="en-US" sz="2400" dirty="0"/>
              <a:t>主要负责，与客户深入沟通，完成需求的收集整理工作；</a:t>
            </a:r>
            <a:endParaRPr lang="en-US" altLang="zh-CN" sz="2400" dirty="0"/>
          </a:p>
          <a:p>
            <a:pPr lvl="1"/>
            <a:r>
              <a:rPr lang="zh-CN" altLang="en-US" sz="2000" dirty="0"/>
              <a:t>常用的需求收集方法：访谈、现场观察、界面原型、用例分析等</a:t>
            </a:r>
            <a:endParaRPr lang="zh-CN" altLang="en-US" sz="2000" dirty="0"/>
          </a:p>
          <a:p>
            <a:pPr lvl="1"/>
            <a:r>
              <a:rPr lang="zh-CN" altLang="en-US" sz="2000" dirty="0"/>
              <a:t>若使用原型法，则本阶段</a:t>
            </a:r>
            <a:r>
              <a:rPr lang="zh-CN" altLang="en-US" sz="2000" dirty="0">
                <a:sym typeface="+mn-ea"/>
              </a:rPr>
              <a:t>重在业务的表达，使用低保真原型（避免误导客户）</a:t>
            </a:r>
            <a:endParaRPr lang="en-US" altLang="zh-CN" sz="2000" dirty="0"/>
          </a:p>
          <a:p>
            <a:r>
              <a:rPr lang="zh-CN" altLang="en-US" sz="2400" dirty="0"/>
              <a:t> 成果为</a:t>
            </a:r>
            <a:r>
              <a:rPr lang="en-US" altLang="zh-CN" sz="2400" dirty="0"/>
              <a:t>《</a:t>
            </a:r>
            <a:r>
              <a:rPr lang="zh-CN" altLang="en-US" sz="2400" dirty="0"/>
              <a:t>需求说明书</a:t>
            </a:r>
            <a:r>
              <a:rPr lang="en-US" altLang="zh-CN" sz="2400" dirty="0"/>
              <a:t>》</a:t>
            </a:r>
            <a:r>
              <a:rPr lang="zh-CN" altLang="en-US" sz="2400" dirty="0"/>
              <a:t>，详细描述了客户的期望，包括：</a:t>
            </a:r>
            <a:endParaRPr lang="en-US" altLang="zh-CN" sz="2400" dirty="0"/>
          </a:p>
          <a:p>
            <a:pPr lvl="2"/>
            <a:r>
              <a:rPr lang="zh-CN" altLang="en-US" sz="2000" dirty="0"/>
              <a:t>功能性需求</a:t>
            </a:r>
            <a:endParaRPr lang="en-US" altLang="zh-CN" sz="2000" dirty="0"/>
          </a:p>
          <a:p>
            <a:pPr lvl="2"/>
            <a:r>
              <a:rPr lang="zh-CN" altLang="en-US" sz="2000" dirty="0"/>
              <a:t>非功能性需求</a:t>
            </a:r>
            <a:endParaRPr lang="en-US" altLang="zh-CN" sz="2400" dirty="0"/>
          </a:p>
          <a:p>
            <a:r>
              <a:rPr lang="en-US" altLang="zh-CN" sz="2400" dirty="0"/>
              <a:t>《</a:t>
            </a:r>
            <a:r>
              <a:rPr lang="zh-CN" altLang="en-US" sz="2400" dirty="0"/>
              <a:t>需求说明书</a:t>
            </a:r>
            <a:r>
              <a:rPr lang="en-US" altLang="zh-CN" sz="2400" dirty="0"/>
              <a:t>》</a:t>
            </a:r>
            <a:r>
              <a:rPr lang="zh-CN" altLang="en-US" sz="2400" dirty="0"/>
              <a:t>必须获得客户方的签字确认；</a:t>
            </a:r>
            <a:endParaRPr lang="en-US" altLang="zh-CN" sz="2400" dirty="0"/>
          </a:p>
          <a:p>
            <a:r>
              <a:rPr lang="zh-CN" altLang="en-US" sz="2400" dirty="0"/>
              <a:t> 本项工作，</a:t>
            </a:r>
            <a:r>
              <a:rPr lang="zh-CN" altLang="en-US" sz="2400" dirty="0">
                <a:solidFill>
                  <a:srgbClr val="FF0000"/>
                </a:solidFill>
              </a:rPr>
              <a:t>项目经理</a:t>
            </a:r>
            <a:r>
              <a:rPr lang="zh-CN" altLang="en-US" sz="2400" dirty="0"/>
              <a:t>做好进度跟踪和给予支持即可；</a:t>
            </a:r>
            <a:endParaRPr lang="zh-CN" altLang="en-US" sz="2400" dirty="0"/>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 calcmode="lin" valueType="num">
                                      <p:cBhvr additive="base">
                                        <p:cTn id="1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 calcmode="lin" valueType="num">
                                      <p:cBhvr additive="base">
                                        <p:cTn id="1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 calcmode="lin" valueType="num">
                                      <p:cBhvr additive="base">
                                        <p:cTn id="2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72440" y="1414145"/>
            <a:ext cx="10748645" cy="5198745"/>
          </a:xfrm>
        </p:spPr>
        <p:txBody>
          <a:bodyPr/>
          <a:lstStyle/>
          <a:p>
            <a:pPr>
              <a:lnSpc>
                <a:spcPct val="130000"/>
              </a:lnSpc>
            </a:pPr>
            <a:r>
              <a:rPr lang="zh-CN" altLang="en-US" sz="2400" dirty="0"/>
              <a:t>由</a:t>
            </a:r>
            <a:r>
              <a:rPr lang="en-US" altLang="zh-CN" sz="2400" dirty="0">
                <a:solidFill>
                  <a:srgbClr val="FF0000"/>
                </a:solidFill>
              </a:rPr>
              <a:t>UE</a:t>
            </a:r>
            <a:r>
              <a:rPr lang="zh-CN" altLang="en-US" sz="2400" dirty="0">
                <a:solidFill>
                  <a:srgbClr val="FF0000"/>
                </a:solidFill>
              </a:rPr>
              <a:t>设计专家</a:t>
            </a:r>
            <a:r>
              <a:rPr lang="zh-CN" altLang="en-US" sz="2400" dirty="0"/>
              <a:t>完成界面和交互的设计，成果为</a:t>
            </a:r>
            <a:r>
              <a:rPr lang="zh-CN" altLang="en-US" sz="2400" dirty="0">
                <a:solidFill>
                  <a:srgbClr val="FF0000"/>
                </a:solidFill>
              </a:rPr>
              <a:t>最终的软件界面</a:t>
            </a:r>
            <a:r>
              <a:rPr lang="zh-CN" altLang="en-US" sz="2400" dirty="0"/>
              <a:t>；</a:t>
            </a:r>
            <a:endParaRPr lang="en-US" altLang="zh-CN" sz="2400" dirty="0"/>
          </a:p>
          <a:p>
            <a:pPr>
              <a:lnSpc>
                <a:spcPct val="130000"/>
              </a:lnSpc>
            </a:pPr>
            <a:r>
              <a:rPr lang="zh-CN" altLang="en-US" sz="2400" dirty="0"/>
              <a:t>由</a:t>
            </a:r>
            <a:r>
              <a:rPr lang="zh-CN" altLang="en-US" sz="2400" dirty="0">
                <a:solidFill>
                  <a:srgbClr val="FF0000"/>
                </a:solidFill>
              </a:rPr>
              <a:t>架构师</a:t>
            </a:r>
            <a:r>
              <a:rPr lang="zh-CN" altLang="en-US" sz="2400" dirty="0"/>
              <a:t>完成底层技术框架和技术细节的设计，成果为</a:t>
            </a:r>
            <a:r>
              <a:rPr lang="en-US" altLang="zh-CN" sz="2400" dirty="0"/>
              <a:t>《</a:t>
            </a:r>
            <a:r>
              <a:rPr lang="zh-CN" altLang="en-US" sz="2400" dirty="0">
                <a:solidFill>
                  <a:srgbClr val="FF0000"/>
                </a:solidFill>
              </a:rPr>
              <a:t>详细设计说明书</a:t>
            </a:r>
            <a:r>
              <a:rPr lang="en-US" altLang="zh-CN" sz="2400" dirty="0"/>
              <a:t>》 </a:t>
            </a:r>
            <a:r>
              <a:rPr lang="zh-CN" altLang="en-US" sz="2400" dirty="0"/>
              <a:t>；</a:t>
            </a:r>
            <a:endParaRPr lang="en-US" altLang="zh-CN" sz="2400" dirty="0"/>
          </a:p>
          <a:p>
            <a:pPr>
              <a:lnSpc>
                <a:spcPct val="130000"/>
              </a:lnSpc>
            </a:pPr>
            <a:r>
              <a:rPr lang="zh-CN" altLang="en-US" sz="2400" dirty="0"/>
              <a:t>由</a:t>
            </a:r>
            <a:r>
              <a:rPr lang="zh-CN" altLang="en-US" sz="2400" dirty="0">
                <a:solidFill>
                  <a:srgbClr val="FF0000"/>
                </a:solidFill>
              </a:rPr>
              <a:t>项目经理</a:t>
            </a:r>
            <a:r>
              <a:rPr lang="zh-CN" altLang="en-US" sz="2400" dirty="0"/>
              <a:t>完成项目管理工作的规划，成果为</a:t>
            </a:r>
            <a:r>
              <a:rPr lang="en-US" altLang="zh-CN" sz="2400" dirty="0"/>
              <a:t>《</a:t>
            </a:r>
            <a:r>
              <a:rPr lang="zh-CN" altLang="en-US" sz="2400" dirty="0">
                <a:solidFill>
                  <a:srgbClr val="FF0000"/>
                </a:solidFill>
              </a:rPr>
              <a:t>项目范围说明</a:t>
            </a:r>
            <a:r>
              <a:rPr lang="en-US" altLang="zh-CN" sz="2400" dirty="0"/>
              <a:t>》</a:t>
            </a:r>
            <a:r>
              <a:rPr lang="zh-CN" altLang="en-US" sz="2400" dirty="0"/>
              <a:t>，该说明书描述了</a:t>
            </a:r>
            <a:r>
              <a:rPr lang="zh-CN" altLang="en-US" sz="2400" dirty="0">
                <a:solidFill>
                  <a:srgbClr val="FF0000"/>
                </a:solidFill>
              </a:rPr>
              <a:t>要交付承诺的成果</a:t>
            </a:r>
            <a:r>
              <a:rPr lang="zh-CN" altLang="en-US" sz="2400" dirty="0"/>
              <a:t>给客户和必</a:t>
            </a:r>
            <a:r>
              <a:rPr lang="zh-CN" altLang="en-US" sz="2400" dirty="0">
                <a:solidFill>
                  <a:srgbClr val="FF0000"/>
                </a:solidFill>
              </a:rPr>
              <a:t>须完成的所有管理工作</a:t>
            </a:r>
            <a:r>
              <a:rPr lang="zh-CN" altLang="en-US" sz="2400" dirty="0"/>
              <a:t>：</a:t>
            </a:r>
            <a:endParaRPr lang="en-US" altLang="zh-CN" sz="2000" dirty="0"/>
          </a:p>
          <a:p>
            <a:pPr lvl="1"/>
            <a:r>
              <a:rPr lang="zh-CN" altLang="en-US" sz="2000" dirty="0">
                <a:solidFill>
                  <a:schemeClr val="tx1"/>
                </a:solidFill>
              </a:rPr>
              <a:t>可交付成果</a:t>
            </a:r>
            <a:r>
              <a:rPr lang="zh-CN" altLang="en-US" sz="2000" dirty="0"/>
              <a:t>。项目提交的最终产品及相关的资料等</a:t>
            </a:r>
            <a:endParaRPr lang="zh-CN" altLang="en-US" sz="2000" dirty="0"/>
          </a:p>
          <a:p>
            <a:pPr lvl="1"/>
            <a:r>
              <a:rPr lang="zh-CN" altLang="en-US" sz="2000" dirty="0">
                <a:sym typeface="+mn-ea"/>
              </a:rPr>
              <a:t>软件项目是团队协作的智力型工作，除了具体的专业工作之外，还要考虑大量的</a:t>
            </a:r>
            <a:r>
              <a:rPr lang="zh-CN" altLang="en-US" sz="2000" dirty="0">
                <a:solidFill>
                  <a:srgbClr val="FF0000"/>
                </a:solidFill>
                <a:sym typeface="+mn-ea"/>
              </a:rPr>
              <a:t>须完成管理工作</a:t>
            </a:r>
            <a:r>
              <a:rPr lang="zh-CN" altLang="en-US" sz="2000" dirty="0">
                <a:sym typeface="+mn-ea"/>
              </a:rPr>
              <a:t>，来保证团队的分工与协作</a:t>
            </a:r>
            <a:endParaRPr lang="zh-CN" altLang="en-US" sz="2000" dirty="0"/>
          </a:p>
          <a:p>
            <a:pPr lvl="1"/>
            <a:endParaRPr lang="en-US" altLang="zh-CN" sz="2000" dirty="0"/>
          </a:p>
        </p:txBody>
      </p:sp>
      <p:sp>
        <p:nvSpPr>
          <p:cNvPr id="2" name="标题 1"/>
          <p:cNvSpPr>
            <a:spLocks noGrp="1"/>
          </p:cNvSpPr>
          <p:nvPr>
            <p:ph type="title"/>
          </p:nvPr>
        </p:nvSpPr>
        <p:spPr>
          <a:xfrm>
            <a:off x="473076" y="325438"/>
            <a:ext cx="11360149" cy="647700"/>
          </a:xfrm>
        </p:spPr>
        <p:txBody>
          <a:bodyPr/>
          <a:lstStyle/>
          <a:p>
            <a:r>
              <a:rPr lang="en-US" altLang="zh-CN" dirty="0"/>
              <a:t>3. </a:t>
            </a:r>
            <a:r>
              <a:rPr lang="zh-CN" altLang="en-US" dirty="0"/>
              <a:t>定义范围（总体范围的定义）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25438"/>
            <a:ext cx="11360149" cy="647700"/>
          </a:xfrm>
        </p:spPr>
        <p:txBody>
          <a:bodyPr/>
          <a:lstStyle/>
          <a:p>
            <a:r>
              <a:rPr lang="zh-CN" altLang="en-US" dirty="0"/>
              <a:t>思考</a:t>
            </a:r>
            <a:endParaRPr lang="zh-CN" altLang="en-US" dirty="0"/>
          </a:p>
        </p:txBody>
      </p:sp>
      <p:sp>
        <p:nvSpPr>
          <p:cNvPr id="3" name="内容占位符 2"/>
          <p:cNvSpPr>
            <a:spLocks noGrp="1"/>
          </p:cNvSpPr>
          <p:nvPr>
            <p:ph idx="1"/>
          </p:nvPr>
        </p:nvSpPr>
        <p:spPr>
          <a:xfrm>
            <a:off x="1819276" y="1088310"/>
            <a:ext cx="8376776" cy="2065286"/>
          </a:xfrm>
        </p:spPr>
        <p:txBody>
          <a:bodyPr/>
          <a:lstStyle/>
          <a:p>
            <a:pPr marL="0" indent="0">
              <a:lnSpc>
                <a:spcPct val="150000"/>
              </a:lnSpc>
              <a:buNone/>
            </a:pPr>
            <a:r>
              <a:rPr lang="zh-CN" altLang="en-US" sz="2800" dirty="0"/>
              <a:t>如何基于前面的定义范围成果：</a:t>
            </a:r>
            <a:r>
              <a:rPr lang="en-US" altLang="zh-CN" sz="2800" dirty="0"/>
              <a:t>《</a:t>
            </a:r>
            <a:r>
              <a:rPr lang="zh-CN" altLang="en-US" sz="2800" dirty="0"/>
              <a:t>最终界面</a:t>
            </a:r>
            <a:r>
              <a:rPr lang="en-US" altLang="zh-CN" sz="2800" dirty="0"/>
              <a:t>》</a:t>
            </a:r>
            <a:r>
              <a:rPr lang="zh-CN" altLang="en-US" sz="2800" dirty="0"/>
              <a:t>、</a:t>
            </a:r>
            <a:r>
              <a:rPr lang="en-US" altLang="zh-CN" sz="2800" dirty="0"/>
              <a:t>《</a:t>
            </a:r>
            <a:r>
              <a:rPr lang="zh-CN" altLang="en-US" sz="2800" dirty="0"/>
              <a:t>详细设计</a:t>
            </a:r>
            <a:r>
              <a:rPr lang="en-US" altLang="zh-CN" sz="2800" dirty="0"/>
              <a:t>》</a:t>
            </a:r>
            <a:r>
              <a:rPr lang="zh-CN" altLang="en-US" sz="2800" dirty="0"/>
              <a:t>、</a:t>
            </a:r>
            <a:r>
              <a:rPr lang="en-US" altLang="zh-CN" sz="2800" dirty="0"/>
              <a:t>《</a:t>
            </a:r>
            <a:r>
              <a:rPr lang="zh-CN" altLang="en-US" sz="2800" dirty="0"/>
              <a:t>项目范围说明</a:t>
            </a:r>
            <a:r>
              <a:rPr lang="en-US" altLang="zh-CN" sz="2800" dirty="0"/>
              <a:t>》</a:t>
            </a:r>
            <a:r>
              <a:rPr lang="zh-CN" altLang="en-US" sz="2800" dirty="0"/>
              <a:t>，如何进行人员、时间、资源、成本的分配和控制呢？</a:t>
            </a:r>
            <a:endParaRPr lang="en-US" altLang="zh-CN" sz="2800" dirty="0"/>
          </a:p>
        </p:txBody>
      </p:sp>
      <p:pic>
        <p:nvPicPr>
          <p:cNvPr id="1026" name="Picture 2" descr="http://www.gd.xinhuanet.com/newscenter/photo/2004-10/02/xin_54100102110695327083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35546" y="3215663"/>
            <a:ext cx="4584466" cy="2994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931" y="308293"/>
            <a:ext cx="11360149" cy="647700"/>
          </a:xfrm>
        </p:spPr>
        <p:txBody>
          <a:bodyPr/>
          <a:lstStyle/>
          <a:p>
            <a:r>
              <a:rPr lang="en-US" altLang="zh-CN" dirty="0"/>
              <a:t>4. </a:t>
            </a:r>
            <a:r>
              <a:rPr lang="zh-CN" altLang="en-US" dirty="0"/>
              <a:t>创建工作分解结构</a:t>
            </a:r>
            <a:r>
              <a:rPr lang="en-US" altLang="zh-CN" dirty="0"/>
              <a:t>[WBS]</a:t>
            </a:r>
            <a:endParaRPr lang="zh-CN" altLang="en-US" dirty="0"/>
          </a:p>
        </p:txBody>
      </p:sp>
      <p:sp>
        <p:nvSpPr>
          <p:cNvPr id="3" name="内容占位符 2"/>
          <p:cNvSpPr>
            <a:spLocks noGrp="1"/>
          </p:cNvSpPr>
          <p:nvPr>
            <p:ph idx="1"/>
          </p:nvPr>
        </p:nvSpPr>
        <p:spPr>
          <a:xfrm>
            <a:off x="456565" y="1472565"/>
            <a:ext cx="9887585" cy="4313555"/>
          </a:xfrm>
        </p:spPr>
        <p:txBody>
          <a:bodyPr/>
          <a:lstStyle/>
          <a:p>
            <a:pPr>
              <a:lnSpc>
                <a:spcPct val="150000"/>
              </a:lnSpc>
            </a:pPr>
            <a:r>
              <a:rPr lang="zh-CN" altLang="en-US" sz="2400" dirty="0"/>
              <a:t>将“超级大蛋糕”（定义范围的成果）不断分割，直至个人可以“吃下”（执行）</a:t>
            </a:r>
            <a:endParaRPr lang="en-US" altLang="zh-CN" sz="2400" dirty="0"/>
          </a:p>
          <a:p>
            <a:r>
              <a:rPr lang="zh-CN" altLang="en-US" sz="2400" dirty="0"/>
              <a:t>工作分解结构</a:t>
            </a:r>
            <a:r>
              <a:rPr lang="en-US" altLang="zh-CN" sz="2400" dirty="0"/>
              <a:t>(WBS</a:t>
            </a:r>
            <a:r>
              <a:rPr lang="zh-CN" altLang="en-US" sz="2400" dirty="0"/>
              <a:t>，</a:t>
            </a:r>
            <a:r>
              <a:rPr lang="en-US" altLang="zh-CN" sz="2400" dirty="0"/>
              <a:t>Work Breakdown Structure)</a:t>
            </a:r>
            <a:r>
              <a:rPr lang="zh-CN" altLang="en-US" sz="2400" dirty="0"/>
              <a:t>：是以可交付成果为导向对项目要素进行的分组，它归纳和定义了项目的整个工作范围，</a:t>
            </a:r>
            <a:r>
              <a:rPr lang="zh-CN" altLang="en-US" sz="2400" dirty="0">
                <a:solidFill>
                  <a:srgbClr val="FF0000"/>
                </a:solidFill>
              </a:rPr>
              <a:t>每下降一层</a:t>
            </a:r>
            <a:r>
              <a:rPr lang="zh-CN" altLang="en-US" sz="2400" dirty="0"/>
              <a:t>代表对项目工作的更详细定义</a:t>
            </a:r>
            <a:endParaRPr lang="en-US" altLang="zh-CN" sz="2200" dirty="0"/>
          </a:p>
          <a:p>
            <a:pPr lvl="2"/>
            <a:r>
              <a:rPr lang="zh-CN" altLang="en-US" sz="2200" dirty="0">
                <a:solidFill>
                  <a:srgbClr val="FF0000"/>
                </a:solidFill>
              </a:rPr>
              <a:t>控制账户</a:t>
            </a:r>
            <a:r>
              <a:rPr lang="zh-CN" altLang="en-US" sz="2200" dirty="0">
                <a:solidFill>
                  <a:schemeClr val="tx1"/>
                </a:solidFill>
              </a:rPr>
              <a:t>，</a:t>
            </a:r>
            <a:r>
              <a:rPr lang="zh-CN" altLang="en-US" sz="2200" dirty="0"/>
              <a:t>高层管理人员的</a:t>
            </a:r>
            <a:r>
              <a:rPr lang="zh-CN" altLang="en-US" sz="2200" dirty="0">
                <a:solidFill>
                  <a:srgbClr val="FF0000"/>
                </a:solidFill>
              </a:rPr>
              <a:t>控制点</a:t>
            </a:r>
            <a:r>
              <a:rPr lang="zh-CN" altLang="en-US" sz="2200" dirty="0"/>
              <a:t>，粒度</a:t>
            </a:r>
            <a:r>
              <a:rPr lang="zh-CN" altLang="en-US" sz="2200" dirty="0">
                <a:solidFill>
                  <a:schemeClr val="tx1"/>
                </a:solidFill>
              </a:rPr>
              <a:t>比</a:t>
            </a:r>
            <a:r>
              <a:rPr lang="en-US" altLang="zh-CN" sz="2200" dirty="0">
                <a:solidFill>
                  <a:schemeClr val="tx1"/>
                </a:solidFill>
              </a:rPr>
              <a:t>WBS</a:t>
            </a:r>
            <a:r>
              <a:rPr lang="zh-CN" altLang="en-US" sz="2200" dirty="0">
                <a:solidFill>
                  <a:schemeClr val="tx1"/>
                </a:solidFill>
              </a:rPr>
              <a:t>工作包粗得多</a:t>
            </a:r>
            <a:r>
              <a:rPr lang="zh-CN" altLang="en-US" sz="2200" dirty="0"/>
              <a:t>，主要用于</a:t>
            </a:r>
            <a:r>
              <a:rPr lang="zh-CN" altLang="en-US" sz="2200" dirty="0">
                <a:solidFill>
                  <a:srgbClr val="FF0000"/>
                </a:solidFill>
              </a:rPr>
              <a:t>核算项目成本，考核项目绩效</a:t>
            </a:r>
            <a:endParaRPr lang="zh-CN" altLang="en-US" sz="2200" dirty="0"/>
          </a:p>
          <a:p>
            <a:pPr lvl="2"/>
            <a:r>
              <a:rPr lang="zh-CN" altLang="en-US" sz="2200" dirty="0">
                <a:solidFill>
                  <a:srgbClr val="FF0000"/>
                </a:solidFill>
                <a:sym typeface="+mn-ea"/>
              </a:rPr>
              <a:t>工作包</a:t>
            </a:r>
            <a:r>
              <a:rPr lang="zh-CN" altLang="en-US" sz="2200" dirty="0">
                <a:sym typeface="+mn-ea"/>
              </a:rPr>
              <a:t>，</a:t>
            </a:r>
            <a:r>
              <a:rPr lang="en-US" altLang="zh-CN" sz="2200" dirty="0">
                <a:sym typeface="+mn-ea"/>
              </a:rPr>
              <a:t>WBS</a:t>
            </a:r>
            <a:r>
              <a:rPr lang="zh-CN" altLang="en-US" sz="2200" dirty="0">
                <a:sym typeface="+mn-ea"/>
              </a:rPr>
              <a:t>最底层的组成部分</a:t>
            </a:r>
            <a:endParaRPr lang="en-US" altLang="zh-CN"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6118804" y="0"/>
            <a:ext cx="338407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WBS</a:t>
            </a:r>
            <a:r>
              <a:rPr lang="zh-CN" altLang="en-US" dirty="0"/>
              <a:t>示例</a:t>
            </a:r>
            <a:endParaRPr lang="zh-CN" altLang="en-US" dirty="0"/>
          </a:p>
        </p:txBody>
      </p:sp>
      <p:grpSp>
        <p:nvGrpSpPr>
          <p:cNvPr id="15" name="组合 14"/>
          <p:cNvGrpSpPr/>
          <p:nvPr/>
        </p:nvGrpSpPr>
        <p:grpSpPr>
          <a:xfrm>
            <a:off x="4153226" y="995847"/>
            <a:ext cx="4907200" cy="5805312"/>
            <a:chOff x="2629226" y="995847"/>
            <a:chExt cx="4907200" cy="5805312"/>
          </a:xfrm>
          <a:noFill/>
        </p:grpSpPr>
        <p:sp>
          <p:nvSpPr>
            <p:cNvPr id="6" name="椭圆形标注 5"/>
            <p:cNvSpPr/>
            <p:nvPr/>
          </p:nvSpPr>
          <p:spPr>
            <a:xfrm>
              <a:off x="2629226" y="4104581"/>
              <a:ext cx="1656735" cy="838200"/>
            </a:xfrm>
            <a:prstGeom prst="wedgeEllipseCallout">
              <a:avLst>
                <a:gd name="adj1" fmla="val 110806"/>
                <a:gd name="adj2" fmla="val -7619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工作包</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bwMode="auto">
            <a:xfrm>
              <a:off x="5379490" y="995847"/>
              <a:ext cx="1743981"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5379490" y="2134828"/>
              <a:ext cx="1935710"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bwMode="auto">
            <a:xfrm>
              <a:off x="5379490" y="3880118"/>
              <a:ext cx="2156936"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bwMode="auto">
            <a:xfrm>
              <a:off x="5272583" y="6212023"/>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bwMode="auto">
            <a:xfrm>
              <a:off x="5288503" y="6582791"/>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bwMode="auto">
            <a:xfrm>
              <a:off x="5288503" y="6801159"/>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6" name="组合 15"/>
          <p:cNvGrpSpPr/>
          <p:nvPr/>
        </p:nvGrpSpPr>
        <p:grpSpPr>
          <a:xfrm>
            <a:off x="3486763" y="618716"/>
            <a:ext cx="4383446" cy="5777553"/>
            <a:chOff x="1962763" y="618716"/>
            <a:chExt cx="4383446" cy="5777553"/>
          </a:xfrm>
          <a:noFill/>
        </p:grpSpPr>
        <p:sp>
          <p:nvSpPr>
            <p:cNvPr id="5" name="椭圆形标注 4"/>
            <p:cNvSpPr/>
            <p:nvPr/>
          </p:nvSpPr>
          <p:spPr>
            <a:xfrm>
              <a:off x="1962763" y="1281880"/>
              <a:ext cx="2057400" cy="838200"/>
            </a:xfrm>
            <a:prstGeom prst="wedgeEllipseCallout">
              <a:avLst>
                <a:gd name="adj1" fmla="val 91445"/>
                <a:gd name="adj2" fmla="val -123993"/>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控制账户</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bwMode="auto">
            <a:xfrm>
              <a:off x="4890445" y="618716"/>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bwMode="auto">
            <a:xfrm>
              <a:off x="4929116" y="599820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bwMode="auto">
            <a:xfrm>
              <a:off x="4917741" y="639626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WBS</a:t>
            </a:r>
            <a:r>
              <a:rPr lang="zh-CN" altLang="en-US" dirty="0"/>
              <a:t>的方法</a:t>
            </a:r>
            <a:endParaRPr lang="zh-CN" altLang="en-US" dirty="0"/>
          </a:p>
        </p:txBody>
      </p:sp>
      <p:sp>
        <p:nvSpPr>
          <p:cNvPr id="3" name="内容占位符 2"/>
          <p:cNvSpPr>
            <a:spLocks noGrp="1"/>
          </p:cNvSpPr>
          <p:nvPr>
            <p:ph idx="1"/>
          </p:nvPr>
        </p:nvSpPr>
        <p:spPr/>
        <p:txBody>
          <a:bodyPr/>
          <a:lstStyle/>
          <a:p>
            <a:pPr marL="376555" indent="-457200"/>
            <a:r>
              <a:rPr lang="zh-CN" altLang="en-US" sz="2400" dirty="0"/>
              <a:t>由</a:t>
            </a:r>
            <a:r>
              <a:rPr lang="zh-CN" altLang="en-US" sz="2400" dirty="0">
                <a:solidFill>
                  <a:srgbClr val="FF0000"/>
                </a:solidFill>
              </a:rPr>
              <a:t>项目经理</a:t>
            </a:r>
            <a:r>
              <a:rPr lang="zh-CN" altLang="en-US" sz="2400" dirty="0"/>
              <a:t>主要负责，其它团队成员配合，主要成果为</a:t>
            </a:r>
            <a:r>
              <a:rPr lang="en-US" altLang="zh-CN" sz="2400" dirty="0"/>
              <a:t>《WBS》</a:t>
            </a:r>
            <a:r>
              <a:rPr lang="zh-CN" altLang="en-US" sz="2400" dirty="0"/>
              <a:t>、</a:t>
            </a:r>
            <a:r>
              <a:rPr lang="en-US" altLang="zh-CN" sz="2400" dirty="0"/>
              <a:t>《WBS</a:t>
            </a:r>
            <a:r>
              <a:rPr lang="zh-CN" altLang="en-US" sz="2400" dirty="0"/>
              <a:t>词典</a:t>
            </a:r>
            <a:r>
              <a:rPr lang="en-US" altLang="zh-CN" sz="2400" dirty="0"/>
              <a:t>》</a:t>
            </a:r>
            <a:r>
              <a:rPr lang="zh-CN" altLang="en-US" sz="2400" dirty="0"/>
              <a:t>，典型过程为：</a:t>
            </a:r>
            <a:endParaRPr lang="en-US" altLang="zh-CN" sz="2400" dirty="0"/>
          </a:p>
          <a:p>
            <a:pPr marL="776605" lvl="1" indent="-457200">
              <a:buFont typeface="+mj-lt"/>
              <a:buAutoNum type="arabicPeriod"/>
            </a:pPr>
            <a:r>
              <a:rPr lang="zh-CN" altLang="en-US" sz="2000" dirty="0"/>
              <a:t>得到定义范围的成果；</a:t>
            </a:r>
            <a:endParaRPr lang="en-US" altLang="zh-CN" sz="2000" dirty="0"/>
          </a:p>
          <a:p>
            <a:pPr marL="776605" lvl="1" indent="-457200">
              <a:buFont typeface="+mj-lt"/>
              <a:buAutoNum type="arabicPeriod"/>
            </a:pPr>
            <a:r>
              <a:rPr lang="zh-CN" altLang="en-US" sz="2000" dirty="0"/>
              <a:t>召集有关人员，集体商讨，自上而下逐层细化分解。工作包必须详细到可以对其进行人员分工、安排进度、分配资源、做出预算（经验上建议为</a:t>
            </a:r>
            <a:r>
              <a:rPr lang="en-US" altLang="zh-CN" sz="2000" dirty="0"/>
              <a:t>0.5-2</a:t>
            </a:r>
            <a:r>
              <a:rPr lang="zh-CN" altLang="en-US" sz="2000" dirty="0"/>
              <a:t>天的可执行单元） ；</a:t>
            </a:r>
            <a:endParaRPr lang="en-US" altLang="zh-CN" sz="2000" dirty="0"/>
          </a:p>
          <a:p>
            <a:pPr marL="1052830" lvl="2" indent="-457200"/>
            <a:r>
              <a:rPr lang="zh-CN" altLang="en-US" sz="2000" dirty="0"/>
              <a:t>构建</a:t>
            </a:r>
            <a:r>
              <a:rPr lang="en-US" altLang="zh-CN" sz="2000" dirty="0"/>
              <a:t>WBS</a:t>
            </a:r>
            <a:r>
              <a:rPr lang="zh-CN" altLang="en-US" sz="2000" dirty="0"/>
              <a:t>的方法：</a:t>
            </a:r>
            <a:r>
              <a:rPr lang="zh-CN" altLang="en-US" sz="2000" dirty="0">
                <a:solidFill>
                  <a:srgbClr val="FF0000"/>
                </a:solidFill>
              </a:rPr>
              <a:t>类比法，自上而下、自下而上</a:t>
            </a:r>
            <a:r>
              <a:rPr lang="zh-CN" altLang="en-US" sz="2000" dirty="0"/>
              <a:t>、心智图法</a:t>
            </a:r>
            <a:endParaRPr lang="en-US" altLang="zh-CN" sz="2000" dirty="0"/>
          </a:p>
          <a:p>
            <a:pPr marL="1052830" lvl="2" indent="-457200"/>
            <a:r>
              <a:rPr lang="zh-CN" altLang="en-US" sz="2000" dirty="0"/>
              <a:t>工作分解结构的编排方法与结构：列表式、组织结构图式、鱼骨图式等</a:t>
            </a:r>
            <a:endParaRPr lang="en-US" altLang="zh-CN" sz="2000" dirty="0"/>
          </a:p>
          <a:p>
            <a:pPr marL="776605" lvl="1" indent="-457200">
              <a:buFont typeface="+mj-lt"/>
              <a:buAutoNum type="arabicPeriod"/>
            </a:pPr>
            <a:r>
              <a:rPr lang="zh-CN" altLang="en-US" sz="2000" dirty="0"/>
              <a:t>为工作分解结构组成部分制定和分配标志编码；</a:t>
            </a:r>
            <a:endParaRPr lang="en-US" altLang="zh-CN" sz="2000" dirty="0"/>
          </a:p>
          <a:p>
            <a:pPr marL="776605" lvl="1" indent="-457200">
              <a:buFont typeface="+mj-lt"/>
              <a:buAutoNum type="arabicPeriod"/>
            </a:pPr>
            <a:r>
              <a:rPr lang="zh-CN" altLang="en-US" sz="2000" dirty="0"/>
              <a:t>核实工作分解和程度是必要且充分的（</a:t>
            </a:r>
            <a:r>
              <a:rPr lang="en-US" altLang="zh-CN" sz="2000" dirty="0">
                <a:solidFill>
                  <a:srgbClr val="FF0000"/>
                </a:solidFill>
              </a:rPr>
              <a:t>100%</a:t>
            </a:r>
            <a:r>
              <a:rPr lang="zh-CN" altLang="en-US" sz="2000" dirty="0">
                <a:solidFill>
                  <a:srgbClr val="FF0000"/>
                </a:solidFill>
              </a:rPr>
              <a:t>规则</a:t>
            </a:r>
            <a:r>
              <a:rPr lang="zh-CN" altLang="en-US" sz="2000" dirty="0"/>
              <a:t>）；</a:t>
            </a:r>
            <a:endParaRPr lang="zh-CN" altLang="en-US" sz="2000" dirty="0"/>
          </a:p>
          <a:p>
            <a:endParaRPr lang="zh-CN" altLang="en-US" dirty="0"/>
          </a:p>
        </p:txBody>
      </p:sp>
      <p:pic>
        <p:nvPicPr>
          <p:cNvPr id="4" name="Picture 4" descr="C:\Program Files\Microsoft Office\MEDIA\OFFICE12\Bullets\BD21298_.gif">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404" y="6429428"/>
            <a:ext cx="357158" cy="35715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词典</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对</a:t>
            </a:r>
            <a:r>
              <a:rPr lang="en-US" altLang="zh-CN" sz="2400" dirty="0"/>
              <a:t>WBS</a:t>
            </a:r>
            <a:r>
              <a:rPr lang="zh-CN" altLang="en-US" sz="2400" dirty="0"/>
              <a:t>中的工作包进行详细的定义，包括：描述、进度日期、成本预算和人员分配等信息；</a:t>
            </a:r>
            <a:endParaRPr lang="en-US" altLang="zh-CN" sz="2400" dirty="0"/>
          </a:p>
          <a:p>
            <a:pPr>
              <a:lnSpc>
                <a:spcPct val="150000"/>
              </a:lnSpc>
            </a:pPr>
            <a:r>
              <a:rPr lang="zh-CN" altLang="en-US" sz="2400" dirty="0"/>
              <a:t>这里简单了解，在后面的实践练习中会有直观的展示；</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上节回顾</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1.</a:t>
            </a:r>
            <a:r>
              <a:rPr lang="zh-CN" altLang="en-US" sz="2400" dirty="0"/>
              <a:t>项目来源、论证、立项  </a:t>
            </a:r>
            <a:endParaRPr lang="zh-CN" altLang="en-US" sz="2400" dirty="0"/>
          </a:p>
          <a:p>
            <a:pPr marL="0" indent="0">
              <a:buNone/>
            </a:pPr>
            <a:r>
              <a:rPr lang="en-US" altLang="zh-CN" sz="2400" dirty="0"/>
              <a:t>2.</a:t>
            </a:r>
            <a:r>
              <a:rPr lang="zh-CN" altLang="en-US" sz="2400" dirty="0">
                <a:sym typeface="+mn-ea"/>
              </a:rPr>
              <a:t>项目启动 </a:t>
            </a:r>
            <a:endParaRPr lang="en-US" altLang="zh-CN" sz="2400" dirty="0"/>
          </a:p>
          <a:p>
            <a:endParaRPr lang="en-US" altLang="zh-CN" sz="2400" dirty="0"/>
          </a:p>
          <a:p>
            <a:endParaRPr lang="en-US" altLang="zh-CN" sz="2400"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2424430" y="2096135"/>
            <a:ext cx="7304405" cy="4291965"/>
          </a:xfrm>
          <a:prstGeom prst="rect">
            <a:avLst/>
          </a:prstGeom>
          <a:noFill/>
          <a:ln w="9525">
            <a:noFill/>
            <a:miter lim="800000"/>
            <a:headEnd/>
            <a:tailEnd/>
          </a:ln>
        </p:spPr>
      </p:pic>
      <p:sp>
        <p:nvSpPr>
          <p:cNvPr id="6" name="圆角矩形 5"/>
          <p:cNvSpPr/>
          <p:nvPr/>
        </p:nvSpPr>
        <p:spPr bwMode="auto">
          <a:xfrm>
            <a:off x="3848100" y="2404110"/>
            <a:ext cx="2437130" cy="3983355"/>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5" name="圆角矩形 4"/>
          <p:cNvSpPr/>
          <p:nvPr/>
        </p:nvSpPr>
        <p:spPr bwMode="auto">
          <a:xfrm>
            <a:off x="6367145" y="2404745"/>
            <a:ext cx="3239135" cy="3982720"/>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使用工具创建</a:t>
            </a:r>
            <a:r>
              <a:rPr lang="en-US" altLang="zh-CN" dirty="0"/>
              <a:t>WBS</a:t>
            </a:r>
            <a:endParaRPr lang="zh-CN" altLang="en-US" dirty="0"/>
          </a:p>
        </p:txBody>
      </p:sp>
      <p:sp>
        <p:nvSpPr>
          <p:cNvPr id="3" name="内容占位符 2"/>
          <p:cNvSpPr>
            <a:spLocks noGrp="1"/>
          </p:cNvSpPr>
          <p:nvPr>
            <p:ph idx="1"/>
          </p:nvPr>
        </p:nvSpPr>
        <p:spPr/>
        <p:txBody>
          <a:bodyPr/>
          <a:lstStyle/>
          <a:p>
            <a:r>
              <a:rPr lang="en-US" altLang="zh-CN" sz="2400" dirty="0">
                <a:solidFill>
                  <a:srgbClr val="FF0000"/>
                </a:solidFill>
              </a:rPr>
              <a:t>DEMO</a:t>
            </a:r>
            <a:r>
              <a:rPr lang="zh-CN" altLang="en-US" sz="2400" dirty="0">
                <a:solidFill>
                  <a:srgbClr val="FF0000"/>
                </a:solidFill>
              </a:rPr>
              <a:t>：在</a:t>
            </a:r>
            <a:r>
              <a:rPr lang="en-US" altLang="zh-CN" sz="2400" dirty="0">
                <a:solidFill>
                  <a:srgbClr val="FF0000"/>
                </a:solidFill>
              </a:rPr>
              <a:t>MS Project</a:t>
            </a:r>
            <a:r>
              <a:rPr lang="zh-CN" altLang="en-US" sz="2400" dirty="0">
                <a:solidFill>
                  <a:srgbClr val="FF0000"/>
                </a:solidFill>
              </a:rPr>
              <a:t>中创建</a:t>
            </a:r>
            <a:r>
              <a:rPr lang="en-US" altLang="zh-CN" sz="2400" dirty="0">
                <a:solidFill>
                  <a:srgbClr val="FF0000"/>
                </a:solidFill>
              </a:rPr>
              <a:t>WBS</a:t>
            </a:r>
            <a:r>
              <a:rPr lang="zh-CN" altLang="en-US" sz="2400" dirty="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范围规划成果（</a:t>
            </a:r>
            <a:r>
              <a:rPr lang="zh-CN" altLang="en-US" dirty="0">
                <a:sym typeface="+mn-ea"/>
              </a:rPr>
              <a:t>范围基准</a:t>
            </a:r>
            <a:r>
              <a:rPr lang="zh-CN" altLang="en-US" dirty="0"/>
              <a:t>）</a:t>
            </a:r>
            <a:endParaRPr lang="zh-CN" altLang="en-US" dirty="0"/>
          </a:p>
        </p:txBody>
      </p:sp>
      <p:sp>
        <p:nvSpPr>
          <p:cNvPr id="3" name="内容占位符 2"/>
          <p:cNvSpPr>
            <a:spLocks noGrp="1"/>
          </p:cNvSpPr>
          <p:nvPr>
            <p:ph idx="1"/>
          </p:nvPr>
        </p:nvSpPr>
        <p:spPr/>
        <p:txBody>
          <a:bodyPr/>
          <a:lstStyle/>
          <a:p>
            <a:pPr marL="342900" lvl="1" indent="-342900">
              <a:buClr>
                <a:schemeClr val="hlink"/>
              </a:buClr>
              <a:buFont typeface="Wingdings" panose="05000000000000000000" pitchFamily="2" charset="2"/>
              <a:buChar char="v"/>
            </a:pPr>
            <a:r>
              <a:rPr lang="zh-CN" altLang="en-US" sz="2400" dirty="0"/>
              <a:t>意义：确保项目不出现</a:t>
            </a:r>
            <a:r>
              <a:rPr lang="zh-CN" altLang="en-US" sz="2400" dirty="0">
                <a:solidFill>
                  <a:srgbClr val="FF0000"/>
                </a:solidFill>
              </a:rPr>
              <a:t>缩水</a:t>
            </a:r>
            <a:r>
              <a:rPr lang="zh-CN" altLang="en-US" sz="2400" dirty="0"/>
              <a:t>或</a:t>
            </a:r>
            <a:r>
              <a:rPr lang="zh-CN" altLang="en-US" sz="2400" dirty="0">
                <a:solidFill>
                  <a:srgbClr val="FF0000"/>
                </a:solidFill>
              </a:rPr>
              <a:t>蔓延</a:t>
            </a:r>
            <a:r>
              <a:rPr lang="zh-CN" altLang="en-US" sz="2400" dirty="0"/>
              <a:t>的重要手段（阶段性考核依据之一）；</a:t>
            </a:r>
            <a:endParaRPr lang="en-US" altLang="zh-CN" sz="2400" dirty="0"/>
          </a:p>
          <a:p>
            <a:pPr marL="342900" lvl="1" indent="-342900">
              <a:buClr>
                <a:schemeClr val="hlink"/>
              </a:buClr>
              <a:buFont typeface="Wingdings" panose="05000000000000000000" pitchFamily="2" charset="2"/>
              <a:buChar char="v"/>
            </a:pPr>
            <a:r>
              <a:rPr lang="zh-CN" altLang="en-US" sz="2400" dirty="0"/>
              <a:t>内容：定义范围成果 </a:t>
            </a:r>
            <a:r>
              <a:rPr lang="en-US" altLang="zh-CN" sz="2400" dirty="0"/>
              <a:t>+ WBS + WBS</a:t>
            </a:r>
            <a:r>
              <a:rPr lang="zh-CN" altLang="en-US" sz="2400" dirty="0"/>
              <a:t>词典；</a:t>
            </a:r>
            <a:endParaRPr lang="en-US" altLang="zh-CN" sz="2400" dirty="0"/>
          </a:p>
          <a:p>
            <a:pPr marL="342900" lvl="1" indent="-342900">
              <a:buClr>
                <a:schemeClr val="hlink"/>
              </a:buClr>
              <a:buFont typeface="Wingdings" panose="05000000000000000000" pitchFamily="2" charset="2"/>
              <a:buChar char="v"/>
            </a:pPr>
            <a:r>
              <a:rPr lang="zh-CN" altLang="en-US" sz="2400" dirty="0"/>
              <a:t>要求：所有主要干系人都签字确认；</a:t>
            </a:r>
            <a:endParaRPr lang="en-US" altLang="zh-CN" sz="2400" dirty="0"/>
          </a:p>
          <a:p>
            <a:pPr marL="342900" lvl="1" indent="-342900">
              <a:buClr>
                <a:schemeClr val="hlink"/>
              </a:buClr>
              <a:buFont typeface="Wingdings" panose="05000000000000000000" pitchFamily="2" charset="2"/>
              <a:buChar char="v"/>
            </a:pPr>
            <a:r>
              <a:rPr lang="zh-CN" altLang="en-US" sz="2400" dirty="0"/>
              <a:t>变更：必须遵循严格的变更管理；</a:t>
            </a:r>
            <a:endParaRPr lang="en-US" altLang="zh-C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endParaRPr lang="zh-CN" altLang="en-US" dirty="0"/>
          </a:p>
        </p:txBody>
      </p:sp>
      <p:sp>
        <p:nvSpPr>
          <p:cNvPr id="3" name="内容占位符 2"/>
          <p:cNvSpPr>
            <a:spLocks noGrp="1"/>
          </p:cNvSpPr>
          <p:nvPr>
            <p:ph idx="1"/>
          </p:nvPr>
        </p:nvSpPr>
        <p:spPr>
          <a:xfrm>
            <a:off x="1819275" y="1258936"/>
            <a:ext cx="8524875" cy="4313238"/>
          </a:xfrm>
        </p:spPr>
        <p:txBody>
          <a:bodyPr/>
          <a:lstStyle/>
          <a:p>
            <a:endParaRPr lang="en-US" altLang="zh-CN" sz="2400" dirty="0">
              <a:sym typeface="Wingdings" panose="05000000000000000000" pitchFamily="2" charset="2"/>
            </a:endParaRPr>
          </a:p>
          <a:p>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制定范围管理计划：</a:t>
            </a:r>
            <a:r>
              <a:rPr lang="en-US" altLang="zh-CN" sz="2400" dirty="0" smtClean="0">
                <a:sym typeface="Wingdings" panose="05000000000000000000" pitchFamily="2" charset="2"/>
              </a:rPr>
              <a:t>《</a:t>
            </a:r>
            <a:r>
              <a:rPr lang="zh-CN" altLang="en-US" sz="2400" dirty="0" smtClean="0">
                <a:sym typeface="Wingdings" panose="05000000000000000000" pitchFamily="2" charset="2"/>
              </a:rPr>
              <a:t>项目范围管理计划书</a:t>
            </a:r>
            <a:r>
              <a:rPr lang="en-US" altLang="zh-CN" sz="2400" dirty="0" smtClean="0">
                <a:sym typeface="Wingdings" panose="05000000000000000000" pitchFamily="2" charset="2"/>
              </a:rPr>
              <a:t>》</a:t>
            </a:r>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收集</a:t>
            </a:r>
            <a:r>
              <a:rPr lang="zh-CN" altLang="en-US" sz="2400" dirty="0">
                <a:sym typeface="Wingdings" panose="05000000000000000000" pitchFamily="2" charset="2"/>
              </a:rPr>
              <a:t>需求：</a:t>
            </a:r>
            <a:r>
              <a:rPr lang="en-US" altLang="zh-CN" sz="2400" dirty="0">
                <a:sym typeface="Wingdings" panose="05000000000000000000" pitchFamily="2" charset="2"/>
              </a:rPr>
              <a:t>《</a:t>
            </a:r>
            <a:r>
              <a:rPr lang="zh-CN" altLang="en-US" sz="2400" dirty="0">
                <a:sym typeface="Wingdings" panose="05000000000000000000" pitchFamily="2" charset="2"/>
              </a:rPr>
              <a:t>需求说明</a:t>
            </a:r>
            <a:r>
              <a:rPr lang="en-US" altLang="zh-CN" sz="2400" dirty="0">
                <a:sym typeface="Wingdings" panose="05000000000000000000" pitchFamily="2" charset="2"/>
              </a:rPr>
              <a:t>》</a:t>
            </a:r>
            <a:endParaRPr lang="en-US" altLang="zh-CN" sz="2400" dirty="0">
              <a:sym typeface="Wingdings" panose="05000000000000000000" pitchFamily="2" charset="2"/>
            </a:endParaRPr>
          </a:p>
          <a:p>
            <a:r>
              <a:rPr lang="zh-CN" altLang="en-US" sz="2400" dirty="0">
                <a:sym typeface="Wingdings" panose="05000000000000000000" pitchFamily="2" charset="2"/>
              </a:rPr>
              <a:t>定义范围：</a:t>
            </a:r>
            <a:r>
              <a:rPr lang="en-US" altLang="zh-CN" sz="2400" dirty="0">
                <a:sym typeface="Wingdings" panose="05000000000000000000" pitchFamily="2" charset="2"/>
              </a:rPr>
              <a:t>《软件界面》、《详细设计》、《项目范围》</a:t>
            </a:r>
            <a:endParaRPr lang="en-US" altLang="zh-CN" sz="2200" dirty="0">
              <a:sym typeface="Wingdings" panose="05000000000000000000" pitchFamily="2" charset="2"/>
            </a:endParaRPr>
          </a:p>
          <a:p>
            <a:r>
              <a:rPr lang="zh-CN" altLang="en-US" sz="2400" dirty="0">
                <a:sym typeface="Wingdings" panose="05000000000000000000" pitchFamily="2" charset="2"/>
              </a:rPr>
              <a:t>创建工作分解结构</a:t>
            </a:r>
            <a:r>
              <a:rPr lang="en-US" altLang="zh-CN" sz="2400" dirty="0">
                <a:sym typeface="Wingdings" panose="05000000000000000000" pitchFamily="2" charset="2"/>
              </a:rPr>
              <a:t>：《WBS》、《WBS词典》</a:t>
            </a:r>
            <a:endParaRPr lang="en-US" altLang="zh-CN" sz="2200" dirty="0">
              <a:sym typeface="Wingdings" panose="05000000000000000000" pitchFamily="2" charset="2"/>
            </a:endParaRPr>
          </a:p>
          <a:p>
            <a:pPr lvl="1"/>
            <a:r>
              <a:rPr lang="zh-CN" altLang="en-US" sz="2000" dirty="0">
                <a:sym typeface="Wingdings" panose="05000000000000000000" pitchFamily="2" charset="2"/>
              </a:rPr>
              <a:t>项目规划与控制的手段。时间、成本、资源等只有在工作包同一级进行规划和控制才更有意义</a:t>
            </a:r>
            <a:r>
              <a:rPr lang="en-US" altLang="zh-CN" sz="2000" dirty="0">
                <a:sym typeface="Wingdings" panose="05000000000000000000" pitchFamily="2" charset="2"/>
              </a:rPr>
              <a:t>; </a:t>
            </a:r>
            <a:endParaRPr lang="en-US" altLang="zh-CN" sz="2000" dirty="0">
              <a:sym typeface="Wingdings" panose="05000000000000000000" pitchFamily="2" charset="2"/>
            </a:endParaRPr>
          </a:p>
          <a:p>
            <a:pPr lvl="1"/>
            <a:r>
              <a:rPr lang="zh-CN" altLang="en-US" sz="2000" dirty="0">
                <a:solidFill>
                  <a:srgbClr val="FF0000"/>
                </a:solidFill>
                <a:sym typeface="Wingdings" panose="05000000000000000000" pitchFamily="2" charset="2"/>
              </a:rPr>
              <a:t>没有</a:t>
            </a:r>
            <a:r>
              <a:rPr lang="en-US" altLang="zh-CN" sz="2000" dirty="0">
                <a:solidFill>
                  <a:srgbClr val="FF0000"/>
                </a:solidFill>
                <a:sym typeface="Wingdings" panose="05000000000000000000" pitchFamily="2" charset="2"/>
              </a:rPr>
              <a:t>WBS</a:t>
            </a:r>
            <a:r>
              <a:rPr lang="zh-CN" altLang="en-US" sz="2000" dirty="0">
                <a:solidFill>
                  <a:srgbClr val="FF0000"/>
                </a:solidFill>
                <a:sym typeface="Wingdings" panose="05000000000000000000" pitchFamily="2" charset="2"/>
              </a:rPr>
              <a:t>，就没有项目管理</a:t>
            </a:r>
            <a:r>
              <a:rPr lang="zh-CN" altLang="en-US" sz="2000" dirty="0">
                <a:sym typeface="Wingdings" panose="05000000000000000000" pitchFamily="2" charset="2"/>
              </a:rPr>
              <a:t>；</a:t>
            </a:r>
            <a:endParaRPr lang="en-US" altLang="zh-CN" sz="2000" dirty="0">
              <a:sym typeface="Wingdings" panose="05000000000000000000" pitchFamily="2" charset="2"/>
            </a:endParaRPr>
          </a:p>
          <a:p>
            <a:r>
              <a:rPr lang="zh-CN" altLang="en-US" sz="2200" dirty="0">
                <a:sym typeface="Wingdings" panose="05000000000000000000" pitchFamily="2" charset="2"/>
              </a:rPr>
              <a:t>范围基准：定义范围成果、</a:t>
            </a:r>
            <a:r>
              <a:rPr lang="en-US" altLang="zh-CN" sz="2200" dirty="0">
                <a:sym typeface="Wingdings" panose="05000000000000000000" pitchFamily="2" charset="2"/>
              </a:rPr>
              <a:t>WBS</a:t>
            </a:r>
            <a:r>
              <a:rPr lang="zh-CN" altLang="en-US" sz="2200" dirty="0">
                <a:sym typeface="Wingdings" panose="05000000000000000000" pitchFamily="2" charset="2"/>
              </a:rPr>
              <a:t>、</a:t>
            </a:r>
            <a:r>
              <a:rPr lang="en-US" altLang="zh-CN" sz="2200" dirty="0">
                <a:sym typeface="Wingdings" panose="05000000000000000000" pitchFamily="2" charset="2"/>
              </a:rPr>
              <a:t>WBS</a:t>
            </a:r>
            <a:r>
              <a:rPr lang="zh-CN" altLang="en-US" sz="2200" dirty="0">
                <a:sym typeface="Wingdings" panose="05000000000000000000" pitchFamily="2" charset="2"/>
              </a:rPr>
              <a:t>词典</a:t>
            </a:r>
            <a:endParaRPr lang="en-US" altLang="zh-CN" sz="2200" dirty="0">
              <a:sym typeface="Wingdings" panose="05000000000000000000" pitchFamily="2" charset="2"/>
            </a:endParaRPr>
          </a:p>
          <a:p>
            <a:endParaRPr lang="en-US" altLang="zh-CN" sz="2400" dirty="0">
              <a:sym typeface="Wingdings" panose="05000000000000000000" pitchFamily="2" charset="2"/>
            </a:endParaRPr>
          </a:p>
        </p:txBody>
      </p:sp>
      <p:graphicFrame>
        <p:nvGraphicFramePr>
          <p:cNvPr id="4" name="图示 3"/>
          <p:cNvGraphicFramePr/>
          <p:nvPr/>
        </p:nvGraphicFramePr>
        <p:xfrm>
          <a:off x="1845559" y="597778"/>
          <a:ext cx="8927372" cy="216041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54648"/>
            <a:ext cx="11360149" cy="647700"/>
          </a:xfrm>
        </p:spPr>
        <p:txBody>
          <a:bodyPr/>
          <a:lstStyle/>
          <a:p>
            <a:r>
              <a:rPr lang="zh-CN" altLang="en-US" dirty="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做什么</a:t>
            </a:r>
            <a:br>
              <a:rPr lang="en-US" altLang="zh-CN" sz="1800" b="1" dirty="0">
                <a:solidFill>
                  <a:srgbClr val="FF0000"/>
                </a:solidFill>
                <a:latin typeface="微软雅黑" panose="020B0503020204020204" pitchFamily="34" charset="-122"/>
                <a:ea typeface="微软雅黑" panose="020B0503020204020204" pitchFamily="34" charset="-122"/>
              </a:rPr>
            </a:br>
            <a:r>
              <a:rPr lang="zh-CN" altLang="en-US" sz="1800" b="1" dirty="0">
                <a:solidFill>
                  <a:srgbClr val="FF0000"/>
                </a:solidFill>
                <a:latin typeface="微软雅黑" panose="020B0503020204020204" pitchFamily="34" charset="-122"/>
                <a:ea typeface="微软雅黑" panose="020B0503020204020204" pitchFamily="34" charset="-122"/>
              </a:rPr>
              <a:t>（范围管理）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以什么代价做？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外部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采购管理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a:t>
            </a:r>
            <a:r>
              <a:rPr lang="zh-CN" altLang="en-US" sz="2200" dirty="0">
                <a:solidFill>
                  <a:srgbClr val="FF0000"/>
                </a:solidFill>
                <a:sym typeface="Wingdings" panose="05000000000000000000" pitchFamily="2" charset="2"/>
              </a:rPr>
              <a:t>大学生电子商务网站项目</a:t>
            </a:r>
            <a:r>
              <a:rPr lang="zh-CN" altLang="en-US" sz="2200" dirty="0">
                <a:solidFill>
                  <a:srgbClr val="FF0000"/>
                </a:solidFill>
              </a:rPr>
              <a:t>定义范围并制作</a:t>
            </a:r>
            <a:r>
              <a:rPr lang="en-US" altLang="zh-CN" sz="2200" dirty="0">
                <a:solidFill>
                  <a:srgbClr val="FF0000"/>
                </a:solidFill>
              </a:rPr>
              <a:t>WBS</a:t>
            </a:r>
            <a:r>
              <a:rPr lang="zh-CN" altLang="en-US" sz="2200" dirty="0">
                <a:solidFill>
                  <a:srgbClr val="FF0000"/>
                </a:solidFill>
              </a:rPr>
              <a:t>，分解层数</a:t>
            </a:r>
            <a:r>
              <a:rPr lang="en-US" altLang="zh-CN" sz="2200" dirty="0">
                <a:solidFill>
                  <a:srgbClr val="FF0000"/>
                </a:solidFill>
              </a:rPr>
              <a:t>2-3</a:t>
            </a:r>
            <a:r>
              <a:rPr lang="zh-CN" altLang="en-US" sz="2200" dirty="0">
                <a:solidFill>
                  <a:srgbClr val="FF0000"/>
                </a:solidFill>
              </a:rPr>
              <a:t>层，分解</a:t>
            </a:r>
            <a:r>
              <a:rPr lang="en-US" altLang="zh-CN" sz="2200" dirty="0">
                <a:solidFill>
                  <a:srgbClr val="FF0000"/>
                </a:solidFill>
              </a:rPr>
              <a:t>WBS</a:t>
            </a:r>
            <a:r>
              <a:rPr lang="zh-CN" altLang="en-US" sz="2200" dirty="0">
                <a:solidFill>
                  <a:srgbClr val="FF0000"/>
                </a:solidFill>
              </a:rPr>
              <a:t>成果记录在纸上。课上选几个小组分享</a:t>
            </a:r>
            <a:endParaRPr lang="en-US" altLang="zh-CN" sz="2200" dirty="0">
              <a:solidFill>
                <a:srgbClr val="FF0000"/>
              </a:solidFill>
            </a:endParaRPr>
          </a:p>
          <a:p>
            <a:pPr lvl="2"/>
            <a:r>
              <a:rPr lang="zh-CN" altLang="en-US" sz="2400" b="1" dirty="0">
                <a:solidFill>
                  <a:srgbClr val="FF0000"/>
                </a:solidFill>
              </a:rPr>
              <a:t>课后小组</a:t>
            </a:r>
            <a:r>
              <a:rPr lang="zh-CN" altLang="en-US" sz="2400" b="1" dirty="0">
                <a:solidFill>
                  <a:srgbClr val="FF0000"/>
                </a:solidFill>
                <a:sym typeface="Wingdings" panose="05000000000000000000" pitchFamily="2" charset="2"/>
              </a:rPr>
              <a:t>参考教材附件中</a:t>
            </a:r>
            <a:r>
              <a:rPr lang="en-US" altLang="zh-CN" sz="2400" b="1" dirty="0">
                <a:solidFill>
                  <a:srgbClr val="FF0000"/>
                </a:solidFill>
                <a:sym typeface="Wingdings" panose="05000000000000000000" pitchFamily="2" charset="2"/>
              </a:rPr>
              <a:t>MS Project</a:t>
            </a:r>
            <a:r>
              <a:rPr lang="zh-CN" altLang="en-US" sz="2400" b="1" dirty="0">
                <a:solidFill>
                  <a:srgbClr val="FF0000"/>
                </a:solidFill>
                <a:sym typeface="Wingdings" panose="05000000000000000000" pitchFamily="2" charset="2"/>
              </a:rPr>
              <a:t>关于范围部分的实验，</a:t>
            </a:r>
            <a:r>
              <a:rPr lang="zh-CN" altLang="en-US" sz="2400" b="1" dirty="0">
                <a:solidFill>
                  <a:srgbClr val="FF0000"/>
                </a:solidFill>
              </a:rPr>
              <a:t>共同</a:t>
            </a:r>
            <a:r>
              <a:rPr lang="zh-CN" altLang="en-US" sz="2400" b="1" dirty="0">
                <a:solidFill>
                  <a:srgbClr val="FF0000"/>
                </a:solidFill>
                <a:sym typeface="Wingdings" panose="05000000000000000000" pitchFamily="2" charset="2"/>
              </a:rPr>
              <a:t>完成大学生电子商务网站项目的</a:t>
            </a:r>
            <a:r>
              <a:rPr lang="en-US" altLang="zh-CN" sz="2400" b="1" dirty="0">
                <a:solidFill>
                  <a:srgbClr val="FF0000"/>
                </a:solidFill>
                <a:sym typeface="Wingdings" panose="05000000000000000000" pitchFamily="2" charset="2"/>
              </a:rPr>
              <a:t>WBS</a:t>
            </a:r>
            <a:r>
              <a:rPr lang="zh-CN" altLang="en-US" sz="2400" b="1" dirty="0">
                <a:solidFill>
                  <a:srgbClr val="FF0000"/>
                </a:solidFill>
                <a:sym typeface="Wingdings" panose="05000000000000000000" pitchFamily="2" charset="2"/>
              </a:rPr>
              <a:t>分解</a:t>
            </a:r>
            <a:r>
              <a:rPr lang="zh-CN" altLang="en-US" sz="2400" b="1" dirty="0">
                <a:solidFill>
                  <a:srgbClr val="FF0000"/>
                </a:solidFill>
              </a:rPr>
              <a:t>，成果保留，后续的所有练习依此扩展</a:t>
            </a:r>
            <a:endParaRPr lang="zh-CN" altLang="en-US" sz="2400" b="1" dirty="0">
              <a:solidFill>
                <a:srgbClr val="FF0000"/>
              </a:solidFill>
            </a:endParaRPr>
          </a:p>
          <a:p>
            <a:endParaRPr lang="zh-CN" altLang="en-US" sz="2200" dirty="0"/>
          </a:p>
        </p:txBody>
      </p:sp>
      <p:sp>
        <p:nvSpPr>
          <p:cNvPr id="4" name="Rectangle 5"/>
          <p:cNvSpPr>
            <a:spLocks noChangeArrowheads="1"/>
          </p:cNvSpPr>
          <p:nvPr/>
        </p:nvSpPr>
        <p:spPr bwMode="auto">
          <a:xfrm>
            <a:off x="3020989" y="4373601"/>
            <a:ext cx="5420004" cy="1237561"/>
          </a:xfrm>
          <a:prstGeom prst="rect">
            <a:avLst/>
          </a:prstGeom>
          <a:solidFill>
            <a:schemeClr val="bg1"/>
          </a:solidFill>
          <a:ln w="9525">
            <a:solidFill>
              <a:schemeClr val="tx1"/>
            </a:solidFill>
            <a:miter lim="800000"/>
          </a:ln>
          <a:effectLst/>
        </p:spPr>
        <p:txBody>
          <a:bodyPr wrap="none" anchor="ctr"/>
          <a:lstStyle/>
          <a:p>
            <a:pPr>
              <a:lnSpc>
                <a:spcPct val="150000"/>
              </a:lnSpc>
            </a:pPr>
            <a:r>
              <a:rPr lang="en-US" altLang="zh-CN" sz="2400" dirty="0">
                <a:solidFill>
                  <a:srgbClr val="FF0000"/>
                </a:solidFill>
              </a:rPr>
              <a:t>WBS</a:t>
            </a:r>
            <a:r>
              <a:rPr lang="zh-CN" altLang="en-US" sz="2400" dirty="0">
                <a:solidFill>
                  <a:srgbClr val="FF0000"/>
                </a:solidFill>
              </a:rPr>
              <a:t>应成为一种思考习惯，</a:t>
            </a:r>
            <a:endParaRPr lang="en-US" altLang="zh-CN" sz="2400" dirty="0">
              <a:solidFill>
                <a:srgbClr val="FF0000"/>
              </a:solidFill>
            </a:endParaRPr>
          </a:p>
          <a:p>
            <a:pPr>
              <a:lnSpc>
                <a:spcPct val="150000"/>
              </a:lnSpc>
            </a:pPr>
            <a:r>
              <a:rPr lang="zh-CN" altLang="en-US" sz="2400" dirty="0">
                <a:solidFill>
                  <a:srgbClr val="FF0000"/>
                </a:solidFill>
              </a:rPr>
              <a:t>内化为一种有效处理事务的能力。</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p>
            <a:r>
              <a:rPr lang="zh-CN" altLang="en-US" dirty="0"/>
              <a:t>本节内容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383858"/>
            <a:ext cx="11360149" cy="647700"/>
          </a:xfrm>
        </p:spPr>
        <p:txBody>
          <a:bodyPr/>
          <a:lstStyle/>
          <a:p>
            <a:r>
              <a:rPr lang="zh-CN" altLang="en-US" dirty="0"/>
              <a:t>几个重要的思考</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项目启动后，为何先做规划而不是直接开发？</a:t>
            </a:r>
            <a:endParaRPr lang="en-US" altLang="zh-CN" sz="2400" dirty="0"/>
          </a:p>
          <a:p>
            <a:pPr>
              <a:lnSpc>
                <a:spcPct val="150000"/>
              </a:lnSpc>
            </a:pPr>
            <a:r>
              <a:rPr lang="zh-CN" altLang="en-US" sz="2400" dirty="0"/>
              <a:t>规划阶段做哪些事？彼此有什么规律和关联吗？</a:t>
            </a:r>
            <a:endParaRPr lang="en-US" altLang="zh-CN" sz="2400" dirty="0"/>
          </a:p>
          <a:p>
            <a:pPr>
              <a:lnSpc>
                <a:spcPct val="150000"/>
              </a:lnSpc>
            </a:pPr>
            <a:r>
              <a:rPr lang="zh-CN" altLang="en-US" sz="2400" dirty="0"/>
              <a:t>各类规划工作有什么方法？</a:t>
            </a:r>
            <a:endParaRPr lang="en-US" altLang="zh-CN" sz="2400" dirty="0"/>
          </a:p>
          <a:p>
            <a:pPr>
              <a:lnSpc>
                <a:spcPct val="150000"/>
              </a:lnSpc>
            </a:pP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129834"/>
            <a:ext cx="8305800" cy="619108"/>
          </a:xfrm>
        </p:spPr>
        <p:txBody>
          <a:bodyPr/>
          <a:lstStyle/>
          <a:p>
            <a:pPr algn="ctr"/>
            <a:r>
              <a:rPr lang="zh-CN" altLang="en-US" sz="4400" dirty="0">
                <a:latin typeface="微软雅黑" panose="020B0503020204020204" pitchFamily="34" charset="-122"/>
                <a:ea typeface="微软雅黑" panose="020B0503020204020204" pitchFamily="34" charset="-122"/>
              </a:rPr>
              <a:t>为什么不直接开始？</a:t>
            </a:r>
            <a:endParaRPr lang="zh-CN" altLang="en-US" sz="4400" dirty="0">
              <a:latin typeface="微软雅黑" panose="020B0503020204020204" pitchFamily="34" charset="-122"/>
              <a:ea typeface="微软雅黑" panose="020B0503020204020204" pitchFamily="34" charset="-122"/>
            </a:endParaRPr>
          </a:p>
        </p:txBody>
      </p:sp>
      <p:pic>
        <p:nvPicPr>
          <p:cNvPr id="1026" name="Picture 2" descr="http://pic1.nipic.com/2008-09-05/20089513439473_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3400" y="1704974"/>
            <a:ext cx="3371850" cy="43910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340043"/>
            <a:ext cx="11360149" cy="647700"/>
          </a:xfrm>
        </p:spPr>
        <p:txBody>
          <a:bodyPr/>
          <a:lstStyle/>
          <a:p>
            <a:r>
              <a:rPr lang="zh-CN" altLang="en-US" dirty="0"/>
              <a:t>微软公司的研究成果：无规划时</a:t>
            </a:r>
            <a:endParaRPr lang="zh-CN" altLang="en-US" dirty="0"/>
          </a:p>
        </p:txBody>
      </p:sp>
      <p:grpSp>
        <p:nvGrpSpPr>
          <p:cNvPr id="3" name="组合 5"/>
          <p:cNvGrpSpPr/>
          <p:nvPr/>
        </p:nvGrpSpPr>
        <p:grpSpPr>
          <a:xfrm>
            <a:off x="1885894" y="2267424"/>
            <a:ext cx="8153400" cy="3827780"/>
            <a:chOff x="134620" y="2209800"/>
            <a:chExt cx="8153400" cy="3827780"/>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198880" cy="398780"/>
            </a:xfrm>
            <a:prstGeom prst="rect">
              <a:avLst/>
            </a:prstGeom>
            <a:noFill/>
          </p:spPr>
          <p:txBody>
            <a:bodyPr wrap="none" rtlCol="0">
              <a:spAutoFit/>
            </a:bodyPr>
            <a:lstStyle/>
            <a:p>
              <a:r>
                <a:rPr lang="zh-CN" altLang="en-US" dirty="0"/>
                <a:t>项目开始</a:t>
              </a:r>
              <a:endParaRPr lang="zh-CN" altLang="en-US" dirty="0"/>
            </a:p>
          </p:txBody>
        </p:sp>
        <p:sp>
          <p:nvSpPr>
            <p:cNvPr id="9" name="TextBox 8"/>
            <p:cNvSpPr txBox="1"/>
            <p:nvPr/>
          </p:nvSpPr>
          <p:spPr>
            <a:xfrm>
              <a:off x="6992620" y="5638800"/>
              <a:ext cx="1198880" cy="398780"/>
            </a:xfrm>
            <a:prstGeom prst="rect">
              <a:avLst/>
            </a:prstGeom>
            <a:noFill/>
          </p:spPr>
          <p:txBody>
            <a:bodyPr wrap="none" rtlCol="0">
              <a:spAutoFit/>
            </a:bodyPr>
            <a:lstStyle/>
            <a:p>
              <a:r>
                <a:rPr lang="zh-CN" altLang="en-US" dirty="0"/>
                <a:t>项目结束</a:t>
              </a:r>
              <a:endParaRPr lang="zh-CN" altLang="en-US" dirty="0"/>
            </a:p>
          </p:txBody>
        </p:sp>
        <p:sp>
          <p:nvSpPr>
            <p:cNvPr id="10" name="TextBox 9"/>
            <p:cNvSpPr txBox="1"/>
            <p:nvPr/>
          </p:nvSpPr>
          <p:spPr>
            <a:xfrm>
              <a:off x="4173220" y="5638800"/>
              <a:ext cx="690880" cy="398780"/>
            </a:xfrm>
            <a:prstGeom prst="rect">
              <a:avLst/>
            </a:prstGeom>
            <a:noFill/>
          </p:spPr>
          <p:txBody>
            <a:bodyPr wrap="none" rtlCol="0">
              <a:spAutoFit/>
            </a:bodyPr>
            <a:lstStyle/>
            <a:p>
              <a:r>
                <a:rPr lang="zh-CN" altLang="en-US" dirty="0"/>
                <a:t>时间</a:t>
              </a:r>
              <a:endParaRPr lang="zh-CN" altLang="en-US" dirty="0"/>
            </a:p>
          </p:txBody>
        </p:sp>
        <p:sp>
          <p:nvSpPr>
            <p:cNvPr id="11" name="TextBox 10"/>
            <p:cNvSpPr txBox="1"/>
            <p:nvPr/>
          </p:nvSpPr>
          <p:spPr>
            <a:xfrm>
              <a:off x="363220" y="5181600"/>
              <a:ext cx="549910" cy="398780"/>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831850" cy="398780"/>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90200" y="3352800"/>
              <a:ext cx="490220" cy="1107440"/>
            </a:xfrm>
            <a:prstGeom prst="rect">
              <a:avLst/>
            </a:prstGeom>
            <a:noFill/>
          </p:spPr>
          <p:txBody>
            <a:bodyPr vert="eaVert" wrap="none" rtlCol="0">
              <a:spAutoFit/>
            </a:bodyPr>
            <a:lstStyle/>
            <a:p>
              <a:r>
                <a:rPr lang="zh-CN" altLang="en-US" dirty="0"/>
                <a:t>资源投入</a:t>
              </a:r>
              <a:endParaRPr lang="zh-CN" altLang="en-US" dirty="0"/>
            </a:p>
          </p:txBody>
        </p:sp>
      </p:grpSp>
      <p:sp>
        <p:nvSpPr>
          <p:cNvPr id="14" name="TextBox 13"/>
          <p:cNvSpPr txBox="1"/>
          <p:nvPr/>
        </p:nvSpPr>
        <p:spPr>
          <a:xfrm>
            <a:off x="5256474" y="3867624"/>
            <a:ext cx="1452880" cy="398780"/>
          </a:xfrm>
          <a:prstGeom prst="rect">
            <a:avLst/>
          </a:prstGeom>
          <a:noFill/>
        </p:spPr>
        <p:txBody>
          <a:bodyPr wrap="none" rtlCol="0">
            <a:spAutoFit/>
          </a:bodyPr>
          <a:lstStyle/>
          <a:p>
            <a:r>
              <a:rPr lang="zh-CN" altLang="en-US" dirty="0"/>
              <a:t>生产性工作</a:t>
            </a:r>
            <a:endParaRPr lang="zh-CN" altLang="en-US" dirty="0"/>
          </a:p>
        </p:txBody>
      </p:sp>
      <p:sp>
        <p:nvSpPr>
          <p:cNvPr id="16" name="任意多边形 15"/>
          <p:cNvSpPr/>
          <p:nvPr/>
        </p:nvSpPr>
        <p:spPr>
          <a:xfrm>
            <a:off x="2722824" y="2343624"/>
            <a:ext cx="7272338" cy="3286125"/>
          </a:xfrm>
          <a:custGeom>
            <a:avLst/>
            <a:gdLst>
              <a:gd name="connsiteX0" fmla="*/ 0 w 7272338"/>
              <a:gd name="connsiteY0" fmla="*/ 0 h 3286125"/>
              <a:gd name="connsiteX1" fmla="*/ 7272338 w 7272338"/>
              <a:gd name="connsiteY1" fmla="*/ 1714500 h 3286125"/>
              <a:gd name="connsiteX2" fmla="*/ 0 w 7272338"/>
              <a:gd name="connsiteY2" fmla="*/ 3286125 h 3286125"/>
            </a:gdLst>
            <a:ahLst/>
            <a:cxnLst>
              <a:cxn ang="0">
                <a:pos x="connsiteX0" y="connsiteY0"/>
              </a:cxn>
              <a:cxn ang="0">
                <a:pos x="connsiteX1" y="connsiteY1"/>
              </a:cxn>
              <a:cxn ang="0">
                <a:pos x="connsiteX2" y="connsiteY2"/>
              </a:cxn>
            </a:cxnLst>
            <a:rect l="l" t="t" r="r" b="b"/>
            <a:pathLst>
              <a:path w="7272338" h="3286125">
                <a:moveTo>
                  <a:pt x="0" y="0"/>
                </a:moveTo>
                <a:cubicBezTo>
                  <a:pt x="3636169" y="583406"/>
                  <a:pt x="7272338" y="1166813"/>
                  <a:pt x="7272338" y="1714500"/>
                </a:cubicBezTo>
                <a:cubicBezTo>
                  <a:pt x="7272338" y="2262187"/>
                  <a:pt x="1250156" y="2986088"/>
                  <a:pt x="0" y="3286125"/>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7623565" y="2496024"/>
            <a:ext cx="1452880" cy="398780"/>
          </a:xfrm>
          <a:prstGeom prst="rect">
            <a:avLst/>
          </a:prstGeom>
          <a:noFill/>
        </p:spPr>
        <p:txBody>
          <a:bodyPr wrap="none" rtlCol="0">
            <a:spAutoFit/>
          </a:bodyPr>
          <a:lstStyle/>
          <a:p>
            <a:r>
              <a:rPr lang="zh-CN" altLang="en-US" dirty="0"/>
              <a:t>协调性工作</a:t>
            </a:r>
            <a:endParaRPr lang="zh-CN" altLang="en-US" dirty="0"/>
          </a:p>
        </p:txBody>
      </p:sp>
      <p:sp>
        <p:nvSpPr>
          <p:cNvPr id="18" name="TextBox 17"/>
          <p:cNvSpPr txBox="1"/>
          <p:nvPr/>
        </p:nvSpPr>
        <p:spPr>
          <a:xfrm>
            <a:off x="7771074" y="5010624"/>
            <a:ext cx="1452880" cy="398780"/>
          </a:xfrm>
          <a:prstGeom prst="rect">
            <a:avLst/>
          </a:prstGeom>
          <a:noFill/>
        </p:spPr>
        <p:txBody>
          <a:bodyPr wrap="none" rtlCol="0">
            <a:spAutoFit/>
          </a:bodyPr>
          <a:lstStyle/>
          <a:p>
            <a:r>
              <a:rPr lang="zh-CN" altLang="en-US" dirty="0"/>
              <a:t>规划性工作</a:t>
            </a:r>
            <a:endParaRPr lang="zh-CN" altLang="en-US" dirty="0"/>
          </a:p>
        </p:txBody>
      </p:sp>
      <p:sp>
        <p:nvSpPr>
          <p:cNvPr id="19" name="线形标注 3(无边框) 18"/>
          <p:cNvSpPr/>
          <p:nvPr/>
        </p:nvSpPr>
        <p:spPr>
          <a:xfrm>
            <a:off x="7304326" y="1483841"/>
            <a:ext cx="2357454" cy="762000"/>
          </a:xfrm>
          <a:prstGeom prst="callout3">
            <a:avLst>
              <a:gd name="adj1" fmla="val 48750"/>
              <a:gd name="adj2" fmla="val 83074"/>
              <a:gd name="adj3" fmla="val 90000"/>
              <a:gd name="adj4" fmla="val 107552"/>
              <a:gd name="adj5" fmla="val 373750"/>
              <a:gd name="adj6" fmla="val 105989"/>
              <a:gd name="adj7" fmla="val 482338"/>
              <a:gd name="adj8" fmla="val 29948"/>
            </a:avLst>
          </a:pr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补救规划，无意义</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296228"/>
            <a:ext cx="11360149" cy="647700"/>
          </a:xfrm>
        </p:spPr>
        <p:txBody>
          <a:bodyPr/>
          <a:lstStyle/>
          <a:p>
            <a:r>
              <a:rPr lang="zh-CN" altLang="en-US" dirty="0"/>
              <a:t>微软公司的研究成果：有规划时</a:t>
            </a:r>
            <a:endParaRPr lang="zh-CN" altLang="en-US" dirty="0"/>
          </a:p>
        </p:txBody>
      </p:sp>
      <p:grpSp>
        <p:nvGrpSpPr>
          <p:cNvPr id="3" name="组合 5"/>
          <p:cNvGrpSpPr/>
          <p:nvPr/>
        </p:nvGrpSpPr>
        <p:grpSpPr>
          <a:xfrm>
            <a:off x="1858709" y="1875534"/>
            <a:ext cx="8153400" cy="3827780"/>
            <a:chOff x="134620" y="2209800"/>
            <a:chExt cx="8153400" cy="3827780"/>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198880" cy="398780"/>
            </a:xfrm>
            <a:prstGeom prst="rect">
              <a:avLst/>
            </a:prstGeom>
            <a:noFill/>
          </p:spPr>
          <p:txBody>
            <a:bodyPr wrap="none" rtlCol="0">
              <a:spAutoFit/>
            </a:bodyPr>
            <a:lstStyle/>
            <a:p>
              <a:r>
                <a:rPr lang="zh-CN" altLang="en-US" dirty="0"/>
                <a:t>项目开始</a:t>
              </a:r>
              <a:endParaRPr lang="zh-CN" altLang="en-US" dirty="0"/>
            </a:p>
          </p:txBody>
        </p:sp>
        <p:sp>
          <p:nvSpPr>
            <p:cNvPr id="9" name="TextBox 8"/>
            <p:cNvSpPr txBox="1"/>
            <p:nvPr/>
          </p:nvSpPr>
          <p:spPr>
            <a:xfrm>
              <a:off x="6992620" y="5638800"/>
              <a:ext cx="1198880" cy="398780"/>
            </a:xfrm>
            <a:prstGeom prst="rect">
              <a:avLst/>
            </a:prstGeom>
            <a:noFill/>
          </p:spPr>
          <p:txBody>
            <a:bodyPr wrap="none" rtlCol="0">
              <a:spAutoFit/>
            </a:bodyPr>
            <a:lstStyle/>
            <a:p>
              <a:r>
                <a:rPr lang="zh-CN" altLang="en-US" dirty="0"/>
                <a:t>项目结束</a:t>
              </a:r>
              <a:endParaRPr lang="zh-CN" altLang="en-US" dirty="0"/>
            </a:p>
          </p:txBody>
        </p:sp>
        <p:sp>
          <p:nvSpPr>
            <p:cNvPr id="10" name="TextBox 9"/>
            <p:cNvSpPr txBox="1"/>
            <p:nvPr/>
          </p:nvSpPr>
          <p:spPr>
            <a:xfrm>
              <a:off x="4173220" y="5638800"/>
              <a:ext cx="690880" cy="398780"/>
            </a:xfrm>
            <a:prstGeom prst="rect">
              <a:avLst/>
            </a:prstGeom>
            <a:noFill/>
          </p:spPr>
          <p:txBody>
            <a:bodyPr wrap="none" rtlCol="0">
              <a:spAutoFit/>
            </a:bodyPr>
            <a:lstStyle/>
            <a:p>
              <a:r>
                <a:rPr lang="zh-CN" altLang="en-US" dirty="0"/>
                <a:t>时间</a:t>
              </a:r>
              <a:endParaRPr lang="zh-CN" altLang="en-US" dirty="0"/>
            </a:p>
          </p:txBody>
        </p:sp>
        <p:sp>
          <p:nvSpPr>
            <p:cNvPr id="11" name="TextBox 10"/>
            <p:cNvSpPr txBox="1"/>
            <p:nvPr/>
          </p:nvSpPr>
          <p:spPr>
            <a:xfrm>
              <a:off x="363220" y="5181600"/>
              <a:ext cx="549910" cy="398780"/>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831850" cy="398780"/>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90200" y="3352800"/>
              <a:ext cx="490220" cy="1107440"/>
            </a:xfrm>
            <a:prstGeom prst="rect">
              <a:avLst/>
            </a:prstGeom>
            <a:noFill/>
          </p:spPr>
          <p:txBody>
            <a:bodyPr vert="eaVert" wrap="none" rtlCol="0">
              <a:spAutoFit/>
            </a:bodyPr>
            <a:lstStyle/>
            <a:p>
              <a:r>
                <a:rPr lang="zh-CN" altLang="en-US" dirty="0"/>
                <a:t>资源投入</a:t>
              </a:r>
              <a:endParaRPr lang="zh-CN" altLang="en-US" dirty="0"/>
            </a:p>
          </p:txBody>
        </p:sp>
      </p:grpSp>
      <p:sp>
        <p:nvSpPr>
          <p:cNvPr id="15" name="任意多边形 14"/>
          <p:cNvSpPr/>
          <p:nvPr/>
        </p:nvSpPr>
        <p:spPr>
          <a:xfrm>
            <a:off x="2709927" y="4051997"/>
            <a:ext cx="7286625" cy="904306"/>
          </a:xfrm>
          <a:custGeom>
            <a:avLst/>
            <a:gdLst>
              <a:gd name="connsiteX0" fmla="*/ 0 w 7286625"/>
              <a:gd name="connsiteY0" fmla="*/ 42862 h 904306"/>
              <a:gd name="connsiteX1" fmla="*/ 114300 w 7286625"/>
              <a:gd name="connsiteY1" fmla="*/ 28575 h 904306"/>
              <a:gd name="connsiteX2" fmla="*/ 200025 w 7286625"/>
              <a:gd name="connsiteY2" fmla="*/ 14287 h 904306"/>
              <a:gd name="connsiteX3" fmla="*/ 314325 w 7286625"/>
              <a:gd name="connsiteY3" fmla="*/ 0 h 904306"/>
              <a:gd name="connsiteX4" fmla="*/ 614362 w 7286625"/>
              <a:gd name="connsiteY4" fmla="*/ 14287 h 904306"/>
              <a:gd name="connsiteX5" fmla="*/ 685800 w 7286625"/>
              <a:gd name="connsiteY5" fmla="*/ 28575 h 904306"/>
              <a:gd name="connsiteX6" fmla="*/ 771525 w 7286625"/>
              <a:gd name="connsiteY6" fmla="*/ 42862 h 904306"/>
              <a:gd name="connsiteX7" fmla="*/ 814387 w 7286625"/>
              <a:gd name="connsiteY7" fmla="*/ 57150 h 904306"/>
              <a:gd name="connsiteX8" fmla="*/ 985837 w 7286625"/>
              <a:gd name="connsiteY8" fmla="*/ 85725 h 904306"/>
              <a:gd name="connsiteX9" fmla="*/ 1071562 w 7286625"/>
              <a:gd name="connsiteY9" fmla="*/ 114300 h 904306"/>
              <a:gd name="connsiteX10" fmla="*/ 1171575 w 7286625"/>
              <a:gd name="connsiteY10" fmla="*/ 142875 h 904306"/>
              <a:gd name="connsiteX11" fmla="*/ 1228725 w 7286625"/>
              <a:gd name="connsiteY11" fmla="*/ 171450 h 904306"/>
              <a:gd name="connsiteX12" fmla="*/ 1271587 w 7286625"/>
              <a:gd name="connsiteY12" fmla="*/ 200025 h 904306"/>
              <a:gd name="connsiteX13" fmla="*/ 1357312 w 7286625"/>
              <a:gd name="connsiteY13" fmla="*/ 228600 h 904306"/>
              <a:gd name="connsiteX14" fmla="*/ 1428750 w 7286625"/>
              <a:gd name="connsiteY14" fmla="*/ 271462 h 904306"/>
              <a:gd name="connsiteX15" fmla="*/ 1485900 w 7286625"/>
              <a:gd name="connsiteY15" fmla="*/ 285750 h 904306"/>
              <a:gd name="connsiteX16" fmla="*/ 1628775 w 7286625"/>
              <a:gd name="connsiteY16" fmla="*/ 314325 h 904306"/>
              <a:gd name="connsiteX17" fmla="*/ 1728787 w 7286625"/>
              <a:gd name="connsiteY17" fmla="*/ 342900 h 904306"/>
              <a:gd name="connsiteX18" fmla="*/ 1843087 w 7286625"/>
              <a:gd name="connsiteY18" fmla="*/ 357187 h 904306"/>
              <a:gd name="connsiteX19" fmla="*/ 1971675 w 7286625"/>
              <a:gd name="connsiteY19" fmla="*/ 400050 h 904306"/>
              <a:gd name="connsiteX20" fmla="*/ 2014537 w 7286625"/>
              <a:gd name="connsiteY20" fmla="*/ 414337 h 904306"/>
              <a:gd name="connsiteX21" fmla="*/ 2057400 w 7286625"/>
              <a:gd name="connsiteY21" fmla="*/ 442912 h 904306"/>
              <a:gd name="connsiteX22" fmla="*/ 2100262 w 7286625"/>
              <a:gd name="connsiteY22" fmla="*/ 457200 h 904306"/>
              <a:gd name="connsiteX23" fmla="*/ 2228850 w 7286625"/>
              <a:gd name="connsiteY23" fmla="*/ 528637 h 904306"/>
              <a:gd name="connsiteX24" fmla="*/ 2271712 w 7286625"/>
              <a:gd name="connsiteY24" fmla="*/ 571500 h 904306"/>
              <a:gd name="connsiteX25" fmla="*/ 2328862 w 7286625"/>
              <a:gd name="connsiteY25" fmla="*/ 585787 h 904306"/>
              <a:gd name="connsiteX26" fmla="*/ 2457450 w 7286625"/>
              <a:gd name="connsiteY26" fmla="*/ 628650 h 904306"/>
              <a:gd name="connsiteX27" fmla="*/ 2557462 w 7286625"/>
              <a:gd name="connsiteY27" fmla="*/ 657225 h 904306"/>
              <a:gd name="connsiteX28" fmla="*/ 2600325 w 7286625"/>
              <a:gd name="connsiteY28" fmla="*/ 671512 h 904306"/>
              <a:gd name="connsiteX29" fmla="*/ 2657475 w 7286625"/>
              <a:gd name="connsiteY29" fmla="*/ 685800 h 904306"/>
              <a:gd name="connsiteX30" fmla="*/ 2700337 w 7286625"/>
              <a:gd name="connsiteY30" fmla="*/ 700087 h 904306"/>
              <a:gd name="connsiteX31" fmla="*/ 2928937 w 7286625"/>
              <a:gd name="connsiteY31" fmla="*/ 714375 h 904306"/>
              <a:gd name="connsiteX32" fmla="*/ 3157537 w 7286625"/>
              <a:gd name="connsiteY32" fmla="*/ 742950 h 904306"/>
              <a:gd name="connsiteX33" fmla="*/ 3200400 w 7286625"/>
              <a:gd name="connsiteY33" fmla="*/ 728662 h 904306"/>
              <a:gd name="connsiteX34" fmla="*/ 3300412 w 7286625"/>
              <a:gd name="connsiteY34" fmla="*/ 742950 h 904306"/>
              <a:gd name="connsiteX35" fmla="*/ 3357562 w 7286625"/>
              <a:gd name="connsiteY35" fmla="*/ 771525 h 904306"/>
              <a:gd name="connsiteX36" fmla="*/ 3400425 w 7286625"/>
              <a:gd name="connsiteY36" fmla="*/ 785812 h 904306"/>
              <a:gd name="connsiteX37" fmla="*/ 3443287 w 7286625"/>
              <a:gd name="connsiteY37" fmla="*/ 828675 h 904306"/>
              <a:gd name="connsiteX38" fmla="*/ 3529012 w 7286625"/>
              <a:gd name="connsiteY38" fmla="*/ 857250 h 904306"/>
              <a:gd name="connsiteX39" fmla="*/ 3586162 w 7286625"/>
              <a:gd name="connsiteY39" fmla="*/ 871537 h 904306"/>
              <a:gd name="connsiteX40" fmla="*/ 3629025 w 7286625"/>
              <a:gd name="connsiteY40" fmla="*/ 885825 h 904306"/>
              <a:gd name="connsiteX41" fmla="*/ 4129087 w 7286625"/>
              <a:gd name="connsiteY41" fmla="*/ 900112 h 904306"/>
              <a:gd name="connsiteX42" fmla="*/ 4429125 w 7286625"/>
              <a:gd name="connsiteY42" fmla="*/ 885825 h 904306"/>
              <a:gd name="connsiteX43" fmla="*/ 4600575 w 7286625"/>
              <a:gd name="connsiteY43" fmla="*/ 871537 h 904306"/>
              <a:gd name="connsiteX44" fmla="*/ 5757862 w 7286625"/>
              <a:gd name="connsiteY44" fmla="*/ 857250 h 904306"/>
              <a:gd name="connsiteX45" fmla="*/ 6343650 w 7286625"/>
              <a:gd name="connsiteY45" fmla="*/ 842962 h 904306"/>
              <a:gd name="connsiteX46" fmla="*/ 6500812 w 7286625"/>
              <a:gd name="connsiteY46" fmla="*/ 857250 h 904306"/>
              <a:gd name="connsiteX47" fmla="*/ 6543675 w 7286625"/>
              <a:gd name="connsiteY47" fmla="*/ 871537 h 904306"/>
              <a:gd name="connsiteX48" fmla="*/ 6686550 w 7286625"/>
              <a:gd name="connsiteY48" fmla="*/ 885825 h 904306"/>
              <a:gd name="connsiteX49" fmla="*/ 6757987 w 7286625"/>
              <a:gd name="connsiteY49" fmla="*/ 900112 h 904306"/>
              <a:gd name="connsiteX50" fmla="*/ 7286625 w 7286625"/>
              <a:gd name="connsiteY50" fmla="*/ 900112 h 90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286625" h="904306">
                <a:moveTo>
                  <a:pt x="0" y="42862"/>
                </a:moveTo>
                <a:lnTo>
                  <a:pt x="114300" y="28575"/>
                </a:lnTo>
                <a:cubicBezTo>
                  <a:pt x="142978" y="24478"/>
                  <a:pt x="171347" y="18384"/>
                  <a:pt x="200025" y="14287"/>
                </a:cubicBezTo>
                <a:cubicBezTo>
                  <a:pt x="238036" y="8857"/>
                  <a:pt x="276225" y="4762"/>
                  <a:pt x="314325" y="0"/>
                </a:cubicBezTo>
                <a:cubicBezTo>
                  <a:pt x="414337" y="4762"/>
                  <a:pt x="514531" y="6608"/>
                  <a:pt x="614362" y="14287"/>
                </a:cubicBezTo>
                <a:cubicBezTo>
                  <a:pt x="638575" y="16150"/>
                  <a:pt x="661907" y="24231"/>
                  <a:pt x="685800" y="28575"/>
                </a:cubicBezTo>
                <a:cubicBezTo>
                  <a:pt x="714302" y="33757"/>
                  <a:pt x="742950" y="38100"/>
                  <a:pt x="771525" y="42862"/>
                </a:cubicBezTo>
                <a:cubicBezTo>
                  <a:pt x="785812" y="47625"/>
                  <a:pt x="799776" y="53497"/>
                  <a:pt x="814387" y="57150"/>
                </a:cubicBezTo>
                <a:cubicBezTo>
                  <a:pt x="870088" y="71075"/>
                  <a:pt x="929400" y="77662"/>
                  <a:pt x="985837" y="85725"/>
                </a:cubicBezTo>
                <a:cubicBezTo>
                  <a:pt x="1014412" y="95250"/>
                  <a:pt x="1042341" y="106995"/>
                  <a:pt x="1071562" y="114300"/>
                </a:cubicBezTo>
                <a:cubicBezTo>
                  <a:pt x="1100569" y="121551"/>
                  <a:pt x="1142875" y="130575"/>
                  <a:pt x="1171575" y="142875"/>
                </a:cubicBezTo>
                <a:cubicBezTo>
                  <a:pt x="1191151" y="151265"/>
                  <a:pt x="1210233" y="160883"/>
                  <a:pt x="1228725" y="171450"/>
                </a:cubicBezTo>
                <a:cubicBezTo>
                  <a:pt x="1243634" y="179969"/>
                  <a:pt x="1255896" y="193051"/>
                  <a:pt x="1271587" y="200025"/>
                </a:cubicBezTo>
                <a:cubicBezTo>
                  <a:pt x="1299112" y="212258"/>
                  <a:pt x="1331484" y="213103"/>
                  <a:pt x="1357312" y="228600"/>
                </a:cubicBezTo>
                <a:cubicBezTo>
                  <a:pt x="1381125" y="242887"/>
                  <a:pt x="1403373" y="260184"/>
                  <a:pt x="1428750" y="271462"/>
                </a:cubicBezTo>
                <a:cubicBezTo>
                  <a:pt x="1446694" y="279437"/>
                  <a:pt x="1466700" y="281636"/>
                  <a:pt x="1485900" y="285750"/>
                </a:cubicBezTo>
                <a:cubicBezTo>
                  <a:pt x="1533390" y="295927"/>
                  <a:pt x="1582699" y="298967"/>
                  <a:pt x="1628775" y="314325"/>
                </a:cubicBezTo>
                <a:cubicBezTo>
                  <a:pt x="1662743" y="325647"/>
                  <a:pt x="1692912" y="336921"/>
                  <a:pt x="1728787" y="342900"/>
                </a:cubicBezTo>
                <a:cubicBezTo>
                  <a:pt x="1766661" y="349212"/>
                  <a:pt x="1804987" y="352425"/>
                  <a:pt x="1843087" y="357187"/>
                </a:cubicBezTo>
                <a:lnTo>
                  <a:pt x="1971675" y="400050"/>
                </a:lnTo>
                <a:lnTo>
                  <a:pt x="2014537" y="414337"/>
                </a:lnTo>
                <a:cubicBezTo>
                  <a:pt x="2028825" y="423862"/>
                  <a:pt x="2042041" y="435233"/>
                  <a:pt x="2057400" y="442912"/>
                </a:cubicBezTo>
                <a:cubicBezTo>
                  <a:pt x="2070870" y="449647"/>
                  <a:pt x="2087097" y="449886"/>
                  <a:pt x="2100262" y="457200"/>
                </a:cubicBezTo>
                <a:cubicBezTo>
                  <a:pt x="2247639" y="539077"/>
                  <a:pt x="2131865" y="496310"/>
                  <a:pt x="2228850" y="528637"/>
                </a:cubicBezTo>
                <a:cubicBezTo>
                  <a:pt x="2243137" y="542925"/>
                  <a:pt x="2254169" y="561475"/>
                  <a:pt x="2271712" y="571500"/>
                </a:cubicBezTo>
                <a:cubicBezTo>
                  <a:pt x="2288761" y="581242"/>
                  <a:pt x="2310094" y="580012"/>
                  <a:pt x="2328862" y="585787"/>
                </a:cubicBezTo>
                <a:cubicBezTo>
                  <a:pt x="2372045" y="599074"/>
                  <a:pt x="2414587" y="614362"/>
                  <a:pt x="2457450" y="628650"/>
                </a:cubicBezTo>
                <a:cubicBezTo>
                  <a:pt x="2560195" y="662898"/>
                  <a:pt x="2431911" y="621354"/>
                  <a:pt x="2557462" y="657225"/>
                </a:cubicBezTo>
                <a:cubicBezTo>
                  <a:pt x="2571943" y="661362"/>
                  <a:pt x="2585844" y="667375"/>
                  <a:pt x="2600325" y="671512"/>
                </a:cubicBezTo>
                <a:cubicBezTo>
                  <a:pt x="2619206" y="676906"/>
                  <a:pt x="2638594" y="680405"/>
                  <a:pt x="2657475" y="685800"/>
                </a:cubicBezTo>
                <a:cubicBezTo>
                  <a:pt x="2671956" y="689937"/>
                  <a:pt x="2685360" y="698510"/>
                  <a:pt x="2700337" y="700087"/>
                </a:cubicBezTo>
                <a:cubicBezTo>
                  <a:pt x="2776266" y="708080"/>
                  <a:pt x="2852737" y="709612"/>
                  <a:pt x="2928937" y="714375"/>
                </a:cubicBezTo>
                <a:cubicBezTo>
                  <a:pt x="2999515" y="726138"/>
                  <a:pt x="3088864" y="742950"/>
                  <a:pt x="3157537" y="742950"/>
                </a:cubicBezTo>
                <a:cubicBezTo>
                  <a:pt x="3172598" y="742950"/>
                  <a:pt x="3186112" y="733425"/>
                  <a:pt x="3200400" y="728662"/>
                </a:cubicBezTo>
                <a:cubicBezTo>
                  <a:pt x="3233737" y="733425"/>
                  <a:pt x="3267923" y="734089"/>
                  <a:pt x="3300412" y="742950"/>
                </a:cubicBezTo>
                <a:cubicBezTo>
                  <a:pt x="3320960" y="748554"/>
                  <a:pt x="3337985" y="763135"/>
                  <a:pt x="3357562" y="771525"/>
                </a:cubicBezTo>
                <a:cubicBezTo>
                  <a:pt x="3371405" y="777458"/>
                  <a:pt x="3386137" y="781050"/>
                  <a:pt x="3400425" y="785812"/>
                </a:cubicBezTo>
                <a:cubicBezTo>
                  <a:pt x="3414712" y="800100"/>
                  <a:pt x="3425624" y="818862"/>
                  <a:pt x="3443287" y="828675"/>
                </a:cubicBezTo>
                <a:cubicBezTo>
                  <a:pt x="3469617" y="843303"/>
                  <a:pt x="3499791" y="849945"/>
                  <a:pt x="3529012" y="857250"/>
                </a:cubicBezTo>
                <a:cubicBezTo>
                  <a:pt x="3548062" y="862012"/>
                  <a:pt x="3567281" y="866143"/>
                  <a:pt x="3586162" y="871537"/>
                </a:cubicBezTo>
                <a:cubicBezTo>
                  <a:pt x="3600643" y="875674"/>
                  <a:pt x="3613985" y="885033"/>
                  <a:pt x="3629025" y="885825"/>
                </a:cubicBezTo>
                <a:cubicBezTo>
                  <a:pt x="3795550" y="894589"/>
                  <a:pt x="3962400" y="895350"/>
                  <a:pt x="4129087" y="900112"/>
                </a:cubicBezTo>
                <a:lnTo>
                  <a:pt x="4429125" y="885825"/>
                </a:lnTo>
                <a:cubicBezTo>
                  <a:pt x="4486368" y="882356"/>
                  <a:pt x="4543240" y="872770"/>
                  <a:pt x="4600575" y="871537"/>
                </a:cubicBezTo>
                <a:lnTo>
                  <a:pt x="5757862" y="857250"/>
                </a:lnTo>
                <a:lnTo>
                  <a:pt x="6343650" y="842962"/>
                </a:lnTo>
                <a:cubicBezTo>
                  <a:pt x="6396037" y="847725"/>
                  <a:pt x="6448737" y="849811"/>
                  <a:pt x="6500812" y="857250"/>
                </a:cubicBezTo>
                <a:cubicBezTo>
                  <a:pt x="6515721" y="859380"/>
                  <a:pt x="6528790" y="869247"/>
                  <a:pt x="6543675" y="871537"/>
                </a:cubicBezTo>
                <a:cubicBezTo>
                  <a:pt x="6590981" y="878815"/>
                  <a:pt x="6639107" y="879499"/>
                  <a:pt x="6686550" y="885825"/>
                </a:cubicBezTo>
                <a:cubicBezTo>
                  <a:pt x="6710621" y="889034"/>
                  <a:pt x="6733710" y="899534"/>
                  <a:pt x="6757987" y="900112"/>
                </a:cubicBezTo>
                <a:cubicBezTo>
                  <a:pt x="6934150" y="904306"/>
                  <a:pt x="7110412" y="900112"/>
                  <a:pt x="7286625" y="900112"/>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2670601" y="2144584"/>
            <a:ext cx="7325951" cy="435800"/>
          </a:xfrm>
          <a:custGeom>
            <a:avLst/>
            <a:gdLst>
              <a:gd name="connsiteX0" fmla="*/ 10751 w 7325951"/>
              <a:gd name="connsiteY0" fmla="*/ 350075 h 435800"/>
              <a:gd name="connsiteX1" fmla="*/ 510813 w 7325951"/>
              <a:gd name="connsiteY1" fmla="*/ 378650 h 435800"/>
              <a:gd name="connsiteX2" fmla="*/ 582251 w 7325951"/>
              <a:gd name="connsiteY2" fmla="*/ 392938 h 435800"/>
              <a:gd name="connsiteX3" fmla="*/ 1268051 w 7325951"/>
              <a:gd name="connsiteY3" fmla="*/ 421513 h 435800"/>
              <a:gd name="connsiteX4" fmla="*/ 1353776 w 7325951"/>
              <a:gd name="connsiteY4" fmla="*/ 435800 h 435800"/>
              <a:gd name="connsiteX5" fmla="*/ 1653813 w 7325951"/>
              <a:gd name="connsiteY5" fmla="*/ 407225 h 435800"/>
              <a:gd name="connsiteX6" fmla="*/ 1710963 w 7325951"/>
              <a:gd name="connsiteY6" fmla="*/ 392938 h 435800"/>
              <a:gd name="connsiteX7" fmla="*/ 1925276 w 7325951"/>
              <a:gd name="connsiteY7" fmla="*/ 364363 h 435800"/>
              <a:gd name="connsiteX8" fmla="*/ 2068151 w 7325951"/>
              <a:gd name="connsiteY8" fmla="*/ 321500 h 435800"/>
              <a:gd name="connsiteX9" fmla="*/ 2182451 w 7325951"/>
              <a:gd name="connsiteY9" fmla="*/ 250063 h 435800"/>
              <a:gd name="connsiteX10" fmla="*/ 2225313 w 7325951"/>
              <a:gd name="connsiteY10" fmla="*/ 221488 h 435800"/>
              <a:gd name="connsiteX11" fmla="*/ 2282463 w 7325951"/>
              <a:gd name="connsiteY11" fmla="*/ 192913 h 435800"/>
              <a:gd name="connsiteX12" fmla="*/ 2425338 w 7325951"/>
              <a:gd name="connsiteY12" fmla="*/ 150050 h 435800"/>
              <a:gd name="connsiteX13" fmla="*/ 2939688 w 7325951"/>
              <a:gd name="connsiteY13" fmla="*/ 135763 h 435800"/>
              <a:gd name="connsiteX14" fmla="*/ 3139713 w 7325951"/>
              <a:gd name="connsiteY14" fmla="*/ 107188 h 435800"/>
              <a:gd name="connsiteX15" fmla="*/ 3182576 w 7325951"/>
              <a:gd name="connsiteY15" fmla="*/ 92900 h 435800"/>
              <a:gd name="connsiteX16" fmla="*/ 3282588 w 7325951"/>
              <a:gd name="connsiteY16" fmla="*/ 78613 h 435800"/>
              <a:gd name="connsiteX17" fmla="*/ 3454038 w 7325951"/>
              <a:gd name="connsiteY17" fmla="*/ 50038 h 435800"/>
              <a:gd name="connsiteX18" fmla="*/ 3496901 w 7325951"/>
              <a:gd name="connsiteY18" fmla="*/ 35750 h 435800"/>
              <a:gd name="connsiteX19" fmla="*/ 3539763 w 7325951"/>
              <a:gd name="connsiteY19" fmla="*/ 7175 h 435800"/>
              <a:gd name="connsiteX20" fmla="*/ 4397013 w 7325951"/>
              <a:gd name="connsiteY20" fmla="*/ 35750 h 435800"/>
              <a:gd name="connsiteX21" fmla="*/ 4468451 w 7325951"/>
              <a:gd name="connsiteY21" fmla="*/ 50038 h 435800"/>
              <a:gd name="connsiteX22" fmla="*/ 5697176 w 7325951"/>
              <a:gd name="connsiteY22" fmla="*/ 35750 h 435800"/>
              <a:gd name="connsiteX23" fmla="*/ 5754326 w 7325951"/>
              <a:gd name="connsiteY23" fmla="*/ 21463 h 435800"/>
              <a:gd name="connsiteX24" fmla="*/ 5997213 w 7325951"/>
              <a:gd name="connsiteY24" fmla="*/ 35750 h 435800"/>
              <a:gd name="connsiteX25" fmla="*/ 6225813 w 7325951"/>
              <a:gd name="connsiteY25" fmla="*/ 21463 h 435800"/>
              <a:gd name="connsiteX26" fmla="*/ 6397263 w 7325951"/>
              <a:gd name="connsiteY26" fmla="*/ 7175 h 435800"/>
              <a:gd name="connsiteX27" fmla="*/ 6611576 w 7325951"/>
              <a:gd name="connsiteY27" fmla="*/ 21463 h 435800"/>
              <a:gd name="connsiteX28" fmla="*/ 6897326 w 7325951"/>
              <a:gd name="connsiteY28" fmla="*/ 35750 h 435800"/>
              <a:gd name="connsiteX29" fmla="*/ 7025913 w 7325951"/>
              <a:gd name="connsiteY29" fmla="*/ 50038 h 435800"/>
              <a:gd name="connsiteX30" fmla="*/ 7325951 w 7325951"/>
              <a:gd name="connsiteY30" fmla="*/ 35750 h 43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25951" h="435800">
                <a:moveTo>
                  <a:pt x="10751" y="350075"/>
                </a:moveTo>
                <a:cubicBezTo>
                  <a:pt x="202071" y="413851"/>
                  <a:pt x="0" y="351038"/>
                  <a:pt x="510813" y="378650"/>
                </a:cubicBezTo>
                <a:cubicBezTo>
                  <a:pt x="535062" y="379961"/>
                  <a:pt x="558038" y="391075"/>
                  <a:pt x="582251" y="392938"/>
                </a:cubicBezTo>
                <a:cubicBezTo>
                  <a:pt x="695926" y="401682"/>
                  <a:pt x="1186913" y="418508"/>
                  <a:pt x="1268051" y="421513"/>
                </a:cubicBezTo>
                <a:cubicBezTo>
                  <a:pt x="1296626" y="426275"/>
                  <a:pt x="1324807" y="435800"/>
                  <a:pt x="1353776" y="435800"/>
                </a:cubicBezTo>
                <a:cubicBezTo>
                  <a:pt x="1403290" y="435800"/>
                  <a:pt x="1585803" y="418560"/>
                  <a:pt x="1653813" y="407225"/>
                </a:cubicBezTo>
                <a:cubicBezTo>
                  <a:pt x="1673182" y="403997"/>
                  <a:pt x="1691643" y="396451"/>
                  <a:pt x="1710963" y="392938"/>
                </a:cubicBezTo>
                <a:cubicBezTo>
                  <a:pt x="1754360" y="385048"/>
                  <a:pt x="1885450" y="369341"/>
                  <a:pt x="1925276" y="364363"/>
                </a:cubicBezTo>
                <a:cubicBezTo>
                  <a:pt x="2029630" y="329578"/>
                  <a:pt x="1981780" y="343094"/>
                  <a:pt x="2068151" y="321500"/>
                </a:cubicBezTo>
                <a:cubicBezTo>
                  <a:pt x="2174896" y="214755"/>
                  <a:pt x="2073137" y="296912"/>
                  <a:pt x="2182451" y="250063"/>
                </a:cubicBezTo>
                <a:cubicBezTo>
                  <a:pt x="2198234" y="243299"/>
                  <a:pt x="2210404" y="230007"/>
                  <a:pt x="2225313" y="221488"/>
                </a:cubicBezTo>
                <a:cubicBezTo>
                  <a:pt x="2243805" y="210921"/>
                  <a:pt x="2262688" y="200823"/>
                  <a:pt x="2282463" y="192913"/>
                </a:cubicBezTo>
                <a:cubicBezTo>
                  <a:pt x="2291229" y="189406"/>
                  <a:pt x="2401282" y="151253"/>
                  <a:pt x="2425338" y="150050"/>
                </a:cubicBezTo>
                <a:cubicBezTo>
                  <a:pt x="2596640" y="141485"/>
                  <a:pt x="2768238" y="140525"/>
                  <a:pt x="2939688" y="135763"/>
                </a:cubicBezTo>
                <a:cubicBezTo>
                  <a:pt x="3045898" y="100359"/>
                  <a:pt x="2920599" y="138490"/>
                  <a:pt x="3139713" y="107188"/>
                </a:cubicBezTo>
                <a:cubicBezTo>
                  <a:pt x="3154622" y="105058"/>
                  <a:pt x="3167808" y="95854"/>
                  <a:pt x="3182576" y="92900"/>
                </a:cubicBezTo>
                <a:cubicBezTo>
                  <a:pt x="3215598" y="86296"/>
                  <a:pt x="3249208" y="83064"/>
                  <a:pt x="3282588" y="78613"/>
                </a:cubicBezTo>
                <a:cubicBezTo>
                  <a:pt x="3380413" y="65570"/>
                  <a:pt x="3378028" y="71755"/>
                  <a:pt x="3454038" y="50038"/>
                </a:cubicBezTo>
                <a:cubicBezTo>
                  <a:pt x="3468519" y="45901"/>
                  <a:pt x="3483430" y="42485"/>
                  <a:pt x="3496901" y="35750"/>
                </a:cubicBezTo>
                <a:cubicBezTo>
                  <a:pt x="3512259" y="28071"/>
                  <a:pt x="3525476" y="16700"/>
                  <a:pt x="3539763" y="7175"/>
                </a:cubicBezTo>
                <a:cubicBezTo>
                  <a:pt x="3745968" y="11299"/>
                  <a:pt x="4128884" y="0"/>
                  <a:pt x="4397013" y="35750"/>
                </a:cubicBezTo>
                <a:cubicBezTo>
                  <a:pt x="4421084" y="38959"/>
                  <a:pt x="4444638" y="45275"/>
                  <a:pt x="4468451" y="50038"/>
                </a:cubicBezTo>
                <a:lnTo>
                  <a:pt x="5697176" y="35750"/>
                </a:lnTo>
                <a:cubicBezTo>
                  <a:pt x="5716807" y="35314"/>
                  <a:pt x="5734690" y="21463"/>
                  <a:pt x="5754326" y="21463"/>
                </a:cubicBezTo>
                <a:cubicBezTo>
                  <a:pt x="5835428" y="21463"/>
                  <a:pt x="5916251" y="30988"/>
                  <a:pt x="5997213" y="35750"/>
                </a:cubicBezTo>
                <a:lnTo>
                  <a:pt x="6225813" y="21463"/>
                </a:lnTo>
                <a:cubicBezTo>
                  <a:pt x="6283015" y="17377"/>
                  <a:pt x="6339915" y="7175"/>
                  <a:pt x="6397263" y="7175"/>
                </a:cubicBezTo>
                <a:cubicBezTo>
                  <a:pt x="6468859" y="7175"/>
                  <a:pt x="6540096" y="17378"/>
                  <a:pt x="6611576" y="21463"/>
                </a:cubicBezTo>
                <a:lnTo>
                  <a:pt x="6897326" y="35750"/>
                </a:lnTo>
                <a:cubicBezTo>
                  <a:pt x="6940188" y="40513"/>
                  <a:pt x="6982787" y="50038"/>
                  <a:pt x="7025913" y="50038"/>
                </a:cubicBezTo>
                <a:cubicBezTo>
                  <a:pt x="7126039" y="50038"/>
                  <a:pt x="7225825" y="35750"/>
                  <a:pt x="7325951" y="357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2790889" y="2027934"/>
            <a:ext cx="1452880" cy="398780"/>
          </a:xfrm>
          <a:prstGeom prst="rect">
            <a:avLst/>
          </a:prstGeom>
          <a:noFill/>
        </p:spPr>
        <p:txBody>
          <a:bodyPr wrap="none" rtlCol="0">
            <a:spAutoFit/>
          </a:bodyPr>
          <a:lstStyle/>
          <a:p>
            <a:r>
              <a:rPr lang="zh-CN" altLang="en-US" dirty="0"/>
              <a:t>协调性工作</a:t>
            </a:r>
            <a:endParaRPr lang="zh-CN" altLang="en-US" dirty="0"/>
          </a:p>
        </p:txBody>
      </p:sp>
      <p:sp>
        <p:nvSpPr>
          <p:cNvPr id="19" name="TextBox 18"/>
          <p:cNvSpPr txBox="1"/>
          <p:nvPr/>
        </p:nvSpPr>
        <p:spPr>
          <a:xfrm>
            <a:off x="2943289" y="4542534"/>
            <a:ext cx="1452880" cy="398780"/>
          </a:xfrm>
          <a:prstGeom prst="rect">
            <a:avLst/>
          </a:prstGeom>
          <a:noFill/>
        </p:spPr>
        <p:txBody>
          <a:bodyPr wrap="none" rtlCol="0">
            <a:spAutoFit/>
          </a:bodyPr>
          <a:lstStyle/>
          <a:p>
            <a:r>
              <a:rPr lang="zh-CN" altLang="en-US" dirty="0"/>
              <a:t>规划性工作</a:t>
            </a:r>
            <a:endParaRPr lang="zh-CN" altLang="en-US" dirty="0"/>
          </a:p>
        </p:txBody>
      </p:sp>
      <p:sp>
        <p:nvSpPr>
          <p:cNvPr id="20" name="TextBox 19"/>
          <p:cNvSpPr txBox="1"/>
          <p:nvPr/>
        </p:nvSpPr>
        <p:spPr>
          <a:xfrm>
            <a:off x="5229289" y="3475734"/>
            <a:ext cx="1452880" cy="398780"/>
          </a:xfrm>
          <a:prstGeom prst="rect">
            <a:avLst/>
          </a:prstGeom>
          <a:noFill/>
        </p:spPr>
        <p:txBody>
          <a:bodyPr wrap="none" rtlCol="0">
            <a:spAutoFit/>
          </a:bodyPr>
          <a:lstStyle/>
          <a:p>
            <a:r>
              <a:rPr lang="zh-CN" altLang="en-US" dirty="0"/>
              <a:t>生产性工作</a:t>
            </a:r>
            <a:endParaRPr lang="zh-CN" altLang="en-US" dirty="0"/>
          </a:p>
        </p:txBody>
      </p:sp>
      <p:grpSp>
        <p:nvGrpSpPr>
          <p:cNvPr id="4" name="组合 23"/>
          <p:cNvGrpSpPr/>
          <p:nvPr/>
        </p:nvGrpSpPr>
        <p:grpSpPr>
          <a:xfrm>
            <a:off x="5573485" y="2877901"/>
            <a:ext cx="3383280" cy="3048000"/>
            <a:chOff x="4572000" y="3200400"/>
            <a:chExt cx="3383280" cy="3048000"/>
          </a:xfrm>
        </p:grpSpPr>
        <p:sp>
          <p:nvSpPr>
            <p:cNvPr id="22" name="任意多边形 21"/>
            <p:cNvSpPr/>
            <p:nvPr/>
          </p:nvSpPr>
          <p:spPr>
            <a:xfrm>
              <a:off x="4572000" y="4114800"/>
              <a:ext cx="2971800" cy="2133600"/>
            </a:xfrm>
            <a:custGeom>
              <a:avLst/>
              <a:gdLst>
                <a:gd name="connsiteX0" fmla="*/ 0 w 2971800"/>
                <a:gd name="connsiteY0" fmla="*/ 1314450 h 2133600"/>
                <a:gd name="connsiteX1" fmla="*/ 1214437 w 2971800"/>
                <a:gd name="connsiteY1" fmla="*/ 1914525 h 2133600"/>
                <a:gd name="connsiteX2" fmla="*/ 2971800 w 2971800"/>
                <a:gd name="connsiteY2" fmla="*/ 0 h 2133600"/>
              </a:gdLst>
              <a:ahLst/>
              <a:cxnLst>
                <a:cxn ang="0">
                  <a:pos x="connsiteX0" y="connsiteY0"/>
                </a:cxn>
                <a:cxn ang="0">
                  <a:pos x="connsiteX1" y="connsiteY1"/>
                </a:cxn>
                <a:cxn ang="0">
                  <a:pos x="connsiteX2" y="connsiteY2"/>
                </a:cxn>
              </a:cxnLst>
              <a:rect l="l" t="t" r="r" b="b"/>
              <a:pathLst>
                <a:path w="2971800" h="2133600">
                  <a:moveTo>
                    <a:pt x="0" y="1314450"/>
                  </a:moveTo>
                  <a:cubicBezTo>
                    <a:pt x="359568" y="1724025"/>
                    <a:pt x="719137" y="2133600"/>
                    <a:pt x="1214437" y="1914525"/>
                  </a:cubicBezTo>
                  <a:cubicBezTo>
                    <a:pt x="1709737" y="1695450"/>
                    <a:pt x="2695575" y="345281"/>
                    <a:pt x="2971800" y="0"/>
                  </a:cubicBezTo>
                </a:path>
              </a:pathLst>
            </a:custGeom>
            <a:ln w="57150">
              <a:solidFill>
                <a:srgbClr val="FF0000"/>
              </a:solidFill>
            </a:ln>
            <a:scene3d>
              <a:camera prst="isometricRightUp"/>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23" name="TextBox 22"/>
            <p:cNvSpPr txBox="1"/>
            <p:nvPr/>
          </p:nvSpPr>
          <p:spPr>
            <a:xfrm>
              <a:off x="5486400" y="3200400"/>
              <a:ext cx="246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微软公司的研究成果</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9253"/>
            <a:ext cx="11360149" cy="647700"/>
          </a:xfrm>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436370" y="1494527"/>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468755" y="4491237"/>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54648"/>
            <a:ext cx="11360149" cy="647700"/>
          </a:xfrm>
        </p:spPr>
        <p:txBody>
          <a:bodyPr/>
          <a:lstStyle/>
          <a:p>
            <a:r>
              <a:rPr lang="zh-CN" altLang="en-US" dirty="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做什么</a:t>
            </a:r>
            <a:br>
              <a:rPr lang="en-US" altLang="zh-CN" sz="1800" b="1" dirty="0">
                <a:solidFill>
                  <a:srgbClr val="FF0000"/>
                </a:solidFill>
                <a:latin typeface="微软雅黑" panose="020B0503020204020204" pitchFamily="34" charset="-122"/>
                <a:ea typeface="微软雅黑" panose="020B0503020204020204" pitchFamily="34" charset="-122"/>
              </a:rPr>
            </a:br>
            <a:r>
              <a:rPr lang="zh-CN" altLang="en-US" sz="1800" b="1" dirty="0">
                <a:solidFill>
                  <a:srgbClr val="FF0000"/>
                </a:solidFill>
                <a:latin typeface="微软雅黑" panose="020B0503020204020204" pitchFamily="34" charset="-122"/>
                <a:ea typeface="微软雅黑" panose="020B0503020204020204" pitchFamily="34" charset="-122"/>
              </a:rPr>
              <a:t>（范围管理）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以什么代价做？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外部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采购管理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40"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2213</Words>
  <Application>WPS 演示</Application>
  <PresentationFormat>全屏显示(4:3)</PresentationFormat>
  <Paragraphs>218</Paragraphs>
  <Slides>25</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宋体</vt:lpstr>
      <vt:lpstr>Wingdings</vt:lpstr>
      <vt:lpstr>微软雅黑</vt:lpstr>
      <vt:lpstr>Arial</vt:lpstr>
      <vt:lpstr>Arial Unicode MS</vt:lpstr>
      <vt:lpstr>Standarddesign</vt:lpstr>
      <vt:lpstr>第三章 项目规划——范围</vt:lpstr>
      <vt:lpstr>上节回顾</vt:lpstr>
      <vt:lpstr>本节内容</vt:lpstr>
      <vt:lpstr>几个重要的思考</vt:lpstr>
      <vt:lpstr>为什么不直接开始？</vt:lpstr>
      <vt:lpstr>微软公司的研究成果：无规划时</vt:lpstr>
      <vt:lpstr>微软公司的研究成果：有规划时</vt:lpstr>
      <vt:lpstr>参考项目管理的十大知识领域完成规划</vt:lpstr>
      <vt:lpstr>十大知识领域在规划阶段的规律和关联性</vt:lpstr>
      <vt:lpstr>规划范围</vt:lpstr>
      <vt:lpstr>1.制定范围管理计划</vt:lpstr>
      <vt:lpstr>范围管理计划包含的内容</vt:lpstr>
      <vt:lpstr>2. 收集需求</vt:lpstr>
      <vt:lpstr>3. 定义范围（总体范围的定义）</vt:lpstr>
      <vt:lpstr>思考</vt:lpstr>
      <vt:lpstr>4. 创建工作分解结构[WBS]</vt:lpstr>
      <vt:lpstr>WBS示例</vt:lpstr>
      <vt:lpstr>创建WBS的方法</vt:lpstr>
      <vt:lpstr>WBS词典</vt:lpstr>
      <vt:lpstr>使用工具创建WBS</vt:lpstr>
      <vt:lpstr>范围规划成果（范围基准）</vt:lpstr>
      <vt:lpstr>小结</vt:lpstr>
      <vt:lpstr>十大知识领域在规划阶段的规律和关联性</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917</cp:revision>
  <dcterms:created xsi:type="dcterms:W3CDTF">2007-11-27T23:54:00Z</dcterms:created>
  <dcterms:modified xsi:type="dcterms:W3CDTF">2019-03-11T00:40:35Z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