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8" r:id="rId3"/>
    <p:sldId id="257" r:id="rId4"/>
    <p:sldId id="260" r:id="rId5"/>
    <p:sldId id="267" r:id="rId6"/>
    <p:sldId id="261" r:id="rId7"/>
    <p:sldId id="262" r:id="rId8"/>
    <p:sldId id="263" r:id="rId9"/>
    <p:sldId id="264" r:id="rId10"/>
    <p:sldId id="265" r:id="rId11"/>
    <p:sldId id="268" r:id="rId12"/>
    <p:sldId id="269" r:id="rId13"/>
    <p:sldId id="270" r:id="rId14"/>
    <p:sldId id="271" r:id="rId15"/>
    <p:sldId id="266"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6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863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1" d="100"/>
          <a:sy n="61" d="100"/>
        </p:scale>
        <p:origin x="1572" y="60"/>
      </p:cViewPr>
      <p:guideLst>
        <p:guide orient="horz" pos="2160"/>
        <p:guide pos="2866"/>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E16272-617E-4DAF-98A7-1E249FC6E62B}"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3306E6-DC10-44A3-83DD-EDA3C03FF55B}"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r>
              <a:rPr lang="en-US"/>
              <a:t>CS-FYP    Hamdard University </a:t>
            </a:r>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US"/>
              <a:t>Project Name Here</a:t>
            </a:r>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9EBC64C3-3FC7-4C40-910B-2643F037F02C}"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CS-FYP    Hamdard University </a:t>
            </a:r>
            <a:endParaRPr lang="en-US"/>
          </a:p>
        </p:txBody>
      </p:sp>
      <p:sp>
        <p:nvSpPr>
          <p:cNvPr id="5" name="Footer Placeholder 4"/>
          <p:cNvSpPr>
            <a:spLocks noGrp="1"/>
          </p:cNvSpPr>
          <p:nvPr>
            <p:ph type="ftr" sz="quarter" idx="11"/>
          </p:nvPr>
        </p:nvSpPr>
        <p:spPr/>
        <p:txBody>
          <a:bodyPr/>
          <a:lstStyle/>
          <a:p>
            <a:r>
              <a:rPr lang="en-US"/>
              <a:t>Project Name Here</a:t>
            </a:r>
            <a:endParaRPr lang="en-US"/>
          </a:p>
        </p:txBody>
      </p:sp>
      <p:sp>
        <p:nvSpPr>
          <p:cNvPr id="6" name="Slide Number Placeholder 5"/>
          <p:cNvSpPr>
            <a:spLocks noGrp="1"/>
          </p:cNvSpPr>
          <p:nvPr>
            <p:ph type="sldNum" sz="quarter" idx="12"/>
          </p:nvPr>
        </p:nvSpPr>
        <p:spPr/>
        <p:txBody>
          <a:bodyPr/>
          <a:lstStyle/>
          <a:p>
            <a:fld id="{9EBC64C3-3FC7-4C40-910B-2643F037F02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r>
              <a:rPr lang="en-US"/>
              <a:t>CS-FYP    Hamdard University </a:t>
            </a:r>
            <a:endParaRPr lang="en-US"/>
          </a:p>
        </p:txBody>
      </p:sp>
      <p:sp>
        <p:nvSpPr>
          <p:cNvPr id="5" name="Footer Placeholder 4"/>
          <p:cNvSpPr>
            <a:spLocks noGrp="1"/>
          </p:cNvSpPr>
          <p:nvPr>
            <p:ph type="ftr" sz="quarter" idx="11"/>
          </p:nvPr>
        </p:nvSpPr>
        <p:spPr>
          <a:xfrm>
            <a:off x="457201" y="6248207"/>
            <a:ext cx="5573483" cy="365125"/>
          </a:xfrm>
        </p:spPr>
        <p:txBody>
          <a:bodyPr/>
          <a:lstStyle/>
          <a:p>
            <a:r>
              <a:rPr lang="en-US"/>
              <a:t>Project Name Here</a:t>
            </a:r>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9EBC64C3-3FC7-4C40-910B-2643F037F02C}"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7616952" cy="990600"/>
          </a:xfrm>
        </p:spPr>
        <p:txBody>
          <a:bodyPr/>
          <a:lstStyle/>
          <a:p>
            <a:r>
              <a:rPr kumimoji="0" lang="en-US"/>
              <a:t>Click to edit Master title style</a:t>
            </a:r>
            <a:endParaRPr kumimoji="0" lang="en-US"/>
          </a:p>
        </p:txBody>
      </p:sp>
      <p:sp>
        <p:nvSpPr>
          <p:cNvPr id="4" name="Date Placeholder 3"/>
          <p:cNvSpPr>
            <a:spLocks noGrp="1"/>
          </p:cNvSpPr>
          <p:nvPr>
            <p:ph type="dt" sz="half" idx="10"/>
          </p:nvPr>
        </p:nvSpPr>
        <p:spPr>
          <a:xfrm>
            <a:off x="6248400" y="6400800"/>
            <a:ext cx="2514600" cy="304800"/>
          </a:xfrm>
          <a:solidFill>
            <a:srgbClr val="008000"/>
          </a:solidFill>
        </p:spPr>
        <p:txBody>
          <a:bodyPr/>
          <a:lstStyle>
            <a:lvl1pPr algn="r">
              <a:defRPr b="0">
                <a:solidFill>
                  <a:schemeClr val="bg1"/>
                </a:solidFill>
              </a:defRPr>
            </a:lvl1pPr>
          </a:lstStyle>
          <a:p>
            <a:r>
              <a:rPr lang="en-US"/>
              <a:t>CS-FYP    Hamdard University </a:t>
            </a:r>
            <a:endParaRPr lang="en-US" dirty="0"/>
          </a:p>
        </p:txBody>
      </p:sp>
      <p:sp>
        <p:nvSpPr>
          <p:cNvPr id="5" name="Footer Placeholder 4"/>
          <p:cNvSpPr>
            <a:spLocks noGrp="1"/>
          </p:cNvSpPr>
          <p:nvPr>
            <p:ph type="ftr" sz="quarter" idx="11"/>
          </p:nvPr>
        </p:nvSpPr>
        <p:spPr>
          <a:xfrm>
            <a:off x="609601" y="6400800"/>
            <a:ext cx="5410200" cy="288925"/>
          </a:xfrm>
          <a:solidFill>
            <a:srgbClr val="F86308"/>
          </a:solidFill>
        </p:spPr>
        <p:txBody>
          <a:bodyPr/>
          <a:lstStyle>
            <a:lvl1pPr algn="l">
              <a:defRPr b="0">
                <a:solidFill>
                  <a:schemeClr val="bg1"/>
                </a:solidFill>
              </a:defRPr>
            </a:lvl1pPr>
          </a:lstStyle>
          <a:p>
            <a:r>
              <a:rPr lang="en-US"/>
              <a:t>Project Name Here</a:t>
            </a:r>
            <a:endParaRPr lang="en-US" dirty="0"/>
          </a:p>
        </p:txBody>
      </p:sp>
      <p:sp>
        <p:nvSpPr>
          <p:cNvPr id="6" name="Slide Number Placeholder 5"/>
          <p:cNvSpPr>
            <a:spLocks noGrp="1"/>
          </p:cNvSpPr>
          <p:nvPr>
            <p:ph type="sldNum" sz="quarter" idx="12"/>
          </p:nvPr>
        </p:nvSpPr>
        <p:spPr>
          <a:xfrm>
            <a:off x="0" y="1279524"/>
            <a:ext cx="533400" cy="244476"/>
          </a:xfrm>
          <a:solidFill>
            <a:srgbClr val="008000"/>
          </a:solidFill>
        </p:spPr>
        <p:txBody>
          <a:bodyPr>
            <a:noAutofit/>
          </a:bodyPr>
          <a:lstStyle>
            <a:lvl1pPr>
              <a:defRPr sz="1800" b="1">
                <a:solidFill>
                  <a:srgbClr val="FFFFFF"/>
                </a:solidFill>
              </a:defRPr>
            </a:lvl1pPr>
          </a:lstStyle>
          <a:p>
            <a:fld id="{9EBC64C3-3FC7-4C40-910B-2643F037F02C}" type="slidenum">
              <a:rPr lang="en-US" smtClean="0"/>
            </a:fld>
            <a:endParaRPr lang="en-US" dirty="0"/>
          </a:p>
        </p:txBody>
      </p:sp>
      <p:sp>
        <p:nvSpPr>
          <p:cNvPr id="8" name="Content Placeholder 7"/>
          <p:cNvSpPr>
            <a:spLocks noGrp="1"/>
          </p:cNvSpPr>
          <p:nvPr>
            <p:ph sz="quarter" idx="1"/>
          </p:nvPr>
        </p:nvSpPr>
        <p:spPr>
          <a:xfrm>
            <a:off x="612648" y="1600200"/>
            <a:ext cx="8153400" cy="4495800"/>
          </a:xfrm>
        </p:spPr>
        <p:txBody>
          <a:bodyPr/>
          <a:lstStyle>
            <a:lvl1pPr>
              <a:buClr>
                <a:srgbClr val="008000"/>
              </a:buClr>
              <a:defRPr/>
            </a:lvl1pPr>
          </a:lstStyle>
          <a:p>
            <a:pPr lvl="0" eaLnBrk="1" latinLnBrk="0" hangingPunct="1"/>
            <a:r>
              <a:rPr lang="en-US" dirty="0"/>
              <a:t>Click to edit Master text styles</a:t>
            </a:r>
            <a:endParaRPr lang="en-US" dirty="0"/>
          </a:p>
          <a:p>
            <a:pPr lvl="1" eaLnBrk="1" latinLnBrk="0" hangingPunct="1"/>
            <a:r>
              <a:rPr lang="en-US" dirty="0"/>
              <a:t>Second level</a:t>
            </a:r>
            <a:endParaRPr lang="en-US" dirty="0"/>
          </a:p>
          <a:p>
            <a:pPr lvl="2" eaLnBrk="1" latinLnBrk="0" hangingPunct="1"/>
            <a:r>
              <a:rPr lang="en-US" dirty="0"/>
              <a:t>Third level</a:t>
            </a:r>
            <a:endParaRPr lang="en-US" dirty="0"/>
          </a:p>
          <a:p>
            <a:pPr lvl="3" eaLnBrk="1" latinLnBrk="0" hangingPunct="1"/>
            <a:r>
              <a:rPr lang="en-US" dirty="0"/>
              <a:t>Fourth level</a:t>
            </a:r>
            <a:endParaRPr lang="en-US" dirty="0"/>
          </a:p>
          <a:p>
            <a:pPr lvl="4" eaLnBrk="1" latinLnBrk="0" hangingPunct="1"/>
            <a:r>
              <a:rPr lang="en-US" dirty="0"/>
              <a:t>Fifth level</a:t>
            </a:r>
            <a:endParaRPr kumimoji="0"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05800" y="381000"/>
            <a:ext cx="732241" cy="638664"/>
          </a:xfrm>
          <a:prstGeom prst="rect">
            <a:avLst/>
          </a:prstGeom>
        </p:spPr>
      </p:pic>
      <p:sp>
        <p:nvSpPr>
          <p:cNvPr id="7" name="Rectangle 6"/>
          <p:cNvSpPr/>
          <p:nvPr userDrawn="1"/>
        </p:nvSpPr>
        <p:spPr>
          <a:xfrm>
            <a:off x="609600" y="1295400"/>
            <a:ext cx="8534400" cy="228600"/>
          </a:xfrm>
          <a:prstGeom prst="rect">
            <a:avLst/>
          </a:prstGeom>
          <a:solidFill>
            <a:srgbClr val="F86308"/>
          </a:solidFill>
          <a:ln>
            <a:solidFill>
              <a:srgbClr val="F863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52599" y="2743200"/>
            <a:ext cx="6742113" cy="1676400"/>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endParaRPr kumimoji="0" lang="en-US"/>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rgbClr val="008000"/>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rgbClr val="F86308"/>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endParaRPr kumimoji="0" lang="en-US"/>
          </a:p>
        </p:txBody>
      </p:sp>
      <p:sp>
        <p:nvSpPr>
          <p:cNvPr id="12" name="Date Placeholder 11"/>
          <p:cNvSpPr>
            <a:spLocks noGrp="1"/>
          </p:cNvSpPr>
          <p:nvPr>
            <p:ph type="dt" sz="half" idx="10"/>
          </p:nvPr>
        </p:nvSpPr>
        <p:spPr>
          <a:solidFill>
            <a:srgbClr val="008000"/>
          </a:solidFill>
        </p:spPr>
        <p:txBody>
          <a:bodyPr/>
          <a:lstStyle>
            <a:lvl1pPr algn="r">
              <a:defRPr>
                <a:solidFill>
                  <a:schemeClr val="bg1"/>
                </a:solidFill>
              </a:defRPr>
            </a:lvl1pPr>
          </a:lstStyle>
          <a:p>
            <a:r>
              <a:rPr lang="en-US"/>
              <a:t>CS-FYP    Hamdard University </a:t>
            </a:r>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9EBC64C3-3FC7-4C40-910B-2643F037F02C}" type="slidenum">
              <a:rPr lang="en-US" smtClean="0"/>
            </a:fld>
            <a:endParaRPr lang="en-US" dirty="0"/>
          </a:p>
        </p:txBody>
      </p:sp>
      <p:sp>
        <p:nvSpPr>
          <p:cNvPr id="14" name="Footer Placeholder 13"/>
          <p:cNvSpPr>
            <a:spLocks noGrp="1"/>
          </p:cNvSpPr>
          <p:nvPr>
            <p:ph type="ftr" sz="quarter" idx="12"/>
          </p:nvPr>
        </p:nvSpPr>
        <p:spPr>
          <a:solidFill>
            <a:srgbClr val="F86308"/>
          </a:solidFill>
        </p:spPr>
        <p:txBody>
          <a:bodyPr/>
          <a:lstStyle>
            <a:lvl1pPr algn="l">
              <a:defRPr>
                <a:solidFill>
                  <a:schemeClr val="bg1"/>
                </a:solidFill>
              </a:defRPr>
            </a:lvl1pPr>
          </a:lstStyle>
          <a:p>
            <a:r>
              <a:rPr lang="en-US"/>
              <a:t>Project Name Here</a:t>
            </a:r>
            <a:endParaRPr lang="en-US"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601" y="3899346"/>
            <a:ext cx="1295400" cy="1129854"/>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10" name="Slide Number Placeholder 9"/>
          <p:cNvSpPr>
            <a:spLocks noGrp="1"/>
          </p:cNvSpPr>
          <p:nvPr>
            <p:ph type="sldNum" sz="quarter" idx="16"/>
          </p:nvPr>
        </p:nvSpPr>
        <p:spPr/>
        <p:txBody>
          <a:bodyPr rtlCol="0"/>
          <a:lstStyle/>
          <a:p>
            <a:fld id="{9EBC64C3-3FC7-4C40-910B-2643F037F02C}" type="slidenum">
              <a:rPr lang="en-US" smtClean="0"/>
            </a:fld>
            <a:endParaRPr lang="en-US"/>
          </a:p>
        </p:txBody>
      </p:sp>
      <p:sp>
        <p:nvSpPr>
          <p:cNvPr id="13" name="Footer Placeholder 13"/>
          <p:cNvSpPr txBox="1"/>
          <p:nvPr userDrawn="1"/>
        </p:nvSpPr>
        <p:spPr>
          <a:xfrm>
            <a:off x="609600" y="6400606"/>
            <a:ext cx="5421083" cy="365125"/>
          </a:xfrm>
          <a:prstGeom prst="rect">
            <a:avLst/>
          </a:prstGeom>
          <a:solidFill>
            <a:srgbClr val="F86308"/>
          </a:solidFill>
        </p:spPr>
        <p:txBody>
          <a:bodyPr vert="horz" anchor="ctr"/>
          <a:lstStyle>
            <a:defPPr>
              <a:defRPr lang="en-US"/>
            </a:defPPr>
            <a:lvl1pPr marL="0" algn="l" defTabSz="914400" rtl="0" eaLnBrk="1" latinLnBrk="0" hangingPunct="1">
              <a:defRPr kumimoji="0" sz="14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Project name here</a:t>
            </a:r>
            <a:endParaRPr lang="en-US" dirty="0"/>
          </a:p>
        </p:txBody>
      </p:sp>
      <p:sp>
        <p:nvSpPr>
          <p:cNvPr id="15" name="Date Placeholder 11"/>
          <p:cNvSpPr>
            <a:spLocks noGrp="1"/>
          </p:cNvSpPr>
          <p:nvPr>
            <p:ph type="dt" sz="half" idx="10"/>
          </p:nvPr>
        </p:nvSpPr>
        <p:spPr>
          <a:xfrm>
            <a:off x="6096000" y="6416675"/>
            <a:ext cx="2667000" cy="365125"/>
          </a:xfrm>
          <a:solidFill>
            <a:srgbClr val="008000"/>
          </a:solidFill>
        </p:spPr>
        <p:txBody>
          <a:bodyPr/>
          <a:lstStyle>
            <a:lvl1pPr algn="r">
              <a:defRPr>
                <a:solidFill>
                  <a:schemeClr val="bg1"/>
                </a:solidFill>
              </a:defRPr>
            </a:lvl1pPr>
          </a:lstStyle>
          <a:p>
            <a:r>
              <a:rPr lang="en-US"/>
              <a:t>CS-FYP    Hamdard University </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r>
              <a:rPr lang="en-US"/>
              <a:t>CS-FYP    Hamdard University </a:t>
            </a:r>
            <a:endParaRPr lang="en-US"/>
          </a:p>
        </p:txBody>
      </p:sp>
      <p:sp>
        <p:nvSpPr>
          <p:cNvPr id="12" name="Slide Number Placeholder 11"/>
          <p:cNvSpPr>
            <a:spLocks noGrp="1"/>
          </p:cNvSpPr>
          <p:nvPr>
            <p:ph type="sldNum" sz="quarter" idx="16"/>
          </p:nvPr>
        </p:nvSpPr>
        <p:spPr/>
        <p:txBody>
          <a:bodyPr rtlCol="0"/>
          <a:lstStyle/>
          <a:p>
            <a:fld id="{9EBC64C3-3FC7-4C40-910B-2643F037F02C}" type="slidenum">
              <a:rPr lang="en-US" smtClean="0"/>
            </a:fld>
            <a:endParaRPr lang="en-US"/>
          </a:p>
        </p:txBody>
      </p:sp>
      <p:sp>
        <p:nvSpPr>
          <p:cNvPr id="14" name="Footer Placeholder 13"/>
          <p:cNvSpPr>
            <a:spLocks noGrp="1"/>
          </p:cNvSpPr>
          <p:nvPr>
            <p:ph type="ftr" sz="quarter" idx="17"/>
          </p:nvPr>
        </p:nvSpPr>
        <p:spPr/>
        <p:txBody>
          <a:bodyPr rtlCol="0"/>
          <a:lstStyle/>
          <a:p>
            <a:r>
              <a:rPr lang="en-US"/>
              <a:t>Project Name Here</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endParaRPr kumimoji="0" lang="en-US"/>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Date Placeholder 2"/>
          <p:cNvSpPr>
            <a:spLocks noGrp="1"/>
          </p:cNvSpPr>
          <p:nvPr>
            <p:ph type="dt" sz="half" idx="10"/>
          </p:nvPr>
        </p:nvSpPr>
        <p:spPr/>
        <p:txBody>
          <a:bodyPr/>
          <a:lstStyle/>
          <a:p>
            <a:r>
              <a:rPr lang="en-US"/>
              <a:t>CS-FYP    Hamdard University </a:t>
            </a:r>
            <a:endParaRPr lang="en-US"/>
          </a:p>
        </p:txBody>
      </p:sp>
      <p:sp>
        <p:nvSpPr>
          <p:cNvPr id="4" name="Footer Placeholder 3"/>
          <p:cNvSpPr>
            <a:spLocks noGrp="1"/>
          </p:cNvSpPr>
          <p:nvPr>
            <p:ph type="ftr" sz="quarter" idx="11"/>
          </p:nvPr>
        </p:nvSpPr>
        <p:spPr/>
        <p:txBody>
          <a:bodyPr/>
          <a:lstStyle/>
          <a:p>
            <a:r>
              <a:rPr lang="en-US"/>
              <a:t>Project Name Here</a:t>
            </a:r>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9EBC64C3-3FC7-4C40-910B-2643F037F02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CS-FYP    Hamdard University </a:t>
            </a:r>
            <a:endParaRPr lang="en-US"/>
          </a:p>
        </p:txBody>
      </p:sp>
      <p:sp>
        <p:nvSpPr>
          <p:cNvPr id="3" name="Footer Placeholder 2"/>
          <p:cNvSpPr>
            <a:spLocks noGrp="1"/>
          </p:cNvSpPr>
          <p:nvPr>
            <p:ph type="ftr" sz="quarter" idx="11"/>
          </p:nvPr>
        </p:nvSpPr>
        <p:spPr/>
        <p:txBody>
          <a:bodyPr/>
          <a:lstStyle/>
          <a:p>
            <a:r>
              <a:rPr lang="en-US"/>
              <a:t>Project Name Here</a:t>
            </a:r>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9EBC64C3-3FC7-4C40-910B-2643F037F02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endParaRPr kumimoji="0" lang="en-US"/>
          </a:p>
        </p:txBody>
      </p:sp>
      <p:sp>
        <p:nvSpPr>
          <p:cNvPr id="5" name="Date Placeholder 4"/>
          <p:cNvSpPr>
            <a:spLocks noGrp="1"/>
          </p:cNvSpPr>
          <p:nvPr>
            <p:ph type="dt" sz="half" idx="10"/>
          </p:nvPr>
        </p:nvSpPr>
        <p:spPr/>
        <p:txBody>
          <a:bodyPr/>
          <a:lstStyle/>
          <a:p>
            <a:r>
              <a:rPr lang="en-US"/>
              <a:t>CS-FYP    Hamdard University </a:t>
            </a:r>
            <a:endParaRPr lang="en-US"/>
          </a:p>
        </p:txBody>
      </p:sp>
      <p:sp>
        <p:nvSpPr>
          <p:cNvPr id="6" name="Footer Placeholder 5"/>
          <p:cNvSpPr>
            <a:spLocks noGrp="1"/>
          </p:cNvSpPr>
          <p:nvPr>
            <p:ph type="ftr" sz="quarter" idx="11"/>
          </p:nvPr>
        </p:nvSpPr>
        <p:spPr/>
        <p:txBody>
          <a:bodyPr/>
          <a:lstStyle/>
          <a:p>
            <a:r>
              <a:rPr lang="en-US"/>
              <a:t>Project Name Here</a:t>
            </a:r>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9EBC64C3-3FC7-4C40-910B-2643F037F02C}" type="slidenum">
              <a:rPr lang="en-US" smtClean="0"/>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endParaRPr kumimoji="0" lang="en-US"/>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endParaRPr kumimoji="0" lang="en-US"/>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r>
              <a:rPr lang="en-US"/>
              <a:t>CS-FYP    Hamdard University </a:t>
            </a:r>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9EBC64C3-3FC7-4C40-910B-2643F037F02C}" type="slidenum">
              <a:rPr lang="en-US" smtClean="0"/>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r>
              <a:rPr lang="en-US"/>
              <a:t>Project Name Here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endParaRPr kumimoji="0" lang="en-US"/>
          </a:p>
          <a:p>
            <a:pPr lvl="1" eaLnBrk="1" latinLnBrk="0" hangingPunct="1"/>
            <a:r>
              <a:rPr kumimoji="0" lang="en-US"/>
              <a:t>Second level</a:t>
            </a:r>
            <a:endParaRPr kumimoji="0" lang="en-US"/>
          </a:p>
          <a:p>
            <a:pPr lvl="2" eaLnBrk="1" latinLnBrk="0" hangingPunct="1"/>
            <a:r>
              <a:rPr kumimoji="0" lang="en-US"/>
              <a:t>Third level</a:t>
            </a:r>
            <a:endParaRPr kumimoji="0" lang="en-US"/>
          </a:p>
          <a:p>
            <a:pPr lvl="3" eaLnBrk="1" latinLnBrk="0" hangingPunct="1"/>
            <a:r>
              <a:rPr kumimoji="0" lang="en-US"/>
              <a:t>Fourth level</a:t>
            </a:r>
            <a:endParaRPr kumimoji="0" lang="en-US"/>
          </a:p>
          <a:p>
            <a:pPr lvl="4" eaLnBrk="1" latinLnBrk="0" hangingPunct="1"/>
            <a:r>
              <a:rPr kumimoji="0" lang="en-US"/>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r>
              <a:rPr lang="en-US"/>
              <a:t>CS-FYP    Hamdard University </a:t>
            </a:r>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a:t>Project Name Here</a:t>
            </a:r>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9EBC64C3-3FC7-4C40-910B-2643F037F02C}"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panose="05000000000000000000"/>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panose="05020102010507070707"/>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panose="05000000000000000000"/>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panose="05000000000000000000"/>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panose="05000000000000000000"/>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EBC64C3-3FC7-4C40-910B-2643F037F02C}" type="slidenum">
              <a:rPr lang="en-US" smtClean="0"/>
            </a:fld>
            <a:endParaRPr lang="en-US"/>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804436" y="2133600"/>
            <a:ext cx="6339563" cy="2320117"/>
          </a:xfrm>
          <a:prstGeom prst="rect">
            <a:avLst/>
          </a:prstGeom>
        </p:spPr>
      </p:pic>
      <p:sp>
        <p:nvSpPr>
          <p:cNvPr id="6" name="Rectangle 5"/>
          <p:cNvSpPr/>
          <p:nvPr/>
        </p:nvSpPr>
        <p:spPr>
          <a:xfrm>
            <a:off x="2804436" y="1066800"/>
            <a:ext cx="6339563" cy="10668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One-Source Construction</a:t>
            </a:r>
            <a:r>
              <a:rPr lang="en-US" sz="3200" dirty="0"/>
              <a:t> </a:t>
            </a:r>
            <a:endParaRPr lang="en-US" sz="3200" dirty="0"/>
          </a:p>
        </p:txBody>
      </p:sp>
      <p:sp>
        <p:nvSpPr>
          <p:cNvPr id="7" name="TextBox 6"/>
          <p:cNvSpPr txBox="1"/>
          <p:nvPr/>
        </p:nvSpPr>
        <p:spPr>
          <a:xfrm>
            <a:off x="0" y="6020076"/>
            <a:ext cx="5465618" cy="830997"/>
          </a:xfrm>
          <a:prstGeom prst="rect">
            <a:avLst/>
          </a:prstGeom>
          <a:solidFill>
            <a:srgbClr val="008000"/>
          </a:solidFill>
        </p:spPr>
        <p:txBody>
          <a:bodyPr wrap="square" rtlCol="0">
            <a:spAutoFit/>
          </a:bodyPr>
          <a:lstStyle/>
          <a:p>
            <a:pPr algn="ctr"/>
            <a:r>
              <a:rPr lang="en-US" sz="2000" dirty="0">
                <a:solidFill>
                  <a:schemeClr val="bg1"/>
                </a:solidFill>
              </a:rPr>
              <a:t>Department of Computing, FEST</a:t>
            </a:r>
            <a:endParaRPr lang="en-US" sz="2000" dirty="0">
              <a:solidFill>
                <a:schemeClr val="bg1"/>
              </a:solidFill>
            </a:endParaRPr>
          </a:p>
          <a:p>
            <a:pPr algn="ctr"/>
            <a:r>
              <a:rPr lang="en-US" sz="2800" dirty="0" err="1">
                <a:solidFill>
                  <a:schemeClr val="bg1"/>
                </a:solidFill>
              </a:rPr>
              <a:t>Hamdard</a:t>
            </a:r>
            <a:r>
              <a:rPr lang="en-US" sz="2800" baseline="0" dirty="0">
                <a:solidFill>
                  <a:schemeClr val="bg1"/>
                </a:solidFill>
              </a:rPr>
              <a:t> University </a:t>
            </a:r>
            <a:r>
              <a:rPr lang="en-US" sz="2800" dirty="0">
                <a:solidFill>
                  <a:schemeClr val="bg1"/>
                </a:solidFill>
              </a:rPr>
              <a:t>  </a:t>
            </a:r>
            <a:endParaRPr lang="en-US" sz="2800" dirty="0">
              <a:solidFill>
                <a:schemeClr val="bg1"/>
              </a:solidFill>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6027" y="3124200"/>
            <a:ext cx="1572567" cy="1371600"/>
          </a:xfrm>
          <a:prstGeom prst="rect">
            <a:avLst/>
          </a:prstGeom>
        </p:spPr>
      </p:pic>
      <p:sp>
        <p:nvSpPr>
          <p:cNvPr id="9" name="TextBox 8"/>
          <p:cNvSpPr txBox="1"/>
          <p:nvPr/>
        </p:nvSpPr>
        <p:spPr>
          <a:xfrm>
            <a:off x="4572000" y="4512310"/>
            <a:ext cx="3886200" cy="1881505"/>
          </a:xfrm>
          <a:prstGeom prst="rect">
            <a:avLst/>
          </a:prstGeom>
          <a:noFill/>
        </p:spPr>
        <p:txBody>
          <a:bodyPr wrap="square" rtlCol="0">
            <a:noAutofit/>
          </a:bodyPr>
          <a:lstStyle/>
          <a:p>
            <a:pPr algn="ctr"/>
            <a:r>
              <a:rPr lang="en-US" sz="2000" dirty="0"/>
              <a:t>MadadAllah (1725-2021)</a:t>
            </a:r>
            <a:endParaRPr lang="en-US" sz="2000" dirty="0"/>
          </a:p>
          <a:p>
            <a:pPr algn="ctr"/>
            <a:r>
              <a:rPr lang="en-US" sz="2000" dirty="0"/>
              <a:t>Hanzala Shahzad(2603-2021)</a:t>
            </a:r>
            <a:endParaRPr lang="en-US" sz="2000" dirty="0"/>
          </a:p>
          <a:p>
            <a:pPr algn="ctr"/>
            <a:r>
              <a:rPr lang="en-US" sz="2000" dirty="0"/>
              <a:t>Burhan Haider (840-2018) </a:t>
            </a:r>
            <a:endParaRPr lang="en-US" sz="2000" dirty="0"/>
          </a:p>
          <a:p>
            <a:pPr algn="ctr"/>
            <a:r>
              <a:rPr lang="en-US" sz="2000" dirty="0"/>
              <a:t>Supervisor  M.Salman</a:t>
            </a:r>
            <a:endParaRPr lang="en-US" sz="2000" dirty="0"/>
          </a:p>
          <a:p>
            <a:pPr algn="ctr"/>
            <a:r>
              <a:rPr lang="en-US" sz="2000" dirty="0"/>
              <a:t>Co-Supervisor  Maaz Ahmed</a:t>
            </a:r>
            <a:endParaRPr lang="en-US" sz="2000" dirty="0"/>
          </a:p>
        </p:txBody>
      </p:sp>
      <p:sp>
        <p:nvSpPr>
          <p:cNvPr id="10" name="Isosceles Triangle 9"/>
          <p:cNvSpPr/>
          <p:nvPr/>
        </p:nvSpPr>
        <p:spPr>
          <a:xfrm flipV="1">
            <a:off x="2209800" y="1066800"/>
            <a:ext cx="1143000" cy="10668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0" y="0"/>
            <a:ext cx="2424622" cy="523220"/>
          </a:xfrm>
          <a:prstGeom prst="rect">
            <a:avLst/>
          </a:prstGeom>
          <a:solidFill>
            <a:srgbClr val="F86308"/>
          </a:solidFill>
        </p:spPr>
        <p:txBody>
          <a:bodyPr wrap="square" rtlCol="0">
            <a:spAutoFit/>
          </a:bodyPr>
          <a:lstStyle/>
          <a:p>
            <a:pPr algn="ctr"/>
            <a:r>
              <a:rPr lang="en-US" sz="2800" b="1" dirty="0">
                <a:solidFill>
                  <a:schemeClr val="bg1"/>
                </a:solidFill>
                <a:latin typeface="Calibri" panose="020F0502020204030204" pitchFamily="34" charset="0"/>
              </a:rPr>
              <a:t>FYP</a:t>
            </a:r>
            <a:endParaRPr lang="en-US" sz="2800" b="1" dirty="0">
              <a:solidFill>
                <a:schemeClr val="bg1"/>
              </a:solidFill>
              <a:latin typeface="Calibri" panose="020F0502020204030204" pitchFamily="34" charset="0"/>
            </a:endParaRPr>
          </a:p>
        </p:txBody>
      </p:sp>
      <p:sp>
        <p:nvSpPr>
          <p:cNvPr id="12" name="Isosceles Triangle 11"/>
          <p:cNvSpPr/>
          <p:nvPr/>
        </p:nvSpPr>
        <p:spPr>
          <a:xfrm flipV="1">
            <a:off x="4893945" y="6019800"/>
            <a:ext cx="1013460" cy="8382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endParaRPr lang="en-US" dirty="0"/>
          </a:p>
        </p:txBody>
      </p:sp>
      <p:sp>
        <p:nvSpPr>
          <p:cNvPr id="3" name="Content Placeholder 2"/>
          <p:cNvSpPr>
            <a:spLocks noGrp="1"/>
          </p:cNvSpPr>
          <p:nvPr>
            <p:ph sz="quarter" idx="1"/>
          </p:nvPr>
        </p:nvSpPr>
        <p:spPr/>
        <p:txBody>
          <a:bodyPr>
            <a:noAutofit/>
          </a:bodyPr>
          <a:lstStyle/>
          <a:p>
            <a:pPr marL="0" indent="0" algn="just">
              <a:buNone/>
            </a:pPr>
            <a:r>
              <a:rPr lang="en-US" altLang="en-US" sz="2100" dirty="0"/>
              <a:t>Our literature review included analysis of both academic sources and existing commercial platforms:</a:t>
            </a:r>
            <a:endParaRPr lang="en-US" altLang="en-US" sz="2100" dirty="0"/>
          </a:p>
          <a:p>
            <a:pPr marL="0" indent="0" algn="just">
              <a:buNone/>
            </a:pPr>
            <a:endParaRPr lang="en-US" altLang="en-US" sz="2100" dirty="0"/>
          </a:p>
          <a:p>
            <a:pPr algn="just"/>
            <a:r>
              <a:rPr lang="en-US" altLang="en-US" sz="2100" dirty="0"/>
              <a:t>Most platforms in the global market (e.g. Procore, Buildertrend) are designed for large-scale, Western commercial construction — not local, mid-size projects.</a:t>
            </a:r>
            <a:endParaRPr lang="en-US" altLang="en-US" sz="2100" dirty="0"/>
          </a:p>
          <a:p>
            <a:pPr algn="just"/>
            <a:r>
              <a:rPr lang="en-US" altLang="en-US" sz="2100" dirty="0"/>
              <a:t>Some platforms like BuildZoom offer contractor listings, while MaterialTree focuses only on materials — but no existing Pakistani platform combines these in a single ecosystem.</a:t>
            </a:r>
            <a:endParaRPr lang="en-US" altLang="en-US" sz="2100" dirty="0"/>
          </a:p>
          <a:p>
            <a:pPr algn="just"/>
            <a:r>
              <a:rPr lang="en-US" altLang="en-US" sz="2100" dirty="0"/>
              <a:t>The gap lies in the absence of a localized, role-based, one-window digital solution that simplifies hiring, procurement, and project monitoring — which OneSource Construction delivers.</a:t>
            </a:r>
            <a:endParaRPr lang="en-US" altLang="en-US" sz="2100" dirty="0"/>
          </a:p>
        </p:txBody>
      </p:sp>
      <p:sp>
        <p:nvSpPr>
          <p:cNvPr id="4" name="Footer Placeholder 3"/>
          <p:cNvSpPr>
            <a:spLocks noGrp="1"/>
          </p:cNvSpPr>
          <p:nvPr>
            <p:ph type="ftr" sz="quarter" idx="11"/>
          </p:nvPr>
        </p:nvSpPr>
        <p:spPr/>
        <p:txBody>
          <a:bodyPr/>
          <a:lstStyle/>
          <a:p>
            <a:r>
              <a:rPr lang="en-US" dirty="0"/>
              <a:t>One-Source Construction</a:t>
            </a:r>
            <a:endParaRPr lang="en-US" dirty="0"/>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fld>
            <a:endParaRPr lang="en-US" dirty="0"/>
          </a:p>
        </p:txBody>
      </p:sp>
      <p:sp>
        <p:nvSpPr>
          <p:cNvPr id="6" name="Date Placeholder 5"/>
          <p:cNvSpPr>
            <a:spLocks noGrp="1"/>
          </p:cNvSpPr>
          <p:nvPr>
            <p:ph type="dt" sz="half" idx="10"/>
          </p:nvPr>
        </p:nvSpPr>
        <p:spPr/>
        <p:txBody>
          <a:bodyPr/>
          <a:lstStyle/>
          <a:p>
            <a:r>
              <a:rPr lang="en-US"/>
              <a:t>CS-FYP    Hamdard University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of 100% of Work</a:t>
            </a:r>
            <a:endParaRPr lang="en-US" dirty="0"/>
          </a:p>
        </p:txBody>
      </p:sp>
      <p:sp>
        <p:nvSpPr>
          <p:cNvPr id="3" name="Content Placeholder 2"/>
          <p:cNvSpPr>
            <a:spLocks noGrp="1"/>
          </p:cNvSpPr>
          <p:nvPr>
            <p:ph sz="quarter" idx="1"/>
          </p:nvPr>
        </p:nvSpPr>
        <p:spPr/>
        <p:txBody>
          <a:bodyPr>
            <a:noAutofit/>
          </a:bodyPr>
          <a:lstStyle/>
          <a:p>
            <a:pPr marL="0" indent="0" algn="just">
              <a:buNone/>
            </a:pPr>
            <a:r>
              <a:rPr lang="en-US" altLang="en-US" sz="2400" dirty="0"/>
              <a:t>Our web application is fully functional. Key components include:</a:t>
            </a:r>
            <a:endParaRPr lang="en-US" altLang="en-US" sz="2400" dirty="0"/>
          </a:p>
          <a:p>
            <a:pPr marL="0" indent="0" algn="just">
              <a:buNone/>
            </a:pPr>
            <a:endParaRPr lang="en-US" altLang="en-US" sz="2400" dirty="0"/>
          </a:p>
          <a:p>
            <a:pPr algn="just"/>
            <a:r>
              <a:rPr lang="en-US" altLang="en-US" sz="2400" dirty="0"/>
              <a:t>Role-Based Login (Customer, Contractor, Supplier, Admin)</a:t>
            </a:r>
            <a:endParaRPr lang="en-US" altLang="en-US" sz="2400" dirty="0"/>
          </a:p>
          <a:p>
            <a:pPr algn="just"/>
            <a:r>
              <a:rPr lang="en-US" altLang="en-US" sz="2400" dirty="0"/>
              <a:t>Dashboard for project creation and management</a:t>
            </a:r>
            <a:endParaRPr lang="en-US" altLang="en-US" sz="2400" dirty="0"/>
          </a:p>
          <a:p>
            <a:pPr algn="just"/>
            <a:r>
              <a:rPr lang="en-US" altLang="en-US" sz="2400" dirty="0"/>
              <a:t>Contractor Directory with search, hire, and rating system</a:t>
            </a:r>
            <a:endParaRPr lang="en-US" altLang="en-US" sz="2400" dirty="0"/>
          </a:p>
          <a:p>
            <a:pPr algn="just"/>
            <a:r>
              <a:rPr lang="en-US" altLang="en-US" sz="2400" dirty="0"/>
              <a:t>Material Marketplace with filtering, real-time price comparison</a:t>
            </a:r>
            <a:endParaRPr lang="en-US" altLang="en-US" sz="2400" dirty="0"/>
          </a:p>
          <a:p>
            <a:pPr algn="just"/>
            <a:r>
              <a:rPr lang="en-US" altLang="en-US" sz="2400" dirty="0"/>
              <a:t>Secure order placement and confirmation</a:t>
            </a:r>
            <a:endParaRPr lang="en-US" altLang="en-US" sz="2400" dirty="0"/>
          </a:p>
          <a:p>
            <a:pPr algn="just"/>
            <a:r>
              <a:rPr lang="en-US" altLang="en-US" sz="2400" dirty="0"/>
              <a:t>Project tracking: budgets, milestones, timelines</a:t>
            </a:r>
            <a:endParaRPr lang="en-US" altLang="en-US" sz="2400" dirty="0"/>
          </a:p>
          <a:p>
            <a:pPr algn="just"/>
            <a:r>
              <a:rPr lang="en-US" altLang="en-US" sz="2400" dirty="0"/>
              <a:t>Notifications &amp; alerts</a:t>
            </a:r>
            <a:endParaRPr lang="en-US" altLang="en-US" sz="2400" dirty="0"/>
          </a:p>
          <a:p>
            <a:pPr algn="just"/>
            <a:r>
              <a:rPr lang="en-US" altLang="en-US" sz="2400" dirty="0"/>
              <a:t>Admin Panel for monitoring users, orders, and analytics</a:t>
            </a:r>
            <a:endParaRPr lang="en-US" altLang="en-US" sz="2400" dirty="0"/>
          </a:p>
        </p:txBody>
      </p:sp>
      <p:sp>
        <p:nvSpPr>
          <p:cNvPr id="4" name="Footer Placeholder 3"/>
          <p:cNvSpPr>
            <a:spLocks noGrp="1"/>
          </p:cNvSpPr>
          <p:nvPr>
            <p:ph type="ftr" sz="quarter" idx="11"/>
          </p:nvPr>
        </p:nvSpPr>
        <p:spPr/>
        <p:txBody>
          <a:bodyPr/>
          <a:lstStyle/>
          <a:p>
            <a:r>
              <a:rPr lang="en-US" dirty="0"/>
              <a:t>One-Source Construction</a:t>
            </a:r>
            <a:endParaRPr lang="en-US" dirty="0"/>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fld>
            <a:endParaRPr lang="en-US" dirty="0"/>
          </a:p>
        </p:txBody>
      </p:sp>
      <p:sp>
        <p:nvSpPr>
          <p:cNvPr id="6" name="Date Placeholder 5"/>
          <p:cNvSpPr>
            <a:spLocks noGrp="1"/>
          </p:cNvSpPr>
          <p:nvPr>
            <p:ph type="dt" sz="half" idx="10"/>
          </p:nvPr>
        </p:nvSpPr>
        <p:spPr/>
        <p:txBody>
          <a:bodyPr/>
          <a:lstStyle/>
          <a:p>
            <a:r>
              <a:rPr lang="en-US"/>
              <a:t>CS-FYP    Hamdard University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Experimental Evaluations &amp; Results</a:t>
            </a:r>
            <a:endParaRPr lang="en-US" dirty="0"/>
          </a:p>
        </p:txBody>
      </p:sp>
      <p:sp>
        <p:nvSpPr>
          <p:cNvPr id="3" name="Content Placeholder 2"/>
          <p:cNvSpPr>
            <a:spLocks noGrp="1"/>
          </p:cNvSpPr>
          <p:nvPr>
            <p:ph sz="quarter" idx="1"/>
          </p:nvPr>
        </p:nvSpPr>
        <p:spPr/>
        <p:txBody>
          <a:bodyPr>
            <a:normAutofit fontScale="90000" lnSpcReduction="10000"/>
          </a:bodyPr>
          <a:lstStyle/>
          <a:p>
            <a:pPr marL="0" indent="0">
              <a:buNone/>
            </a:pPr>
            <a:r>
              <a:rPr lang="en-US" altLang="en-US" dirty="0"/>
              <a:t>We conducted detailed testing and evaluations on performance, responsiveness, and user experience:</a:t>
            </a:r>
            <a:endParaRPr lang="en-US" altLang="en-US" dirty="0"/>
          </a:p>
          <a:p>
            <a:pPr marL="0" indent="0">
              <a:buNone/>
            </a:pPr>
            <a:endParaRPr lang="en-US" altLang="en-US" dirty="0"/>
          </a:p>
          <a:p>
            <a:pPr marL="0" indent="0">
              <a:buNone/>
            </a:pPr>
            <a:endParaRPr lang="en-US" altLang="en-US" dirty="0"/>
          </a:p>
          <a:p>
            <a:pPr marL="0" indent="0">
              <a:buNone/>
            </a:pPr>
            <a:endParaRPr lang="en-US" altLang="en-US" dirty="0"/>
          </a:p>
          <a:p>
            <a:pPr marL="0" indent="0">
              <a:buNone/>
            </a:pPr>
            <a:endParaRPr lang="en-US" altLang="en-US" dirty="0"/>
          </a:p>
          <a:p>
            <a:pPr marL="0" indent="0">
              <a:buNone/>
            </a:pPr>
            <a:endParaRPr lang="en-US" altLang="en-US" dirty="0"/>
          </a:p>
          <a:p>
            <a:pPr marL="0" indent="0">
              <a:buNone/>
            </a:pPr>
            <a:endParaRPr lang="en-US" altLang="en-US" dirty="0"/>
          </a:p>
          <a:p>
            <a:pPr marL="0" indent="0">
              <a:buNone/>
            </a:pPr>
            <a:r>
              <a:rPr lang="en-US" altLang="en-US" dirty="0"/>
              <a:t>All functionalities were validated under multiple network conditions and across devices (mobile, tablet, laptop).</a:t>
            </a:r>
            <a:endParaRPr lang="en-US" altLang="en-US" dirty="0"/>
          </a:p>
        </p:txBody>
      </p:sp>
      <p:sp>
        <p:nvSpPr>
          <p:cNvPr id="4" name="Footer Placeholder 3"/>
          <p:cNvSpPr>
            <a:spLocks noGrp="1"/>
          </p:cNvSpPr>
          <p:nvPr>
            <p:ph type="ftr" sz="quarter" idx="11"/>
          </p:nvPr>
        </p:nvSpPr>
        <p:spPr/>
        <p:txBody>
          <a:bodyPr/>
          <a:lstStyle/>
          <a:p>
            <a:r>
              <a:rPr lang="en-US" dirty="0"/>
              <a:t>One-Source Construction</a:t>
            </a:r>
            <a:endParaRPr lang="en-US" dirty="0"/>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fld>
            <a:endParaRPr lang="en-US" dirty="0"/>
          </a:p>
        </p:txBody>
      </p:sp>
      <p:sp>
        <p:nvSpPr>
          <p:cNvPr id="6" name="Date Placeholder 5"/>
          <p:cNvSpPr>
            <a:spLocks noGrp="1"/>
          </p:cNvSpPr>
          <p:nvPr>
            <p:ph type="dt" sz="half" idx="10"/>
          </p:nvPr>
        </p:nvSpPr>
        <p:spPr/>
        <p:txBody>
          <a:bodyPr/>
          <a:lstStyle/>
          <a:p>
            <a:r>
              <a:rPr lang="en-US"/>
              <a:t>CS-FYP    Hamdard University </a:t>
            </a:r>
            <a:endParaRPr lang="en-US" dirty="0"/>
          </a:p>
        </p:txBody>
      </p:sp>
      <p:graphicFrame>
        <p:nvGraphicFramePr>
          <p:cNvPr id="8" name="Table 7"/>
          <p:cNvGraphicFramePr/>
          <p:nvPr>
            <p:custDataLst>
              <p:tags r:id="rId1"/>
            </p:custDataLst>
          </p:nvPr>
        </p:nvGraphicFramePr>
        <p:xfrm>
          <a:off x="2057400" y="2362200"/>
          <a:ext cx="4356100" cy="2582545"/>
        </p:xfrm>
        <a:graphic>
          <a:graphicData uri="http://schemas.openxmlformats.org/drawingml/2006/table">
            <a:tbl>
              <a:tblPr/>
              <a:tblGrid>
                <a:gridCol w="2383155"/>
                <a:gridCol w="1972945"/>
              </a:tblGrid>
              <a:tr h="275590">
                <a:tc>
                  <a:txBody>
                    <a:bodyPr/>
                    <a:p>
                      <a:r>
                        <a:rPr sz="1500"/>
                        <a:t>Metric</a:t>
                      </a:r>
                      <a:endParaRPr sz="1500"/>
                    </a:p>
                  </a:txBody>
                  <a:tcPr marL="0" marR="0" marT="0" marB="0" anchor="ctr" anchorCtr="0">
                    <a:lnL>
                      <a:noFill/>
                    </a:lnL>
                    <a:lnR>
                      <a:noFill/>
                    </a:lnR>
                    <a:lnT>
                      <a:noFill/>
                    </a:lnT>
                    <a:lnB>
                      <a:noFill/>
                    </a:lnB>
                    <a:noFill/>
                  </a:tcPr>
                </a:tc>
                <a:tc>
                  <a:txBody>
                    <a:bodyPr/>
                    <a:p>
                      <a:r>
                        <a:rPr sz="1500"/>
                        <a:t>Observed Result</a:t>
                      </a:r>
                      <a:endParaRPr sz="1500"/>
                    </a:p>
                  </a:txBody>
                  <a:tcPr marL="0" marR="0" marT="0" marB="0" anchor="ctr" anchorCtr="0">
                    <a:lnL>
                      <a:noFill/>
                    </a:lnL>
                    <a:lnR>
                      <a:noFill/>
                    </a:lnR>
                    <a:lnT>
                      <a:noFill/>
                    </a:lnT>
                    <a:lnB>
                      <a:noFill/>
                    </a:lnB>
                    <a:noFill/>
                  </a:tcPr>
                </a:tc>
              </a:tr>
              <a:tr h="275590">
                <a:tc>
                  <a:txBody>
                    <a:bodyPr/>
                    <a:p>
                      <a:r>
                        <a:rPr sz="1500"/>
                        <a:t>API Response Time</a:t>
                      </a:r>
                      <a:endParaRPr sz="1500"/>
                    </a:p>
                  </a:txBody>
                  <a:tcPr marL="0" marR="0" marT="0" marB="0" anchor="ctr" anchorCtr="0">
                    <a:lnL>
                      <a:noFill/>
                    </a:lnL>
                    <a:lnR>
                      <a:noFill/>
                    </a:lnR>
                    <a:lnT>
                      <a:noFill/>
                    </a:lnT>
                    <a:lnB>
                      <a:noFill/>
                    </a:lnB>
                    <a:noFill/>
                  </a:tcPr>
                </a:tc>
                <a:tc>
                  <a:txBody>
                    <a:bodyPr/>
                    <a:p>
                      <a:r>
                        <a:rPr sz="1500"/>
                        <a:t>Avg. 2.7 seconds</a:t>
                      </a:r>
                      <a:endParaRPr sz="1500"/>
                    </a:p>
                  </a:txBody>
                  <a:tcPr marL="0" marR="0" marT="0" marB="0" anchor="ctr" anchorCtr="0">
                    <a:lnL>
                      <a:noFill/>
                    </a:lnL>
                    <a:lnR>
                      <a:noFill/>
                    </a:lnR>
                    <a:lnT>
                      <a:noFill/>
                    </a:lnT>
                    <a:lnB>
                      <a:noFill/>
                    </a:lnB>
                    <a:noFill/>
                  </a:tcPr>
                </a:tc>
              </a:tr>
              <a:tr h="290195">
                <a:tc>
                  <a:txBody>
                    <a:bodyPr/>
                    <a:p>
                      <a:r>
                        <a:rPr sz="1500"/>
                        <a:t>Concurrent Users Supported</a:t>
                      </a:r>
                      <a:endParaRPr sz="1500"/>
                    </a:p>
                  </a:txBody>
                  <a:tcPr marL="0" marR="0" marT="0" marB="0" anchor="ctr" anchorCtr="0">
                    <a:lnL>
                      <a:noFill/>
                    </a:lnL>
                    <a:lnR>
                      <a:noFill/>
                    </a:lnR>
                    <a:lnT>
                      <a:noFill/>
                    </a:lnT>
                    <a:lnB>
                      <a:noFill/>
                    </a:lnB>
                    <a:noFill/>
                  </a:tcPr>
                </a:tc>
                <a:tc>
                  <a:txBody>
                    <a:bodyPr/>
                    <a:p>
                      <a:r>
                        <a:rPr sz="1500"/>
                        <a:t>110 without system crash</a:t>
                      </a:r>
                      <a:endParaRPr sz="1500"/>
                    </a:p>
                  </a:txBody>
                  <a:tcPr marL="0" marR="0" marT="0" marB="0" anchor="ctr" anchorCtr="0">
                    <a:lnL>
                      <a:noFill/>
                    </a:lnL>
                    <a:lnR>
                      <a:noFill/>
                    </a:lnR>
                    <a:lnT>
                      <a:noFill/>
                    </a:lnT>
                    <a:lnB>
                      <a:noFill/>
                    </a:lnB>
                    <a:noFill/>
                  </a:tcPr>
                </a:tc>
              </a:tr>
              <a:tr h="275590">
                <a:tc>
                  <a:txBody>
                    <a:bodyPr/>
                    <a:p>
                      <a:r>
                        <a:rPr sz="1500"/>
                        <a:t>Login Success Rate</a:t>
                      </a:r>
                      <a:endParaRPr sz="1500"/>
                    </a:p>
                  </a:txBody>
                  <a:tcPr marL="0" marR="0" marT="0" marB="0" anchor="ctr" anchorCtr="0">
                    <a:lnL>
                      <a:noFill/>
                    </a:lnL>
                    <a:lnR>
                      <a:noFill/>
                    </a:lnR>
                    <a:lnT>
                      <a:noFill/>
                    </a:lnT>
                    <a:lnB>
                      <a:noFill/>
                    </a:lnB>
                    <a:noFill/>
                  </a:tcPr>
                </a:tc>
                <a:tc>
                  <a:txBody>
                    <a:bodyPr/>
                    <a:p>
                      <a:r>
                        <a:rPr sz="1500"/>
                        <a:t>99.5%</a:t>
                      </a:r>
                      <a:endParaRPr sz="1500"/>
                    </a:p>
                  </a:txBody>
                  <a:tcPr marL="0" marR="0" marT="0" marB="0" anchor="ctr" anchorCtr="0">
                    <a:lnL>
                      <a:noFill/>
                    </a:lnL>
                    <a:lnR>
                      <a:noFill/>
                    </a:lnR>
                    <a:lnT>
                      <a:noFill/>
                    </a:lnT>
                    <a:lnB>
                      <a:noFill/>
                    </a:lnB>
                    <a:noFill/>
                  </a:tcPr>
                </a:tc>
              </a:tr>
              <a:tr h="275590">
                <a:tc>
                  <a:txBody>
                    <a:bodyPr/>
                    <a:p>
                      <a:r>
                        <a:rPr sz="1500"/>
                        <a:t>Material Order Completion Rate</a:t>
                      </a:r>
                      <a:endParaRPr sz="1500"/>
                    </a:p>
                  </a:txBody>
                  <a:tcPr marL="0" marR="0" marT="0" marB="0" anchor="ctr" anchorCtr="0">
                    <a:lnL>
                      <a:noFill/>
                    </a:lnL>
                    <a:lnR>
                      <a:noFill/>
                    </a:lnR>
                    <a:lnT>
                      <a:noFill/>
                    </a:lnT>
                    <a:lnB>
                      <a:noFill/>
                    </a:lnB>
                    <a:noFill/>
                  </a:tcPr>
                </a:tc>
                <a:tc>
                  <a:txBody>
                    <a:bodyPr/>
                    <a:p>
                      <a:r>
                        <a:rPr sz="1500"/>
                        <a:t>98.8%</a:t>
                      </a:r>
                      <a:endParaRPr sz="1500"/>
                    </a:p>
                  </a:txBody>
                  <a:tcPr marL="0" marR="0" marT="0" marB="0" anchor="ctr" anchorCtr="0">
                    <a:lnL>
                      <a:noFill/>
                    </a:lnL>
                    <a:lnR>
                      <a:noFill/>
                    </a:lnR>
                    <a:lnT>
                      <a:noFill/>
                    </a:lnT>
                    <a:lnB>
                      <a:noFill/>
                    </a:lnB>
                    <a:noFill/>
                  </a:tcPr>
                </a:tc>
              </a:tr>
              <a:tr h="275590">
                <a:tc>
                  <a:txBody>
                    <a:bodyPr/>
                    <a:p>
                      <a:r>
                        <a:rPr sz="1500"/>
                        <a:t>Project Creation Success Rate</a:t>
                      </a:r>
                      <a:endParaRPr sz="1500"/>
                    </a:p>
                  </a:txBody>
                  <a:tcPr marL="0" marR="0" marT="0" marB="0" anchor="ctr" anchorCtr="0">
                    <a:lnL>
                      <a:noFill/>
                    </a:lnL>
                    <a:lnR>
                      <a:noFill/>
                    </a:lnR>
                    <a:lnT>
                      <a:noFill/>
                    </a:lnT>
                    <a:lnB>
                      <a:noFill/>
                    </a:lnB>
                    <a:noFill/>
                  </a:tcPr>
                </a:tc>
                <a:tc>
                  <a:txBody>
                    <a:bodyPr/>
                    <a:p>
                      <a:r>
                        <a:rPr lang="en-US" sz="1500"/>
                        <a:t>98.6</a:t>
                      </a:r>
                      <a:r>
                        <a:rPr sz="1500"/>
                        <a:t>%</a:t>
                      </a:r>
                      <a:endParaRPr sz="1500"/>
                    </a:p>
                  </a:txBody>
                  <a:tcPr marL="0" marR="0" marT="0" marB="0" anchor="ctr" anchorCtr="0">
                    <a:lnL>
                      <a:noFill/>
                    </a:lnL>
                    <a:lnR>
                      <a:noFill/>
                    </a:lnR>
                    <a:lnT>
                      <a:noFill/>
                    </a:lnT>
                    <a:lnB>
                      <a:noFill/>
                    </a:lnB>
                    <a:noFill/>
                  </a:tcPr>
                </a:tc>
              </a:tr>
              <a:tr h="275590">
                <a:tc>
                  <a:txBody>
                    <a:bodyPr/>
                    <a:p>
                      <a:r>
                        <a:rPr sz="1500"/>
                        <a:t>Cross-Browser Compatibility</a:t>
                      </a:r>
                      <a:endParaRPr sz="1500"/>
                    </a:p>
                  </a:txBody>
                  <a:tcPr marL="0" marR="0" marT="0" marB="0" anchor="ctr" anchorCtr="0">
                    <a:lnL>
                      <a:noFill/>
                    </a:lnL>
                    <a:lnR>
                      <a:noFill/>
                    </a:lnR>
                    <a:lnT>
                      <a:noFill/>
                    </a:lnT>
                    <a:lnB>
                      <a:noFill/>
                    </a:lnB>
                    <a:noFill/>
                  </a:tcPr>
                </a:tc>
                <a:tc>
                  <a:txBody>
                    <a:bodyPr/>
                    <a:p>
                      <a:r>
                        <a:rPr sz="1500"/>
                        <a:t>Chrome, Firefox, Edge, Safari</a:t>
                      </a:r>
                      <a:endParaRPr sz="1500"/>
                    </a:p>
                  </a:txBody>
                  <a:tcPr marL="0" marR="0" marT="0" marB="0" anchor="ctr" anchorCtr="0">
                    <a:lnL>
                      <a:noFill/>
                    </a:lnL>
                    <a:lnR>
                      <a:noFill/>
                    </a:lnR>
                    <a:lnT>
                      <a:noFill/>
                    </a:lnT>
                    <a:lnB>
                      <a:noFill/>
                    </a:lnB>
                    <a:noFill/>
                  </a:tcPr>
                </a:tc>
              </a:tr>
              <a:tr h="275590">
                <a:tc>
                  <a:txBody>
                    <a:bodyPr/>
                    <a:p>
                      <a:r>
                        <a:rPr sz="1500"/>
                        <a:t>Mobile Responsiveness</a:t>
                      </a:r>
                      <a:endParaRPr sz="1500"/>
                    </a:p>
                  </a:txBody>
                  <a:tcPr marL="0" marR="0" marT="0" marB="0" anchor="ctr" anchorCtr="0">
                    <a:lnL>
                      <a:noFill/>
                    </a:lnL>
                    <a:lnR>
                      <a:noFill/>
                    </a:lnR>
                    <a:lnT>
                      <a:noFill/>
                    </a:lnT>
                    <a:lnB>
                      <a:noFill/>
                    </a:lnB>
                    <a:noFill/>
                  </a:tcPr>
                </a:tc>
                <a:tc>
                  <a:txBody>
                    <a:bodyPr/>
                    <a:p>
                      <a:r>
                        <a:rPr sz="1500"/>
                        <a:t>Bootstrap Optimized</a:t>
                      </a:r>
                      <a:endParaRPr sz="1500"/>
                    </a:p>
                  </a:txBody>
                  <a:tcPr marL="0" marR="0" marT="0" marB="0" anchor="ctr" anchorCtr="0">
                    <a:lnL>
                      <a:noFill/>
                    </a:lnL>
                    <a:lnR>
                      <a:noFill/>
                    </a:lnR>
                    <a:lnT>
                      <a:noFill/>
                    </a:lnT>
                    <a:lnB>
                      <a:noFill/>
                    </a:lnB>
                    <a:no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Test Plan &amp; Test Cases</a:t>
            </a:r>
            <a:endParaRPr lang="en-US" dirty="0"/>
          </a:p>
        </p:txBody>
      </p:sp>
      <p:sp>
        <p:nvSpPr>
          <p:cNvPr id="3" name="Content Placeholder 2"/>
          <p:cNvSpPr>
            <a:spLocks noGrp="1"/>
          </p:cNvSpPr>
          <p:nvPr>
            <p:ph sz="quarter" idx="1"/>
          </p:nvPr>
        </p:nvSpPr>
        <p:spPr/>
        <p:txBody>
          <a:bodyPr>
            <a:normAutofit/>
          </a:bodyPr>
          <a:lstStyle/>
          <a:p>
            <a:pPr marL="0" indent="0">
              <a:buNone/>
            </a:pPr>
            <a:r>
              <a:rPr lang="en-US" altLang="en-US" sz="1800" b="1" dirty="0"/>
              <a:t>Testing Approach:</a:t>
            </a:r>
            <a:endParaRPr lang="en-US" altLang="en-US" sz="1800" b="1" dirty="0"/>
          </a:p>
          <a:p>
            <a:pPr marL="0" indent="0">
              <a:buNone/>
            </a:pPr>
            <a:endParaRPr lang="en-US" altLang="en-US" sz="1800" dirty="0"/>
          </a:p>
          <a:p>
            <a:pPr algn="just"/>
            <a:r>
              <a:rPr lang="en-US" altLang="en-US" sz="1800" dirty="0"/>
              <a:t>Manual Testing (Black Box)</a:t>
            </a:r>
            <a:endParaRPr lang="en-US" altLang="en-US" sz="1800" dirty="0"/>
          </a:p>
          <a:p>
            <a:pPr algn="just"/>
            <a:r>
              <a:rPr lang="en-US" altLang="en-US" sz="1800" dirty="0"/>
              <a:t>API Testing (Postman)</a:t>
            </a:r>
            <a:endParaRPr lang="en-US" altLang="en-US" sz="1800" dirty="0"/>
          </a:p>
          <a:p>
            <a:pPr algn="just"/>
            <a:r>
              <a:rPr lang="en-US" altLang="en-US" sz="1800" dirty="0"/>
              <a:t>Cross-Platform Testing (UI + Responsive)</a:t>
            </a:r>
            <a:endParaRPr lang="en-US" altLang="en-US" sz="1800" dirty="0"/>
          </a:p>
          <a:p>
            <a:pPr algn="just"/>
            <a:r>
              <a:rPr lang="en-US" altLang="en-US" sz="1800" dirty="0"/>
              <a:t>Security Testing (Session, Input, Authentication)</a:t>
            </a:r>
            <a:endParaRPr lang="en-US" altLang="en-US" sz="1800" dirty="0"/>
          </a:p>
          <a:p>
            <a:pPr marL="0" indent="0" algn="just">
              <a:buNone/>
            </a:pPr>
            <a:endParaRPr lang="en-US" altLang="en-US" sz="1800" dirty="0"/>
          </a:p>
        </p:txBody>
      </p:sp>
      <p:sp>
        <p:nvSpPr>
          <p:cNvPr id="4" name="Footer Placeholder 3"/>
          <p:cNvSpPr>
            <a:spLocks noGrp="1"/>
          </p:cNvSpPr>
          <p:nvPr>
            <p:ph type="ftr" sz="quarter" idx="11"/>
          </p:nvPr>
        </p:nvSpPr>
        <p:spPr/>
        <p:txBody>
          <a:bodyPr/>
          <a:lstStyle/>
          <a:p>
            <a:r>
              <a:rPr lang="en-US" dirty="0"/>
              <a:t>One-Source Construction</a:t>
            </a:r>
            <a:endParaRPr lang="en-US" dirty="0"/>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fld>
            <a:endParaRPr lang="en-US" dirty="0"/>
          </a:p>
        </p:txBody>
      </p:sp>
      <p:sp>
        <p:nvSpPr>
          <p:cNvPr id="6" name="Date Placeholder 5"/>
          <p:cNvSpPr>
            <a:spLocks noGrp="1"/>
          </p:cNvSpPr>
          <p:nvPr>
            <p:ph type="dt" sz="half" idx="10"/>
          </p:nvPr>
        </p:nvSpPr>
        <p:spPr/>
        <p:txBody>
          <a:bodyPr/>
          <a:lstStyle/>
          <a:p>
            <a:r>
              <a:rPr lang="en-US"/>
              <a:t>CS-FYP    Hamdard University </a:t>
            </a:r>
            <a:endParaRPr lang="en-US" dirty="0"/>
          </a:p>
        </p:txBody>
      </p:sp>
      <p:graphicFrame>
        <p:nvGraphicFramePr>
          <p:cNvPr id="7" name="Table 6"/>
          <p:cNvGraphicFramePr/>
          <p:nvPr>
            <p:custDataLst>
              <p:tags r:id="rId1"/>
            </p:custDataLst>
          </p:nvPr>
        </p:nvGraphicFramePr>
        <p:xfrm>
          <a:off x="685800" y="3810000"/>
          <a:ext cx="7863840" cy="2100580"/>
        </p:xfrm>
        <a:graphic>
          <a:graphicData uri="http://schemas.openxmlformats.org/drawingml/2006/table">
            <a:tbl>
              <a:tblPr/>
              <a:tblGrid>
                <a:gridCol w="1742440"/>
                <a:gridCol w="3456305"/>
                <a:gridCol w="2665095"/>
              </a:tblGrid>
              <a:tr h="281305">
                <a:tc>
                  <a:txBody>
                    <a:bodyPr/>
                    <a:p>
                      <a:r>
                        <a:rPr sz="1600"/>
                        <a:t>Test Case ID</a:t>
                      </a:r>
                      <a:endParaRPr sz="1600"/>
                    </a:p>
                  </a:txBody>
                  <a:tcPr marL="0" marR="0" marT="0" marB="0" anchor="ctr" anchorCtr="0">
                    <a:lnL>
                      <a:noFill/>
                    </a:lnL>
                    <a:lnR>
                      <a:noFill/>
                    </a:lnR>
                    <a:lnT>
                      <a:noFill/>
                    </a:lnT>
                    <a:lnB>
                      <a:noFill/>
                    </a:lnB>
                    <a:noFill/>
                  </a:tcPr>
                </a:tc>
                <a:tc>
                  <a:txBody>
                    <a:bodyPr/>
                    <a:p>
                      <a:r>
                        <a:rPr sz="1600"/>
                        <a:t>Scenario</a:t>
                      </a:r>
                      <a:endParaRPr sz="1600"/>
                    </a:p>
                  </a:txBody>
                  <a:tcPr marL="0" marR="0" marT="0" marB="0" anchor="ctr" anchorCtr="0">
                    <a:lnL>
                      <a:noFill/>
                    </a:lnL>
                    <a:lnR>
                      <a:noFill/>
                    </a:lnR>
                    <a:lnT>
                      <a:noFill/>
                    </a:lnT>
                    <a:lnB>
                      <a:noFill/>
                    </a:lnB>
                    <a:noFill/>
                  </a:tcPr>
                </a:tc>
                <a:tc>
                  <a:txBody>
                    <a:bodyPr/>
                    <a:p>
                      <a:r>
                        <a:rPr sz="1600"/>
                        <a:t>Expected Outcome</a:t>
                      </a:r>
                      <a:endParaRPr sz="1600"/>
                    </a:p>
                  </a:txBody>
                  <a:tcPr marL="0" marR="0" marT="0" marB="0" anchor="ctr" anchorCtr="0">
                    <a:lnL>
                      <a:noFill/>
                    </a:lnL>
                    <a:lnR>
                      <a:noFill/>
                    </a:lnR>
                    <a:lnT>
                      <a:noFill/>
                    </a:lnT>
                    <a:lnB>
                      <a:noFill/>
                    </a:lnB>
                    <a:noFill/>
                  </a:tcPr>
                </a:tc>
              </a:tr>
              <a:tr h="281305">
                <a:tc>
                  <a:txBody>
                    <a:bodyPr/>
                    <a:p>
                      <a:r>
                        <a:rPr sz="1600"/>
                        <a:t>TC01</a:t>
                      </a:r>
                      <a:endParaRPr sz="1600"/>
                    </a:p>
                  </a:txBody>
                  <a:tcPr marL="0" marR="0" marT="0" marB="0" anchor="ctr" anchorCtr="0">
                    <a:lnL>
                      <a:noFill/>
                    </a:lnL>
                    <a:lnR>
                      <a:noFill/>
                    </a:lnR>
                    <a:lnT>
                      <a:noFill/>
                    </a:lnT>
                    <a:lnB>
                      <a:noFill/>
                    </a:lnB>
                    <a:noFill/>
                  </a:tcPr>
                </a:tc>
                <a:tc>
                  <a:txBody>
                    <a:bodyPr/>
                    <a:p>
                      <a:r>
                        <a:rPr sz="1600"/>
                        <a:t>Login with valid credentials</a:t>
                      </a:r>
                      <a:endParaRPr sz="1600"/>
                    </a:p>
                  </a:txBody>
                  <a:tcPr marL="0" marR="0" marT="0" marB="0" anchor="ctr" anchorCtr="0">
                    <a:lnL>
                      <a:noFill/>
                    </a:lnL>
                    <a:lnR>
                      <a:noFill/>
                    </a:lnR>
                    <a:lnT>
                      <a:noFill/>
                    </a:lnT>
                    <a:lnB>
                      <a:noFill/>
                    </a:lnB>
                    <a:noFill/>
                  </a:tcPr>
                </a:tc>
                <a:tc>
                  <a:txBody>
                    <a:bodyPr/>
                    <a:p>
                      <a:r>
                        <a:rPr sz="1600"/>
                        <a:t>Redirect to user dashboard</a:t>
                      </a:r>
                      <a:endParaRPr sz="1600"/>
                    </a:p>
                  </a:txBody>
                  <a:tcPr marL="0" marR="0" marT="0" marB="0" anchor="ctr" anchorCtr="0">
                    <a:lnL>
                      <a:noFill/>
                    </a:lnL>
                    <a:lnR>
                      <a:noFill/>
                    </a:lnR>
                    <a:lnT>
                      <a:noFill/>
                    </a:lnT>
                    <a:lnB>
                      <a:noFill/>
                    </a:lnB>
                    <a:noFill/>
                  </a:tcPr>
                </a:tc>
              </a:tr>
              <a:tr h="281305">
                <a:tc>
                  <a:txBody>
                    <a:bodyPr/>
                    <a:p>
                      <a:r>
                        <a:rPr sz="1600"/>
                        <a:t>TC02</a:t>
                      </a:r>
                      <a:endParaRPr sz="1600"/>
                    </a:p>
                  </a:txBody>
                  <a:tcPr marL="0" marR="0" marT="0" marB="0" anchor="ctr" anchorCtr="0">
                    <a:lnL>
                      <a:noFill/>
                    </a:lnL>
                    <a:lnR>
                      <a:noFill/>
                    </a:lnR>
                    <a:lnT>
                      <a:noFill/>
                    </a:lnT>
                    <a:lnB>
                      <a:noFill/>
                    </a:lnB>
                    <a:noFill/>
                  </a:tcPr>
                </a:tc>
                <a:tc>
                  <a:txBody>
                    <a:bodyPr/>
                    <a:p>
                      <a:r>
                        <a:rPr sz="1600"/>
                        <a:t>Attempt to create project without login</a:t>
                      </a:r>
                      <a:endParaRPr sz="1600"/>
                    </a:p>
                  </a:txBody>
                  <a:tcPr marL="0" marR="0" marT="0" marB="0" anchor="ctr" anchorCtr="0">
                    <a:lnL>
                      <a:noFill/>
                    </a:lnL>
                    <a:lnR>
                      <a:noFill/>
                    </a:lnR>
                    <a:lnT>
                      <a:noFill/>
                    </a:lnT>
                    <a:lnB>
                      <a:noFill/>
                    </a:lnB>
                    <a:noFill/>
                  </a:tcPr>
                </a:tc>
                <a:tc>
                  <a:txBody>
                    <a:bodyPr/>
                    <a:p>
                      <a:r>
                        <a:rPr sz="1600"/>
                        <a:t>Redirect to login page</a:t>
                      </a:r>
                      <a:endParaRPr sz="1600"/>
                    </a:p>
                  </a:txBody>
                  <a:tcPr marL="0" marR="0" marT="0" marB="0" anchor="ctr" anchorCtr="0">
                    <a:lnL>
                      <a:noFill/>
                    </a:lnL>
                    <a:lnR>
                      <a:noFill/>
                    </a:lnR>
                    <a:lnT>
                      <a:noFill/>
                    </a:lnT>
                    <a:lnB>
                      <a:noFill/>
                    </a:lnB>
                    <a:noFill/>
                  </a:tcPr>
                </a:tc>
              </a:tr>
              <a:tr h="281305">
                <a:tc>
                  <a:txBody>
                    <a:bodyPr/>
                    <a:p>
                      <a:r>
                        <a:rPr sz="1600"/>
                        <a:t>TC03</a:t>
                      </a:r>
                      <a:endParaRPr sz="1600"/>
                    </a:p>
                  </a:txBody>
                  <a:tcPr marL="0" marR="0" marT="0" marB="0" anchor="ctr" anchorCtr="0">
                    <a:lnL>
                      <a:noFill/>
                    </a:lnL>
                    <a:lnR>
                      <a:noFill/>
                    </a:lnR>
                    <a:lnT>
                      <a:noFill/>
                    </a:lnT>
                    <a:lnB>
                      <a:noFill/>
                    </a:lnB>
                    <a:noFill/>
                  </a:tcPr>
                </a:tc>
                <a:tc>
                  <a:txBody>
                    <a:bodyPr/>
                    <a:p>
                      <a:r>
                        <a:rPr sz="1600"/>
                        <a:t>Place material order (valid data)</a:t>
                      </a:r>
                      <a:endParaRPr sz="1600"/>
                    </a:p>
                  </a:txBody>
                  <a:tcPr marL="0" marR="0" marT="0" marB="0" anchor="ctr" anchorCtr="0">
                    <a:lnL>
                      <a:noFill/>
                    </a:lnL>
                    <a:lnR>
                      <a:noFill/>
                    </a:lnR>
                    <a:lnT>
                      <a:noFill/>
                    </a:lnT>
                    <a:lnB>
                      <a:noFill/>
                    </a:lnB>
                    <a:noFill/>
                  </a:tcPr>
                </a:tc>
                <a:tc>
                  <a:txBody>
                    <a:bodyPr/>
                    <a:p>
                      <a:r>
                        <a:rPr sz="1600"/>
                        <a:t>Order confirmation and invoice shown</a:t>
                      </a:r>
                      <a:endParaRPr sz="1600"/>
                    </a:p>
                  </a:txBody>
                  <a:tcPr marL="0" marR="0" marT="0" marB="0" anchor="ctr" anchorCtr="0">
                    <a:lnL>
                      <a:noFill/>
                    </a:lnL>
                    <a:lnR>
                      <a:noFill/>
                    </a:lnR>
                    <a:lnT>
                      <a:noFill/>
                    </a:lnT>
                    <a:lnB>
                      <a:noFill/>
                    </a:lnB>
                    <a:noFill/>
                  </a:tcPr>
                </a:tc>
              </a:tr>
              <a:tr h="281305">
                <a:tc>
                  <a:txBody>
                    <a:bodyPr/>
                    <a:p>
                      <a:r>
                        <a:rPr sz="1600"/>
                        <a:t>TC04</a:t>
                      </a:r>
                      <a:endParaRPr sz="1600"/>
                    </a:p>
                  </a:txBody>
                  <a:tcPr marL="0" marR="0" marT="0" marB="0" anchor="ctr" anchorCtr="0">
                    <a:lnL>
                      <a:noFill/>
                    </a:lnL>
                    <a:lnR>
                      <a:noFill/>
                    </a:lnR>
                    <a:lnT>
                      <a:noFill/>
                    </a:lnT>
                    <a:lnB>
                      <a:noFill/>
                    </a:lnB>
                    <a:noFill/>
                  </a:tcPr>
                </a:tc>
                <a:tc>
                  <a:txBody>
                    <a:bodyPr/>
                    <a:p>
                      <a:r>
                        <a:rPr sz="1600"/>
                        <a:t>Hire contractor with incomplete profile</a:t>
                      </a:r>
                      <a:endParaRPr sz="1600"/>
                    </a:p>
                  </a:txBody>
                  <a:tcPr marL="0" marR="0" marT="0" marB="0" anchor="ctr" anchorCtr="0">
                    <a:lnL>
                      <a:noFill/>
                    </a:lnL>
                    <a:lnR>
                      <a:noFill/>
                    </a:lnR>
                    <a:lnT>
                      <a:noFill/>
                    </a:lnT>
                    <a:lnB>
                      <a:noFill/>
                    </a:lnB>
                    <a:noFill/>
                  </a:tcPr>
                </a:tc>
                <a:tc>
                  <a:txBody>
                    <a:bodyPr/>
                    <a:p>
                      <a:r>
                        <a:rPr sz="1600"/>
                        <a:t>Error message shown</a:t>
                      </a:r>
                      <a:endParaRPr sz="1600"/>
                    </a:p>
                  </a:txBody>
                  <a:tcPr marL="0" marR="0" marT="0" marB="0" anchor="ctr" anchorCtr="0">
                    <a:lnL>
                      <a:noFill/>
                    </a:lnL>
                    <a:lnR>
                      <a:noFill/>
                    </a:lnR>
                    <a:lnT>
                      <a:noFill/>
                    </a:lnT>
                    <a:lnB>
                      <a:noFill/>
                    </a:lnB>
                    <a:noFill/>
                  </a:tcPr>
                </a:tc>
              </a:tr>
              <a:tr h="281305">
                <a:tc>
                  <a:txBody>
                    <a:bodyPr/>
                    <a:p>
                      <a:r>
                        <a:rPr sz="1600"/>
                        <a:t>TC05</a:t>
                      </a:r>
                      <a:endParaRPr sz="1600"/>
                    </a:p>
                  </a:txBody>
                  <a:tcPr marL="0" marR="0" marT="0" marB="0" anchor="ctr" anchorCtr="0">
                    <a:lnL>
                      <a:noFill/>
                    </a:lnL>
                    <a:lnR>
                      <a:noFill/>
                    </a:lnR>
                    <a:lnT>
                      <a:noFill/>
                    </a:lnT>
                    <a:lnB>
                      <a:noFill/>
                    </a:lnB>
                    <a:noFill/>
                  </a:tcPr>
                </a:tc>
                <a:tc>
                  <a:txBody>
                    <a:bodyPr/>
                    <a:p>
                      <a:r>
                        <a:rPr sz="1600"/>
                        <a:t>Supplier updates stock</a:t>
                      </a:r>
                      <a:endParaRPr sz="1600"/>
                    </a:p>
                  </a:txBody>
                  <a:tcPr marL="0" marR="0" marT="0" marB="0" anchor="ctr" anchorCtr="0">
                    <a:lnL>
                      <a:noFill/>
                    </a:lnL>
                    <a:lnR>
                      <a:noFill/>
                    </a:lnR>
                    <a:lnT>
                      <a:noFill/>
                    </a:lnT>
                    <a:lnB>
                      <a:noFill/>
                    </a:lnB>
                    <a:noFill/>
                  </a:tcPr>
                </a:tc>
                <a:tc>
                  <a:txBody>
                    <a:bodyPr/>
                    <a:p>
                      <a:r>
                        <a:rPr sz="1600"/>
                        <a:t>Change reflected in real-time marketplace</a:t>
                      </a:r>
                      <a:endParaRPr sz="1600"/>
                    </a:p>
                  </a:txBody>
                  <a:tcPr marL="0" marR="0" marT="0" marB="0" anchor="ctr" anchorCtr="0">
                    <a:lnL>
                      <a:noFill/>
                    </a:lnL>
                    <a:lnR>
                      <a:noFill/>
                    </a:lnR>
                    <a:lnT>
                      <a:noFill/>
                    </a:lnT>
                    <a:lnB>
                      <a:noFill/>
                    </a:lnB>
                    <a:no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a:t>
            </a:r>
            <a:endParaRPr lang="en-US" dirty="0"/>
          </a:p>
        </p:txBody>
      </p:sp>
      <p:sp>
        <p:nvSpPr>
          <p:cNvPr id="3" name="Content Placeholder 2"/>
          <p:cNvSpPr>
            <a:spLocks noGrp="1"/>
          </p:cNvSpPr>
          <p:nvPr>
            <p:ph sz="quarter" idx="1"/>
          </p:nvPr>
        </p:nvSpPr>
        <p:spPr/>
        <p:txBody>
          <a:bodyPr>
            <a:noAutofit/>
          </a:bodyPr>
          <a:lstStyle/>
          <a:p>
            <a:pPr algn="just"/>
            <a:r>
              <a:rPr lang="en-US" altLang="en-US" dirty="0"/>
              <a:t>Valentino, Jonathan. Web Development with Node.js and Express. Packt Publishing, 2020.</a:t>
            </a:r>
            <a:endParaRPr lang="en-US" altLang="en-US" dirty="0"/>
          </a:p>
          <a:p>
            <a:pPr algn="just"/>
            <a:r>
              <a:rPr lang="en-US" altLang="en-US" dirty="0"/>
              <a:t>Martin, Robert C. Agile Software Development: Principles, Patterns, and Practices. Prentice Hall, 2002.</a:t>
            </a:r>
            <a:endParaRPr lang="en-US" altLang="en-US" dirty="0"/>
          </a:p>
          <a:p>
            <a:pPr algn="just"/>
            <a:r>
              <a:rPr lang="en-US" altLang="en-US" dirty="0"/>
              <a:t>Chodorow, Kristina. MongoDB: The Definitive Guide. O’Reilly Media, 2013.</a:t>
            </a:r>
            <a:endParaRPr lang="en-US" altLang="en-US" dirty="0"/>
          </a:p>
          <a:p>
            <a:pPr algn="just"/>
            <a:r>
              <a:rPr lang="en-US" altLang="en-US" dirty="0"/>
              <a:t>Baron, Michael. Cloud Computing with AWS. Packt Publishing, 2016.</a:t>
            </a:r>
            <a:endParaRPr lang="en-US" altLang="en-US" dirty="0"/>
          </a:p>
        </p:txBody>
      </p:sp>
      <p:sp>
        <p:nvSpPr>
          <p:cNvPr id="4" name="Footer Placeholder 3"/>
          <p:cNvSpPr>
            <a:spLocks noGrp="1"/>
          </p:cNvSpPr>
          <p:nvPr>
            <p:ph type="ftr" sz="quarter" idx="11"/>
          </p:nvPr>
        </p:nvSpPr>
        <p:spPr/>
        <p:txBody>
          <a:bodyPr/>
          <a:lstStyle/>
          <a:p>
            <a:r>
              <a:rPr lang="en-US" dirty="0"/>
              <a:t>One-Source Construction</a:t>
            </a:r>
            <a:endParaRPr lang="en-US" dirty="0"/>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fld>
            <a:endParaRPr lang="en-US" dirty="0"/>
          </a:p>
        </p:txBody>
      </p:sp>
      <p:sp>
        <p:nvSpPr>
          <p:cNvPr id="6" name="Date Placeholder 5"/>
          <p:cNvSpPr>
            <a:spLocks noGrp="1"/>
          </p:cNvSpPr>
          <p:nvPr>
            <p:ph type="dt" sz="half" idx="10"/>
          </p:nvPr>
        </p:nvSpPr>
        <p:spPr/>
        <p:txBody>
          <a:bodyPr/>
          <a:lstStyle/>
          <a:p>
            <a:r>
              <a:rPr lang="en-US"/>
              <a:t>CS-FYP    Hamdard University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a:solidFill>
                  <a:srgbClr val="FF0000"/>
                </a:solidFill>
              </a:rPr>
              <a:t>Problem Statement </a:t>
            </a:r>
            <a:endParaRPr lang="en-US" dirty="0">
              <a:solidFill>
                <a:srgbClr val="FF0000"/>
              </a:solidFill>
            </a:endParaRPr>
          </a:p>
          <a:p>
            <a:r>
              <a:rPr lang="en-US" dirty="0">
                <a:solidFill>
                  <a:srgbClr val="FF0000"/>
                </a:solidFill>
              </a:rPr>
              <a:t>Objective</a:t>
            </a:r>
            <a:endParaRPr lang="en-US" dirty="0">
              <a:solidFill>
                <a:srgbClr val="FF0000"/>
              </a:solidFill>
            </a:endParaRPr>
          </a:p>
          <a:p>
            <a:r>
              <a:rPr lang="en-US" dirty="0">
                <a:solidFill>
                  <a:srgbClr val="FF0000"/>
                </a:solidFill>
              </a:rPr>
              <a:t>FYP Scope</a:t>
            </a:r>
            <a:endParaRPr lang="en-US" dirty="0">
              <a:solidFill>
                <a:srgbClr val="FF0000"/>
              </a:solidFill>
            </a:endParaRPr>
          </a:p>
          <a:p>
            <a:r>
              <a:rPr lang="en-US" dirty="0">
                <a:solidFill>
                  <a:srgbClr val="FF0000"/>
                </a:solidFill>
              </a:rPr>
              <a:t>Our methodology</a:t>
            </a:r>
            <a:endParaRPr lang="en-US" dirty="0">
              <a:solidFill>
                <a:srgbClr val="FF0000"/>
              </a:solidFill>
            </a:endParaRPr>
          </a:p>
          <a:p>
            <a:r>
              <a:rPr lang="en-US" dirty="0">
                <a:solidFill>
                  <a:srgbClr val="FF0000"/>
                </a:solidFill>
              </a:rPr>
              <a:t>Our Project Plan (Time lines)</a:t>
            </a:r>
            <a:endParaRPr lang="en-US" dirty="0">
              <a:solidFill>
                <a:srgbClr val="FF0000"/>
              </a:solidFill>
            </a:endParaRPr>
          </a:p>
          <a:p>
            <a:r>
              <a:rPr lang="en-US" dirty="0">
                <a:solidFill>
                  <a:srgbClr val="FF0000"/>
                </a:solidFill>
              </a:rPr>
              <a:t>Budget / Costing (if any)</a:t>
            </a:r>
            <a:endParaRPr lang="en-US" dirty="0">
              <a:solidFill>
                <a:srgbClr val="FF0000"/>
              </a:solidFill>
            </a:endParaRPr>
          </a:p>
          <a:p>
            <a:r>
              <a:rPr lang="en-US" dirty="0">
                <a:solidFill>
                  <a:srgbClr val="FF0000"/>
                </a:solidFill>
              </a:rPr>
              <a:t>FYP Deliverables </a:t>
            </a:r>
            <a:endParaRPr lang="en-US" dirty="0">
              <a:solidFill>
                <a:srgbClr val="FF0000"/>
              </a:solidFill>
            </a:endParaRPr>
          </a:p>
          <a:p>
            <a:r>
              <a:rPr lang="en-US" dirty="0"/>
              <a:t>Literature Review</a:t>
            </a:r>
            <a:endParaRPr lang="en-US" dirty="0"/>
          </a:p>
          <a:p>
            <a:r>
              <a:rPr lang="en-US" dirty="0"/>
              <a:t>Demo of 100% of Work</a:t>
            </a:r>
            <a:endParaRPr lang="en-US" dirty="0"/>
          </a:p>
          <a:p>
            <a:r>
              <a:rPr lang="en-US" dirty="0"/>
              <a:t>Experimental Evaluations &amp; Results</a:t>
            </a:r>
            <a:endParaRPr lang="en-US" dirty="0"/>
          </a:p>
          <a:p>
            <a:r>
              <a:rPr lang="en-US" dirty="0"/>
              <a:t>Test Plan &amp; Test Cases</a:t>
            </a:r>
            <a:endParaRPr lang="en-US" dirty="0"/>
          </a:p>
          <a:p>
            <a:r>
              <a:rPr lang="en-US" dirty="0"/>
              <a:t>References </a:t>
            </a:r>
            <a:endParaRPr lang="en-US" dirty="0"/>
          </a:p>
        </p:txBody>
      </p:sp>
      <p:sp>
        <p:nvSpPr>
          <p:cNvPr id="4" name="Footer Placeholder 3"/>
          <p:cNvSpPr>
            <a:spLocks noGrp="1"/>
          </p:cNvSpPr>
          <p:nvPr>
            <p:ph type="ftr" sz="quarter" idx="11"/>
          </p:nvPr>
        </p:nvSpPr>
        <p:spPr/>
        <p:txBody>
          <a:bodyPr/>
          <a:lstStyle/>
          <a:p>
            <a:r>
              <a:rPr lang="en-US" dirty="0"/>
              <a:t>One-Source Construction</a:t>
            </a:r>
            <a:endParaRPr lang="en-US" dirty="0"/>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fld>
            <a:endParaRPr lang="en-US" dirty="0"/>
          </a:p>
        </p:txBody>
      </p:sp>
      <p:sp>
        <p:nvSpPr>
          <p:cNvPr id="6" name="Date Placeholder 5"/>
          <p:cNvSpPr>
            <a:spLocks noGrp="1"/>
          </p:cNvSpPr>
          <p:nvPr>
            <p:ph type="dt" sz="half" idx="10"/>
          </p:nvPr>
        </p:nvSpPr>
        <p:spPr/>
        <p:txBody>
          <a:bodyPr/>
          <a:lstStyle/>
          <a:p>
            <a:r>
              <a:rPr lang="en-US"/>
              <a:t>CS-FYP    Hamdard University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 </a:t>
            </a:r>
            <a:endParaRPr lang="en-US" dirty="0"/>
          </a:p>
        </p:txBody>
      </p:sp>
      <p:sp>
        <p:nvSpPr>
          <p:cNvPr id="3" name="Content Placeholder 2"/>
          <p:cNvSpPr>
            <a:spLocks noGrp="1"/>
          </p:cNvSpPr>
          <p:nvPr>
            <p:ph sz="quarter" idx="1"/>
          </p:nvPr>
        </p:nvSpPr>
        <p:spPr/>
        <p:txBody>
          <a:bodyPr/>
          <a:lstStyle/>
          <a:p>
            <a:pPr marL="0" indent="0" algn="just">
              <a:buNone/>
            </a:pPr>
            <a:r>
              <a:rPr lang="en-US" altLang="en-US" dirty="0"/>
              <a:t>The construction industry in Pakistan is fragmented. Customers interact separately with contractors, workers, and suppliers, which causes delays, price fluctuations, and quality issues. There is no single platform that brings all stakeholders together with transparency and coordination. OneSource Construction solves this through a unified digital solution.</a:t>
            </a:r>
            <a:endParaRPr lang="en-US" altLang="en-US" dirty="0"/>
          </a:p>
        </p:txBody>
      </p:sp>
      <p:sp>
        <p:nvSpPr>
          <p:cNvPr id="4" name="Footer Placeholder 3"/>
          <p:cNvSpPr>
            <a:spLocks noGrp="1"/>
          </p:cNvSpPr>
          <p:nvPr>
            <p:ph type="ftr" sz="quarter" idx="11"/>
          </p:nvPr>
        </p:nvSpPr>
        <p:spPr/>
        <p:txBody>
          <a:bodyPr/>
          <a:lstStyle/>
          <a:p>
            <a:r>
              <a:rPr lang="en-US" dirty="0"/>
              <a:t>One-Source Construction</a:t>
            </a:r>
            <a:endParaRPr lang="en-US" dirty="0"/>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fld>
            <a:endParaRPr lang="en-US" dirty="0"/>
          </a:p>
        </p:txBody>
      </p:sp>
      <p:sp>
        <p:nvSpPr>
          <p:cNvPr id="6" name="Date Placeholder 5"/>
          <p:cNvSpPr>
            <a:spLocks noGrp="1"/>
          </p:cNvSpPr>
          <p:nvPr>
            <p:ph type="dt" sz="half" idx="10"/>
          </p:nvPr>
        </p:nvSpPr>
        <p:spPr/>
        <p:txBody>
          <a:bodyPr/>
          <a:lstStyle/>
          <a:p>
            <a:r>
              <a:rPr lang="en-US"/>
              <a:t>CS-FYP    Hamdard University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endParaRPr lang="en-US" dirty="0"/>
          </a:p>
        </p:txBody>
      </p:sp>
      <p:sp>
        <p:nvSpPr>
          <p:cNvPr id="3" name="Content Placeholder 2"/>
          <p:cNvSpPr>
            <a:spLocks noGrp="1"/>
          </p:cNvSpPr>
          <p:nvPr>
            <p:ph sz="quarter" idx="1"/>
          </p:nvPr>
        </p:nvSpPr>
        <p:spPr/>
        <p:txBody>
          <a:bodyPr/>
          <a:lstStyle/>
          <a:p>
            <a:pPr algn="just"/>
            <a:r>
              <a:rPr lang="en-US" altLang="en-US" dirty="0"/>
              <a:t>Build a web-based platform to connect contractors, suppliers, and customers</a:t>
            </a:r>
            <a:endParaRPr lang="en-US" altLang="en-US" dirty="0"/>
          </a:p>
          <a:p>
            <a:pPr algn="just"/>
            <a:r>
              <a:rPr lang="en-US" altLang="en-US" dirty="0"/>
              <a:t>Enable price comparison and ratings for material and service providers</a:t>
            </a:r>
            <a:endParaRPr lang="en-US" altLang="en-US" dirty="0"/>
          </a:p>
          <a:p>
            <a:pPr algn="just"/>
            <a:r>
              <a:rPr lang="en-US" altLang="en-US" dirty="0"/>
              <a:t>Provide project management tools including budget and time</a:t>
            </a:r>
            <a:endParaRPr lang="en-US" altLang="en-US" dirty="0"/>
          </a:p>
          <a:p>
            <a:pPr algn="just"/>
            <a:r>
              <a:rPr lang="en-US" altLang="en-US" dirty="0"/>
              <a:t>Ensure usability for all types of users through intuitive design</a:t>
            </a:r>
            <a:endParaRPr lang="en-US" altLang="en-US" dirty="0"/>
          </a:p>
          <a:p>
            <a:pPr algn="just"/>
            <a:r>
              <a:rPr lang="en-US" altLang="en-US" dirty="0"/>
              <a:t>Offer secure payments and role-based access</a:t>
            </a:r>
            <a:endParaRPr lang="en-US" altLang="en-US" dirty="0"/>
          </a:p>
        </p:txBody>
      </p:sp>
      <p:sp>
        <p:nvSpPr>
          <p:cNvPr id="4" name="Footer Placeholder 3"/>
          <p:cNvSpPr>
            <a:spLocks noGrp="1"/>
          </p:cNvSpPr>
          <p:nvPr>
            <p:ph type="ftr" sz="quarter" idx="11"/>
          </p:nvPr>
        </p:nvSpPr>
        <p:spPr/>
        <p:txBody>
          <a:bodyPr/>
          <a:lstStyle/>
          <a:p>
            <a:r>
              <a:rPr lang="en-US" dirty="0"/>
              <a:t>One-Source Construction</a:t>
            </a:r>
            <a:endParaRPr lang="en-US" dirty="0"/>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fld>
            <a:endParaRPr lang="en-US" dirty="0"/>
          </a:p>
        </p:txBody>
      </p:sp>
      <p:sp>
        <p:nvSpPr>
          <p:cNvPr id="6" name="Date Placeholder 5"/>
          <p:cNvSpPr>
            <a:spLocks noGrp="1"/>
          </p:cNvSpPr>
          <p:nvPr>
            <p:ph type="dt" sz="half" idx="10"/>
          </p:nvPr>
        </p:nvSpPr>
        <p:spPr/>
        <p:txBody>
          <a:bodyPr/>
          <a:lstStyle/>
          <a:p>
            <a:r>
              <a:rPr lang="en-US"/>
              <a:t>CS-FYP    Hamdard University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FYP Scope </a:t>
            </a:r>
            <a:endParaRPr lang="en-US" dirty="0"/>
          </a:p>
        </p:txBody>
      </p:sp>
      <p:sp>
        <p:nvSpPr>
          <p:cNvPr id="3" name="Content Placeholder 2"/>
          <p:cNvSpPr>
            <a:spLocks noGrp="1"/>
          </p:cNvSpPr>
          <p:nvPr>
            <p:ph sz="quarter" idx="1"/>
          </p:nvPr>
        </p:nvSpPr>
        <p:spPr/>
        <p:txBody>
          <a:bodyPr/>
          <a:lstStyle/>
          <a:p>
            <a:pPr algn="just"/>
            <a:r>
              <a:rPr lang="en-US" altLang="en-US" sz="3200" dirty="0"/>
              <a:t>Hiring contractors through a verified digital system</a:t>
            </a:r>
            <a:endParaRPr lang="en-US" altLang="en-US" sz="3200" dirty="0"/>
          </a:p>
          <a:p>
            <a:pPr algn="just"/>
            <a:r>
              <a:rPr lang="en-US" altLang="en-US" sz="3200" dirty="0"/>
              <a:t>Marketplace for building materials (cement, sand, bricks, steel)</a:t>
            </a:r>
            <a:endParaRPr lang="en-US" altLang="en-US" sz="3200" dirty="0"/>
          </a:p>
          <a:p>
            <a:pPr algn="just"/>
            <a:r>
              <a:rPr lang="en-US" altLang="en-US" sz="3200" dirty="0"/>
              <a:t>Project management features (budgets, timelines, status)</a:t>
            </a:r>
            <a:endParaRPr lang="en-US" altLang="en-US" sz="3200" dirty="0"/>
          </a:p>
          <a:p>
            <a:pPr algn="just"/>
            <a:r>
              <a:rPr lang="en-US" altLang="en-US" sz="3200" dirty="0"/>
              <a:t>User ratings, reports, and dashboards</a:t>
            </a:r>
            <a:endParaRPr lang="en-US" altLang="en-US" sz="3200" dirty="0"/>
          </a:p>
        </p:txBody>
      </p:sp>
      <p:sp>
        <p:nvSpPr>
          <p:cNvPr id="4" name="Footer Placeholder 3"/>
          <p:cNvSpPr>
            <a:spLocks noGrp="1"/>
          </p:cNvSpPr>
          <p:nvPr>
            <p:ph type="ftr" sz="quarter" idx="11"/>
          </p:nvPr>
        </p:nvSpPr>
        <p:spPr/>
        <p:txBody>
          <a:bodyPr/>
          <a:lstStyle/>
          <a:p>
            <a:r>
              <a:rPr lang="en-US" dirty="0"/>
              <a:t>One-Source Construction </a:t>
            </a:r>
            <a:endParaRPr lang="en-US" dirty="0"/>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fld>
            <a:endParaRPr lang="en-US" dirty="0"/>
          </a:p>
        </p:txBody>
      </p:sp>
      <p:sp>
        <p:nvSpPr>
          <p:cNvPr id="6" name="Date Placeholder 5"/>
          <p:cNvSpPr>
            <a:spLocks noGrp="1"/>
          </p:cNvSpPr>
          <p:nvPr>
            <p:ph type="dt" sz="half" idx="10"/>
          </p:nvPr>
        </p:nvSpPr>
        <p:spPr/>
        <p:txBody>
          <a:bodyPr/>
          <a:lstStyle/>
          <a:p>
            <a:r>
              <a:rPr lang="en-US"/>
              <a:t>CS-FYP    Hamdard University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Methodology </a:t>
            </a:r>
            <a:endParaRPr lang="en-US" dirty="0"/>
          </a:p>
        </p:txBody>
      </p:sp>
      <p:sp>
        <p:nvSpPr>
          <p:cNvPr id="3" name="Content Placeholder 2"/>
          <p:cNvSpPr>
            <a:spLocks noGrp="1"/>
          </p:cNvSpPr>
          <p:nvPr>
            <p:ph sz="quarter" idx="1"/>
          </p:nvPr>
        </p:nvSpPr>
        <p:spPr/>
        <p:txBody>
          <a:bodyPr/>
          <a:lstStyle/>
          <a:p>
            <a:pPr marL="0" indent="0" algn="just">
              <a:buNone/>
            </a:pPr>
            <a:r>
              <a:rPr lang="en-US" altLang="en-US" sz="3200" dirty="0"/>
              <a:t>We adopted the Agile Scrum methodology to ensure iterative development, fast feedback, and flexibility.</a:t>
            </a:r>
            <a:endParaRPr lang="en-US" altLang="en-US" sz="3200" dirty="0"/>
          </a:p>
          <a:p>
            <a:pPr marL="0" indent="0">
              <a:buNone/>
            </a:pPr>
            <a:endParaRPr lang="en-US" altLang="en-US" dirty="0"/>
          </a:p>
          <a:p>
            <a:pPr algn="just"/>
            <a:r>
              <a:rPr lang="en-US" altLang="en-US" sz="3200" dirty="0"/>
              <a:t>Weekly sprints with planning and review</a:t>
            </a:r>
            <a:endParaRPr lang="en-US" altLang="en-US" sz="3200" dirty="0"/>
          </a:p>
          <a:p>
            <a:pPr algn="just"/>
            <a:r>
              <a:rPr lang="en-US" altLang="en-US" sz="3200" dirty="0"/>
              <a:t>Continuous testing and integration</a:t>
            </a:r>
            <a:endParaRPr lang="en-US" altLang="en-US" sz="3200" dirty="0"/>
          </a:p>
          <a:p>
            <a:pPr algn="just"/>
            <a:r>
              <a:rPr lang="en-US" altLang="en-US" sz="3200" dirty="0"/>
              <a:t>Frequent deployment via GitHub</a:t>
            </a:r>
            <a:endParaRPr lang="en-US" altLang="en-US" sz="3200" dirty="0"/>
          </a:p>
        </p:txBody>
      </p:sp>
      <p:sp>
        <p:nvSpPr>
          <p:cNvPr id="4" name="Footer Placeholder 3"/>
          <p:cNvSpPr>
            <a:spLocks noGrp="1"/>
          </p:cNvSpPr>
          <p:nvPr>
            <p:ph type="ftr" sz="quarter" idx="11"/>
          </p:nvPr>
        </p:nvSpPr>
        <p:spPr/>
        <p:txBody>
          <a:bodyPr/>
          <a:lstStyle/>
          <a:p>
            <a:r>
              <a:rPr lang="en-US" dirty="0"/>
              <a:t>One-Source Construction</a:t>
            </a:r>
            <a:endParaRPr lang="en-US" dirty="0"/>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fld>
            <a:endParaRPr lang="en-US" dirty="0"/>
          </a:p>
        </p:txBody>
      </p:sp>
      <p:sp>
        <p:nvSpPr>
          <p:cNvPr id="6" name="Date Placeholder 5"/>
          <p:cNvSpPr>
            <a:spLocks noGrp="1"/>
          </p:cNvSpPr>
          <p:nvPr>
            <p:ph type="dt" sz="half" idx="10"/>
          </p:nvPr>
        </p:nvSpPr>
        <p:spPr/>
        <p:txBody>
          <a:bodyPr/>
          <a:lstStyle/>
          <a:p>
            <a:r>
              <a:rPr lang="en-US"/>
              <a:t>CS-FYP    Hamdard University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Project Plan  </a:t>
            </a:r>
            <a:endParaRPr lang="en-US" dirty="0"/>
          </a:p>
        </p:txBody>
      </p:sp>
      <p:pic>
        <p:nvPicPr>
          <p:cNvPr id="7" name="Content Placeholder 6" descr="Gantt_Chart_Editable_Look"/>
          <p:cNvPicPr>
            <a:picLocks noChangeAspect="1"/>
          </p:cNvPicPr>
          <p:nvPr>
            <p:ph sz="quarter" idx="1"/>
          </p:nvPr>
        </p:nvPicPr>
        <p:blipFill>
          <a:blip r:embed="rId1"/>
          <a:srcRect r="9532"/>
          <a:stretch>
            <a:fillRect/>
          </a:stretch>
        </p:blipFill>
        <p:spPr>
          <a:xfrm>
            <a:off x="304800" y="1889760"/>
            <a:ext cx="8491855" cy="4144645"/>
          </a:xfrm>
          <a:prstGeom prst="rect">
            <a:avLst/>
          </a:prstGeom>
        </p:spPr>
      </p:pic>
      <p:sp>
        <p:nvSpPr>
          <p:cNvPr id="4" name="Footer Placeholder 3"/>
          <p:cNvSpPr>
            <a:spLocks noGrp="1"/>
          </p:cNvSpPr>
          <p:nvPr>
            <p:ph type="ftr" sz="quarter" idx="11"/>
          </p:nvPr>
        </p:nvSpPr>
        <p:spPr/>
        <p:txBody>
          <a:bodyPr/>
          <a:lstStyle/>
          <a:p>
            <a:r>
              <a:rPr lang="en-US" dirty="0"/>
              <a:t>One-Source Construction</a:t>
            </a:r>
            <a:endParaRPr lang="en-US" dirty="0"/>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fld>
            <a:endParaRPr lang="en-US" dirty="0"/>
          </a:p>
        </p:txBody>
      </p:sp>
      <p:sp>
        <p:nvSpPr>
          <p:cNvPr id="6" name="Date Placeholder 5"/>
          <p:cNvSpPr>
            <a:spLocks noGrp="1"/>
          </p:cNvSpPr>
          <p:nvPr>
            <p:ph type="dt" sz="half" idx="10"/>
          </p:nvPr>
        </p:nvSpPr>
        <p:spPr/>
        <p:txBody>
          <a:bodyPr/>
          <a:lstStyle/>
          <a:p>
            <a:r>
              <a:rPr lang="en-US"/>
              <a:t>CS-FYP    Hamdard University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Budget / Costing </a:t>
            </a:r>
            <a:endParaRPr lang="en-US" dirty="0"/>
          </a:p>
        </p:txBody>
      </p:sp>
      <p:sp>
        <p:nvSpPr>
          <p:cNvPr id="3" name="Content Placeholder 2"/>
          <p:cNvSpPr>
            <a:spLocks noGrp="1"/>
          </p:cNvSpPr>
          <p:nvPr>
            <p:ph sz="quarter" idx="1"/>
          </p:nvPr>
        </p:nvSpPr>
        <p:spPr/>
        <p:txBody>
          <a:bodyPr>
            <a:normAutofit lnSpcReduction="10000"/>
          </a:bodyPr>
          <a:lstStyle/>
          <a:p>
            <a:pPr marL="0" indent="0" algn="just">
              <a:buNone/>
            </a:pPr>
            <a:endParaRPr lang="en-US" altLang="en-US" sz="1600" dirty="0"/>
          </a:p>
          <a:p>
            <a:pPr algn="just"/>
            <a:r>
              <a:rPr lang="en-US" altLang="en-US" sz="2400" dirty="0"/>
              <a:t>Internet		6,000 (8 months)</a:t>
            </a:r>
            <a:endParaRPr lang="en-US" altLang="en-US" sz="2400" dirty="0"/>
          </a:p>
          <a:p>
            <a:pPr algn="just"/>
            <a:r>
              <a:rPr lang="en-US" altLang="en-US" sz="2400" dirty="0"/>
              <a:t>Domain 		3,500 (Per year)</a:t>
            </a:r>
            <a:endParaRPr lang="en-US" altLang="en-US" sz="2400" dirty="0"/>
          </a:p>
          <a:p>
            <a:pPr algn="just"/>
            <a:r>
              <a:rPr lang="en-US" altLang="en-US" sz="2400" dirty="0"/>
              <a:t>Web Hosting		8,000 (</a:t>
            </a:r>
            <a:r>
              <a:rPr lang="en-US" altLang="en-US" sz="2400" dirty="0">
                <a:sym typeface="+mn-ea"/>
              </a:rPr>
              <a:t>8 months</a:t>
            </a:r>
            <a:r>
              <a:rPr lang="en-US" altLang="en-US" sz="2400" dirty="0"/>
              <a:t>)</a:t>
            </a:r>
            <a:endParaRPr lang="en-US" altLang="en-US" sz="2400" dirty="0"/>
          </a:p>
          <a:p>
            <a:pPr algn="just"/>
            <a:r>
              <a:rPr lang="en-US" altLang="en-US" sz="2400" dirty="0"/>
              <a:t>Miscellaneous		10,000 (est.)</a:t>
            </a:r>
            <a:endParaRPr lang="en-US" altLang="en-US" sz="2400" dirty="0"/>
          </a:p>
          <a:p>
            <a:pPr algn="just"/>
            <a:endParaRPr lang="en-US" altLang="en-US" sz="1600" dirty="0"/>
          </a:p>
          <a:p>
            <a:pPr algn="just"/>
            <a:r>
              <a:rPr lang="en-US" altLang="en-US" sz="1800" b="1" dirty="0"/>
              <a:t> </a:t>
            </a:r>
            <a:r>
              <a:rPr lang="en-US" altLang="en-US" sz="2400" b="1" dirty="0"/>
              <a:t>Total Estimated Cost   27,500 PKR est.</a:t>
            </a:r>
            <a:endParaRPr lang="en-US" altLang="en-US" sz="2000" dirty="0"/>
          </a:p>
          <a:p>
            <a:pPr algn="just"/>
            <a:r>
              <a:rPr lang="en-US" altLang="en-US" sz="2000" dirty="0"/>
              <a:t> </a:t>
            </a:r>
            <a:r>
              <a:rPr lang="en-US" altLang="en-US" sz="2000" b="1" dirty="0"/>
              <a:t>Notes:</a:t>
            </a:r>
            <a:r>
              <a:rPr lang="en-US" altLang="en-US" sz="1600" b="1" dirty="0"/>
              <a:t> </a:t>
            </a:r>
            <a:endParaRPr lang="en-US" altLang="en-US" sz="1600" dirty="0"/>
          </a:p>
          <a:p>
            <a:pPr algn="just"/>
            <a:r>
              <a:rPr lang="en-US" altLang="en-US" sz="2000" dirty="0"/>
              <a:t>We intentionally used open-source tools, free student versions, and personal devices to reduce costs.</a:t>
            </a:r>
            <a:endParaRPr lang="en-US" altLang="en-US" sz="2000" dirty="0"/>
          </a:p>
          <a:p>
            <a:pPr algn="just"/>
            <a:r>
              <a:rPr lang="en-US" altLang="en-US" sz="2000" dirty="0"/>
              <a:t>Optional costs (such as Firebase and email hosting) were avoided or covered by free tiers.</a:t>
            </a:r>
            <a:endParaRPr lang="en-US" altLang="en-US" sz="1600" dirty="0"/>
          </a:p>
          <a:p>
            <a:pPr marL="0" indent="0" algn="just">
              <a:buNone/>
            </a:pPr>
            <a:endParaRPr lang="en-US" altLang="en-US" sz="1600" dirty="0"/>
          </a:p>
        </p:txBody>
      </p:sp>
      <p:sp>
        <p:nvSpPr>
          <p:cNvPr id="4" name="Footer Placeholder 3"/>
          <p:cNvSpPr>
            <a:spLocks noGrp="1"/>
          </p:cNvSpPr>
          <p:nvPr>
            <p:ph type="ftr" sz="quarter" idx="11"/>
          </p:nvPr>
        </p:nvSpPr>
        <p:spPr/>
        <p:txBody>
          <a:bodyPr/>
          <a:lstStyle/>
          <a:p>
            <a:r>
              <a:rPr lang="en-US" dirty="0"/>
              <a:t>One-Source Construction</a:t>
            </a:r>
            <a:endParaRPr lang="en-US" dirty="0"/>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fld>
            <a:endParaRPr lang="en-US" dirty="0"/>
          </a:p>
        </p:txBody>
      </p:sp>
      <p:sp>
        <p:nvSpPr>
          <p:cNvPr id="6" name="Date Placeholder 5"/>
          <p:cNvSpPr>
            <a:spLocks noGrp="1"/>
          </p:cNvSpPr>
          <p:nvPr>
            <p:ph type="dt" sz="half" idx="10"/>
          </p:nvPr>
        </p:nvSpPr>
        <p:spPr/>
        <p:txBody>
          <a:bodyPr/>
          <a:lstStyle/>
          <a:p>
            <a:r>
              <a:rPr lang="en-US"/>
              <a:t>CS-FYP    Hamdard University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FYP  Deliverables </a:t>
            </a:r>
            <a:endParaRPr lang="en-US" dirty="0"/>
          </a:p>
        </p:txBody>
      </p:sp>
      <p:sp>
        <p:nvSpPr>
          <p:cNvPr id="4" name="Footer Placeholder 3"/>
          <p:cNvSpPr>
            <a:spLocks noGrp="1"/>
          </p:cNvSpPr>
          <p:nvPr>
            <p:ph type="ftr" sz="quarter" idx="11"/>
          </p:nvPr>
        </p:nvSpPr>
        <p:spPr/>
        <p:txBody>
          <a:bodyPr/>
          <a:lstStyle/>
          <a:p>
            <a:r>
              <a:rPr lang="en-US" dirty="0"/>
              <a:t>One-Source Construction</a:t>
            </a:r>
            <a:endParaRPr lang="en-US" dirty="0"/>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fld>
            <a:endParaRPr lang="en-US" dirty="0"/>
          </a:p>
        </p:txBody>
      </p:sp>
      <p:sp>
        <p:nvSpPr>
          <p:cNvPr id="6" name="Date Placeholder 5"/>
          <p:cNvSpPr>
            <a:spLocks noGrp="1"/>
          </p:cNvSpPr>
          <p:nvPr>
            <p:ph type="dt" sz="half" idx="10"/>
          </p:nvPr>
        </p:nvSpPr>
        <p:spPr/>
        <p:txBody>
          <a:bodyPr/>
          <a:lstStyle/>
          <a:p>
            <a:r>
              <a:rPr lang="en-US"/>
              <a:t>CS-FYP    Hamdard University </a:t>
            </a:r>
            <a:endParaRPr lang="en-US" dirty="0"/>
          </a:p>
        </p:txBody>
      </p:sp>
      <p:sp>
        <p:nvSpPr>
          <p:cNvPr id="8" name="Rectangle 6"/>
          <p:cNvSpPr/>
          <p:nvPr/>
        </p:nvSpPr>
        <p:spPr>
          <a:xfrm>
            <a:off x="609601" y="1676400"/>
            <a:ext cx="3200399" cy="838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dirty="0" smtClean="0">
                <a:ln w="0"/>
                <a:solidFill>
                  <a:schemeClr val="tx1"/>
                </a:solidFill>
                <a:effectLst>
                  <a:outerShdw blurRad="38100" dist="19050" dir="2700000" algn="tl" rotWithShape="0">
                    <a:schemeClr val="dk1">
                      <a:alpha val="40000"/>
                    </a:schemeClr>
                  </a:outerShdw>
                </a:effectLst>
              </a:rPr>
              <a:t>FYP-I Evaluation</a:t>
            </a:r>
            <a:endParaRPr lang="en-US" dirty="0">
              <a:ln w="0"/>
              <a:solidFill>
                <a:schemeClr val="tx1"/>
              </a:solidFill>
              <a:effectLst>
                <a:outerShdw blurRad="38100" dist="19050" dir="2700000" algn="tl" rotWithShape="0">
                  <a:schemeClr val="dk1">
                    <a:alpha val="40000"/>
                  </a:schemeClr>
                </a:outerShdw>
              </a:effectLst>
            </a:endParaRPr>
          </a:p>
        </p:txBody>
      </p:sp>
      <p:sp>
        <p:nvSpPr>
          <p:cNvPr id="9" name="Rectangle 7"/>
          <p:cNvSpPr/>
          <p:nvPr/>
        </p:nvSpPr>
        <p:spPr>
          <a:xfrm>
            <a:off x="5054601" y="1689100"/>
            <a:ext cx="3200399" cy="838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dirty="0" smtClean="0">
                <a:ln w="0"/>
                <a:solidFill>
                  <a:schemeClr val="tx1"/>
                </a:solidFill>
                <a:effectLst>
                  <a:outerShdw blurRad="38100" dist="19050" dir="2700000" algn="tl" rotWithShape="0">
                    <a:schemeClr val="dk1">
                      <a:alpha val="40000"/>
                    </a:schemeClr>
                  </a:outerShdw>
                </a:effectLst>
              </a:rPr>
              <a:t>FYP-II Evaluation</a:t>
            </a:r>
            <a:endParaRPr lang="en-US" dirty="0">
              <a:ln w="0"/>
              <a:solidFill>
                <a:schemeClr val="tx1"/>
              </a:solidFill>
              <a:effectLst>
                <a:outerShdw blurRad="38100" dist="19050" dir="2700000" algn="tl" rotWithShape="0">
                  <a:schemeClr val="dk1">
                    <a:alpha val="40000"/>
                  </a:schemeClr>
                </a:outerShdw>
              </a:effectLst>
            </a:endParaRPr>
          </a:p>
        </p:txBody>
      </p:sp>
      <p:sp>
        <p:nvSpPr>
          <p:cNvPr id="10" name="Rectangle 8"/>
          <p:cNvSpPr/>
          <p:nvPr/>
        </p:nvSpPr>
        <p:spPr>
          <a:xfrm>
            <a:off x="914400" y="2895600"/>
            <a:ext cx="1838965" cy="369332"/>
          </a:xfrm>
          <a:prstGeom prst="rect">
            <a:avLst/>
          </a:prstGeom>
        </p:spPr>
        <p:txBody>
          <a:bodyPr wrap="none">
            <a:spAutoFit/>
          </a:bodyPr>
          <a:p>
            <a:r>
              <a:rPr lang="en-US"/>
              <a:t>SRS Document </a:t>
            </a:r>
            <a:endParaRPr lang="en-US" dirty="0"/>
          </a:p>
        </p:txBody>
      </p:sp>
      <p:sp>
        <p:nvSpPr>
          <p:cNvPr id="11" name="Rectangle 9"/>
          <p:cNvSpPr/>
          <p:nvPr/>
        </p:nvSpPr>
        <p:spPr>
          <a:xfrm>
            <a:off x="914399" y="3328432"/>
            <a:ext cx="1838965" cy="369332"/>
          </a:xfrm>
          <a:prstGeom prst="rect">
            <a:avLst/>
          </a:prstGeom>
        </p:spPr>
        <p:txBody>
          <a:bodyPr wrap="none">
            <a:spAutoFit/>
          </a:bodyPr>
          <a:p>
            <a:r>
              <a:rPr lang="en-US" dirty="0" smtClean="0"/>
              <a:t>SDS Document </a:t>
            </a:r>
            <a:endParaRPr lang="en-US" dirty="0"/>
          </a:p>
        </p:txBody>
      </p:sp>
      <p:sp>
        <p:nvSpPr>
          <p:cNvPr id="12" name="Rectangle 11"/>
          <p:cNvSpPr/>
          <p:nvPr/>
        </p:nvSpPr>
        <p:spPr>
          <a:xfrm>
            <a:off x="901575" y="3711496"/>
            <a:ext cx="3275256" cy="369332"/>
          </a:xfrm>
          <a:prstGeom prst="rect">
            <a:avLst/>
          </a:prstGeom>
        </p:spPr>
        <p:txBody>
          <a:bodyPr wrap="none">
            <a:spAutoFit/>
          </a:bodyPr>
          <a:p>
            <a:r>
              <a:rPr lang="en-US" dirty="0" smtClean="0"/>
              <a:t>Project Report-I ( 3 Chapters )</a:t>
            </a:r>
            <a:endParaRPr lang="en-US" dirty="0"/>
          </a:p>
        </p:txBody>
      </p:sp>
      <p:sp>
        <p:nvSpPr>
          <p:cNvPr id="13" name="Rectangle 12"/>
          <p:cNvSpPr/>
          <p:nvPr/>
        </p:nvSpPr>
        <p:spPr>
          <a:xfrm>
            <a:off x="901575" y="4171792"/>
            <a:ext cx="2604239" cy="369332"/>
          </a:xfrm>
          <a:prstGeom prst="rect">
            <a:avLst/>
          </a:prstGeom>
        </p:spPr>
        <p:txBody>
          <a:bodyPr wrap="none">
            <a:spAutoFit/>
          </a:bodyPr>
          <a:p>
            <a:r>
              <a:rPr lang="en-US" smtClean="0"/>
              <a:t>Software Domain Video</a:t>
            </a:r>
            <a:endParaRPr lang="en-US" dirty="0"/>
          </a:p>
        </p:txBody>
      </p:sp>
      <p:sp>
        <p:nvSpPr>
          <p:cNvPr id="14" name="Rectangle 13"/>
          <p:cNvSpPr/>
          <p:nvPr/>
        </p:nvSpPr>
        <p:spPr>
          <a:xfrm>
            <a:off x="5403912" y="2750066"/>
            <a:ext cx="2501775" cy="369332"/>
          </a:xfrm>
          <a:prstGeom prst="rect">
            <a:avLst/>
          </a:prstGeom>
        </p:spPr>
        <p:txBody>
          <a:bodyPr wrap="none">
            <a:spAutoFit/>
          </a:bodyPr>
          <a:p>
            <a:r>
              <a:rPr lang="en-US" dirty="0" smtClean="0"/>
              <a:t>Test Plan / Test Report</a:t>
            </a:r>
            <a:endParaRPr lang="en-US" dirty="0"/>
          </a:p>
        </p:txBody>
      </p:sp>
      <p:sp>
        <p:nvSpPr>
          <p:cNvPr id="15" name="Rectangle 14"/>
          <p:cNvSpPr/>
          <p:nvPr/>
        </p:nvSpPr>
        <p:spPr>
          <a:xfrm>
            <a:off x="5403912" y="3157498"/>
            <a:ext cx="1928733" cy="369332"/>
          </a:xfrm>
          <a:prstGeom prst="rect">
            <a:avLst/>
          </a:prstGeom>
        </p:spPr>
        <p:txBody>
          <a:bodyPr wrap="none">
            <a:spAutoFit/>
          </a:bodyPr>
          <a:p>
            <a:r>
              <a:rPr lang="en-US" dirty="0" smtClean="0"/>
              <a:t>Project Report-II</a:t>
            </a:r>
            <a:endParaRPr lang="en-US" dirty="0"/>
          </a:p>
        </p:txBody>
      </p:sp>
      <p:sp>
        <p:nvSpPr>
          <p:cNvPr id="16" name="Rectangle 15"/>
          <p:cNvSpPr/>
          <p:nvPr/>
        </p:nvSpPr>
        <p:spPr>
          <a:xfrm>
            <a:off x="5403912" y="3494564"/>
            <a:ext cx="2557110" cy="369332"/>
          </a:xfrm>
          <a:prstGeom prst="rect">
            <a:avLst/>
          </a:prstGeom>
        </p:spPr>
        <p:txBody>
          <a:bodyPr wrap="none">
            <a:spAutoFit/>
          </a:bodyPr>
          <a:p>
            <a:r>
              <a:rPr lang="en-US" dirty="0" smtClean="0"/>
              <a:t>GitHub Repository Link</a:t>
            </a:r>
            <a:endParaRPr lang="en-US" dirty="0"/>
          </a:p>
        </p:txBody>
      </p:sp>
    </p:spTree>
  </p:cSld>
  <p:clrMapOvr>
    <a:masterClrMapping/>
  </p:clrMapOvr>
</p:sld>
</file>

<file path=ppt/tags/tag1.xml><?xml version="1.0" encoding="utf-8"?>
<p:tagLst xmlns:p="http://schemas.openxmlformats.org/presentationml/2006/main">
  <p:tag name="TABLE_ENDDRAG_ORIGIN_RECT" val="343*173"/>
  <p:tag name="TABLE_ENDDRAG_RECT" val="156*210*343*173"/>
</p:tagLst>
</file>

<file path=ppt/tags/tag2.xml><?xml version="1.0" encoding="utf-8"?>
<p:tagLst xmlns:p="http://schemas.openxmlformats.org/presentationml/2006/main">
  <p:tag name="TABLE_ENDDRAG_ORIGIN_RECT" val="619*132"/>
  <p:tag name="TABLE_ENDDRAG_RECT" val="54*357*619*132"/>
</p:tagLst>
</file>

<file path=ppt/theme/_rels/them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Median</Template>
  <TotalTime>0</TotalTime>
  <Words>5341</Words>
  <Application>WPS Presentation</Application>
  <PresentationFormat>On-screen Show (4:3)</PresentationFormat>
  <Paragraphs>287</Paragraphs>
  <Slides>14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Arial</vt:lpstr>
      <vt:lpstr>SimSun</vt:lpstr>
      <vt:lpstr>Wingdings</vt:lpstr>
      <vt:lpstr>Wingdings</vt:lpstr>
      <vt:lpstr>Wingdings 2</vt:lpstr>
      <vt:lpstr>Calibri</vt:lpstr>
      <vt:lpstr>Tw Cen MT</vt:lpstr>
      <vt:lpstr>Microsoft YaHei</vt:lpstr>
      <vt:lpstr>Arial Unicode MS</vt:lpstr>
      <vt:lpstr>Median</vt:lpstr>
      <vt:lpstr>PowerPoint 演示文稿</vt:lpstr>
      <vt:lpstr>Summary </vt:lpstr>
      <vt:lpstr>Problem Statement </vt:lpstr>
      <vt:lpstr>Objective</vt:lpstr>
      <vt:lpstr>FYP Scope </vt:lpstr>
      <vt:lpstr>Our Methodology </vt:lpstr>
      <vt:lpstr>Our Project Plan  </vt:lpstr>
      <vt:lpstr>Budget / Costing </vt:lpstr>
      <vt:lpstr>FYP  Deliverables </vt:lpstr>
      <vt:lpstr>Literature Review</vt:lpstr>
      <vt:lpstr>Demo of 100% of Work</vt:lpstr>
      <vt:lpstr>Experimental Evaluations &amp; Results</vt:lpstr>
      <vt:lpstr>Test Plan &amp; Test Cases</vt:lpstr>
      <vt:lpstr>Reference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Asad Ur Rehman</dc:creator>
  <cp:lastModifiedBy>Hanzalla Shehzad</cp:lastModifiedBy>
  <cp:revision>44</cp:revision>
  <dcterms:created xsi:type="dcterms:W3CDTF">2015-09-23T05:32:00Z</dcterms:created>
  <dcterms:modified xsi:type="dcterms:W3CDTF">2025-07-06T12:53:57Z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043A7194F3F44B158482F45E5541E411_13</vt:lpwstr>
  </property>
  <property fmtid="{D5CDD505-2E9C-101B-9397-08002B2CF9AE}" pid="3" name="KSOProductBuildVer">
    <vt:lpwstr>1033-12.2.0.21546</vt:lpwstr>
  </property>
</Properties>
</file>