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8"/>
  </p:notesMasterIdLst>
  <p:sldIdLst>
    <p:sldId id="256" r:id="rId2"/>
    <p:sldId id="257" r:id="rId3"/>
    <p:sldId id="260" r:id="rId4"/>
    <p:sldId id="284" r:id="rId5"/>
    <p:sldId id="268" r:id="rId6"/>
    <p:sldId id="269" r:id="rId7"/>
    <p:sldId id="261" r:id="rId8"/>
    <p:sldId id="270" r:id="rId9"/>
    <p:sldId id="271" r:id="rId10"/>
    <p:sldId id="272" r:id="rId11"/>
    <p:sldId id="262" r:id="rId12"/>
    <p:sldId id="263" r:id="rId13"/>
    <p:sldId id="264" r:id="rId14"/>
    <p:sldId id="273" r:id="rId15"/>
    <p:sldId id="265" r:id="rId16"/>
    <p:sldId id="266" r:id="rId17"/>
    <p:sldId id="267" r:id="rId18"/>
    <p:sldId id="274" r:id="rId19"/>
    <p:sldId id="275" r:id="rId20"/>
    <p:sldId id="285" r:id="rId21"/>
    <p:sldId id="286" r:id="rId22"/>
    <p:sldId id="279" r:id="rId23"/>
    <p:sldId id="283" r:id="rId24"/>
    <p:sldId id="280" r:id="rId25"/>
    <p:sldId id="281" r:id="rId26"/>
    <p:sldId id="28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4"/>
    <p:restoredTop sz="94700"/>
  </p:normalViewPr>
  <p:slideViewPr>
    <p:cSldViewPr snapToGrid="0" snapToObjects="1">
      <p:cViewPr>
        <p:scale>
          <a:sx n="77" d="100"/>
          <a:sy n="77" d="100"/>
        </p:scale>
        <p:origin x="496" y="4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D1BD1-DEFF-1F43-B2A7-6709397F2C89}" type="datetimeFigureOut">
              <a:rPr kumimoji="1" lang="zh-CN" altLang="en-US" smtClean="0"/>
              <a:t>2017/12/15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685BD-079E-B24B-9181-366D4F8CC5CA}" type="slidenum">
              <a:rPr kumimoji="1" lang="zh-CN" altLang="en-US" smtClean="0"/>
              <a:t>‹#›</a:t>
            </a:fld>
            <a:endParaRPr kumimoji="1" lang="zh-CN" altLang="en-US"/>
          </a:p>
        </p:txBody>
      </p:sp>
    </p:spTree>
    <p:extLst>
      <p:ext uri="{BB962C8B-B14F-4D97-AF65-F5344CB8AC3E}">
        <p14:creationId xmlns:p14="http://schemas.microsoft.com/office/powerpoint/2010/main" val="106882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8" name="Date Placeholder 7"/>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9" name="Footer Placeholder 8"/>
          <p:cNvSpPr>
            <a:spLocks noGrp="1"/>
          </p:cNvSpPr>
          <p:nvPr>
            <p:ph type="ftr" sz="quarter" idx="11"/>
          </p:nvPr>
        </p:nvSpPr>
        <p:spPr/>
        <p:txBody>
          <a:bodyPr/>
          <a:lstStyle/>
          <a:p>
            <a:endParaRPr kumimoji="1" lang="zh-CN" altLang="en-US"/>
          </a:p>
        </p:txBody>
      </p:sp>
      <p:sp>
        <p:nvSpPr>
          <p:cNvPr id="10" name="Slide Number Placeholder 9"/>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p>
            <a:fld id="{A3B22F98-8C49-3146-B03F-90C5B80C3EF3}" type="datetimeFigureOut">
              <a:rPr kumimoji="1" lang="zh-CN" altLang="en-US" smtClean="0"/>
              <a:t>2017/12/15</a:t>
            </a:fld>
            <a:endParaRPr kumimoji="1"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zh-CN" altLang="en-US"/>
          </a:p>
        </p:txBody>
      </p:sp>
      <p:sp>
        <p:nvSpPr>
          <p:cNvPr id="11" name="Slide Number Placeholder 10"/>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3B22F98-8C49-3146-B03F-90C5B80C3EF3}" type="datetimeFigureOut">
              <a:rPr kumimoji="1" lang="zh-CN" altLang="en-US" smtClean="0"/>
              <a:t>2017/12/15</a:t>
            </a:fld>
            <a:endParaRPr kumimoji="1"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269962D-EAF0-6D42-B464-9F0E0EAC394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3B22F98-8C49-3146-B03F-90C5B80C3EF3}" type="datetimeFigureOut">
              <a:rPr kumimoji="1" lang="zh-CN" altLang="en-US" smtClean="0"/>
              <a:t>2017/12/15</a:t>
            </a:fld>
            <a:endParaRPr kumimoji="1"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269962D-EAF0-6D42-B464-9F0E0EAC3948}" type="slidenum">
              <a:rPr kumimoji="1" lang="zh-CN" altLang="en-US" smtClean="0"/>
              <a:t>‹#›</a:t>
            </a:fld>
            <a:endParaRPr kumimoji="1" lang="zh-CN" altLang="en-US"/>
          </a:p>
        </p:txBody>
      </p:sp>
    </p:spTree>
    <p:extLst>
      <p:ext uri="{BB962C8B-B14F-4D97-AF65-F5344CB8AC3E}">
        <p14:creationId xmlns:p14="http://schemas.microsoft.com/office/powerpoint/2010/main" val="1437114557"/>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NULL" TargetMode="External"/><Relationship Id="rId9" Type="http://schemas.openxmlformats.org/officeDocument/2006/relationships/hyperlink" Target="NULL" TargetMode="External"/><Relationship Id="rId10"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chemeClr val="accent2">
              <a:lumMod val="20000"/>
              <a:lumOff val="80000"/>
            </a:schemeClr>
          </a:solidFill>
        </p:spPr>
        <p:txBody>
          <a:bodyPr>
            <a:normAutofit/>
          </a:bodyPr>
          <a:lstStyle/>
          <a:p>
            <a:r>
              <a:rPr kumimoji="1" lang="en-US" altLang="zh-CN" sz="3600" dirty="0" smtClean="0"/>
              <a:t>IMDB score exploration</a:t>
            </a:r>
            <a:endParaRPr kumimoji="1" lang="zh-CN" altLang="en-US" sz="3600" dirty="0"/>
          </a:p>
        </p:txBody>
      </p:sp>
      <p:sp>
        <p:nvSpPr>
          <p:cNvPr id="3" name="副标题 2"/>
          <p:cNvSpPr>
            <a:spLocks noGrp="1"/>
          </p:cNvSpPr>
          <p:nvPr>
            <p:ph type="subTitle" idx="1"/>
          </p:nvPr>
        </p:nvSpPr>
        <p:spPr/>
        <p:txBody>
          <a:bodyPr/>
          <a:lstStyle/>
          <a:p>
            <a:r>
              <a:rPr kumimoji="1" lang="en-US" altLang="zh-CN" dirty="0" smtClean="0"/>
              <a:t>Yueming Zhang</a:t>
            </a:r>
            <a:endParaRPr kumimoji="1" lang="en-US" altLang="zh-CN" dirty="0" smtClean="0"/>
          </a:p>
        </p:txBody>
      </p:sp>
    </p:spTree>
    <p:extLst>
      <p:ext uri="{BB962C8B-B14F-4D97-AF65-F5344CB8AC3E}">
        <p14:creationId xmlns:p14="http://schemas.microsoft.com/office/powerpoint/2010/main" val="192143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3" name="内容占位符 2"/>
          <p:cNvSpPr>
            <a:spLocks noGrp="1"/>
          </p:cNvSpPr>
          <p:nvPr>
            <p:ph idx="1"/>
          </p:nvPr>
        </p:nvSpPr>
        <p:spPr>
          <a:xfrm>
            <a:off x="1039334" y="2106256"/>
            <a:ext cx="9998780" cy="796964"/>
          </a:xfrm>
        </p:spPr>
        <p:txBody>
          <a:bodyPr>
            <a:normAutofit/>
          </a:bodyPr>
          <a:lstStyle/>
          <a:p>
            <a:pPr algn="just"/>
            <a:r>
              <a:rPr lang="en-US" altLang="zh-CN" dirty="0" smtClean="0"/>
              <a:t>We </a:t>
            </a:r>
            <a:r>
              <a:rPr lang="en-US" altLang="zh-CN" dirty="0"/>
              <a:t>have gross and budget information. So let’s add two </a:t>
            </a:r>
            <a:r>
              <a:rPr lang="en-US" altLang="zh-CN" dirty="0" smtClean="0"/>
              <a:t>columns</a:t>
            </a:r>
            <a:r>
              <a:rPr lang="en-US" altLang="zh-CN" dirty="0"/>
              <a:t>: profit and percentage return on investment for further analysis. </a:t>
            </a:r>
          </a:p>
          <a:p>
            <a:pPr algn="just"/>
            <a:endParaRPr kumimoji="1" lang="zh-CN" altLang="en-US" dirty="0"/>
          </a:p>
        </p:txBody>
      </p:sp>
      <p:sp>
        <p:nvSpPr>
          <p:cNvPr id="10" name="标题 1"/>
          <p:cNvSpPr txBox="1">
            <a:spLocks/>
          </p:cNvSpPr>
          <p:nvPr/>
        </p:nvSpPr>
        <p:spPr bwMode="black">
          <a:xfrm>
            <a:off x="1039334" y="661487"/>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3. Data cleaning</a:t>
            </a:r>
            <a:endParaRPr kumimoji="1" lang="zh-CN" altLang="en-US" sz="2000" dirty="0"/>
          </a:p>
        </p:txBody>
      </p:sp>
      <p:sp>
        <p:nvSpPr>
          <p:cNvPr id="5" name="矩形 4"/>
          <p:cNvSpPr/>
          <p:nvPr/>
        </p:nvSpPr>
        <p:spPr>
          <a:xfrm>
            <a:off x="1039334" y="1736924"/>
            <a:ext cx="2019014" cy="646331"/>
          </a:xfrm>
          <a:prstGeom prst="rect">
            <a:avLst/>
          </a:prstGeom>
        </p:spPr>
        <p:txBody>
          <a:bodyPr wrap="none">
            <a:spAutoFit/>
          </a:bodyPr>
          <a:lstStyle/>
          <a:p>
            <a:r>
              <a:rPr kumimoji="1" lang="en-US" altLang="zh-CN" b="1" dirty="0" smtClean="0"/>
              <a:t>3.2 </a:t>
            </a:r>
            <a:r>
              <a:rPr lang="en-US" altLang="zh-CN" b="1" dirty="0" smtClean="0"/>
              <a:t>Add Columns</a:t>
            </a:r>
            <a:endParaRPr lang="en-US" altLang="zh-CN" dirty="0"/>
          </a:p>
          <a:p>
            <a:endParaRPr kumimoji="1" lang="zh-CN" altLang="en-US" b="1" dirty="0"/>
          </a:p>
        </p:txBody>
      </p:sp>
      <p:sp>
        <p:nvSpPr>
          <p:cNvPr id="4" name="矩形 3"/>
          <p:cNvSpPr/>
          <p:nvPr/>
        </p:nvSpPr>
        <p:spPr>
          <a:xfrm>
            <a:off x="1039334" y="2945814"/>
            <a:ext cx="2530436" cy="646331"/>
          </a:xfrm>
          <a:prstGeom prst="rect">
            <a:avLst/>
          </a:prstGeom>
        </p:spPr>
        <p:txBody>
          <a:bodyPr wrap="none">
            <a:spAutoFit/>
          </a:bodyPr>
          <a:lstStyle/>
          <a:p>
            <a:r>
              <a:rPr kumimoji="1" lang="en-US" altLang="zh-CN" b="1" dirty="0" smtClean="0"/>
              <a:t>3.3 Remove Columns</a:t>
            </a:r>
            <a:r>
              <a:rPr lang="en-US" altLang="zh-CN" b="1" dirty="0" smtClean="0"/>
              <a:t> </a:t>
            </a:r>
            <a:endParaRPr lang="en-US" altLang="zh-CN" dirty="0"/>
          </a:p>
          <a:p>
            <a:endParaRPr lang="en-US" altLang="zh-CN" dirty="0">
              <a:effectLst/>
            </a:endParaRPr>
          </a:p>
        </p:txBody>
      </p:sp>
      <p:sp>
        <p:nvSpPr>
          <p:cNvPr id="11" name="内容占位符 2"/>
          <p:cNvSpPr txBox="1">
            <a:spLocks/>
          </p:cNvSpPr>
          <p:nvPr/>
        </p:nvSpPr>
        <p:spPr>
          <a:xfrm>
            <a:off x="1039334" y="3291840"/>
            <a:ext cx="9998780" cy="255718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Remove the variable ‘color’ since more </a:t>
            </a:r>
            <a:r>
              <a:rPr lang="en-US" altLang="zh-CN" dirty="0"/>
              <a:t>than 96% movies are colored, which indicates that this predictor is nearly </a:t>
            </a:r>
            <a:r>
              <a:rPr lang="en-US" altLang="zh-CN" dirty="0" smtClean="0"/>
              <a:t>constant.</a:t>
            </a:r>
          </a:p>
          <a:p>
            <a:pPr algn="just"/>
            <a:r>
              <a:rPr lang="en-US" altLang="zh-CN" dirty="0" smtClean="0"/>
              <a:t>Remove the variable ‘language’ since over </a:t>
            </a:r>
            <a:r>
              <a:rPr lang="en-US" altLang="zh-CN" dirty="0"/>
              <a:t>95% movies are in English, which means this variable is nearly constant. </a:t>
            </a:r>
          </a:p>
          <a:p>
            <a:pPr algn="just"/>
            <a:r>
              <a:rPr lang="en-US" altLang="zh-CN" dirty="0"/>
              <a:t>G</a:t>
            </a:r>
            <a:r>
              <a:rPr lang="en-US" altLang="zh-CN" dirty="0" smtClean="0"/>
              <a:t>roup the variable ‘country’ with less </a:t>
            </a:r>
            <a:r>
              <a:rPr lang="en-US" altLang="zh-CN" dirty="0"/>
              <a:t>levels: USA, UK, </a:t>
            </a:r>
            <a:r>
              <a:rPr lang="en-US" altLang="zh-CN" dirty="0" smtClean="0"/>
              <a:t>and Others, around </a:t>
            </a:r>
            <a:r>
              <a:rPr lang="en-US" altLang="zh-CN" dirty="0"/>
              <a:t>79% movies are from USA, 8% from UK, 13% from other countries. </a:t>
            </a:r>
            <a:endParaRPr lang="en-US" altLang="zh-CN" dirty="0" smtClean="0"/>
          </a:p>
          <a:p>
            <a:pPr algn="just"/>
            <a:endParaRPr kumimoji="1" lang="zh-CN" altLang="en-US" dirty="0"/>
          </a:p>
        </p:txBody>
      </p:sp>
    </p:spTree>
    <p:extLst>
      <p:ext uri="{BB962C8B-B14F-4D97-AF65-F5344CB8AC3E}">
        <p14:creationId xmlns:p14="http://schemas.microsoft.com/office/powerpoint/2010/main" val="209311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4" y="1233680"/>
            <a:ext cx="3973285" cy="369332"/>
          </a:xfrm>
          <a:prstGeom prst="rect">
            <a:avLst/>
          </a:prstGeom>
          <a:noFill/>
        </p:spPr>
        <p:txBody>
          <a:bodyPr wrap="square" rtlCol="0">
            <a:spAutoFit/>
          </a:bodyPr>
          <a:lstStyle/>
          <a:p>
            <a:r>
              <a:rPr kumimoji="1" lang="en-US" altLang="zh-CN" b="1" dirty="0" smtClean="0"/>
              <a:t>4.1 Histogram of Movie released</a:t>
            </a:r>
            <a:endParaRPr kumimoji="1" lang="zh-CN" altLang="en-US" b="1"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334" y="1778454"/>
            <a:ext cx="6275866" cy="4618859"/>
          </a:xfrm>
        </p:spPr>
      </p:pic>
      <p:sp>
        <p:nvSpPr>
          <p:cNvPr id="10" name="内容占位符 2"/>
          <p:cNvSpPr txBox="1">
            <a:spLocks/>
          </p:cNvSpPr>
          <p:nvPr/>
        </p:nvSpPr>
        <p:spPr>
          <a:xfrm>
            <a:off x="7635413" y="2871627"/>
            <a:ext cx="3957873"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a:t>From the graph, we see there aren't many records of movies released before 1980. It's better to remove those records because they might not be representative.</a:t>
            </a:r>
            <a:endParaRPr kumimoji="1" lang="zh-CN" altLang="en-US" dirty="0"/>
          </a:p>
          <a:p>
            <a:pPr algn="just"/>
            <a:endParaRPr kumimoji="1" lang="zh-CN" altLang="en-US" dirty="0"/>
          </a:p>
        </p:txBody>
      </p:sp>
      <p:sp>
        <p:nvSpPr>
          <p:cNvPr id="11"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spTree>
    <p:extLst>
      <p:ext uri="{BB962C8B-B14F-4D97-AF65-F5344CB8AC3E}">
        <p14:creationId xmlns:p14="http://schemas.microsoft.com/office/powerpoint/2010/main" val="200923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4" y="1233680"/>
            <a:ext cx="4719209" cy="369332"/>
          </a:xfrm>
          <a:prstGeom prst="rect">
            <a:avLst/>
          </a:prstGeom>
          <a:noFill/>
        </p:spPr>
        <p:txBody>
          <a:bodyPr wrap="square" rtlCol="0">
            <a:spAutoFit/>
          </a:bodyPr>
          <a:lstStyle/>
          <a:p>
            <a:r>
              <a:rPr kumimoji="1" lang="en-US" altLang="zh-CN" b="1" dirty="0" smtClean="0"/>
              <a:t>4.2 Top 20 movies based on its Profit</a:t>
            </a:r>
            <a:endParaRPr kumimoji="1" lang="zh-CN" altLang="en-US" b="1"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4" y="1778454"/>
            <a:ext cx="5702401" cy="4702629"/>
          </a:xfrm>
          <a:prstGeom prst="rect">
            <a:avLst/>
          </a:prstGeom>
        </p:spPr>
      </p:pic>
      <p:sp>
        <p:nvSpPr>
          <p:cNvPr id="10" name="内容占位符 2"/>
          <p:cNvSpPr txBox="1">
            <a:spLocks/>
          </p:cNvSpPr>
          <p:nvPr/>
        </p:nvSpPr>
        <p:spPr>
          <a:xfrm>
            <a:off x="7109546" y="2871627"/>
            <a:ext cx="4771122"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These are the top 20 movies based on the Profit earned (Gross - Budget). It can be inferred from this plot that high budget movies tend to earn more profit. The trend is almost linear, with profit increasing with the increase in budget. </a:t>
            </a:r>
          </a:p>
          <a:p>
            <a:pPr algn="just"/>
            <a:endParaRPr kumimoji="1" lang="zh-CN" altLang="en-US" dirty="0"/>
          </a:p>
        </p:txBody>
      </p:sp>
      <p:sp>
        <p:nvSpPr>
          <p:cNvPr id="13"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spTree>
    <p:extLst>
      <p:ext uri="{BB962C8B-B14F-4D97-AF65-F5344CB8AC3E}">
        <p14:creationId xmlns:p14="http://schemas.microsoft.com/office/powerpoint/2010/main" val="39777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4" y="1233680"/>
            <a:ext cx="5978772" cy="369332"/>
          </a:xfrm>
          <a:prstGeom prst="rect">
            <a:avLst/>
          </a:prstGeom>
          <a:noFill/>
        </p:spPr>
        <p:txBody>
          <a:bodyPr wrap="square" rtlCol="0">
            <a:spAutoFit/>
          </a:bodyPr>
          <a:lstStyle/>
          <a:p>
            <a:r>
              <a:rPr kumimoji="1" lang="en-US" altLang="zh-CN" b="1" dirty="0"/>
              <a:t>4</a:t>
            </a:r>
            <a:r>
              <a:rPr kumimoji="1" lang="en-US" altLang="zh-CN" b="1" dirty="0" smtClean="0"/>
              <a:t>.3 Top 20 movies based on its Return on Investment</a:t>
            </a:r>
            <a:endParaRPr kumimoji="1" lang="zh-CN" altLang="en-US" b="1" dirty="0"/>
          </a:p>
        </p:txBody>
      </p:sp>
      <p:sp>
        <p:nvSpPr>
          <p:cNvPr id="10" name="内容占位符 2"/>
          <p:cNvSpPr txBox="1">
            <a:spLocks/>
          </p:cNvSpPr>
          <p:nvPr/>
        </p:nvSpPr>
        <p:spPr>
          <a:xfrm>
            <a:off x="7018106" y="2163775"/>
            <a:ext cx="4869094"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sz="1600" dirty="0" smtClean="0"/>
              <a:t>These </a:t>
            </a:r>
            <a:r>
              <a:rPr kumimoji="1" lang="en-US" altLang="zh-CN" sz="1600" dirty="0"/>
              <a:t>are the top 20 movies based on its Percentage Return on Investment. ((profit/budget)*100</a:t>
            </a:r>
            <a:r>
              <a:rPr kumimoji="1" lang="en-US" altLang="zh-CN" sz="1600" dirty="0" smtClean="0"/>
              <a:t>).</a:t>
            </a:r>
          </a:p>
          <a:p>
            <a:pPr algn="just"/>
            <a:r>
              <a:rPr kumimoji="1" lang="en-US" altLang="zh-CN" sz="1600" dirty="0" smtClean="0"/>
              <a:t>Since </a:t>
            </a:r>
            <a:r>
              <a:rPr kumimoji="1" lang="en-US" altLang="zh-CN" sz="1600" dirty="0"/>
              <a:t>profit earned by a movie does not give a clear picture about its monetary success over the years, this analysis, over the absolute value of the Return on Investment(ROI) across its Budget, would provide better </a:t>
            </a:r>
            <a:r>
              <a:rPr kumimoji="1" lang="en-US" altLang="zh-CN" sz="1600" dirty="0" smtClean="0"/>
              <a:t>results.</a:t>
            </a:r>
          </a:p>
          <a:p>
            <a:pPr algn="just"/>
            <a:r>
              <a:rPr kumimoji="1" lang="en-US" altLang="zh-CN" sz="1600" dirty="0" smtClean="0"/>
              <a:t>As </a:t>
            </a:r>
            <a:r>
              <a:rPr kumimoji="1" lang="en-US" altLang="zh-CN" sz="1600" dirty="0"/>
              <a:t>hypothesized, the ROI is high for Low Budget Films and decreases as the budget of the movie increases.</a:t>
            </a:r>
            <a:endParaRPr kumimoji="1"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4" y="1728426"/>
            <a:ext cx="5840436" cy="4857069"/>
          </a:xfrm>
          <a:prstGeom prst="rect">
            <a:avLst/>
          </a:prstGeom>
        </p:spPr>
      </p:pic>
      <p:sp>
        <p:nvSpPr>
          <p:cNvPr id="12"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spTree>
    <p:extLst>
      <p:ext uri="{BB962C8B-B14F-4D97-AF65-F5344CB8AC3E}">
        <p14:creationId xmlns:p14="http://schemas.microsoft.com/office/powerpoint/2010/main" val="138172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959324" y="1178524"/>
            <a:ext cx="6755926" cy="369332"/>
          </a:xfrm>
          <a:prstGeom prst="rect">
            <a:avLst/>
          </a:prstGeom>
          <a:noFill/>
        </p:spPr>
        <p:txBody>
          <a:bodyPr wrap="square" rtlCol="0">
            <a:spAutoFit/>
          </a:bodyPr>
          <a:lstStyle/>
          <a:p>
            <a:r>
              <a:rPr kumimoji="1" lang="en-US" altLang="zh-CN" b="1" dirty="0" smtClean="0"/>
              <a:t>4.4 </a:t>
            </a:r>
            <a:r>
              <a:rPr kumimoji="1" lang="en-US" altLang="zh-CN" b="1" dirty="0"/>
              <a:t>Top 20 directors with highest average IMDB score</a:t>
            </a:r>
            <a:endParaRPr kumimoji="1" lang="zh-CN" altLang="en-US" b="1" dirty="0"/>
          </a:p>
        </p:txBody>
      </p:sp>
      <p:sp>
        <p:nvSpPr>
          <p:cNvPr id="10" name="内容占位符 2"/>
          <p:cNvSpPr txBox="1">
            <a:spLocks/>
          </p:cNvSpPr>
          <p:nvPr/>
        </p:nvSpPr>
        <p:spPr>
          <a:xfrm>
            <a:off x="8321126" y="2255215"/>
            <a:ext cx="3469092"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smtClean="0"/>
              <a:t>We can see the top three directors who are likely to film high quality movies are Tony Kaye, Damien Chazelle and Majid </a:t>
            </a:r>
            <a:r>
              <a:rPr kumimoji="1" lang="en-US" altLang="zh-CN" dirty="0" err="1" smtClean="0"/>
              <a:t>Majidi</a:t>
            </a:r>
            <a:endParaRPr kumimoji="1" lang="en-US" altLang="zh-CN" dirty="0"/>
          </a:p>
          <a:p>
            <a:pPr algn="just"/>
            <a:r>
              <a:rPr kumimoji="1" lang="en-US" altLang="zh-CN" dirty="0" smtClean="0"/>
              <a:t>All the average </a:t>
            </a:r>
            <a:r>
              <a:rPr kumimoji="1" lang="en-US" altLang="zh-CN" dirty="0" err="1" smtClean="0"/>
              <a:t>imdb</a:t>
            </a:r>
            <a:r>
              <a:rPr kumimoji="1" lang="en-US" altLang="zh-CN" dirty="0" smtClean="0"/>
              <a:t> score are greater than 8.1 in top 20 </a:t>
            </a:r>
            <a:r>
              <a:rPr kumimoji="1" lang="en-US" altLang="zh-CN" dirty="0" err="1" smtClean="0"/>
              <a:t>directores</a:t>
            </a:r>
            <a:r>
              <a:rPr kumimoji="1" lang="en-US" altLang="zh-CN" sz="1600" dirty="0" smtClean="0"/>
              <a:t>.</a:t>
            </a:r>
          </a:p>
        </p:txBody>
      </p:sp>
      <p:sp>
        <p:nvSpPr>
          <p:cNvPr id="12"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4" y="1737360"/>
            <a:ext cx="7197090" cy="4798060"/>
          </a:xfrm>
          <a:prstGeom prst="rect">
            <a:avLst/>
          </a:prstGeom>
        </p:spPr>
      </p:pic>
    </p:spTree>
    <p:extLst>
      <p:ext uri="{BB962C8B-B14F-4D97-AF65-F5344CB8AC3E}">
        <p14:creationId xmlns:p14="http://schemas.microsoft.com/office/powerpoint/2010/main" val="63255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5796" y="36233"/>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4" y="1233680"/>
            <a:ext cx="5978772" cy="369332"/>
          </a:xfrm>
          <a:prstGeom prst="rect">
            <a:avLst/>
          </a:prstGeom>
          <a:noFill/>
        </p:spPr>
        <p:txBody>
          <a:bodyPr wrap="square" rtlCol="0">
            <a:spAutoFit/>
          </a:bodyPr>
          <a:lstStyle/>
          <a:p>
            <a:r>
              <a:rPr kumimoji="1" lang="en-US" altLang="zh-CN" b="1" dirty="0" smtClean="0"/>
              <a:t>4.5 Commercial Success vs Critical Acclaim</a:t>
            </a:r>
            <a:endParaRPr kumimoji="1" lang="zh-CN" altLang="en-US" b="1" dirty="0"/>
          </a:p>
        </p:txBody>
      </p:sp>
      <p:sp>
        <p:nvSpPr>
          <p:cNvPr id="10" name="内容占位符 2"/>
          <p:cNvSpPr txBox="1">
            <a:spLocks/>
          </p:cNvSpPr>
          <p:nvPr/>
        </p:nvSpPr>
        <p:spPr>
          <a:xfrm>
            <a:off x="7148734" y="2678501"/>
            <a:ext cx="4869094"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smtClean="0"/>
              <a:t>This </a:t>
            </a:r>
            <a:r>
              <a:rPr kumimoji="1" lang="en-US" altLang="zh-CN" dirty="0"/>
              <a:t>is an analysis on the Commercial Success acclaimed by the movie (Gross earnings and profit earned) vs its IMDB </a:t>
            </a:r>
            <a:r>
              <a:rPr kumimoji="1" lang="en-US" altLang="zh-CN" dirty="0" smtClean="0"/>
              <a:t>Score.</a:t>
            </a:r>
          </a:p>
          <a:p>
            <a:pPr algn="just"/>
            <a:r>
              <a:rPr kumimoji="1" lang="en-US" altLang="zh-CN" dirty="0" smtClean="0"/>
              <a:t>As </a:t>
            </a:r>
            <a:r>
              <a:rPr kumimoji="1" lang="en-US" altLang="zh-CN" dirty="0"/>
              <a:t>expected, there is not much correlation since most critically acclaimed movies do not do much well commercially.</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4" y="1760587"/>
            <a:ext cx="5710634" cy="4774903"/>
          </a:xfrm>
          <a:prstGeom prst="rect">
            <a:avLst/>
          </a:prstGeom>
        </p:spPr>
      </p:pic>
      <p:sp>
        <p:nvSpPr>
          <p:cNvPr id="8"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spTree>
    <p:extLst>
      <p:ext uri="{BB962C8B-B14F-4D97-AF65-F5344CB8AC3E}">
        <p14:creationId xmlns:p14="http://schemas.microsoft.com/office/powerpoint/2010/main" val="87210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3" y="1233680"/>
            <a:ext cx="8126438" cy="369332"/>
          </a:xfrm>
          <a:prstGeom prst="rect">
            <a:avLst/>
          </a:prstGeom>
          <a:noFill/>
        </p:spPr>
        <p:txBody>
          <a:bodyPr wrap="square" rtlCol="0">
            <a:spAutoFit/>
          </a:bodyPr>
          <a:lstStyle/>
          <a:p>
            <a:r>
              <a:rPr kumimoji="1" lang="en-US" altLang="zh-CN" b="1" dirty="0" smtClean="0"/>
              <a:t>4.6 Relation between number of </a:t>
            </a:r>
            <a:r>
              <a:rPr kumimoji="1" lang="en-US" altLang="zh-CN" b="1" dirty="0" err="1" smtClean="0"/>
              <a:t>facebook</a:t>
            </a:r>
            <a:r>
              <a:rPr kumimoji="1" lang="en-US" altLang="zh-CN" b="1" dirty="0" smtClean="0"/>
              <a:t> likes and </a:t>
            </a:r>
            <a:r>
              <a:rPr kumimoji="1" lang="en-US" altLang="zh-CN" b="1" dirty="0" err="1" smtClean="0"/>
              <a:t>imdb_score</a:t>
            </a:r>
            <a:endParaRPr kumimoji="1" lang="zh-CN" altLang="en-US" b="1" dirty="0"/>
          </a:p>
        </p:txBody>
      </p:sp>
      <p:sp>
        <p:nvSpPr>
          <p:cNvPr id="10" name="内容占位符 2"/>
          <p:cNvSpPr txBox="1">
            <a:spLocks/>
          </p:cNvSpPr>
          <p:nvPr/>
        </p:nvSpPr>
        <p:spPr>
          <a:xfrm>
            <a:off x="6811278" y="2871627"/>
            <a:ext cx="4869094" cy="398637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a:t>We divide this scatter plot by content-rating. Movie with extremely high Facebook likes tend to have higher </a:t>
            </a:r>
            <a:r>
              <a:rPr kumimoji="1" lang="en-US" altLang="zh-CN" dirty="0" err="1"/>
              <a:t>imdb</a:t>
            </a:r>
            <a:r>
              <a:rPr kumimoji="1" lang="en-US" altLang="zh-CN" dirty="0"/>
              <a:t> score. But the score for movie with low Facebook likes vary in a very wide range.</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33" y="1801215"/>
            <a:ext cx="5415896" cy="4533531"/>
          </a:xfrm>
          <a:prstGeom prst="rect">
            <a:avLst/>
          </a:prstGeom>
        </p:spPr>
      </p:pic>
      <p:sp>
        <p:nvSpPr>
          <p:cNvPr id="8" name="标题 1"/>
          <p:cNvSpPr txBox="1">
            <a:spLocks/>
          </p:cNvSpPr>
          <p:nvPr/>
        </p:nvSpPr>
        <p:spPr bwMode="black">
          <a:xfrm>
            <a:off x="1039334" y="48157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4</a:t>
            </a:r>
            <a:r>
              <a:rPr lang="en-US" altLang="zh-CN" sz="2000" b="1" dirty="0" smtClean="0"/>
              <a:t>. Data</a:t>
            </a:r>
            <a:r>
              <a:rPr lang="zh-CN" altLang="en-US" sz="2000" b="1" dirty="0" smtClean="0"/>
              <a:t> </a:t>
            </a:r>
            <a:r>
              <a:rPr lang="en-US" altLang="zh-CN" sz="2000" b="1" dirty="0" smtClean="0"/>
              <a:t>Exploration</a:t>
            </a:r>
            <a:endParaRPr kumimoji="1" lang="zh-CN" altLang="en-US" sz="2000" dirty="0"/>
          </a:p>
        </p:txBody>
      </p:sp>
    </p:spTree>
    <p:extLst>
      <p:ext uri="{BB962C8B-B14F-4D97-AF65-F5344CB8AC3E}">
        <p14:creationId xmlns:p14="http://schemas.microsoft.com/office/powerpoint/2010/main" val="93975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3" y="1607206"/>
            <a:ext cx="8126438" cy="369332"/>
          </a:xfrm>
          <a:prstGeom prst="rect">
            <a:avLst/>
          </a:prstGeom>
          <a:noFill/>
        </p:spPr>
        <p:txBody>
          <a:bodyPr wrap="square" rtlCol="0">
            <a:spAutoFit/>
          </a:bodyPr>
          <a:lstStyle/>
          <a:p>
            <a:r>
              <a:rPr kumimoji="1" lang="en-US" altLang="zh-CN" b="1" dirty="0"/>
              <a:t>5</a:t>
            </a:r>
            <a:r>
              <a:rPr kumimoji="1" lang="en-US" altLang="zh-CN" b="1" dirty="0" smtClean="0"/>
              <a:t>.1 Remove Names</a:t>
            </a:r>
            <a:endParaRPr kumimoji="1" lang="zh-CN" altLang="en-US" b="1" dirty="0"/>
          </a:p>
        </p:txBody>
      </p:sp>
      <p:sp>
        <p:nvSpPr>
          <p:cNvPr id="10" name="内容占位符 2"/>
          <p:cNvSpPr txBox="1">
            <a:spLocks/>
          </p:cNvSpPr>
          <p:nvPr/>
        </p:nvSpPr>
        <p:spPr>
          <a:xfrm>
            <a:off x="1039332" y="1996791"/>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smtClean="0"/>
              <a:t>Since </a:t>
            </a:r>
            <a:r>
              <a:rPr kumimoji="1" lang="en-US" altLang="zh-CN" dirty="0"/>
              <a:t>all the names are so different for the whole dataset, there is no point to use names to predict </a:t>
            </a:r>
            <a:r>
              <a:rPr kumimoji="1" lang="en-US" altLang="zh-CN" dirty="0" smtClean="0"/>
              <a:t>score.</a:t>
            </a:r>
          </a:p>
          <a:p>
            <a:pPr algn="just"/>
            <a:r>
              <a:rPr kumimoji="1" lang="en-US" altLang="zh-CN" dirty="0" smtClean="0"/>
              <a:t>Same </a:t>
            </a:r>
            <a:r>
              <a:rPr kumimoji="1" lang="en-US" altLang="zh-CN" dirty="0"/>
              <a:t>with plot keywords, they are too diverse to be used in the </a:t>
            </a:r>
            <a:r>
              <a:rPr kumimoji="1" lang="en-US" altLang="zh-CN" dirty="0" smtClean="0"/>
              <a:t>prediction.</a:t>
            </a:r>
          </a:p>
          <a:p>
            <a:pPr algn="just"/>
            <a:r>
              <a:rPr kumimoji="1" lang="en-US" altLang="zh-CN" dirty="0" smtClean="0"/>
              <a:t>And </a:t>
            </a:r>
            <a:r>
              <a:rPr kumimoji="1" lang="en-US" altLang="zh-CN" dirty="0"/>
              <a:t>movie link is also a redundant variable.</a:t>
            </a:r>
            <a:endParaRPr kumimoji="1" lang="zh-CN" altLang="en-US" dirty="0"/>
          </a:p>
        </p:txBody>
      </p:sp>
      <p:sp>
        <p:nvSpPr>
          <p:cNvPr id="11" name="标题 1"/>
          <p:cNvSpPr txBox="1">
            <a:spLocks/>
          </p:cNvSpPr>
          <p:nvPr/>
        </p:nvSpPr>
        <p:spPr bwMode="black">
          <a:xfrm>
            <a:off x="1039334" y="481573"/>
            <a:ext cx="4447066"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5</a:t>
            </a:r>
            <a:r>
              <a:rPr lang="en-US" altLang="zh-CN" sz="2000" b="1" dirty="0" smtClean="0"/>
              <a:t>. Data</a:t>
            </a:r>
            <a:r>
              <a:rPr lang="zh-CN" altLang="en-US" sz="2000" b="1" dirty="0" smtClean="0"/>
              <a:t> </a:t>
            </a:r>
            <a:r>
              <a:rPr lang="en-US" altLang="zh-CN" sz="2000" b="1" dirty="0" smtClean="0"/>
              <a:t>pre-processing</a:t>
            </a:r>
            <a:endParaRPr kumimoji="1" lang="zh-CN" altLang="en-US" sz="2000" dirty="0"/>
          </a:p>
        </p:txBody>
      </p:sp>
      <p:sp>
        <p:nvSpPr>
          <p:cNvPr id="7" name="文本框 6"/>
          <p:cNvSpPr txBox="1"/>
          <p:nvPr/>
        </p:nvSpPr>
        <p:spPr>
          <a:xfrm>
            <a:off x="1039332" y="3787213"/>
            <a:ext cx="8126438" cy="1477328"/>
          </a:xfrm>
          <a:prstGeom prst="rect">
            <a:avLst/>
          </a:prstGeom>
          <a:noFill/>
        </p:spPr>
        <p:txBody>
          <a:bodyPr wrap="square" rtlCol="0">
            <a:spAutoFit/>
          </a:bodyPr>
          <a:lstStyle/>
          <a:p>
            <a:r>
              <a:rPr kumimoji="1" lang="en-US" altLang="zh-CN" b="1" dirty="0" smtClean="0"/>
              <a:t>5.2 Remove Linear Dependent Variables </a:t>
            </a:r>
          </a:p>
          <a:p>
            <a:endParaRPr kumimoji="1" lang="en-US" altLang="zh-CN" b="1" dirty="0"/>
          </a:p>
          <a:p>
            <a:endParaRPr kumimoji="1" lang="en-US" altLang="zh-CN" b="1" dirty="0" smtClean="0"/>
          </a:p>
          <a:p>
            <a:endParaRPr kumimoji="1" lang="en-US" altLang="zh-CN" b="1" dirty="0"/>
          </a:p>
          <a:p>
            <a:endParaRPr kumimoji="1" lang="zh-CN" altLang="en-US" b="1" dirty="0"/>
          </a:p>
        </p:txBody>
      </p:sp>
      <p:sp>
        <p:nvSpPr>
          <p:cNvPr id="8" name="内容占位符 2"/>
          <p:cNvSpPr txBox="1">
            <a:spLocks/>
          </p:cNvSpPr>
          <p:nvPr/>
        </p:nvSpPr>
        <p:spPr>
          <a:xfrm>
            <a:off x="1039331" y="4024817"/>
            <a:ext cx="8474781"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endParaRPr kumimoji="1" lang="zh-CN" altLang="en-US" dirty="0"/>
          </a:p>
        </p:txBody>
      </p:sp>
      <p:sp>
        <p:nvSpPr>
          <p:cNvPr id="13" name="内容占位符 2"/>
          <p:cNvSpPr txBox="1">
            <a:spLocks/>
          </p:cNvSpPr>
          <p:nvPr/>
        </p:nvSpPr>
        <p:spPr>
          <a:xfrm>
            <a:off x="1039330" y="4286074"/>
            <a:ext cx="9552470"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a:t>For the purpose of data exploration, we added two variables based on existing variables: profit and </a:t>
            </a:r>
            <a:r>
              <a:rPr lang="en-US" altLang="zh-CN" dirty="0" err="1"/>
              <a:t>return_on_investment_perc</a:t>
            </a:r>
            <a:r>
              <a:rPr lang="en-US" altLang="zh-CN" dirty="0"/>
              <a:t>. In order to avoid multicollinearity, </a:t>
            </a:r>
            <a:r>
              <a:rPr lang="en-US" altLang="zh-CN" dirty="0" smtClean="0"/>
              <a:t>we removed </a:t>
            </a:r>
            <a:r>
              <a:rPr lang="en-US" altLang="zh-CN" dirty="0"/>
              <a:t>these two added variables. </a:t>
            </a:r>
          </a:p>
          <a:p>
            <a:pPr algn="just"/>
            <a:endParaRPr kumimoji="1" lang="zh-CN" altLang="en-US" dirty="0"/>
          </a:p>
        </p:txBody>
      </p:sp>
    </p:spTree>
    <p:extLst>
      <p:ext uri="{BB962C8B-B14F-4D97-AF65-F5344CB8AC3E}">
        <p14:creationId xmlns:p14="http://schemas.microsoft.com/office/powerpoint/2010/main" val="57716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1" y="1211626"/>
            <a:ext cx="8126438" cy="369332"/>
          </a:xfrm>
          <a:prstGeom prst="rect">
            <a:avLst/>
          </a:prstGeom>
          <a:noFill/>
        </p:spPr>
        <p:txBody>
          <a:bodyPr wrap="square" rtlCol="0">
            <a:spAutoFit/>
          </a:bodyPr>
          <a:lstStyle/>
          <a:p>
            <a:r>
              <a:rPr kumimoji="1" lang="en-US" altLang="zh-CN" b="1" dirty="0" smtClean="0"/>
              <a:t>5.3 Remove Highly Correlated Variable</a:t>
            </a:r>
            <a:endParaRPr kumimoji="1" lang="zh-CN" altLang="en-US" b="1" dirty="0"/>
          </a:p>
        </p:txBody>
      </p:sp>
      <p:sp>
        <p:nvSpPr>
          <p:cNvPr id="10" name="内容占位符 2"/>
          <p:cNvSpPr txBox="1">
            <a:spLocks/>
          </p:cNvSpPr>
          <p:nvPr/>
        </p:nvSpPr>
        <p:spPr>
          <a:xfrm>
            <a:off x="1039331" y="1582517"/>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smtClean="0"/>
              <a:t>The correlation </a:t>
            </a:r>
            <a:r>
              <a:rPr kumimoji="1" lang="en-US" altLang="zh-CN" dirty="0" err="1" smtClean="0"/>
              <a:t>heatmap</a:t>
            </a:r>
            <a:r>
              <a:rPr kumimoji="1" lang="en-US" altLang="zh-CN" dirty="0" smtClean="0"/>
              <a:t> of dataset</a:t>
            </a:r>
            <a:endParaRPr kumimoji="1" lang="zh-CN" altLang="en-US" dirty="0"/>
          </a:p>
        </p:txBody>
      </p:sp>
      <p:sp>
        <p:nvSpPr>
          <p:cNvPr id="11" name="标题 1"/>
          <p:cNvSpPr txBox="1">
            <a:spLocks/>
          </p:cNvSpPr>
          <p:nvPr/>
        </p:nvSpPr>
        <p:spPr bwMode="black">
          <a:xfrm>
            <a:off x="1039334" y="481573"/>
            <a:ext cx="4447066"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5</a:t>
            </a:r>
            <a:r>
              <a:rPr lang="en-US" altLang="zh-CN" sz="2000" b="1" dirty="0" smtClean="0"/>
              <a:t>. Data</a:t>
            </a:r>
            <a:r>
              <a:rPr lang="zh-CN" altLang="en-US" sz="2000" b="1" dirty="0" smtClean="0"/>
              <a:t> </a:t>
            </a:r>
            <a:r>
              <a:rPr lang="en-US" altLang="zh-CN" sz="2000" b="1" dirty="0" smtClean="0"/>
              <a:t>pre-processing</a:t>
            </a:r>
            <a:endParaRPr kumimoji="1" lang="zh-CN" altLang="en-US" sz="2000" dirty="0"/>
          </a:p>
        </p:txBody>
      </p:sp>
      <p:sp>
        <p:nvSpPr>
          <p:cNvPr id="8" name="内容占位符 2"/>
          <p:cNvSpPr txBox="1">
            <a:spLocks/>
          </p:cNvSpPr>
          <p:nvPr/>
        </p:nvSpPr>
        <p:spPr>
          <a:xfrm>
            <a:off x="1039331" y="4024817"/>
            <a:ext cx="8474781"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endParaRPr kumimoji="1" lang="zh-CN" altLang="en-US" dirty="0"/>
          </a:p>
        </p:txBody>
      </p:sp>
      <p:pic>
        <p:nvPicPr>
          <p:cNvPr id="2" name="图片 1"/>
          <p:cNvPicPr>
            <a:picLocks noChangeAspect="1"/>
          </p:cNvPicPr>
          <p:nvPr/>
        </p:nvPicPr>
        <p:blipFill>
          <a:blip r:embed="rId2"/>
          <a:stretch>
            <a:fillRect/>
          </a:stretch>
        </p:blipFill>
        <p:spPr>
          <a:xfrm>
            <a:off x="1067413" y="2119667"/>
            <a:ext cx="4748152" cy="4244560"/>
          </a:xfrm>
          <a:prstGeom prst="rect">
            <a:avLst/>
          </a:prstGeom>
        </p:spPr>
      </p:pic>
      <p:sp>
        <p:nvSpPr>
          <p:cNvPr id="12" name="内容占位符 2"/>
          <p:cNvSpPr txBox="1">
            <a:spLocks/>
          </p:cNvSpPr>
          <p:nvPr/>
        </p:nvSpPr>
        <p:spPr>
          <a:xfrm>
            <a:off x="6295221" y="2424829"/>
            <a:ext cx="5424864" cy="48780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sz="1600" dirty="0"/>
              <a:t>Based on the </a:t>
            </a:r>
            <a:r>
              <a:rPr kumimoji="1" lang="en-US" altLang="zh-CN" sz="1600" dirty="0" err="1"/>
              <a:t>heatmap</a:t>
            </a:r>
            <a:r>
              <a:rPr kumimoji="1" lang="en-US" altLang="zh-CN" sz="1600" dirty="0"/>
              <a:t>, we can see some high correlations (greater than 0.7) between predictors. </a:t>
            </a:r>
          </a:p>
          <a:p>
            <a:pPr algn="just"/>
            <a:r>
              <a:rPr kumimoji="1" lang="en-US" altLang="zh-CN" sz="1600" dirty="0"/>
              <a:t>According to the highest correlation value 0.95, we find actor_1_facebook_likes is highly correlated with the </a:t>
            </a:r>
            <a:r>
              <a:rPr kumimoji="1" lang="en-US" altLang="zh-CN" sz="1600" dirty="0" err="1"/>
              <a:t>cast_total_facebook_likes</a:t>
            </a:r>
            <a:r>
              <a:rPr kumimoji="1" lang="en-US" altLang="zh-CN" sz="1600" dirty="0"/>
              <a:t>, and both actor2 and actor3 are also somehow correlated to the total. So we want to modify them into two variables: actor_1_facebook_likes and </a:t>
            </a:r>
            <a:r>
              <a:rPr kumimoji="1" lang="en-US" altLang="zh-CN" sz="1600" dirty="0" err="1"/>
              <a:t>other_actors_facebook_likes</a:t>
            </a:r>
            <a:r>
              <a:rPr kumimoji="1" lang="en-US" altLang="zh-CN" sz="1600" dirty="0"/>
              <a:t>. </a:t>
            </a:r>
          </a:p>
          <a:p>
            <a:pPr algn="just"/>
            <a:r>
              <a:rPr kumimoji="1" lang="en-US" altLang="zh-CN" sz="1600" dirty="0"/>
              <a:t>There are high correlations among </a:t>
            </a:r>
            <a:r>
              <a:rPr kumimoji="1" lang="en-US" altLang="zh-CN" sz="1600" dirty="0" err="1"/>
              <a:t>num_voted_users</a:t>
            </a:r>
            <a:r>
              <a:rPr kumimoji="1" lang="en-US" altLang="zh-CN" sz="1600" dirty="0"/>
              <a:t>, </a:t>
            </a:r>
            <a:r>
              <a:rPr kumimoji="1" lang="en-US" altLang="zh-CN" sz="1600" dirty="0" err="1"/>
              <a:t>num_user_for_reviews</a:t>
            </a:r>
            <a:r>
              <a:rPr kumimoji="1" lang="en-US" altLang="zh-CN" sz="1600" dirty="0"/>
              <a:t> and </a:t>
            </a:r>
            <a:r>
              <a:rPr kumimoji="1" lang="en-US" altLang="zh-CN" sz="1600" dirty="0" err="1"/>
              <a:t>num_critic_for_reviews</a:t>
            </a:r>
            <a:r>
              <a:rPr kumimoji="1" lang="en-US" altLang="zh-CN" sz="1600" dirty="0"/>
              <a:t>. We want to keep </a:t>
            </a:r>
            <a:r>
              <a:rPr kumimoji="1" lang="en-US" altLang="zh-CN" sz="1600" dirty="0" err="1"/>
              <a:t>num_voted_users</a:t>
            </a:r>
            <a:r>
              <a:rPr kumimoji="1" lang="en-US" altLang="zh-CN" sz="1600" dirty="0"/>
              <a:t> and take the ratio of </a:t>
            </a:r>
            <a:r>
              <a:rPr kumimoji="1" lang="en-US" altLang="zh-CN" sz="1600" dirty="0" err="1"/>
              <a:t>num_user_for_reviews</a:t>
            </a:r>
            <a:r>
              <a:rPr kumimoji="1" lang="en-US" altLang="zh-CN" sz="1600" dirty="0"/>
              <a:t> and </a:t>
            </a:r>
            <a:r>
              <a:rPr kumimoji="1" lang="en-US" altLang="zh-CN" sz="1600" dirty="0" err="1"/>
              <a:t>num_critic_for_reviews</a:t>
            </a:r>
            <a:r>
              <a:rPr lang="en-US" altLang="zh-CN" dirty="0">
                <a:latin typeface="HelveticaNeue" charset="0"/>
              </a:rPr>
              <a:t>. </a:t>
            </a:r>
            <a:endParaRPr lang="en-US" altLang="zh-CN" dirty="0"/>
          </a:p>
        </p:txBody>
      </p:sp>
    </p:spTree>
    <p:extLst>
      <p:ext uri="{BB962C8B-B14F-4D97-AF65-F5344CB8AC3E}">
        <p14:creationId xmlns:p14="http://schemas.microsoft.com/office/powerpoint/2010/main" val="84084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1" y="1557313"/>
            <a:ext cx="8126438" cy="369332"/>
          </a:xfrm>
          <a:prstGeom prst="rect">
            <a:avLst/>
          </a:prstGeom>
          <a:noFill/>
        </p:spPr>
        <p:txBody>
          <a:bodyPr wrap="square" rtlCol="0">
            <a:spAutoFit/>
          </a:bodyPr>
          <a:lstStyle/>
          <a:p>
            <a:r>
              <a:rPr kumimoji="1" lang="en-US" altLang="zh-CN" b="1" dirty="0" smtClean="0"/>
              <a:t>5.4 Bin Response Variable</a:t>
            </a:r>
            <a:endParaRPr kumimoji="1" lang="zh-CN" altLang="en-US" b="1" dirty="0"/>
          </a:p>
        </p:txBody>
      </p:sp>
      <p:sp>
        <p:nvSpPr>
          <p:cNvPr id="10" name="内容占位符 2"/>
          <p:cNvSpPr txBox="1">
            <a:spLocks/>
          </p:cNvSpPr>
          <p:nvPr/>
        </p:nvSpPr>
        <p:spPr>
          <a:xfrm>
            <a:off x="1039331" y="1928204"/>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Our </a:t>
            </a:r>
            <a:r>
              <a:rPr lang="en-US" altLang="zh-CN" dirty="0"/>
              <a:t>goal is to build a model, which can help us predict if a movie is good or bad. So we don’t really want an exact score to be predicted, we only want to know how good or how bad is the movie. Therefore, we bin the score into 4 buckets: less than 4, 4~6, 6~8 and 8~10, which represents bad, OK, good and excellent respectively. </a:t>
            </a:r>
          </a:p>
          <a:p>
            <a:pPr algn="just"/>
            <a:endParaRPr kumimoji="1" lang="zh-CN" altLang="en-US" dirty="0"/>
          </a:p>
        </p:txBody>
      </p:sp>
      <p:sp>
        <p:nvSpPr>
          <p:cNvPr id="11" name="标题 1"/>
          <p:cNvSpPr txBox="1">
            <a:spLocks/>
          </p:cNvSpPr>
          <p:nvPr/>
        </p:nvSpPr>
        <p:spPr bwMode="black">
          <a:xfrm>
            <a:off x="1039334" y="481573"/>
            <a:ext cx="4447066"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5</a:t>
            </a:r>
            <a:r>
              <a:rPr lang="en-US" altLang="zh-CN" sz="2000" b="1" dirty="0" smtClean="0"/>
              <a:t>. Data</a:t>
            </a:r>
            <a:r>
              <a:rPr lang="zh-CN" altLang="en-US" sz="2000" b="1" dirty="0" smtClean="0"/>
              <a:t> </a:t>
            </a:r>
            <a:r>
              <a:rPr lang="en-US" altLang="zh-CN" sz="2000" b="1" dirty="0" smtClean="0"/>
              <a:t>pre-processing</a:t>
            </a:r>
            <a:endParaRPr kumimoji="1" lang="zh-CN" altLang="en-US" sz="2000" dirty="0"/>
          </a:p>
        </p:txBody>
      </p:sp>
      <p:sp>
        <p:nvSpPr>
          <p:cNvPr id="8" name="内容占位符 2"/>
          <p:cNvSpPr txBox="1">
            <a:spLocks/>
          </p:cNvSpPr>
          <p:nvPr/>
        </p:nvSpPr>
        <p:spPr>
          <a:xfrm>
            <a:off x="1039331" y="4236689"/>
            <a:ext cx="8474781"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endParaRPr kumimoji="1" lang="zh-CN" altLang="en-US" dirty="0"/>
          </a:p>
        </p:txBody>
      </p:sp>
      <p:sp>
        <p:nvSpPr>
          <p:cNvPr id="13" name="文本框 12"/>
          <p:cNvSpPr txBox="1"/>
          <p:nvPr/>
        </p:nvSpPr>
        <p:spPr>
          <a:xfrm>
            <a:off x="1023739" y="3302322"/>
            <a:ext cx="8126438" cy="646331"/>
          </a:xfrm>
          <a:prstGeom prst="rect">
            <a:avLst/>
          </a:prstGeom>
          <a:noFill/>
        </p:spPr>
        <p:txBody>
          <a:bodyPr wrap="square" rtlCol="0">
            <a:spAutoFit/>
          </a:bodyPr>
          <a:lstStyle/>
          <a:p>
            <a:r>
              <a:rPr kumimoji="1" lang="en-US" altLang="zh-CN" b="1" dirty="0" smtClean="0"/>
              <a:t>5.5 Organize the Dataset </a:t>
            </a:r>
          </a:p>
          <a:p>
            <a:endParaRPr kumimoji="1" lang="zh-CN" altLang="en-US" b="1" dirty="0"/>
          </a:p>
        </p:txBody>
      </p:sp>
      <p:sp>
        <p:nvSpPr>
          <p:cNvPr id="14" name="内容占位符 2"/>
          <p:cNvSpPr txBox="1">
            <a:spLocks/>
          </p:cNvSpPr>
          <p:nvPr/>
        </p:nvSpPr>
        <p:spPr>
          <a:xfrm>
            <a:off x="1039331" y="3631567"/>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We want to reorder the columns to make the dataset easier to be understood. </a:t>
            </a:r>
            <a:r>
              <a:rPr lang="en-US" altLang="zh-CN" dirty="0" smtClean="0"/>
              <a:t> And </a:t>
            </a:r>
            <a:r>
              <a:rPr lang="en-US" altLang="zh-CN" dirty="0"/>
              <a:t>we also renamed the columns to make the names shorter. </a:t>
            </a:r>
          </a:p>
          <a:p>
            <a:pPr algn="just"/>
            <a:endParaRPr kumimoji="1" lang="zh-CN" altLang="en-US" dirty="0"/>
          </a:p>
        </p:txBody>
      </p:sp>
      <p:sp>
        <p:nvSpPr>
          <p:cNvPr id="15" name="文本框 14"/>
          <p:cNvSpPr txBox="1"/>
          <p:nvPr/>
        </p:nvSpPr>
        <p:spPr>
          <a:xfrm>
            <a:off x="1039331" y="4382913"/>
            <a:ext cx="8126438" cy="646331"/>
          </a:xfrm>
          <a:prstGeom prst="rect">
            <a:avLst/>
          </a:prstGeom>
          <a:noFill/>
        </p:spPr>
        <p:txBody>
          <a:bodyPr wrap="square" rtlCol="0">
            <a:spAutoFit/>
          </a:bodyPr>
          <a:lstStyle/>
          <a:p>
            <a:r>
              <a:rPr kumimoji="1" lang="en-US" altLang="zh-CN" b="1" dirty="0" smtClean="0"/>
              <a:t>5.6 Split Dataset </a:t>
            </a:r>
          </a:p>
          <a:p>
            <a:endParaRPr kumimoji="1" lang="zh-CN" altLang="en-US" b="1" dirty="0"/>
          </a:p>
        </p:txBody>
      </p:sp>
      <p:sp>
        <p:nvSpPr>
          <p:cNvPr id="16" name="内容占位符 2"/>
          <p:cNvSpPr txBox="1">
            <a:spLocks/>
          </p:cNvSpPr>
          <p:nvPr/>
        </p:nvSpPr>
        <p:spPr>
          <a:xfrm>
            <a:off x="1039331" y="4745130"/>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smtClean="0"/>
              <a:t>Here </a:t>
            </a:r>
            <a:r>
              <a:rPr lang="en-US" altLang="zh-CN" dirty="0"/>
              <a:t>we split data into training, validation and test sets with the ratio of 6:2:2. </a:t>
            </a:r>
          </a:p>
          <a:p>
            <a:pPr algn="just"/>
            <a:endParaRPr lang="zh-CN" altLang="en-US" dirty="0"/>
          </a:p>
        </p:txBody>
      </p:sp>
    </p:spTree>
    <p:extLst>
      <p:ext uri="{BB962C8B-B14F-4D97-AF65-F5344CB8AC3E}">
        <p14:creationId xmlns:p14="http://schemas.microsoft.com/office/powerpoint/2010/main" val="448484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7057" y="3688936"/>
            <a:ext cx="9448800" cy="2481943"/>
          </a:xfrm>
        </p:spPr>
        <p:txBody>
          <a:bodyPr>
            <a:normAutofit/>
          </a:bodyPr>
          <a:lstStyle/>
          <a:p>
            <a:pPr algn="just"/>
            <a:r>
              <a:rPr lang="en-US" altLang="zh-CN" dirty="0"/>
              <a:t>The dataset is from </a:t>
            </a:r>
            <a:r>
              <a:rPr lang="en-US" altLang="zh-CN" dirty="0" err="1"/>
              <a:t>Kaggle</a:t>
            </a:r>
            <a:r>
              <a:rPr lang="en-US" altLang="zh-CN" dirty="0"/>
              <a:t> website. It contains 28 variables for 5043 movies, spanning across 100 years in 66 countries. There are 2399 unique director names, and thousands of actors/actresses. “</a:t>
            </a:r>
            <a:r>
              <a:rPr lang="en-US" altLang="zh-CN" dirty="0" err="1"/>
              <a:t>imdb_score</a:t>
            </a:r>
            <a:r>
              <a:rPr lang="en-US" altLang="zh-CN" dirty="0"/>
              <a:t>” is the response variable while the other 27 variables are possible predictors. </a:t>
            </a:r>
          </a:p>
          <a:p>
            <a:pPr algn="just"/>
            <a:r>
              <a:rPr lang="en-US" altLang="zh-CN" dirty="0"/>
              <a:t>The original dataset has been replaced in </a:t>
            </a:r>
            <a:r>
              <a:rPr lang="en-US" altLang="zh-CN" dirty="0" err="1"/>
              <a:t>Kaggle</a:t>
            </a:r>
            <a:r>
              <a:rPr lang="en-US" altLang="zh-CN" dirty="0"/>
              <a:t>, here’s the link for the original dataset from </a:t>
            </a:r>
            <a:r>
              <a:rPr lang="en-US" altLang="zh-CN" dirty="0" err="1"/>
              <a:t>Dataworld</a:t>
            </a:r>
            <a:r>
              <a:rPr lang="en-US" altLang="zh-CN" dirty="0"/>
              <a:t>: </a:t>
            </a:r>
            <a:r>
              <a:rPr lang="en-US" altLang="zh-CN" dirty="0">
                <a:hlinkClick r:id="rId2" invalidUrl="https://data.world/data-society/imdb-5000-movie-dataset (https://data.world/data-society/imdb- 5000-movie-dataset)"/>
              </a:rPr>
              <a:t>https</a:t>
            </a:r>
            <a:r>
              <a:rPr lang="en-US" altLang="zh-CN" dirty="0">
                <a:hlinkClick r:id="rId3" invalidUrl="https://data.world/data-society/imdb-5000-movie-dataset (https://data.world/data-society/imdb- 5000-movie-dataset)"/>
              </a:rPr>
              <a:t>://</a:t>
            </a:r>
            <a:r>
              <a:rPr lang="en-US" altLang="zh-CN" dirty="0" err="1">
                <a:hlinkClick r:id="rId4" invalidUrl="https://data.world/data-society/imdb-5000-movie-dataset (https://data.world/data-society/imdb- 5000-movie-dataset)"/>
              </a:rPr>
              <a:t>data.world</a:t>
            </a:r>
            <a:r>
              <a:rPr lang="en-US" altLang="zh-CN" dirty="0">
                <a:hlinkClick r:id="rId5" invalidUrl="https://data.world/data-society/imdb-5000-movie-dataset (https://data.world/data-society/imdb- 5000-movie-dataset)"/>
              </a:rPr>
              <a:t>/data-society/imdb-5000-movie-dataset (https://</a:t>
            </a:r>
            <a:r>
              <a:rPr lang="en-US" altLang="zh-CN" dirty="0" err="1">
                <a:hlinkClick r:id="rId6" invalidUrl="https://data.world/data-society/imdb-5000-movie-dataset (https://data.world/data-society/imdb- 5000-movie-dataset)"/>
              </a:rPr>
              <a:t>data.world</a:t>
            </a:r>
            <a:r>
              <a:rPr lang="en-US" altLang="zh-CN" dirty="0">
                <a:hlinkClick r:id="rId7" invalidUrl="https://data.world/data-society/imdb-5000-movie-dataset (https://data.world/data-society/imdb- 5000-movie-dataset)"/>
              </a:rPr>
              <a:t>/data-society/</a:t>
            </a:r>
            <a:r>
              <a:rPr lang="en-US" altLang="zh-CN" dirty="0" err="1">
                <a:hlinkClick r:id="rId8" invalidUrl="https://data.world/data-society/imdb-5000-movie-dataset (https://data.world/data-society/imdb- 5000-movie-dataset)"/>
              </a:rPr>
              <a:t>imdb</a:t>
            </a:r>
            <a:r>
              <a:rPr lang="en-US" altLang="zh-CN" dirty="0">
                <a:hlinkClick r:id="rId9" invalidUrl="https://data.world/data-society/imdb-5000-movie-dataset (https://data.world/data-society/imdb- 5000-movie-dataset)"/>
              </a:rPr>
              <a:t>- 5000-movie-dataset</a:t>
            </a:r>
            <a:r>
              <a:rPr lang="en-US" altLang="zh-CN" dirty="0">
                <a:hlinkClick r:id="rId10" invalidUrl="https://data.world/data-society/imdb-5000-movie-dataset (https://data.world/data-society/imdb- 5000-movie-dataset)"/>
              </a:rPr>
              <a:t>)</a:t>
            </a:r>
            <a:endParaRPr lang="en-US" altLang="zh-CN" dirty="0"/>
          </a:p>
          <a:p>
            <a:endParaRPr lang="en-US" altLang="zh-CN" sz="2100" dirty="0"/>
          </a:p>
          <a:p>
            <a:pPr algn="just"/>
            <a:endParaRPr kumimoji="1" lang="zh-CN" altLang="en-US" dirty="0"/>
          </a:p>
        </p:txBody>
      </p:sp>
      <p:sp>
        <p:nvSpPr>
          <p:cNvPr id="4" name="文本框 3"/>
          <p:cNvSpPr txBox="1"/>
          <p:nvPr/>
        </p:nvSpPr>
        <p:spPr>
          <a:xfrm>
            <a:off x="947057" y="1306286"/>
            <a:ext cx="3733800" cy="369332"/>
          </a:xfrm>
          <a:prstGeom prst="rect">
            <a:avLst/>
          </a:prstGeom>
          <a:noFill/>
        </p:spPr>
        <p:txBody>
          <a:bodyPr wrap="square" rtlCol="0">
            <a:spAutoFit/>
          </a:bodyPr>
          <a:lstStyle/>
          <a:p>
            <a:r>
              <a:rPr kumimoji="1" lang="en-US" altLang="zh-CN" b="1" dirty="0" smtClean="0"/>
              <a:t>1.1 Background </a:t>
            </a:r>
            <a:endParaRPr kumimoji="1" lang="zh-CN" altLang="en-US" b="1" dirty="0"/>
          </a:p>
        </p:txBody>
      </p:sp>
      <p:sp>
        <p:nvSpPr>
          <p:cNvPr id="5" name="矩形 4"/>
          <p:cNvSpPr/>
          <p:nvPr/>
        </p:nvSpPr>
        <p:spPr>
          <a:xfrm>
            <a:off x="947057" y="3179411"/>
            <a:ext cx="2403222" cy="369332"/>
          </a:xfrm>
          <a:prstGeom prst="rect">
            <a:avLst/>
          </a:prstGeom>
        </p:spPr>
        <p:txBody>
          <a:bodyPr wrap="none">
            <a:spAutoFit/>
          </a:bodyPr>
          <a:lstStyle/>
          <a:p>
            <a:r>
              <a:rPr kumimoji="1" lang="en-US" altLang="zh-CN" b="1" dirty="0" smtClean="0"/>
              <a:t>1.2 Data Description</a:t>
            </a:r>
            <a:endParaRPr kumimoji="1" lang="zh-CN" altLang="en-US" b="1" dirty="0"/>
          </a:p>
        </p:txBody>
      </p:sp>
      <p:sp>
        <p:nvSpPr>
          <p:cNvPr id="7" name="内容占位符 2"/>
          <p:cNvSpPr txBox="1">
            <a:spLocks/>
          </p:cNvSpPr>
          <p:nvPr/>
        </p:nvSpPr>
        <p:spPr>
          <a:xfrm>
            <a:off x="947057" y="1815811"/>
            <a:ext cx="9448800" cy="17182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A commercial success movie not only entertains audience, but also enables film companies to gain tremendous profit. A lot of factors such as good directors, experienced actors are considerable for creating good movies. However, famous directors and actors can always bring an expected box-office income but cannot guarantee a highly rated </a:t>
            </a:r>
            <a:r>
              <a:rPr lang="en-US" altLang="zh-CN" dirty="0" err="1" smtClean="0"/>
              <a:t>imdb</a:t>
            </a:r>
            <a:r>
              <a:rPr lang="en-US" altLang="zh-CN" dirty="0" smtClean="0"/>
              <a:t> score. </a:t>
            </a:r>
          </a:p>
          <a:p>
            <a:endParaRPr kumimoji="1" lang="zh-CN" altLang="en-US" dirty="0"/>
          </a:p>
        </p:txBody>
      </p:sp>
      <p:sp>
        <p:nvSpPr>
          <p:cNvPr id="8" name="标题 1"/>
          <p:cNvSpPr txBox="1">
            <a:spLocks/>
          </p:cNvSpPr>
          <p:nvPr/>
        </p:nvSpPr>
        <p:spPr bwMode="black">
          <a:xfrm>
            <a:off x="1039333" y="53744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1</a:t>
            </a:r>
            <a:r>
              <a:rPr lang="en-US" altLang="zh-CN" sz="2000" b="1" dirty="0" smtClean="0"/>
              <a:t>. INTRODUCTION</a:t>
            </a:r>
            <a:endParaRPr kumimoji="1" lang="zh-CN" altLang="en-US" sz="2000" dirty="0"/>
          </a:p>
        </p:txBody>
      </p:sp>
    </p:spTree>
    <p:extLst>
      <p:ext uri="{BB962C8B-B14F-4D97-AF65-F5344CB8AC3E}">
        <p14:creationId xmlns:p14="http://schemas.microsoft.com/office/powerpoint/2010/main" val="166621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52432" y="15029"/>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1039331" y="966303"/>
            <a:ext cx="8126438" cy="646331"/>
          </a:xfrm>
          <a:prstGeom prst="rect">
            <a:avLst/>
          </a:prstGeom>
          <a:noFill/>
        </p:spPr>
        <p:txBody>
          <a:bodyPr wrap="square" rtlCol="0">
            <a:spAutoFit/>
          </a:bodyPr>
          <a:lstStyle/>
          <a:p>
            <a:r>
              <a:rPr kumimoji="1" lang="en-US" altLang="zh-CN" b="1" dirty="0" smtClean="0"/>
              <a:t>6.1 Classification Tree</a:t>
            </a:r>
          </a:p>
          <a:p>
            <a:endParaRPr kumimoji="1" lang="zh-CN" altLang="en-US" b="1" dirty="0"/>
          </a:p>
        </p:txBody>
      </p:sp>
      <p:sp>
        <p:nvSpPr>
          <p:cNvPr id="10" name="内容占位符 2"/>
          <p:cNvSpPr txBox="1">
            <a:spLocks/>
          </p:cNvSpPr>
          <p:nvPr/>
        </p:nvSpPr>
        <p:spPr>
          <a:xfrm>
            <a:off x="1039331" y="1332548"/>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6.1.1 Full-Grown </a:t>
            </a:r>
            <a:r>
              <a:rPr kumimoji="1" lang="en-US" altLang="zh-CN" dirty="0" smtClean="0"/>
              <a:t>Tree</a:t>
            </a:r>
            <a:endParaRPr lang="en-US" altLang="zh-CN" dirty="0"/>
          </a:p>
        </p:txBody>
      </p:sp>
      <p:sp>
        <p:nvSpPr>
          <p:cNvPr id="11" name="标题 1"/>
          <p:cNvSpPr txBox="1">
            <a:spLocks/>
          </p:cNvSpPr>
          <p:nvPr/>
        </p:nvSpPr>
        <p:spPr bwMode="black">
          <a:xfrm>
            <a:off x="1039334" y="269704"/>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pic>
        <p:nvPicPr>
          <p:cNvPr id="2" name="图片 1"/>
          <p:cNvPicPr>
            <a:picLocks noChangeAspect="1"/>
          </p:cNvPicPr>
          <p:nvPr/>
        </p:nvPicPr>
        <p:blipFill>
          <a:blip r:embed="rId2"/>
          <a:stretch>
            <a:fillRect/>
          </a:stretch>
        </p:blipFill>
        <p:spPr>
          <a:xfrm>
            <a:off x="2692651" y="1801786"/>
            <a:ext cx="7064666" cy="4592399"/>
          </a:xfrm>
          <a:prstGeom prst="rect">
            <a:avLst/>
          </a:prstGeom>
        </p:spPr>
      </p:pic>
    </p:spTree>
    <p:extLst>
      <p:ext uri="{BB962C8B-B14F-4D97-AF65-F5344CB8AC3E}">
        <p14:creationId xmlns:p14="http://schemas.microsoft.com/office/powerpoint/2010/main" val="12698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4734"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849761" y="1178172"/>
            <a:ext cx="8126438" cy="646331"/>
          </a:xfrm>
          <a:prstGeom prst="rect">
            <a:avLst/>
          </a:prstGeom>
          <a:noFill/>
        </p:spPr>
        <p:txBody>
          <a:bodyPr wrap="square" rtlCol="0">
            <a:spAutoFit/>
          </a:bodyPr>
          <a:lstStyle/>
          <a:p>
            <a:r>
              <a:rPr kumimoji="1" lang="en-US" altLang="zh-CN" b="1" dirty="0" smtClean="0"/>
              <a:t>6.1 Classification Tree</a:t>
            </a:r>
          </a:p>
          <a:p>
            <a:endParaRPr kumimoji="1" lang="zh-CN" altLang="en-US" b="1" dirty="0"/>
          </a:p>
        </p:txBody>
      </p:sp>
      <p:sp>
        <p:nvSpPr>
          <p:cNvPr id="10" name="内容占位符 2"/>
          <p:cNvSpPr txBox="1">
            <a:spLocks/>
          </p:cNvSpPr>
          <p:nvPr/>
        </p:nvSpPr>
        <p:spPr>
          <a:xfrm>
            <a:off x="849761" y="1549063"/>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6.1.1 Full-Grown </a:t>
            </a:r>
            <a:r>
              <a:rPr kumimoji="1" lang="en-US" altLang="zh-CN" dirty="0" smtClean="0"/>
              <a:t>Tree (Classification rule &amp; Explanation)</a:t>
            </a:r>
            <a:endParaRPr lang="en-US" altLang="zh-CN" dirty="0"/>
          </a:p>
        </p:txBody>
      </p:sp>
      <p:sp>
        <p:nvSpPr>
          <p:cNvPr id="11" name="标题 1"/>
          <p:cNvSpPr txBox="1">
            <a:spLocks/>
          </p:cNvSpPr>
          <p:nvPr/>
        </p:nvSpPr>
        <p:spPr bwMode="black">
          <a:xfrm>
            <a:off x="849764" y="481573"/>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sp>
        <p:nvSpPr>
          <p:cNvPr id="14" name="内容占位符 2"/>
          <p:cNvSpPr txBox="1">
            <a:spLocks/>
          </p:cNvSpPr>
          <p:nvPr/>
        </p:nvSpPr>
        <p:spPr>
          <a:xfrm>
            <a:off x="849760" y="2013655"/>
            <a:ext cx="5897327" cy="422769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lnSpc>
                <a:spcPct val="110000"/>
              </a:lnSpc>
              <a:spcBef>
                <a:spcPts val="0"/>
              </a:spcBef>
            </a:pPr>
            <a:r>
              <a:rPr lang="en-US" altLang="zh-CN" sz="1300" dirty="0"/>
              <a:t>Classification rules: </a:t>
            </a:r>
          </a:p>
          <a:p>
            <a:pPr algn="just">
              <a:lnSpc>
                <a:spcPct val="110000"/>
              </a:lnSpc>
              <a:spcBef>
                <a:spcPts val="0"/>
              </a:spcBef>
            </a:pPr>
            <a:r>
              <a:rPr lang="en-US" altLang="zh-CN" sz="1300" dirty="0" smtClean="0"/>
              <a:t>(1). If </a:t>
            </a:r>
            <a:r>
              <a:rPr lang="en-US" altLang="zh-CN" sz="1300" dirty="0"/>
              <a:t>(</a:t>
            </a:r>
            <a:r>
              <a:rPr lang="en-US" altLang="zh-CN" sz="1300" dirty="0" err="1"/>
              <a:t>user_vote</a:t>
            </a:r>
            <a:r>
              <a:rPr lang="en-US" altLang="zh-CN" sz="1300" dirty="0"/>
              <a:t> &gt;= 551000) then class = (8,10]. </a:t>
            </a:r>
          </a:p>
          <a:p>
            <a:pPr algn="just">
              <a:lnSpc>
                <a:spcPct val="110000"/>
              </a:lnSpc>
              <a:spcBef>
                <a:spcPts val="0"/>
              </a:spcBef>
            </a:pPr>
            <a:r>
              <a:rPr lang="en-US" altLang="zh-CN" sz="1300" dirty="0" smtClean="0"/>
              <a:t>(2). If </a:t>
            </a:r>
            <a:r>
              <a:rPr lang="en-US" altLang="zh-CN" sz="1300" dirty="0"/>
              <a:t>(83000 &lt;= </a:t>
            </a:r>
            <a:r>
              <a:rPr lang="en-US" altLang="zh-CN" sz="1300" dirty="0" err="1"/>
              <a:t>user_vote</a:t>
            </a:r>
            <a:r>
              <a:rPr lang="en-US" altLang="zh-CN" sz="1300" dirty="0"/>
              <a:t> &lt; 551000) then class = (6,8]. </a:t>
            </a:r>
          </a:p>
          <a:p>
            <a:pPr algn="just">
              <a:lnSpc>
                <a:spcPct val="110000"/>
              </a:lnSpc>
              <a:spcBef>
                <a:spcPts val="0"/>
              </a:spcBef>
            </a:pPr>
            <a:r>
              <a:rPr lang="en-US" altLang="zh-CN" sz="1300" dirty="0" smtClean="0"/>
              <a:t>(3). If </a:t>
            </a:r>
            <a:r>
              <a:rPr lang="en-US" altLang="zh-CN" sz="1300" dirty="0"/>
              <a:t>(</a:t>
            </a:r>
            <a:r>
              <a:rPr lang="en-US" altLang="zh-CN" sz="1300" dirty="0" err="1"/>
              <a:t>user_vote</a:t>
            </a:r>
            <a:r>
              <a:rPr lang="en-US" altLang="zh-CN" sz="1300" dirty="0"/>
              <a:t> &lt; 83000) and (duration &gt;= 106) then class = (6,8]. </a:t>
            </a:r>
          </a:p>
          <a:p>
            <a:pPr algn="just">
              <a:lnSpc>
                <a:spcPct val="110000"/>
              </a:lnSpc>
              <a:spcBef>
                <a:spcPts val="0"/>
              </a:spcBef>
            </a:pPr>
            <a:r>
              <a:rPr lang="en-US" altLang="zh-CN" sz="1300" dirty="0" smtClean="0"/>
              <a:t>(4). If </a:t>
            </a:r>
            <a:r>
              <a:rPr lang="en-US" altLang="zh-CN" sz="1300" dirty="0"/>
              <a:t>(</a:t>
            </a:r>
            <a:r>
              <a:rPr lang="en-US" altLang="zh-CN" sz="1300" dirty="0" err="1"/>
              <a:t>user_vote</a:t>
            </a:r>
            <a:r>
              <a:rPr lang="en-US" altLang="zh-CN" sz="1300" dirty="0"/>
              <a:t> &lt; 83000) and (duration &lt; 106) and (gross &lt; 7900000) then class = (6,8]. </a:t>
            </a:r>
          </a:p>
          <a:p>
            <a:pPr algn="just">
              <a:lnSpc>
                <a:spcPct val="110000"/>
              </a:lnSpc>
              <a:spcBef>
                <a:spcPts val="0"/>
              </a:spcBef>
            </a:pPr>
            <a:r>
              <a:rPr lang="en-US" altLang="zh-CN" sz="1300" dirty="0" smtClean="0"/>
              <a:t>(5). If </a:t>
            </a:r>
            <a:r>
              <a:rPr lang="en-US" altLang="zh-CN" sz="1300" dirty="0"/>
              <a:t>(</a:t>
            </a:r>
            <a:r>
              <a:rPr lang="en-US" altLang="zh-CN" sz="1300" dirty="0" err="1"/>
              <a:t>user_vote</a:t>
            </a:r>
            <a:r>
              <a:rPr lang="en-US" altLang="zh-CN" sz="1300" dirty="0"/>
              <a:t> &lt; 83000) and (duration &lt; 106) and (gross &gt;= 7900000) and (</a:t>
            </a:r>
            <a:r>
              <a:rPr lang="en-US" altLang="zh-CN" sz="1300" dirty="0" err="1"/>
              <a:t>movie_fb</a:t>
            </a:r>
            <a:r>
              <a:rPr lang="en-US" altLang="zh-CN" sz="1300" dirty="0"/>
              <a:t> &lt; 4500) then class </a:t>
            </a:r>
            <a:r>
              <a:rPr lang="en-US" altLang="zh-CN" sz="1300" dirty="0" smtClean="0"/>
              <a:t>= </a:t>
            </a:r>
            <a:r>
              <a:rPr lang="en-US" altLang="zh-CN" sz="1300" dirty="0"/>
              <a:t>(4,6]. </a:t>
            </a:r>
          </a:p>
          <a:p>
            <a:pPr algn="just">
              <a:lnSpc>
                <a:spcPct val="110000"/>
              </a:lnSpc>
              <a:spcBef>
                <a:spcPts val="0"/>
              </a:spcBef>
            </a:pPr>
            <a:r>
              <a:rPr lang="en-US" altLang="zh-CN" sz="1300" dirty="0" smtClean="0"/>
              <a:t>(6). If </a:t>
            </a:r>
            <a:r>
              <a:rPr lang="en-US" altLang="zh-CN" sz="1300" dirty="0"/>
              <a:t>(</a:t>
            </a:r>
            <a:r>
              <a:rPr lang="en-US" altLang="zh-CN" sz="1300" dirty="0" err="1"/>
              <a:t>user_vote</a:t>
            </a:r>
            <a:r>
              <a:rPr lang="en-US" altLang="zh-CN" sz="1300" dirty="0"/>
              <a:t> &lt; 83000) and (duration &lt; 106) and (gross &gt;= 7900000) and (</a:t>
            </a:r>
            <a:r>
              <a:rPr lang="en-US" altLang="zh-CN" sz="1300" dirty="0" err="1"/>
              <a:t>movie_fb</a:t>
            </a:r>
            <a:r>
              <a:rPr lang="en-US" altLang="zh-CN" sz="1300" dirty="0"/>
              <a:t> &gt;= 4500) and (year </a:t>
            </a:r>
            <a:r>
              <a:rPr lang="en-US" altLang="zh-CN" sz="1300" dirty="0" smtClean="0"/>
              <a:t>&lt; </a:t>
            </a:r>
            <a:r>
              <a:rPr lang="en-US" altLang="zh-CN" sz="1300" dirty="0"/>
              <a:t>2000) then class = (6,8]. </a:t>
            </a:r>
          </a:p>
          <a:p>
            <a:pPr algn="just">
              <a:lnSpc>
                <a:spcPct val="110000"/>
              </a:lnSpc>
              <a:spcBef>
                <a:spcPts val="0"/>
              </a:spcBef>
            </a:pPr>
            <a:r>
              <a:rPr lang="en-US" altLang="zh-CN" sz="1300" dirty="0" smtClean="0"/>
              <a:t>(7). If </a:t>
            </a:r>
            <a:r>
              <a:rPr lang="en-US" altLang="zh-CN" sz="1300" dirty="0"/>
              <a:t>(</a:t>
            </a:r>
            <a:r>
              <a:rPr lang="en-US" altLang="zh-CN" sz="1300" dirty="0" err="1"/>
              <a:t>user_vote</a:t>
            </a:r>
            <a:r>
              <a:rPr lang="en-US" altLang="zh-CN" sz="1300" dirty="0"/>
              <a:t> &lt; 83000) and (duration &lt; 106) and (gross &gt;= 7900000) and (</a:t>
            </a:r>
            <a:r>
              <a:rPr lang="en-US" altLang="zh-CN" sz="1300" dirty="0" err="1"/>
              <a:t>movie_fb</a:t>
            </a:r>
            <a:r>
              <a:rPr lang="en-US" altLang="zh-CN" sz="1300" dirty="0"/>
              <a:t> &gt;= 4500) and (year </a:t>
            </a:r>
            <a:r>
              <a:rPr lang="en-US" altLang="zh-CN" sz="1300" dirty="0" smtClean="0"/>
              <a:t>&gt;= </a:t>
            </a:r>
            <a:r>
              <a:rPr lang="en-US" altLang="zh-CN" sz="1300" dirty="0"/>
              <a:t>2000) and (</a:t>
            </a:r>
            <a:r>
              <a:rPr lang="en-US" altLang="zh-CN" sz="1300" dirty="0" err="1"/>
              <a:t>critic_review_ratio</a:t>
            </a:r>
            <a:r>
              <a:rPr lang="en-US" altLang="zh-CN" sz="1300" dirty="0"/>
              <a:t> &lt; 1.2) then class = (4,6]. </a:t>
            </a:r>
          </a:p>
          <a:p>
            <a:pPr algn="just">
              <a:lnSpc>
                <a:spcPct val="110000"/>
              </a:lnSpc>
              <a:spcBef>
                <a:spcPts val="0"/>
              </a:spcBef>
            </a:pPr>
            <a:r>
              <a:rPr lang="en-US" altLang="zh-CN" sz="1300" dirty="0" smtClean="0"/>
              <a:t>(8). </a:t>
            </a:r>
            <a:r>
              <a:rPr lang="en-US" altLang="zh-CN" sz="1300" dirty="0"/>
              <a:t>If (</a:t>
            </a:r>
            <a:r>
              <a:rPr lang="en-US" altLang="zh-CN" sz="1300" dirty="0" err="1"/>
              <a:t>user_vote</a:t>
            </a:r>
            <a:r>
              <a:rPr lang="en-US" altLang="zh-CN" sz="1300" dirty="0"/>
              <a:t> &lt; 41000) and (duration &lt; 106) and (gross &gt;= 7900000) and (</a:t>
            </a:r>
            <a:r>
              <a:rPr lang="en-US" altLang="zh-CN" sz="1300" dirty="0" err="1"/>
              <a:t>movie_fb</a:t>
            </a:r>
            <a:r>
              <a:rPr lang="en-US" altLang="zh-CN" sz="1300" dirty="0"/>
              <a:t> &gt;= 4500) and (year &gt;= 2000) and (</a:t>
            </a:r>
            <a:r>
              <a:rPr lang="en-US" altLang="zh-CN" sz="1300" dirty="0" err="1"/>
              <a:t>critic_review_ratio</a:t>
            </a:r>
            <a:r>
              <a:rPr lang="en-US" altLang="zh-CN" sz="1300" dirty="0"/>
              <a:t> &gt;= 1.2) then class = (4,6]. </a:t>
            </a:r>
          </a:p>
          <a:p>
            <a:pPr algn="just">
              <a:lnSpc>
                <a:spcPct val="110000"/>
              </a:lnSpc>
              <a:spcBef>
                <a:spcPts val="0"/>
              </a:spcBef>
            </a:pPr>
            <a:r>
              <a:rPr lang="en-US" altLang="zh-CN" sz="1300" dirty="0" smtClean="0"/>
              <a:t>(9). </a:t>
            </a:r>
            <a:r>
              <a:rPr lang="en-US" altLang="zh-CN" sz="1300" dirty="0"/>
              <a:t>If (41000 &lt;= </a:t>
            </a:r>
            <a:r>
              <a:rPr lang="en-US" altLang="zh-CN" sz="1300" dirty="0" err="1"/>
              <a:t>user_vote</a:t>
            </a:r>
            <a:r>
              <a:rPr lang="en-US" altLang="zh-CN" sz="1300" dirty="0"/>
              <a:t> &lt; 83000) and (duration &lt; 106) and (gross &gt;= 7900000) and (</a:t>
            </a:r>
            <a:r>
              <a:rPr lang="en-US" altLang="zh-CN" sz="1300" dirty="0" err="1"/>
              <a:t>movie_fb</a:t>
            </a:r>
            <a:r>
              <a:rPr lang="en-US" altLang="zh-CN" sz="1300" dirty="0"/>
              <a:t> &gt;= 4500) and (year &gt;= 2000) and (</a:t>
            </a:r>
            <a:r>
              <a:rPr lang="en-US" altLang="zh-CN" sz="1300" dirty="0" err="1"/>
              <a:t>critic_review_ratio</a:t>
            </a:r>
            <a:r>
              <a:rPr lang="en-US" altLang="zh-CN" sz="1300" dirty="0"/>
              <a:t> &gt;= 1.2) then class = (6,8]. </a:t>
            </a:r>
          </a:p>
          <a:p>
            <a:pPr algn="just">
              <a:spcBef>
                <a:spcPts val="0"/>
              </a:spcBef>
            </a:pPr>
            <a:endParaRPr kumimoji="1" lang="zh-CN" altLang="en-US" sz="1600" dirty="0"/>
          </a:p>
        </p:txBody>
      </p:sp>
      <p:sp>
        <p:nvSpPr>
          <p:cNvPr id="12" name="内容占位符 2"/>
          <p:cNvSpPr txBox="1">
            <a:spLocks/>
          </p:cNvSpPr>
          <p:nvPr/>
        </p:nvSpPr>
        <p:spPr>
          <a:xfrm>
            <a:off x="6880091" y="2686589"/>
            <a:ext cx="4641349" cy="28818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a:t>From these rules, we can conclude that movies with a lot of votes in </a:t>
            </a:r>
            <a:r>
              <a:rPr lang="en-US" altLang="zh-CN" dirty="0" err="1"/>
              <a:t>imdb</a:t>
            </a:r>
            <a:r>
              <a:rPr lang="en-US" altLang="zh-CN" dirty="0"/>
              <a:t> website tend to have a higher score, which really makes sense because popular movies will have a lot of fans to vote high scores for them. </a:t>
            </a:r>
          </a:p>
          <a:p>
            <a:pPr algn="just"/>
            <a:r>
              <a:rPr lang="en-US" altLang="zh-CN" dirty="0"/>
              <a:t>On the contrary, if a movie has fewer votes, it can still be a good movie if its duration is longer (rule #3). </a:t>
            </a:r>
            <a:endParaRPr lang="en-US" altLang="zh-CN" dirty="0" smtClean="0"/>
          </a:p>
          <a:p>
            <a:pPr algn="just"/>
            <a:r>
              <a:rPr lang="en-US" altLang="zh-CN" dirty="0" smtClean="0"/>
              <a:t>It </a:t>
            </a:r>
            <a:r>
              <a:rPr lang="en-US" altLang="zh-CN" dirty="0"/>
              <a:t>is surprise to see that movies make less profit are good, but ok if they make more profit (rule #4). </a:t>
            </a:r>
            <a:endParaRPr lang="en-US" altLang="zh-CN" dirty="0">
              <a:effectLst/>
            </a:endParaRPr>
          </a:p>
        </p:txBody>
      </p:sp>
      <p:cxnSp>
        <p:nvCxnSpPr>
          <p:cNvPr id="3" name="Straight Connector 2"/>
          <p:cNvCxnSpPr/>
          <p:nvPr/>
        </p:nvCxnSpPr>
        <p:spPr>
          <a:xfrm>
            <a:off x="6830216" y="2046905"/>
            <a:ext cx="0" cy="422769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50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4734"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849761" y="899397"/>
            <a:ext cx="8126438" cy="646331"/>
          </a:xfrm>
          <a:prstGeom prst="rect">
            <a:avLst/>
          </a:prstGeom>
          <a:noFill/>
        </p:spPr>
        <p:txBody>
          <a:bodyPr wrap="square" rtlCol="0">
            <a:spAutoFit/>
          </a:bodyPr>
          <a:lstStyle/>
          <a:p>
            <a:r>
              <a:rPr kumimoji="1" lang="en-US" altLang="zh-CN" b="1" dirty="0" smtClean="0"/>
              <a:t>6.1 Classification Tree</a:t>
            </a:r>
          </a:p>
          <a:p>
            <a:endParaRPr kumimoji="1" lang="zh-CN" altLang="en-US" b="1" dirty="0"/>
          </a:p>
        </p:txBody>
      </p:sp>
      <p:sp>
        <p:nvSpPr>
          <p:cNvPr id="10" name="内容占位符 2"/>
          <p:cNvSpPr txBox="1">
            <a:spLocks/>
          </p:cNvSpPr>
          <p:nvPr/>
        </p:nvSpPr>
        <p:spPr>
          <a:xfrm>
            <a:off x="849761" y="1270288"/>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smtClean="0"/>
              <a:t>6.1.2 Best-pruned </a:t>
            </a:r>
            <a:r>
              <a:rPr kumimoji="1" lang="en-US" altLang="zh-CN" smtClean="0"/>
              <a:t>Tree (</a:t>
            </a:r>
            <a:r>
              <a:rPr lang="en-US" altLang="zh-CN" smtClean="0"/>
              <a:t>pruned the tree based on the cross-validation error)</a:t>
            </a:r>
            <a:endParaRPr lang="en-US" altLang="zh-CN" dirty="0"/>
          </a:p>
        </p:txBody>
      </p:sp>
      <p:sp>
        <p:nvSpPr>
          <p:cNvPr id="11" name="标题 1"/>
          <p:cNvSpPr txBox="1">
            <a:spLocks/>
          </p:cNvSpPr>
          <p:nvPr/>
        </p:nvSpPr>
        <p:spPr bwMode="black">
          <a:xfrm>
            <a:off x="849764" y="202798"/>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pic>
        <p:nvPicPr>
          <p:cNvPr id="5" name="图片 4"/>
          <p:cNvPicPr>
            <a:picLocks noChangeAspect="1"/>
          </p:cNvPicPr>
          <p:nvPr/>
        </p:nvPicPr>
        <p:blipFill>
          <a:blip r:embed="rId2"/>
          <a:stretch>
            <a:fillRect/>
          </a:stretch>
        </p:blipFill>
        <p:spPr>
          <a:xfrm>
            <a:off x="1027047" y="1734880"/>
            <a:ext cx="6933552" cy="4664247"/>
          </a:xfrm>
          <a:prstGeom prst="rect">
            <a:avLst/>
          </a:prstGeom>
        </p:spPr>
      </p:pic>
      <p:sp>
        <p:nvSpPr>
          <p:cNvPr id="7" name="内容占位符 2"/>
          <p:cNvSpPr txBox="1">
            <a:spLocks/>
          </p:cNvSpPr>
          <p:nvPr/>
        </p:nvSpPr>
        <p:spPr>
          <a:xfrm>
            <a:off x="8181957" y="3022780"/>
            <a:ext cx="3727545"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After we apply the model, we get:</a:t>
            </a:r>
          </a:p>
          <a:p>
            <a:pPr algn="just"/>
            <a:r>
              <a:rPr lang="en-US" altLang="zh-CN" sz="1600" dirty="0" smtClean="0"/>
              <a:t>-</a:t>
            </a:r>
            <a:r>
              <a:rPr lang="en-US" altLang="zh-CN" sz="1600" dirty="0"/>
              <a:t> Accuracy is 0.7803 for training set. </a:t>
            </a:r>
          </a:p>
          <a:p>
            <a:pPr algn="just"/>
            <a:r>
              <a:rPr lang="en-US" altLang="zh-CN" sz="1600" dirty="0" smtClean="0"/>
              <a:t>- Accuracy </a:t>
            </a:r>
            <a:r>
              <a:rPr lang="en-US" altLang="zh-CN" sz="1600" dirty="0"/>
              <a:t>is 0.7129 for validation set. </a:t>
            </a:r>
          </a:p>
          <a:p>
            <a:pPr algn="just"/>
            <a:r>
              <a:rPr lang="en-US" altLang="zh-CN" sz="1600" dirty="0" smtClean="0"/>
              <a:t>-</a:t>
            </a:r>
            <a:r>
              <a:rPr lang="en-US" altLang="zh-CN" sz="1600" dirty="0"/>
              <a:t> Accuracy is 0.7241 for test set. </a:t>
            </a:r>
          </a:p>
          <a:p>
            <a:pPr algn="just"/>
            <a:endParaRPr lang="en-US" altLang="zh-CN" dirty="0"/>
          </a:p>
        </p:txBody>
      </p:sp>
    </p:spTree>
    <p:extLst>
      <p:ext uri="{BB962C8B-B14F-4D97-AF65-F5344CB8AC3E}">
        <p14:creationId xmlns:p14="http://schemas.microsoft.com/office/powerpoint/2010/main" val="51823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4734"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849761" y="1724583"/>
            <a:ext cx="8126438" cy="923330"/>
          </a:xfrm>
          <a:prstGeom prst="rect">
            <a:avLst/>
          </a:prstGeom>
          <a:noFill/>
        </p:spPr>
        <p:txBody>
          <a:bodyPr wrap="square" rtlCol="0">
            <a:spAutoFit/>
          </a:bodyPr>
          <a:lstStyle/>
          <a:p>
            <a:r>
              <a:rPr kumimoji="1" lang="en-US" altLang="zh-CN" b="1" dirty="0" smtClean="0"/>
              <a:t>6.2 </a:t>
            </a:r>
            <a:r>
              <a:rPr kumimoji="1" lang="en-US" altLang="zh-CN" b="1" dirty="0"/>
              <a:t>K-Nearest </a:t>
            </a:r>
            <a:r>
              <a:rPr kumimoji="1" lang="en-US" altLang="zh-CN" b="1" dirty="0" smtClean="0"/>
              <a:t>Neighbors</a:t>
            </a:r>
          </a:p>
          <a:p>
            <a:r>
              <a:rPr kumimoji="1" lang="en-US" altLang="zh-CN" b="1" dirty="0" smtClean="0"/>
              <a:t> </a:t>
            </a:r>
            <a:endParaRPr kumimoji="1" lang="en-US" altLang="zh-CN" b="1" dirty="0"/>
          </a:p>
          <a:p>
            <a:endParaRPr kumimoji="1" lang="zh-CN" altLang="en-US" b="1" dirty="0"/>
          </a:p>
        </p:txBody>
      </p:sp>
      <p:sp>
        <p:nvSpPr>
          <p:cNvPr id="10" name="内容占位符 2"/>
          <p:cNvSpPr txBox="1">
            <a:spLocks/>
          </p:cNvSpPr>
          <p:nvPr/>
        </p:nvSpPr>
        <p:spPr>
          <a:xfrm>
            <a:off x="849761" y="2647913"/>
            <a:ext cx="10591390" cy="43053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sz="2100" dirty="0" smtClean="0"/>
              <a:t>6.2.1 </a:t>
            </a:r>
            <a:r>
              <a:rPr lang="en-US" altLang="zh-CN" sz="2100" dirty="0"/>
              <a:t>Data </a:t>
            </a:r>
            <a:r>
              <a:rPr lang="en-US" altLang="zh-CN" sz="2100" dirty="0" smtClean="0"/>
              <a:t>Pre-processing: </a:t>
            </a:r>
            <a:r>
              <a:rPr lang="en-US" altLang="zh-CN" sz="2100" dirty="0"/>
              <a:t>First, we need to prepare our data for applying </a:t>
            </a:r>
            <a:r>
              <a:rPr lang="en-US" altLang="zh-CN" sz="2100" dirty="0" err="1"/>
              <a:t>knn</a:t>
            </a:r>
            <a:r>
              <a:rPr lang="en-US" altLang="zh-CN" sz="2100" dirty="0"/>
              <a:t> purpose. Dummy variables are required for categorical variables. We use a copy of our data, so we can still use our original data in the future. </a:t>
            </a:r>
            <a:endParaRPr lang="en-US" altLang="zh-CN" sz="2100" dirty="0" smtClean="0"/>
          </a:p>
          <a:p>
            <a:pPr algn="just"/>
            <a:endParaRPr lang="en-US" altLang="zh-CN" sz="2100" dirty="0"/>
          </a:p>
          <a:p>
            <a:pPr algn="just"/>
            <a:r>
              <a:rPr lang="en-US" altLang="zh-CN" sz="2100" dirty="0"/>
              <a:t>6.2.2 Find the best </a:t>
            </a:r>
            <a:r>
              <a:rPr lang="en-US" altLang="zh-CN" sz="2100" dirty="0" smtClean="0"/>
              <a:t>k: </a:t>
            </a:r>
            <a:r>
              <a:rPr lang="en-US" altLang="zh-CN" sz="2100" dirty="0"/>
              <a:t>We will set k as 1 to 20, and build 20 different models. We </a:t>
            </a:r>
            <a:r>
              <a:rPr lang="en-US" altLang="zh-CN" sz="2100" dirty="0" smtClean="0"/>
              <a:t>calculated </a:t>
            </a:r>
            <a:r>
              <a:rPr lang="en-US" altLang="zh-CN" sz="2100" dirty="0"/>
              <a:t>each model’s classification accuracy, and find the best k according to the highest </a:t>
            </a:r>
            <a:r>
              <a:rPr lang="en-US" altLang="zh-CN" sz="2100" dirty="0" smtClean="0"/>
              <a:t>accuracy. After the calculation we found when </a:t>
            </a:r>
            <a:r>
              <a:rPr lang="en-US" altLang="zh-CN" sz="2100" dirty="0"/>
              <a:t>k = 9, we get the highest accuracy: 0.7142857 </a:t>
            </a:r>
          </a:p>
          <a:p>
            <a:pPr algn="just"/>
            <a:endParaRPr lang="en-US" altLang="zh-CN" sz="2100" dirty="0" smtClean="0"/>
          </a:p>
          <a:p>
            <a:pPr algn="just"/>
            <a:r>
              <a:rPr lang="en-US" altLang="zh-CN" sz="2100" dirty="0" smtClean="0"/>
              <a:t>6.2.3 Apply model on test set:  Test </a:t>
            </a:r>
            <a:r>
              <a:rPr lang="en-US" altLang="zh-CN" sz="2100" dirty="0"/>
              <a:t>set accuracy: 0.7456258 </a:t>
            </a:r>
          </a:p>
          <a:p>
            <a:pPr algn="just"/>
            <a:endParaRPr lang="en-US" altLang="zh-CN" dirty="0" smtClean="0"/>
          </a:p>
          <a:p>
            <a:pPr algn="just"/>
            <a:endParaRPr lang="en-US" altLang="zh-CN" dirty="0" smtClean="0"/>
          </a:p>
          <a:p>
            <a:pPr algn="just"/>
            <a:endParaRPr lang="en-US" altLang="zh-CN" dirty="0"/>
          </a:p>
          <a:p>
            <a:pPr algn="just"/>
            <a:endParaRPr lang="en-US" altLang="zh-CN" dirty="0"/>
          </a:p>
          <a:p>
            <a:pPr algn="just"/>
            <a:endParaRPr lang="en-US" altLang="zh-CN" dirty="0"/>
          </a:p>
          <a:p>
            <a:pPr algn="just"/>
            <a:r>
              <a:rPr lang="en-US" altLang="zh-CN" dirty="0" smtClean="0"/>
              <a:t> </a:t>
            </a:r>
            <a:endParaRPr lang="en-US" altLang="zh-CN" dirty="0"/>
          </a:p>
          <a:p>
            <a:pPr algn="just"/>
            <a:endParaRPr lang="en-US" altLang="zh-CN" dirty="0"/>
          </a:p>
        </p:txBody>
      </p:sp>
      <p:sp>
        <p:nvSpPr>
          <p:cNvPr id="11" name="标题 1"/>
          <p:cNvSpPr txBox="1">
            <a:spLocks/>
          </p:cNvSpPr>
          <p:nvPr/>
        </p:nvSpPr>
        <p:spPr bwMode="black">
          <a:xfrm>
            <a:off x="849761" y="607752"/>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spTree>
    <p:extLst>
      <p:ext uri="{BB962C8B-B14F-4D97-AF65-F5344CB8AC3E}">
        <p14:creationId xmlns:p14="http://schemas.microsoft.com/office/powerpoint/2010/main" val="103382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4734"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779612" y="998058"/>
            <a:ext cx="8126438" cy="646331"/>
          </a:xfrm>
          <a:prstGeom prst="rect">
            <a:avLst/>
          </a:prstGeom>
          <a:noFill/>
        </p:spPr>
        <p:txBody>
          <a:bodyPr wrap="square" rtlCol="0">
            <a:spAutoFit/>
          </a:bodyPr>
          <a:lstStyle/>
          <a:p>
            <a:r>
              <a:rPr kumimoji="1" lang="en-US" altLang="zh-CN" b="1" dirty="0" smtClean="0"/>
              <a:t>6.3 </a:t>
            </a:r>
            <a:r>
              <a:rPr lang="en-US" altLang="zh-CN" b="1" dirty="0" smtClean="0"/>
              <a:t>Random</a:t>
            </a:r>
            <a:r>
              <a:rPr lang="zh-CN" altLang="en-US" b="1" dirty="0" smtClean="0"/>
              <a:t> </a:t>
            </a:r>
            <a:r>
              <a:rPr lang="en-US" altLang="zh-CN" b="1" dirty="0" smtClean="0"/>
              <a:t>Forest</a:t>
            </a:r>
            <a:endParaRPr lang="en-US" altLang="zh-CN" b="1" dirty="0"/>
          </a:p>
          <a:p>
            <a:endParaRPr kumimoji="1" lang="zh-CN" altLang="en-US" b="1" dirty="0"/>
          </a:p>
        </p:txBody>
      </p:sp>
      <p:sp>
        <p:nvSpPr>
          <p:cNvPr id="10" name="内容占位符 2"/>
          <p:cNvSpPr txBox="1">
            <a:spLocks/>
          </p:cNvSpPr>
          <p:nvPr/>
        </p:nvSpPr>
        <p:spPr>
          <a:xfrm>
            <a:off x="849761" y="1321223"/>
            <a:ext cx="955246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6.3.1</a:t>
            </a:r>
            <a:r>
              <a:rPr lang="zh-CN" altLang="en-US" dirty="0" smtClean="0"/>
              <a:t> </a:t>
            </a:r>
            <a:r>
              <a:rPr lang="en-US" altLang="zh-CN" dirty="0" smtClean="0"/>
              <a:t>Build the Model</a:t>
            </a:r>
            <a:endParaRPr lang="en-US" altLang="zh-CN" dirty="0"/>
          </a:p>
        </p:txBody>
      </p:sp>
      <p:sp>
        <p:nvSpPr>
          <p:cNvPr id="11" name="标题 1"/>
          <p:cNvSpPr txBox="1">
            <a:spLocks/>
          </p:cNvSpPr>
          <p:nvPr/>
        </p:nvSpPr>
        <p:spPr bwMode="black">
          <a:xfrm>
            <a:off x="849761" y="343544"/>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pic>
        <p:nvPicPr>
          <p:cNvPr id="6" name="图片 5"/>
          <p:cNvPicPr>
            <a:picLocks noChangeAspect="1"/>
          </p:cNvPicPr>
          <p:nvPr/>
        </p:nvPicPr>
        <p:blipFill>
          <a:blip r:embed="rId2"/>
          <a:stretch>
            <a:fillRect/>
          </a:stretch>
        </p:blipFill>
        <p:spPr>
          <a:xfrm>
            <a:off x="779612" y="1791456"/>
            <a:ext cx="6578709" cy="4580676"/>
          </a:xfrm>
          <a:prstGeom prst="rect">
            <a:avLst/>
          </a:prstGeom>
        </p:spPr>
      </p:pic>
      <p:sp>
        <p:nvSpPr>
          <p:cNvPr id="15" name="内容占位符 2"/>
          <p:cNvSpPr txBox="1">
            <a:spLocks/>
          </p:cNvSpPr>
          <p:nvPr/>
        </p:nvSpPr>
        <p:spPr>
          <a:xfrm>
            <a:off x="7515463" y="2749137"/>
            <a:ext cx="4115259" cy="26653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The </a:t>
            </a:r>
            <a:r>
              <a:rPr lang="en-US" altLang="zh-CN" dirty="0"/>
              <a:t>black line shows the overall error rate which falls below 30</a:t>
            </a:r>
            <a:r>
              <a:rPr lang="en-US" altLang="zh-CN" dirty="0" smtClean="0"/>
              <a:t>%.</a:t>
            </a:r>
          </a:p>
          <a:p>
            <a:pPr algn="just"/>
            <a:r>
              <a:rPr lang="en-US" altLang="zh-CN" dirty="0" smtClean="0"/>
              <a:t>The </a:t>
            </a:r>
            <a:r>
              <a:rPr lang="en-US" altLang="zh-CN" dirty="0"/>
              <a:t>red, green, blue and aqua lines show the error rate for bad, ok, good and excellent movies </a:t>
            </a:r>
            <a:r>
              <a:rPr lang="en-US" altLang="zh-CN" dirty="0" smtClean="0"/>
              <a:t>respectively.</a:t>
            </a:r>
          </a:p>
          <a:p>
            <a:pPr algn="just"/>
            <a:r>
              <a:rPr lang="en-US" altLang="zh-CN" dirty="0" smtClean="0"/>
              <a:t>We </a:t>
            </a:r>
            <a:r>
              <a:rPr lang="en-US" altLang="zh-CN" dirty="0"/>
              <a:t>can see that right now we’re much more successful predicting good movies. We cannot predict bad movies very well. </a:t>
            </a:r>
          </a:p>
          <a:p>
            <a:pPr algn="just"/>
            <a:endParaRPr lang="en-US" altLang="zh-CN" dirty="0"/>
          </a:p>
        </p:txBody>
      </p:sp>
    </p:spTree>
    <p:extLst>
      <p:ext uri="{BB962C8B-B14F-4D97-AF65-F5344CB8AC3E}">
        <p14:creationId xmlns:p14="http://schemas.microsoft.com/office/powerpoint/2010/main" val="181563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74734"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4" name="文本框 3"/>
          <p:cNvSpPr txBox="1"/>
          <p:nvPr/>
        </p:nvSpPr>
        <p:spPr>
          <a:xfrm>
            <a:off x="779612" y="1087266"/>
            <a:ext cx="8126438" cy="646331"/>
          </a:xfrm>
          <a:prstGeom prst="rect">
            <a:avLst/>
          </a:prstGeom>
          <a:noFill/>
        </p:spPr>
        <p:txBody>
          <a:bodyPr wrap="square" rtlCol="0">
            <a:spAutoFit/>
          </a:bodyPr>
          <a:lstStyle/>
          <a:p>
            <a:r>
              <a:rPr kumimoji="1" lang="en-US" altLang="zh-CN" b="1" dirty="0" smtClean="0"/>
              <a:t>6.3 </a:t>
            </a:r>
            <a:r>
              <a:rPr lang="en-US" altLang="zh-CN" b="1" dirty="0" smtClean="0"/>
              <a:t>Random</a:t>
            </a:r>
            <a:r>
              <a:rPr lang="zh-CN" altLang="en-US" b="1" dirty="0" smtClean="0"/>
              <a:t> </a:t>
            </a:r>
            <a:r>
              <a:rPr lang="en-US" altLang="zh-CN" b="1" dirty="0" smtClean="0"/>
              <a:t>Forest</a:t>
            </a:r>
            <a:endParaRPr lang="en-US" altLang="zh-CN" b="1" dirty="0"/>
          </a:p>
          <a:p>
            <a:endParaRPr kumimoji="1" lang="zh-CN" altLang="en-US" b="1" dirty="0"/>
          </a:p>
        </p:txBody>
      </p:sp>
      <p:sp>
        <p:nvSpPr>
          <p:cNvPr id="10" name="内容占位符 2"/>
          <p:cNvSpPr txBox="1">
            <a:spLocks/>
          </p:cNvSpPr>
          <p:nvPr/>
        </p:nvSpPr>
        <p:spPr>
          <a:xfrm>
            <a:off x="849761" y="1410431"/>
            <a:ext cx="6034740"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Let’s </a:t>
            </a:r>
            <a:r>
              <a:rPr lang="en-US" altLang="zh-CN" dirty="0"/>
              <a:t>look at relative variable importance by plotting the mean decrease in Gini calculated across all trees. </a:t>
            </a:r>
          </a:p>
          <a:p>
            <a:pPr algn="just"/>
            <a:endParaRPr lang="en-US" altLang="zh-CN" dirty="0"/>
          </a:p>
        </p:txBody>
      </p:sp>
      <p:sp>
        <p:nvSpPr>
          <p:cNvPr id="11" name="标题 1"/>
          <p:cNvSpPr txBox="1">
            <a:spLocks/>
          </p:cNvSpPr>
          <p:nvPr/>
        </p:nvSpPr>
        <p:spPr bwMode="black">
          <a:xfrm>
            <a:off x="849761" y="343544"/>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6. Implement algorithm</a:t>
            </a:r>
            <a:endParaRPr kumimoji="1" lang="zh-CN" altLang="en-US" sz="2000" dirty="0"/>
          </a:p>
        </p:txBody>
      </p:sp>
      <p:pic>
        <p:nvPicPr>
          <p:cNvPr id="2" name="图片 1"/>
          <p:cNvPicPr>
            <a:picLocks noChangeAspect="1"/>
          </p:cNvPicPr>
          <p:nvPr/>
        </p:nvPicPr>
        <p:blipFill>
          <a:blip r:embed="rId2"/>
          <a:stretch>
            <a:fillRect/>
          </a:stretch>
        </p:blipFill>
        <p:spPr>
          <a:xfrm>
            <a:off x="849761" y="2144665"/>
            <a:ext cx="6034740" cy="4248615"/>
          </a:xfrm>
          <a:prstGeom prst="rect">
            <a:avLst/>
          </a:prstGeom>
        </p:spPr>
      </p:pic>
      <p:sp>
        <p:nvSpPr>
          <p:cNvPr id="12" name="内容占位符 2"/>
          <p:cNvSpPr txBox="1">
            <a:spLocks/>
          </p:cNvSpPr>
          <p:nvPr/>
        </p:nvSpPr>
        <p:spPr>
          <a:xfrm>
            <a:off x="7191088" y="2144665"/>
            <a:ext cx="4484239"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From </a:t>
            </a:r>
            <a:r>
              <a:rPr lang="en-US" altLang="zh-CN" dirty="0"/>
              <a:t>the plot, we see </a:t>
            </a:r>
            <a:r>
              <a:rPr lang="en-US" altLang="zh-CN" dirty="0" err="1"/>
              <a:t>User_vote</a:t>
            </a:r>
            <a:r>
              <a:rPr lang="en-US" altLang="zh-CN" dirty="0"/>
              <a:t> is a very important variable, while </a:t>
            </a:r>
            <a:r>
              <a:rPr lang="en-US" altLang="zh-CN" dirty="0" err="1"/>
              <a:t>face_number</a:t>
            </a:r>
            <a:r>
              <a:rPr lang="en-US" altLang="zh-CN" dirty="0"/>
              <a:t>, content and country are not so important. </a:t>
            </a:r>
          </a:p>
          <a:p>
            <a:pPr algn="just"/>
            <a:endParaRPr lang="en-US" altLang="zh-CN" dirty="0"/>
          </a:p>
        </p:txBody>
      </p:sp>
      <p:sp>
        <p:nvSpPr>
          <p:cNvPr id="13" name="内容占位符 2"/>
          <p:cNvSpPr txBox="1">
            <a:spLocks/>
          </p:cNvSpPr>
          <p:nvPr/>
        </p:nvSpPr>
        <p:spPr>
          <a:xfrm>
            <a:off x="7569434" y="3553791"/>
            <a:ext cx="3727545"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After we apply the model, we get:</a:t>
            </a:r>
          </a:p>
          <a:p>
            <a:pPr algn="just"/>
            <a:r>
              <a:rPr lang="en-US" altLang="zh-CN" sz="1600" dirty="0" smtClean="0"/>
              <a:t>- Accuracy is 0.7642 for validation set. </a:t>
            </a:r>
          </a:p>
          <a:p>
            <a:pPr algn="just"/>
            <a:r>
              <a:rPr lang="en-US" altLang="zh-CN" sz="1600" dirty="0" smtClean="0"/>
              <a:t>- </a:t>
            </a:r>
            <a:r>
              <a:rPr lang="en-US" altLang="zh-CN" sz="1600" dirty="0"/>
              <a:t>Accuracy is 0.7658 for test set. </a:t>
            </a:r>
          </a:p>
          <a:p>
            <a:pPr algn="just"/>
            <a:endParaRPr lang="en-US" altLang="zh-CN" dirty="0"/>
          </a:p>
        </p:txBody>
      </p:sp>
    </p:spTree>
    <p:extLst>
      <p:ext uri="{BB962C8B-B14F-4D97-AF65-F5344CB8AC3E}">
        <p14:creationId xmlns:p14="http://schemas.microsoft.com/office/powerpoint/2010/main" val="1934543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3941280" y="0"/>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0" name="内容占位符 2"/>
          <p:cNvSpPr txBox="1">
            <a:spLocks/>
          </p:cNvSpPr>
          <p:nvPr/>
        </p:nvSpPr>
        <p:spPr>
          <a:xfrm>
            <a:off x="849761" y="1478098"/>
            <a:ext cx="6034740"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b="1" dirty="0"/>
              <a:t>Accuracy table for different models: </a:t>
            </a:r>
          </a:p>
        </p:txBody>
      </p:sp>
      <p:sp>
        <p:nvSpPr>
          <p:cNvPr id="11" name="标题 1"/>
          <p:cNvSpPr txBox="1">
            <a:spLocks/>
          </p:cNvSpPr>
          <p:nvPr/>
        </p:nvSpPr>
        <p:spPr bwMode="black">
          <a:xfrm>
            <a:off x="849761" y="544072"/>
            <a:ext cx="4558578"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7. Conclusion</a:t>
            </a:r>
            <a:endParaRPr kumimoji="1" lang="zh-CN" altLang="en-US" sz="2000" dirty="0"/>
          </a:p>
        </p:txBody>
      </p:sp>
      <p:sp>
        <p:nvSpPr>
          <p:cNvPr id="13" name="内容占位符 2"/>
          <p:cNvSpPr txBox="1">
            <a:spLocks/>
          </p:cNvSpPr>
          <p:nvPr/>
        </p:nvSpPr>
        <p:spPr>
          <a:xfrm>
            <a:off x="883751" y="3831441"/>
            <a:ext cx="9503198" cy="162385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For </a:t>
            </a:r>
            <a:r>
              <a:rPr lang="en-US" altLang="zh-CN" dirty="0"/>
              <a:t>Decision tree model, we have a higher accuracy for training data because the tree was built based on the training data. </a:t>
            </a:r>
          </a:p>
          <a:p>
            <a:pPr algn="just"/>
            <a:r>
              <a:rPr lang="en-US" altLang="zh-CN" dirty="0"/>
              <a:t>Based on the overall performance, we find the best model is random forest, which gives a high accuracy around 0.76. </a:t>
            </a:r>
          </a:p>
          <a:p>
            <a:pPr algn="just"/>
            <a:endParaRPr lang="en-US" altLang="zh-CN" dirty="0"/>
          </a:p>
        </p:txBody>
      </p:sp>
      <p:pic>
        <p:nvPicPr>
          <p:cNvPr id="3" name="图片 2"/>
          <p:cNvPicPr>
            <a:picLocks noChangeAspect="1"/>
          </p:cNvPicPr>
          <p:nvPr/>
        </p:nvPicPr>
        <p:blipFill>
          <a:blip r:embed="rId2"/>
          <a:stretch>
            <a:fillRect/>
          </a:stretch>
        </p:blipFill>
        <p:spPr>
          <a:xfrm>
            <a:off x="1148575" y="1977513"/>
            <a:ext cx="9238374" cy="1646632"/>
          </a:xfrm>
          <a:prstGeom prst="rect">
            <a:avLst/>
          </a:prstGeom>
        </p:spPr>
      </p:pic>
    </p:spTree>
    <p:extLst>
      <p:ext uri="{BB962C8B-B14F-4D97-AF65-F5344CB8AC3E}">
        <p14:creationId xmlns:p14="http://schemas.microsoft.com/office/powerpoint/2010/main" val="31501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idx="1"/>
            <p:extLst>
              <p:ext uri="{D42A27DB-BD31-4B8C-83A1-F6EECF244321}">
                <p14:modId xmlns:p14="http://schemas.microsoft.com/office/powerpoint/2010/main" val="1789558352"/>
              </p:ext>
            </p:extLst>
          </p:nvPr>
        </p:nvGraphicFramePr>
        <p:xfrm>
          <a:off x="2247648" y="1400532"/>
          <a:ext cx="7641772" cy="5179616"/>
        </p:xfrm>
        <a:graphic>
          <a:graphicData uri="http://schemas.openxmlformats.org/drawingml/2006/table">
            <a:tbl>
              <a:tblPr firstRow="1" firstCol="1" bandRow="1">
                <a:tableStyleId>{5C22544A-7EE6-4342-B048-85BDC9FD1C3A}</a:tableStyleId>
              </a:tblPr>
              <a:tblGrid>
                <a:gridCol w="597107"/>
                <a:gridCol w="2422167"/>
                <a:gridCol w="4622498"/>
              </a:tblGrid>
              <a:tr h="221068">
                <a:tc>
                  <a:txBody>
                    <a:bodyPr/>
                    <a:lstStyle/>
                    <a:p>
                      <a:pPr>
                        <a:spcAft>
                          <a:spcPts val="0"/>
                        </a:spcAft>
                      </a:pPr>
                      <a:r>
                        <a:rPr lang="en-US" sz="700">
                          <a:effectLst/>
                        </a:rPr>
                        <a:t>Num</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Variable</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Data description</a:t>
                      </a:r>
                      <a:endParaRPr lang="zh-CN" sz="700" dirty="0">
                        <a:effectLst/>
                        <a:latin typeface="Times New Roman" charset="0"/>
                        <a:ea typeface="Batang" charset="-127"/>
                      </a:endParaRPr>
                    </a:p>
                  </a:txBody>
                  <a:tcPr marL="35078" marR="35078" marT="0" marB="0"/>
                </a:tc>
              </a:tr>
              <a:tr h="177091">
                <a:tc>
                  <a:txBody>
                    <a:bodyPr/>
                    <a:lstStyle/>
                    <a:p>
                      <a:pPr>
                        <a:spcAft>
                          <a:spcPts val="0"/>
                        </a:spcAft>
                      </a:pPr>
                      <a:r>
                        <a:rPr lang="en-US" sz="700">
                          <a:effectLst/>
                        </a:rPr>
                        <a:t>1</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color</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Specifies if it was color/black &amp; white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director_name</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Name of movie director</a:t>
                      </a:r>
                      <a:endParaRPr lang="zh-CN" sz="700" dirty="0">
                        <a:effectLst/>
                        <a:latin typeface="Times New Roman" charset="0"/>
                        <a:ea typeface="Batang" charset="-127"/>
                      </a:endParaRPr>
                    </a:p>
                  </a:txBody>
                  <a:tcPr marL="35078" marR="35078" marT="0" marB="0"/>
                </a:tc>
              </a:tr>
              <a:tr h="177091">
                <a:tc>
                  <a:txBody>
                    <a:bodyPr/>
                    <a:lstStyle/>
                    <a:p>
                      <a:pPr>
                        <a:spcAft>
                          <a:spcPts val="0"/>
                        </a:spcAft>
                      </a:pPr>
                      <a:r>
                        <a:rPr lang="en-US" sz="700">
                          <a:effectLst/>
                        </a:rPr>
                        <a:t>3</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num_critic_for_reviews</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Number of critics who reviewed</a:t>
                      </a:r>
                      <a:endParaRPr lang="zh-CN" sz="700" dirty="0">
                        <a:effectLst/>
                        <a:latin typeface="Times New Roman" charset="0"/>
                        <a:ea typeface="Batang" charset="-127"/>
                      </a:endParaRPr>
                    </a:p>
                  </a:txBody>
                  <a:tcPr marL="35078" marR="35078" marT="0" marB="0"/>
                </a:tc>
              </a:tr>
              <a:tr h="177091">
                <a:tc>
                  <a:txBody>
                    <a:bodyPr/>
                    <a:lstStyle/>
                    <a:p>
                      <a:pPr>
                        <a:spcAft>
                          <a:spcPts val="0"/>
                        </a:spcAft>
                      </a:pPr>
                      <a:r>
                        <a:rPr lang="en-US" sz="700">
                          <a:effectLst/>
                        </a:rPr>
                        <a:t>4</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duration</a:t>
                      </a:r>
                      <a:endParaRPr lang="zh-CN" sz="700" dirty="0">
                        <a:effectLst/>
                        <a:latin typeface="Times New Roman" charset="0"/>
                        <a:ea typeface="Batang" charset="-127"/>
                      </a:endParaRPr>
                    </a:p>
                  </a:txBody>
                  <a:tcPr marL="35078" marR="35078" marT="0" marB="0"/>
                </a:tc>
                <a:tc>
                  <a:txBody>
                    <a:bodyPr/>
                    <a:lstStyle/>
                    <a:p>
                      <a:pPr>
                        <a:spcAft>
                          <a:spcPts val="0"/>
                        </a:spcAft>
                      </a:pPr>
                      <a:r>
                        <a:rPr lang="en-US" sz="700">
                          <a:effectLst/>
                        </a:rPr>
                        <a:t>Duration of the movie (minutes)</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5</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director_facebook_likes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likes on director’s FB page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6</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actor_3_facebook_likes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likes on 3rd actor’s FB page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7</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actor_2_name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Name of second actor</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8</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actor_1_facebook_likes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likes on 1st actor’s FB page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9</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gross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Gross earning by the movie ($)</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10</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genres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Genres of the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11</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actor_1_name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Name of the first actor</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12</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movie_title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Title of the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13</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num_voted_users</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Number of users voted on IMDB</a:t>
                      </a:r>
                      <a:endParaRPr lang="zh-CN" sz="700" dirty="0">
                        <a:effectLst/>
                        <a:latin typeface="Times New Roman" charset="0"/>
                        <a:ea typeface="Batang" charset="-127"/>
                      </a:endParaRPr>
                    </a:p>
                  </a:txBody>
                  <a:tcPr marL="35078" marR="35078" marT="0" marB="0"/>
                </a:tc>
              </a:tr>
              <a:tr h="177091">
                <a:tc>
                  <a:txBody>
                    <a:bodyPr/>
                    <a:lstStyle/>
                    <a:p>
                      <a:pPr>
                        <a:spcAft>
                          <a:spcPts val="0"/>
                        </a:spcAft>
                      </a:pPr>
                      <a:r>
                        <a:rPr lang="en-US" sz="700">
                          <a:effectLst/>
                        </a:rPr>
                        <a:t>14</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cast_total_facebook_likes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Total facebook likes for all cast members</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15</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actor_3_name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Name of the third actor</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16</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facenumber_in_poster</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the actor who featured in the movie poster</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17</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plot_keywords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Keywords describing the movie plot</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18</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movie_imdb_link</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IMDB link of the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19</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num_user_for_reviews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users who gave a review</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20</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language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Language of the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21</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country</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Country the movie was produced in</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22</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content_rating</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Content rating of the movie</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23</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budget</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Budget of the movie ($)</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24</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title_year</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Year the movie released in</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25</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actor_2_facebook_likes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Number of facebook likes for actor 2</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26</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imdb_score</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IMDB score for the movie (out of 10)</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27</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aspect_ratio</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Aspect ratio the movie was made in</a:t>
                      </a:r>
                      <a:endParaRPr lang="zh-CN" sz="700">
                        <a:effectLst/>
                        <a:latin typeface="Times New Roman" charset="0"/>
                        <a:ea typeface="Batang" charset="-127"/>
                      </a:endParaRPr>
                    </a:p>
                  </a:txBody>
                  <a:tcPr marL="35078" marR="35078" marT="0" marB="0"/>
                </a:tc>
              </a:tr>
              <a:tr h="177091">
                <a:tc>
                  <a:txBody>
                    <a:bodyPr/>
                    <a:lstStyle/>
                    <a:p>
                      <a:pPr>
                        <a:spcAft>
                          <a:spcPts val="0"/>
                        </a:spcAft>
                      </a:pPr>
                      <a:r>
                        <a:rPr lang="en-US" sz="700">
                          <a:effectLst/>
                        </a:rPr>
                        <a:t>28</a:t>
                      </a:r>
                      <a:endParaRPr lang="zh-CN" sz="700">
                        <a:effectLst/>
                        <a:latin typeface="Times New Roman" charset="0"/>
                        <a:ea typeface="Batang" charset="-127"/>
                      </a:endParaRPr>
                    </a:p>
                  </a:txBody>
                  <a:tcPr marL="35078" marR="35078" marT="0" marB="0"/>
                </a:tc>
                <a:tc>
                  <a:txBody>
                    <a:bodyPr/>
                    <a:lstStyle/>
                    <a:p>
                      <a:pPr>
                        <a:spcAft>
                          <a:spcPts val="0"/>
                        </a:spcAft>
                      </a:pPr>
                      <a:r>
                        <a:rPr lang="en-US" sz="700">
                          <a:effectLst/>
                        </a:rPr>
                        <a:t>movie_facebook_likes</a:t>
                      </a:r>
                      <a:endParaRPr lang="zh-CN" sz="700">
                        <a:effectLst/>
                        <a:latin typeface="Times New Roman" charset="0"/>
                        <a:ea typeface="Batang" charset="-127"/>
                      </a:endParaRPr>
                    </a:p>
                  </a:txBody>
                  <a:tcPr marL="35078" marR="35078" marT="0" marB="0"/>
                </a:tc>
                <a:tc>
                  <a:txBody>
                    <a:bodyPr/>
                    <a:lstStyle/>
                    <a:p>
                      <a:pPr>
                        <a:spcAft>
                          <a:spcPts val="0"/>
                        </a:spcAft>
                      </a:pPr>
                      <a:r>
                        <a:rPr lang="en-US" sz="700" dirty="0">
                          <a:effectLst/>
                        </a:rPr>
                        <a:t>Number of </a:t>
                      </a:r>
                      <a:r>
                        <a:rPr lang="en-US" sz="700" dirty="0" err="1">
                          <a:effectLst/>
                        </a:rPr>
                        <a:t>facebook</a:t>
                      </a:r>
                      <a:r>
                        <a:rPr lang="en-US" sz="700" dirty="0">
                          <a:effectLst/>
                        </a:rPr>
                        <a:t> likes</a:t>
                      </a:r>
                      <a:endParaRPr lang="zh-CN" sz="700" dirty="0">
                        <a:effectLst/>
                        <a:latin typeface="Times New Roman" charset="0"/>
                        <a:ea typeface="Batang" charset="-127"/>
                      </a:endParaRPr>
                    </a:p>
                  </a:txBody>
                  <a:tcPr marL="35078" marR="35078" marT="0" marB="0"/>
                </a:tc>
              </a:tr>
            </a:tbl>
          </a:graphicData>
        </a:graphic>
      </p:graphicFrame>
      <p:sp>
        <p:nvSpPr>
          <p:cNvPr id="10" name="标题 1"/>
          <p:cNvSpPr txBox="1">
            <a:spLocks/>
          </p:cNvSpPr>
          <p:nvPr/>
        </p:nvSpPr>
        <p:spPr bwMode="black">
          <a:xfrm>
            <a:off x="1039334" y="276324"/>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1</a:t>
            </a:r>
            <a:r>
              <a:rPr lang="en-US" altLang="zh-CN" sz="2000" b="1" dirty="0" smtClean="0"/>
              <a:t>. INTRODUCTION</a:t>
            </a:r>
            <a:endParaRPr kumimoji="1" lang="zh-CN" altLang="en-US" sz="2000" dirty="0"/>
          </a:p>
        </p:txBody>
      </p:sp>
      <p:sp>
        <p:nvSpPr>
          <p:cNvPr id="7" name="矩形 6"/>
          <p:cNvSpPr/>
          <p:nvPr/>
        </p:nvSpPr>
        <p:spPr>
          <a:xfrm>
            <a:off x="925286" y="960851"/>
            <a:ext cx="2403222" cy="369332"/>
          </a:xfrm>
          <a:prstGeom prst="rect">
            <a:avLst/>
          </a:prstGeom>
        </p:spPr>
        <p:txBody>
          <a:bodyPr wrap="none">
            <a:spAutoFit/>
          </a:bodyPr>
          <a:lstStyle/>
          <a:p>
            <a:r>
              <a:rPr kumimoji="1" lang="en-US" altLang="zh-CN" b="1" dirty="0" smtClean="0"/>
              <a:t>1.2 Data Description</a:t>
            </a:r>
            <a:endParaRPr kumimoji="1" lang="zh-CN" altLang="en-US" b="1" dirty="0"/>
          </a:p>
        </p:txBody>
      </p:sp>
    </p:spTree>
    <p:extLst>
      <p:ext uri="{BB962C8B-B14F-4D97-AF65-F5344CB8AC3E}">
        <p14:creationId xmlns:p14="http://schemas.microsoft.com/office/powerpoint/2010/main" val="198287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360389" y="-383219"/>
            <a:ext cx="31747657" cy="66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0" name="标题 1"/>
          <p:cNvSpPr txBox="1">
            <a:spLocks/>
          </p:cNvSpPr>
          <p:nvPr/>
        </p:nvSpPr>
        <p:spPr bwMode="black">
          <a:xfrm>
            <a:off x="1039333" y="537443"/>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1</a:t>
            </a:r>
            <a:r>
              <a:rPr lang="en-US" altLang="zh-CN" sz="2000" b="1" dirty="0" smtClean="0"/>
              <a:t>. INTRODUCTION</a:t>
            </a:r>
            <a:endParaRPr kumimoji="1" lang="zh-CN" altLang="en-US" sz="2000" dirty="0"/>
          </a:p>
        </p:txBody>
      </p:sp>
      <p:sp>
        <p:nvSpPr>
          <p:cNvPr id="7" name="矩形 6"/>
          <p:cNvSpPr/>
          <p:nvPr/>
        </p:nvSpPr>
        <p:spPr>
          <a:xfrm>
            <a:off x="914134" y="1596360"/>
            <a:ext cx="2708242" cy="369332"/>
          </a:xfrm>
          <a:prstGeom prst="rect">
            <a:avLst/>
          </a:prstGeom>
        </p:spPr>
        <p:txBody>
          <a:bodyPr wrap="none">
            <a:spAutoFit/>
          </a:bodyPr>
          <a:lstStyle/>
          <a:p>
            <a:r>
              <a:rPr kumimoji="1" lang="en-US" altLang="zh-CN" b="1" dirty="0" smtClean="0"/>
              <a:t>1.3 Problem Statement</a:t>
            </a:r>
            <a:endParaRPr kumimoji="1" lang="zh-CN" altLang="en-US" b="1" dirty="0"/>
          </a:p>
        </p:txBody>
      </p:sp>
      <p:sp>
        <p:nvSpPr>
          <p:cNvPr id="2" name="内容占位符 1"/>
          <p:cNvSpPr>
            <a:spLocks noGrp="1"/>
          </p:cNvSpPr>
          <p:nvPr>
            <p:ph idx="1"/>
          </p:nvPr>
        </p:nvSpPr>
        <p:spPr>
          <a:xfrm>
            <a:off x="1039333" y="2169688"/>
            <a:ext cx="9152881" cy="3101983"/>
          </a:xfrm>
        </p:spPr>
        <p:txBody>
          <a:bodyPr/>
          <a:lstStyle/>
          <a:p>
            <a:pPr algn="just"/>
            <a:r>
              <a:rPr lang="en-US" altLang="zh-CN" dirty="0"/>
              <a:t>Based on the massive movie information, it would be interesting to understand what are the important factors that make a movie more successful than others. So, we would like to analyze what kind of movies are more successful, in other words, get higher IMDB score. We also want to show the results of this analysis in an intuitive way by visualizing outcome using ggplot2 in R. </a:t>
            </a:r>
          </a:p>
          <a:p>
            <a:pPr algn="just"/>
            <a:r>
              <a:rPr lang="en-US" altLang="zh-CN" dirty="0"/>
              <a:t>In this project, we take IMDB scores as response variable and focus on operating predictions by analyzing the rest of variables in the IMDB 5000 movie data. The results can help film companies to understand the secret of generating a commercial success movie. </a:t>
            </a:r>
          </a:p>
          <a:p>
            <a:pPr algn="just"/>
            <a:endParaRPr kumimoji="1" lang="zh-CN" altLang="en-US" dirty="0"/>
          </a:p>
        </p:txBody>
      </p:sp>
    </p:spTree>
    <p:extLst>
      <p:ext uri="{BB962C8B-B14F-4D97-AF65-F5344CB8AC3E}">
        <p14:creationId xmlns:p14="http://schemas.microsoft.com/office/powerpoint/2010/main" val="119363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360389" y="-383219"/>
            <a:ext cx="31747657" cy="66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0" name="标题 1"/>
          <p:cNvSpPr txBox="1">
            <a:spLocks/>
          </p:cNvSpPr>
          <p:nvPr/>
        </p:nvSpPr>
        <p:spPr bwMode="black">
          <a:xfrm>
            <a:off x="1039332" y="569019"/>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2</a:t>
            </a:r>
            <a:r>
              <a:rPr lang="en-US" altLang="zh-CN" sz="2000" b="1" dirty="0" smtClean="0"/>
              <a:t>. DATA EXPLORATION</a:t>
            </a:r>
            <a:endParaRPr kumimoji="1" lang="zh-CN" altLang="en-US" sz="2000" dirty="0"/>
          </a:p>
        </p:txBody>
      </p:sp>
      <p:sp>
        <p:nvSpPr>
          <p:cNvPr id="7" name="矩形 6"/>
          <p:cNvSpPr/>
          <p:nvPr/>
        </p:nvSpPr>
        <p:spPr>
          <a:xfrm>
            <a:off x="1039334" y="1572861"/>
            <a:ext cx="1686680" cy="369332"/>
          </a:xfrm>
          <a:prstGeom prst="rect">
            <a:avLst/>
          </a:prstGeom>
        </p:spPr>
        <p:txBody>
          <a:bodyPr wrap="none">
            <a:spAutoFit/>
          </a:bodyPr>
          <a:lstStyle/>
          <a:p>
            <a:r>
              <a:rPr kumimoji="1" lang="en-US" altLang="zh-CN" b="1" dirty="0" smtClean="0"/>
              <a:t>2.1 Load Data</a:t>
            </a:r>
            <a:endParaRPr kumimoji="1" lang="zh-CN" altLang="en-US" b="1" dirty="0"/>
          </a:p>
        </p:txBody>
      </p:sp>
      <p:sp>
        <p:nvSpPr>
          <p:cNvPr id="2" name="内容占位符 1"/>
          <p:cNvSpPr>
            <a:spLocks noGrp="1"/>
          </p:cNvSpPr>
          <p:nvPr>
            <p:ph idx="1"/>
          </p:nvPr>
        </p:nvSpPr>
        <p:spPr>
          <a:xfrm>
            <a:off x="1039334" y="1987462"/>
            <a:ext cx="9977009" cy="921585"/>
          </a:xfrm>
        </p:spPr>
        <p:txBody>
          <a:bodyPr/>
          <a:lstStyle/>
          <a:p>
            <a:r>
              <a:rPr lang="en-US" altLang="zh-CN" dirty="0"/>
              <a:t>We have 5043 observations of 28 variables. The response variable “</a:t>
            </a:r>
            <a:r>
              <a:rPr lang="en-US" altLang="zh-CN" dirty="0" err="1"/>
              <a:t>imdb_score</a:t>
            </a:r>
            <a:r>
              <a:rPr lang="en-US" altLang="zh-CN" dirty="0"/>
              <a:t>” is numerical, and the predictors are mixed with numerical and categorical variables. </a:t>
            </a:r>
          </a:p>
          <a:p>
            <a:endParaRPr kumimoji="1" lang="zh-CN" altLang="en-US" dirty="0"/>
          </a:p>
        </p:txBody>
      </p:sp>
      <p:sp>
        <p:nvSpPr>
          <p:cNvPr id="11" name="矩形 10"/>
          <p:cNvSpPr/>
          <p:nvPr/>
        </p:nvSpPr>
        <p:spPr>
          <a:xfrm>
            <a:off x="1039334" y="2776163"/>
            <a:ext cx="2697149" cy="369332"/>
          </a:xfrm>
          <a:prstGeom prst="rect">
            <a:avLst/>
          </a:prstGeom>
        </p:spPr>
        <p:txBody>
          <a:bodyPr wrap="none">
            <a:spAutoFit/>
          </a:bodyPr>
          <a:lstStyle/>
          <a:p>
            <a:r>
              <a:rPr kumimoji="1" lang="en-US" altLang="zh-CN" b="1" dirty="0" smtClean="0"/>
              <a:t>2.2 </a:t>
            </a:r>
            <a:r>
              <a:rPr lang="en-US" altLang="zh-CN" b="1" dirty="0"/>
              <a:t>Remove Duplicates </a:t>
            </a:r>
            <a:endParaRPr lang="en-US" altLang="zh-CN" dirty="0">
              <a:effectLst/>
            </a:endParaRPr>
          </a:p>
        </p:txBody>
      </p:sp>
      <p:sp>
        <p:nvSpPr>
          <p:cNvPr id="12" name="内容占位符 1"/>
          <p:cNvSpPr txBox="1">
            <a:spLocks/>
          </p:cNvSpPr>
          <p:nvPr/>
        </p:nvSpPr>
        <p:spPr>
          <a:xfrm>
            <a:off x="1039333" y="3116952"/>
            <a:ext cx="9977009" cy="92158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In the IMDB data, we have some duplicate rows. We want to remove the 45 duplicated rows and keep the unique ones. </a:t>
            </a:r>
            <a:r>
              <a:rPr lang="en-US" altLang="zh-CN" dirty="0" smtClean="0"/>
              <a:t> Then we got 4998 observations left.</a:t>
            </a:r>
          </a:p>
          <a:p>
            <a:endParaRPr lang="en-US" altLang="zh-CN" dirty="0"/>
          </a:p>
          <a:p>
            <a:endParaRPr kumimoji="1" lang="zh-CN" altLang="en-US" dirty="0"/>
          </a:p>
        </p:txBody>
      </p:sp>
      <p:sp>
        <p:nvSpPr>
          <p:cNvPr id="13" name="矩形 12"/>
          <p:cNvSpPr/>
          <p:nvPr/>
        </p:nvSpPr>
        <p:spPr>
          <a:xfrm>
            <a:off x="1039332" y="3930073"/>
            <a:ext cx="2588144" cy="646331"/>
          </a:xfrm>
          <a:prstGeom prst="rect">
            <a:avLst/>
          </a:prstGeom>
        </p:spPr>
        <p:txBody>
          <a:bodyPr wrap="none">
            <a:spAutoFit/>
          </a:bodyPr>
          <a:lstStyle/>
          <a:p>
            <a:r>
              <a:rPr kumimoji="1" lang="en-US" altLang="zh-CN" b="1" dirty="0" smtClean="0"/>
              <a:t>2.3 </a:t>
            </a:r>
            <a:r>
              <a:rPr lang="en-US" altLang="zh-CN" b="1" dirty="0" smtClean="0"/>
              <a:t>Tidy up Movie Title</a:t>
            </a:r>
          </a:p>
          <a:p>
            <a:endParaRPr lang="en-US" altLang="zh-CN" dirty="0">
              <a:effectLst/>
            </a:endParaRPr>
          </a:p>
        </p:txBody>
      </p:sp>
      <p:sp>
        <p:nvSpPr>
          <p:cNvPr id="14" name="内容占位符 1"/>
          <p:cNvSpPr txBox="1">
            <a:spLocks/>
          </p:cNvSpPr>
          <p:nvPr/>
        </p:nvSpPr>
        <p:spPr>
          <a:xfrm>
            <a:off x="1047845" y="4290334"/>
            <a:ext cx="9977009" cy="92158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All the movie titles have a special character (Â) at the end and some have whitespaces, they might be generated during the data collection. </a:t>
            </a:r>
            <a:r>
              <a:rPr lang="en-US" altLang="zh-CN" dirty="0" smtClean="0"/>
              <a:t>So we removed </a:t>
            </a:r>
            <a:r>
              <a:rPr lang="en-US" altLang="zh-CN" dirty="0"/>
              <a:t>them. </a:t>
            </a:r>
          </a:p>
          <a:p>
            <a:endParaRPr kumimoji="1" lang="zh-CN" altLang="en-US" dirty="0"/>
          </a:p>
        </p:txBody>
      </p:sp>
    </p:spTree>
    <p:extLst>
      <p:ext uri="{BB962C8B-B14F-4D97-AF65-F5344CB8AC3E}">
        <p14:creationId xmlns:p14="http://schemas.microsoft.com/office/powerpoint/2010/main" val="159874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3360389" y="-383219"/>
            <a:ext cx="31747657" cy="66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10" name="标题 1"/>
          <p:cNvSpPr txBox="1">
            <a:spLocks/>
          </p:cNvSpPr>
          <p:nvPr/>
        </p:nvSpPr>
        <p:spPr bwMode="black">
          <a:xfrm>
            <a:off x="1039334" y="559351"/>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a:t>2</a:t>
            </a:r>
            <a:r>
              <a:rPr lang="en-US" altLang="zh-CN" sz="2000" b="1" dirty="0" smtClean="0"/>
              <a:t>. DATA EXPLORATION</a:t>
            </a:r>
            <a:endParaRPr kumimoji="1" lang="zh-CN" altLang="en-US" sz="2000" dirty="0"/>
          </a:p>
        </p:txBody>
      </p:sp>
      <p:sp>
        <p:nvSpPr>
          <p:cNvPr id="7" name="矩形 6"/>
          <p:cNvSpPr/>
          <p:nvPr/>
        </p:nvSpPr>
        <p:spPr>
          <a:xfrm>
            <a:off x="1039334" y="1302584"/>
            <a:ext cx="1893660" cy="369332"/>
          </a:xfrm>
          <a:prstGeom prst="rect">
            <a:avLst/>
          </a:prstGeom>
        </p:spPr>
        <p:txBody>
          <a:bodyPr wrap="none">
            <a:spAutoFit/>
          </a:bodyPr>
          <a:lstStyle/>
          <a:p>
            <a:r>
              <a:rPr kumimoji="1" lang="en-US" altLang="zh-CN" b="1" dirty="0" smtClean="0"/>
              <a:t>2.4 Split Genres</a:t>
            </a:r>
            <a:endParaRPr kumimoji="1" lang="zh-CN" altLang="en-US" b="1" dirty="0"/>
          </a:p>
        </p:txBody>
      </p:sp>
      <p:sp>
        <p:nvSpPr>
          <p:cNvPr id="15" name="内容占位符 1"/>
          <p:cNvSpPr>
            <a:spLocks noGrp="1"/>
          </p:cNvSpPr>
          <p:nvPr>
            <p:ph idx="1"/>
          </p:nvPr>
        </p:nvSpPr>
        <p:spPr>
          <a:xfrm>
            <a:off x="1039334" y="1726675"/>
            <a:ext cx="9977009" cy="1399814"/>
          </a:xfrm>
        </p:spPr>
        <p:txBody>
          <a:bodyPr>
            <a:normAutofit/>
          </a:bodyPr>
          <a:lstStyle/>
          <a:p>
            <a:pPr algn="just"/>
            <a:r>
              <a:rPr lang="en-US" altLang="zh-CN" dirty="0" smtClean="0"/>
              <a:t>Each </a:t>
            </a:r>
            <a:r>
              <a:rPr lang="en-US" altLang="zh-CN" dirty="0"/>
              <a:t>record of genres is combined with a few types, which will cause the difficulty of analyzing. </a:t>
            </a:r>
          </a:p>
          <a:p>
            <a:pPr algn="just"/>
            <a:r>
              <a:rPr lang="en-US" altLang="zh-CN" dirty="0" smtClean="0"/>
              <a:t>We separated this variable into binary variables indicating the genre. Then we took the average </a:t>
            </a:r>
            <a:r>
              <a:rPr lang="en-US" altLang="zh-CN" dirty="0" err="1" smtClean="0"/>
              <a:t>imdb</a:t>
            </a:r>
            <a:r>
              <a:rPr lang="en-US" altLang="zh-CN" dirty="0" smtClean="0"/>
              <a:t> score for each genre, and drew a histogram.</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337" y="3236007"/>
            <a:ext cx="4894289" cy="3079821"/>
          </a:xfrm>
          <a:prstGeom prst="rect">
            <a:avLst/>
          </a:prstGeom>
        </p:spPr>
      </p:pic>
      <p:sp>
        <p:nvSpPr>
          <p:cNvPr id="16" name="内容占位符 1"/>
          <p:cNvSpPr txBox="1">
            <a:spLocks/>
          </p:cNvSpPr>
          <p:nvPr/>
        </p:nvSpPr>
        <p:spPr>
          <a:xfrm>
            <a:off x="6776106" y="3666623"/>
            <a:ext cx="4240237" cy="226582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lang="en-US" altLang="zh-CN" dirty="0" smtClean="0"/>
              <a:t>There isn’t </a:t>
            </a:r>
            <a:r>
              <a:rPr lang="en-US" altLang="zh-CN" dirty="0"/>
              <a:t>much difference in the </a:t>
            </a:r>
            <a:r>
              <a:rPr lang="en-US" altLang="zh-CN" dirty="0" smtClean="0"/>
              <a:t>averages, all of them are </a:t>
            </a:r>
            <a:r>
              <a:rPr lang="en-US" altLang="zh-CN" dirty="0"/>
              <a:t>in the same range of 6~8. So </a:t>
            </a:r>
            <a:r>
              <a:rPr lang="en-US" altLang="zh-CN" dirty="0" smtClean="0"/>
              <a:t>the </a:t>
            </a:r>
            <a:r>
              <a:rPr lang="en-US" altLang="zh-CN" dirty="0"/>
              <a:t>predictor “genres” </a:t>
            </a:r>
            <a:r>
              <a:rPr lang="en-US" altLang="zh-CN" dirty="0" smtClean="0"/>
              <a:t>is not influential to the score, we removed it from our dataset. </a:t>
            </a:r>
            <a:endParaRPr lang="en-US" altLang="zh-CN" dirty="0"/>
          </a:p>
          <a:p>
            <a:pPr algn="just"/>
            <a:endParaRPr kumimoji="1" lang="zh-CN" altLang="en-US" dirty="0"/>
          </a:p>
        </p:txBody>
      </p:sp>
    </p:spTree>
    <p:extLst>
      <p:ext uri="{BB962C8B-B14F-4D97-AF65-F5344CB8AC3E}">
        <p14:creationId xmlns:p14="http://schemas.microsoft.com/office/powerpoint/2010/main" val="191693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3" name="内容占位符 2"/>
          <p:cNvSpPr>
            <a:spLocks noGrp="1"/>
          </p:cNvSpPr>
          <p:nvPr>
            <p:ph idx="1"/>
          </p:nvPr>
        </p:nvSpPr>
        <p:spPr>
          <a:xfrm>
            <a:off x="1039334" y="1443316"/>
            <a:ext cx="9998780" cy="491552"/>
          </a:xfrm>
        </p:spPr>
        <p:txBody>
          <a:bodyPr/>
          <a:lstStyle/>
          <a:p>
            <a:pPr algn="just"/>
            <a:r>
              <a:rPr kumimoji="1" lang="en-US" altLang="zh-CN" dirty="0" smtClean="0"/>
              <a:t>The </a:t>
            </a:r>
            <a:r>
              <a:rPr kumimoji="1" lang="en-US" altLang="zh-CN" dirty="0" err="1" smtClean="0"/>
              <a:t>heatmap</a:t>
            </a:r>
            <a:r>
              <a:rPr kumimoji="1" lang="en-US" altLang="zh-CN" dirty="0" smtClean="0"/>
              <a:t> of missing value</a:t>
            </a:r>
            <a:endParaRPr kumimoji="1" lang="zh-CN" altLang="en-US" dirty="0"/>
          </a:p>
        </p:txBody>
      </p:sp>
      <p:sp>
        <p:nvSpPr>
          <p:cNvPr id="10" name="标题 1"/>
          <p:cNvSpPr txBox="1">
            <a:spLocks/>
          </p:cNvSpPr>
          <p:nvPr/>
        </p:nvSpPr>
        <p:spPr bwMode="black">
          <a:xfrm>
            <a:off x="1039334" y="444317"/>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3. Data cleaning</a:t>
            </a:r>
            <a:endParaRPr kumimoji="1" lang="zh-CN" altLang="en-US" sz="2000" dirty="0"/>
          </a:p>
        </p:txBody>
      </p:sp>
      <p:sp>
        <p:nvSpPr>
          <p:cNvPr id="5" name="矩形 4"/>
          <p:cNvSpPr/>
          <p:nvPr/>
        </p:nvSpPr>
        <p:spPr>
          <a:xfrm>
            <a:off x="1039334" y="1073984"/>
            <a:ext cx="1976695" cy="369332"/>
          </a:xfrm>
          <a:prstGeom prst="rect">
            <a:avLst/>
          </a:prstGeom>
        </p:spPr>
        <p:txBody>
          <a:bodyPr wrap="none">
            <a:spAutoFit/>
          </a:bodyPr>
          <a:lstStyle/>
          <a:p>
            <a:r>
              <a:rPr kumimoji="1" lang="en-US" altLang="zh-CN" b="1" dirty="0" smtClean="0"/>
              <a:t>3.1 Missing Value</a:t>
            </a:r>
            <a:endParaRPr kumimoji="1" lang="zh-CN" altLang="en-US"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052" y="1934868"/>
            <a:ext cx="7089864" cy="4382926"/>
          </a:xfrm>
          <a:prstGeom prst="rect">
            <a:avLst/>
          </a:prstGeom>
        </p:spPr>
      </p:pic>
      <p:sp>
        <p:nvSpPr>
          <p:cNvPr id="8" name="内容占位符 2"/>
          <p:cNvSpPr txBox="1">
            <a:spLocks/>
          </p:cNvSpPr>
          <p:nvPr/>
        </p:nvSpPr>
        <p:spPr>
          <a:xfrm>
            <a:off x="8575514" y="2910166"/>
            <a:ext cx="3025936" cy="163897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lgn="just"/>
            <a:r>
              <a:rPr kumimoji="1" lang="en-US" altLang="zh-CN" dirty="0" smtClean="0"/>
              <a:t>We can directly see there are plenty of missing value existing in dataset, so we will use some methods to </a:t>
            </a:r>
            <a:r>
              <a:rPr kumimoji="1" lang="en-US" altLang="zh-CN" smtClean="0"/>
              <a:t>deal with it  </a:t>
            </a:r>
            <a:endParaRPr kumimoji="1" lang="zh-CN" altLang="en-US" dirty="0"/>
          </a:p>
        </p:txBody>
      </p:sp>
    </p:spTree>
    <p:extLst>
      <p:ext uri="{BB962C8B-B14F-4D97-AF65-F5344CB8AC3E}">
        <p14:creationId xmlns:p14="http://schemas.microsoft.com/office/powerpoint/2010/main" val="63034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3" name="内容占位符 2"/>
          <p:cNvSpPr>
            <a:spLocks noGrp="1"/>
          </p:cNvSpPr>
          <p:nvPr>
            <p:ph idx="1"/>
          </p:nvPr>
        </p:nvSpPr>
        <p:spPr>
          <a:xfrm>
            <a:off x="1039334" y="2130883"/>
            <a:ext cx="9998780" cy="1579321"/>
          </a:xfrm>
        </p:spPr>
        <p:txBody>
          <a:bodyPr>
            <a:normAutofit/>
          </a:bodyPr>
          <a:lstStyle/>
          <a:p>
            <a:pPr algn="just"/>
            <a:r>
              <a:rPr lang="en-US" altLang="zh-CN" dirty="0" smtClean="0"/>
              <a:t>Gross and </a:t>
            </a:r>
            <a:r>
              <a:rPr lang="en-US" altLang="zh-CN" dirty="0"/>
              <a:t>budget have </a:t>
            </a:r>
            <a:r>
              <a:rPr lang="en-US" altLang="zh-CN" dirty="0" smtClean="0"/>
              <a:t>most missing </a:t>
            </a:r>
            <a:r>
              <a:rPr lang="en-US" altLang="zh-CN" dirty="0"/>
              <a:t>values, </a:t>
            </a:r>
            <a:r>
              <a:rPr lang="en-US" altLang="zh-CN" dirty="0" smtClean="0"/>
              <a:t>and they are important for further analysis. </a:t>
            </a:r>
            <a:r>
              <a:rPr lang="en-US" altLang="zh-CN" dirty="0"/>
              <a:t>W</a:t>
            </a:r>
            <a:r>
              <a:rPr lang="en-US" altLang="zh-CN" dirty="0" smtClean="0"/>
              <a:t>e deleted </a:t>
            </a:r>
            <a:r>
              <a:rPr lang="en-US" altLang="zh-CN" dirty="0"/>
              <a:t>rows with </a:t>
            </a:r>
            <a:r>
              <a:rPr lang="en-US" altLang="zh-CN" dirty="0" smtClean="0"/>
              <a:t>NA </a:t>
            </a:r>
            <a:r>
              <a:rPr lang="en-US" altLang="zh-CN" dirty="0"/>
              <a:t>values for gross and budget because imputation will not do a good job here. </a:t>
            </a:r>
            <a:r>
              <a:rPr lang="en-US" altLang="zh-CN" dirty="0" smtClean="0"/>
              <a:t> </a:t>
            </a:r>
            <a:endParaRPr lang="en-US" altLang="zh-CN" dirty="0"/>
          </a:p>
          <a:p>
            <a:pPr algn="just"/>
            <a:r>
              <a:rPr lang="en-US" altLang="zh-CN" dirty="0" smtClean="0"/>
              <a:t>After cleaning, </a:t>
            </a:r>
            <a:r>
              <a:rPr lang="en-US" altLang="zh-CN" dirty="0"/>
              <a:t>we only omitted 23% of the observations. O</a:t>
            </a:r>
            <a:r>
              <a:rPr lang="en-US" altLang="zh-CN" dirty="0" smtClean="0"/>
              <a:t>ur </a:t>
            </a:r>
            <a:r>
              <a:rPr lang="en-US" altLang="zh-CN" dirty="0"/>
              <a:t>data </a:t>
            </a:r>
            <a:r>
              <a:rPr lang="en-US" altLang="zh-CN" dirty="0" smtClean="0"/>
              <a:t>still has </a:t>
            </a:r>
            <a:r>
              <a:rPr lang="en-US" altLang="zh-CN" dirty="0"/>
              <a:t>3857 </a:t>
            </a:r>
            <a:r>
              <a:rPr lang="en-US" altLang="zh-CN" dirty="0" smtClean="0"/>
              <a:t>observations. </a:t>
            </a:r>
            <a:endParaRPr lang="en-US" altLang="zh-CN" dirty="0"/>
          </a:p>
          <a:p>
            <a:pPr algn="just"/>
            <a:endParaRPr lang="en-US" altLang="zh-CN" dirty="0"/>
          </a:p>
          <a:p>
            <a:pPr algn="just"/>
            <a:endParaRPr kumimoji="1" lang="zh-CN" altLang="en-US" dirty="0"/>
          </a:p>
        </p:txBody>
      </p:sp>
      <p:sp>
        <p:nvSpPr>
          <p:cNvPr id="5" name="矩形 4"/>
          <p:cNvSpPr/>
          <p:nvPr/>
        </p:nvSpPr>
        <p:spPr>
          <a:xfrm>
            <a:off x="1039334" y="1761551"/>
            <a:ext cx="2690993" cy="369332"/>
          </a:xfrm>
          <a:prstGeom prst="rect">
            <a:avLst/>
          </a:prstGeom>
        </p:spPr>
        <p:txBody>
          <a:bodyPr wrap="none">
            <a:spAutoFit/>
          </a:bodyPr>
          <a:lstStyle/>
          <a:p>
            <a:r>
              <a:rPr kumimoji="1" lang="en-US" altLang="zh-CN" b="1" dirty="0" smtClean="0"/>
              <a:t>3.1.1 Delete some rows</a:t>
            </a:r>
            <a:endParaRPr kumimoji="1" lang="zh-CN" altLang="en-US" b="1" dirty="0"/>
          </a:p>
        </p:txBody>
      </p:sp>
      <p:sp>
        <p:nvSpPr>
          <p:cNvPr id="4" name="矩形 3"/>
          <p:cNvSpPr/>
          <p:nvPr/>
        </p:nvSpPr>
        <p:spPr>
          <a:xfrm>
            <a:off x="1039334" y="3531845"/>
            <a:ext cx="2987421" cy="369332"/>
          </a:xfrm>
          <a:prstGeom prst="rect">
            <a:avLst/>
          </a:prstGeom>
        </p:spPr>
        <p:txBody>
          <a:bodyPr wrap="none">
            <a:spAutoFit/>
          </a:bodyPr>
          <a:lstStyle/>
          <a:p>
            <a:r>
              <a:rPr kumimoji="1" lang="en-US" altLang="zh-CN" b="1" dirty="0"/>
              <a:t>3.1.2 Analyze aspect ratio </a:t>
            </a:r>
          </a:p>
        </p:txBody>
      </p:sp>
      <p:sp>
        <p:nvSpPr>
          <p:cNvPr id="11" name="内容占位符 2"/>
          <p:cNvSpPr txBox="1">
            <a:spLocks/>
          </p:cNvSpPr>
          <p:nvPr/>
        </p:nvSpPr>
        <p:spPr>
          <a:xfrm>
            <a:off x="1039334" y="3901177"/>
            <a:ext cx="9998780" cy="188416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smtClean="0"/>
              <a:t>Aspect ratio also has quite a lot missing </a:t>
            </a:r>
            <a:r>
              <a:rPr lang="en-US" altLang="zh-CN" dirty="0"/>
              <a:t>values. </a:t>
            </a:r>
            <a:endParaRPr lang="en-US" altLang="zh-CN" dirty="0" smtClean="0"/>
          </a:p>
          <a:p>
            <a:r>
              <a:rPr lang="en-US" altLang="zh-CN" dirty="0"/>
              <a:t>M</a:t>
            </a:r>
            <a:r>
              <a:rPr lang="en-US" altLang="zh-CN" dirty="0" smtClean="0"/>
              <a:t>ost </a:t>
            </a:r>
            <a:r>
              <a:rPr lang="en-US" altLang="zh-CN" dirty="0"/>
              <a:t>common aspect ratios are 1.85 and 2.35. O</a:t>
            </a:r>
            <a:r>
              <a:rPr lang="en-US" altLang="zh-CN" dirty="0" smtClean="0"/>
              <a:t>ther </a:t>
            </a:r>
            <a:r>
              <a:rPr lang="en-US" altLang="zh-CN" dirty="0"/>
              <a:t>ratios </a:t>
            </a:r>
            <a:r>
              <a:rPr lang="en-US" altLang="zh-CN" dirty="0" smtClean="0"/>
              <a:t>were grouped together for analyzing. </a:t>
            </a:r>
          </a:p>
          <a:p>
            <a:r>
              <a:rPr lang="en-US" altLang="zh-CN" dirty="0" smtClean="0"/>
              <a:t>The average </a:t>
            </a:r>
            <a:r>
              <a:rPr lang="en-US" altLang="zh-CN" dirty="0" err="1" smtClean="0"/>
              <a:t>imdb</a:t>
            </a:r>
            <a:r>
              <a:rPr lang="en-US" altLang="zh-CN" dirty="0" smtClean="0"/>
              <a:t> scores for different aspect ratio doesn't show significant difference. </a:t>
            </a:r>
            <a:r>
              <a:rPr lang="en-US" altLang="zh-CN" dirty="0"/>
              <a:t>A</a:t>
            </a:r>
            <a:r>
              <a:rPr lang="en-US" altLang="zh-CN" dirty="0" smtClean="0"/>
              <a:t>ll of them fall </a:t>
            </a:r>
            <a:r>
              <a:rPr lang="en-US" altLang="zh-CN" dirty="0"/>
              <a:t>in the range of 6.3~6.8. So, </a:t>
            </a:r>
            <a:r>
              <a:rPr lang="en-US" altLang="zh-CN" dirty="0" smtClean="0"/>
              <a:t>we removed aspect ratio from our dataset. </a:t>
            </a:r>
          </a:p>
          <a:p>
            <a:pPr algn="just"/>
            <a:endParaRPr lang="en-US" altLang="zh-CN" dirty="0" smtClean="0"/>
          </a:p>
          <a:p>
            <a:pPr algn="just"/>
            <a:endParaRPr kumimoji="1" lang="zh-CN" altLang="en-US" dirty="0"/>
          </a:p>
        </p:txBody>
      </p:sp>
      <p:sp>
        <p:nvSpPr>
          <p:cNvPr id="8" name="标题 1"/>
          <p:cNvSpPr txBox="1">
            <a:spLocks/>
          </p:cNvSpPr>
          <p:nvPr/>
        </p:nvSpPr>
        <p:spPr bwMode="black">
          <a:xfrm>
            <a:off x="1039334" y="661487"/>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3. Data cleaning</a:t>
            </a:r>
            <a:endParaRPr kumimoji="1" lang="zh-CN" altLang="en-US" sz="2000" dirty="0"/>
          </a:p>
        </p:txBody>
      </p:sp>
    </p:spTree>
    <p:extLst>
      <p:ext uri="{BB962C8B-B14F-4D97-AF65-F5344CB8AC3E}">
        <p14:creationId xmlns:p14="http://schemas.microsoft.com/office/powerpoint/2010/main" val="33929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4019339" y="26586"/>
            <a:ext cx="376351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
        <p:nvSpPr>
          <p:cNvPr id="3" name="内容占位符 2"/>
          <p:cNvSpPr>
            <a:spLocks noGrp="1"/>
          </p:cNvSpPr>
          <p:nvPr>
            <p:ph idx="1"/>
          </p:nvPr>
        </p:nvSpPr>
        <p:spPr>
          <a:xfrm>
            <a:off x="1039334" y="2096519"/>
            <a:ext cx="9998780" cy="1543497"/>
          </a:xfrm>
        </p:spPr>
        <p:txBody>
          <a:bodyPr>
            <a:normAutofit/>
          </a:bodyPr>
          <a:lstStyle/>
          <a:p>
            <a:r>
              <a:rPr lang="en-US" altLang="zh-CN" dirty="0"/>
              <a:t>We notice that there are some 0 values which should also be regarded as missing value except for predictor </a:t>
            </a:r>
            <a:r>
              <a:rPr lang="en-US" altLang="zh-CN" dirty="0" err="1"/>
              <a:t>facenumber_in_poster</a:t>
            </a:r>
            <a:r>
              <a:rPr lang="en-US" altLang="zh-CN" dirty="0"/>
              <a:t>. </a:t>
            </a:r>
          </a:p>
          <a:p>
            <a:r>
              <a:rPr lang="en-US" altLang="zh-CN" dirty="0"/>
              <a:t>First we need to replace NA with column average for </a:t>
            </a:r>
            <a:r>
              <a:rPr lang="en-US" altLang="zh-CN" dirty="0" err="1"/>
              <a:t>facenumber_in_poster</a:t>
            </a:r>
            <a:r>
              <a:rPr lang="en-US" altLang="zh-CN" dirty="0"/>
              <a:t>, then replace 0s in other predictors with NA, and lastly replace all NAs with their respective column mean. </a:t>
            </a:r>
            <a:endParaRPr kumimoji="1" lang="en-US" altLang="zh-CN" b="1" dirty="0">
              <a:solidFill>
                <a:schemeClr val="tx1"/>
              </a:solidFill>
            </a:endParaRPr>
          </a:p>
          <a:p>
            <a:pPr algn="just"/>
            <a:endParaRPr kumimoji="1" lang="zh-CN" altLang="en-US" dirty="0"/>
          </a:p>
        </p:txBody>
      </p:sp>
      <p:sp>
        <p:nvSpPr>
          <p:cNvPr id="5" name="矩形 4"/>
          <p:cNvSpPr/>
          <p:nvPr/>
        </p:nvSpPr>
        <p:spPr>
          <a:xfrm>
            <a:off x="1039334" y="1692017"/>
            <a:ext cx="2135521" cy="646331"/>
          </a:xfrm>
          <a:prstGeom prst="rect">
            <a:avLst/>
          </a:prstGeom>
        </p:spPr>
        <p:txBody>
          <a:bodyPr wrap="none">
            <a:spAutoFit/>
          </a:bodyPr>
          <a:lstStyle/>
          <a:p>
            <a:r>
              <a:rPr kumimoji="1" lang="en-US" altLang="zh-CN" b="1" dirty="0" smtClean="0"/>
              <a:t>3.1.3 </a:t>
            </a:r>
            <a:r>
              <a:rPr lang="en-US" altLang="zh-CN" b="1" dirty="0"/>
              <a:t>Deal with 0s </a:t>
            </a:r>
            <a:endParaRPr lang="en-US" altLang="zh-CN" dirty="0"/>
          </a:p>
          <a:p>
            <a:endParaRPr kumimoji="1" lang="zh-CN" altLang="en-US" b="1" dirty="0"/>
          </a:p>
        </p:txBody>
      </p:sp>
      <p:sp>
        <p:nvSpPr>
          <p:cNvPr id="4" name="矩形 3"/>
          <p:cNvSpPr/>
          <p:nvPr/>
        </p:nvSpPr>
        <p:spPr>
          <a:xfrm>
            <a:off x="1039334" y="3797722"/>
            <a:ext cx="3428952" cy="646331"/>
          </a:xfrm>
          <a:prstGeom prst="rect">
            <a:avLst/>
          </a:prstGeom>
        </p:spPr>
        <p:txBody>
          <a:bodyPr wrap="none">
            <a:spAutoFit/>
          </a:bodyPr>
          <a:lstStyle/>
          <a:p>
            <a:r>
              <a:rPr kumimoji="1" lang="en-US" altLang="zh-CN" b="1" dirty="0"/>
              <a:t>3.1.4 Sort out content ratings</a:t>
            </a:r>
            <a:r>
              <a:rPr lang="en-US" altLang="zh-CN" b="1" dirty="0"/>
              <a:t> </a:t>
            </a:r>
            <a:endParaRPr lang="en-US" altLang="zh-CN" dirty="0"/>
          </a:p>
          <a:p>
            <a:endParaRPr lang="en-US" altLang="zh-CN" dirty="0">
              <a:effectLst/>
            </a:endParaRPr>
          </a:p>
        </p:txBody>
      </p:sp>
      <p:sp>
        <p:nvSpPr>
          <p:cNvPr id="11" name="内容占位符 2"/>
          <p:cNvSpPr txBox="1">
            <a:spLocks/>
          </p:cNvSpPr>
          <p:nvPr/>
        </p:nvSpPr>
        <p:spPr>
          <a:xfrm>
            <a:off x="1039334" y="4178918"/>
            <a:ext cx="9998780" cy="255718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ltLang="zh-CN" dirty="0"/>
              <a:t>According to the history of naming these different content ratings, we find M = GP = PG, X = NC-17. We want to replace M and GP with PG, replace X with NC-17, because these two are what we use nowadays. </a:t>
            </a:r>
          </a:p>
          <a:p>
            <a:r>
              <a:rPr lang="en-US" altLang="zh-CN" dirty="0"/>
              <a:t>R</a:t>
            </a:r>
            <a:r>
              <a:rPr lang="en-US" altLang="zh-CN" dirty="0" smtClean="0"/>
              <a:t>eplace </a:t>
            </a:r>
            <a:r>
              <a:rPr lang="en-US" altLang="zh-CN" dirty="0"/>
              <a:t>“Approved”, “Not Rated”, “Passed”, “Unrated” with the most common rating “R”. </a:t>
            </a:r>
          </a:p>
          <a:p>
            <a:r>
              <a:rPr lang="en-US" altLang="zh-CN" dirty="0"/>
              <a:t>Now we only have 5 different content </a:t>
            </a:r>
            <a:r>
              <a:rPr lang="en-US" altLang="zh-CN" dirty="0" smtClean="0"/>
              <a:t>ratings (G, NC-17, PG, PG-13, R).</a:t>
            </a:r>
            <a:endParaRPr lang="en-US" altLang="zh-CN" dirty="0"/>
          </a:p>
          <a:p>
            <a:pPr algn="just"/>
            <a:endParaRPr lang="en-US" altLang="zh-CN" dirty="0" smtClean="0"/>
          </a:p>
          <a:p>
            <a:pPr algn="just"/>
            <a:endParaRPr kumimoji="1" lang="zh-CN" altLang="en-US" dirty="0"/>
          </a:p>
        </p:txBody>
      </p:sp>
      <p:sp>
        <p:nvSpPr>
          <p:cNvPr id="8" name="标题 1"/>
          <p:cNvSpPr txBox="1">
            <a:spLocks/>
          </p:cNvSpPr>
          <p:nvPr/>
        </p:nvSpPr>
        <p:spPr bwMode="black">
          <a:xfrm>
            <a:off x="1039334" y="661487"/>
            <a:ext cx="4240237" cy="507447"/>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ltLang="zh-CN" sz="2000" b="1" dirty="0" smtClean="0"/>
              <a:t>3. Data cleaning</a:t>
            </a:r>
            <a:endParaRPr kumimoji="1" lang="zh-CN" altLang="en-US" sz="2000" dirty="0"/>
          </a:p>
        </p:txBody>
      </p:sp>
    </p:spTree>
    <p:extLst>
      <p:ext uri="{BB962C8B-B14F-4D97-AF65-F5344CB8AC3E}">
        <p14:creationId xmlns:p14="http://schemas.microsoft.com/office/powerpoint/2010/main" val="750022071"/>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379</TotalTime>
  <Words>2694</Words>
  <Application>Microsoft Macintosh PowerPoint</Application>
  <PresentationFormat>Widescreen</PresentationFormat>
  <Paragraphs>267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Batang</vt:lpstr>
      <vt:lpstr>DengXian</vt:lpstr>
      <vt:lpstr>Gill Sans MT</vt:lpstr>
      <vt:lpstr>HelveticaNeue</vt:lpstr>
      <vt:lpstr>Times New Roman</vt:lpstr>
      <vt:lpstr>华文中宋</vt:lpstr>
      <vt:lpstr>Arial</vt:lpstr>
      <vt:lpstr>包裹</vt:lpstr>
      <vt:lpstr>IMDB score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predictive engine</dc:title>
  <dc:creator>Microsoft Office 用户</dc:creator>
  <cp:lastModifiedBy>Yueming Zhang</cp:lastModifiedBy>
  <cp:revision>37</cp:revision>
  <dcterms:created xsi:type="dcterms:W3CDTF">2017-12-07T19:44:29Z</dcterms:created>
  <dcterms:modified xsi:type="dcterms:W3CDTF">2017-12-15T05:55:06Z</dcterms:modified>
</cp:coreProperties>
</file>