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5F5F-D4B9-4308-9097-7CFDB8F13ED2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299-2D5B-428D-96C3-D4B36B52E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8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5F5F-D4B9-4308-9097-7CFDB8F13ED2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299-2D5B-428D-96C3-D4B36B52E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52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5F5F-D4B9-4308-9097-7CFDB8F13ED2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299-2D5B-428D-96C3-D4B36B52E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57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5F5F-D4B9-4308-9097-7CFDB8F13ED2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299-2D5B-428D-96C3-D4B36B52E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92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5F5F-D4B9-4308-9097-7CFDB8F13ED2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299-2D5B-428D-96C3-D4B36B52E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5F5F-D4B9-4308-9097-7CFDB8F13ED2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299-2D5B-428D-96C3-D4B36B52E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47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5F5F-D4B9-4308-9097-7CFDB8F13ED2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299-2D5B-428D-96C3-D4B36B52E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27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5F5F-D4B9-4308-9097-7CFDB8F13ED2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299-2D5B-428D-96C3-D4B36B52E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77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5F5F-D4B9-4308-9097-7CFDB8F13ED2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299-2D5B-428D-96C3-D4B36B52E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5F5F-D4B9-4308-9097-7CFDB8F13ED2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299-2D5B-428D-96C3-D4B36B52E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6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5F5F-D4B9-4308-9097-7CFDB8F13ED2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F299-2D5B-428D-96C3-D4B36B52E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72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5F5F-D4B9-4308-9097-7CFDB8F13ED2}" type="datetimeFigureOut">
              <a:rPr lang="zh-CN" altLang="en-US" smtClean="0"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2F299-2D5B-428D-96C3-D4B36B52E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36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5693804" y="1203941"/>
                <a:ext cx="1063015" cy="6989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/>
                        <m:t>RM</m:t>
                      </m:r>
                      <m:r>
                        <a:rPr lang="en-US" altLang="zh-CN" i="1"/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/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/>
                        <m:t>)</m:t>
                      </m:r>
                    </m:oMath>
                  </m:oMathPara>
                </a14:m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(4,1,4)</a:t>
                </a:r>
                <a:endParaRPr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804" y="1203941"/>
                <a:ext cx="1063015" cy="698945"/>
              </a:xfrm>
              <a:prstGeom prst="rect">
                <a:avLst/>
              </a:prstGeom>
              <a:blipFill>
                <a:blip r:embed="rId2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椭圆 19"/>
              <p:cNvSpPr/>
              <p:nvPr/>
            </p:nvSpPr>
            <p:spPr>
              <a:xfrm>
                <a:off x="5721940" y="2038781"/>
                <a:ext cx="1367121" cy="7403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(4,3,2)</a:t>
                </a:r>
                <a:endPara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0" name="椭圆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940" y="2038781"/>
                <a:ext cx="1367121" cy="740377"/>
              </a:xfrm>
              <a:prstGeom prst="ellipse">
                <a:avLst/>
              </a:prstGeom>
              <a:blipFill>
                <a:blip r:embed="rId3"/>
                <a:stretch>
                  <a:fillRect b="-8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椭圆 20"/>
              <p:cNvSpPr/>
              <p:nvPr/>
            </p:nvSpPr>
            <p:spPr>
              <a:xfrm>
                <a:off x="5782020" y="2847821"/>
                <a:ext cx="1367121" cy="7403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20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(4,3,2)</a:t>
                </a:r>
                <a:endParaRPr lang="zh-CN" altLang="en-US" sz="140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1" name="椭圆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20" y="2847821"/>
                <a:ext cx="1367121" cy="740377"/>
              </a:xfrm>
              <a:prstGeom prst="ellipse">
                <a:avLst/>
              </a:prstGeom>
              <a:blipFill>
                <a:blip r:embed="rId4"/>
                <a:stretch>
                  <a:fillRect b="-8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/>
          <p:cNvCxnSpPr>
            <a:cxnSpLocks/>
          </p:cNvCxnSpPr>
          <p:nvPr/>
        </p:nvCxnSpPr>
        <p:spPr>
          <a:xfrm flipV="1">
            <a:off x="4839248" y="1696096"/>
            <a:ext cx="797697" cy="4135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cxnSpLocks/>
          </p:cNvCxnSpPr>
          <p:nvPr/>
        </p:nvCxnSpPr>
        <p:spPr>
          <a:xfrm>
            <a:off x="4843541" y="2263116"/>
            <a:ext cx="878399" cy="2599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</p:cNvCxnSpPr>
          <p:nvPr/>
        </p:nvCxnSpPr>
        <p:spPr>
          <a:xfrm>
            <a:off x="4839248" y="2496443"/>
            <a:ext cx="901675" cy="7147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3779351" y="1982509"/>
                <a:ext cx="11437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/>
                        <m:t>RM</m:t>
                      </m:r>
                      <m:r>
                        <a:rPr lang="en-US" altLang="zh-CN" i="1"/>
                        <m:t>(1,3)</m:t>
                      </m:r>
                    </m:oMath>
                  </m:oMathPara>
                </a14:m>
                <a:endParaRPr lang="zh-CN" altLang="zh-CN" dirty="0"/>
              </a:p>
              <a:p>
                <a:pPr algn="ctr"/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(8,4,4)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351" y="1982509"/>
                <a:ext cx="1143717" cy="646331"/>
              </a:xfrm>
              <a:prstGeom prst="rect">
                <a:avLst/>
              </a:prstGeom>
              <a:blipFill>
                <a:blip r:embed="rId5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04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5764143" y="943567"/>
                <a:ext cx="1063015" cy="6989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/>
                        <m:t>RM</m:t>
                      </m:r>
                      <m:r>
                        <a:rPr lang="en-US" altLang="zh-CN" i="1"/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/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/>
                        <m:t>)</m:t>
                      </m:r>
                    </m:oMath>
                  </m:oMathPara>
                </a14:m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(4,1,4)</a:t>
                </a:r>
                <a:endParaRPr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143" y="943567"/>
                <a:ext cx="1063015" cy="698945"/>
              </a:xfrm>
              <a:prstGeom prst="rect">
                <a:avLst/>
              </a:prstGeom>
              <a:blipFill>
                <a:blip r:embed="rId2"/>
                <a:stretch>
                  <a:fillRect b="-12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椭圆 15"/>
              <p:cNvSpPr/>
              <p:nvPr/>
            </p:nvSpPr>
            <p:spPr>
              <a:xfrm>
                <a:off x="5764143" y="1707279"/>
                <a:ext cx="1367121" cy="7403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(4,3,2)</a:t>
                </a:r>
                <a:endPara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" name="椭圆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143" y="1707279"/>
                <a:ext cx="1367121" cy="740377"/>
              </a:xfrm>
              <a:prstGeom prst="ellipse">
                <a:avLst/>
              </a:prstGeom>
              <a:blipFill>
                <a:blip r:embed="rId3"/>
                <a:stretch>
                  <a:fillRect b="-8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椭圆 18"/>
              <p:cNvSpPr/>
              <p:nvPr/>
            </p:nvSpPr>
            <p:spPr>
              <a:xfrm>
                <a:off x="5835095" y="4925697"/>
                <a:ext cx="1367121" cy="7403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20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(4,3,2)</a:t>
                </a:r>
                <a:endParaRPr lang="zh-CN" altLang="en-US" sz="140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9" name="椭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095" y="4925697"/>
                <a:ext cx="1367121" cy="740377"/>
              </a:xfrm>
              <a:prstGeom prst="ellipse">
                <a:avLst/>
              </a:prstGeom>
              <a:blipFill>
                <a:blip r:embed="rId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/>
          <p:cNvCxnSpPr>
            <a:cxnSpLocks/>
          </p:cNvCxnSpPr>
          <p:nvPr/>
        </p:nvCxnSpPr>
        <p:spPr>
          <a:xfrm flipV="1">
            <a:off x="4881157" y="1321331"/>
            <a:ext cx="797697" cy="4135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cxnSpLocks/>
          </p:cNvCxnSpPr>
          <p:nvPr/>
        </p:nvCxnSpPr>
        <p:spPr>
          <a:xfrm>
            <a:off x="4871676" y="1871902"/>
            <a:ext cx="878399" cy="2599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cxnSpLocks/>
          </p:cNvCxnSpPr>
          <p:nvPr/>
        </p:nvCxnSpPr>
        <p:spPr>
          <a:xfrm>
            <a:off x="4871813" y="2011972"/>
            <a:ext cx="901675" cy="7147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3737440" y="1673913"/>
                <a:ext cx="11437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(8,4,4)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440" y="1673913"/>
                <a:ext cx="1143717" cy="646331"/>
              </a:xfrm>
              <a:prstGeom prst="rect">
                <a:avLst/>
              </a:prstGeom>
              <a:blipFill>
                <a:blip r:embed="rId5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3884502" y="440766"/>
                <a:ext cx="1063015" cy="6989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/>
                        <m:t>RM</m:t>
                      </m:r>
                      <m:r>
                        <a:rPr lang="en-US" altLang="zh-CN" i="1"/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/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i="1"/>
                        <m:t>)</m:t>
                      </m:r>
                    </m:oMath>
                  </m:oMathPara>
                </a14:m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(8,1,8)</a:t>
                </a:r>
                <a:endParaRPr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502" y="440766"/>
                <a:ext cx="1063015" cy="698945"/>
              </a:xfrm>
              <a:prstGeom prst="rect">
                <a:avLst/>
              </a:prstGeom>
              <a:blipFill>
                <a:blip r:embed="rId6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3884502" y="3999321"/>
                <a:ext cx="11437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(8,4,4)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502" y="3999321"/>
                <a:ext cx="1143717" cy="646331"/>
              </a:xfrm>
              <a:prstGeom prst="rect">
                <a:avLst/>
              </a:prstGeom>
              <a:blipFill>
                <a:blip r:embed="rId7"/>
                <a:stretch>
                  <a:fillRect r="-53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/>
          <p:cNvCxnSpPr>
            <a:cxnSpLocks/>
          </p:cNvCxnSpPr>
          <p:nvPr/>
        </p:nvCxnSpPr>
        <p:spPr>
          <a:xfrm flipV="1">
            <a:off x="4966446" y="3707735"/>
            <a:ext cx="797697" cy="4135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5844845" y="3371933"/>
                <a:ext cx="1063015" cy="6989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/>
                        <m:t>RM</m:t>
                      </m:r>
                      <m:r>
                        <a:rPr lang="en-US" altLang="zh-CN" i="1"/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/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/>
                        <m:t>)</m:t>
                      </m:r>
                    </m:oMath>
                  </m:oMathPara>
                </a14:m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(4,1,4)</a:t>
                </a:r>
                <a:endParaRPr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845" y="3371933"/>
                <a:ext cx="1063015" cy="698945"/>
              </a:xfrm>
              <a:prstGeom prst="rect">
                <a:avLst/>
              </a:prstGeom>
              <a:blipFill>
                <a:blip r:embed="rId8"/>
                <a:stretch>
                  <a:fillRect b="-11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/>
          <p:cNvCxnSpPr>
            <a:cxnSpLocks/>
          </p:cNvCxnSpPr>
          <p:nvPr/>
        </p:nvCxnSpPr>
        <p:spPr>
          <a:xfrm>
            <a:off x="4966446" y="4236512"/>
            <a:ext cx="878399" cy="2599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椭圆 30"/>
              <p:cNvSpPr/>
              <p:nvPr/>
            </p:nvSpPr>
            <p:spPr>
              <a:xfrm>
                <a:off x="5868121" y="4106926"/>
                <a:ext cx="1367121" cy="7403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(4,3,2)</a:t>
                </a:r>
                <a:endPara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1" name="椭圆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21" y="4106926"/>
                <a:ext cx="1367121" cy="740377"/>
              </a:xfrm>
              <a:prstGeom prst="ellipse">
                <a:avLst/>
              </a:prstGeom>
              <a:blipFill>
                <a:blip r:embed="rId9"/>
                <a:stretch>
                  <a:fillRect b="-8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/>
          <p:cNvCxnSpPr>
            <a:cxnSpLocks/>
          </p:cNvCxnSpPr>
          <p:nvPr/>
        </p:nvCxnSpPr>
        <p:spPr>
          <a:xfrm>
            <a:off x="4934140" y="4384018"/>
            <a:ext cx="901675" cy="7147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椭圆 32"/>
              <p:cNvSpPr/>
              <p:nvPr/>
            </p:nvSpPr>
            <p:spPr>
              <a:xfrm>
                <a:off x="5764143" y="2509459"/>
                <a:ext cx="1367121" cy="7403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20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(4,3,2)</a:t>
                </a:r>
                <a:endParaRPr lang="zh-CN" altLang="en-US" sz="140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3" name="椭圆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143" y="2509459"/>
                <a:ext cx="1367121" cy="740377"/>
              </a:xfrm>
              <a:prstGeom prst="ellipse">
                <a:avLst/>
              </a:prstGeom>
              <a:blipFill>
                <a:blip r:embed="rId10"/>
                <a:stretch>
                  <a:fillRect b="-8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1113020" y="2528936"/>
                <a:ext cx="11427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RM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(16,5,8)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20" y="2528936"/>
                <a:ext cx="1142722" cy="646331"/>
              </a:xfrm>
              <a:prstGeom prst="rect">
                <a:avLst/>
              </a:prstGeom>
              <a:blipFill>
                <a:blip r:embed="rId11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/>
          <p:cNvCxnSpPr>
            <a:cxnSpLocks/>
          </p:cNvCxnSpPr>
          <p:nvPr/>
        </p:nvCxnSpPr>
        <p:spPr>
          <a:xfrm flipV="1">
            <a:off x="2231404" y="943567"/>
            <a:ext cx="1586211" cy="16654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cxnSpLocks/>
          </p:cNvCxnSpPr>
          <p:nvPr/>
        </p:nvCxnSpPr>
        <p:spPr>
          <a:xfrm flipV="1">
            <a:off x="2255503" y="2075819"/>
            <a:ext cx="1576180" cy="759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cxnSpLocks/>
          </p:cNvCxnSpPr>
          <p:nvPr/>
        </p:nvCxnSpPr>
        <p:spPr>
          <a:xfrm>
            <a:off x="2283639" y="3004914"/>
            <a:ext cx="1586795" cy="12894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58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5960279" y="1125297"/>
                <a:ext cx="1063015" cy="6989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/>
                        <m:t>RM</m:t>
                      </m:r>
                      <m:r>
                        <a:rPr lang="en-US" altLang="zh-CN" i="1"/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/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/>
                        <m:t>)</m:t>
                      </m:r>
                    </m:oMath>
                  </m:oMathPara>
                </a14:m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(4,1,4)</a:t>
                </a:r>
                <a:endParaRPr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279" y="1125297"/>
                <a:ext cx="1063015" cy="698945"/>
              </a:xfrm>
              <a:prstGeom prst="rect">
                <a:avLst/>
              </a:prstGeom>
              <a:blipFill>
                <a:blip r:embed="rId2"/>
                <a:stretch>
                  <a:fillRect b="-12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椭圆 4"/>
              <p:cNvSpPr/>
              <p:nvPr/>
            </p:nvSpPr>
            <p:spPr>
              <a:xfrm>
                <a:off x="5988415" y="1960137"/>
                <a:ext cx="1367121" cy="7403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(4,3,2)</a:t>
                </a:r>
                <a:endPara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415" y="1960137"/>
                <a:ext cx="1367121" cy="740377"/>
              </a:xfrm>
              <a:prstGeom prst="ellipse">
                <a:avLst/>
              </a:prstGeom>
              <a:blipFill>
                <a:blip r:embed="rId3"/>
                <a:stretch>
                  <a:fillRect b="-8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椭圆 5"/>
              <p:cNvSpPr/>
              <p:nvPr/>
            </p:nvSpPr>
            <p:spPr>
              <a:xfrm>
                <a:off x="3994435" y="2694743"/>
                <a:ext cx="1337221" cy="6815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𝑅𝑀</m:t>
                          </m:r>
                        </m:e>
                        <m:sub>
                          <m:r>
                            <a:rPr lang="en-US" altLang="zh-CN" i="1"/>
                            <m:t>1</m:t>
                          </m:r>
                        </m:sub>
                      </m:sSub>
                      <m:r>
                        <a:rPr lang="en-US" altLang="zh-CN" i="1"/>
                        <m:t>(2,3)</m:t>
                      </m:r>
                    </m:oMath>
                  </m:oMathPara>
                </a14:m>
                <a:endParaRPr lang="zh-CN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(8,7,2)</a:t>
                </a:r>
                <a:endPara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435" y="2694743"/>
                <a:ext cx="1337221" cy="681504"/>
              </a:xfrm>
              <a:prstGeom prst="ellipse">
                <a:avLst/>
              </a:prstGeom>
              <a:blipFill>
                <a:blip r:embed="rId4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966299" y="1656815"/>
                <a:ext cx="11437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/>
                        <m:t>RM</m:t>
                      </m:r>
                      <m:r>
                        <a:rPr lang="en-US" altLang="zh-CN" i="1"/>
                        <m:t>(1,3)</m:t>
                      </m:r>
                    </m:oMath>
                  </m:oMathPara>
                </a14:m>
                <a:endParaRPr lang="zh-CN" altLang="zh-CN" dirty="0"/>
              </a:p>
              <a:p>
                <a:pPr algn="ctr"/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(8,4,4)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299" y="1656815"/>
                <a:ext cx="1143717" cy="646331"/>
              </a:xfrm>
              <a:prstGeom prst="rect">
                <a:avLst/>
              </a:prstGeom>
              <a:blipFill>
                <a:blip r:embed="rId5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872675" y="2292278"/>
                <a:ext cx="11427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RM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(16,11,4)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675" y="2292278"/>
                <a:ext cx="1142722" cy="646331"/>
              </a:xfrm>
              <a:prstGeom prst="rect">
                <a:avLst/>
              </a:prstGeom>
              <a:blipFill>
                <a:blip r:embed="rId6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>
            <a:cxnSpLocks/>
          </p:cNvCxnSpPr>
          <p:nvPr/>
        </p:nvCxnSpPr>
        <p:spPr>
          <a:xfrm>
            <a:off x="3182673" y="2675623"/>
            <a:ext cx="783626" cy="3873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cxnSpLocks/>
          </p:cNvCxnSpPr>
          <p:nvPr/>
        </p:nvCxnSpPr>
        <p:spPr>
          <a:xfrm flipV="1">
            <a:off x="3168602" y="2082728"/>
            <a:ext cx="797697" cy="4135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cxnSpLocks/>
          </p:cNvCxnSpPr>
          <p:nvPr/>
        </p:nvCxnSpPr>
        <p:spPr>
          <a:xfrm>
            <a:off x="5110016" y="2235226"/>
            <a:ext cx="999172" cy="6340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cxnSpLocks/>
          </p:cNvCxnSpPr>
          <p:nvPr/>
        </p:nvCxnSpPr>
        <p:spPr>
          <a:xfrm>
            <a:off x="3133054" y="2790614"/>
            <a:ext cx="833245" cy="9232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cxnSpLocks/>
          </p:cNvCxnSpPr>
          <p:nvPr/>
        </p:nvCxnSpPr>
        <p:spPr>
          <a:xfrm flipV="1">
            <a:off x="5110016" y="1546558"/>
            <a:ext cx="797697" cy="4135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cxnSpLocks/>
          </p:cNvCxnSpPr>
          <p:nvPr/>
        </p:nvCxnSpPr>
        <p:spPr>
          <a:xfrm>
            <a:off x="5110016" y="2080257"/>
            <a:ext cx="878399" cy="2599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椭圆 26"/>
              <p:cNvSpPr/>
              <p:nvPr/>
            </p:nvSpPr>
            <p:spPr>
              <a:xfrm>
                <a:off x="4038182" y="3490275"/>
                <a:ext cx="1335678" cy="6815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/>
                          </m:ctrlPr>
                        </m:sSubPr>
                        <m:e>
                          <m:r>
                            <a:rPr lang="en-US" altLang="zh-CN" i="1"/>
                            <m:t>𝑅𝑀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/>
                        <m:t>(2,3)</m:t>
                      </m:r>
                    </m:oMath>
                  </m:oMathPara>
                </a14:m>
                <a:endPara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(8,7,2)</a:t>
                </a:r>
                <a:endPara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椭圆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182" y="3490275"/>
                <a:ext cx="1335678" cy="681504"/>
              </a:xfrm>
              <a:prstGeom prst="ellipse">
                <a:avLst/>
              </a:prstGeom>
              <a:blipFill>
                <a:blip r:embed="rId7"/>
                <a:stretch>
                  <a:fillRect b="-14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椭圆 27"/>
              <p:cNvSpPr/>
              <p:nvPr/>
            </p:nvSpPr>
            <p:spPr>
              <a:xfrm>
                <a:off x="6048495" y="2769177"/>
                <a:ext cx="1367121" cy="7403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20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(4,3,2)</a:t>
                </a:r>
                <a:endParaRPr lang="zh-CN" altLang="en-US" sz="140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" name="椭圆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495" y="2769177"/>
                <a:ext cx="1367121" cy="740377"/>
              </a:xfrm>
              <a:prstGeom prst="ellipse">
                <a:avLst/>
              </a:prstGeom>
              <a:blipFill>
                <a:blip r:embed="rId8"/>
                <a:stretch>
                  <a:fillRect b="-8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56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椭圆 15"/>
              <p:cNvSpPr/>
              <p:nvPr/>
            </p:nvSpPr>
            <p:spPr>
              <a:xfrm>
                <a:off x="8751134" y="496857"/>
                <a:ext cx="903815" cy="5022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(4,3,2)</a:t>
                </a:r>
                <a:endParaRPr lang="zh-CN" altLang="en-US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" name="椭圆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134" y="496857"/>
                <a:ext cx="903815" cy="502260"/>
              </a:xfrm>
              <a:prstGeom prst="ellipse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/>
          <p:cNvCxnSpPr>
            <a:cxnSpLocks/>
          </p:cNvCxnSpPr>
          <p:nvPr/>
        </p:nvCxnSpPr>
        <p:spPr>
          <a:xfrm flipV="1">
            <a:off x="8055047" y="391044"/>
            <a:ext cx="723982" cy="3844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cxnSpLocks/>
          </p:cNvCxnSpPr>
          <p:nvPr/>
        </p:nvCxnSpPr>
        <p:spPr>
          <a:xfrm flipV="1">
            <a:off x="8082943" y="807603"/>
            <a:ext cx="668191" cy="126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cxnSpLocks/>
          </p:cNvCxnSpPr>
          <p:nvPr/>
        </p:nvCxnSpPr>
        <p:spPr>
          <a:xfrm>
            <a:off x="8127214" y="1085424"/>
            <a:ext cx="645133" cy="2078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7284787" y="797554"/>
                <a:ext cx="823913" cy="457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(8,4,4)</a:t>
                </a:r>
                <a:endParaRPr lang="zh-CN" alt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787" y="797554"/>
                <a:ext cx="823913" cy="457983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7373609" y="88955"/>
                <a:ext cx="823913" cy="448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smtClean="0"/>
                        <m:t>RM</m:t>
                      </m:r>
                      <m:r>
                        <a:rPr lang="en-US" altLang="zh-CN" sz="1200" i="1"/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200" i="1"/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200" i="1"/>
                        <m:t>)</m:t>
                      </m:r>
                    </m:oMath>
                  </m:oMathPara>
                </a14:m>
                <a:endPara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(8,1,8)</a:t>
                </a:r>
                <a:endPara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609" y="88955"/>
                <a:ext cx="823913" cy="448387"/>
              </a:xfrm>
              <a:prstGeom prst="rect">
                <a:avLst/>
              </a:prstGeom>
              <a:blipFill>
                <a:blip r:embed="rId4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7279554" y="1690445"/>
                <a:ext cx="8116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(8,4,4)</a:t>
                </a:r>
                <a:endParaRPr lang="zh-CN" alt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554" y="1690445"/>
                <a:ext cx="811628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8786865" y="58992"/>
                <a:ext cx="790161" cy="3965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smtClean="0"/>
                        <m:t>RM</m:t>
                      </m:r>
                      <m:r>
                        <a:rPr lang="en-US" altLang="zh-CN" sz="1200" i="1"/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200" i="1"/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i="1"/>
                        <m:t>)</m:t>
                      </m:r>
                    </m:oMath>
                  </m:oMathPara>
                </a14:m>
                <a:endPara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(4,1,4)</a:t>
                </a:r>
                <a:endPara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865" y="58992"/>
                <a:ext cx="790161" cy="396501"/>
              </a:xfrm>
              <a:prstGeom prst="rect">
                <a:avLst/>
              </a:prstGeom>
              <a:blipFill>
                <a:blip r:embed="rId6"/>
                <a:stretch>
                  <a:fillRect t="-1493" b="-2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椭圆 32"/>
              <p:cNvSpPr/>
              <p:nvPr/>
            </p:nvSpPr>
            <p:spPr>
              <a:xfrm>
                <a:off x="8786865" y="1038081"/>
                <a:ext cx="950142" cy="46180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effectLst/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sz="12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200" i="1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i="1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20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(4,3,2)</a:t>
                </a:r>
                <a:endParaRPr lang="zh-CN" altLang="en-US" sz="105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3" name="椭圆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865" y="1038081"/>
                <a:ext cx="950142" cy="461805"/>
              </a:xfrm>
              <a:prstGeom prst="ellipse">
                <a:avLst/>
              </a:prstGeom>
              <a:blipFill>
                <a:blip r:embed="rId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5936792" y="633184"/>
                <a:ext cx="8202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smtClean="0">
                          <a:latin typeface="Cambria Math" panose="02040503050406030204" pitchFamily="18" charset="0"/>
                        </a:rPr>
                        <m:t>RM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(16,5,8)</a:t>
                </a:r>
                <a:endParaRPr lang="zh-CN" alt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792" y="633184"/>
                <a:ext cx="820261" cy="461665"/>
              </a:xfrm>
              <a:prstGeom prst="rect">
                <a:avLst/>
              </a:prstGeom>
              <a:blipFill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/>
          <p:cNvCxnSpPr>
            <a:cxnSpLocks/>
          </p:cNvCxnSpPr>
          <p:nvPr/>
        </p:nvCxnSpPr>
        <p:spPr>
          <a:xfrm flipV="1">
            <a:off x="6698062" y="423116"/>
            <a:ext cx="645947" cy="282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cxnSpLocks/>
            <a:endCxn id="23" idx="1"/>
          </p:cNvCxnSpPr>
          <p:nvPr/>
        </p:nvCxnSpPr>
        <p:spPr>
          <a:xfrm>
            <a:off x="6648421" y="843696"/>
            <a:ext cx="636366" cy="1828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cxnSpLocks/>
          </p:cNvCxnSpPr>
          <p:nvPr/>
        </p:nvCxnSpPr>
        <p:spPr>
          <a:xfrm>
            <a:off x="6675235" y="987088"/>
            <a:ext cx="659192" cy="746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椭圆 37"/>
              <p:cNvSpPr/>
              <p:nvPr/>
            </p:nvSpPr>
            <p:spPr>
              <a:xfrm>
                <a:off x="6386003" y="5702665"/>
                <a:ext cx="937426" cy="4857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/>
                          </m:ctrlPr>
                        </m:sSubPr>
                        <m:e>
                          <m:r>
                            <a:rPr lang="en-US" altLang="zh-CN" sz="1200" i="1"/>
                            <m:t>𝑅𝑀</m:t>
                          </m:r>
                        </m:e>
                        <m:sub>
                          <m:r>
                            <a:rPr lang="en-US" altLang="zh-CN" sz="1200" i="1"/>
                            <m:t>1</m:t>
                          </m:r>
                        </m:sub>
                      </m:sSub>
                      <m:r>
                        <a:rPr lang="en-US" altLang="zh-CN" sz="1200" i="1"/>
                        <m:t>(2,3)</m:t>
                      </m:r>
                    </m:oMath>
                  </m:oMathPara>
                </a14:m>
                <a:endParaRPr lang="zh-CN" altLang="zh-CN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(8,7,2)</a:t>
                </a:r>
                <a:endParaRPr lang="zh-CN" altLang="en-US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8" name="椭圆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003" y="5702665"/>
                <a:ext cx="937426" cy="485764"/>
              </a:xfrm>
              <a:prstGeom prst="ellipse">
                <a:avLst/>
              </a:prstGeom>
              <a:blipFill>
                <a:blip r:embed="rId9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6407485" y="5163996"/>
                <a:ext cx="7573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/>
                        <m:t>RM</m:t>
                      </m:r>
                      <m:r>
                        <a:rPr lang="en-US" altLang="zh-CN" sz="1200" i="1"/>
                        <m:t>(1,3)</m:t>
                      </m:r>
                    </m:oMath>
                  </m:oMathPara>
                </a14:m>
                <a:endParaRPr lang="zh-CN" altLang="zh-CN" sz="1200" dirty="0"/>
              </a:p>
              <a:p>
                <a:pPr algn="ctr"/>
                <a:r>
                  <a:rPr lang="en-US" altLang="zh-CN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(8,4,4)</a:t>
                </a:r>
                <a:endParaRPr lang="zh-CN" alt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485" y="5163996"/>
                <a:ext cx="757359" cy="461665"/>
              </a:xfrm>
              <a:prstGeom prst="rect">
                <a:avLst/>
              </a:prstGeom>
              <a:blipFill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4972669" y="5568687"/>
                <a:ext cx="813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smtClean="0">
                          <a:latin typeface="Cambria Math" panose="02040503050406030204" pitchFamily="18" charset="0"/>
                        </a:rPr>
                        <m:t>RM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(16,11,4)</a:t>
                </a:r>
                <a:endParaRPr lang="zh-CN" alt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669" y="5568687"/>
                <a:ext cx="813999" cy="461665"/>
              </a:xfrm>
              <a:prstGeom prst="rect">
                <a:avLst/>
              </a:prstGeom>
              <a:blipFill>
                <a:blip r:embed="rId1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/>
          <p:cNvCxnSpPr>
            <a:cxnSpLocks/>
          </p:cNvCxnSpPr>
          <p:nvPr/>
        </p:nvCxnSpPr>
        <p:spPr>
          <a:xfrm flipV="1">
            <a:off x="5762916" y="5412992"/>
            <a:ext cx="757781" cy="361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cxnSpLocks/>
          </p:cNvCxnSpPr>
          <p:nvPr/>
        </p:nvCxnSpPr>
        <p:spPr>
          <a:xfrm>
            <a:off x="7018880" y="5497683"/>
            <a:ext cx="675729" cy="220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cxnSpLocks/>
          </p:cNvCxnSpPr>
          <p:nvPr/>
        </p:nvCxnSpPr>
        <p:spPr>
          <a:xfrm>
            <a:off x="5733420" y="5971360"/>
            <a:ext cx="572248" cy="5166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cxnSpLocks/>
          </p:cNvCxnSpPr>
          <p:nvPr/>
        </p:nvCxnSpPr>
        <p:spPr>
          <a:xfrm flipV="1">
            <a:off x="7052517" y="5319839"/>
            <a:ext cx="673728" cy="754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椭圆 46"/>
              <p:cNvSpPr/>
              <p:nvPr/>
            </p:nvSpPr>
            <p:spPr>
              <a:xfrm>
                <a:off x="6379608" y="6236579"/>
                <a:ext cx="943820" cy="4872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 smtClean="0"/>
                          </m:ctrlPr>
                        </m:sSubPr>
                        <m:e>
                          <m:r>
                            <a:rPr lang="en-US" altLang="zh-CN" sz="1200" i="1"/>
                            <m:t>𝑅𝑀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/>
                        <m:t>(2,3)</m:t>
                      </m:r>
                    </m:oMath>
                  </m:oMathPara>
                </a14:m>
                <a:endPara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(8,7,2)</a:t>
                </a:r>
                <a:endParaRPr lang="zh-CN" altLang="en-US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7" name="椭圆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608" y="6236579"/>
                <a:ext cx="943820" cy="487235"/>
              </a:xfrm>
              <a:prstGeom prst="ellipse">
                <a:avLst/>
              </a:prstGeom>
              <a:blipFill>
                <a:blip r:embed="rId12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矩形 48"/>
              <p:cNvSpPr/>
              <p:nvPr/>
            </p:nvSpPr>
            <p:spPr>
              <a:xfrm>
                <a:off x="7777953" y="4555881"/>
                <a:ext cx="790161" cy="3965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smtClean="0"/>
                        <m:t>RM</m:t>
                      </m:r>
                      <m:r>
                        <a:rPr lang="en-US" altLang="zh-CN" sz="1200" i="1"/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200" i="1"/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i="1"/>
                        <m:t>)</m:t>
                      </m:r>
                    </m:oMath>
                  </m:oMathPara>
                </a14:m>
                <a:endPara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(4,1,4)</a:t>
                </a:r>
                <a:endPara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953" y="4555881"/>
                <a:ext cx="790161" cy="396501"/>
              </a:xfrm>
              <a:prstGeom prst="rect">
                <a:avLst/>
              </a:prstGeom>
              <a:blipFill>
                <a:blip r:embed="rId13"/>
                <a:stretch>
                  <a:fillRect b="-2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椭圆 49"/>
              <p:cNvSpPr/>
              <p:nvPr/>
            </p:nvSpPr>
            <p:spPr>
              <a:xfrm>
                <a:off x="7746733" y="4981318"/>
                <a:ext cx="951561" cy="51636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(4,3,2)</a:t>
                </a:r>
                <a:endParaRPr lang="zh-CN" altLang="en-US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0" name="椭圆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733" y="4981318"/>
                <a:ext cx="951561" cy="516366"/>
              </a:xfrm>
              <a:prstGeom prst="ellipse">
                <a:avLst/>
              </a:prstGeom>
              <a:blipFill>
                <a:blip r:embed="rId14"/>
                <a:stretch>
                  <a:fillRect b="-8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椭圆 50"/>
              <p:cNvSpPr/>
              <p:nvPr/>
            </p:nvSpPr>
            <p:spPr>
              <a:xfrm>
                <a:off x="7726245" y="5548626"/>
                <a:ext cx="972049" cy="4817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effectLst/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sz="12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200" i="1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i="1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20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(4,3,2)</a:t>
                </a:r>
                <a:endParaRPr lang="zh-CN" altLang="en-US" sz="105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1" name="椭圆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245" y="5548626"/>
                <a:ext cx="972049" cy="481726"/>
              </a:xfrm>
              <a:prstGeom prst="ellipse">
                <a:avLst/>
              </a:prstGeom>
              <a:blipFill>
                <a:blip r:embed="rId15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椭圆 51"/>
              <p:cNvSpPr/>
              <p:nvPr/>
            </p:nvSpPr>
            <p:spPr>
              <a:xfrm>
                <a:off x="8820544" y="2016973"/>
                <a:ext cx="882151" cy="49593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(4,3,2)</a:t>
                </a:r>
                <a:endParaRPr lang="zh-CN" altLang="en-US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2" name="椭圆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544" y="2016973"/>
                <a:ext cx="882151" cy="495939"/>
              </a:xfrm>
              <a:prstGeom prst="ellipse">
                <a:avLst/>
              </a:prstGeom>
              <a:blipFill>
                <a:blip r:embed="rId16"/>
                <a:stretch>
                  <a:fillRect r="-2041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/>
              <p:cNvSpPr/>
              <p:nvPr/>
            </p:nvSpPr>
            <p:spPr>
              <a:xfrm>
                <a:off x="8864788" y="1553599"/>
                <a:ext cx="790161" cy="3965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smtClean="0"/>
                        <m:t>RM</m:t>
                      </m:r>
                      <m:r>
                        <a:rPr lang="en-US" altLang="zh-CN" sz="1200" i="1"/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200" i="1"/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i="1"/>
                        <m:t>)</m:t>
                      </m:r>
                    </m:oMath>
                  </m:oMathPara>
                </a14:m>
                <a:endPara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(4,1,4)</a:t>
                </a:r>
                <a:endPara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788" y="1553599"/>
                <a:ext cx="790161" cy="396501"/>
              </a:xfrm>
              <a:prstGeom prst="rect">
                <a:avLst/>
              </a:prstGeom>
              <a:blipFill>
                <a:blip r:embed="rId17"/>
                <a:stretch>
                  <a:fillRect t="-1493" b="-2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椭圆 53"/>
              <p:cNvSpPr/>
              <p:nvPr/>
            </p:nvSpPr>
            <p:spPr>
              <a:xfrm>
                <a:off x="8876126" y="2590170"/>
                <a:ext cx="860880" cy="46727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effectLst/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sz="12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200" i="1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i="1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20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(4,3,2)</a:t>
                </a:r>
                <a:endParaRPr lang="zh-CN" altLang="en-US" sz="105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4" name="椭圆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126" y="2590170"/>
                <a:ext cx="860880" cy="467272"/>
              </a:xfrm>
              <a:prstGeom prst="ellipse">
                <a:avLst/>
              </a:prstGeom>
              <a:blipFill>
                <a:blip r:embed="rId18"/>
                <a:stretch>
                  <a:fillRect r="-4895" b="-13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接箭头连接符 54"/>
          <p:cNvCxnSpPr>
            <a:cxnSpLocks/>
          </p:cNvCxnSpPr>
          <p:nvPr/>
        </p:nvCxnSpPr>
        <p:spPr>
          <a:xfrm>
            <a:off x="8041281" y="1762074"/>
            <a:ext cx="709853" cy="899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cxnSpLocks/>
          </p:cNvCxnSpPr>
          <p:nvPr/>
        </p:nvCxnSpPr>
        <p:spPr>
          <a:xfrm>
            <a:off x="8010991" y="1899215"/>
            <a:ext cx="795006" cy="3490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cxnSpLocks/>
          </p:cNvCxnSpPr>
          <p:nvPr/>
        </p:nvCxnSpPr>
        <p:spPr>
          <a:xfrm>
            <a:off x="8044362" y="2068255"/>
            <a:ext cx="817607" cy="7398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cxnSpLocks/>
          </p:cNvCxnSpPr>
          <p:nvPr/>
        </p:nvCxnSpPr>
        <p:spPr>
          <a:xfrm flipV="1">
            <a:off x="7035826" y="4970130"/>
            <a:ext cx="617013" cy="3342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/>
              <p:cNvSpPr txBox="1"/>
              <p:nvPr/>
            </p:nvSpPr>
            <p:spPr>
              <a:xfrm>
                <a:off x="2708861" y="2148366"/>
                <a:ext cx="813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smtClean="0">
                          <a:latin typeface="Cambria Math" panose="02040503050406030204" pitchFamily="18" charset="0"/>
                        </a:rPr>
                        <m:t>RM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(32,16,8)</a:t>
                </a:r>
                <a:endParaRPr lang="zh-CN" alt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861" y="2148366"/>
                <a:ext cx="813999" cy="461665"/>
              </a:xfrm>
              <a:prstGeom prst="rect">
                <a:avLst/>
              </a:prstGeom>
              <a:blipFill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/>
          <p:cNvCxnSpPr>
            <a:cxnSpLocks/>
          </p:cNvCxnSpPr>
          <p:nvPr/>
        </p:nvCxnSpPr>
        <p:spPr>
          <a:xfrm flipV="1">
            <a:off x="3758829" y="1026545"/>
            <a:ext cx="2254215" cy="13629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cxnSpLocks/>
          </p:cNvCxnSpPr>
          <p:nvPr/>
        </p:nvCxnSpPr>
        <p:spPr>
          <a:xfrm>
            <a:off x="3670082" y="2536370"/>
            <a:ext cx="1397377" cy="32386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椭圆 83"/>
              <p:cNvSpPr/>
              <p:nvPr/>
            </p:nvSpPr>
            <p:spPr>
              <a:xfrm>
                <a:off x="6298826" y="3999278"/>
                <a:ext cx="956401" cy="49384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/>
                          </m:ctrlPr>
                        </m:sSubPr>
                        <m:e>
                          <m:r>
                            <a:rPr lang="en-US" altLang="zh-CN" sz="1200" i="1"/>
                            <m:t>𝑅𝑀</m:t>
                          </m:r>
                        </m:e>
                        <m:sub>
                          <m:r>
                            <a:rPr lang="en-US" altLang="zh-CN" sz="1200" i="1"/>
                            <m:t>1</m:t>
                          </m:r>
                        </m:sub>
                      </m:sSub>
                      <m:r>
                        <a:rPr lang="en-US" altLang="zh-CN" sz="1200" i="1"/>
                        <m:t>(2,3)</m:t>
                      </m:r>
                    </m:oMath>
                  </m:oMathPara>
                </a14:m>
                <a:endParaRPr lang="zh-CN" altLang="zh-CN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(8,7,2)</a:t>
                </a:r>
                <a:endParaRPr lang="zh-CN" altLang="en-US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4" name="椭圆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826" y="3999278"/>
                <a:ext cx="956401" cy="493842"/>
              </a:xfrm>
              <a:prstGeom prst="ellipse">
                <a:avLst/>
              </a:prstGeom>
              <a:blipFill>
                <a:blip r:embed="rId20"/>
                <a:stretch>
                  <a:fillRect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/>
              <p:cNvSpPr txBox="1"/>
              <p:nvPr/>
            </p:nvSpPr>
            <p:spPr>
              <a:xfrm>
                <a:off x="6278387" y="3459571"/>
                <a:ext cx="7573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/>
                        <m:t>RM</m:t>
                      </m:r>
                      <m:r>
                        <a:rPr lang="en-US" altLang="zh-CN" sz="1200" i="1"/>
                        <m:t>(1,3)</m:t>
                      </m:r>
                    </m:oMath>
                  </m:oMathPara>
                </a14:m>
                <a:endParaRPr lang="zh-CN" altLang="zh-CN" sz="1200" dirty="0"/>
              </a:p>
              <a:p>
                <a:pPr algn="ctr"/>
                <a:r>
                  <a:rPr lang="en-US" altLang="zh-CN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(8,4,4)</a:t>
                </a:r>
                <a:endParaRPr lang="zh-CN" alt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387" y="3459571"/>
                <a:ext cx="757359" cy="461665"/>
              </a:xfrm>
              <a:prstGeom prst="rect">
                <a:avLst/>
              </a:prstGeom>
              <a:blipFill>
                <a:blip r:embed="rId21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/>
              <p:cNvSpPr txBox="1"/>
              <p:nvPr/>
            </p:nvSpPr>
            <p:spPr>
              <a:xfrm>
                <a:off x="4902250" y="3836485"/>
                <a:ext cx="813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smtClean="0">
                          <a:latin typeface="Cambria Math" panose="02040503050406030204" pitchFamily="18" charset="0"/>
                        </a:rPr>
                        <m:t>RM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(16,11,4)</a:t>
                </a:r>
                <a:endParaRPr lang="zh-CN" alt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6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250" y="3836485"/>
                <a:ext cx="813999" cy="461665"/>
              </a:xfrm>
              <a:prstGeom prst="rect">
                <a:avLst/>
              </a:prstGeom>
              <a:blipFill>
                <a:blip r:embed="rId2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箭头连接符 86"/>
          <p:cNvCxnSpPr>
            <a:cxnSpLocks/>
          </p:cNvCxnSpPr>
          <p:nvPr/>
        </p:nvCxnSpPr>
        <p:spPr>
          <a:xfrm>
            <a:off x="5657388" y="4136344"/>
            <a:ext cx="636854" cy="73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cxnSpLocks/>
            <a:stCxn id="86" idx="3"/>
          </p:cNvCxnSpPr>
          <p:nvPr/>
        </p:nvCxnSpPr>
        <p:spPr>
          <a:xfrm flipV="1">
            <a:off x="5716249" y="3792304"/>
            <a:ext cx="650529" cy="2750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cxnSpLocks/>
          </p:cNvCxnSpPr>
          <p:nvPr/>
        </p:nvCxnSpPr>
        <p:spPr>
          <a:xfrm>
            <a:off x="6921198" y="3822352"/>
            <a:ext cx="675729" cy="220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cxnSpLocks/>
          </p:cNvCxnSpPr>
          <p:nvPr/>
        </p:nvCxnSpPr>
        <p:spPr>
          <a:xfrm>
            <a:off x="5692498" y="4239158"/>
            <a:ext cx="572248" cy="5166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cxnSpLocks/>
          </p:cNvCxnSpPr>
          <p:nvPr/>
        </p:nvCxnSpPr>
        <p:spPr>
          <a:xfrm flipV="1">
            <a:off x="6961116" y="3634334"/>
            <a:ext cx="673728" cy="754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椭圆 91"/>
              <p:cNvSpPr/>
              <p:nvPr/>
            </p:nvSpPr>
            <p:spPr>
              <a:xfrm>
                <a:off x="6319448" y="4562408"/>
                <a:ext cx="935779" cy="50316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 smtClean="0"/>
                          </m:ctrlPr>
                        </m:sSubPr>
                        <m:e>
                          <m:r>
                            <a:rPr lang="en-US" altLang="zh-CN" sz="1200" i="1"/>
                            <m:t>𝑅𝑀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/>
                        <m:t>(2,3)</m:t>
                      </m:r>
                    </m:oMath>
                  </m:oMathPara>
                </a14:m>
                <a:endPara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(8,7,2)</a:t>
                </a:r>
                <a:endParaRPr lang="zh-CN" altLang="en-US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2" name="椭圆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8" y="4562408"/>
                <a:ext cx="935779" cy="503169"/>
              </a:xfrm>
              <a:prstGeom prst="ellipse">
                <a:avLst/>
              </a:prstGeom>
              <a:blipFill>
                <a:blip r:embed="rId23"/>
                <a:stretch>
                  <a:fillRect b="-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矩形 92"/>
              <p:cNvSpPr/>
              <p:nvPr/>
            </p:nvSpPr>
            <p:spPr>
              <a:xfrm>
                <a:off x="7640859" y="2852224"/>
                <a:ext cx="790161" cy="3965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smtClean="0"/>
                        <m:t>RM</m:t>
                      </m:r>
                      <m:r>
                        <a:rPr lang="en-US" altLang="zh-CN" sz="1200" i="1"/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200" i="1"/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i="1"/>
                        <m:t>)</m:t>
                      </m:r>
                    </m:oMath>
                  </m:oMathPara>
                </a14:m>
                <a:endPara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(4,1,4)</a:t>
                </a:r>
                <a:endPara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3" name="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859" y="2852224"/>
                <a:ext cx="790161" cy="396501"/>
              </a:xfrm>
              <a:prstGeom prst="rect">
                <a:avLst/>
              </a:prstGeom>
              <a:blipFill>
                <a:blip r:embed="rId6"/>
                <a:stretch>
                  <a:fillRect t="-1493" b="-2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椭圆 93"/>
              <p:cNvSpPr/>
              <p:nvPr/>
            </p:nvSpPr>
            <p:spPr>
              <a:xfrm>
                <a:off x="7631644" y="3267881"/>
                <a:ext cx="907825" cy="5030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(4,3,2)</a:t>
                </a:r>
                <a:endParaRPr lang="zh-CN" altLang="en-US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4" name="椭圆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644" y="3267881"/>
                <a:ext cx="907825" cy="503049"/>
              </a:xfrm>
              <a:prstGeom prst="ellipse">
                <a:avLst/>
              </a:prstGeom>
              <a:blipFill>
                <a:blip r:embed="rId24"/>
                <a:stretch>
                  <a:fillRect b="-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椭圆 94"/>
              <p:cNvSpPr/>
              <p:nvPr/>
            </p:nvSpPr>
            <p:spPr>
              <a:xfrm>
                <a:off x="7631644" y="3799866"/>
                <a:ext cx="934628" cy="4982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effectLst/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en-US" altLang="zh-CN" sz="12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i="1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200" i="1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i="1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20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(4,3,2)</a:t>
                </a:r>
                <a:endParaRPr lang="zh-CN" altLang="en-US" sz="105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5" name="椭圆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644" y="3799866"/>
                <a:ext cx="934628" cy="498284"/>
              </a:xfrm>
              <a:prstGeom prst="ellipse">
                <a:avLst/>
              </a:prstGeom>
              <a:blipFill>
                <a:blip r:embed="rId2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/>
          <p:cNvCxnSpPr>
            <a:cxnSpLocks/>
          </p:cNvCxnSpPr>
          <p:nvPr/>
        </p:nvCxnSpPr>
        <p:spPr>
          <a:xfrm flipV="1">
            <a:off x="6961116" y="3267881"/>
            <a:ext cx="617013" cy="3342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cxnSpLocks/>
          </p:cNvCxnSpPr>
          <p:nvPr/>
        </p:nvCxnSpPr>
        <p:spPr>
          <a:xfrm>
            <a:off x="5712928" y="5887534"/>
            <a:ext cx="636854" cy="73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cxnSpLocks/>
          </p:cNvCxnSpPr>
          <p:nvPr/>
        </p:nvCxnSpPr>
        <p:spPr>
          <a:xfrm>
            <a:off x="3718174" y="2467779"/>
            <a:ext cx="1352415" cy="13545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78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322</Words>
  <Application>Microsoft Office PowerPoint</Application>
  <PresentationFormat>宽屏</PresentationFormat>
  <Paragraphs>92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</dc:creator>
  <cp:lastModifiedBy>zhaohan</cp:lastModifiedBy>
  <cp:revision>13</cp:revision>
  <dcterms:created xsi:type="dcterms:W3CDTF">2017-05-02T20:36:44Z</dcterms:created>
  <dcterms:modified xsi:type="dcterms:W3CDTF">2017-05-02T21:55:38Z</dcterms:modified>
</cp:coreProperties>
</file>