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10" r:id="rId2"/>
    <p:sldId id="284" r:id="rId3"/>
    <p:sldId id="257" r:id="rId4"/>
    <p:sldId id="258" r:id="rId5"/>
    <p:sldId id="315" r:id="rId6"/>
    <p:sldId id="288" r:id="rId7"/>
    <p:sldId id="292" r:id="rId8"/>
    <p:sldId id="276" r:id="rId9"/>
    <p:sldId id="301" r:id="rId10"/>
    <p:sldId id="280" r:id="rId11"/>
    <p:sldId id="300" r:id="rId12"/>
    <p:sldId id="305" r:id="rId13"/>
    <p:sldId id="304" r:id="rId14"/>
    <p:sldId id="302" r:id="rId15"/>
    <p:sldId id="314" r:id="rId16"/>
    <p:sldId id="303" r:id="rId17"/>
    <p:sldId id="309" r:id="rId18"/>
    <p:sldId id="307" r:id="rId19"/>
    <p:sldId id="312"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062"/>
    <p:restoredTop sz="94694"/>
  </p:normalViewPr>
  <p:slideViewPr>
    <p:cSldViewPr snapToGrid="0">
      <p:cViewPr varScale="1">
        <p:scale>
          <a:sx n="54" d="100"/>
          <a:sy n="54" d="100"/>
        </p:scale>
        <p:origin x="208" y="1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12/20/22</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12/20/22</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C178-D163-12BB-A72E-BE67DF93FAA5}"/>
              </a:ext>
            </a:extLst>
          </p:cNvPr>
          <p:cNvSpPr>
            <a:spLocks noGrp="1"/>
          </p:cNvSpPr>
          <p:nvPr>
            <p:ph type="ctrTitle"/>
          </p:nvPr>
        </p:nvSpPr>
        <p:spPr/>
        <p:txBody>
          <a:bodyPr>
            <a:normAutofit fontScale="90000"/>
          </a:bodyPr>
          <a:lstStyle/>
          <a:p>
            <a:r>
              <a:rPr lang="en-US" dirty="0"/>
              <a:t>A New Framework of Memory for Learning</a:t>
            </a:r>
            <a:br>
              <a:rPr lang="en-US" dirty="0"/>
            </a:br>
            <a:r>
              <a:rPr lang="en-US" dirty="0"/>
              <a:t>(Summarized)</a:t>
            </a:r>
          </a:p>
        </p:txBody>
      </p:sp>
      <p:sp>
        <p:nvSpPr>
          <p:cNvPr id="3" name="Subtitle 2">
            <a:extLst>
              <a:ext uri="{FF2B5EF4-FFF2-40B4-BE49-F238E27FC236}">
                <a16:creationId xmlns:a16="http://schemas.microsoft.com/office/drawing/2014/main" id="{D6469295-7852-12BD-D7C3-9871A49CE2FA}"/>
              </a:ext>
            </a:extLst>
          </p:cNvPr>
          <p:cNvSpPr>
            <a:spLocks noGrp="1"/>
          </p:cNvSpPr>
          <p:nvPr>
            <p:ph type="subTitle" idx="1"/>
          </p:nvPr>
        </p:nvSpPr>
        <p:spPr>
          <a:xfrm>
            <a:off x="1524000" y="3602038"/>
            <a:ext cx="9144000" cy="2613232"/>
          </a:xfrm>
        </p:spPr>
        <p:txBody>
          <a:bodyPr>
            <a:normAutofit fontScale="70000" lnSpcReduction="20000"/>
          </a:bodyPr>
          <a:lstStyle/>
          <a:p>
            <a:r>
              <a:rPr lang="en-US" dirty="0"/>
              <a:t>John Tan Chong Min</a:t>
            </a:r>
          </a:p>
          <a:p>
            <a:endParaRPr lang="en-US" dirty="0"/>
          </a:p>
          <a:p>
            <a:r>
              <a:rPr lang="en-US" dirty="0"/>
              <a:t>20 Dec 2022</a:t>
            </a:r>
          </a:p>
          <a:p>
            <a:endParaRPr lang="en-US" dirty="0"/>
          </a:p>
          <a:p>
            <a:r>
              <a:rPr lang="en-US" dirty="0"/>
              <a:t>Special thanks for discussing and improving my ideas in </a:t>
            </a:r>
            <a:r>
              <a:rPr lang="en-US" dirty="0" err="1"/>
              <a:t>NeurIPS</a:t>
            </a:r>
            <a:r>
              <a:rPr lang="en-US" dirty="0"/>
              <a:t> 2022:</a:t>
            </a:r>
          </a:p>
          <a:p>
            <a:r>
              <a:rPr lang="en-US" dirty="0"/>
              <a:t>Wu </a:t>
            </a:r>
            <a:r>
              <a:rPr lang="en-US" dirty="0" err="1"/>
              <a:t>Shuchen</a:t>
            </a:r>
            <a:r>
              <a:rPr lang="en-US" dirty="0"/>
              <a:t> (Abstraction, </a:t>
            </a:r>
            <a:r>
              <a:rPr lang="en-US" dirty="0" err="1"/>
              <a:t>Hashtable</a:t>
            </a:r>
            <a:r>
              <a:rPr lang="en-US" dirty="0"/>
              <a:t> and overall discussion)</a:t>
            </a:r>
          </a:p>
          <a:p>
            <a:r>
              <a:rPr lang="en-US" dirty="0"/>
              <a:t>Joseph Campbell (Reinforcement Learning)</a:t>
            </a:r>
          </a:p>
          <a:p>
            <a:r>
              <a:rPr lang="en-US" dirty="0"/>
              <a:t>Markus Hiller (Continual Learning)</a:t>
            </a:r>
          </a:p>
        </p:txBody>
      </p:sp>
    </p:spTree>
    <p:extLst>
      <p:ext uri="{BB962C8B-B14F-4D97-AF65-F5344CB8AC3E}">
        <p14:creationId xmlns:p14="http://schemas.microsoft.com/office/powerpoint/2010/main" val="320034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ABCA0E-5876-649D-F32C-233956D0E640}"/>
              </a:ext>
            </a:extLst>
          </p:cNvPr>
          <p:cNvSpPr>
            <a:spLocks noGrp="1"/>
          </p:cNvSpPr>
          <p:nvPr>
            <p:ph type="body" idx="1"/>
          </p:nvPr>
        </p:nvSpPr>
        <p:spPr/>
        <p:txBody>
          <a:bodyPr/>
          <a:lstStyle/>
          <a:p>
            <a:endParaRPr lang="en-US" dirty="0"/>
          </a:p>
        </p:txBody>
      </p:sp>
      <p:pic>
        <p:nvPicPr>
          <p:cNvPr id="5" name="Picture 4" descr="Graphical user interface&#10;&#10;Description automatically generated">
            <a:extLst>
              <a:ext uri="{FF2B5EF4-FFF2-40B4-BE49-F238E27FC236}">
                <a16:creationId xmlns:a16="http://schemas.microsoft.com/office/drawing/2014/main" id="{C2C19418-EE30-7C60-55F3-F08FF0763AA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2522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1BD9-54C5-80C8-C12A-4A8F8F8EC17E}"/>
              </a:ext>
            </a:extLst>
          </p:cNvPr>
          <p:cNvSpPr>
            <a:spLocks noGrp="1"/>
          </p:cNvSpPr>
          <p:nvPr>
            <p:ph type="title"/>
          </p:nvPr>
        </p:nvSpPr>
        <p:spPr/>
        <p:txBody>
          <a:bodyPr/>
          <a:lstStyle/>
          <a:p>
            <a:r>
              <a:rPr lang="en-US" dirty="0"/>
              <a:t>Two Networks – Fast and Slow</a:t>
            </a:r>
          </a:p>
        </p:txBody>
      </p:sp>
      <p:sp>
        <p:nvSpPr>
          <p:cNvPr id="3" name="Content Placeholder 2">
            <a:extLst>
              <a:ext uri="{FF2B5EF4-FFF2-40B4-BE49-F238E27FC236}">
                <a16:creationId xmlns:a16="http://schemas.microsoft.com/office/drawing/2014/main" id="{2DF7303A-9B43-773E-713B-05E6FD147FE3}"/>
              </a:ext>
            </a:extLst>
          </p:cNvPr>
          <p:cNvSpPr>
            <a:spLocks noGrp="1"/>
          </p:cNvSpPr>
          <p:nvPr>
            <p:ph idx="1"/>
          </p:nvPr>
        </p:nvSpPr>
        <p:spPr>
          <a:xfrm>
            <a:off x="838200" y="1825625"/>
            <a:ext cx="6601580" cy="4874720"/>
          </a:xfrm>
        </p:spPr>
        <p:txBody>
          <a:bodyPr>
            <a:normAutofit/>
          </a:bodyPr>
          <a:lstStyle/>
          <a:p>
            <a:r>
              <a:rPr lang="en-US" sz="3200" b="1" dirty="0"/>
              <a:t>Fast (System 1): </a:t>
            </a:r>
            <a:r>
              <a:rPr lang="en-US" sz="3200" dirty="0"/>
              <a:t>Neural network predicts best action given a goal</a:t>
            </a:r>
          </a:p>
          <a:p>
            <a:endParaRPr lang="en-US" sz="3200" dirty="0"/>
          </a:p>
          <a:p>
            <a:r>
              <a:rPr lang="en-US" sz="3200" b="1" dirty="0"/>
              <a:t>Slow (System 2): </a:t>
            </a:r>
            <a:r>
              <a:rPr lang="en-US" sz="3200" dirty="0"/>
              <a:t>Memory retrieval network to match current state and get required action and next state from memory</a:t>
            </a:r>
          </a:p>
          <a:p>
            <a:pPr lvl="1"/>
            <a:r>
              <a:rPr lang="en-US" sz="2800" dirty="0"/>
              <a:t>Can also lookahead multiple timesteps to sample more possible outcomes</a:t>
            </a:r>
          </a:p>
        </p:txBody>
      </p:sp>
      <p:sp>
        <p:nvSpPr>
          <p:cNvPr id="4" name="Rectangle 3">
            <a:extLst>
              <a:ext uri="{FF2B5EF4-FFF2-40B4-BE49-F238E27FC236}">
                <a16:creationId xmlns:a16="http://schemas.microsoft.com/office/drawing/2014/main" id="{12F37404-69B5-3FCA-A218-96C5B9933EB9}"/>
              </a:ext>
            </a:extLst>
          </p:cNvPr>
          <p:cNvSpPr/>
          <p:nvPr/>
        </p:nvSpPr>
        <p:spPr>
          <a:xfrm>
            <a:off x="9320909" y="1825625"/>
            <a:ext cx="1576552" cy="137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NN</a:t>
            </a:r>
          </a:p>
        </p:txBody>
      </p:sp>
      <p:cxnSp>
        <p:nvCxnSpPr>
          <p:cNvPr id="9" name="Straight Arrow Connector 8">
            <a:extLst>
              <a:ext uri="{FF2B5EF4-FFF2-40B4-BE49-F238E27FC236}">
                <a16:creationId xmlns:a16="http://schemas.microsoft.com/office/drawing/2014/main" id="{420B2F37-CADC-EFEF-85B4-02E7EE327F0B}"/>
              </a:ext>
            </a:extLst>
          </p:cNvPr>
          <p:cNvCxnSpPr>
            <a:cxnSpLocks/>
          </p:cNvCxnSpPr>
          <p:nvPr/>
        </p:nvCxnSpPr>
        <p:spPr>
          <a:xfrm>
            <a:off x="8845535" y="2061233"/>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FA9521-0D42-6BAC-4DCE-41FD88E4B62D}"/>
              </a:ext>
            </a:extLst>
          </p:cNvPr>
          <p:cNvCxnSpPr>
            <a:cxnSpLocks/>
          </p:cNvCxnSpPr>
          <p:nvPr/>
        </p:nvCxnSpPr>
        <p:spPr>
          <a:xfrm>
            <a:off x="8845535" y="2986143"/>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B541DF-2FAE-44B9-F8C6-06832D958A13}"/>
              </a:ext>
            </a:extLst>
          </p:cNvPr>
          <p:cNvSpPr txBox="1"/>
          <p:nvPr/>
        </p:nvSpPr>
        <p:spPr>
          <a:xfrm>
            <a:off x="8088815" y="1876567"/>
            <a:ext cx="662938" cy="369332"/>
          </a:xfrm>
          <a:prstGeom prst="rect">
            <a:avLst/>
          </a:prstGeom>
          <a:noFill/>
        </p:spPr>
        <p:txBody>
          <a:bodyPr wrap="none" rtlCol="0">
            <a:spAutoFit/>
          </a:bodyPr>
          <a:lstStyle/>
          <a:p>
            <a:r>
              <a:rPr lang="en-US" dirty="0"/>
              <a:t>State</a:t>
            </a:r>
          </a:p>
        </p:txBody>
      </p:sp>
      <p:sp>
        <p:nvSpPr>
          <p:cNvPr id="13" name="TextBox 12">
            <a:extLst>
              <a:ext uri="{FF2B5EF4-FFF2-40B4-BE49-F238E27FC236}">
                <a16:creationId xmlns:a16="http://schemas.microsoft.com/office/drawing/2014/main" id="{6C78C2B6-658E-6807-D277-7B9E58AA03BD}"/>
              </a:ext>
            </a:extLst>
          </p:cNvPr>
          <p:cNvSpPr txBox="1"/>
          <p:nvPr/>
        </p:nvSpPr>
        <p:spPr>
          <a:xfrm>
            <a:off x="8088815" y="2801477"/>
            <a:ext cx="615874" cy="369332"/>
          </a:xfrm>
          <a:prstGeom prst="rect">
            <a:avLst/>
          </a:prstGeom>
          <a:noFill/>
        </p:spPr>
        <p:txBody>
          <a:bodyPr wrap="none" rtlCol="0">
            <a:spAutoFit/>
          </a:bodyPr>
          <a:lstStyle/>
          <a:p>
            <a:r>
              <a:rPr lang="en-US" dirty="0"/>
              <a:t>Goal</a:t>
            </a:r>
          </a:p>
        </p:txBody>
      </p:sp>
      <p:cxnSp>
        <p:nvCxnSpPr>
          <p:cNvPr id="14" name="Straight Arrow Connector 13">
            <a:extLst>
              <a:ext uri="{FF2B5EF4-FFF2-40B4-BE49-F238E27FC236}">
                <a16:creationId xmlns:a16="http://schemas.microsoft.com/office/drawing/2014/main" id="{BCB59351-D2C5-9EE6-0D19-C32C086CEB83}"/>
              </a:ext>
            </a:extLst>
          </p:cNvPr>
          <p:cNvCxnSpPr>
            <a:cxnSpLocks/>
          </p:cNvCxnSpPr>
          <p:nvPr/>
        </p:nvCxnSpPr>
        <p:spPr>
          <a:xfrm>
            <a:off x="10878426" y="2616811"/>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54D988-15B2-4C35-BDB6-D409709A74A7}"/>
              </a:ext>
            </a:extLst>
          </p:cNvPr>
          <p:cNvSpPr txBox="1"/>
          <p:nvPr/>
        </p:nvSpPr>
        <p:spPr>
          <a:xfrm>
            <a:off x="11353800" y="2432145"/>
            <a:ext cx="788999" cy="369332"/>
          </a:xfrm>
          <a:prstGeom prst="rect">
            <a:avLst/>
          </a:prstGeom>
          <a:noFill/>
        </p:spPr>
        <p:txBody>
          <a:bodyPr wrap="none" rtlCol="0">
            <a:spAutoFit/>
          </a:bodyPr>
          <a:lstStyle/>
          <a:p>
            <a:r>
              <a:rPr lang="en-US" dirty="0"/>
              <a:t>Action</a:t>
            </a:r>
          </a:p>
        </p:txBody>
      </p:sp>
      <p:sp>
        <p:nvSpPr>
          <p:cNvPr id="5" name="Rectangle 4">
            <a:extLst>
              <a:ext uri="{FF2B5EF4-FFF2-40B4-BE49-F238E27FC236}">
                <a16:creationId xmlns:a16="http://schemas.microsoft.com/office/drawing/2014/main" id="{E080E70D-EB8F-4098-9F2E-0D7EA104D5D9}"/>
              </a:ext>
            </a:extLst>
          </p:cNvPr>
          <p:cNvSpPr/>
          <p:nvPr/>
        </p:nvSpPr>
        <p:spPr>
          <a:xfrm>
            <a:off x="8642419" y="3629908"/>
            <a:ext cx="3186113" cy="465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6" name="Straight Arrow Connector 5">
            <a:extLst>
              <a:ext uri="{FF2B5EF4-FFF2-40B4-BE49-F238E27FC236}">
                <a16:creationId xmlns:a16="http://schemas.microsoft.com/office/drawing/2014/main" id="{7310EB07-4840-F265-0946-D4191DFF8D88}"/>
              </a:ext>
            </a:extLst>
          </p:cNvPr>
          <p:cNvCxnSpPr>
            <a:cxnSpLocks/>
          </p:cNvCxnSpPr>
          <p:nvPr/>
        </p:nvCxnSpPr>
        <p:spPr>
          <a:xfrm>
            <a:off x="9153357" y="4023891"/>
            <a:ext cx="1" cy="2012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83E0C9C-B99C-9CC5-ED92-7760CE1F429B}"/>
              </a:ext>
            </a:extLst>
          </p:cNvPr>
          <p:cNvCxnSpPr>
            <a:cxnSpLocks/>
          </p:cNvCxnSpPr>
          <p:nvPr/>
        </p:nvCxnSpPr>
        <p:spPr>
          <a:xfrm>
            <a:off x="9867733" y="4023891"/>
            <a:ext cx="0" cy="1998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6E40F6-61A6-10EE-F750-B334DC029C28}"/>
              </a:ext>
            </a:extLst>
          </p:cNvPr>
          <p:cNvCxnSpPr>
            <a:cxnSpLocks/>
          </p:cNvCxnSpPr>
          <p:nvPr/>
        </p:nvCxnSpPr>
        <p:spPr>
          <a:xfrm>
            <a:off x="10582108" y="4023891"/>
            <a:ext cx="0" cy="2012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572ED5-544A-BB4F-D7C2-C699353C87B1}"/>
              </a:ext>
            </a:extLst>
          </p:cNvPr>
          <p:cNvCxnSpPr>
            <a:cxnSpLocks/>
          </p:cNvCxnSpPr>
          <p:nvPr/>
        </p:nvCxnSpPr>
        <p:spPr>
          <a:xfrm>
            <a:off x="11296484" y="4023891"/>
            <a:ext cx="0" cy="2041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F29D7D2-0621-DFA7-0FF8-A872838E3738}"/>
              </a:ext>
            </a:extLst>
          </p:cNvPr>
          <p:cNvSpPr/>
          <p:nvPr/>
        </p:nvSpPr>
        <p:spPr>
          <a:xfrm>
            <a:off x="8642419" y="6023764"/>
            <a:ext cx="3186113" cy="3952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Consolidation</a:t>
            </a:r>
          </a:p>
        </p:txBody>
      </p:sp>
      <p:sp>
        <p:nvSpPr>
          <p:cNvPr id="18" name="Rounded Rectangle 17">
            <a:extLst>
              <a:ext uri="{FF2B5EF4-FFF2-40B4-BE49-F238E27FC236}">
                <a16:creationId xmlns:a16="http://schemas.microsoft.com/office/drawing/2014/main" id="{63D79012-95C8-5701-F825-F73030580170}"/>
              </a:ext>
            </a:extLst>
          </p:cNvPr>
          <p:cNvSpPr/>
          <p:nvPr/>
        </p:nvSpPr>
        <p:spPr>
          <a:xfrm>
            <a:off x="8924759" y="4342894"/>
            <a:ext cx="396150" cy="10444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2ABF3624-F5BE-91F4-43EA-18DB8275B5E8}"/>
              </a:ext>
            </a:extLst>
          </p:cNvPr>
          <p:cNvSpPr/>
          <p:nvPr/>
        </p:nvSpPr>
        <p:spPr>
          <a:xfrm>
            <a:off x="9620947" y="4342894"/>
            <a:ext cx="396150" cy="10444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EF103696-29C3-D6AA-3F4E-BDD545F8F8E4}"/>
              </a:ext>
            </a:extLst>
          </p:cNvPr>
          <p:cNvSpPr/>
          <p:nvPr/>
        </p:nvSpPr>
        <p:spPr>
          <a:xfrm>
            <a:off x="10361308" y="4363422"/>
            <a:ext cx="396150" cy="10444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2C1E2980-9FF9-653E-00A7-5540DB9AE274}"/>
              </a:ext>
            </a:extLst>
          </p:cNvPr>
          <p:cNvSpPr/>
          <p:nvPr/>
        </p:nvSpPr>
        <p:spPr>
          <a:xfrm>
            <a:off x="11075682" y="4363422"/>
            <a:ext cx="396150" cy="104447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7E6B991-961E-7A83-DFE6-75A36A994D2C}"/>
              </a:ext>
            </a:extLst>
          </p:cNvPr>
          <p:cNvSpPr/>
          <p:nvPr/>
        </p:nvSpPr>
        <p:spPr>
          <a:xfrm>
            <a:off x="7678771" y="4652121"/>
            <a:ext cx="1006997" cy="54401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Memory</a:t>
            </a:r>
          </a:p>
        </p:txBody>
      </p:sp>
      <p:cxnSp>
        <p:nvCxnSpPr>
          <p:cNvPr id="20" name="Straight Connector 19">
            <a:extLst>
              <a:ext uri="{FF2B5EF4-FFF2-40B4-BE49-F238E27FC236}">
                <a16:creationId xmlns:a16="http://schemas.microsoft.com/office/drawing/2014/main" id="{3725502C-4322-781C-3A98-54A55DF05189}"/>
              </a:ext>
            </a:extLst>
          </p:cNvPr>
          <p:cNvCxnSpPr>
            <a:cxnSpLocks/>
          </p:cNvCxnSpPr>
          <p:nvPr/>
        </p:nvCxnSpPr>
        <p:spPr>
          <a:xfrm flipV="1">
            <a:off x="8669911" y="4852697"/>
            <a:ext cx="1912197" cy="1408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0AFA53-CD34-EE1E-3FF2-4ED0AC54A72F}"/>
              </a:ext>
            </a:extLst>
          </p:cNvPr>
          <p:cNvCxnSpPr>
            <a:cxnSpLocks/>
          </p:cNvCxnSpPr>
          <p:nvPr/>
        </p:nvCxnSpPr>
        <p:spPr>
          <a:xfrm flipV="1">
            <a:off x="8672789" y="4746074"/>
            <a:ext cx="1156472" cy="94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2B99B1-B417-D247-AC76-9EEF32CE882F}"/>
              </a:ext>
            </a:extLst>
          </p:cNvPr>
          <p:cNvCxnSpPr>
            <a:cxnSpLocks/>
            <a:stCxn id="8" idx="5"/>
          </p:cNvCxnSpPr>
          <p:nvPr/>
        </p:nvCxnSpPr>
        <p:spPr>
          <a:xfrm flipV="1">
            <a:off x="8538297" y="5054606"/>
            <a:ext cx="2735460" cy="61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B79FBC7-9F18-A42A-5E90-2D140432EF1E}"/>
              </a:ext>
            </a:extLst>
          </p:cNvPr>
          <p:cNvCxnSpPr>
            <a:cxnSpLocks/>
          </p:cNvCxnSpPr>
          <p:nvPr/>
        </p:nvCxnSpPr>
        <p:spPr>
          <a:xfrm flipV="1">
            <a:off x="8474811" y="4604766"/>
            <a:ext cx="617609" cy="955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60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FD0F-AC99-86CE-5EC0-D86030E4E986}"/>
              </a:ext>
            </a:extLst>
          </p:cNvPr>
          <p:cNvSpPr>
            <a:spLocks noGrp="1"/>
          </p:cNvSpPr>
          <p:nvPr>
            <p:ph type="title"/>
          </p:nvPr>
        </p:nvSpPr>
        <p:spPr/>
        <p:txBody>
          <a:bodyPr/>
          <a:lstStyle/>
          <a:p>
            <a:r>
              <a:rPr lang="en-US" dirty="0"/>
              <a:t>Fast Goal-Directed Neural Network</a:t>
            </a:r>
          </a:p>
        </p:txBody>
      </p:sp>
      <p:sp>
        <p:nvSpPr>
          <p:cNvPr id="3" name="Content Placeholder 2">
            <a:extLst>
              <a:ext uri="{FF2B5EF4-FFF2-40B4-BE49-F238E27FC236}">
                <a16:creationId xmlns:a16="http://schemas.microsoft.com/office/drawing/2014/main" id="{8C44F69C-6799-9C57-DD35-864412975C2C}"/>
              </a:ext>
            </a:extLst>
          </p:cNvPr>
          <p:cNvSpPr>
            <a:spLocks noGrp="1"/>
          </p:cNvSpPr>
          <p:nvPr>
            <p:ph idx="1"/>
          </p:nvPr>
        </p:nvSpPr>
        <p:spPr>
          <a:xfrm>
            <a:off x="838200" y="1825624"/>
            <a:ext cx="4833938" cy="3520787"/>
          </a:xfrm>
        </p:spPr>
        <p:txBody>
          <a:bodyPr>
            <a:normAutofit fontScale="70000" lnSpcReduction="20000"/>
          </a:bodyPr>
          <a:lstStyle/>
          <a:p>
            <a:r>
              <a:rPr lang="en-US" dirty="0"/>
              <a:t>Fast Neural Network Update </a:t>
            </a:r>
          </a:p>
          <a:p>
            <a:pPr marL="0" indent="0">
              <a:buNone/>
            </a:pPr>
            <a:r>
              <a:rPr lang="en-US" dirty="0"/>
              <a:t>(at each time step)</a:t>
            </a:r>
          </a:p>
          <a:p>
            <a:pPr lvl="1"/>
            <a:r>
              <a:rPr lang="en-US" b="1" dirty="0">
                <a:solidFill>
                  <a:srgbClr val="002060"/>
                </a:solidFill>
              </a:rPr>
              <a:t>Previous states replay: </a:t>
            </a:r>
            <a:r>
              <a:rPr lang="en-US" dirty="0"/>
              <a:t>Update fast neural network such that conditioned on the current state as the goal state, the past history of states as the start state, the network will return the action taken at that previous state</a:t>
            </a:r>
          </a:p>
          <a:p>
            <a:pPr lvl="1"/>
            <a:endParaRPr lang="en-US" b="1" dirty="0"/>
          </a:p>
          <a:p>
            <a:pPr lvl="1"/>
            <a:r>
              <a:rPr lang="en-US" b="1" dirty="0">
                <a:solidFill>
                  <a:srgbClr val="7030A0"/>
                </a:solidFill>
              </a:rPr>
              <a:t>Future states replay (only if trajectory found): </a:t>
            </a:r>
            <a:r>
              <a:rPr lang="en-US" dirty="0"/>
              <a:t>Update fast neural network such that conditioned on all intermediate states in System 2 lookahead as goal states, the first state will return action for the current timestep</a:t>
            </a:r>
          </a:p>
          <a:p>
            <a:pPr marL="457200" lvl="1" indent="0">
              <a:buNone/>
            </a:pPr>
            <a:endParaRPr lang="en-US" dirty="0"/>
          </a:p>
        </p:txBody>
      </p:sp>
      <p:pic>
        <p:nvPicPr>
          <p:cNvPr id="4" name="Content Placeholder 6">
            <a:extLst>
              <a:ext uri="{FF2B5EF4-FFF2-40B4-BE49-F238E27FC236}">
                <a16:creationId xmlns:a16="http://schemas.microsoft.com/office/drawing/2014/main" id="{35E0CD73-AB54-51B2-363F-BF79BB64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690688"/>
            <a:ext cx="5486400" cy="4430268"/>
          </a:xfrm>
          <a:prstGeom prst="rect">
            <a:avLst/>
          </a:prstGeom>
        </p:spPr>
      </p:pic>
      <p:sp>
        <p:nvSpPr>
          <p:cNvPr id="5" name="TextBox 4">
            <a:extLst>
              <a:ext uri="{FF2B5EF4-FFF2-40B4-BE49-F238E27FC236}">
                <a16:creationId xmlns:a16="http://schemas.microsoft.com/office/drawing/2014/main" id="{DAD7DBA6-78A1-306F-AD86-05F73C341CBA}"/>
              </a:ext>
            </a:extLst>
          </p:cNvPr>
          <p:cNvSpPr txBox="1"/>
          <p:nvPr/>
        </p:nvSpPr>
        <p:spPr>
          <a:xfrm>
            <a:off x="6096000" y="6120956"/>
            <a:ext cx="5791055" cy="553998"/>
          </a:xfrm>
          <a:prstGeom prst="rect">
            <a:avLst/>
          </a:prstGeom>
          <a:noFill/>
        </p:spPr>
        <p:txBody>
          <a:bodyPr wrap="square" rtlCol="0">
            <a:spAutoFit/>
          </a:bodyPr>
          <a:lstStyle/>
          <a:p>
            <a:r>
              <a:rPr lang="en-SG" sz="1000" dirty="0">
                <a:latin typeface="Arial" panose="020B0604020202020204" pitchFamily="34" charset="0"/>
                <a:cs typeface="Arial" panose="020B0604020202020204" pitchFamily="34" charset="0"/>
              </a:rPr>
              <a:t>Figure extracted from </a:t>
            </a:r>
            <a:r>
              <a:rPr lang="en-US" sz="1000" b="0" i="0" dirty="0" err="1">
                <a:solidFill>
                  <a:srgbClr val="212121"/>
                </a:solidFill>
                <a:effectLst/>
                <a:latin typeface="Arial" panose="020B0604020202020204" pitchFamily="34" charset="0"/>
                <a:cs typeface="Arial" panose="020B0604020202020204" pitchFamily="34" charset="0"/>
              </a:rPr>
              <a:t>Joo</a:t>
            </a:r>
            <a:r>
              <a:rPr lang="en-US" sz="1000" b="0" i="0" dirty="0">
                <a:solidFill>
                  <a:srgbClr val="212121"/>
                </a:solidFill>
                <a:effectLst/>
                <a:latin typeface="Arial" panose="020B0604020202020204" pitchFamily="34" charset="0"/>
                <a:cs typeface="Arial" panose="020B0604020202020204" pitchFamily="34" charset="0"/>
              </a:rPr>
              <a:t>, H. R., &amp; Frank, L. M. (2018). The hippocampal sharp wave-ripple in memory retrieval for immediate use and consolidation. Nature reviews. Neuroscience, 19(12), 744–757. https://doi.org/10.1038/s41583-018-0077-1</a:t>
            </a:r>
            <a:endParaRPr lang="en-SG" sz="10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BCE8730-872F-3AB4-9255-0FAC06139C2C}"/>
              </a:ext>
            </a:extLst>
          </p:cNvPr>
          <p:cNvSpPr/>
          <p:nvPr/>
        </p:nvSpPr>
        <p:spPr>
          <a:xfrm>
            <a:off x="2850248" y="5113392"/>
            <a:ext cx="1576552" cy="137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NN</a:t>
            </a:r>
          </a:p>
        </p:txBody>
      </p:sp>
      <p:cxnSp>
        <p:nvCxnSpPr>
          <p:cNvPr id="7" name="Straight Arrow Connector 6">
            <a:extLst>
              <a:ext uri="{FF2B5EF4-FFF2-40B4-BE49-F238E27FC236}">
                <a16:creationId xmlns:a16="http://schemas.microsoft.com/office/drawing/2014/main" id="{B32C1CD1-15DE-16F4-B28B-6B59440D7226}"/>
              </a:ext>
            </a:extLst>
          </p:cNvPr>
          <p:cNvCxnSpPr>
            <a:cxnSpLocks/>
          </p:cNvCxnSpPr>
          <p:nvPr/>
        </p:nvCxnSpPr>
        <p:spPr>
          <a:xfrm>
            <a:off x="2374874" y="5349000"/>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27A623-9637-CA87-226F-2D9F72ADC091}"/>
              </a:ext>
            </a:extLst>
          </p:cNvPr>
          <p:cNvCxnSpPr>
            <a:cxnSpLocks/>
          </p:cNvCxnSpPr>
          <p:nvPr/>
        </p:nvCxnSpPr>
        <p:spPr>
          <a:xfrm>
            <a:off x="2374874" y="6273910"/>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1442DB-BA92-DDA8-7C35-F443D90594EC}"/>
              </a:ext>
            </a:extLst>
          </p:cNvPr>
          <p:cNvSpPr txBox="1"/>
          <p:nvPr/>
        </p:nvSpPr>
        <p:spPr>
          <a:xfrm>
            <a:off x="1618154" y="5164334"/>
            <a:ext cx="662938" cy="369332"/>
          </a:xfrm>
          <a:prstGeom prst="rect">
            <a:avLst/>
          </a:prstGeom>
          <a:noFill/>
        </p:spPr>
        <p:txBody>
          <a:bodyPr wrap="none" rtlCol="0">
            <a:spAutoFit/>
          </a:bodyPr>
          <a:lstStyle/>
          <a:p>
            <a:r>
              <a:rPr lang="en-US" dirty="0"/>
              <a:t>State</a:t>
            </a:r>
          </a:p>
        </p:txBody>
      </p:sp>
      <p:sp>
        <p:nvSpPr>
          <p:cNvPr id="10" name="TextBox 9">
            <a:extLst>
              <a:ext uri="{FF2B5EF4-FFF2-40B4-BE49-F238E27FC236}">
                <a16:creationId xmlns:a16="http://schemas.microsoft.com/office/drawing/2014/main" id="{3AB035AE-05B3-53AE-0815-900F8F776F6B}"/>
              </a:ext>
            </a:extLst>
          </p:cNvPr>
          <p:cNvSpPr txBox="1"/>
          <p:nvPr/>
        </p:nvSpPr>
        <p:spPr>
          <a:xfrm>
            <a:off x="1618154" y="6089244"/>
            <a:ext cx="615874" cy="369332"/>
          </a:xfrm>
          <a:prstGeom prst="rect">
            <a:avLst/>
          </a:prstGeom>
          <a:noFill/>
        </p:spPr>
        <p:txBody>
          <a:bodyPr wrap="none" rtlCol="0">
            <a:spAutoFit/>
          </a:bodyPr>
          <a:lstStyle/>
          <a:p>
            <a:r>
              <a:rPr lang="en-US" dirty="0"/>
              <a:t>Goal</a:t>
            </a:r>
          </a:p>
        </p:txBody>
      </p:sp>
      <p:cxnSp>
        <p:nvCxnSpPr>
          <p:cNvPr id="11" name="Straight Arrow Connector 10">
            <a:extLst>
              <a:ext uri="{FF2B5EF4-FFF2-40B4-BE49-F238E27FC236}">
                <a16:creationId xmlns:a16="http://schemas.microsoft.com/office/drawing/2014/main" id="{B607F825-C2FA-7179-145F-2C9B6D9FB80A}"/>
              </a:ext>
            </a:extLst>
          </p:cNvPr>
          <p:cNvCxnSpPr>
            <a:cxnSpLocks/>
          </p:cNvCxnSpPr>
          <p:nvPr/>
        </p:nvCxnSpPr>
        <p:spPr>
          <a:xfrm>
            <a:off x="4407765" y="5904578"/>
            <a:ext cx="475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3108F5-ACF6-C8D2-4578-09D327ADB820}"/>
              </a:ext>
            </a:extLst>
          </p:cNvPr>
          <p:cNvSpPr txBox="1"/>
          <p:nvPr/>
        </p:nvSpPr>
        <p:spPr>
          <a:xfrm>
            <a:off x="4883139" y="5719912"/>
            <a:ext cx="788999" cy="369332"/>
          </a:xfrm>
          <a:prstGeom prst="rect">
            <a:avLst/>
          </a:prstGeom>
          <a:noFill/>
        </p:spPr>
        <p:txBody>
          <a:bodyPr wrap="none" rtlCol="0">
            <a:spAutoFit/>
          </a:bodyPr>
          <a:lstStyle/>
          <a:p>
            <a:r>
              <a:rPr lang="en-US" dirty="0"/>
              <a:t>Action</a:t>
            </a:r>
          </a:p>
        </p:txBody>
      </p:sp>
      <p:cxnSp>
        <p:nvCxnSpPr>
          <p:cNvPr id="13" name="Straight Arrow Connector 12">
            <a:extLst>
              <a:ext uri="{FF2B5EF4-FFF2-40B4-BE49-F238E27FC236}">
                <a16:creationId xmlns:a16="http://schemas.microsoft.com/office/drawing/2014/main" id="{9787DC1C-BC42-0867-C5EF-7AD7B5321864}"/>
              </a:ext>
            </a:extLst>
          </p:cNvPr>
          <p:cNvCxnSpPr>
            <a:cxnSpLocks/>
          </p:cNvCxnSpPr>
          <p:nvPr/>
        </p:nvCxnSpPr>
        <p:spPr>
          <a:xfrm>
            <a:off x="6516710" y="4756212"/>
            <a:ext cx="203476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4B677DF-EB6D-213D-41E6-29ECAB20503B}"/>
              </a:ext>
            </a:extLst>
          </p:cNvPr>
          <p:cNvCxnSpPr>
            <a:cxnSpLocks/>
          </p:cNvCxnSpPr>
          <p:nvPr/>
        </p:nvCxnSpPr>
        <p:spPr>
          <a:xfrm>
            <a:off x="8551472" y="4756212"/>
            <a:ext cx="2292539"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91C41-B03F-148B-0F3B-6A09289704C8}"/>
              </a:ext>
            </a:extLst>
          </p:cNvPr>
          <p:cNvCxnSpPr/>
          <p:nvPr/>
        </p:nvCxnSpPr>
        <p:spPr>
          <a:xfrm>
            <a:off x="7057623" y="4636394"/>
            <a:ext cx="0" cy="283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1D7149-6290-5D6E-4577-BF1F5F15DB48}"/>
              </a:ext>
            </a:extLst>
          </p:cNvPr>
          <p:cNvCxnSpPr/>
          <p:nvPr/>
        </p:nvCxnSpPr>
        <p:spPr>
          <a:xfrm>
            <a:off x="7416085" y="4636394"/>
            <a:ext cx="0" cy="283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2A15D0-7DF8-6E2E-ED7A-57971723F656}"/>
              </a:ext>
            </a:extLst>
          </p:cNvPr>
          <p:cNvCxnSpPr/>
          <p:nvPr/>
        </p:nvCxnSpPr>
        <p:spPr>
          <a:xfrm>
            <a:off x="6516710" y="4636394"/>
            <a:ext cx="0" cy="283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254B797-E5C9-447F-C279-0BCF6BC984CD}"/>
              </a:ext>
            </a:extLst>
          </p:cNvPr>
          <p:cNvCxnSpPr/>
          <p:nvPr/>
        </p:nvCxnSpPr>
        <p:spPr>
          <a:xfrm>
            <a:off x="9159025" y="4614544"/>
            <a:ext cx="0" cy="28333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E709B3-2F60-D2E4-C5D8-85122E834F57}"/>
              </a:ext>
            </a:extLst>
          </p:cNvPr>
          <p:cNvCxnSpPr/>
          <p:nvPr/>
        </p:nvCxnSpPr>
        <p:spPr>
          <a:xfrm>
            <a:off x="9581881" y="4614544"/>
            <a:ext cx="0" cy="28333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591E99-4613-E2E4-DE36-2930521AFFBB}"/>
              </a:ext>
            </a:extLst>
          </p:cNvPr>
          <p:cNvSpPr txBox="1"/>
          <p:nvPr/>
        </p:nvSpPr>
        <p:spPr>
          <a:xfrm>
            <a:off x="8445898" y="4351463"/>
            <a:ext cx="308098"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C2B2288-3E21-FEFE-D28E-2F415A38B60A}"/>
              </a:ext>
            </a:extLst>
          </p:cNvPr>
          <p:cNvSpPr txBox="1"/>
          <p:nvPr/>
        </p:nvSpPr>
        <p:spPr>
          <a:xfrm>
            <a:off x="8993755" y="4316046"/>
            <a:ext cx="330540" cy="369332"/>
          </a:xfrm>
          <a:prstGeom prst="rect">
            <a:avLst/>
          </a:prstGeom>
          <a:noFill/>
        </p:spPr>
        <p:txBody>
          <a:bodyPr wrap="none" rtlCol="0">
            <a:spAutoFit/>
          </a:bodyPr>
          <a:lstStyle/>
          <a:p>
            <a:r>
              <a:rPr lang="en-US" dirty="0"/>
              <a:t>G</a:t>
            </a:r>
          </a:p>
        </p:txBody>
      </p:sp>
      <p:sp>
        <p:nvSpPr>
          <p:cNvPr id="25" name="TextBox 24">
            <a:extLst>
              <a:ext uri="{FF2B5EF4-FFF2-40B4-BE49-F238E27FC236}">
                <a16:creationId xmlns:a16="http://schemas.microsoft.com/office/drawing/2014/main" id="{59DFF829-43A9-F2DF-B289-A4A0607FE7D7}"/>
              </a:ext>
            </a:extLst>
          </p:cNvPr>
          <p:cNvSpPr txBox="1"/>
          <p:nvPr/>
        </p:nvSpPr>
        <p:spPr>
          <a:xfrm>
            <a:off x="9398784" y="4316046"/>
            <a:ext cx="330540" cy="369332"/>
          </a:xfrm>
          <a:prstGeom prst="rect">
            <a:avLst/>
          </a:prstGeom>
          <a:noFill/>
        </p:spPr>
        <p:txBody>
          <a:bodyPr wrap="none" rtlCol="0">
            <a:spAutoFit/>
          </a:bodyPr>
          <a:lstStyle/>
          <a:p>
            <a:r>
              <a:rPr lang="en-US" dirty="0"/>
              <a:t>G</a:t>
            </a:r>
          </a:p>
        </p:txBody>
      </p:sp>
      <p:sp>
        <p:nvSpPr>
          <p:cNvPr id="26" name="TextBox 25">
            <a:extLst>
              <a:ext uri="{FF2B5EF4-FFF2-40B4-BE49-F238E27FC236}">
                <a16:creationId xmlns:a16="http://schemas.microsoft.com/office/drawing/2014/main" id="{143D8B31-DD96-B09A-D298-50C84064A6D4}"/>
              </a:ext>
            </a:extLst>
          </p:cNvPr>
          <p:cNvSpPr txBox="1"/>
          <p:nvPr/>
        </p:nvSpPr>
        <p:spPr>
          <a:xfrm>
            <a:off x="10603727" y="4316046"/>
            <a:ext cx="330540" cy="369332"/>
          </a:xfrm>
          <a:prstGeom prst="rect">
            <a:avLst/>
          </a:prstGeom>
          <a:noFill/>
        </p:spPr>
        <p:txBody>
          <a:bodyPr wrap="none" rtlCol="0">
            <a:spAutoFit/>
          </a:bodyPr>
          <a:lstStyle/>
          <a:p>
            <a:r>
              <a:rPr lang="en-US" dirty="0"/>
              <a:t>G</a:t>
            </a:r>
          </a:p>
        </p:txBody>
      </p:sp>
      <p:sp>
        <p:nvSpPr>
          <p:cNvPr id="27" name="TextBox 26">
            <a:extLst>
              <a:ext uri="{FF2B5EF4-FFF2-40B4-BE49-F238E27FC236}">
                <a16:creationId xmlns:a16="http://schemas.microsoft.com/office/drawing/2014/main" id="{1C8490B4-6F24-7758-2845-767BC50A0908}"/>
              </a:ext>
            </a:extLst>
          </p:cNvPr>
          <p:cNvSpPr txBox="1"/>
          <p:nvPr/>
        </p:nvSpPr>
        <p:spPr>
          <a:xfrm>
            <a:off x="8359438" y="4735064"/>
            <a:ext cx="330540" cy="369332"/>
          </a:xfrm>
          <a:prstGeom prst="rect">
            <a:avLst/>
          </a:prstGeom>
          <a:noFill/>
        </p:spPr>
        <p:txBody>
          <a:bodyPr wrap="none" rtlCol="0">
            <a:spAutoFit/>
          </a:bodyPr>
          <a:lstStyle/>
          <a:p>
            <a:r>
              <a:rPr lang="en-US" dirty="0"/>
              <a:t>G</a:t>
            </a:r>
          </a:p>
        </p:txBody>
      </p:sp>
      <p:sp>
        <p:nvSpPr>
          <p:cNvPr id="28" name="TextBox 27">
            <a:extLst>
              <a:ext uri="{FF2B5EF4-FFF2-40B4-BE49-F238E27FC236}">
                <a16:creationId xmlns:a16="http://schemas.microsoft.com/office/drawing/2014/main" id="{78BE0C54-7769-B299-5F4F-05A517938169}"/>
              </a:ext>
            </a:extLst>
          </p:cNvPr>
          <p:cNvSpPr txBox="1"/>
          <p:nvPr/>
        </p:nvSpPr>
        <p:spPr>
          <a:xfrm>
            <a:off x="7260448" y="4865333"/>
            <a:ext cx="308098" cy="369332"/>
          </a:xfrm>
          <a:prstGeom prst="rect">
            <a:avLst/>
          </a:prstGeom>
          <a:noFill/>
        </p:spPr>
        <p:txBody>
          <a:bodyPr wrap="none" rtlCol="0">
            <a:spAutoFit/>
          </a:bodyPr>
          <a:lstStyle/>
          <a:p>
            <a:r>
              <a:rPr lang="en-US" dirty="0"/>
              <a:t>C</a:t>
            </a:r>
          </a:p>
        </p:txBody>
      </p:sp>
      <p:sp>
        <p:nvSpPr>
          <p:cNvPr id="29" name="TextBox 28">
            <a:extLst>
              <a:ext uri="{FF2B5EF4-FFF2-40B4-BE49-F238E27FC236}">
                <a16:creationId xmlns:a16="http://schemas.microsoft.com/office/drawing/2014/main" id="{851A38AF-7515-EA3B-D73B-D09FD65740E9}"/>
              </a:ext>
            </a:extLst>
          </p:cNvPr>
          <p:cNvSpPr txBox="1"/>
          <p:nvPr/>
        </p:nvSpPr>
        <p:spPr>
          <a:xfrm>
            <a:off x="6896560" y="4865333"/>
            <a:ext cx="308098" cy="369332"/>
          </a:xfrm>
          <a:prstGeom prst="rect">
            <a:avLst/>
          </a:prstGeom>
          <a:noFill/>
        </p:spPr>
        <p:txBody>
          <a:bodyPr wrap="none" rtlCol="0">
            <a:spAutoFit/>
          </a:bodyPr>
          <a:lstStyle/>
          <a:p>
            <a:r>
              <a:rPr lang="en-US" dirty="0"/>
              <a:t>C</a:t>
            </a:r>
          </a:p>
        </p:txBody>
      </p:sp>
      <p:sp>
        <p:nvSpPr>
          <p:cNvPr id="30" name="TextBox 29">
            <a:extLst>
              <a:ext uri="{FF2B5EF4-FFF2-40B4-BE49-F238E27FC236}">
                <a16:creationId xmlns:a16="http://schemas.microsoft.com/office/drawing/2014/main" id="{053B843A-DC6D-27D9-59EC-924F6B0A7282}"/>
              </a:ext>
            </a:extLst>
          </p:cNvPr>
          <p:cNvSpPr txBox="1"/>
          <p:nvPr/>
        </p:nvSpPr>
        <p:spPr>
          <a:xfrm>
            <a:off x="6353939" y="4865333"/>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1049090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99AB-18A0-328D-324D-7288AA0B4CC5}"/>
              </a:ext>
            </a:extLst>
          </p:cNvPr>
          <p:cNvSpPr>
            <a:spLocks noGrp="1"/>
          </p:cNvSpPr>
          <p:nvPr>
            <p:ph type="title"/>
          </p:nvPr>
        </p:nvSpPr>
        <p:spPr/>
        <p:txBody>
          <a:bodyPr/>
          <a:lstStyle/>
          <a:p>
            <a:r>
              <a:rPr lang="en-US" dirty="0"/>
              <a:t>Slow Memory Retrieval Network</a:t>
            </a:r>
          </a:p>
        </p:txBody>
      </p:sp>
      <p:sp>
        <p:nvSpPr>
          <p:cNvPr id="3" name="Content Placeholder 2">
            <a:extLst>
              <a:ext uri="{FF2B5EF4-FFF2-40B4-BE49-F238E27FC236}">
                <a16:creationId xmlns:a16="http://schemas.microsoft.com/office/drawing/2014/main" id="{4E66FA12-FE00-5413-D914-9A372EC2EE2B}"/>
              </a:ext>
            </a:extLst>
          </p:cNvPr>
          <p:cNvSpPr>
            <a:spLocks noGrp="1"/>
          </p:cNvSpPr>
          <p:nvPr>
            <p:ph idx="1"/>
          </p:nvPr>
        </p:nvSpPr>
        <p:spPr>
          <a:xfrm>
            <a:off x="838200" y="1825625"/>
            <a:ext cx="7491413" cy="4351338"/>
          </a:xfrm>
        </p:spPr>
        <p:txBody>
          <a:bodyPr>
            <a:normAutofit fontScale="77500" lnSpcReduction="20000"/>
          </a:bodyPr>
          <a:lstStyle/>
          <a:p>
            <a:r>
              <a:rPr lang="en-US" dirty="0"/>
              <a:t>Uses parallel processing</a:t>
            </a:r>
          </a:p>
          <a:p>
            <a:r>
              <a:rPr lang="en-US" dirty="0"/>
              <a:t>Each parallel branch is like a </a:t>
            </a:r>
            <a:r>
              <a:rPr lang="en-US" dirty="0" err="1"/>
              <a:t>minicolumn</a:t>
            </a:r>
            <a:r>
              <a:rPr lang="en-US" dirty="0"/>
              <a:t> in the neocortex</a:t>
            </a:r>
          </a:p>
          <a:p>
            <a:r>
              <a:rPr lang="en-US" dirty="0"/>
              <a:t>Takes the starting state and then reference memory for next state</a:t>
            </a:r>
          </a:p>
          <a:p>
            <a:r>
              <a:rPr lang="en-US" dirty="0"/>
              <a:t>If more than one match, randomly pick one for the next state</a:t>
            </a:r>
          </a:p>
          <a:p>
            <a:r>
              <a:rPr lang="en-US" dirty="0"/>
              <a:t>If next state is goal state, break</a:t>
            </a:r>
          </a:p>
          <a:p>
            <a:r>
              <a:rPr lang="en-US" dirty="0"/>
              <a:t>Continue with next state as the key to reference memory</a:t>
            </a:r>
          </a:p>
          <a:p>
            <a:r>
              <a:rPr lang="en-US" dirty="0"/>
              <a:t>Repeat until X lookahead timesteps</a:t>
            </a:r>
          </a:p>
          <a:p>
            <a:endParaRPr lang="en-US" dirty="0"/>
          </a:p>
          <a:p>
            <a:r>
              <a:rPr lang="en-US" dirty="0"/>
              <a:t>All parallel branches will come back with a response</a:t>
            </a:r>
          </a:p>
          <a:p>
            <a:r>
              <a:rPr lang="en-US" dirty="0"/>
              <a:t>See which branch has shortest trajectory to goal state, use the first action</a:t>
            </a:r>
          </a:p>
        </p:txBody>
      </p:sp>
      <p:sp>
        <p:nvSpPr>
          <p:cNvPr id="4" name="Rectangle 3">
            <a:extLst>
              <a:ext uri="{FF2B5EF4-FFF2-40B4-BE49-F238E27FC236}">
                <a16:creationId xmlns:a16="http://schemas.microsoft.com/office/drawing/2014/main" id="{2B14A274-6537-859B-FA11-A6C48691AB94}"/>
              </a:ext>
            </a:extLst>
          </p:cNvPr>
          <p:cNvSpPr/>
          <p:nvPr/>
        </p:nvSpPr>
        <p:spPr>
          <a:xfrm>
            <a:off x="8651081" y="1915319"/>
            <a:ext cx="3186113" cy="504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10" name="Straight Arrow Connector 9">
            <a:extLst>
              <a:ext uri="{FF2B5EF4-FFF2-40B4-BE49-F238E27FC236}">
                <a16:creationId xmlns:a16="http://schemas.microsoft.com/office/drawing/2014/main" id="{8E3FD4B0-F5EE-FA60-1D8C-D0FAC4201555}"/>
              </a:ext>
            </a:extLst>
          </p:cNvPr>
          <p:cNvCxnSpPr>
            <a:cxnSpLocks/>
          </p:cNvCxnSpPr>
          <p:nvPr/>
        </p:nvCxnSpPr>
        <p:spPr>
          <a:xfrm>
            <a:off x="9189460" y="2278858"/>
            <a:ext cx="0" cy="3226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D3A2ED-47B1-CE80-E8AE-99E8890D7197}"/>
              </a:ext>
            </a:extLst>
          </p:cNvPr>
          <p:cNvCxnSpPr>
            <a:cxnSpLocks/>
          </p:cNvCxnSpPr>
          <p:nvPr/>
        </p:nvCxnSpPr>
        <p:spPr>
          <a:xfrm>
            <a:off x="9903835" y="2293145"/>
            <a:ext cx="0" cy="3198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F59766-91DA-3DAF-C16A-A9545CA3010A}"/>
              </a:ext>
            </a:extLst>
          </p:cNvPr>
          <p:cNvCxnSpPr>
            <a:cxnSpLocks/>
          </p:cNvCxnSpPr>
          <p:nvPr/>
        </p:nvCxnSpPr>
        <p:spPr>
          <a:xfrm>
            <a:off x="10618210" y="2307432"/>
            <a:ext cx="0" cy="3198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3C8988-661A-85EC-9E63-544CE07AEFF4}"/>
              </a:ext>
            </a:extLst>
          </p:cNvPr>
          <p:cNvCxnSpPr>
            <a:cxnSpLocks/>
          </p:cNvCxnSpPr>
          <p:nvPr/>
        </p:nvCxnSpPr>
        <p:spPr>
          <a:xfrm>
            <a:off x="11332586" y="2307432"/>
            <a:ext cx="0" cy="3226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24E3410-6C3E-3D9F-4403-E4B95302706A}"/>
              </a:ext>
            </a:extLst>
          </p:cNvPr>
          <p:cNvSpPr/>
          <p:nvPr/>
        </p:nvSpPr>
        <p:spPr>
          <a:xfrm>
            <a:off x="8651081" y="5486400"/>
            <a:ext cx="3186113" cy="3952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Consolidation</a:t>
            </a:r>
          </a:p>
        </p:txBody>
      </p:sp>
      <p:sp>
        <p:nvSpPr>
          <p:cNvPr id="5" name="Rounded Rectangle 4">
            <a:extLst>
              <a:ext uri="{FF2B5EF4-FFF2-40B4-BE49-F238E27FC236}">
                <a16:creationId xmlns:a16="http://schemas.microsoft.com/office/drawing/2014/main" id="{E3A430A2-DBE7-611F-9F64-1C6765C75666}"/>
              </a:ext>
            </a:extLst>
          </p:cNvPr>
          <p:cNvSpPr/>
          <p:nvPr/>
        </p:nvSpPr>
        <p:spPr>
          <a:xfrm>
            <a:off x="8942028" y="3143250"/>
            <a:ext cx="457200" cy="17002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E772D4C-5951-6963-7D6F-095574CC0156}"/>
              </a:ext>
            </a:extLst>
          </p:cNvPr>
          <p:cNvSpPr/>
          <p:nvPr/>
        </p:nvSpPr>
        <p:spPr>
          <a:xfrm>
            <a:off x="9675235" y="3151187"/>
            <a:ext cx="457200" cy="17002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46DDA874-82F6-39CB-7256-58513133DCD2}"/>
              </a:ext>
            </a:extLst>
          </p:cNvPr>
          <p:cNvSpPr/>
          <p:nvPr/>
        </p:nvSpPr>
        <p:spPr>
          <a:xfrm>
            <a:off x="10389611" y="3143249"/>
            <a:ext cx="457200" cy="17002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4A8D5368-7929-E1E5-6F53-332CD041A3F2}"/>
              </a:ext>
            </a:extLst>
          </p:cNvPr>
          <p:cNvSpPr/>
          <p:nvPr/>
        </p:nvSpPr>
        <p:spPr>
          <a:xfrm>
            <a:off x="11103986" y="3143248"/>
            <a:ext cx="457200" cy="17002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1956CDD-46B8-701F-621A-75A27C928C3E}"/>
              </a:ext>
            </a:extLst>
          </p:cNvPr>
          <p:cNvSpPr/>
          <p:nvPr/>
        </p:nvSpPr>
        <p:spPr>
          <a:xfrm>
            <a:off x="7808391" y="3893848"/>
            <a:ext cx="1006997" cy="54401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Memory</a:t>
            </a:r>
          </a:p>
        </p:txBody>
      </p:sp>
      <p:cxnSp>
        <p:nvCxnSpPr>
          <p:cNvPr id="12" name="Straight Connector 11">
            <a:extLst>
              <a:ext uri="{FF2B5EF4-FFF2-40B4-BE49-F238E27FC236}">
                <a16:creationId xmlns:a16="http://schemas.microsoft.com/office/drawing/2014/main" id="{A74A884F-F616-B2BF-43C4-5E646E7579F9}"/>
              </a:ext>
            </a:extLst>
          </p:cNvPr>
          <p:cNvCxnSpPr>
            <a:cxnSpLocks/>
          </p:cNvCxnSpPr>
          <p:nvPr/>
        </p:nvCxnSpPr>
        <p:spPr>
          <a:xfrm flipV="1">
            <a:off x="8799531" y="4094424"/>
            <a:ext cx="1912197" cy="1408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F1B93F4-2480-F4FF-6C6E-1BA3BE0A7E5C}"/>
              </a:ext>
            </a:extLst>
          </p:cNvPr>
          <p:cNvCxnSpPr>
            <a:cxnSpLocks/>
          </p:cNvCxnSpPr>
          <p:nvPr/>
        </p:nvCxnSpPr>
        <p:spPr>
          <a:xfrm flipV="1">
            <a:off x="8802409" y="3987801"/>
            <a:ext cx="1156472" cy="94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EE723D-03C9-74B6-4FE7-38BB0AF4A8DB}"/>
              </a:ext>
            </a:extLst>
          </p:cNvPr>
          <p:cNvCxnSpPr>
            <a:cxnSpLocks/>
            <a:stCxn id="9" idx="5"/>
          </p:cNvCxnSpPr>
          <p:nvPr/>
        </p:nvCxnSpPr>
        <p:spPr>
          <a:xfrm flipV="1">
            <a:off x="8667917" y="4296333"/>
            <a:ext cx="2735460" cy="6185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EF6AB0-8705-9435-FA98-4C56C515D5BF}"/>
              </a:ext>
            </a:extLst>
          </p:cNvPr>
          <p:cNvCxnSpPr>
            <a:cxnSpLocks/>
          </p:cNvCxnSpPr>
          <p:nvPr/>
        </p:nvCxnSpPr>
        <p:spPr>
          <a:xfrm flipV="1">
            <a:off x="8604431" y="3846493"/>
            <a:ext cx="617609" cy="9555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FD0F-AC99-86CE-5EC0-D86030E4E986}"/>
              </a:ext>
            </a:extLst>
          </p:cNvPr>
          <p:cNvSpPr>
            <a:spLocks noGrp="1"/>
          </p:cNvSpPr>
          <p:nvPr>
            <p:ph type="title"/>
          </p:nvPr>
        </p:nvSpPr>
        <p:spPr/>
        <p:txBody>
          <a:bodyPr/>
          <a:lstStyle/>
          <a:p>
            <a:r>
              <a:rPr lang="en-US" dirty="0"/>
              <a:t>Overall Procedure using Memory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44F69C-6799-9C57-DD35-864412975C2C}"/>
                  </a:ext>
                </a:extLst>
              </p:cNvPr>
              <p:cNvSpPr>
                <a:spLocks noGrp="1"/>
              </p:cNvSpPr>
              <p:nvPr>
                <p:ph idx="1"/>
              </p:nvPr>
            </p:nvSpPr>
            <p:spPr>
              <a:xfrm>
                <a:off x="838200" y="1825624"/>
                <a:ext cx="10515600" cy="4417521"/>
              </a:xfrm>
            </p:spPr>
            <p:txBody>
              <a:bodyPr>
                <a:normAutofit fontScale="85000" lnSpcReduction="20000"/>
              </a:bodyPr>
              <a:lstStyle/>
              <a:p>
                <a:r>
                  <a:rPr lang="en-US" dirty="0"/>
                  <a:t>State and Action Prediction</a:t>
                </a:r>
              </a:p>
              <a:p>
                <a:pPr lvl="1"/>
                <a:r>
                  <a:rPr lang="en-US" dirty="0"/>
                  <a:t>Agent has a goal state in mind, and knows its current state</a:t>
                </a:r>
              </a:p>
              <a:p>
                <a:pPr lvl="1"/>
                <a:r>
                  <a:rPr lang="en-US" b="1" dirty="0"/>
                  <a:t>System 1:</a:t>
                </a:r>
                <a:r>
                  <a:rPr lang="en-US" dirty="0"/>
                  <a:t> Agent queries the fast neural network to get action probabilities for the goal (exploit)</a:t>
                </a:r>
              </a:p>
              <a:p>
                <a:pPr lvl="1"/>
                <a:r>
                  <a:rPr lang="en-US" dirty="0"/>
                  <a:t>Get state-action visit counts via retrieval from episodic memory and choose action in explore-exploit way</a:t>
                </a:r>
              </a:p>
              <a:p>
                <a:pPr lvl="2"/>
                <a:r>
                  <a:rPr lang="en-US" dirty="0"/>
                  <a:t>action = </a:t>
                </a:r>
                <a14:m>
                  <m:oMath xmlns:m="http://schemas.openxmlformats.org/officeDocument/2006/math">
                    <m:r>
                      <m:rPr>
                        <m:sty m:val="p"/>
                      </m:rPr>
                      <a:rPr lang="en-US" i="1">
                        <a:latin typeface="Cambria Math" panose="02040503050406030204" pitchFamily="18" charset="0"/>
                      </a:rPr>
                      <m:t>a</m:t>
                    </m:r>
                    <m:r>
                      <m:rPr>
                        <m:sty m:val="p"/>
                      </m:rPr>
                      <a:rPr lang="en-US" b="0" i="0" smtClean="0">
                        <a:latin typeface="Cambria Math" panose="02040503050406030204" pitchFamily="18" charset="0"/>
                      </a:rPr>
                      <m:t>rgmax</m:t>
                    </m:r>
                    <m:r>
                      <a:rPr lang="en-US" b="0" i="0" smtClean="0">
                        <a:latin typeface="Cambria Math" panose="02040503050406030204" pitchFamily="18" charset="0"/>
                      </a:rPr>
                      <m:t>(</m:t>
                    </m:r>
                    <m:r>
                      <m:rPr>
                        <m:sty m:val="p"/>
                      </m:rPr>
                      <a:rPr lang="en-US" b="0" i="0" smtClean="0">
                        <a:latin typeface="Cambria Math" panose="02040503050406030204" pitchFamily="18" charset="0"/>
                      </a:rPr>
                      <m:t>ActionProbs</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ad>
                      <m:radPr>
                        <m:degHide m:val="on"/>
                        <m:ctrlPr>
                          <a:rPr lang="el-GR"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𝑛𝑢𝑚𝑣𝑖𝑠𝑖𝑡𝑠</m:t>
                        </m:r>
                      </m:e>
                    </m:rad>
                    <m:r>
                      <a:rPr lang="en-US" b="0" i="1" smtClean="0">
                        <a:latin typeface="Cambria Math" panose="02040503050406030204" pitchFamily="18" charset="0"/>
                        <a:ea typeface="Cambria Math" panose="02040503050406030204" pitchFamily="18" charset="0"/>
                      </a:rPr>
                      <m:t>)</m:t>
                    </m:r>
                  </m:oMath>
                </a14:m>
                <a:endParaRPr lang="en-US" dirty="0"/>
              </a:p>
              <a:p>
                <a:pPr lvl="1"/>
                <a:r>
                  <a:rPr lang="en-US" b="1" dirty="0"/>
                  <a:t>System 2: </a:t>
                </a:r>
                <a:r>
                  <a:rPr lang="en-US" dirty="0"/>
                  <a:t>Agent uses the slow memory retrieval procedure to find out if there is any match in goal state in multiple lookahead simulations. If there is a match, overwrite the action from the explore-exploit mechanism</a:t>
                </a:r>
              </a:p>
              <a:p>
                <a:pPr marL="0" indent="0">
                  <a:buNone/>
                </a:pPr>
                <a:endParaRPr lang="en-US" dirty="0"/>
              </a:p>
              <a:p>
                <a:r>
                  <a:rPr lang="en-US" dirty="0"/>
                  <a:t>Memory Update</a:t>
                </a:r>
              </a:p>
              <a:p>
                <a:pPr lvl="1"/>
                <a:r>
                  <a:rPr lang="en-US" dirty="0"/>
                  <a:t>Update the memory retrieval network with the new transition</a:t>
                </a:r>
              </a:p>
              <a:p>
                <a:pPr lvl="1"/>
                <a:r>
                  <a:rPr lang="en-US" dirty="0"/>
                  <a:t>Remove all memories that conflict with the current transition (if deterministic)</a:t>
                </a:r>
              </a:p>
              <a:p>
                <a:pPr lvl="1"/>
                <a:r>
                  <a:rPr lang="en-US" dirty="0"/>
                  <a:t>Perform hippocampal replay to update fast neural network</a:t>
                </a:r>
              </a:p>
            </p:txBody>
          </p:sp>
        </mc:Choice>
        <mc:Fallback>
          <p:sp>
            <p:nvSpPr>
              <p:cNvPr id="3" name="Content Placeholder 2">
                <a:extLst>
                  <a:ext uri="{FF2B5EF4-FFF2-40B4-BE49-F238E27FC236}">
                    <a16:creationId xmlns:a16="http://schemas.microsoft.com/office/drawing/2014/main" id="{8C44F69C-6799-9C57-DD35-864412975C2C}"/>
                  </a:ext>
                </a:extLst>
              </p:cNvPr>
              <p:cNvSpPr>
                <a:spLocks noGrp="1" noRot="1" noChangeAspect="1" noMove="1" noResize="1" noEditPoints="1" noAdjustHandles="1" noChangeArrowheads="1" noChangeShapeType="1" noTextEdit="1"/>
              </p:cNvSpPr>
              <p:nvPr>
                <p:ph idx="1"/>
              </p:nvPr>
            </p:nvSpPr>
            <p:spPr>
              <a:xfrm>
                <a:off x="838200" y="1825624"/>
                <a:ext cx="10515600" cy="4417521"/>
              </a:xfrm>
              <a:blipFill>
                <a:blip r:embed="rId2"/>
                <a:stretch>
                  <a:fillRect l="-844" t="-3152" r="-965"/>
                </a:stretch>
              </a:blipFill>
            </p:spPr>
            <p:txBody>
              <a:bodyPr/>
              <a:lstStyle/>
              <a:p>
                <a:r>
                  <a:rPr lang="en-US">
                    <a:noFill/>
                  </a:rPr>
                  <a:t> </a:t>
                </a:r>
              </a:p>
            </p:txBody>
          </p:sp>
        </mc:Fallback>
      </mc:AlternateContent>
    </p:spTree>
    <p:extLst>
      <p:ext uri="{BB962C8B-B14F-4D97-AF65-F5344CB8AC3E}">
        <p14:creationId xmlns:p14="http://schemas.microsoft.com/office/powerpoint/2010/main" val="180132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33D1-368C-7AC7-DF99-8065F6876492}"/>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6D82D3CB-A476-5E8F-4636-B7C5DDC9C3A3}"/>
              </a:ext>
            </a:extLst>
          </p:cNvPr>
          <p:cNvSpPr>
            <a:spLocks noGrp="1"/>
          </p:cNvSpPr>
          <p:nvPr>
            <p:ph type="body" idx="1"/>
          </p:nvPr>
        </p:nvSpPr>
        <p:spPr/>
        <p:txBody>
          <a:bodyPr/>
          <a:lstStyle/>
          <a:p>
            <a:r>
              <a:rPr lang="en-US" dirty="0"/>
              <a:t>Navigating in a 10x10 grid maze with obstacles</a:t>
            </a:r>
          </a:p>
        </p:txBody>
      </p:sp>
    </p:spTree>
    <p:extLst>
      <p:ext uri="{BB962C8B-B14F-4D97-AF65-F5344CB8AC3E}">
        <p14:creationId xmlns:p14="http://schemas.microsoft.com/office/powerpoint/2010/main" val="91763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8F5D-D105-6206-01FC-B7D3E5653643}"/>
              </a:ext>
            </a:extLst>
          </p:cNvPr>
          <p:cNvSpPr>
            <a:spLocks noGrp="1"/>
          </p:cNvSpPr>
          <p:nvPr>
            <p:ph type="title"/>
          </p:nvPr>
        </p:nvSpPr>
        <p:spPr/>
        <p:txBody>
          <a:bodyPr/>
          <a:lstStyle/>
          <a:p>
            <a:r>
              <a:rPr lang="en-US"/>
              <a:t>Experimental Validation</a:t>
            </a:r>
            <a:endParaRPr lang="en-US" dirty="0"/>
          </a:p>
        </p:txBody>
      </p:sp>
      <p:sp>
        <p:nvSpPr>
          <p:cNvPr id="3" name="Content Placeholder 2">
            <a:extLst>
              <a:ext uri="{FF2B5EF4-FFF2-40B4-BE49-F238E27FC236}">
                <a16:creationId xmlns:a16="http://schemas.microsoft.com/office/drawing/2014/main" id="{DB76D3BA-82A5-2110-85BD-D169F6FBED77}"/>
              </a:ext>
            </a:extLst>
          </p:cNvPr>
          <p:cNvSpPr>
            <a:spLocks noGrp="1"/>
          </p:cNvSpPr>
          <p:nvPr>
            <p:ph idx="1"/>
          </p:nvPr>
        </p:nvSpPr>
        <p:spPr/>
        <p:txBody>
          <a:bodyPr/>
          <a:lstStyle/>
          <a:p>
            <a:r>
              <a:rPr lang="en-US" dirty="0"/>
              <a:t>Start State State to be (0, 0) and End State to be (9, 9) in a 10x10 grid</a:t>
            </a:r>
          </a:p>
          <a:p>
            <a:r>
              <a:rPr lang="en-US" dirty="0"/>
              <a:t>Actions: Up, Down, Left, Right</a:t>
            </a:r>
          </a:p>
          <a:p>
            <a:r>
              <a:rPr lang="en-US" dirty="0"/>
              <a:t>See if agent can learn to navigate to goal state efficiently</a:t>
            </a:r>
          </a:p>
          <a:p>
            <a:r>
              <a:rPr lang="en-US" dirty="0"/>
              <a:t>Agent cannot see the entire grid, only knows its position and goal position</a:t>
            </a:r>
          </a:p>
          <a:p>
            <a:r>
              <a:rPr lang="en-US" dirty="0"/>
              <a:t>Q-Learning vs Memory-Based Approach</a:t>
            </a:r>
          </a:p>
        </p:txBody>
      </p:sp>
    </p:spTree>
    <p:extLst>
      <p:ext uri="{BB962C8B-B14F-4D97-AF65-F5344CB8AC3E}">
        <p14:creationId xmlns:p14="http://schemas.microsoft.com/office/powerpoint/2010/main" val="188369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8579-782A-D73E-D751-DACF61A7C66F}"/>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3F974713-12E9-3DE9-72A3-4A10A7837D12}"/>
              </a:ext>
            </a:extLst>
          </p:cNvPr>
          <p:cNvPicPr>
            <a:picLocks noGrp="1" noChangeAspect="1"/>
          </p:cNvPicPr>
          <p:nvPr>
            <p:ph idx="1"/>
          </p:nvPr>
        </p:nvPicPr>
        <p:blipFill>
          <a:blip r:embed="rId2"/>
          <a:stretch>
            <a:fillRect/>
          </a:stretch>
        </p:blipFill>
        <p:spPr>
          <a:xfrm>
            <a:off x="620487" y="2679700"/>
            <a:ext cx="4940300" cy="3327400"/>
          </a:xfrm>
        </p:spPr>
      </p:pic>
      <p:pic>
        <p:nvPicPr>
          <p:cNvPr id="7" name="Picture 6">
            <a:extLst>
              <a:ext uri="{FF2B5EF4-FFF2-40B4-BE49-F238E27FC236}">
                <a16:creationId xmlns:a16="http://schemas.microsoft.com/office/drawing/2014/main" id="{29541624-9519-EBB2-46EF-8E251D4DEA68}"/>
              </a:ext>
            </a:extLst>
          </p:cNvPr>
          <p:cNvPicPr>
            <a:picLocks noChangeAspect="1"/>
          </p:cNvPicPr>
          <p:nvPr/>
        </p:nvPicPr>
        <p:blipFill>
          <a:blip r:embed="rId3"/>
          <a:stretch>
            <a:fillRect/>
          </a:stretch>
        </p:blipFill>
        <p:spPr>
          <a:xfrm>
            <a:off x="6631214" y="2679700"/>
            <a:ext cx="4851400" cy="3327400"/>
          </a:xfrm>
          <a:prstGeom prst="rect">
            <a:avLst/>
          </a:prstGeom>
        </p:spPr>
      </p:pic>
      <p:sp>
        <p:nvSpPr>
          <p:cNvPr id="8" name="TextBox 7">
            <a:extLst>
              <a:ext uri="{FF2B5EF4-FFF2-40B4-BE49-F238E27FC236}">
                <a16:creationId xmlns:a16="http://schemas.microsoft.com/office/drawing/2014/main" id="{61A3B771-30A9-599D-E058-B32688EB7095}"/>
              </a:ext>
            </a:extLst>
          </p:cNvPr>
          <p:cNvSpPr txBox="1"/>
          <p:nvPr/>
        </p:nvSpPr>
        <p:spPr>
          <a:xfrm>
            <a:off x="1657377" y="1756370"/>
            <a:ext cx="3338864" cy="923330"/>
          </a:xfrm>
          <a:prstGeom prst="rect">
            <a:avLst/>
          </a:prstGeom>
          <a:noFill/>
        </p:spPr>
        <p:txBody>
          <a:bodyPr wrap="none" rtlCol="0">
            <a:spAutoFit/>
          </a:bodyPr>
          <a:lstStyle/>
          <a:p>
            <a:pPr algn="ctr"/>
            <a:r>
              <a:rPr lang="en-US" dirty="0"/>
              <a:t>Q-Learning </a:t>
            </a:r>
          </a:p>
          <a:p>
            <a:pPr algn="ctr"/>
            <a:r>
              <a:rPr lang="en-US" dirty="0"/>
              <a:t>(first 100 episodes random policy,</a:t>
            </a:r>
          </a:p>
          <a:p>
            <a:pPr algn="ctr"/>
            <a:r>
              <a:rPr lang="en-US" dirty="0"/>
              <a:t> last 100 episodes greedy)</a:t>
            </a:r>
          </a:p>
        </p:txBody>
      </p:sp>
      <p:sp>
        <p:nvSpPr>
          <p:cNvPr id="9" name="TextBox 8">
            <a:extLst>
              <a:ext uri="{FF2B5EF4-FFF2-40B4-BE49-F238E27FC236}">
                <a16:creationId xmlns:a16="http://schemas.microsoft.com/office/drawing/2014/main" id="{1DF9A56B-6FC0-07A5-E974-5382C1653259}"/>
              </a:ext>
            </a:extLst>
          </p:cNvPr>
          <p:cNvSpPr txBox="1"/>
          <p:nvPr/>
        </p:nvSpPr>
        <p:spPr>
          <a:xfrm>
            <a:off x="8501744" y="2209800"/>
            <a:ext cx="1613840" cy="369332"/>
          </a:xfrm>
          <a:prstGeom prst="rect">
            <a:avLst/>
          </a:prstGeom>
          <a:noFill/>
        </p:spPr>
        <p:txBody>
          <a:bodyPr wrap="none" rtlCol="0">
            <a:spAutoFit/>
          </a:bodyPr>
          <a:lstStyle/>
          <a:p>
            <a:r>
              <a:rPr lang="en-US" dirty="0"/>
              <a:t>Memory-based</a:t>
            </a:r>
          </a:p>
        </p:txBody>
      </p:sp>
    </p:spTree>
    <p:extLst>
      <p:ext uri="{BB962C8B-B14F-4D97-AF65-F5344CB8AC3E}">
        <p14:creationId xmlns:p14="http://schemas.microsoft.com/office/powerpoint/2010/main" val="242424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151B-BD73-70EE-FB54-B132D7E375A6}"/>
              </a:ext>
            </a:extLst>
          </p:cNvPr>
          <p:cNvSpPr>
            <a:spLocks noGrp="1"/>
          </p:cNvSpPr>
          <p:nvPr>
            <p:ph type="title"/>
          </p:nvPr>
        </p:nvSpPr>
        <p:spPr/>
        <p:txBody>
          <a:bodyPr/>
          <a:lstStyle/>
          <a:p>
            <a:r>
              <a:rPr lang="en-US" dirty="0"/>
              <a:t>Too Easy? Harder Experiments!</a:t>
            </a:r>
          </a:p>
        </p:txBody>
      </p:sp>
      <p:sp>
        <p:nvSpPr>
          <p:cNvPr id="3" name="Content Placeholder 2">
            <a:extLst>
              <a:ext uri="{FF2B5EF4-FFF2-40B4-BE49-F238E27FC236}">
                <a16:creationId xmlns:a16="http://schemas.microsoft.com/office/drawing/2014/main" id="{75D97CD9-03D9-23CE-8394-12E31669B11B}"/>
              </a:ext>
            </a:extLst>
          </p:cNvPr>
          <p:cNvSpPr>
            <a:spLocks noGrp="1"/>
          </p:cNvSpPr>
          <p:nvPr>
            <p:ph idx="1"/>
          </p:nvPr>
        </p:nvSpPr>
        <p:spPr/>
        <p:txBody>
          <a:bodyPr/>
          <a:lstStyle/>
          <a:p>
            <a:r>
              <a:rPr lang="en-US" dirty="0"/>
              <a:t>Set Start and End State to be changing in a 10x10 grid</a:t>
            </a:r>
          </a:p>
          <a:p>
            <a:r>
              <a:rPr lang="en-US" dirty="0"/>
              <a:t>Obstacles which block certain squares</a:t>
            </a:r>
          </a:p>
          <a:p>
            <a:r>
              <a:rPr lang="en-US" dirty="0"/>
              <a:t>Obstacle locations change every 10 episodes</a:t>
            </a:r>
          </a:p>
          <a:p>
            <a:r>
              <a:rPr lang="en-US" dirty="0"/>
              <a:t>Memory Based Approach with Ablations</a:t>
            </a:r>
          </a:p>
          <a:p>
            <a:pPr lvl="1"/>
            <a:r>
              <a:rPr lang="en-US" dirty="0"/>
              <a:t>Without Slow Memory Retrieval</a:t>
            </a:r>
          </a:p>
          <a:p>
            <a:pPr lvl="1"/>
            <a:r>
              <a:rPr lang="en-US" dirty="0"/>
              <a:t>Without Fast Goal-Directed Network</a:t>
            </a:r>
          </a:p>
          <a:p>
            <a:pPr lvl="1"/>
            <a:r>
              <a:rPr lang="en-US" dirty="0"/>
              <a:t>Without Fast Goal-Directed Network and Slow Memory Retrieval</a:t>
            </a:r>
          </a:p>
        </p:txBody>
      </p:sp>
    </p:spTree>
    <p:extLst>
      <p:ext uri="{BB962C8B-B14F-4D97-AF65-F5344CB8AC3E}">
        <p14:creationId xmlns:p14="http://schemas.microsoft.com/office/powerpoint/2010/main" val="429259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D7E1-E7AB-6AD2-42A0-F7647233E039}"/>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05407831-944F-0348-1B50-FB0C372EB36C}"/>
              </a:ext>
            </a:extLst>
          </p:cNvPr>
          <p:cNvPicPr>
            <a:picLocks noGrp="1" noChangeAspect="1"/>
          </p:cNvPicPr>
          <p:nvPr>
            <p:ph idx="1"/>
          </p:nvPr>
        </p:nvPicPr>
        <p:blipFill>
          <a:blip r:embed="rId2"/>
          <a:stretch>
            <a:fillRect/>
          </a:stretch>
        </p:blipFill>
        <p:spPr>
          <a:xfrm>
            <a:off x="1911625" y="1499722"/>
            <a:ext cx="3680792" cy="2479094"/>
          </a:xfrm>
        </p:spPr>
      </p:pic>
      <p:pic>
        <p:nvPicPr>
          <p:cNvPr id="7" name="Picture 6">
            <a:extLst>
              <a:ext uri="{FF2B5EF4-FFF2-40B4-BE49-F238E27FC236}">
                <a16:creationId xmlns:a16="http://schemas.microsoft.com/office/drawing/2014/main" id="{D7E700B5-933D-791A-86A3-AFB857FB2C19}"/>
              </a:ext>
            </a:extLst>
          </p:cNvPr>
          <p:cNvPicPr>
            <a:picLocks noChangeAspect="1"/>
          </p:cNvPicPr>
          <p:nvPr/>
        </p:nvPicPr>
        <p:blipFill>
          <a:blip r:embed="rId3"/>
          <a:stretch>
            <a:fillRect/>
          </a:stretch>
        </p:blipFill>
        <p:spPr>
          <a:xfrm>
            <a:off x="7866562" y="1499722"/>
            <a:ext cx="3680791" cy="2479094"/>
          </a:xfrm>
          <a:prstGeom prst="rect">
            <a:avLst/>
          </a:prstGeom>
        </p:spPr>
      </p:pic>
      <p:pic>
        <p:nvPicPr>
          <p:cNvPr id="9" name="Picture 8" descr="Chart, histogram&#10;&#10;Description automatically generated">
            <a:extLst>
              <a:ext uri="{FF2B5EF4-FFF2-40B4-BE49-F238E27FC236}">
                <a16:creationId xmlns:a16="http://schemas.microsoft.com/office/drawing/2014/main" id="{986946F5-B941-455B-27B5-E3D1ACE792B9}"/>
              </a:ext>
            </a:extLst>
          </p:cNvPr>
          <p:cNvPicPr>
            <a:picLocks noChangeAspect="1"/>
          </p:cNvPicPr>
          <p:nvPr/>
        </p:nvPicPr>
        <p:blipFill>
          <a:blip r:embed="rId4"/>
          <a:stretch>
            <a:fillRect/>
          </a:stretch>
        </p:blipFill>
        <p:spPr>
          <a:xfrm>
            <a:off x="1911624" y="4134077"/>
            <a:ext cx="3680792" cy="2479093"/>
          </a:xfrm>
          <a:prstGeom prst="rect">
            <a:avLst/>
          </a:prstGeom>
        </p:spPr>
      </p:pic>
      <p:pic>
        <p:nvPicPr>
          <p:cNvPr id="11" name="Picture 10">
            <a:extLst>
              <a:ext uri="{FF2B5EF4-FFF2-40B4-BE49-F238E27FC236}">
                <a16:creationId xmlns:a16="http://schemas.microsoft.com/office/drawing/2014/main" id="{013C9167-16AF-1059-C7F4-6C4DEB2B7788}"/>
              </a:ext>
            </a:extLst>
          </p:cNvPr>
          <p:cNvPicPr>
            <a:picLocks noChangeAspect="1"/>
          </p:cNvPicPr>
          <p:nvPr/>
        </p:nvPicPr>
        <p:blipFill>
          <a:blip r:embed="rId5"/>
          <a:stretch>
            <a:fillRect/>
          </a:stretch>
        </p:blipFill>
        <p:spPr>
          <a:xfrm>
            <a:off x="7866561" y="4135748"/>
            <a:ext cx="3680792" cy="2479094"/>
          </a:xfrm>
          <a:prstGeom prst="rect">
            <a:avLst/>
          </a:prstGeom>
        </p:spPr>
      </p:pic>
      <p:sp>
        <p:nvSpPr>
          <p:cNvPr id="12" name="TextBox 11">
            <a:extLst>
              <a:ext uri="{FF2B5EF4-FFF2-40B4-BE49-F238E27FC236}">
                <a16:creationId xmlns:a16="http://schemas.microsoft.com/office/drawing/2014/main" id="{21D96721-535E-3ED1-9F0F-C40EE0360AE4}"/>
              </a:ext>
            </a:extLst>
          </p:cNvPr>
          <p:cNvSpPr txBox="1"/>
          <p:nvPr/>
        </p:nvSpPr>
        <p:spPr>
          <a:xfrm>
            <a:off x="6096000" y="4638261"/>
            <a:ext cx="1593193" cy="1200329"/>
          </a:xfrm>
          <a:prstGeom prst="rect">
            <a:avLst/>
          </a:prstGeom>
          <a:noFill/>
        </p:spPr>
        <p:txBody>
          <a:bodyPr wrap="none" rtlCol="0">
            <a:spAutoFit/>
          </a:bodyPr>
          <a:lstStyle/>
          <a:p>
            <a:r>
              <a:rPr lang="en-US" dirty="0"/>
              <a:t>Without </a:t>
            </a:r>
          </a:p>
          <a:p>
            <a:r>
              <a:rPr lang="en-US" dirty="0"/>
              <a:t>Fast &amp; Slow:</a:t>
            </a:r>
            <a:br>
              <a:rPr lang="en-US" dirty="0"/>
            </a:br>
            <a:r>
              <a:rPr lang="en-US" dirty="0"/>
              <a:t>+ 1747 steps</a:t>
            </a:r>
          </a:p>
          <a:p>
            <a:r>
              <a:rPr lang="en-US" dirty="0"/>
              <a:t>from minimum</a:t>
            </a:r>
          </a:p>
        </p:txBody>
      </p:sp>
      <p:sp>
        <p:nvSpPr>
          <p:cNvPr id="13" name="TextBox 12">
            <a:extLst>
              <a:ext uri="{FF2B5EF4-FFF2-40B4-BE49-F238E27FC236}">
                <a16:creationId xmlns:a16="http://schemas.microsoft.com/office/drawing/2014/main" id="{1F762DE8-870F-8836-92F6-9A26835C343D}"/>
              </a:ext>
            </a:extLst>
          </p:cNvPr>
          <p:cNvSpPr txBox="1"/>
          <p:nvPr/>
        </p:nvSpPr>
        <p:spPr>
          <a:xfrm>
            <a:off x="318431" y="4638261"/>
            <a:ext cx="1593193" cy="1200329"/>
          </a:xfrm>
          <a:prstGeom prst="rect">
            <a:avLst/>
          </a:prstGeom>
          <a:noFill/>
        </p:spPr>
        <p:txBody>
          <a:bodyPr wrap="none" rtlCol="0">
            <a:spAutoFit/>
          </a:bodyPr>
          <a:lstStyle/>
          <a:p>
            <a:r>
              <a:rPr lang="en-US" dirty="0"/>
              <a:t>Without </a:t>
            </a:r>
          </a:p>
          <a:p>
            <a:r>
              <a:rPr lang="en-US" dirty="0"/>
              <a:t>Fast:</a:t>
            </a:r>
            <a:br>
              <a:rPr lang="en-US" dirty="0"/>
            </a:br>
            <a:r>
              <a:rPr lang="en-US" dirty="0"/>
              <a:t>+ 1184 steps</a:t>
            </a:r>
          </a:p>
          <a:p>
            <a:r>
              <a:rPr lang="en-US" dirty="0"/>
              <a:t>from minimum</a:t>
            </a:r>
          </a:p>
        </p:txBody>
      </p:sp>
      <p:sp>
        <p:nvSpPr>
          <p:cNvPr id="14" name="TextBox 13">
            <a:extLst>
              <a:ext uri="{FF2B5EF4-FFF2-40B4-BE49-F238E27FC236}">
                <a16:creationId xmlns:a16="http://schemas.microsoft.com/office/drawing/2014/main" id="{61A97E72-4BBD-ADCF-19F5-DFEC8546E8B1}"/>
              </a:ext>
            </a:extLst>
          </p:cNvPr>
          <p:cNvSpPr txBox="1"/>
          <p:nvPr/>
        </p:nvSpPr>
        <p:spPr>
          <a:xfrm>
            <a:off x="6096000" y="2139104"/>
            <a:ext cx="1593193" cy="1200329"/>
          </a:xfrm>
          <a:prstGeom prst="rect">
            <a:avLst/>
          </a:prstGeom>
          <a:noFill/>
        </p:spPr>
        <p:txBody>
          <a:bodyPr wrap="none" rtlCol="0">
            <a:spAutoFit/>
          </a:bodyPr>
          <a:lstStyle/>
          <a:p>
            <a:r>
              <a:rPr lang="en-US" dirty="0"/>
              <a:t>Without </a:t>
            </a:r>
          </a:p>
          <a:p>
            <a:r>
              <a:rPr lang="en-US" dirty="0"/>
              <a:t>Slow:</a:t>
            </a:r>
            <a:br>
              <a:rPr lang="en-US" dirty="0"/>
            </a:br>
            <a:r>
              <a:rPr lang="en-US" dirty="0"/>
              <a:t>+ 1036 steps</a:t>
            </a:r>
          </a:p>
          <a:p>
            <a:r>
              <a:rPr lang="en-US" dirty="0"/>
              <a:t>from minimum</a:t>
            </a:r>
          </a:p>
        </p:txBody>
      </p:sp>
      <p:sp>
        <p:nvSpPr>
          <p:cNvPr id="15" name="TextBox 14">
            <a:extLst>
              <a:ext uri="{FF2B5EF4-FFF2-40B4-BE49-F238E27FC236}">
                <a16:creationId xmlns:a16="http://schemas.microsoft.com/office/drawing/2014/main" id="{5B682314-6F7D-CFFF-C98E-555749637B16}"/>
              </a:ext>
            </a:extLst>
          </p:cNvPr>
          <p:cNvSpPr txBox="1"/>
          <p:nvPr/>
        </p:nvSpPr>
        <p:spPr>
          <a:xfrm>
            <a:off x="318431" y="2139103"/>
            <a:ext cx="1666995" cy="1200329"/>
          </a:xfrm>
          <a:prstGeom prst="rect">
            <a:avLst/>
          </a:prstGeom>
          <a:noFill/>
        </p:spPr>
        <p:txBody>
          <a:bodyPr wrap="none" rtlCol="0">
            <a:spAutoFit/>
          </a:bodyPr>
          <a:lstStyle/>
          <a:p>
            <a:r>
              <a:rPr lang="en-US" dirty="0"/>
              <a:t>Memory Based:</a:t>
            </a:r>
          </a:p>
          <a:p>
            <a:r>
              <a:rPr lang="en-US" dirty="0"/>
              <a:t>(baseline)</a:t>
            </a:r>
            <a:br>
              <a:rPr lang="en-US" dirty="0"/>
            </a:br>
            <a:r>
              <a:rPr lang="en-US" dirty="0"/>
              <a:t>+ 629 steps</a:t>
            </a:r>
          </a:p>
          <a:p>
            <a:r>
              <a:rPr lang="en-US" dirty="0"/>
              <a:t>from minimum</a:t>
            </a:r>
          </a:p>
        </p:txBody>
      </p:sp>
    </p:spTree>
    <p:extLst>
      <p:ext uri="{BB962C8B-B14F-4D97-AF65-F5344CB8AC3E}">
        <p14:creationId xmlns:p14="http://schemas.microsoft.com/office/powerpoint/2010/main" val="81407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269B-F397-3868-12EA-ADAD03BF5529}"/>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F8CFA5EA-788F-8F89-A2CE-7708B9CD1837}"/>
              </a:ext>
            </a:extLst>
          </p:cNvPr>
          <p:cNvSpPr>
            <a:spLocks noGrp="1"/>
          </p:cNvSpPr>
          <p:nvPr>
            <p:ph idx="1"/>
          </p:nvPr>
        </p:nvSpPr>
        <p:spPr/>
        <p:txBody>
          <a:bodyPr/>
          <a:lstStyle/>
          <a:p>
            <a:r>
              <a:rPr lang="en-US" dirty="0"/>
              <a:t>To seek biological / neuroscience and psychology inspirations for how humans learn fast, and model it into AI</a:t>
            </a:r>
          </a:p>
          <a:p>
            <a:endParaRPr lang="en-US" dirty="0"/>
          </a:p>
          <a:p>
            <a:r>
              <a:rPr lang="en-US" dirty="0"/>
              <a:t>Do not need to replicate faithfully the detailed mechanisms behind human thinking</a:t>
            </a:r>
          </a:p>
          <a:p>
            <a:endParaRPr lang="en-US" dirty="0"/>
          </a:p>
          <a:p>
            <a:r>
              <a:rPr lang="en-US" dirty="0"/>
              <a:t>Just need to take broad concepts and apply it</a:t>
            </a:r>
          </a:p>
        </p:txBody>
      </p:sp>
    </p:spTree>
    <p:extLst>
      <p:ext uri="{BB962C8B-B14F-4D97-AF65-F5344CB8AC3E}">
        <p14:creationId xmlns:p14="http://schemas.microsoft.com/office/powerpoint/2010/main" val="286396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151B-BD73-70EE-FB54-B132D7E375A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5D97CD9-03D9-23CE-8394-12E31669B11B}"/>
              </a:ext>
            </a:extLst>
          </p:cNvPr>
          <p:cNvSpPr>
            <a:spLocks noGrp="1"/>
          </p:cNvSpPr>
          <p:nvPr>
            <p:ph idx="1"/>
          </p:nvPr>
        </p:nvSpPr>
        <p:spPr/>
        <p:txBody>
          <a:bodyPr/>
          <a:lstStyle/>
          <a:p>
            <a:r>
              <a:rPr lang="en-US" dirty="0"/>
              <a:t>Memory mechanism is very robust and can learn even when environment changes</a:t>
            </a:r>
          </a:p>
          <a:p>
            <a:endParaRPr lang="en-US" dirty="0"/>
          </a:p>
          <a:p>
            <a:r>
              <a:rPr lang="en-US" dirty="0"/>
              <a:t>Count-based mechanism alone is not sufficient to learn well; there is a great benefit to using memory for learning</a:t>
            </a:r>
          </a:p>
          <a:p>
            <a:pPr marL="0" indent="0">
              <a:buNone/>
            </a:pPr>
            <a:endParaRPr lang="en-US" dirty="0"/>
          </a:p>
          <a:p>
            <a:r>
              <a:rPr lang="en-US" dirty="0"/>
              <a:t>Value-based systems are slow to converge and not adaptable in a changing environment</a:t>
            </a:r>
          </a:p>
        </p:txBody>
      </p:sp>
    </p:spTree>
    <p:extLst>
      <p:ext uri="{BB962C8B-B14F-4D97-AF65-F5344CB8AC3E}">
        <p14:creationId xmlns:p14="http://schemas.microsoft.com/office/powerpoint/2010/main" val="27386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9F09-8F1B-91F7-B760-B45BC4A0C294}"/>
              </a:ext>
            </a:extLst>
          </p:cNvPr>
          <p:cNvSpPr>
            <a:spLocks noGrp="1"/>
          </p:cNvSpPr>
          <p:nvPr>
            <p:ph type="title"/>
          </p:nvPr>
        </p:nvSpPr>
        <p:spPr/>
        <p:txBody>
          <a:bodyPr/>
          <a:lstStyle/>
          <a:p>
            <a:r>
              <a:rPr lang="en-US" dirty="0"/>
              <a:t>The case of Henry </a:t>
            </a:r>
            <a:r>
              <a:rPr lang="en-US" dirty="0" err="1"/>
              <a:t>Molaison</a:t>
            </a:r>
            <a:endParaRPr lang="en-US" dirty="0"/>
          </a:p>
        </p:txBody>
      </p:sp>
      <p:pic>
        <p:nvPicPr>
          <p:cNvPr id="5" name="Content Placeholder 4" descr="A picture containing diagram&#10;&#10;Description automatically generated">
            <a:extLst>
              <a:ext uri="{FF2B5EF4-FFF2-40B4-BE49-F238E27FC236}">
                <a16:creationId xmlns:a16="http://schemas.microsoft.com/office/drawing/2014/main" id="{A78F1EB0-6E64-E93E-901F-0E37C367AF55}"/>
              </a:ext>
            </a:extLst>
          </p:cNvPr>
          <p:cNvPicPr>
            <a:picLocks noGrp="1" noChangeAspect="1"/>
          </p:cNvPicPr>
          <p:nvPr>
            <p:ph idx="1"/>
          </p:nvPr>
        </p:nvPicPr>
        <p:blipFill>
          <a:blip r:embed="rId2"/>
          <a:stretch>
            <a:fillRect/>
          </a:stretch>
        </p:blipFill>
        <p:spPr>
          <a:xfrm>
            <a:off x="626165" y="2434743"/>
            <a:ext cx="5761383" cy="2870210"/>
          </a:xfrm>
        </p:spPr>
      </p:pic>
      <p:sp>
        <p:nvSpPr>
          <p:cNvPr id="6" name="Content Placeholder 2">
            <a:extLst>
              <a:ext uri="{FF2B5EF4-FFF2-40B4-BE49-F238E27FC236}">
                <a16:creationId xmlns:a16="http://schemas.microsoft.com/office/drawing/2014/main" id="{66BD1B4A-6BEC-BE1D-FFB9-C9B9DB2FD669}"/>
              </a:ext>
            </a:extLst>
          </p:cNvPr>
          <p:cNvSpPr txBox="1">
            <a:spLocks/>
          </p:cNvSpPr>
          <p:nvPr/>
        </p:nvSpPr>
        <p:spPr>
          <a:xfrm>
            <a:off x="6811617" y="1825625"/>
            <a:ext cx="45421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HM did not have a hippocampus</a:t>
            </a:r>
          </a:p>
          <a:p>
            <a:pPr marL="0" indent="0">
              <a:buNone/>
            </a:pPr>
            <a:endParaRPr lang="en-US" dirty="0"/>
          </a:p>
          <a:p>
            <a:r>
              <a:rPr lang="en-US" dirty="0"/>
              <a:t>He did not have the ability to form new memories, and had no episodic or semantic memories</a:t>
            </a:r>
          </a:p>
          <a:p>
            <a:pPr marL="0" indent="0">
              <a:buNone/>
            </a:pPr>
            <a:endParaRPr lang="en-US" dirty="0"/>
          </a:p>
          <a:p>
            <a:r>
              <a:rPr lang="en-US" dirty="0"/>
              <a:t>Although he could not recall having done the star tracing task, he could still get better at it (procedural memory)</a:t>
            </a:r>
          </a:p>
        </p:txBody>
      </p:sp>
      <p:sp>
        <p:nvSpPr>
          <p:cNvPr id="8" name="TextBox 7">
            <a:extLst>
              <a:ext uri="{FF2B5EF4-FFF2-40B4-BE49-F238E27FC236}">
                <a16:creationId xmlns:a16="http://schemas.microsoft.com/office/drawing/2014/main" id="{84296683-0BA0-B046-5031-333640A15870}"/>
              </a:ext>
            </a:extLst>
          </p:cNvPr>
          <p:cNvSpPr txBox="1"/>
          <p:nvPr/>
        </p:nvSpPr>
        <p:spPr>
          <a:xfrm>
            <a:off x="626165" y="6311899"/>
            <a:ext cx="8311494" cy="276999"/>
          </a:xfrm>
          <a:prstGeom prst="rect">
            <a:avLst/>
          </a:prstGeom>
          <a:noFill/>
        </p:spPr>
        <p:txBody>
          <a:bodyPr wrap="square">
            <a:spAutoFit/>
          </a:bodyPr>
          <a:lstStyle/>
          <a:p>
            <a:r>
              <a:rPr lang="en-US" sz="1200" dirty="0"/>
              <a:t>Image Extracted from: https://</a:t>
            </a:r>
            <a:r>
              <a:rPr lang="en-US" sz="1200" dirty="0" err="1"/>
              <a:t>kids.frontiersin.org</a:t>
            </a:r>
            <a:r>
              <a:rPr lang="en-US" sz="1200" dirty="0"/>
              <a:t>/articles/10.3389/frym.2018.00045</a:t>
            </a:r>
          </a:p>
        </p:txBody>
      </p:sp>
    </p:spTree>
    <p:extLst>
      <p:ext uri="{BB962C8B-B14F-4D97-AF65-F5344CB8AC3E}">
        <p14:creationId xmlns:p14="http://schemas.microsoft.com/office/powerpoint/2010/main" val="372417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DA8E-4138-8912-B9A9-0493D1B18C9C}"/>
              </a:ext>
            </a:extLst>
          </p:cNvPr>
          <p:cNvSpPr>
            <a:spLocks noGrp="1"/>
          </p:cNvSpPr>
          <p:nvPr>
            <p:ph type="title"/>
          </p:nvPr>
        </p:nvSpPr>
        <p:spPr/>
        <p:txBody>
          <a:bodyPr/>
          <a:lstStyle/>
          <a:p>
            <a:r>
              <a:rPr lang="en-US" dirty="0"/>
              <a:t>HM and Modern Neural Networks</a:t>
            </a:r>
          </a:p>
        </p:txBody>
      </p:sp>
      <p:sp>
        <p:nvSpPr>
          <p:cNvPr id="3" name="Content Placeholder 2">
            <a:extLst>
              <a:ext uri="{FF2B5EF4-FFF2-40B4-BE49-F238E27FC236}">
                <a16:creationId xmlns:a16="http://schemas.microsoft.com/office/drawing/2014/main" id="{8477DAB6-E127-1D13-8459-3D4B26F56DE6}"/>
              </a:ext>
            </a:extLst>
          </p:cNvPr>
          <p:cNvSpPr>
            <a:spLocks noGrp="1"/>
          </p:cNvSpPr>
          <p:nvPr>
            <p:ph idx="1"/>
          </p:nvPr>
        </p:nvSpPr>
        <p:spPr/>
        <p:txBody>
          <a:bodyPr>
            <a:normAutofit fontScale="85000" lnSpcReduction="20000"/>
          </a:bodyPr>
          <a:lstStyle/>
          <a:p>
            <a:r>
              <a:rPr lang="en-US" dirty="0"/>
              <a:t>Modern Neural Networks are like HM</a:t>
            </a:r>
          </a:p>
          <a:p>
            <a:endParaRPr lang="en-US" dirty="0"/>
          </a:p>
          <a:p>
            <a:r>
              <a:rPr lang="en-US" dirty="0"/>
              <a:t>There is (mostly) no memory storage nor retrieval other than updating weights</a:t>
            </a:r>
          </a:p>
          <a:p>
            <a:endParaRPr lang="en-US" dirty="0"/>
          </a:p>
          <a:p>
            <a:r>
              <a:rPr lang="en-US" dirty="0"/>
              <a:t>Weight updating is akin to procedural memory</a:t>
            </a:r>
          </a:p>
          <a:p>
            <a:pPr lvl="1"/>
            <a:r>
              <a:rPr lang="en-US" dirty="0"/>
              <a:t>Fast inference, but slow learning</a:t>
            </a:r>
          </a:p>
          <a:p>
            <a:endParaRPr lang="en-US" dirty="0"/>
          </a:p>
          <a:p>
            <a:r>
              <a:rPr lang="en-US" dirty="0"/>
              <a:t>Memory formation and retrieval is akin to episodic/semantic memory</a:t>
            </a:r>
          </a:p>
          <a:p>
            <a:pPr lvl="1"/>
            <a:r>
              <a:rPr lang="en-US" dirty="0"/>
              <a:t>Slow inference, but fast learning</a:t>
            </a:r>
          </a:p>
          <a:p>
            <a:endParaRPr lang="en-US" dirty="0"/>
          </a:p>
          <a:p>
            <a:r>
              <a:rPr lang="en-US" b="1" dirty="0"/>
              <a:t>Memory is useful for learning!!</a:t>
            </a:r>
          </a:p>
        </p:txBody>
      </p:sp>
    </p:spTree>
    <p:extLst>
      <p:ext uri="{BB962C8B-B14F-4D97-AF65-F5344CB8AC3E}">
        <p14:creationId xmlns:p14="http://schemas.microsoft.com/office/powerpoint/2010/main" val="38450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D6B3-98A0-269E-AE38-7A996878954A}"/>
              </a:ext>
            </a:extLst>
          </p:cNvPr>
          <p:cNvSpPr>
            <a:spLocks noGrp="1"/>
          </p:cNvSpPr>
          <p:nvPr>
            <p:ph type="title"/>
          </p:nvPr>
        </p:nvSpPr>
        <p:spPr/>
        <p:txBody>
          <a:bodyPr/>
          <a:lstStyle/>
          <a:p>
            <a:r>
              <a:rPr lang="en-US" dirty="0"/>
              <a:t>Memory in Reinforcement/Continual Learning</a:t>
            </a:r>
          </a:p>
        </p:txBody>
      </p:sp>
      <p:sp>
        <p:nvSpPr>
          <p:cNvPr id="3" name="Text Placeholder 2">
            <a:extLst>
              <a:ext uri="{FF2B5EF4-FFF2-40B4-BE49-F238E27FC236}">
                <a16:creationId xmlns:a16="http://schemas.microsoft.com/office/drawing/2014/main" id="{C56B2576-0DFB-797C-A2E5-580BE61E2B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22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4E52-C8BA-C023-8845-1D57F69D35D1}"/>
              </a:ext>
            </a:extLst>
          </p:cNvPr>
          <p:cNvSpPr>
            <a:spLocks noGrp="1"/>
          </p:cNvSpPr>
          <p:nvPr>
            <p:ph type="title"/>
          </p:nvPr>
        </p:nvSpPr>
        <p:spPr/>
        <p:txBody>
          <a:bodyPr/>
          <a:lstStyle/>
          <a:p>
            <a:r>
              <a:rPr lang="en-US" dirty="0"/>
              <a:t>Typical Reinforcement Learning is Slow</a:t>
            </a:r>
          </a:p>
        </p:txBody>
      </p:sp>
      <p:pic>
        <p:nvPicPr>
          <p:cNvPr id="12" name="Content Placeholder 11" descr="Diagram, schematic&#10;&#10;Description automatically generated">
            <a:extLst>
              <a:ext uri="{FF2B5EF4-FFF2-40B4-BE49-F238E27FC236}">
                <a16:creationId xmlns:a16="http://schemas.microsoft.com/office/drawing/2014/main" id="{823749A1-C728-DF6D-B00B-27A932A35E87}"/>
              </a:ext>
            </a:extLst>
          </p:cNvPr>
          <p:cNvPicPr>
            <a:picLocks noGrp="1" noChangeAspect="1"/>
          </p:cNvPicPr>
          <p:nvPr>
            <p:ph idx="1"/>
          </p:nvPr>
        </p:nvPicPr>
        <p:blipFill>
          <a:blip r:embed="rId2"/>
          <a:stretch>
            <a:fillRect/>
          </a:stretch>
        </p:blipFill>
        <p:spPr>
          <a:xfrm>
            <a:off x="985870" y="4434953"/>
            <a:ext cx="5096778" cy="1037239"/>
          </a:xfrm>
        </p:spPr>
      </p:pic>
      <p:graphicFrame>
        <p:nvGraphicFramePr>
          <p:cNvPr id="4" name="Table 4">
            <a:extLst>
              <a:ext uri="{FF2B5EF4-FFF2-40B4-BE49-F238E27FC236}">
                <a16:creationId xmlns:a16="http://schemas.microsoft.com/office/drawing/2014/main" id="{6A116ABD-7D9A-CE86-3376-61D1E0D4A486}"/>
              </a:ext>
            </a:extLst>
          </p:cNvPr>
          <p:cNvGraphicFramePr>
            <a:graphicFrameLocks/>
          </p:cNvGraphicFramePr>
          <p:nvPr>
            <p:extLst>
              <p:ext uri="{D42A27DB-BD31-4B8C-83A1-F6EECF244321}">
                <p14:modId xmlns:p14="http://schemas.microsoft.com/office/powerpoint/2010/main" val="2024423674"/>
              </p:ext>
            </p:extLst>
          </p:nvPr>
        </p:nvGraphicFramePr>
        <p:xfrm>
          <a:off x="6684580" y="1810803"/>
          <a:ext cx="4669220" cy="3708400"/>
        </p:xfrm>
        <a:graphic>
          <a:graphicData uri="http://schemas.openxmlformats.org/drawingml/2006/table">
            <a:tbl>
              <a:tblPr firstRow="1" bandRow="1">
                <a:tableStyleId>{5C22544A-7EE6-4342-B048-85BDC9FD1C3A}</a:tableStyleId>
              </a:tblPr>
              <a:tblGrid>
                <a:gridCol w="466922">
                  <a:extLst>
                    <a:ext uri="{9D8B030D-6E8A-4147-A177-3AD203B41FA5}">
                      <a16:colId xmlns:a16="http://schemas.microsoft.com/office/drawing/2014/main" val="349195453"/>
                    </a:ext>
                  </a:extLst>
                </a:gridCol>
                <a:gridCol w="466922">
                  <a:extLst>
                    <a:ext uri="{9D8B030D-6E8A-4147-A177-3AD203B41FA5}">
                      <a16:colId xmlns:a16="http://schemas.microsoft.com/office/drawing/2014/main" val="2165928987"/>
                    </a:ext>
                  </a:extLst>
                </a:gridCol>
                <a:gridCol w="466922">
                  <a:extLst>
                    <a:ext uri="{9D8B030D-6E8A-4147-A177-3AD203B41FA5}">
                      <a16:colId xmlns:a16="http://schemas.microsoft.com/office/drawing/2014/main" val="134817719"/>
                    </a:ext>
                  </a:extLst>
                </a:gridCol>
                <a:gridCol w="466922">
                  <a:extLst>
                    <a:ext uri="{9D8B030D-6E8A-4147-A177-3AD203B41FA5}">
                      <a16:colId xmlns:a16="http://schemas.microsoft.com/office/drawing/2014/main" val="2754718452"/>
                    </a:ext>
                  </a:extLst>
                </a:gridCol>
                <a:gridCol w="466922">
                  <a:extLst>
                    <a:ext uri="{9D8B030D-6E8A-4147-A177-3AD203B41FA5}">
                      <a16:colId xmlns:a16="http://schemas.microsoft.com/office/drawing/2014/main" val="110919548"/>
                    </a:ext>
                  </a:extLst>
                </a:gridCol>
                <a:gridCol w="466922">
                  <a:extLst>
                    <a:ext uri="{9D8B030D-6E8A-4147-A177-3AD203B41FA5}">
                      <a16:colId xmlns:a16="http://schemas.microsoft.com/office/drawing/2014/main" val="278488004"/>
                    </a:ext>
                  </a:extLst>
                </a:gridCol>
                <a:gridCol w="466922">
                  <a:extLst>
                    <a:ext uri="{9D8B030D-6E8A-4147-A177-3AD203B41FA5}">
                      <a16:colId xmlns:a16="http://schemas.microsoft.com/office/drawing/2014/main" val="1166624359"/>
                    </a:ext>
                  </a:extLst>
                </a:gridCol>
                <a:gridCol w="466922">
                  <a:extLst>
                    <a:ext uri="{9D8B030D-6E8A-4147-A177-3AD203B41FA5}">
                      <a16:colId xmlns:a16="http://schemas.microsoft.com/office/drawing/2014/main" val="717619087"/>
                    </a:ext>
                  </a:extLst>
                </a:gridCol>
                <a:gridCol w="466922">
                  <a:extLst>
                    <a:ext uri="{9D8B030D-6E8A-4147-A177-3AD203B41FA5}">
                      <a16:colId xmlns:a16="http://schemas.microsoft.com/office/drawing/2014/main" val="192229455"/>
                    </a:ext>
                  </a:extLst>
                </a:gridCol>
                <a:gridCol w="466922">
                  <a:extLst>
                    <a:ext uri="{9D8B030D-6E8A-4147-A177-3AD203B41FA5}">
                      <a16:colId xmlns:a16="http://schemas.microsoft.com/office/drawing/2014/main" val="424082693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olidFill>
                            <a:schemeClr val="tx1"/>
                          </a:solidFill>
                          <a:sym typeface="Wingdings" panose="05000000000000000000" pitchFamily="2" charset="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7023885"/>
                  </a:ext>
                </a:extLst>
              </a:tr>
              <a:tr h="370840">
                <a:tc>
                  <a:txBody>
                    <a:bodyPr/>
                    <a:lstStyle/>
                    <a:p>
                      <a:endParaRPr lang="en-SG" dirty="0">
                        <a:sym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1565793"/>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3401977"/>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3662633"/>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2566434"/>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3457888"/>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2041139"/>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6571926"/>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9151300"/>
                  </a:ext>
                </a:extLst>
              </a:tr>
              <a:tr h="370840">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7065509"/>
                  </a:ext>
                </a:extLst>
              </a:tr>
            </a:tbl>
          </a:graphicData>
        </a:graphic>
      </p:graphicFrame>
      <p:sp>
        <p:nvSpPr>
          <p:cNvPr id="5" name="Rectangle 4">
            <a:extLst>
              <a:ext uri="{FF2B5EF4-FFF2-40B4-BE49-F238E27FC236}">
                <a16:creationId xmlns:a16="http://schemas.microsoft.com/office/drawing/2014/main" id="{BFB34645-78F3-825B-C0F9-20499CCE0BB6}"/>
              </a:ext>
            </a:extLst>
          </p:cNvPr>
          <p:cNvSpPr/>
          <p:nvPr/>
        </p:nvSpPr>
        <p:spPr>
          <a:xfrm>
            <a:off x="11041378" y="5228520"/>
            <a:ext cx="170822" cy="29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8C28BA93-A0DD-6B5D-A88B-21C46479FE35}"/>
              </a:ext>
            </a:extLst>
          </p:cNvPr>
          <p:cNvSpPr txBox="1"/>
          <p:nvPr/>
        </p:nvSpPr>
        <p:spPr>
          <a:xfrm>
            <a:off x="6595979" y="1429619"/>
            <a:ext cx="1397755" cy="369332"/>
          </a:xfrm>
          <a:prstGeom prst="rect">
            <a:avLst/>
          </a:prstGeom>
          <a:noFill/>
        </p:spPr>
        <p:txBody>
          <a:bodyPr wrap="none" rtlCol="0">
            <a:spAutoFit/>
          </a:bodyPr>
          <a:lstStyle/>
          <a:p>
            <a:r>
              <a:rPr lang="en-SG" dirty="0"/>
              <a:t>Walled Maze</a:t>
            </a:r>
          </a:p>
        </p:txBody>
      </p:sp>
      <p:sp>
        <p:nvSpPr>
          <p:cNvPr id="7" name="TextBox 6">
            <a:extLst>
              <a:ext uri="{FF2B5EF4-FFF2-40B4-BE49-F238E27FC236}">
                <a16:creationId xmlns:a16="http://schemas.microsoft.com/office/drawing/2014/main" id="{1EB8979F-8879-7836-ABD4-C0243E3012D1}"/>
              </a:ext>
            </a:extLst>
          </p:cNvPr>
          <p:cNvSpPr txBox="1"/>
          <p:nvPr/>
        </p:nvSpPr>
        <p:spPr>
          <a:xfrm>
            <a:off x="10117256" y="5602980"/>
            <a:ext cx="423689" cy="523220"/>
          </a:xfrm>
          <a:prstGeom prst="rect">
            <a:avLst/>
          </a:prstGeom>
          <a:noFill/>
        </p:spPr>
        <p:txBody>
          <a:bodyPr wrap="square" rtlCol="0">
            <a:spAutoFit/>
          </a:bodyPr>
          <a:lstStyle/>
          <a:p>
            <a:r>
              <a:rPr lang="en-SG" sz="2800" dirty="0">
                <a:sym typeface="Wingdings" panose="05000000000000000000" pitchFamily="2" charset="2"/>
              </a:rPr>
              <a:t> </a:t>
            </a:r>
          </a:p>
        </p:txBody>
      </p:sp>
      <p:sp>
        <p:nvSpPr>
          <p:cNvPr id="8" name="TextBox 7">
            <a:extLst>
              <a:ext uri="{FF2B5EF4-FFF2-40B4-BE49-F238E27FC236}">
                <a16:creationId xmlns:a16="http://schemas.microsoft.com/office/drawing/2014/main" id="{0B40851E-D536-441C-95ED-A912D77BF2CB}"/>
              </a:ext>
            </a:extLst>
          </p:cNvPr>
          <p:cNvSpPr txBox="1"/>
          <p:nvPr/>
        </p:nvSpPr>
        <p:spPr>
          <a:xfrm>
            <a:off x="10761836" y="5649758"/>
            <a:ext cx="736868" cy="369332"/>
          </a:xfrm>
          <a:prstGeom prst="rect">
            <a:avLst/>
          </a:prstGeom>
          <a:noFill/>
        </p:spPr>
        <p:txBody>
          <a:bodyPr wrap="none" rtlCol="0">
            <a:spAutoFit/>
          </a:bodyPr>
          <a:lstStyle/>
          <a:p>
            <a:r>
              <a:rPr lang="en-SG" dirty="0"/>
              <a:t>Agent</a:t>
            </a:r>
          </a:p>
        </p:txBody>
      </p:sp>
      <p:sp>
        <p:nvSpPr>
          <p:cNvPr id="9" name="Rectangle 8">
            <a:extLst>
              <a:ext uri="{FF2B5EF4-FFF2-40B4-BE49-F238E27FC236}">
                <a16:creationId xmlns:a16="http://schemas.microsoft.com/office/drawing/2014/main" id="{93E001DB-6F12-36A0-4E11-32E217B48A30}"/>
              </a:ext>
            </a:extLst>
          </p:cNvPr>
          <p:cNvSpPr/>
          <p:nvPr/>
        </p:nvSpPr>
        <p:spPr>
          <a:xfrm>
            <a:off x="10256769" y="6240776"/>
            <a:ext cx="170822" cy="29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DC9165DC-45FE-E608-952F-0C387BA4EBE6}"/>
              </a:ext>
            </a:extLst>
          </p:cNvPr>
          <p:cNvSpPr txBox="1"/>
          <p:nvPr/>
        </p:nvSpPr>
        <p:spPr>
          <a:xfrm>
            <a:off x="10761836" y="6208257"/>
            <a:ext cx="651140" cy="369332"/>
          </a:xfrm>
          <a:prstGeom prst="rect">
            <a:avLst/>
          </a:prstGeom>
          <a:noFill/>
        </p:spPr>
        <p:txBody>
          <a:bodyPr wrap="none" rtlCol="0">
            <a:spAutoFit/>
          </a:bodyPr>
          <a:lstStyle/>
          <a:p>
            <a:r>
              <a:rPr lang="en-SG" dirty="0"/>
              <a:t>Door</a:t>
            </a:r>
          </a:p>
        </p:txBody>
      </p:sp>
      <p:sp>
        <p:nvSpPr>
          <p:cNvPr id="15" name="Content Placeholder 2">
            <a:extLst>
              <a:ext uri="{FF2B5EF4-FFF2-40B4-BE49-F238E27FC236}">
                <a16:creationId xmlns:a16="http://schemas.microsoft.com/office/drawing/2014/main" id="{40BB3997-B6BC-4047-99B7-C4855581AD64}"/>
              </a:ext>
            </a:extLst>
          </p:cNvPr>
          <p:cNvSpPr txBox="1">
            <a:spLocks/>
          </p:cNvSpPr>
          <p:nvPr/>
        </p:nvSpPr>
        <p:spPr>
          <a:xfrm>
            <a:off x="838200" y="1825625"/>
            <a:ext cx="5392119" cy="26093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Typically updated by one-step Bellman update (Temporal Difference Error)</a:t>
            </a:r>
          </a:p>
          <a:p>
            <a:endParaRPr lang="en-US" dirty="0"/>
          </a:p>
          <a:p>
            <a:r>
              <a:rPr lang="en-US" dirty="0"/>
              <a:t>Takes as many updates as the path length to update the states with the final value</a:t>
            </a:r>
          </a:p>
        </p:txBody>
      </p:sp>
      <p:pic>
        <p:nvPicPr>
          <p:cNvPr id="17" name="Picture 16" descr="Graphical user interface, diagram, application&#10;&#10;Description automatically generated">
            <a:extLst>
              <a:ext uri="{FF2B5EF4-FFF2-40B4-BE49-F238E27FC236}">
                <a16:creationId xmlns:a16="http://schemas.microsoft.com/office/drawing/2014/main" id="{515CBB4C-84EA-3C72-BD4A-2F431DAEBFD6}"/>
              </a:ext>
            </a:extLst>
          </p:cNvPr>
          <p:cNvPicPr>
            <a:picLocks noChangeAspect="1"/>
          </p:cNvPicPr>
          <p:nvPr/>
        </p:nvPicPr>
        <p:blipFill>
          <a:blip r:embed="rId3"/>
          <a:stretch>
            <a:fillRect/>
          </a:stretch>
        </p:blipFill>
        <p:spPr>
          <a:xfrm>
            <a:off x="985871" y="5596417"/>
            <a:ext cx="6755876" cy="1261583"/>
          </a:xfrm>
          <a:prstGeom prst="rect">
            <a:avLst/>
          </a:prstGeom>
        </p:spPr>
      </p:pic>
      <p:sp>
        <p:nvSpPr>
          <p:cNvPr id="18" name="TextBox 17">
            <a:extLst>
              <a:ext uri="{FF2B5EF4-FFF2-40B4-BE49-F238E27FC236}">
                <a16:creationId xmlns:a16="http://schemas.microsoft.com/office/drawing/2014/main" id="{F1581D5E-6640-25B1-FB79-BD0899600DA6}"/>
              </a:ext>
            </a:extLst>
          </p:cNvPr>
          <p:cNvSpPr txBox="1"/>
          <p:nvPr/>
        </p:nvSpPr>
        <p:spPr>
          <a:xfrm>
            <a:off x="8353655" y="5572814"/>
            <a:ext cx="1331070" cy="523220"/>
          </a:xfrm>
          <a:prstGeom prst="rect">
            <a:avLst/>
          </a:prstGeom>
          <a:noFill/>
        </p:spPr>
        <p:txBody>
          <a:bodyPr wrap="none" rtlCol="0">
            <a:spAutoFit/>
          </a:bodyPr>
          <a:lstStyle/>
          <a:p>
            <a:r>
              <a:rPr lang="en-SG" sz="2800" u="sng" dirty="0"/>
              <a:t>Legend:</a:t>
            </a:r>
          </a:p>
        </p:txBody>
      </p:sp>
    </p:spTree>
    <p:extLst>
      <p:ext uri="{BB962C8B-B14F-4D97-AF65-F5344CB8AC3E}">
        <p14:creationId xmlns:p14="http://schemas.microsoft.com/office/powerpoint/2010/main" val="135222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7379-0677-7B2F-FFD4-1DB8F7914ACD}"/>
              </a:ext>
            </a:extLst>
          </p:cNvPr>
          <p:cNvSpPr>
            <a:spLocks noGrp="1"/>
          </p:cNvSpPr>
          <p:nvPr>
            <p:ph type="title"/>
          </p:nvPr>
        </p:nvSpPr>
        <p:spPr/>
        <p:txBody>
          <a:bodyPr/>
          <a:lstStyle/>
          <a:p>
            <a:r>
              <a:rPr lang="en-US" dirty="0"/>
              <a:t>Should we model the Markov Decision Process of the world?</a:t>
            </a:r>
          </a:p>
        </p:txBody>
      </p:sp>
      <p:sp>
        <p:nvSpPr>
          <p:cNvPr id="3" name="Content Placeholder 2">
            <a:extLst>
              <a:ext uri="{FF2B5EF4-FFF2-40B4-BE49-F238E27FC236}">
                <a16:creationId xmlns:a16="http://schemas.microsoft.com/office/drawing/2014/main" id="{C73DB3A4-B214-E944-43E2-00B8016E1EF8}"/>
              </a:ext>
            </a:extLst>
          </p:cNvPr>
          <p:cNvSpPr>
            <a:spLocks noGrp="1"/>
          </p:cNvSpPr>
          <p:nvPr>
            <p:ph idx="1"/>
          </p:nvPr>
        </p:nvSpPr>
        <p:spPr>
          <a:xfrm>
            <a:off x="838200" y="1825625"/>
            <a:ext cx="6399508" cy="4351338"/>
          </a:xfrm>
        </p:spPr>
        <p:txBody>
          <a:bodyPr>
            <a:normAutofit fontScale="85000" lnSpcReduction="10000"/>
          </a:bodyPr>
          <a:lstStyle/>
          <a:p>
            <a:r>
              <a:rPr lang="en-US" dirty="0"/>
              <a:t>Recent works have tried to utilize world models</a:t>
            </a:r>
          </a:p>
          <a:p>
            <a:pPr lvl="1"/>
            <a:r>
              <a:rPr lang="en-US" dirty="0" err="1"/>
              <a:t>MuZero</a:t>
            </a:r>
            <a:endParaRPr lang="en-US" dirty="0"/>
          </a:p>
          <a:p>
            <a:pPr lvl="1"/>
            <a:r>
              <a:rPr lang="en-US" dirty="0"/>
              <a:t>Dreamer v2</a:t>
            </a:r>
          </a:p>
          <a:p>
            <a:pPr marL="0" indent="0">
              <a:buNone/>
            </a:pPr>
            <a:endParaRPr lang="en-US" dirty="0"/>
          </a:p>
          <a:p>
            <a:r>
              <a:rPr lang="en-US" dirty="0"/>
              <a:t>To get probability of transition, we would need many samples to learn it accurately</a:t>
            </a:r>
          </a:p>
          <a:p>
            <a:endParaRPr lang="en-US" dirty="0"/>
          </a:p>
          <a:p>
            <a:r>
              <a:rPr lang="en-US" dirty="0"/>
              <a:t>Difficult to define state transition probability when number of possible states is unbounded</a:t>
            </a:r>
          </a:p>
          <a:p>
            <a:endParaRPr lang="en-US" dirty="0"/>
          </a:p>
          <a:p>
            <a:r>
              <a:rPr lang="en-US" dirty="0"/>
              <a:t>Multi-agent systems can be non-Markovian</a:t>
            </a:r>
          </a:p>
        </p:txBody>
      </p:sp>
      <p:sp>
        <p:nvSpPr>
          <p:cNvPr id="5" name="Oval 4">
            <a:extLst>
              <a:ext uri="{FF2B5EF4-FFF2-40B4-BE49-F238E27FC236}">
                <a16:creationId xmlns:a16="http://schemas.microsoft.com/office/drawing/2014/main" id="{76FB0034-DCF3-0048-AD85-90568D5A0286}"/>
              </a:ext>
            </a:extLst>
          </p:cNvPr>
          <p:cNvSpPr/>
          <p:nvPr/>
        </p:nvSpPr>
        <p:spPr>
          <a:xfrm>
            <a:off x="7704340" y="3251011"/>
            <a:ext cx="914400" cy="8989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8" name="Curved Connector 7">
            <a:extLst>
              <a:ext uri="{FF2B5EF4-FFF2-40B4-BE49-F238E27FC236}">
                <a16:creationId xmlns:a16="http://schemas.microsoft.com/office/drawing/2014/main" id="{C30555C0-4C6C-0C7D-205A-4B75CD28817C}"/>
              </a:ext>
            </a:extLst>
          </p:cNvPr>
          <p:cNvCxnSpPr>
            <a:cxnSpLocks/>
            <a:stCxn id="5" idx="0"/>
            <a:endCxn id="11" idx="0"/>
          </p:cNvCxnSpPr>
          <p:nvPr/>
        </p:nvCxnSpPr>
        <p:spPr>
          <a:xfrm rot="5400000" flipH="1" flipV="1">
            <a:off x="9312565" y="1395514"/>
            <a:ext cx="704472" cy="3006523"/>
          </a:xfrm>
          <a:prstGeom prst="curvedConnector3">
            <a:avLst>
              <a:gd name="adj1" fmla="val 13245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1EA6FAA-8DC5-8E46-D436-A34C08F04C7A}"/>
              </a:ext>
            </a:extLst>
          </p:cNvPr>
          <p:cNvSpPr/>
          <p:nvPr/>
        </p:nvSpPr>
        <p:spPr>
          <a:xfrm>
            <a:off x="10710863" y="2546539"/>
            <a:ext cx="914400" cy="89890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12" name="Oval 11">
            <a:extLst>
              <a:ext uri="{FF2B5EF4-FFF2-40B4-BE49-F238E27FC236}">
                <a16:creationId xmlns:a16="http://schemas.microsoft.com/office/drawing/2014/main" id="{80E26B7A-D711-22F0-24B9-E5FD323BBB02}"/>
              </a:ext>
            </a:extLst>
          </p:cNvPr>
          <p:cNvSpPr/>
          <p:nvPr/>
        </p:nvSpPr>
        <p:spPr>
          <a:xfrm>
            <a:off x="9606444" y="4236700"/>
            <a:ext cx="914400" cy="898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13" name="Curved Connector 12">
            <a:extLst>
              <a:ext uri="{FF2B5EF4-FFF2-40B4-BE49-F238E27FC236}">
                <a16:creationId xmlns:a16="http://schemas.microsoft.com/office/drawing/2014/main" id="{C7697FF4-AA4B-221D-E2D4-017ABFF736BF}"/>
              </a:ext>
            </a:extLst>
          </p:cNvPr>
          <p:cNvCxnSpPr>
            <a:cxnSpLocks/>
            <a:stCxn id="5" idx="4"/>
            <a:endCxn id="12" idx="2"/>
          </p:cNvCxnSpPr>
          <p:nvPr/>
        </p:nvCxnSpPr>
        <p:spPr>
          <a:xfrm rot="16200000" flipH="1">
            <a:off x="8615873" y="3695580"/>
            <a:ext cx="536238" cy="1444904"/>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A6AB486A-AC7B-276A-1CE6-F2DF9D14C86C}"/>
              </a:ext>
            </a:extLst>
          </p:cNvPr>
          <p:cNvCxnSpPr>
            <a:cxnSpLocks/>
            <a:stCxn id="12" idx="6"/>
            <a:endCxn id="11" idx="5"/>
          </p:cNvCxnSpPr>
          <p:nvPr/>
        </p:nvCxnSpPr>
        <p:spPr>
          <a:xfrm flipV="1">
            <a:off x="10520844" y="3313800"/>
            <a:ext cx="970508" cy="1372351"/>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3BC15D1D-6E07-E9FA-082D-7F5E93AFE0C4}"/>
              </a:ext>
            </a:extLst>
          </p:cNvPr>
          <p:cNvCxnSpPr>
            <a:cxnSpLocks/>
            <a:stCxn id="11" idx="3"/>
            <a:endCxn id="5" idx="6"/>
          </p:cNvCxnSpPr>
          <p:nvPr/>
        </p:nvCxnSpPr>
        <p:spPr>
          <a:xfrm rot="5400000">
            <a:off x="9538426" y="2394114"/>
            <a:ext cx="386662" cy="2226034"/>
          </a:xfrm>
          <a:prstGeom prst="curved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6638C79-5982-F2B6-DDAD-212820969B33}"/>
              </a:ext>
            </a:extLst>
          </p:cNvPr>
          <p:cNvSpPr txBox="1"/>
          <p:nvPr/>
        </p:nvSpPr>
        <p:spPr>
          <a:xfrm>
            <a:off x="8746613" y="2546538"/>
            <a:ext cx="476412" cy="369332"/>
          </a:xfrm>
          <a:prstGeom prst="rect">
            <a:avLst/>
          </a:prstGeom>
          <a:noFill/>
        </p:spPr>
        <p:txBody>
          <a:bodyPr wrap="none" rtlCol="0">
            <a:spAutoFit/>
          </a:bodyPr>
          <a:lstStyle/>
          <a:p>
            <a:r>
              <a:rPr lang="en-US" dirty="0"/>
              <a:t>0.5</a:t>
            </a:r>
          </a:p>
        </p:txBody>
      </p:sp>
      <p:sp>
        <p:nvSpPr>
          <p:cNvPr id="17" name="TextBox 16">
            <a:extLst>
              <a:ext uri="{FF2B5EF4-FFF2-40B4-BE49-F238E27FC236}">
                <a16:creationId xmlns:a16="http://schemas.microsoft.com/office/drawing/2014/main" id="{51673917-42E7-388E-40D1-03D5BFA3B8E4}"/>
              </a:ext>
            </a:extLst>
          </p:cNvPr>
          <p:cNvSpPr txBox="1"/>
          <p:nvPr/>
        </p:nvSpPr>
        <p:spPr>
          <a:xfrm>
            <a:off x="8782982" y="4230031"/>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326222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4BF4-32FA-C185-1641-D1DE539F54E3}"/>
              </a:ext>
            </a:extLst>
          </p:cNvPr>
          <p:cNvSpPr>
            <a:spLocks noGrp="1"/>
          </p:cNvSpPr>
          <p:nvPr>
            <p:ph type="title"/>
          </p:nvPr>
        </p:nvSpPr>
        <p:spPr/>
        <p:txBody>
          <a:bodyPr/>
          <a:lstStyle/>
          <a:p>
            <a:r>
              <a:rPr lang="en-US" dirty="0"/>
              <a:t>A New RL Paradigm</a:t>
            </a:r>
          </a:p>
        </p:txBody>
      </p:sp>
      <p:sp>
        <p:nvSpPr>
          <p:cNvPr id="3" name="Content Placeholder 2">
            <a:extLst>
              <a:ext uri="{FF2B5EF4-FFF2-40B4-BE49-F238E27FC236}">
                <a16:creationId xmlns:a16="http://schemas.microsoft.com/office/drawing/2014/main" id="{8205E5AE-2A5C-CB83-0F6F-A8F85CCFD75D}"/>
              </a:ext>
            </a:extLst>
          </p:cNvPr>
          <p:cNvSpPr>
            <a:spLocks noGrp="1"/>
          </p:cNvSpPr>
          <p:nvPr>
            <p:ph idx="1"/>
          </p:nvPr>
        </p:nvSpPr>
        <p:spPr>
          <a:xfrm>
            <a:off x="838200" y="1825625"/>
            <a:ext cx="6717941" cy="4351338"/>
          </a:xfrm>
        </p:spPr>
        <p:txBody>
          <a:bodyPr>
            <a:normAutofit/>
          </a:bodyPr>
          <a:lstStyle/>
          <a:p>
            <a:r>
              <a:rPr lang="en-US" sz="2000" b="1" dirty="0"/>
              <a:t>No need to model Markov Decision Process </a:t>
            </a:r>
            <a:r>
              <a:rPr lang="en-US" sz="2000" dirty="0"/>
              <a:t>– impractical to model environments with unbounded state and action spaces</a:t>
            </a:r>
          </a:p>
          <a:p>
            <a:endParaRPr lang="en-US" sz="2000" dirty="0"/>
          </a:p>
          <a:p>
            <a:r>
              <a:rPr lang="en-US" sz="2000" b="1" dirty="0"/>
              <a:t>No need to model probability of transition </a:t>
            </a:r>
            <a:r>
              <a:rPr lang="en-US" sz="2000" dirty="0"/>
              <a:t>– just need to see how often the next state is stored based on memory</a:t>
            </a:r>
          </a:p>
          <a:p>
            <a:endParaRPr lang="en-US" sz="2000" dirty="0"/>
          </a:p>
          <a:p>
            <a:r>
              <a:rPr lang="en-US" sz="2000" dirty="0"/>
              <a:t>Just need to </a:t>
            </a:r>
            <a:r>
              <a:rPr lang="en-US" sz="2000" b="1" dirty="0"/>
              <a:t>remember experienced transitions </a:t>
            </a:r>
            <a:r>
              <a:rPr lang="en-US" sz="2000" dirty="0"/>
              <a:t>and then </a:t>
            </a:r>
            <a:r>
              <a:rPr lang="en-US" sz="2000" b="1" dirty="0"/>
              <a:t>retrieve it </a:t>
            </a:r>
            <a:r>
              <a:rPr lang="en-US" sz="2000" dirty="0"/>
              <a:t>the next time we encounter a similar state</a:t>
            </a:r>
          </a:p>
          <a:p>
            <a:endParaRPr lang="en-US" sz="2000" dirty="0"/>
          </a:p>
          <a:p>
            <a:r>
              <a:rPr lang="en-US" sz="2000" b="1" dirty="0"/>
              <a:t>No reward modelling needed. </a:t>
            </a:r>
          </a:p>
          <a:p>
            <a:pPr lvl="1"/>
            <a:r>
              <a:rPr lang="en-US" sz="1600" dirty="0"/>
              <a:t>Use goal-directed (fast) and memory retrieval (slow) mechanisms</a:t>
            </a:r>
          </a:p>
        </p:txBody>
      </p:sp>
      <p:graphicFrame>
        <p:nvGraphicFramePr>
          <p:cNvPr id="4" name="Table 4">
            <a:extLst>
              <a:ext uri="{FF2B5EF4-FFF2-40B4-BE49-F238E27FC236}">
                <a16:creationId xmlns:a16="http://schemas.microsoft.com/office/drawing/2014/main" id="{F2B5D5AA-E86B-958B-A171-314A59B62EDB}"/>
              </a:ext>
            </a:extLst>
          </p:cNvPr>
          <p:cNvGraphicFramePr>
            <a:graphicFrameLocks noGrp="1"/>
          </p:cNvGraphicFramePr>
          <p:nvPr>
            <p:extLst>
              <p:ext uri="{D42A27DB-BD31-4B8C-83A1-F6EECF244321}">
                <p14:modId xmlns:p14="http://schemas.microsoft.com/office/powerpoint/2010/main" val="1233611805"/>
              </p:ext>
            </p:extLst>
          </p:nvPr>
        </p:nvGraphicFramePr>
        <p:xfrm>
          <a:off x="8414148" y="4036825"/>
          <a:ext cx="3196827" cy="2377440"/>
        </p:xfrm>
        <a:graphic>
          <a:graphicData uri="http://schemas.openxmlformats.org/drawingml/2006/table">
            <a:tbl>
              <a:tblPr firstRow="1" bandRow="1">
                <a:tableStyleId>{5C22544A-7EE6-4342-B048-85BDC9FD1C3A}</a:tableStyleId>
              </a:tblPr>
              <a:tblGrid>
                <a:gridCol w="1065609">
                  <a:extLst>
                    <a:ext uri="{9D8B030D-6E8A-4147-A177-3AD203B41FA5}">
                      <a16:colId xmlns:a16="http://schemas.microsoft.com/office/drawing/2014/main" val="1614075175"/>
                    </a:ext>
                  </a:extLst>
                </a:gridCol>
                <a:gridCol w="1065609">
                  <a:extLst>
                    <a:ext uri="{9D8B030D-6E8A-4147-A177-3AD203B41FA5}">
                      <a16:colId xmlns:a16="http://schemas.microsoft.com/office/drawing/2014/main" val="2821244665"/>
                    </a:ext>
                  </a:extLst>
                </a:gridCol>
                <a:gridCol w="1065609">
                  <a:extLst>
                    <a:ext uri="{9D8B030D-6E8A-4147-A177-3AD203B41FA5}">
                      <a16:colId xmlns:a16="http://schemas.microsoft.com/office/drawing/2014/main" val="1711074308"/>
                    </a:ext>
                  </a:extLst>
                </a:gridCol>
              </a:tblGrid>
              <a:tr h="250192">
                <a:tc>
                  <a:txBody>
                    <a:bodyPr/>
                    <a:lstStyle/>
                    <a:p>
                      <a:pPr algn="ctr"/>
                      <a:r>
                        <a:rPr lang="en-US" dirty="0"/>
                        <a:t>Key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dirty="0"/>
                        <a:t>Value 1</a:t>
                      </a:r>
                    </a:p>
                    <a:p>
                      <a:pPr algn="ctr"/>
                      <a:r>
                        <a:rPr lang="en-US" dirty="0"/>
                        <a:t>(Next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 2</a:t>
                      </a:r>
                    </a:p>
                    <a:p>
                      <a:pPr algn="ctr"/>
                      <a:r>
                        <a:rPr lang="en-US"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238647"/>
                  </a:ext>
                </a:extLst>
              </a:tr>
              <a:tr h="250192">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04215353"/>
                  </a:ext>
                </a:extLst>
              </a:tr>
              <a:tr h="250192">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3378250"/>
                  </a:ext>
                </a:extLst>
              </a:tr>
              <a:tr h="250192">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72512583"/>
                  </a:ext>
                </a:extLst>
              </a:tr>
              <a:tr h="250192">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6854314"/>
                  </a:ext>
                </a:extLst>
              </a:tr>
            </a:tbl>
          </a:graphicData>
        </a:graphic>
      </p:graphicFrame>
      <p:sp>
        <p:nvSpPr>
          <p:cNvPr id="5" name="Oval 4">
            <a:extLst>
              <a:ext uri="{FF2B5EF4-FFF2-40B4-BE49-F238E27FC236}">
                <a16:creationId xmlns:a16="http://schemas.microsoft.com/office/drawing/2014/main" id="{A7631099-63EF-8CBC-3E6F-ACF12E148F00}"/>
              </a:ext>
            </a:extLst>
          </p:cNvPr>
          <p:cNvSpPr/>
          <p:nvPr/>
        </p:nvSpPr>
        <p:spPr>
          <a:xfrm>
            <a:off x="7690052" y="1922274"/>
            <a:ext cx="914400" cy="89890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6" name="Curved Connector 5">
            <a:extLst>
              <a:ext uri="{FF2B5EF4-FFF2-40B4-BE49-F238E27FC236}">
                <a16:creationId xmlns:a16="http://schemas.microsoft.com/office/drawing/2014/main" id="{EE7FAE4C-EDEB-39FB-2E8A-DFD722DB57C9}"/>
              </a:ext>
            </a:extLst>
          </p:cNvPr>
          <p:cNvCxnSpPr>
            <a:cxnSpLocks/>
            <a:stCxn id="5" idx="0"/>
            <a:endCxn id="7" idx="0"/>
          </p:cNvCxnSpPr>
          <p:nvPr/>
        </p:nvCxnSpPr>
        <p:spPr>
          <a:xfrm rot="5400000" flipH="1" flipV="1">
            <a:off x="9298277" y="66777"/>
            <a:ext cx="704472" cy="3006523"/>
          </a:xfrm>
          <a:prstGeom prst="curvedConnector3">
            <a:avLst>
              <a:gd name="adj1" fmla="val 13245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1E3E2E9-FDED-6F34-FAF4-4FBF5AE93199}"/>
              </a:ext>
            </a:extLst>
          </p:cNvPr>
          <p:cNvSpPr/>
          <p:nvPr/>
        </p:nvSpPr>
        <p:spPr>
          <a:xfrm>
            <a:off x="10696575" y="1217802"/>
            <a:ext cx="914400" cy="89890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8" name="Oval 7">
            <a:extLst>
              <a:ext uri="{FF2B5EF4-FFF2-40B4-BE49-F238E27FC236}">
                <a16:creationId xmlns:a16="http://schemas.microsoft.com/office/drawing/2014/main" id="{BC1DBFB5-975F-FBB3-5A9E-CE6F6876F3D8}"/>
              </a:ext>
            </a:extLst>
          </p:cNvPr>
          <p:cNvSpPr/>
          <p:nvPr/>
        </p:nvSpPr>
        <p:spPr>
          <a:xfrm>
            <a:off x="9592156" y="2907963"/>
            <a:ext cx="914400" cy="8989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cxnSp>
        <p:nvCxnSpPr>
          <p:cNvPr id="9" name="Curved Connector 8">
            <a:extLst>
              <a:ext uri="{FF2B5EF4-FFF2-40B4-BE49-F238E27FC236}">
                <a16:creationId xmlns:a16="http://schemas.microsoft.com/office/drawing/2014/main" id="{187DF7BF-B289-7202-AE6B-1082FE1AB5EE}"/>
              </a:ext>
            </a:extLst>
          </p:cNvPr>
          <p:cNvCxnSpPr>
            <a:cxnSpLocks/>
            <a:stCxn id="5" idx="4"/>
            <a:endCxn id="8" idx="2"/>
          </p:cNvCxnSpPr>
          <p:nvPr/>
        </p:nvCxnSpPr>
        <p:spPr>
          <a:xfrm rot="16200000" flipH="1">
            <a:off x="8601585" y="2366843"/>
            <a:ext cx="536238" cy="1444904"/>
          </a:xfrm>
          <a:prstGeom prst="curved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6E3D553-DCA0-49EB-0097-1D62FDA478B8}"/>
              </a:ext>
            </a:extLst>
          </p:cNvPr>
          <p:cNvCxnSpPr>
            <a:cxnSpLocks/>
            <a:stCxn id="8" idx="6"/>
            <a:endCxn id="7" idx="5"/>
          </p:cNvCxnSpPr>
          <p:nvPr/>
        </p:nvCxnSpPr>
        <p:spPr>
          <a:xfrm flipV="1">
            <a:off x="10506556" y="1985063"/>
            <a:ext cx="970508" cy="1372351"/>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273C0F6-ACB0-8C38-E9CD-1D7150457934}"/>
              </a:ext>
            </a:extLst>
          </p:cNvPr>
          <p:cNvCxnSpPr>
            <a:cxnSpLocks/>
            <a:stCxn id="7" idx="3"/>
            <a:endCxn id="5" idx="6"/>
          </p:cNvCxnSpPr>
          <p:nvPr/>
        </p:nvCxnSpPr>
        <p:spPr>
          <a:xfrm rot="5400000">
            <a:off x="9524138" y="1065377"/>
            <a:ext cx="386662" cy="2226034"/>
          </a:xfrm>
          <a:prstGeom prst="curvedConnector2">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1E65851-83FD-BACD-D9F2-590D3F0C8832}"/>
              </a:ext>
            </a:extLst>
          </p:cNvPr>
          <p:cNvSpPr txBox="1"/>
          <p:nvPr/>
        </p:nvSpPr>
        <p:spPr>
          <a:xfrm>
            <a:off x="8732325" y="1217801"/>
            <a:ext cx="476412" cy="369332"/>
          </a:xfrm>
          <a:prstGeom prst="rect">
            <a:avLst/>
          </a:prstGeom>
          <a:noFill/>
        </p:spPr>
        <p:txBody>
          <a:bodyPr wrap="none" rtlCol="0">
            <a:spAutoFit/>
          </a:bodyPr>
          <a:lstStyle/>
          <a:p>
            <a:r>
              <a:rPr lang="en-US" dirty="0"/>
              <a:t>0.5</a:t>
            </a:r>
          </a:p>
        </p:txBody>
      </p:sp>
      <p:sp>
        <p:nvSpPr>
          <p:cNvPr id="13" name="TextBox 12">
            <a:extLst>
              <a:ext uri="{FF2B5EF4-FFF2-40B4-BE49-F238E27FC236}">
                <a16:creationId xmlns:a16="http://schemas.microsoft.com/office/drawing/2014/main" id="{C44BA5C2-2371-9034-59F9-5FD2EB2D258C}"/>
              </a:ext>
            </a:extLst>
          </p:cNvPr>
          <p:cNvSpPr txBox="1"/>
          <p:nvPr/>
        </p:nvSpPr>
        <p:spPr>
          <a:xfrm>
            <a:off x="8768694" y="2901294"/>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44534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CE8A-585C-C105-49F3-B3069B324A93}"/>
              </a:ext>
            </a:extLst>
          </p:cNvPr>
          <p:cNvSpPr>
            <a:spLocks noGrp="1"/>
          </p:cNvSpPr>
          <p:nvPr>
            <p:ph type="title"/>
          </p:nvPr>
        </p:nvSpPr>
        <p:spPr/>
        <p:txBody>
          <a:bodyPr/>
          <a:lstStyle/>
          <a:p>
            <a:r>
              <a:rPr lang="en-US" dirty="0"/>
              <a:t>Goal-Directed Exploration</a:t>
            </a:r>
          </a:p>
        </p:txBody>
      </p:sp>
      <p:sp>
        <p:nvSpPr>
          <p:cNvPr id="3" name="Content Placeholder 2">
            <a:extLst>
              <a:ext uri="{FF2B5EF4-FFF2-40B4-BE49-F238E27FC236}">
                <a16:creationId xmlns:a16="http://schemas.microsoft.com/office/drawing/2014/main" id="{E900632A-A886-76D3-7800-3F92DE6C9729}"/>
              </a:ext>
            </a:extLst>
          </p:cNvPr>
          <p:cNvSpPr>
            <a:spLocks noGrp="1"/>
          </p:cNvSpPr>
          <p:nvPr>
            <p:ph idx="1"/>
          </p:nvPr>
        </p:nvSpPr>
        <p:spPr>
          <a:xfrm>
            <a:off x="838200" y="1825625"/>
            <a:ext cx="5991225" cy="4866120"/>
          </a:xfrm>
        </p:spPr>
        <p:txBody>
          <a:bodyPr>
            <a:normAutofit fontScale="77500" lnSpcReduction="20000"/>
          </a:bodyPr>
          <a:lstStyle/>
          <a:p>
            <a:r>
              <a:rPr lang="en-US" dirty="0"/>
              <a:t>To ensure memory only stores relevant transitions, we cannot explore everything</a:t>
            </a:r>
          </a:p>
          <a:p>
            <a:endParaRPr lang="en-US" dirty="0"/>
          </a:p>
          <a:p>
            <a:r>
              <a:rPr lang="en-US" dirty="0"/>
              <a:t>We use a goal-directed exploration</a:t>
            </a:r>
          </a:p>
          <a:p>
            <a:pPr lvl="1"/>
            <a:r>
              <a:rPr lang="en-US" dirty="0"/>
              <a:t>Human exploration is typically goal-driven, by some intrinsic want like food, shelter, point-to-point navigation</a:t>
            </a:r>
          </a:p>
          <a:p>
            <a:endParaRPr lang="en-US" dirty="0"/>
          </a:p>
          <a:p>
            <a:r>
              <a:rPr lang="en-US" dirty="0"/>
              <a:t>Difficult problem to dissect overall goal into sub-goals for the agent to fulfil</a:t>
            </a:r>
          </a:p>
          <a:p>
            <a:endParaRPr lang="en-US" dirty="0"/>
          </a:p>
          <a:p>
            <a:r>
              <a:rPr lang="en-US" dirty="0"/>
              <a:t>Difficult problem also in generating the right heuristic to head towards the direction of the goal</a:t>
            </a:r>
          </a:p>
          <a:p>
            <a:pPr lvl="1"/>
            <a:r>
              <a:rPr lang="en-US" dirty="0"/>
              <a:t>With hippocampal replay to train the goal-directed network, </a:t>
            </a:r>
            <a:r>
              <a:rPr lang="en-US" b="1" dirty="0"/>
              <a:t>no need for heuristic</a:t>
            </a:r>
            <a:r>
              <a:rPr lang="en-US" dirty="0"/>
              <a:t>!!</a:t>
            </a:r>
          </a:p>
        </p:txBody>
      </p:sp>
      <p:pic>
        <p:nvPicPr>
          <p:cNvPr id="5" name="Picture 65">
            <a:extLst>
              <a:ext uri="{FF2B5EF4-FFF2-40B4-BE49-F238E27FC236}">
                <a16:creationId xmlns:a16="http://schemas.microsoft.com/office/drawing/2014/main" id="{95F690B9-F604-6F1A-29D1-4A2931CAD62E}"/>
              </a:ext>
            </a:extLst>
          </p:cNvPr>
          <p:cNvPicPr>
            <a:picLocks noChangeAspect="1"/>
          </p:cNvPicPr>
          <p:nvPr/>
        </p:nvPicPr>
        <p:blipFill rotWithShape="1">
          <a:blip r:embed="rId2"/>
          <a:srcRect l="50453" b="20394"/>
          <a:stretch/>
        </p:blipFill>
        <p:spPr>
          <a:xfrm>
            <a:off x="7672387" y="3799954"/>
            <a:ext cx="3109912" cy="2377009"/>
          </a:xfrm>
          <a:prstGeom prst="rect">
            <a:avLst/>
          </a:prstGeom>
        </p:spPr>
      </p:pic>
      <p:cxnSp>
        <p:nvCxnSpPr>
          <p:cNvPr id="8" name="Straight Arrow Connector 7">
            <a:extLst>
              <a:ext uri="{FF2B5EF4-FFF2-40B4-BE49-F238E27FC236}">
                <a16:creationId xmlns:a16="http://schemas.microsoft.com/office/drawing/2014/main" id="{CFCA0A1B-6566-0448-8A9E-F3BBFD0EFBAF}"/>
              </a:ext>
            </a:extLst>
          </p:cNvPr>
          <p:cNvCxnSpPr>
            <a:cxnSpLocks/>
          </p:cNvCxnSpPr>
          <p:nvPr/>
        </p:nvCxnSpPr>
        <p:spPr>
          <a:xfrm>
            <a:off x="8114113" y="4106487"/>
            <a:ext cx="2439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8A7364-E57E-5598-E58D-E6A343DA377D}"/>
              </a:ext>
            </a:extLst>
          </p:cNvPr>
          <p:cNvCxnSpPr>
            <a:cxnSpLocks/>
          </p:cNvCxnSpPr>
          <p:nvPr/>
        </p:nvCxnSpPr>
        <p:spPr>
          <a:xfrm>
            <a:off x="10553751" y="4106487"/>
            <a:ext cx="0" cy="18727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picture containing tree, grass, outdoor, mountain&#10;&#10;Description automatically generated">
            <a:extLst>
              <a:ext uri="{FF2B5EF4-FFF2-40B4-BE49-F238E27FC236}">
                <a16:creationId xmlns:a16="http://schemas.microsoft.com/office/drawing/2014/main" id="{798CB2F8-1E42-6192-F642-04C1E31091CA}"/>
              </a:ext>
            </a:extLst>
          </p:cNvPr>
          <p:cNvPicPr>
            <a:picLocks noChangeAspect="1"/>
          </p:cNvPicPr>
          <p:nvPr/>
        </p:nvPicPr>
        <p:blipFill>
          <a:blip r:embed="rId3"/>
          <a:stretch>
            <a:fillRect/>
          </a:stretch>
        </p:blipFill>
        <p:spPr>
          <a:xfrm>
            <a:off x="7806917" y="1225259"/>
            <a:ext cx="3326603" cy="2377009"/>
          </a:xfrm>
          <a:prstGeom prst="rect">
            <a:avLst/>
          </a:prstGeom>
        </p:spPr>
      </p:pic>
    </p:spTree>
    <p:extLst>
      <p:ext uri="{BB962C8B-B14F-4D97-AF65-F5344CB8AC3E}">
        <p14:creationId xmlns:p14="http://schemas.microsoft.com/office/powerpoint/2010/main" val="4009114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2992</TotalTime>
  <Words>1185</Words>
  <Application>Microsoft Macintosh PowerPoint</Application>
  <PresentationFormat>Widescreen</PresentationFormat>
  <Paragraphs>198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A New Framework of Memory for Learning (Summarized)</vt:lpstr>
      <vt:lpstr>Aim</vt:lpstr>
      <vt:lpstr>The case of Henry Molaison</vt:lpstr>
      <vt:lpstr>HM and Modern Neural Networks</vt:lpstr>
      <vt:lpstr>Memory in Reinforcement/Continual Learning</vt:lpstr>
      <vt:lpstr>Typical Reinforcement Learning is Slow</vt:lpstr>
      <vt:lpstr>Should we model the Markov Decision Process of the world?</vt:lpstr>
      <vt:lpstr>A New RL Paradigm</vt:lpstr>
      <vt:lpstr>Goal-Directed Exploration</vt:lpstr>
      <vt:lpstr>PowerPoint Presentation</vt:lpstr>
      <vt:lpstr>Two Networks – Fast and Slow</vt:lpstr>
      <vt:lpstr>Fast Goal-Directed Neural Network</vt:lpstr>
      <vt:lpstr>Slow Memory Retrieval Network</vt:lpstr>
      <vt:lpstr>Overall Procedure using Memory</vt:lpstr>
      <vt:lpstr>Experiments</vt:lpstr>
      <vt:lpstr>Experimental Validation</vt:lpstr>
      <vt:lpstr>Results</vt:lpstr>
      <vt:lpstr>Too Easy? Harder Experiments!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371</cp:revision>
  <cp:lastPrinted>2022-12-11T07:27:40Z</cp:lastPrinted>
  <dcterms:created xsi:type="dcterms:W3CDTF">2022-12-05T06:50:47Z</dcterms:created>
  <dcterms:modified xsi:type="dcterms:W3CDTF">2022-12-20T10:36:28Z</dcterms:modified>
</cp:coreProperties>
</file>