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63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4B183"/>
    <a:srgbClr val="FFF2CC"/>
    <a:srgbClr val="C3DEB0"/>
    <a:srgbClr val="FF7979"/>
    <a:srgbClr val="F0DCE5"/>
    <a:srgbClr val="FF6DF5"/>
    <a:srgbClr val="D200C3"/>
    <a:srgbClr val="E5C5D3"/>
    <a:srgbClr val="F0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60"/>
  </p:normalViewPr>
  <p:slideViewPr>
    <p:cSldViewPr snapToGrid="0">
      <p:cViewPr>
        <p:scale>
          <a:sx n="110" d="100"/>
          <a:sy n="110" d="100"/>
        </p:scale>
        <p:origin x="-504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26D1-725C-402A-87EB-A4968725B69D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66BB-8001-4246-BF7E-299FDDC31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1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966BB-8001-4246-BF7E-299FDDC31C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80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1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0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9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A539-EBE1-424E-B960-D61226711798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C4D4-8F7F-4E09-B97D-6D53F798C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2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/>
          <p:cNvGrpSpPr/>
          <p:nvPr/>
        </p:nvGrpSpPr>
        <p:grpSpPr>
          <a:xfrm>
            <a:off x="42497" y="1219715"/>
            <a:ext cx="12247687" cy="4573866"/>
            <a:chOff x="42497" y="1219715"/>
            <a:chExt cx="12247687" cy="4573866"/>
          </a:xfrm>
        </p:grpSpPr>
        <p:grpSp>
          <p:nvGrpSpPr>
            <p:cNvPr id="34" name="群組 33"/>
            <p:cNvGrpSpPr/>
            <p:nvPr/>
          </p:nvGrpSpPr>
          <p:grpSpPr>
            <a:xfrm>
              <a:off x="42497" y="2485784"/>
              <a:ext cx="5192089" cy="1754090"/>
              <a:chOff x="773723" y="3758487"/>
              <a:chExt cx="5192089" cy="17540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773723" y="3758487"/>
                <a:ext cx="5192089" cy="1754090"/>
              </a:xfrm>
              <a:prstGeom prst="rect">
                <a:avLst/>
              </a:prstGeom>
              <a:solidFill>
                <a:srgbClr val="FFF6D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986201" y="3990018"/>
                <a:ext cx="1439009" cy="1060938"/>
              </a:xfrm>
              <a:prstGeom prst="rect">
                <a:avLst/>
              </a:prstGeom>
              <a:solidFill>
                <a:srgbClr val="EFCFB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Data Processing &amp; </a:t>
                </a:r>
                <a:br>
                  <a:rPr lang="en-US" altLang="zh-TW" dirty="0" smtClean="0">
                    <a:solidFill>
                      <a:schemeClr val="tx1"/>
                    </a:solidFill>
                  </a:rPr>
                </a:br>
                <a:r>
                  <a:rPr lang="en-US" altLang="zh-TW" dirty="0" smtClean="0">
                    <a:solidFill>
                      <a:schemeClr val="tx1"/>
                    </a:solidFill>
                  </a:rPr>
                  <a:t>Wrangling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625449" y="3990018"/>
                <a:ext cx="1439009" cy="1060938"/>
              </a:xfrm>
              <a:prstGeom prst="rect">
                <a:avLst/>
              </a:prstGeom>
              <a:solidFill>
                <a:srgbClr val="EFCFB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Feature Extraction &amp; Engineering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77145" y="3990018"/>
                <a:ext cx="1439009" cy="1060938"/>
              </a:xfrm>
              <a:prstGeom prst="rect">
                <a:avLst/>
              </a:prstGeom>
              <a:solidFill>
                <a:srgbClr val="EFCFB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Feature Scaling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413494" y="5143244"/>
                <a:ext cx="1981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Data Preprocessing</a:t>
                </a:r>
                <a:endParaRPr lang="zh-TW" altLang="en-US" dirty="0"/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5633673" y="1394628"/>
              <a:ext cx="3648808" cy="3934903"/>
              <a:chOff x="7367954" y="1858156"/>
              <a:chExt cx="3648808" cy="393490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367954" y="1858156"/>
                <a:ext cx="3648808" cy="39349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8652131" y="5423727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Modeling</a:t>
                </a:r>
                <a:endParaRPr lang="zh-TW" altLang="en-US" dirty="0"/>
              </a:p>
            </p:txBody>
          </p:sp>
          <p:grpSp>
            <p:nvGrpSpPr>
              <p:cNvPr id="33" name="群組 32"/>
              <p:cNvGrpSpPr/>
              <p:nvPr/>
            </p:nvGrpSpPr>
            <p:grpSpPr>
              <a:xfrm>
                <a:off x="7666905" y="2137826"/>
                <a:ext cx="3059720" cy="3190085"/>
                <a:chOff x="4870939" y="1089485"/>
                <a:chExt cx="3059720" cy="3190085"/>
              </a:xfrm>
            </p:grpSpPr>
            <p:grpSp>
              <p:nvGrpSpPr>
                <p:cNvPr id="31" name="群組 30"/>
                <p:cNvGrpSpPr/>
                <p:nvPr/>
              </p:nvGrpSpPr>
              <p:grpSpPr>
                <a:xfrm>
                  <a:off x="4870939" y="1089485"/>
                  <a:ext cx="3059720" cy="1985935"/>
                  <a:chOff x="4870939" y="1089485"/>
                  <a:chExt cx="3059720" cy="1985935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4870939" y="1089485"/>
                    <a:ext cx="3059720" cy="19859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5052641" y="2048560"/>
                    <a:ext cx="2684590" cy="61066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Time-independent models:</a:t>
                    </a: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CNN, FC-NN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5052641" y="1298413"/>
                    <a:ext cx="2684590" cy="61066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Time-dependent models: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Transformer, LSTM, GRU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5252668" y="2706088"/>
                    <a:ext cx="22845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Neural Network based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2" name="群組 31"/>
                <p:cNvGrpSpPr/>
                <p:nvPr/>
              </p:nvGrpSpPr>
              <p:grpSpPr>
                <a:xfrm>
                  <a:off x="4870939" y="3284348"/>
                  <a:ext cx="3059720" cy="995222"/>
                  <a:chOff x="773723" y="1368026"/>
                  <a:chExt cx="3059720" cy="995222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773723" y="1368026"/>
                    <a:ext cx="3059720" cy="99522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955425" y="1576952"/>
                    <a:ext cx="2684590" cy="37009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err="1">
                        <a:solidFill>
                          <a:schemeClr val="tx1"/>
                        </a:solidFill>
                      </a:rPr>
                      <a:t>XGBoost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1106624" y="1993915"/>
                    <a:ext cx="2382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Conventional ML based</a:t>
                    </a:r>
                    <a:endParaRPr lang="zh-TW" altLang="en-US" dirty="0"/>
                  </a:p>
                </p:txBody>
              </p:sp>
            </p:grpSp>
          </p:grpSp>
        </p:grpSp>
        <p:cxnSp>
          <p:nvCxnSpPr>
            <p:cNvPr id="37" name="直線單箭頭接點 36"/>
            <p:cNvCxnSpPr>
              <a:stCxn id="2" idx="3"/>
              <a:endCxn id="14" idx="1"/>
            </p:cNvCxnSpPr>
            <p:nvPr/>
          </p:nvCxnSpPr>
          <p:spPr>
            <a:xfrm flipV="1">
              <a:off x="5234586" y="3362080"/>
              <a:ext cx="399087" cy="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9766780" y="2831610"/>
              <a:ext cx="1439009" cy="1060938"/>
            </a:xfrm>
            <a:prstGeom prst="rect">
              <a:avLst/>
            </a:prstGeom>
            <a:solidFill>
              <a:srgbClr val="F0DC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Model Evaluation &amp; Tuning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圓柱 38"/>
            <p:cNvSpPr/>
            <p:nvPr/>
          </p:nvSpPr>
          <p:spPr>
            <a:xfrm>
              <a:off x="974479" y="1219715"/>
              <a:ext cx="1105634" cy="958458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Training Dataset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圓柱 39"/>
            <p:cNvSpPr/>
            <p:nvPr/>
          </p:nvSpPr>
          <p:spPr>
            <a:xfrm>
              <a:off x="974479" y="4572131"/>
              <a:ext cx="1105634" cy="958458"/>
            </a:xfrm>
            <a:prstGeom prst="can">
              <a:avLst/>
            </a:prstGeom>
            <a:solidFill>
              <a:srgbClr val="FF79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Testing Dataset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單箭頭接點 41"/>
            <p:cNvCxnSpPr>
              <a:stCxn id="14" idx="3"/>
              <a:endCxn id="38" idx="1"/>
            </p:cNvCxnSpPr>
            <p:nvPr/>
          </p:nvCxnSpPr>
          <p:spPr>
            <a:xfrm flipV="1">
              <a:off x="9282481" y="3362079"/>
              <a:ext cx="48429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stCxn id="39" idx="4"/>
              <a:endCxn id="2" idx="0"/>
            </p:cNvCxnSpPr>
            <p:nvPr/>
          </p:nvCxnSpPr>
          <p:spPr>
            <a:xfrm>
              <a:off x="2080113" y="1698944"/>
              <a:ext cx="558429" cy="7868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肘形接點 48"/>
            <p:cNvCxnSpPr>
              <a:stCxn id="40" idx="4"/>
              <a:endCxn id="10" idx="2"/>
            </p:cNvCxnSpPr>
            <p:nvPr/>
          </p:nvCxnSpPr>
          <p:spPr>
            <a:xfrm flipV="1">
              <a:off x="2080113" y="4239873"/>
              <a:ext cx="592747" cy="81148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4111137" y="3892548"/>
              <a:ext cx="6365624" cy="1901033"/>
              <a:chOff x="4501662" y="4302123"/>
              <a:chExt cx="6365624" cy="1901033"/>
            </a:xfrm>
          </p:grpSpPr>
          <p:cxnSp>
            <p:nvCxnSpPr>
              <p:cNvPr id="51" name="肘形接點 50"/>
              <p:cNvCxnSpPr>
                <a:stCxn id="38" idx="2"/>
                <a:endCxn id="18" idx="2"/>
              </p:cNvCxnSpPr>
              <p:nvPr/>
            </p:nvCxnSpPr>
            <p:spPr>
              <a:xfrm rot="5400000">
                <a:off x="8633962" y="3505782"/>
                <a:ext cx="1436983" cy="3029665"/>
              </a:xfrm>
              <a:prstGeom prst="bentConnector3">
                <a:avLst>
                  <a:gd name="adj1" fmla="val 131153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4501662" y="6187024"/>
                <a:ext cx="3440732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 flipV="1">
                <a:off x="4514362" y="4649449"/>
                <a:ext cx="0" cy="155370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群組 88"/>
            <p:cNvGrpSpPr/>
            <p:nvPr/>
          </p:nvGrpSpPr>
          <p:grpSpPr>
            <a:xfrm>
              <a:off x="9482138" y="3378994"/>
              <a:ext cx="2243137" cy="1193138"/>
              <a:chOff x="9948863" y="3788569"/>
              <a:chExt cx="2243137" cy="1193138"/>
            </a:xfrm>
          </p:grpSpPr>
          <p:cxnSp>
            <p:nvCxnSpPr>
              <p:cNvPr id="61" name="直線接點 60"/>
              <p:cNvCxnSpPr/>
              <p:nvPr/>
            </p:nvCxnSpPr>
            <p:spPr>
              <a:xfrm flipV="1">
                <a:off x="9968495" y="3788569"/>
                <a:ext cx="0" cy="119313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9948863" y="4981706"/>
                <a:ext cx="224313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單箭頭接點 83"/>
            <p:cNvCxnSpPr>
              <a:endCxn id="38" idx="0"/>
            </p:cNvCxnSpPr>
            <p:nvPr/>
          </p:nvCxnSpPr>
          <p:spPr>
            <a:xfrm>
              <a:off x="10486284" y="2188557"/>
              <a:ext cx="1" cy="643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9662030" y="1829309"/>
              <a:ext cx="156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Training Labels</a:t>
              </a:r>
              <a:endParaRPr lang="zh-TW" altLang="en-US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0439356" y="4582464"/>
              <a:ext cx="1850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5-class Prediction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941936" y="1485773"/>
            <a:ext cx="8148703" cy="3913255"/>
            <a:chOff x="1941936" y="1485773"/>
            <a:chExt cx="8148703" cy="3913255"/>
          </a:xfrm>
        </p:grpSpPr>
        <p:sp>
          <p:nvSpPr>
            <p:cNvPr id="4" name="矩形 3"/>
            <p:cNvSpPr/>
            <p:nvPr/>
          </p:nvSpPr>
          <p:spPr>
            <a:xfrm>
              <a:off x="3654629" y="2966575"/>
              <a:ext cx="1851102" cy="11820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Transformer encoder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440894" y="4648821"/>
              <a:ext cx="2278572" cy="41259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Bi-LSTM</a:t>
              </a:r>
              <a:endPara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76624" y="217906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69122" y="2200324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Sniffer location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69122" y="2495599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Staying time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69122" y="2790875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Day1, 2, or 3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9122" y="3081388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Distance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25886" y="1993911"/>
              <a:ext cx="1528763" cy="14001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025886" y="24858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025886" y="276667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25886" y="30436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700524" y="19514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847147" y="2372317"/>
              <a:ext cx="1535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17x14 </a:t>
              </a:r>
              <a:r>
                <a:rPr lang="en-US" altLang="zh-TW" sz="1600" dirty="0" err="1" smtClean="0"/>
                <a:t>seq</a:t>
              </a:r>
              <a:r>
                <a:rPr lang="en-US" altLang="zh-TW" sz="1600" dirty="0" smtClean="0"/>
                <a:t> input</a:t>
              </a:r>
              <a:endParaRPr lang="zh-TW" altLang="en-US" sz="1600" dirty="0"/>
            </a:p>
          </p:txBody>
        </p:sp>
        <p:cxnSp>
          <p:nvCxnSpPr>
            <p:cNvPr id="34" name="直線單箭頭接點 33"/>
            <p:cNvCxnSpPr>
              <a:stCxn id="4" idx="2"/>
              <a:endCxn id="5" idx="0"/>
            </p:cNvCxnSpPr>
            <p:nvPr/>
          </p:nvCxnSpPr>
          <p:spPr>
            <a:xfrm>
              <a:off x="4580180" y="4148604"/>
              <a:ext cx="0" cy="500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554649" y="4220754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17x14 </a:t>
              </a:r>
              <a:r>
                <a:rPr lang="en-US" altLang="zh-TW" sz="1600" dirty="0" err="1" smtClean="0"/>
                <a:t>seq</a:t>
              </a:r>
              <a:endParaRPr lang="zh-TW" altLang="en-US" sz="16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41936" y="4663356"/>
              <a:ext cx="147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layers = 2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554649" y="5060474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48x14 </a:t>
              </a:r>
              <a:r>
                <a:rPr lang="en-US" altLang="zh-TW" sz="1600" dirty="0" err="1" smtClean="0"/>
                <a:t>seq</a:t>
              </a:r>
              <a:endParaRPr lang="zh-TW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54922" y="4884091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48to32ch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29180" y="3361938"/>
              <a:ext cx="1998569" cy="1930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054923" y="4411638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32to24ch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54923" y="3938253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24to12ch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054922" y="3471684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29to1ch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5" name="直線單箭頭接點 44"/>
            <p:cNvCxnSpPr>
              <a:stCxn id="8" idx="0"/>
              <a:endCxn id="41" idx="2"/>
            </p:cNvCxnSpPr>
            <p:nvPr/>
          </p:nvCxnSpPr>
          <p:spPr>
            <a:xfrm flipV="1">
              <a:off x="6936139" y="4722928"/>
              <a:ext cx="1" cy="1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1" idx="0"/>
              <a:endCxn id="42" idx="2"/>
            </p:cNvCxnSpPr>
            <p:nvPr/>
          </p:nvCxnSpPr>
          <p:spPr>
            <a:xfrm flipV="1">
              <a:off x="6936140" y="4249543"/>
              <a:ext cx="0" cy="162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42" idx="0"/>
              <a:endCxn id="43" idx="2"/>
            </p:cNvCxnSpPr>
            <p:nvPr/>
          </p:nvCxnSpPr>
          <p:spPr>
            <a:xfrm flipH="1" flipV="1">
              <a:off x="6936139" y="3782974"/>
              <a:ext cx="1" cy="15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054922" y="2671473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Connected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54922" y="2086632"/>
              <a:ext cx="1762433" cy="311290"/>
            </a:xfrm>
            <a:prstGeom prst="rect">
              <a:avLst/>
            </a:prstGeom>
            <a:solidFill>
              <a:srgbClr val="E799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Softmax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3" name="直線單箭頭接點 52"/>
            <p:cNvCxnSpPr>
              <a:stCxn id="43" idx="0"/>
              <a:endCxn id="51" idx="2"/>
            </p:cNvCxnSpPr>
            <p:nvPr/>
          </p:nvCxnSpPr>
          <p:spPr>
            <a:xfrm flipV="1">
              <a:off x="6936139" y="2982763"/>
              <a:ext cx="0" cy="4889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51" idx="0"/>
              <a:endCxn id="52" idx="2"/>
            </p:cNvCxnSpPr>
            <p:nvPr/>
          </p:nvCxnSpPr>
          <p:spPr>
            <a:xfrm flipV="1">
              <a:off x="6936139" y="2397922"/>
              <a:ext cx="0" cy="273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2" idx="0"/>
            </p:cNvCxnSpPr>
            <p:nvPr/>
          </p:nvCxnSpPr>
          <p:spPr>
            <a:xfrm flipH="1" flipV="1">
              <a:off x="6936138" y="1861357"/>
              <a:ext cx="1" cy="22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6876366" y="2996464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1x14</a:t>
              </a:r>
              <a:endParaRPr lang="zh-TW" altLang="en-US" sz="16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928464" y="234547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1x5</a:t>
              </a:r>
              <a:endParaRPr lang="zh-TW" altLang="en-US" sz="16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020209" y="1485773"/>
              <a:ext cx="182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5-class prediction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142115" y="3418088"/>
              <a:ext cx="147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layers = 3</a:t>
              </a:r>
              <a:endParaRPr lang="zh-TW" altLang="en-US" dirty="0"/>
            </a:p>
          </p:txBody>
        </p:sp>
        <p:cxnSp>
          <p:nvCxnSpPr>
            <p:cNvPr id="88" name="肘形接點 87"/>
            <p:cNvCxnSpPr>
              <a:stCxn id="5" idx="2"/>
              <a:endCxn id="8" idx="2"/>
            </p:cNvCxnSpPr>
            <p:nvPr/>
          </p:nvCxnSpPr>
          <p:spPr>
            <a:xfrm rot="16200000" flipH="1">
              <a:off x="5691177" y="3950418"/>
              <a:ext cx="133965" cy="2355959"/>
            </a:xfrm>
            <a:prstGeom prst="bentConnector3">
              <a:avLst>
                <a:gd name="adj1" fmla="val 2706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肘形接點 90"/>
            <p:cNvCxnSpPr>
              <a:stCxn id="21" idx="3"/>
              <a:endCxn id="4" idx="0"/>
            </p:cNvCxnSpPr>
            <p:nvPr/>
          </p:nvCxnSpPr>
          <p:spPr>
            <a:xfrm>
              <a:off x="3554649" y="2693999"/>
              <a:ext cx="1025531" cy="2725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4580179" y="4327138"/>
              <a:ext cx="113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肘形接點 94"/>
            <p:cNvCxnSpPr>
              <a:endCxn id="43" idx="1"/>
            </p:cNvCxnSpPr>
            <p:nvPr/>
          </p:nvCxnSpPr>
          <p:spPr>
            <a:xfrm rot="5400000" flipH="1" flipV="1">
              <a:off x="5530446" y="3802662"/>
              <a:ext cx="699809" cy="3491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7303035" y="2992749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CNN</a:t>
              </a:r>
              <a:endParaRPr lang="zh-TW" altLang="en-US" sz="2400" b="1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4786581" y="4289894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stacking</a:t>
              </a:r>
              <a:endParaRPr lang="zh-TW" altLang="en-US" sz="1600" dirty="0"/>
            </a:p>
          </p:txBody>
        </p:sp>
        <p:cxnSp>
          <p:nvCxnSpPr>
            <p:cNvPr id="102" name="直線單箭頭接點 101"/>
            <p:cNvCxnSpPr/>
            <p:nvPr/>
          </p:nvCxnSpPr>
          <p:spPr>
            <a:xfrm>
              <a:off x="2120758" y="1877676"/>
              <a:ext cx="1376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2265288" y="1534263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 axis</a:t>
              </a:r>
              <a:endParaRPr lang="zh-TW" altLang="en-US" dirty="0"/>
            </a:p>
          </p:txBody>
        </p:sp>
        <p:cxnSp>
          <p:nvCxnSpPr>
            <p:cNvPr id="109" name="直線單箭頭接點 108"/>
            <p:cNvCxnSpPr/>
            <p:nvPr/>
          </p:nvCxnSpPr>
          <p:spPr>
            <a:xfrm flipH="1">
              <a:off x="3521795" y="2133126"/>
              <a:ext cx="340842" cy="1670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3823089" y="1948958"/>
              <a:ext cx="1705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</a:rPr>
                <a:t>ne-hot encoding 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 flipV="1">
              <a:off x="7825222" y="3406456"/>
              <a:ext cx="627891" cy="5317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7817355" y="4249543"/>
              <a:ext cx="635758" cy="5438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8453114" y="3942776"/>
              <a:ext cx="1637525" cy="311290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BatchNorm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53113" y="3412270"/>
              <a:ext cx="1637525" cy="311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PReLU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01" name="直線單箭頭接點 100"/>
            <p:cNvCxnSpPr>
              <a:stCxn id="98" idx="0"/>
              <a:endCxn id="100" idx="2"/>
            </p:cNvCxnSpPr>
            <p:nvPr/>
          </p:nvCxnSpPr>
          <p:spPr>
            <a:xfrm flipH="1" flipV="1">
              <a:off x="9271876" y="3723560"/>
              <a:ext cx="1" cy="219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106" idx="0"/>
              <a:endCxn id="98" idx="2"/>
            </p:cNvCxnSpPr>
            <p:nvPr/>
          </p:nvCxnSpPr>
          <p:spPr>
            <a:xfrm flipV="1">
              <a:off x="9271875" y="4254066"/>
              <a:ext cx="2" cy="224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100" idx="0"/>
            </p:cNvCxnSpPr>
            <p:nvPr/>
          </p:nvCxnSpPr>
          <p:spPr>
            <a:xfrm flipV="1">
              <a:off x="9271876" y="3168944"/>
              <a:ext cx="0" cy="243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8453112" y="4478639"/>
              <a:ext cx="1637525" cy="311290"/>
            </a:xfrm>
            <a:prstGeom prst="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1x3 </a:t>
              </a:r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07" name="直線單箭頭接點 106"/>
            <p:cNvCxnSpPr>
              <a:endCxn id="106" idx="2"/>
            </p:cNvCxnSpPr>
            <p:nvPr/>
          </p:nvCxnSpPr>
          <p:spPr>
            <a:xfrm flipV="1">
              <a:off x="9271875" y="4789929"/>
              <a:ext cx="0" cy="23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/>
          <p:cNvGrpSpPr/>
          <p:nvPr/>
        </p:nvGrpSpPr>
        <p:grpSpPr>
          <a:xfrm>
            <a:off x="4182354" y="1550773"/>
            <a:ext cx="2767360" cy="3250403"/>
            <a:chOff x="1134354" y="1566013"/>
            <a:chExt cx="2767360" cy="3250403"/>
          </a:xfrm>
        </p:grpSpPr>
        <p:sp>
          <p:nvSpPr>
            <p:cNvPr id="9" name="文字方塊 8"/>
            <p:cNvSpPr txBox="1"/>
            <p:nvPr/>
          </p:nvSpPr>
          <p:spPr>
            <a:xfrm>
              <a:off x="1976624" y="217906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69122" y="2200324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Sniffer location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700524" y="19514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179860" y="1566013"/>
              <a:ext cx="1376660" cy="369332"/>
              <a:chOff x="2120758" y="1534263"/>
              <a:chExt cx="1376660" cy="369332"/>
            </a:xfrm>
          </p:grpSpPr>
          <p:cxnSp>
            <p:nvCxnSpPr>
              <p:cNvPr id="102" name="直線單箭頭接點 101"/>
              <p:cNvCxnSpPr/>
              <p:nvPr/>
            </p:nvCxnSpPr>
            <p:spPr>
              <a:xfrm>
                <a:off x="2120758" y="1877676"/>
                <a:ext cx="13766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文字方塊 102"/>
              <p:cNvSpPr txBox="1"/>
              <p:nvPr/>
            </p:nvSpPr>
            <p:spPr>
              <a:xfrm>
                <a:off x="2265288" y="1534263"/>
                <a:ext cx="10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 axis</a:t>
                </a:r>
                <a:endParaRPr lang="zh-TW" altLang="en-US" dirty="0"/>
              </a:p>
            </p:txBody>
          </p:sp>
        </p:grpSp>
        <p:cxnSp>
          <p:nvCxnSpPr>
            <p:cNvPr id="57" name="直線接點 56"/>
            <p:cNvCxnSpPr/>
            <p:nvPr/>
          </p:nvCxnSpPr>
          <p:spPr>
            <a:xfrm flipV="1">
              <a:off x="1951989" y="2456066"/>
              <a:ext cx="317133" cy="2816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3473688" y="2456067"/>
              <a:ext cx="330733" cy="2830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1917213" y="45086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134354" y="4501090"/>
              <a:ext cx="853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Location:</a:t>
              </a:r>
              <a:endParaRPr lang="zh-TW" altLang="en-US" sz="1400" dirty="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1941537" y="2732387"/>
              <a:ext cx="349007" cy="1594624"/>
              <a:chOff x="1539903" y="2814937"/>
              <a:chExt cx="349007" cy="1594624"/>
            </a:xfrm>
          </p:grpSpPr>
          <p:grpSp>
            <p:nvGrpSpPr>
              <p:cNvPr id="16" name="群組 15"/>
              <p:cNvGrpSpPr/>
              <p:nvPr/>
            </p:nvGrpSpPr>
            <p:grpSpPr>
              <a:xfrm rot="5400000">
                <a:off x="934626" y="3447536"/>
                <a:ext cx="1570014" cy="338555"/>
                <a:chOff x="1268167" y="4590535"/>
                <a:chExt cx="1570014" cy="338555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80" name="直線接點 79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文字方塊 107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86" name="文字方塊 85"/>
              <p:cNvSpPr txBox="1"/>
              <p:nvPr/>
            </p:nvSpPr>
            <p:spPr>
              <a:xfrm>
                <a:off x="1544142" y="281493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1541703" y="304656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1541703" y="32800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1541703" y="39003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6" name="文字方塊 135"/>
              <p:cNvSpPr txBox="1"/>
              <p:nvPr/>
            </p:nvSpPr>
            <p:spPr>
              <a:xfrm>
                <a:off x="1539903" y="413256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2390339" y="2725918"/>
              <a:ext cx="349007" cy="1594624"/>
              <a:chOff x="2008638" y="2814938"/>
              <a:chExt cx="349007" cy="1594624"/>
            </a:xfrm>
          </p:grpSpPr>
          <p:grpSp>
            <p:nvGrpSpPr>
              <p:cNvPr id="137" name="群組 136"/>
              <p:cNvGrpSpPr/>
              <p:nvPr/>
            </p:nvGrpSpPr>
            <p:grpSpPr>
              <a:xfrm rot="5400000">
                <a:off x="1403361" y="3447537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39" name="直線接點 138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接點 141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文字方塊 143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45" name="文字方塊 144"/>
              <p:cNvSpPr txBox="1"/>
              <p:nvPr/>
            </p:nvSpPr>
            <p:spPr>
              <a:xfrm>
                <a:off x="2012877" y="281493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2010438" y="30465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2010438" y="328005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8" name="文字方塊 147"/>
              <p:cNvSpPr txBox="1"/>
              <p:nvPr/>
            </p:nvSpPr>
            <p:spPr>
              <a:xfrm>
                <a:off x="2010438" y="390038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2008638" y="41325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3105576" y="2725918"/>
              <a:ext cx="349007" cy="1594624"/>
              <a:chOff x="3360568" y="2801366"/>
              <a:chExt cx="349007" cy="1594624"/>
            </a:xfrm>
          </p:grpSpPr>
          <p:grpSp>
            <p:nvGrpSpPr>
              <p:cNvPr id="150" name="群組 149"/>
              <p:cNvGrpSpPr/>
              <p:nvPr/>
            </p:nvGrpSpPr>
            <p:grpSpPr>
              <a:xfrm rot="5400000">
                <a:off x="2755291" y="3433965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51" name="矩形 150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52" name="直線接點 151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文字方塊 156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58" name="文字方塊 157"/>
              <p:cNvSpPr txBox="1"/>
              <p:nvPr/>
            </p:nvSpPr>
            <p:spPr>
              <a:xfrm>
                <a:off x="3364807" y="280136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159" name="文字方塊 158"/>
              <p:cNvSpPr txBox="1"/>
              <p:nvPr/>
            </p:nvSpPr>
            <p:spPr>
              <a:xfrm>
                <a:off x="3362368" y="303299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160" name="文字方塊 159"/>
              <p:cNvSpPr txBox="1"/>
              <p:nvPr/>
            </p:nvSpPr>
            <p:spPr>
              <a:xfrm>
                <a:off x="3362368" y="326648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61" name="文字方塊 160"/>
              <p:cNvSpPr txBox="1"/>
              <p:nvPr/>
            </p:nvSpPr>
            <p:spPr>
              <a:xfrm>
                <a:off x="3362368" y="388681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3360568" y="411899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3552707" y="2726296"/>
              <a:ext cx="349007" cy="1594624"/>
              <a:chOff x="4216682" y="2847649"/>
              <a:chExt cx="349007" cy="1594624"/>
            </a:xfrm>
          </p:grpSpPr>
          <p:grpSp>
            <p:nvGrpSpPr>
              <p:cNvPr id="163" name="群組 162"/>
              <p:cNvGrpSpPr/>
              <p:nvPr/>
            </p:nvGrpSpPr>
            <p:grpSpPr>
              <a:xfrm rot="5400000">
                <a:off x="3611405" y="3480248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65" name="直線接點 164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接點 167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接點 168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文字方塊 169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71" name="文字方塊 170"/>
              <p:cNvSpPr txBox="1"/>
              <p:nvPr/>
            </p:nvSpPr>
            <p:spPr>
              <a:xfrm>
                <a:off x="4220921" y="28476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172" name="文字方塊 171"/>
              <p:cNvSpPr txBox="1"/>
              <p:nvPr/>
            </p:nvSpPr>
            <p:spPr>
              <a:xfrm>
                <a:off x="4218482" y="307927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73" name="文字方塊 172"/>
              <p:cNvSpPr txBox="1"/>
              <p:nvPr/>
            </p:nvSpPr>
            <p:spPr>
              <a:xfrm>
                <a:off x="4218482" y="331276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74" name="文字方塊 173"/>
              <p:cNvSpPr txBox="1"/>
              <p:nvPr/>
            </p:nvSpPr>
            <p:spPr>
              <a:xfrm>
                <a:off x="4218482" y="393309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175" name="文字方塊 174"/>
              <p:cNvSpPr txBox="1"/>
              <p:nvPr/>
            </p:nvSpPr>
            <p:spPr>
              <a:xfrm>
                <a:off x="4216682" y="416527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sp>
          <p:nvSpPr>
            <p:cNvPr id="176" name="文字方塊 175"/>
            <p:cNvSpPr txBox="1"/>
            <p:nvPr/>
          </p:nvSpPr>
          <p:spPr>
            <a:xfrm>
              <a:off x="2714174" y="3415595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…</a:t>
              </a:r>
              <a:endParaRPr lang="zh-TW" altLang="en-US" sz="1600" dirty="0"/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556661" y="2641461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LSB</a:t>
              </a:r>
              <a:endParaRPr lang="zh-TW" altLang="en-US" sz="1200" b="1" dirty="0"/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1514082" y="414966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M</a:t>
              </a:r>
              <a:r>
                <a:rPr lang="en-US" altLang="zh-TW" sz="1200" b="1" dirty="0" smtClean="0"/>
                <a:t>SB</a:t>
              </a:r>
              <a:endParaRPr lang="zh-TW" altLang="en-US" sz="1200" b="1" dirty="0"/>
            </a:p>
          </p:txBody>
        </p:sp>
        <p:cxnSp>
          <p:nvCxnSpPr>
            <p:cNvPr id="35" name="直線單箭頭接點 34"/>
            <p:cNvCxnSpPr>
              <a:stCxn id="177" idx="2"/>
              <a:endCxn id="178" idx="0"/>
            </p:cNvCxnSpPr>
            <p:nvPr/>
          </p:nvCxnSpPr>
          <p:spPr>
            <a:xfrm flipH="1">
              <a:off x="1753090" y="2918460"/>
              <a:ext cx="8114" cy="123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字方塊 178"/>
            <p:cNvSpPr txBox="1"/>
            <p:nvPr/>
          </p:nvSpPr>
          <p:spPr>
            <a:xfrm>
              <a:off x="2326005" y="450311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14</a:t>
              </a:r>
              <a:endParaRPr lang="zh-TW" altLang="en-US" sz="1400" dirty="0"/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3495229" y="449655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3089220" y="45055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83" name="文字方塊 182"/>
            <p:cNvSpPr txBox="1"/>
            <p:nvPr/>
          </p:nvSpPr>
          <p:spPr>
            <a:xfrm>
              <a:off x="2714174" y="4456136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…</a:t>
              </a:r>
              <a:endParaRPr lang="zh-TW" altLang="en-US" sz="1600" dirty="0"/>
            </a:p>
          </p:txBody>
        </p:sp>
        <p:cxnSp>
          <p:nvCxnSpPr>
            <p:cNvPr id="59" name="直線接點 58"/>
            <p:cNvCxnSpPr/>
            <p:nvPr/>
          </p:nvCxnSpPr>
          <p:spPr>
            <a:xfrm flipV="1">
              <a:off x="1209674" y="4751319"/>
              <a:ext cx="2608194" cy="98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8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8709" y="2966575"/>
            <a:ext cx="1851102" cy="1182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Transformer encoder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4974" y="4648821"/>
            <a:ext cx="2278572" cy="412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Bi-LSTM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0704" y="21790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14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23202" y="2200324"/>
            <a:ext cx="1204564" cy="241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Sniffer location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3202" y="2495599"/>
            <a:ext cx="1204564" cy="241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Staying time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3202" y="2790875"/>
            <a:ext cx="1204564" cy="241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Day1, 2, or 3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3202" y="3081388"/>
            <a:ext cx="1204564" cy="241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Distance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966" y="1993911"/>
            <a:ext cx="1528763" cy="140017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79966" y="24858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9966" y="27666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9966" y="30436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54604" y="19514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14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01227" y="2372317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17x14 </a:t>
            </a:r>
            <a:r>
              <a:rPr lang="en-US" altLang="zh-TW" sz="1600" dirty="0" err="1" smtClean="0"/>
              <a:t>seq</a:t>
            </a:r>
            <a:r>
              <a:rPr lang="en-US" altLang="zh-TW" sz="1600" dirty="0" smtClean="0"/>
              <a:t> input</a:t>
            </a:r>
            <a:endParaRPr lang="zh-TW" altLang="en-US" sz="1600" dirty="0"/>
          </a:p>
        </p:txBody>
      </p:sp>
      <p:cxnSp>
        <p:nvCxnSpPr>
          <p:cNvPr id="34" name="直線單箭頭接點 33"/>
          <p:cNvCxnSpPr>
            <a:stCxn id="4" idx="2"/>
            <a:endCxn id="5" idx="0"/>
          </p:cNvCxnSpPr>
          <p:nvPr/>
        </p:nvCxnSpPr>
        <p:spPr>
          <a:xfrm>
            <a:off x="2934260" y="4148604"/>
            <a:ext cx="0" cy="500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908729" y="4220754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17x14 </a:t>
            </a:r>
            <a:r>
              <a:rPr lang="en-US" altLang="zh-TW" sz="1600" dirty="0" err="1" smtClean="0"/>
              <a:t>seq</a:t>
            </a:r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96016" y="4663356"/>
            <a:ext cx="14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layers = 2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08729" y="5060474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48x14 </a:t>
            </a:r>
            <a:r>
              <a:rPr lang="en-US" altLang="zh-TW" sz="1600" dirty="0" err="1" smtClean="0"/>
              <a:t>seq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409002" y="4884091"/>
            <a:ext cx="1762433" cy="31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Conv1d, 48to32ch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83260" y="3361938"/>
            <a:ext cx="1998569" cy="1930400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409003" y="4411638"/>
            <a:ext cx="1762433" cy="31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Conv1d, 32to24ch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9003" y="3938253"/>
            <a:ext cx="1762433" cy="31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Conv1d, 24to12ch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09002" y="3471684"/>
            <a:ext cx="1762433" cy="31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Conv1d, 29to1ch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直線單箭頭接點 44"/>
          <p:cNvCxnSpPr>
            <a:stCxn id="8" idx="0"/>
            <a:endCxn id="41" idx="2"/>
          </p:cNvCxnSpPr>
          <p:nvPr/>
        </p:nvCxnSpPr>
        <p:spPr>
          <a:xfrm flipV="1">
            <a:off x="5290219" y="4722928"/>
            <a:ext cx="1" cy="16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1" idx="0"/>
            <a:endCxn id="42" idx="2"/>
          </p:cNvCxnSpPr>
          <p:nvPr/>
        </p:nvCxnSpPr>
        <p:spPr>
          <a:xfrm flipV="1">
            <a:off x="5290220" y="4249543"/>
            <a:ext cx="0" cy="16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2" idx="0"/>
            <a:endCxn id="43" idx="2"/>
          </p:cNvCxnSpPr>
          <p:nvPr/>
        </p:nvCxnSpPr>
        <p:spPr>
          <a:xfrm flipH="1" flipV="1">
            <a:off x="5290219" y="3782974"/>
            <a:ext cx="1" cy="1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409002" y="2671473"/>
            <a:ext cx="1762433" cy="31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Fully Connected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09002" y="2086632"/>
            <a:ext cx="1762433" cy="311290"/>
          </a:xfrm>
          <a:prstGeom prst="rect">
            <a:avLst/>
          </a:prstGeom>
          <a:solidFill>
            <a:srgbClr val="E799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直線單箭頭接點 52"/>
          <p:cNvCxnSpPr>
            <a:stCxn id="43" idx="0"/>
            <a:endCxn id="51" idx="2"/>
          </p:cNvCxnSpPr>
          <p:nvPr/>
        </p:nvCxnSpPr>
        <p:spPr>
          <a:xfrm flipV="1">
            <a:off x="5290219" y="2982763"/>
            <a:ext cx="0" cy="48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51" idx="0"/>
            <a:endCxn id="52" idx="2"/>
          </p:cNvCxnSpPr>
          <p:nvPr/>
        </p:nvCxnSpPr>
        <p:spPr>
          <a:xfrm flipV="1">
            <a:off x="5290219" y="2397922"/>
            <a:ext cx="0" cy="27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2" idx="0"/>
          </p:cNvCxnSpPr>
          <p:nvPr/>
        </p:nvCxnSpPr>
        <p:spPr>
          <a:xfrm flipH="1" flipV="1">
            <a:off x="5290218" y="1861357"/>
            <a:ext cx="1" cy="22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230446" y="299646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1x14</a:t>
            </a:r>
            <a:endParaRPr lang="zh-TW" altLang="en-US" sz="1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282544" y="234547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1x5</a:t>
            </a:r>
            <a:endParaRPr lang="zh-TW" altLang="en-US" sz="16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374289" y="1485773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5-class prediction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96195" y="3418088"/>
            <a:ext cx="14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of layers = 3</a:t>
            </a:r>
            <a:endParaRPr lang="zh-TW" altLang="en-US" dirty="0"/>
          </a:p>
        </p:txBody>
      </p:sp>
      <p:cxnSp>
        <p:nvCxnSpPr>
          <p:cNvPr id="88" name="肘形接點 87"/>
          <p:cNvCxnSpPr>
            <a:stCxn id="5" idx="2"/>
            <a:endCxn id="8" idx="2"/>
          </p:cNvCxnSpPr>
          <p:nvPr/>
        </p:nvCxnSpPr>
        <p:spPr>
          <a:xfrm rot="16200000" flipH="1">
            <a:off x="4045257" y="3950418"/>
            <a:ext cx="133965" cy="2355959"/>
          </a:xfrm>
          <a:prstGeom prst="bentConnector3">
            <a:avLst>
              <a:gd name="adj1" fmla="val 2706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接點 90"/>
          <p:cNvCxnSpPr>
            <a:stCxn id="21" idx="3"/>
            <a:endCxn id="4" idx="0"/>
          </p:cNvCxnSpPr>
          <p:nvPr/>
        </p:nvCxnSpPr>
        <p:spPr>
          <a:xfrm>
            <a:off x="1908729" y="2693999"/>
            <a:ext cx="1025531" cy="2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2934259" y="4327138"/>
            <a:ext cx="1135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endCxn id="43" idx="1"/>
          </p:cNvCxnSpPr>
          <p:nvPr/>
        </p:nvCxnSpPr>
        <p:spPr>
          <a:xfrm rot="5400000" flipH="1" flipV="1">
            <a:off x="3884526" y="3802662"/>
            <a:ext cx="699809" cy="34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5657115" y="299274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CNN</a:t>
            </a:r>
            <a:endParaRPr lang="zh-TW" altLang="en-US" sz="2400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140661" y="4289894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stacking</a:t>
            </a:r>
            <a:endParaRPr lang="zh-TW" altLang="en-US" sz="1600" dirty="0"/>
          </a:p>
        </p:txBody>
      </p:sp>
      <p:cxnSp>
        <p:nvCxnSpPr>
          <p:cNvPr id="102" name="直線單箭頭接點 101"/>
          <p:cNvCxnSpPr/>
          <p:nvPr/>
        </p:nvCxnSpPr>
        <p:spPr>
          <a:xfrm>
            <a:off x="474838" y="1877676"/>
            <a:ext cx="137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19368" y="1534263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axis</a:t>
            </a:r>
            <a:endParaRPr lang="zh-TW" altLang="en-US" dirty="0"/>
          </a:p>
        </p:txBody>
      </p:sp>
      <p:cxnSp>
        <p:nvCxnSpPr>
          <p:cNvPr id="109" name="直線單箭頭接點 108"/>
          <p:cNvCxnSpPr/>
          <p:nvPr/>
        </p:nvCxnSpPr>
        <p:spPr>
          <a:xfrm flipH="1">
            <a:off x="1875875" y="2133126"/>
            <a:ext cx="340842" cy="1670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177169" y="1948958"/>
            <a:ext cx="170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ne-hot encoding 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直線接點 91"/>
          <p:cNvCxnSpPr/>
          <p:nvPr/>
        </p:nvCxnSpPr>
        <p:spPr>
          <a:xfrm flipV="1">
            <a:off x="6179302" y="3412270"/>
            <a:ext cx="364269" cy="525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H="1" flipV="1">
            <a:off x="6171436" y="4249544"/>
            <a:ext cx="363376" cy="537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548114" y="3942776"/>
            <a:ext cx="1637525" cy="311290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BatchNorm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548113" y="3412270"/>
            <a:ext cx="1637525" cy="311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PReLU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1" name="直線單箭頭接點 100"/>
          <p:cNvCxnSpPr>
            <a:stCxn id="98" idx="0"/>
            <a:endCxn id="100" idx="2"/>
          </p:cNvCxnSpPr>
          <p:nvPr/>
        </p:nvCxnSpPr>
        <p:spPr>
          <a:xfrm flipH="1" flipV="1">
            <a:off x="7366876" y="3723560"/>
            <a:ext cx="1" cy="2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06" idx="0"/>
            <a:endCxn id="98" idx="2"/>
          </p:cNvCxnSpPr>
          <p:nvPr/>
        </p:nvCxnSpPr>
        <p:spPr>
          <a:xfrm flipV="1">
            <a:off x="7366875" y="4254066"/>
            <a:ext cx="2" cy="22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0" idx="0"/>
          </p:cNvCxnSpPr>
          <p:nvPr/>
        </p:nvCxnSpPr>
        <p:spPr>
          <a:xfrm flipV="1">
            <a:off x="7366876" y="3168944"/>
            <a:ext cx="0" cy="24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548112" y="4478639"/>
            <a:ext cx="1637525" cy="311290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1x3 </a:t>
            </a:r>
            <a:r>
              <a:rPr lang="en-US" altLang="zh-TW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</a:t>
            </a:r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7" name="直線單箭頭接點 106"/>
          <p:cNvCxnSpPr>
            <a:endCxn id="106" idx="2"/>
          </p:cNvCxnSpPr>
          <p:nvPr/>
        </p:nvCxnSpPr>
        <p:spPr>
          <a:xfrm flipV="1">
            <a:off x="7366875" y="4789929"/>
            <a:ext cx="0" cy="23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8454046" y="1948958"/>
            <a:ext cx="2767360" cy="3250403"/>
            <a:chOff x="1134354" y="1566013"/>
            <a:chExt cx="2767360" cy="3250403"/>
          </a:xfrm>
        </p:grpSpPr>
        <p:sp>
          <p:nvSpPr>
            <p:cNvPr id="58" name="文字方塊 57"/>
            <p:cNvSpPr txBox="1"/>
            <p:nvPr/>
          </p:nvSpPr>
          <p:spPr>
            <a:xfrm>
              <a:off x="1976624" y="217906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69122" y="2200324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Sniffer location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700524" y="19514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2179860" y="1566013"/>
              <a:ext cx="1376660" cy="369332"/>
              <a:chOff x="2120758" y="1534263"/>
              <a:chExt cx="1376660" cy="369332"/>
            </a:xfrm>
          </p:grpSpPr>
          <p:cxnSp>
            <p:nvCxnSpPr>
              <p:cNvPr id="155" name="直線單箭頭接點 154"/>
              <p:cNvCxnSpPr/>
              <p:nvPr/>
            </p:nvCxnSpPr>
            <p:spPr>
              <a:xfrm>
                <a:off x="2120758" y="1877676"/>
                <a:ext cx="13766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文字方塊 155"/>
              <p:cNvSpPr txBox="1"/>
              <p:nvPr/>
            </p:nvSpPr>
            <p:spPr>
              <a:xfrm>
                <a:off x="2265288" y="1534263"/>
                <a:ext cx="10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 axis</a:t>
                </a:r>
                <a:endParaRPr lang="zh-TW" altLang="en-US" dirty="0"/>
              </a:p>
            </p:txBody>
          </p:sp>
        </p:grpSp>
        <p:cxnSp>
          <p:nvCxnSpPr>
            <p:cNvPr id="62" name="直線接點 61"/>
            <p:cNvCxnSpPr/>
            <p:nvPr/>
          </p:nvCxnSpPr>
          <p:spPr>
            <a:xfrm flipV="1">
              <a:off x="1951989" y="2456066"/>
              <a:ext cx="317133" cy="2816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3473688" y="2456067"/>
              <a:ext cx="330733" cy="2830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1917213" y="45086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134354" y="4501090"/>
              <a:ext cx="853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Location:</a:t>
              </a:r>
              <a:endParaRPr lang="zh-TW" altLang="en-US" sz="1400" dirty="0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1941537" y="2732387"/>
              <a:ext cx="349007" cy="1594624"/>
              <a:chOff x="1539903" y="2814937"/>
              <a:chExt cx="349007" cy="1594624"/>
            </a:xfrm>
          </p:grpSpPr>
          <p:grpSp>
            <p:nvGrpSpPr>
              <p:cNvPr id="142" name="群組 141"/>
              <p:cNvGrpSpPr/>
              <p:nvPr/>
            </p:nvGrpSpPr>
            <p:grpSpPr>
              <a:xfrm rot="5400000">
                <a:off x="934626" y="3447536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48" name="矩形 147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49" name="直線接點 148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接點 150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接點 151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文字方塊 153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43" name="文字方塊 142"/>
              <p:cNvSpPr txBox="1"/>
              <p:nvPr/>
            </p:nvSpPr>
            <p:spPr>
              <a:xfrm>
                <a:off x="1544142" y="281493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1541703" y="304656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5" name="文字方塊 144"/>
              <p:cNvSpPr txBox="1"/>
              <p:nvPr/>
            </p:nvSpPr>
            <p:spPr>
              <a:xfrm>
                <a:off x="1541703" y="32800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1541703" y="39003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1539903" y="413256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2390339" y="2725918"/>
              <a:ext cx="349007" cy="1594624"/>
              <a:chOff x="2008638" y="2814938"/>
              <a:chExt cx="349007" cy="1594624"/>
            </a:xfrm>
          </p:grpSpPr>
          <p:grpSp>
            <p:nvGrpSpPr>
              <p:cNvPr id="129" name="群組 128"/>
              <p:cNvGrpSpPr/>
              <p:nvPr/>
            </p:nvGrpSpPr>
            <p:grpSpPr>
              <a:xfrm rot="5400000">
                <a:off x="1403361" y="3447537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36" name="直線接點 135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文字方塊 140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30" name="文字方塊 129"/>
              <p:cNvSpPr txBox="1"/>
              <p:nvPr/>
            </p:nvSpPr>
            <p:spPr>
              <a:xfrm>
                <a:off x="2012877" y="281493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2010438" y="30465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2" name="文字方塊 131"/>
              <p:cNvSpPr txBox="1"/>
              <p:nvPr/>
            </p:nvSpPr>
            <p:spPr>
              <a:xfrm>
                <a:off x="2010438" y="328005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3" name="文字方塊 132"/>
              <p:cNvSpPr txBox="1"/>
              <p:nvPr/>
            </p:nvSpPr>
            <p:spPr>
              <a:xfrm>
                <a:off x="2010438" y="390038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2008638" y="41325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3105576" y="2725918"/>
              <a:ext cx="349007" cy="1594624"/>
              <a:chOff x="3360568" y="2801366"/>
              <a:chExt cx="349007" cy="1594624"/>
            </a:xfrm>
          </p:grpSpPr>
          <p:grpSp>
            <p:nvGrpSpPr>
              <p:cNvPr id="116" name="群組 115"/>
              <p:cNvGrpSpPr/>
              <p:nvPr/>
            </p:nvGrpSpPr>
            <p:grpSpPr>
              <a:xfrm rot="5400000">
                <a:off x="2755291" y="3433965"/>
                <a:ext cx="1570014" cy="338555"/>
                <a:chOff x="1268167" y="4590535"/>
                <a:chExt cx="1570014" cy="338555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23" name="直線接點 122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接點 123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文字方塊 127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117" name="文字方塊 116"/>
              <p:cNvSpPr txBox="1"/>
              <p:nvPr/>
            </p:nvSpPr>
            <p:spPr>
              <a:xfrm>
                <a:off x="3364807" y="280136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3362368" y="303299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362368" y="326648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20" name="文字方塊 119"/>
              <p:cNvSpPr txBox="1"/>
              <p:nvPr/>
            </p:nvSpPr>
            <p:spPr>
              <a:xfrm>
                <a:off x="3362368" y="388681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21" name="文字方塊 120"/>
              <p:cNvSpPr txBox="1"/>
              <p:nvPr/>
            </p:nvSpPr>
            <p:spPr>
              <a:xfrm>
                <a:off x="3360568" y="411899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3552707" y="2726296"/>
              <a:ext cx="349007" cy="1594624"/>
              <a:chOff x="4216682" y="2847649"/>
              <a:chExt cx="349007" cy="1594624"/>
            </a:xfrm>
          </p:grpSpPr>
          <p:grpSp>
            <p:nvGrpSpPr>
              <p:cNvPr id="84" name="群組 83"/>
              <p:cNvGrpSpPr/>
              <p:nvPr/>
            </p:nvGrpSpPr>
            <p:grpSpPr>
              <a:xfrm rot="5400000">
                <a:off x="3611405" y="3480248"/>
                <a:ext cx="1570014" cy="338555"/>
                <a:chOff x="1268167" y="4590535"/>
                <a:chExt cx="1570014" cy="33855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268167" y="4687829"/>
                  <a:ext cx="1570014" cy="2412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08" name="直線接點 107"/>
                <p:cNvCxnSpPr/>
                <p:nvPr/>
              </p:nvCxnSpPr>
              <p:spPr>
                <a:xfrm flipV="1">
                  <a:off x="1507022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接點 109"/>
                <p:cNvCxnSpPr/>
                <p:nvPr/>
              </p:nvCxnSpPr>
              <p:spPr>
                <a:xfrm flipV="1">
                  <a:off x="17435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/>
                <p:cNvCxnSpPr/>
                <p:nvPr/>
              </p:nvCxnSpPr>
              <p:spPr>
                <a:xfrm flipV="1">
                  <a:off x="1975295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/>
                <p:nvPr/>
              </p:nvCxnSpPr>
              <p:spPr>
                <a:xfrm flipV="1">
                  <a:off x="2594420" y="4687829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 flipV="1">
                  <a:off x="2359470" y="4681092"/>
                  <a:ext cx="0" cy="241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字方塊 114"/>
                <p:cNvSpPr txBox="1"/>
                <p:nvPr/>
              </p:nvSpPr>
              <p:spPr>
                <a:xfrm>
                  <a:off x="2003681" y="4590535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/>
                    <a:t>…</a:t>
                  </a:r>
                  <a:endParaRPr lang="zh-TW" altLang="en-US" sz="1600" dirty="0"/>
                </a:p>
              </p:txBody>
            </p:sp>
          </p:grpSp>
          <p:sp>
            <p:nvSpPr>
              <p:cNvPr id="85" name="文字方塊 84"/>
              <p:cNvSpPr txBox="1"/>
              <p:nvPr/>
            </p:nvSpPr>
            <p:spPr>
              <a:xfrm>
                <a:off x="4220921" y="28476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4218482" y="307927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4218482" y="331276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4218482" y="393309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4216682" y="416527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</p:grpSp>
        <p:sp>
          <p:nvSpPr>
            <p:cNvPr id="70" name="文字方塊 69"/>
            <p:cNvSpPr txBox="1"/>
            <p:nvPr/>
          </p:nvSpPr>
          <p:spPr>
            <a:xfrm>
              <a:off x="2714174" y="3415595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…</a:t>
              </a:r>
              <a:endParaRPr lang="zh-TW" altLang="en-US" sz="16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556661" y="2641461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LSB</a:t>
              </a:r>
              <a:endParaRPr lang="zh-TW" altLang="en-US" sz="12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514082" y="414966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M</a:t>
              </a:r>
              <a:r>
                <a:rPr lang="en-US" altLang="zh-TW" sz="1200" b="1" dirty="0" smtClean="0"/>
                <a:t>SB</a:t>
              </a:r>
              <a:endParaRPr lang="zh-TW" altLang="en-US" sz="1200" b="1" dirty="0"/>
            </a:p>
          </p:txBody>
        </p:sp>
        <p:cxnSp>
          <p:nvCxnSpPr>
            <p:cNvPr id="73" name="直線單箭頭接點 72"/>
            <p:cNvCxnSpPr>
              <a:stCxn id="71" idx="2"/>
              <a:endCxn id="72" idx="0"/>
            </p:cNvCxnSpPr>
            <p:nvPr/>
          </p:nvCxnSpPr>
          <p:spPr>
            <a:xfrm flipH="1">
              <a:off x="1753090" y="2918460"/>
              <a:ext cx="8114" cy="123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2326005" y="450311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14</a:t>
              </a:r>
              <a:endParaRPr lang="zh-TW" altLang="en-US" sz="14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495229" y="449655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089220" y="450550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714174" y="4456136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…</a:t>
              </a:r>
              <a:endParaRPr lang="zh-TW" altLang="en-US" sz="1600" dirty="0"/>
            </a:p>
          </p:txBody>
        </p:sp>
        <p:cxnSp>
          <p:nvCxnSpPr>
            <p:cNvPr id="82" name="直線接點 81"/>
            <p:cNvCxnSpPr/>
            <p:nvPr/>
          </p:nvCxnSpPr>
          <p:spPr>
            <a:xfrm flipV="1">
              <a:off x="1209674" y="4751319"/>
              <a:ext cx="2608194" cy="98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直線接點 156"/>
          <p:cNvCxnSpPr/>
          <p:nvPr/>
        </p:nvCxnSpPr>
        <p:spPr>
          <a:xfrm>
            <a:off x="8331824" y="1485773"/>
            <a:ext cx="3490" cy="4092067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4409738" y="1432093"/>
            <a:ext cx="4651775" cy="3887574"/>
            <a:chOff x="4409738" y="1432093"/>
            <a:chExt cx="4651775" cy="3887574"/>
          </a:xfrm>
        </p:grpSpPr>
        <p:sp>
          <p:nvSpPr>
            <p:cNvPr id="120" name="矩形 119"/>
            <p:cNvSpPr/>
            <p:nvPr/>
          </p:nvSpPr>
          <p:spPr>
            <a:xfrm>
              <a:off x="5061891" y="2598546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Hidden </a:t>
              </a:r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Layer3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61891" y="2013705"/>
              <a:ext cx="1762433" cy="311290"/>
            </a:xfrm>
            <a:prstGeom prst="rect">
              <a:avLst/>
            </a:prstGeom>
            <a:solidFill>
              <a:srgbClr val="E799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Softmax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2" name="直線單箭頭接點 121"/>
            <p:cNvCxnSpPr>
              <a:stCxn id="132" idx="0"/>
              <a:endCxn id="120" idx="2"/>
            </p:cNvCxnSpPr>
            <p:nvPr/>
          </p:nvCxnSpPr>
          <p:spPr>
            <a:xfrm flipV="1">
              <a:off x="5939767" y="2909836"/>
              <a:ext cx="3341" cy="295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>
              <a:stCxn id="120" idx="0"/>
              <a:endCxn id="121" idx="2"/>
            </p:cNvCxnSpPr>
            <p:nvPr/>
          </p:nvCxnSpPr>
          <p:spPr>
            <a:xfrm flipV="1">
              <a:off x="5943108" y="2324995"/>
              <a:ext cx="0" cy="273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121" idx="0"/>
            </p:cNvCxnSpPr>
            <p:nvPr/>
          </p:nvCxnSpPr>
          <p:spPr>
            <a:xfrm flipH="1" flipV="1">
              <a:off x="5949457" y="1788430"/>
              <a:ext cx="1" cy="22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字方塊 124"/>
            <p:cNvSpPr txBox="1"/>
            <p:nvPr/>
          </p:nvSpPr>
          <p:spPr>
            <a:xfrm>
              <a:off x="5932264" y="2885864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1x16</a:t>
              </a:r>
              <a:endParaRPr lang="zh-TW" altLang="en-US" sz="1600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5949457" y="228188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1x5</a:t>
              </a:r>
              <a:endParaRPr lang="zh-TW" altLang="en-US" sz="1600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036290" y="1432093"/>
              <a:ext cx="182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5-class prediction</a:t>
              </a:r>
              <a:endParaRPr lang="zh-TW" altLang="en-US" dirty="0"/>
            </a:p>
          </p:txBody>
        </p:sp>
        <p:grpSp>
          <p:nvGrpSpPr>
            <p:cNvPr id="128" name="群組 127"/>
            <p:cNvGrpSpPr/>
            <p:nvPr/>
          </p:nvGrpSpPr>
          <p:grpSpPr>
            <a:xfrm>
              <a:off x="4409738" y="4367645"/>
              <a:ext cx="2357760" cy="952022"/>
              <a:chOff x="845784" y="5134013"/>
              <a:chExt cx="2357760" cy="952022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771295" y="5134013"/>
                <a:ext cx="1204564" cy="2412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Sniffer location</a:t>
                </a:r>
                <a:endParaRPr lang="zh-TW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586862" y="5583563"/>
                <a:ext cx="1570014" cy="2412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7" name="直線接點 136"/>
              <p:cNvCxnSpPr/>
              <p:nvPr/>
            </p:nvCxnSpPr>
            <p:spPr>
              <a:xfrm flipV="1">
                <a:off x="1825717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>
              <a:xfrm flipV="1">
                <a:off x="2062215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 flipV="1">
                <a:off x="2293990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V="1">
                <a:off x="2913115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 flipV="1">
                <a:off x="2678165" y="5576826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文字方塊 141"/>
              <p:cNvSpPr txBox="1"/>
              <p:nvPr/>
            </p:nvSpPr>
            <p:spPr>
              <a:xfrm>
                <a:off x="1576451" y="556657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3" name="文字方塊 142"/>
              <p:cNvSpPr txBox="1"/>
              <p:nvPr/>
            </p:nvSpPr>
            <p:spPr>
              <a:xfrm>
                <a:off x="2900011" y="556569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2665557" y="556756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5" name="文字方塊 144"/>
              <p:cNvSpPr txBox="1"/>
              <p:nvPr/>
            </p:nvSpPr>
            <p:spPr>
              <a:xfrm>
                <a:off x="1816863" y="556530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2051317" y="55656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2322376" y="5486269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…</a:t>
                </a:r>
                <a:endParaRPr lang="zh-TW" altLang="en-US" sz="1600" dirty="0"/>
              </a:p>
            </p:txBody>
          </p:sp>
          <p:sp>
            <p:nvSpPr>
              <p:cNvPr id="148" name="文字方塊 147"/>
              <p:cNvSpPr txBox="1"/>
              <p:nvPr/>
            </p:nvSpPr>
            <p:spPr>
              <a:xfrm>
                <a:off x="1580513" y="58030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1811898" y="580903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150" name="文字方塊 149"/>
              <p:cNvSpPr txBox="1"/>
              <p:nvPr/>
            </p:nvSpPr>
            <p:spPr>
              <a:xfrm>
                <a:off x="2048041" y="58030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3</a:t>
                </a:r>
                <a:endParaRPr lang="zh-TW" altLang="en-US" sz="1200" dirty="0"/>
              </a:p>
            </p:txBody>
          </p:sp>
          <p:sp>
            <p:nvSpPr>
              <p:cNvPr id="151" name="文字方塊 150"/>
              <p:cNvSpPr txBox="1"/>
              <p:nvPr/>
            </p:nvSpPr>
            <p:spPr>
              <a:xfrm>
                <a:off x="2625990" y="58030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13</a:t>
                </a:r>
                <a:endParaRPr lang="zh-TW" altLang="en-US" sz="1200" dirty="0"/>
              </a:p>
            </p:txBody>
          </p:sp>
          <p:sp>
            <p:nvSpPr>
              <p:cNvPr id="152" name="文字方塊 151"/>
              <p:cNvSpPr txBox="1"/>
              <p:nvPr/>
            </p:nvSpPr>
            <p:spPr>
              <a:xfrm>
                <a:off x="2861784" y="58030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14</a:t>
                </a:r>
                <a:endParaRPr lang="zh-TW" altLang="en-US" sz="1200" dirty="0"/>
              </a:p>
            </p:txBody>
          </p:sp>
          <p:sp>
            <p:nvSpPr>
              <p:cNvPr id="153" name="文字方塊 152"/>
              <p:cNvSpPr txBox="1"/>
              <p:nvPr/>
            </p:nvSpPr>
            <p:spPr>
              <a:xfrm>
                <a:off x="845784" y="5767821"/>
                <a:ext cx="853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Location:</a:t>
                </a:r>
                <a:endParaRPr lang="zh-TW" altLang="en-US" sz="1400" dirty="0"/>
              </a:p>
            </p:txBody>
          </p:sp>
          <p:cxnSp>
            <p:nvCxnSpPr>
              <p:cNvPr id="154" name="直線接點 153"/>
              <p:cNvCxnSpPr/>
              <p:nvPr/>
            </p:nvCxnSpPr>
            <p:spPr>
              <a:xfrm flipV="1">
                <a:off x="1586862" y="5376404"/>
                <a:ext cx="188631" cy="18890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flipH="1" flipV="1">
                <a:off x="2983704" y="5373663"/>
                <a:ext cx="176449" cy="1987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 128"/>
            <p:cNvSpPr/>
            <p:nvPr/>
          </p:nvSpPr>
          <p:spPr>
            <a:xfrm>
              <a:off x="5058550" y="3788456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Hidden Layer1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0" name="直線單箭頭接點 129"/>
            <p:cNvCxnSpPr>
              <a:stCxn id="135" idx="0"/>
              <a:endCxn id="129" idx="2"/>
            </p:cNvCxnSpPr>
            <p:nvPr/>
          </p:nvCxnSpPr>
          <p:spPr>
            <a:xfrm flipV="1">
              <a:off x="5937531" y="4099746"/>
              <a:ext cx="2236" cy="267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字方塊 130"/>
            <p:cNvSpPr txBox="1"/>
            <p:nvPr/>
          </p:nvSpPr>
          <p:spPr>
            <a:xfrm>
              <a:off x="5936802" y="4067260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1x14</a:t>
              </a:r>
              <a:endParaRPr lang="zh-TW" altLang="en-US" sz="16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058550" y="3205672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Hidden </a:t>
              </a:r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Layer2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3" name="直線單箭頭接點 132"/>
            <p:cNvCxnSpPr>
              <a:stCxn id="129" idx="0"/>
              <a:endCxn id="132" idx="2"/>
            </p:cNvCxnSpPr>
            <p:nvPr/>
          </p:nvCxnSpPr>
          <p:spPr>
            <a:xfrm flipV="1">
              <a:off x="5939767" y="3516962"/>
              <a:ext cx="0" cy="27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5936802" y="3482172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1x32</a:t>
              </a:r>
              <a:endParaRPr lang="zh-TW" altLang="en-US" sz="1600" dirty="0"/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6820983" y="2709147"/>
              <a:ext cx="2240530" cy="1304339"/>
              <a:chOff x="6820983" y="2709147"/>
              <a:chExt cx="2240530" cy="1304339"/>
            </a:xfrm>
          </p:grpSpPr>
          <p:cxnSp>
            <p:nvCxnSpPr>
              <p:cNvPr id="90" name="直線接點 89"/>
              <p:cNvCxnSpPr/>
              <p:nvPr/>
            </p:nvCxnSpPr>
            <p:spPr>
              <a:xfrm flipV="1">
                <a:off x="6820983" y="2946660"/>
                <a:ext cx="603004" cy="2672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 flipH="1" flipV="1">
                <a:off x="6833167" y="3482172"/>
                <a:ext cx="590820" cy="3062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群組 16"/>
              <p:cNvGrpSpPr/>
              <p:nvPr/>
            </p:nvGrpSpPr>
            <p:grpSpPr>
              <a:xfrm>
                <a:off x="7423987" y="2709147"/>
                <a:ext cx="1637526" cy="1304339"/>
                <a:chOff x="7982724" y="2806700"/>
                <a:chExt cx="1637526" cy="1304339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7982725" y="3580533"/>
                  <a:ext cx="1637525" cy="311290"/>
                </a:xfrm>
                <a:prstGeom prst="rect">
                  <a:avLst/>
                </a:prstGeom>
                <a:solidFill>
                  <a:srgbClr val="C3DEB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Fully-Connected</a:t>
                  </a:r>
                  <a:endParaRPr lang="zh-TW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982724" y="3050027"/>
                  <a:ext cx="1637525" cy="31129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err="1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PReLU</a:t>
                  </a:r>
                  <a:endParaRPr lang="zh-TW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6" name="直線單箭頭接點 5"/>
                <p:cNvCxnSpPr>
                  <a:stCxn id="94" idx="0"/>
                  <a:endCxn id="98" idx="2"/>
                </p:cNvCxnSpPr>
                <p:nvPr/>
              </p:nvCxnSpPr>
              <p:spPr>
                <a:xfrm flipH="1" flipV="1">
                  <a:off x="8801487" y="3361317"/>
                  <a:ext cx="1" cy="219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/>
                <p:cNvCxnSpPr>
                  <a:endCxn id="94" idx="2"/>
                </p:cNvCxnSpPr>
                <p:nvPr/>
              </p:nvCxnSpPr>
              <p:spPr>
                <a:xfrm flipV="1">
                  <a:off x="8801486" y="3891823"/>
                  <a:ext cx="2" cy="219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/>
                <p:cNvCxnSpPr>
                  <a:stCxn id="98" idx="0"/>
                </p:cNvCxnSpPr>
                <p:nvPr/>
              </p:nvCxnSpPr>
              <p:spPr>
                <a:xfrm flipH="1" flipV="1">
                  <a:off x="8801486" y="2806700"/>
                  <a:ext cx="1" cy="243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523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8" name="群組 117"/>
          <p:cNvGrpSpPr/>
          <p:nvPr/>
        </p:nvGrpSpPr>
        <p:grpSpPr>
          <a:xfrm>
            <a:off x="1834963" y="2447798"/>
            <a:ext cx="6113228" cy="3913255"/>
            <a:chOff x="1834963" y="2447798"/>
            <a:chExt cx="6113228" cy="3913255"/>
          </a:xfrm>
        </p:grpSpPr>
        <p:sp>
          <p:nvSpPr>
            <p:cNvPr id="4" name="矩形 3"/>
            <p:cNvSpPr/>
            <p:nvPr/>
          </p:nvSpPr>
          <p:spPr>
            <a:xfrm>
              <a:off x="3547656" y="3928600"/>
              <a:ext cx="1851102" cy="11820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Transformer encoder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33921" y="5610846"/>
              <a:ext cx="2278572" cy="41259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Bi-LSTM</a:t>
              </a:r>
              <a:endPara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69651" y="314109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162149" y="3162349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Sniffer location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62149" y="3457624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Staying time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62149" y="3752900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Day1, 2, or 3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62149" y="4043413"/>
              <a:ext cx="1204564" cy="241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Distance</a:t>
              </a:r>
              <a:endPara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913" y="2955936"/>
              <a:ext cx="1528763" cy="14001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918913" y="344790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918913" y="3728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918913" y="40057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593551" y="2913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14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740174" y="3334342"/>
              <a:ext cx="1535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17x14 </a:t>
              </a:r>
              <a:r>
                <a:rPr lang="en-US" altLang="zh-TW" sz="1600" dirty="0" err="1" smtClean="0"/>
                <a:t>seq</a:t>
              </a:r>
              <a:r>
                <a:rPr lang="en-US" altLang="zh-TW" sz="1600" dirty="0" smtClean="0"/>
                <a:t> input</a:t>
              </a:r>
              <a:endParaRPr lang="zh-TW" altLang="en-US" sz="1600" dirty="0"/>
            </a:p>
          </p:txBody>
        </p:sp>
        <p:cxnSp>
          <p:nvCxnSpPr>
            <p:cNvPr id="34" name="直線單箭頭接點 33"/>
            <p:cNvCxnSpPr>
              <a:stCxn id="4" idx="2"/>
              <a:endCxn id="5" idx="0"/>
            </p:cNvCxnSpPr>
            <p:nvPr/>
          </p:nvCxnSpPr>
          <p:spPr>
            <a:xfrm>
              <a:off x="4473207" y="5110629"/>
              <a:ext cx="0" cy="500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447676" y="5182779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17x14 </a:t>
              </a:r>
              <a:r>
                <a:rPr lang="en-US" altLang="zh-TW" sz="1600" dirty="0" err="1" smtClean="0"/>
                <a:t>seq</a:t>
              </a:r>
              <a:endParaRPr lang="zh-TW" altLang="en-US" sz="16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834963" y="5625381"/>
              <a:ext cx="147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layers = 2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447676" y="6022499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48x14 </a:t>
              </a:r>
              <a:r>
                <a:rPr lang="en-US" altLang="zh-TW" sz="1600" dirty="0" err="1" smtClean="0"/>
                <a:t>seq</a:t>
              </a:r>
              <a:endParaRPr lang="zh-TW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947949" y="5846116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48to32ch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22207" y="4323963"/>
              <a:ext cx="1998569" cy="1930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947950" y="5373663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32to24ch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47950" y="4900278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24to12ch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947949" y="4433709"/>
              <a:ext cx="1762433" cy="311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Conv1d, 29to1ch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5" name="直線單箭頭接點 44"/>
            <p:cNvCxnSpPr>
              <a:stCxn id="8" idx="0"/>
              <a:endCxn id="41" idx="2"/>
            </p:cNvCxnSpPr>
            <p:nvPr/>
          </p:nvCxnSpPr>
          <p:spPr>
            <a:xfrm flipV="1">
              <a:off x="6829166" y="5684953"/>
              <a:ext cx="1" cy="1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1" idx="0"/>
              <a:endCxn id="42" idx="2"/>
            </p:cNvCxnSpPr>
            <p:nvPr/>
          </p:nvCxnSpPr>
          <p:spPr>
            <a:xfrm flipV="1">
              <a:off x="6829167" y="5211568"/>
              <a:ext cx="0" cy="162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42" idx="0"/>
              <a:endCxn id="43" idx="2"/>
            </p:cNvCxnSpPr>
            <p:nvPr/>
          </p:nvCxnSpPr>
          <p:spPr>
            <a:xfrm flipH="1" flipV="1">
              <a:off x="6829166" y="4744999"/>
              <a:ext cx="1" cy="15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5947949" y="3633498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Connected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947949" y="3048657"/>
              <a:ext cx="1762433" cy="311290"/>
            </a:xfrm>
            <a:prstGeom prst="rect">
              <a:avLst/>
            </a:prstGeom>
            <a:solidFill>
              <a:srgbClr val="E799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Softmax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3" name="直線單箭頭接點 52"/>
            <p:cNvCxnSpPr>
              <a:stCxn id="43" idx="0"/>
              <a:endCxn id="51" idx="2"/>
            </p:cNvCxnSpPr>
            <p:nvPr/>
          </p:nvCxnSpPr>
          <p:spPr>
            <a:xfrm flipV="1">
              <a:off x="6829166" y="3944788"/>
              <a:ext cx="0" cy="4889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51" idx="0"/>
              <a:endCxn id="52" idx="2"/>
            </p:cNvCxnSpPr>
            <p:nvPr/>
          </p:nvCxnSpPr>
          <p:spPr>
            <a:xfrm flipV="1">
              <a:off x="6829166" y="3359947"/>
              <a:ext cx="0" cy="273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2" idx="0"/>
            </p:cNvCxnSpPr>
            <p:nvPr/>
          </p:nvCxnSpPr>
          <p:spPr>
            <a:xfrm flipH="1" flipV="1">
              <a:off x="6829165" y="2823382"/>
              <a:ext cx="1" cy="22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6769393" y="3958489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1x14</a:t>
              </a:r>
              <a:endParaRPr lang="zh-TW" altLang="en-US" sz="16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821491" y="330750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1x5</a:t>
              </a:r>
              <a:endParaRPr lang="zh-TW" altLang="en-US" sz="16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913236" y="2447798"/>
              <a:ext cx="182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5-class prediction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035142" y="4380113"/>
              <a:ext cx="147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# of layers = 3</a:t>
              </a:r>
              <a:endParaRPr lang="zh-TW" altLang="en-US" dirty="0"/>
            </a:p>
          </p:txBody>
        </p:sp>
        <p:cxnSp>
          <p:nvCxnSpPr>
            <p:cNvPr id="88" name="肘形接點 87"/>
            <p:cNvCxnSpPr>
              <a:stCxn id="5" idx="2"/>
              <a:endCxn id="8" idx="2"/>
            </p:cNvCxnSpPr>
            <p:nvPr/>
          </p:nvCxnSpPr>
          <p:spPr>
            <a:xfrm rot="16200000" flipH="1">
              <a:off x="5584204" y="4912443"/>
              <a:ext cx="133965" cy="2355959"/>
            </a:xfrm>
            <a:prstGeom prst="bentConnector3">
              <a:avLst>
                <a:gd name="adj1" fmla="val 2706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肘形接點 90"/>
            <p:cNvCxnSpPr>
              <a:stCxn id="21" idx="3"/>
              <a:endCxn id="4" idx="0"/>
            </p:cNvCxnSpPr>
            <p:nvPr/>
          </p:nvCxnSpPr>
          <p:spPr>
            <a:xfrm>
              <a:off x="3447676" y="3656024"/>
              <a:ext cx="1025531" cy="2725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4473206" y="5289163"/>
              <a:ext cx="113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肘形接點 94"/>
            <p:cNvCxnSpPr>
              <a:endCxn id="43" idx="1"/>
            </p:cNvCxnSpPr>
            <p:nvPr/>
          </p:nvCxnSpPr>
          <p:spPr>
            <a:xfrm rot="5400000" flipH="1" flipV="1">
              <a:off x="5423473" y="4764687"/>
              <a:ext cx="699809" cy="3491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7196062" y="395477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CNN</a:t>
              </a:r>
              <a:endParaRPr lang="zh-TW" altLang="en-US" sz="2400" b="1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4679608" y="5251919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stacking</a:t>
              </a:r>
              <a:endParaRPr lang="zh-TW" altLang="en-US" sz="1600" dirty="0"/>
            </a:p>
          </p:txBody>
        </p:sp>
        <p:cxnSp>
          <p:nvCxnSpPr>
            <p:cNvPr id="102" name="直線單箭頭接點 101"/>
            <p:cNvCxnSpPr/>
            <p:nvPr/>
          </p:nvCxnSpPr>
          <p:spPr>
            <a:xfrm>
              <a:off x="2013785" y="2839701"/>
              <a:ext cx="1376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2158315" y="2496288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 axis</a:t>
              </a:r>
              <a:endParaRPr lang="zh-TW" altLang="en-US" dirty="0"/>
            </a:p>
          </p:txBody>
        </p:sp>
        <p:cxnSp>
          <p:nvCxnSpPr>
            <p:cNvPr id="109" name="直線單箭頭接點 108"/>
            <p:cNvCxnSpPr/>
            <p:nvPr/>
          </p:nvCxnSpPr>
          <p:spPr>
            <a:xfrm flipH="1">
              <a:off x="3414822" y="3095151"/>
              <a:ext cx="340842" cy="1670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3716116" y="2910983"/>
              <a:ext cx="1705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</a:rPr>
                <a:t>ne-hot encoding 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7981613" y="2460793"/>
            <a:ext cx="2452886" cy="3881587"/>
            <a:chOff x="845784" y="2198461"/>
            <a:chExt cx="2452886" cy="3881587"/>
          </a:xfrm>
        </p:grpSpPr>
        <p:sp>
          <p:nvSpPr>
            <p:cNvPr id="120" name="矩形 119"/>
            <p:cNvSpPr/>
            <p:nvPr/>
          </p:nvSpPr>
          <p:spPr>
            <a:xfrm>
              <a:off x="1497937" y="3364914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Connected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497937" y="2780073"/>
              <a:ext cx="1762433" cy="311290"/>
            </a:xfrm>
            <a:prstGeom prst="rect">
              <a:avLst/>
            </a:prstGeom>
            <a:solidFill>
              <a:srgbClr val="E799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Softmax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2" name="直線單箭頭接點 121"/>
            <p:cNvCxnSpPr>
              <a:stCxn id="132" idx="0"/>
              <a:endCxn id="120" idx="2"/>
            </p:cNvCxnSpPr>
            <p:nvPr/>
          </p:nvCxnSpPr>
          <p:spPr>
            <a:xfrm flipV="1">
              <a:off x="2375813" y="3676204"/>
              <a:ext cx="3341" cy="295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>
              <a:stCxn id="120" idx="0"/>
              <a:endCxn id="121" idx="2"/>
            </p:cNvCxnSpPr>
            <p:nvPr/>
          </p:nvCxnSpPr>
          <p:spPr>
            <a:xfrm flipV="1">
              <a:off x="2379154" y="3091363"/>
              <a:ext cx="0" cy="273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121" idx="0"/>
            </p:cNvCxnSpPr>
            <p:nvPr/>
          </p:nvCxnSpPr>
          <p:spPr>
            <a:xfrm flipH="1" flipV="1">
              <a:off x="2385503" y="2554798"/>
              <a:ext cx="1" cy="22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字方塊 124"/>
            <p:cNvSpPr txBox="1"/>
            <p:nvPr/>
          </p:nvSpPr>
          <p:spPr>
            <a:xfrm>
              <a:off x="2368310" y="3652232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1x16</a:t>
              </a:r>
              <a:endParaRPr lang="zh-TW" altLang="en-US" sz="1600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385503" y="3048254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1x5</a:t>
              </a:r>
              <a:endParaRPr lang="zh-TW" altLang="en-US" sz="1600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472336" y="2198461"/>
              <a:ext cx="182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5-class prediction</a:t>
              </a:r>
              <a:endParaRPr lang="zh-TW" altLang="en-US" dirty="0"/>
            </a:p>
          </p:txBody>
        </p:sp>
        <p:grpSp>
          <p:nvGrpSpPr>
            <p:cNvPr id="128" name="群組 127"/>
            <p:cNvGrpSpPr/>
            <p:nvPr/>
          </p:nvGrpSpPr>
          <p:grpSpPr>
            <a:xfrm>
              <a:off x="845784" y="5134013"/>
              <a:ext cx="2357760" cy="946035"/>
              <a:chOff x="845784" y="5134013"/>
              <a:chExt cx="2357760" cy="946035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1771295" y="5134013"/>
                <a:ext cx="1204564" cy="2412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Sniffer location</a:t>
                </a:r>
                <a:endParaRPr lang="zh-TW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586862" y="5583563"/>
                <a:ext cx="1570014" cy="2412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7" name="直線接點 136"/>
              <p:cNvCxnSpPr/>
              <p:nvPr/>
            </p:nvCxnSpPr>
            <p:spPr>
              <a:xfrm flipV="1">
                <a:off x="1825717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>
              <a:xfrm flipV="1">
                <a:off x="2062215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 flipV="1">
                <a:off x="2293990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V="1">
                <a:off x="2913115" y="5583563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 flipV="1">
                <a:off x="2678165" y="5576826"/>
                <a:ext cx="0" cy="2412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文字方塊 141"/>
              <p:cNvSpPr txBox="1"/>
              <p:nvPr/>
            </p:nvSpPr>
            <p:spPr>
              <a:xfrm>
                <a:off x="1576451" y="556657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3" name="文字方塊 142"/>
              <p:cNvSpPr txBox="1"/>
              <p:nvPr/>
            </p:nvSpPr>
            <p:spPr>
              <a:xfrm>
                <a:off x="2900011" y="556569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2665557" y="556756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5" name="文字方塊 144"/>
              <p:cNvSpPr txBox="1"/>
              <p:nvPr/>
            </p:nvSpPr>
            <p:spPr>
              <a:xfrm>
                <a:off x="1816863" y="556530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0</a:t>
                </a:r>
                <a:endParaRPr lang="zh-TW" altLang="en-US" sz="1200" dirty="0"/>
              </a:p>
            </p:txBody>
          </p:sp>
          <p:sp>
            <p:nvSpPr>
              <p:cNvPr id="146" name="文字方塊 145"/>
              <p:cNvSpPr txBox="1"/>
              <p:nvPr/>
            </p:nvSpPr>
            <p:spPr>
              <a:xfrm>
                <a:off x="2051317" y="55656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2322376" y="5486269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…</a:t>
                </a:r>
                <a:endParaRPr lang="zh-TW" altLang="en-US" sz="1600" dirty="0"/>
              </a:p>
            </p:txBody>
          </p:sp>
          <p:sp>
            <p:nvSpPr>
              <p:cNvPr id="148" name="文字方塊 147"/>
              <p:cNvSpPr txBox="1"/>
              <p:nvPr/>
            </p:nvSpPr>
            <p:spPr>
              <a:xfrm>
                <a:off x="1580513" y="58030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49" name="文字方塊 148"/>
              <p:cNvSpPr txBox="1"/>
              <p:nvPr/>
            </p:nvSpPr>
            <p:spPr>
              <a:xfrm>
                <a:off x="1811898" y="579951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150" name="文字方塊 149"/>
              <p:cNvSpPr txBox="1"/>
              <p:nvPr/>
            </p:nvSpPr>
            <p:spPr>
              <a:xfrm>
                <a:off x="2048041" y="580304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3</a:t>
                </a:r>
                <a:endParaRPr lang="zh-TW" altLang="en-US" sz="1200" dirty="0"/>
              </a:p>
            </p:txBody>
          </p:sp>
          <p:sp>
            <p:nvSpPr>
              <p:cNvPr id="151" name="文字方塊 150"/>
              <p:cNvSpPr txBox="1"/>
              <p:nvPr/>
            </p:nvSpPr>
            <p:spPr>
              <a:xfrm>
                <a:off x="2625990" y="58030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13</a:t>
                </a:r>
                <a:endParaRPr lang="zh-TW" altLang="en-US" sz="1200" dirty="0"/>
              </a:p>
            </p:txBody>
          </p:sp>
          <p:sp>
            <p:nvSpPr>
              <p:cNvPr id="152" name="文字方塊 151"/>
              <p:cNvSpPr txBox="1"/>
              <p:nvPr/>
            </p:nvSpPr>
            <p:spPr>
              <a:xfrm>
                <a:off x="2861784" y="58030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14</a:t>
                </a:r>
                <a:endParaRPr lang="zh-TW" altLang="en-US" sz="1200" dirty="0"/>
              </a:p>
            </p:txBody>
          </p:sp>
          <p:sp>
            <p:nvSpPr>
              <p:cNvPr id="153" name="文字方塊 152"/>
              <p:cNvSpPr txBox="1"/>
              <p:nvPr/>
            </p:nvSpPr>
            <p:spPr>
              <a:xfrm>
                <a:off x="845784" y="5767821"/>
                <a:ext cx="853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Location:</a:t>
                </a:r>
                <a:endParaRPr lang="zh-TW" altLang="en-US" sz="1400" dirty="0"/>
              </a:p>
            </p:txBody>
          </p:sp>
          <p:cxnSp>
            <p:nvCxnSpPr>
              <p:cNvPr id="154" name="直線接點 153"/>
              <p:cNvCxnSpPr/>
              <p:nvPr/>
            </p:nvCxnSpPr>
            <p:spPr>
              <a:xfrm flipV="1">
                <a:off x="1586862" y="5376404"/>
                <a:ext cx="188631" cy="18890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flipH="1" flipV="1">
                <a:off x="2983704" y="5373663"/>
                <a:ext cx="176449" cy="1987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 128"/>
            <p:cNvSpPr/>
            <p:nvPr/>
          </p:nvSpPr>
          <p:spPr>
            <a:xfrm>
              <a:off x="1494596" y="4554824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Connected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0" name="直線單箭頭接點 129"/>
            <p:cNvCxnSpPr>
              <a:stCxn id="135" idx="0"/>
              <a:endCxn id="129" idx="2"/>
            </p:cNvCxnSpPr>
            <p:nvPr/>
          </p:nvCxnSpPr>
          <p:spPr>
            <a:xfrm flipV="1">
              <a:off x="2373577" y="4866114"/>
              <a:ext cx="2236" cy="267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字方塊 130"/>
            <p:cNvSpPr txBox="1"/>
            <p:nvPr/>
          </p:nvSpPr>
          <p:spPr>
            <a:xfrm>
              <a:off x="2372848" y="4833628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1x14</a:t>
              </a:r>
              <a:endParaRPr lang="zh-TW" altLang="en-US" sz="16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494596" y="3972040"/>
              <a:ext cx="1762433" cy="3112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Fully Connected</a:t>
              </a:r>
              <a:endParaRPr lang="zh-TW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33" name="直線單箭頭接點 132"/>
            <p:cNvCxnSpPr>
              <a:stCxn id="129" idx="0"/>
              <a:endCxn id="132" idx="2"/>
            </p:cNvCxnSpPr>
            <p:nvPr/>
          </p:nvCxnSpPr>
          <p:spPr>
            <a:xfrm flipV="1">
              <a:off x="2375813" y="4283330"/>
              <a:ext cx="0" cy="27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2372848" y="4248540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1x32</a:t>
              </a:r>
              <a:endParaRPr lang="zh-TW" altLang="en-US" sz="1600" dirty="0"/>
            </a:p>
          </p:txBody>
        </p:sp>
      </p:grpSp>
      <p:sp>
        <p:nvSpPr>
          <p:cNvPr id="156" name="矩形 155"/>
          <p:cNvSpPr/>
          <p:nvPr/>
        </p:nvSpPr>
        <p:spPr>
          <a:xfrm>
            <a:off x="1739590" y="1795346"/>
            <a:ext cx="8854069" cy="47950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8" name="直線接點 157"/>
          <p:cNvCxnSpPr/>
          <p:nvPr/>
        </p:nvCxnSpPr>
        <p:spPr>
          <a:xfrm>
            <a:off x="7981613" y="1795346"/>
            <a:ext cx="34771" cy="47615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1739590" y="2213866"/>
            <a:ext cx="8854069" cy="2719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3509623" y="1769466"/>
            <a:ext cx="2701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Model Framework 1</a:t>
            </a:r>
            <a:endParaRPr lang="zh-TW" altLang="en-US" sz="2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8408204" y="1763975"/>
            <a:ext cx="182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Framework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9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圖片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8" y="1557413"/>
            <a:ext cx="5795776" cy="4320000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7413"/>
            <a:ext cx="5689756" cy="4320000"/>
          </a:xfrm>
          <a:prstGeom prst="rect">
            <a:avLst/>
          </a:prstGeom>
        </p:spPr>
      </p:pic>
      <p:cxnSp>
        <p:nvCxnSpPr>
          <p:cNvPr id="96" name="直線接點 95"/>
          <p:cNvCxnSpPr/>
          <p:nvPr/>
        </p:nvCxnSpPr>
        <p:spPr>
          <a:xfrm>
            <a:off x="6647986" y="5262406"/>
            <a:ext cx="470581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6115671" y="4972474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TW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0.04</a:t>
                </a:r>
                <a:endParaRPr lang="zh-TW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71" y="4972474"/>
                <a:ext cx="705642" cy="338554"/>
              </a:xfrm>
              <a:prstGeom prst="rect">
                <a:avLst/>
              </a:prstGeom>
              <a:blipFill>
                <a:blip r:embed="rId4"/>
                <a:stretch>
                  <a:fillRect t="-5455" r="-4310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接點 101"/>
          <p:cNvCxnSpPr/>
          <p:nvPr/>
        </p:nvCxnSpPr>
        <p:spPr>
          <a:xfrm>
            <a:off x="1057508" y="5114762"/>
            <a:ext cx="470581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81385" y="4803197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TW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0.08</a:t>
                </a:r>
                <a:endParaRPr lang="zh-TW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5" y="4803197"/>
                <a:ext cx="705642" cy="338554"/>
              </a:xfrm>
              <a:prstGeom prst="rect">
                <a:avLst/>
              </a:prstGeom>
              <a:blipFill>
                <a:blip r:embed="rId5"/>
                <a:stretch>
                  <a:fillRect t="-5455" r="-3448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/>
          <p:cNvSpPr/>
          <p:nvPr/>
        </p:nvSpPr>
        <p:spPr>
          <a:xfrm>
            <a:off x="681386" y="1293541"/>
            <a:ext cx="10793220" cy="4683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接點 105"/>
          <p:cNvCxnSpPr/>
          <p:nvPr/>
        </p:nvCxnSpPr>
        <p:spPr>
          <a:xfrm>
            <a:off x="663498" y="1702376"/>
            <a:ext cx="10811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6105875" y="1293541"/>
            <a:ext cx="0" cy="4683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2482676" y="1240711"/>
            <a:ext cx="182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Framework 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8055985" y="1240711"/>
            <a:ext cx="182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Framework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5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388</Words>
  <Application>Microsoft Office PowerPoint</Application>
  <PresentationFormat>寬螢幕</PresentationFormat>
  <Paragraphs>237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55</cp:revision>
  <dcterms:created xsi:type="dcterms:W3CDTF">2022-06-12T08:39:55Z</dcterms:created>
  <dcterms:modified xsi:type="dcterms:W3CDTF">2022-06-18T17:57:30Z</dcterms:modified>
</cp:coreProperties>
</file>