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11937-1313-48F0-8F86-9A28B3B72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1B928A-268D-4B32-A6C4-06DE8FE18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320E7C-31BA-4AAF-9F18-584FAB0F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7ABBA8-C645-465F-BAC3-A89E0D13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5A153B-56B1-4309-9563-2B187B56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8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6F225-5278-483F-95A7-1B76053D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CE3693-1D05-4A75-8BE4-F35C117C4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7BCA75-C41A-46E4-9633-3F4CEA7C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717E97-5DB7-4B88-BFFA-F9FE0351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E676FB-FCBB-4DB3-A277-39A5394B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04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9F8AA8-63F1-45A2-AF82-9BF22F42E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08E2F4-63C0-42B0-9E9A-C586DF74D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92E76E-3E8B-4D83-915C-083D6F93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5B8F80-0974-493A-9B17-8B1CFC25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7FA573-815B-4775-B727-6B7D3682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7F76B-6124-46D3-A5DD-9DEADD71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7BBB0D-D9AA-4412-A591-8F1ED6EC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005AA3-1218-40C2-ADD2-97B81E17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4AE26-F5A4-486D-820E-2C4F4D91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0AD2A-CA34-467A-9E82-1D84F5EC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56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53899-8795-4C48-8E74-66300CC6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96E688-53D4-4F49-8CA0-ED7967BA2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1BBAA0-B415-4F3D-B4BF-5F29FC54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43A6E0-9858-43C6-BBDF-2B80D3A9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698E33-8360-4628-95FC-7794A988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21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49120-EEC8-4A13-A15A-C402666A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D66602-01BB-4F94-943C-897D7B1D7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6A7265-2E0C-404F-A32A-98572C494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1C0FB0-6C38-4FD2-B22E-90E773F1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570A11-F413-47F1-80F2-6FF9E644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E831A4-551B-4A91-947C-8CCE369A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8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C442D-BCF6-4615-B505-FA98B583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D25B32-C4F0-474A-ABEC-90100021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C235DF-56A7-4B09-8056-3767540E1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5702B4-C1E6-495C-AD05-29E53A939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CBCC21-86B9-4F27-92DC-FA610EC08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47F7AC-D664-40CD-9E30-B4EB0BD6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E399D8-3FD1-4947-8EA2-A373CB9A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4995F5-CA5C-4B60-A73D-9FA7AC9D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4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804F7-4FDF-4112-82A1-7EEED504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89A6BC-2F77-40D3-A869-ADAAF770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FA9701-D8A7-4B3D-8014-E0AD8382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F2127A-C223-4B31-B714-41E8E602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A8D7D5-28E4-47AC-96CE-EF1CDA98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98C64B-98B5-4089-B25D-150F6EA7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B01B2C-FD0C-4AB0-B6E2-0728808F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93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AD6DC-E97B-4C45-AC84-CF57DD8A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1E608D-41F6-4E45-B7D0-C1D0F2565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26B874-0DE2-4A49-B1E1-85D8F4B0D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B98C46-26EB-417C-9C94-84EAF867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986377-6BAE-4C9F-A452-A0F91079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E8F9F2-09DD-4E4C-97BD-E6AC2C7C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82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C44E9-7286-4AD6-B90B-FF5884A2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6892200-E9C9-40F0-BEA8-CA58D9DF1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674B34-0D6D-4DC2-8265-23B029058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E187D7-9AB5-45B1-825B-22C04CE4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51-677E-4CDA-93B6-BC2E2F9E383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7CF53A-0AB1-47E2-9E35-CAA34596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3E6181-28B5-438D-A180-6B45342A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3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1C6EBF-2A3A-49DC-8A5B-80AD7EC4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74FAB-D1D7-4DE5-9072-E7CDFCC4C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4E4386-585F-4553-80BB-40E588241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04251-677E-4CDA-93B6-BC2E2F9E383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B42A06-6F05-48CB-A754-277963E83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D05262-1696-43EC-963A-CAEB9E0E5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164A-6783-4957-8BD4-1D49E04C83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55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ref/ode45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4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4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4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4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5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5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CC3345-FB43-4C4F-B251-86A6443D4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zh-TW" sz="2000">
                <a:solidFill>
                  <a:srgbClr val="080808"/>
                </a:solidFill>
              </a:rPr>
              <a:t>Kun-Yen Chiu</a:t>
            </a:r>
            <a:endParaRPr lang="zh-TW" altLang="en-US" sz="2000">
              <a:solidFill>
                <a:srgbClr val="080808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288-79E3-42E9-8073-7B08CFCCB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TW" sz="3600" dirty="0">
                <a:solidFill>
                  <a:srgbClr val="080808"/>
                </a:solidFill>
              </a:rPr>
              <a:t>MATLAB- Simulink</a:t>
            </a:r>
            <a:endParaRPr lang="zh-TW" altLang="en-US" sz="3600" dirty="0">
              <a:solidFill>
                <a:srgbClr val="080808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0A3DF-CEBF-4E6E-B706-D5E7277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5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3.3 Inverted pendulum control 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3296480-4050-4D2B-A927-278A77057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012" y="2728250"/>
            <a:ext cx="3693319" cy="11287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9E7905F-0738-4BC5-A7E5-EFF8AD710CF1}"/>
              </a:ext>
            </a:extLst>
          </p:cNvPr>
          <p:cNvSpPr txBox="1"/>
          <p:nvPr/>
        </p:nvSpPr>
        <p:spPr>
          <a:xfrm>
            <a:off x="94492" y="2245993"/>
            <a:ext cx="181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System matrix: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0EF992-5F52-4888-9FD0-C8B4C524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" y="3978487"/>
            <a:ext cx="2392403" cy="12099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C18DB25-EFF5-4FAE-B54A-60C64E1C1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857" y="1965357"/>
            <a:ext cx="3790950" cy="208597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2BE6C98-AABE-4455-B430-ECB61F3BFCA2}"/>
              </a:ext>
            </a:extLst>
          </p:cNvPr>
          <p:cNvSpPr txBox="1"/>
          <p:nvPr/>
        </p:nvSpPr>
        <p:spPr>
          <a:xfrm>
            <a:off x="272070" y="1223789"/>
            <a:ext cx="682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1. Used</a:t>
            </a:r>
            <a:r>
              <a:rPr lang="zh-TW" altLang="zh-TW" dirty="0"/>
              <a:t> </a:t>
            </a:r>
            <a:r>
              <a:rPr lang="en-US" altLang="zh-TW" dirty="0"/>
              <a:t>MATLAB to transfer the transfer function from state space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600CC8E-663F-4E80-9F39-EFB8815EA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307" y="1965357"/>
            <a:ext cx="47815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0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EFF62-6CB6-4BA3-BE0F-F4E00B2D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2" y="-99924"/>
            <a:ext cx="10515600" cy="1325563"/>
          </a:xfrm>
        </p:spPr>
        <p:txBody>
          <a:bodyPr/>
          <a:lstStyle/>
          <a:p>
            <a:r>
              <a:rPr lang="en-US" altLang="zh-TW" dirty="0"/>
              <a:t>Step 2. Open Simulink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6AC6BC8-E9EA-4978-ADC6-D83033FFC48C}"/>
              </a:ext>
            </a:extLst>
          </p:cNvPr>
          <p:cNvGrpSpPr/>
          <p:nvPr/>
        </p:nvGrpSpPr>
        <p:grpSpPr>
          <a:xfrm>
            <a:off x="283784" y="1608221"/>
            <a:ext cx="7298420" cy="1132417"/>
            <a:chOff x="629176" y="1208111"/>
            <a:chExt cx="8604508" cy="138871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2E675334-2E98-4722-9CC8-9AAD7B2A6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848" y="1387146"/>
              <a:ext cx="8267700" cy="1209675"/>
            </a:xfrm>
            <a:prstGeom prst="rect">
              <a:avLst/>
            </a:prstGeom>
          </p:spPr>
        </p:pic>
        <p:sp>
          <p:nvSpPr>
            <p:cNvPr id="6" name="圓形: 空心 5">
              <a:extLst>
                <a:ext uri="{FF2B5EF4-FFF2-40B4-BE49-F238E27FC236}">
                  <a16:creationId xmlns:a16="http://schemas.microsoft.com/office/drawing/2014/main" id="{8E7B6D48-B5AF-4F48-BB83-77C54FC15319}"/>
                </a:ext>
              </a:extLst>
            </p:cNvPr>
            <p:cNvSpPr/>
            <p:nvPr/>
          </p:nvSpPr>
          <p:spPr>
            <a:xfrm>
              <a:off x="629176" y="1208111"/>
              <a:ext cx="1124124" cy="535318"/>
            </a:xfrm>
            <a:prstGeom prst="donut">
              <a:avLst>
                <a:gd name="adj" fmla="val 306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圓形: 空心 6">
              <a:extLst>
                <a:ext uri="{FF2B5EF4-FFF2-40B4-BE49-F238E27FC236}">
                  <a16:creationId xmlns:a16="http://schemas.microsoft.com/office/drawing/2014/main" id="{6FB8FE40-849D-4341-9B7A-4601F0936AA8}"/>
                </a:ext>
              </a:extLst>
            </p:cNvPr>
            <p:cNvSpPr/>
            <p:nvPr/>
          </p:nvSpPr>
          <p:spPr>
            <a:xfrm>
              <a:off x="7981776" y="1550492"/>
              <a:ext cx="1251908" cy="680980"/>
            </a:xfrm>
            <a:prstGeom prst="donut">
              <a:avLst>
                <a:gd name="adj" fmla="val 306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0350FE-4EBA-4748-AD58-39A0D083C214}"/>
              </a:ext>
            </a:extLst>
          </p:cNvPr>
          <p:cNvSpPr txBox="1"/>
          <p:nvPr/>
        </p:nvSpPr>
        <p:spPr>
          <a:xfrm>
            <a:off x="283784" y="1135691"/>
            <a:ext cx="614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Home </a:t>
            </a:r>
            <a:r>
              <a:rPr lang="en-US" altLang="zh-TW" dirty="0">
                <a:sym typeface="Wingdings" panose="05000000000000000000" pitchFamily="2" charset="2"/>
              </a:rPr>
              <a:t>Simulink Blank Model (create new model)save it!!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FF25FDC-E3EF-4A58-8785-EB3F1772A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290"/>
          <a:stretch/>
        </p:blipFill>
        <p:spPr>
          <a:xfrm>
            <a:off x="335247" y="3608352"/>
            <a:ext cx="5534025" cy="3128350"/>
          </a:xfrm>
          <a:prstGeom prst="rect">
            <a:avLst/>
          </a:prstGeom>
        </p:spPr>
      </p:pic>
      <p:sp>
        <p:nvSpPr>
          <p:cNvPr id="10" name="圓形: 空心 9">
            <a:extLst>
              <a:ext uri="{FF2B5EF4-FFF2-40B4-BE49-F238E27FC236}">
                <a16:creationId xmlns:a16="http://schemas.microsoft.com/office/drawing/2014/main" id="{D7435858-97ED-446C-92AD-8AD6950CA7B3}"/>
              </a:ext>
            </a:extLst>
          </p:cNvPr>
          <p:cNvSpPr/>
          <p:nvPr/>
        </p:nvSpPr>
        <p:spPr>
          <a:xfrm>
            <a:off x="1237276" y="3960046"/>
            <a:ext cx="1124124" cy="1089564"/>
          </a:xfrm>
          <a:prstGeom prst="donut">
            <a:avLst>
              <a:gd name="adj" fmla="val 30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AA06555-3C06-4296-9647-26AF3741496B}"/>
              </a:ext>
            </a:extLst>
          </p:cNvPr>
          <p:cNvSpPr txBox="1"/>
          <p:nvPr/>
        </p:nvSpPr>
        <p:spPr>
          <a:xfrm>
            <a:off x="283784" y="2851329"/>
            <a:ext cx="545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Once you save the model, </a:t>
            </a:r>
          </a:p>
          <a:p>
            <a:r>
              <a:rPr lang="en-US" altLang="zh-TW" dirty="0"/>
              <a:t>you can search the function blocks from library Browser 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861DD4-6C19-4412-82C6-F76469EEA647}"/>
              </a:ext>
            </a:extLst>
          </p:cNvPr>
          <p:cNvSpPr txBox="1"/>
          <p:nvPr/>
        </p:nvSpPr>
        <p:spPr>
          <a:xfrm>
            <a:off x="6929966" y="3497660"/>
            <a:ext cx="425039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You will need the following function blocks:</a:t>
            </a:r>
          </a:p>
          <a:p>
            <a:r>
              <a:rPr lang="en-US" altLang="zh-TW" dirty="0"/>
              <a:t>Signal Builder</a:t>
            </a:r>
            <a:br>
              <a:rPr lang="en-US" altLang="zh-TW" dirty="0"/>
            </a:br>
            <a:r>
              <a:rPr lang="en-US" altLang="zh-TW" dirty="0"/>
              <a:t>Add</a:t>
            </a:r>
          </a:p>
          <a:p>
            <a:r>
              <a:rPr lang="en-US" altLang="zh-TW" dirty="0"/>
              <a:t>Constant</a:t>
            </a:r>
          </a:p>
          <a:p>
            <a:r>
              <a:rPr lang="en-US" altLang="zh-TW" dirty="0"/>
              <a:t>Product</a:t>
            </a:r>
          </a:p>
          <a:p>
            <a:r>
              <a:rPr lang="en-US" altLang="zh-TW" dirty="0"/>
              <a:t>Gain</a:t>
            </a:r>
          </a:p>
          <a:p>
            <a:r>
              <a:rPr lang="en-US" altLang="zh-TW" dirty="0"/>
              <a:t>Step</a:t>
            </a:r>
          </a:p>
          <a:p>
            <a:r>
              <a:rPr lang="en-US" altLang="zh-TW" dirty="0"/>
              <a:t>Transfer </a:t>
            </a:r>
            <a:r>
              <a:rPr lang="en-US" altLang="zh-TW" dirty="0" err="1"/>
              <a:t>Fcn</a:t>
            </a:r>
            <a:endParaRPr lang="en-US" altLang="zh-TW" dirty="0"/>
          </a:p>
          <a:p>
            <a:r>
              <a:rPr lang="en-US" altLang="zh-TW" dirty="0"/>
              <a:t>Scope (see output result)</a:t>
            </a:r>
          </a:p>
        </p:txBody>
      </p:sp>
    </p:spTree>
    <p:extLst>
      <p:ext uri="{BB962C8B-B14F-4D97-AF65-F5344CB8AC3E}">
        <p14:creationId xmlns:p14="http://schemas.microsoft.com/office/powerpoint/2010/main" val="38494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4A9A4-BE06-44F5-8EF7-59ACB4A1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93" y="150970"/>
            <a:ext cx="10515600" cy="57169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Step 3. Create Block Diagram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53D62A-2F86-4A68-AF1A-034884BA1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93" y="1418059"/>
            <a:ext cx="7581900" cy="27527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2409512-CB00-48F5-BAEC-4770AC8B459C}"/>
              </a:ext>
            </a:extLst>
          </p:cNvPr>
          <p:cNvSpPr txBox="1"/>
          <p:nvPr/>
        </p:nvSpPr>
        <p:spPr>
          <a:xfrm>
            <a:off x="3219697" y="114635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 =[0 0 1 0]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7198E89-DE28-4135-96A9-D965BC3B646F}"/>
              </a:ext>
            </a:extLst>
          </p:cNvPr>
          <p:cNvSpPr txBox="1"/>
          <p:nvPr/>
        </p:nvSpPr>
        <p:spPr>
          <a:xfrm>
            <a:off x="2250503" y="197362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+-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3CDF53-16A1-4616-828A-9E532E007865}"/>
              </a:ext>
            </a:extLst>
          </p:cNvPr>
          <p:cNvSpPr txBox="1"/>
          <p:nvPr/>
        </p:nvSpPr>
        <p:spPr>
          <a:xfrm>
            <a:off x="2195018" y="3646912"/>
            <a:ext cx="41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++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67D8810-8D29-4FD2-85C1-374250F00263}"/>
              </a:ext>
            </a:extLst>
          </p:cNvPr>
          <p:cNvSpPr txBox="1"/>
          <p:nvPr/>
        </p:nvSpPr>
        <p:spPr>
          <a:xfrm>
            <a:off x="5361486" y="956394"/>
            <a:ext cx="4488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TW" dirty="0"/>
              <a:t>num = [0         0 	-1      	 0	     0]</a:t>
            </a:r>
          </a:p>
          <a:p>
            <a:r>
              <a:rPr lang="pt-BR" altLang="zh-TW" dirty="0"/>
              <a:t>den =   [1         0 	-19.6         0   	     0]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305C137-58FC-461B-8879-B46ACFDF6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9" y="3075492"/>
            <a:ext cx="4293254" cy="348085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D91472B-F6CF-48D1-88E4-E0672DAD2A28}"/>
              </a:ext>
            </a:extLst>
          </p:cNvPr>
          <p:cNvSpPr txBox="1"/>
          <p:nvPr/>
        </p:nvSpPr>
        <p:spPr>
          <a:xfrm>
            <a:off x="9293962" y="3974554"/>
            <a:ext cx="274870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For Signal Builder</a:t>
            </a:r>
          </a:p>
          <a:p>
            <a:r>
              <a:rPr lang="en-US" altLang="zh-TW" dirty="0"/>
              <a:t>You can set</a:t>
            </a:r>
          </a:p>
          <a:p>
            <a:r>
              <a:rPr lang="en-US" altLang="zh-TW" dirty="0"/>
              <a:t>for t= 0~0.1</a:t>
            </a:r>
          </a:p>
          <a:p>
            <a:r>
              <a:rPr lang="en-US" altLang="zh-TW" dirty="0"/>
              <a:t>	y=1</a:t>
            </a:r>
          </a:p>
          <a:p>
            <a:r>
              <a:rPr lang="en-US" altLang="zh-TW" dirty="0"/>
              <a:t>else </a:t>
            </a:r>
          </a:p>
          <a:p>
            <a:r>
              <a:rPr lang="en-US" altLang="zh-TW" dirty="0"/>
              <a:t>	y=0</a:t>
            </a:r>
          </a:p>
          <a:p>
            <a:endParaRPr lang="en-US" altLang="zh-TW" dirty="0"/>
          </a:p>
          <a:p>
            <a:r>
              <a:rPr lang="en-US" altLang="zh-TW" dirty="0"/>
              <a:t>to simulate initial condition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119CFF99-B648-48EC-BD6F-CE4953FE2F93}"/>
              </a:ext>
            </a:extLst>
          </p:cNvPr>
          <p:cNvSpPr/>
          <p:nvPr/>
        </p:nvSpPr>
        <p:spPr>
          <a:xfrm rot="19137319">
            <a:off x="7260523" y="2057177"/>
            <a:ext cx="1700533" cy="1650513"/>
          </a:xfrm>
          <a:prstGeom prst="arc">
            <a:avLst/>
          </a:prstGeom>
          <a:ln w="38100" cap="flat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FBC12B35-02D3-4B99-AD72-9EA48859B02E}"/>
              </a:ext>
            </a:extLst>
          </p:cNvPr>
          <p:cNvSpPr/>
          <p:nvPr/>
        </p:nvSpPr>
        <p:spPr>
          <a:xfrm rot="13727248">
            <a:off x="5961110" y="1281844"/>
            <a:ext cx="474761" cy="1093539"/>
          </a:xfrm>
          <a:prstGeom prst="arc">
            <a:avLst/>
          </a:prstGeom>
          <a:ln w="38100" cap="flat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28BB56-63BC-4C8A-9018-7DA1A75EBCF0}"/>
              </a:ext>
            </a:extLst>
          </p:cNvPr>
          <p:cNvSpPr txBox="1"/>
          <p:nvPr/>
        </p:nvSpPr>
        <p:spPr>
          <a:xfrm>
            <a:off x="7760460" y="2342954"/>
            <a:ext cx="4504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TW" dirty="0"/>
              <a:t>After designing the block diagram, </a:t>
            </a:r>
          </a:p>
          <a:p>
            <a:r>
              <a:rPr lang="pt-BR" altLang="zh-TW" dirty="0"/>
              <a:t>Press Run and click the scope to see the result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59797A6-4959-4B3D-B2ED-3692CE5B4EA0}"/>
              </a:ext>
            </a:extLst>
          </p:cNvPr>
          <p:cNvSpPr txBox="1"/>
          <p:nvPr/>
        </p:nvSpPr>
        <p:spPr>
          <a:xfrm>
            <a:off x="2800304" y="2697767"/>
            <a:ext cx="166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 value (ex: -36)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48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9853F-26B1-4A12-B915-A11331F5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48" y="95417"/>
            <a:ext cx="10515600" cy="1325563"/>
          </a:xfrm>
        </p:spPr>
        <p:txBody>
          <a:bodyPr/>
          <a:lstStyle/>
          <a:p>
            <a:r>
              <a:rPr lang="en-US" altLang="zh-TW" dirty="0"/>
              <a:t>Step 3) Cont.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C85A23-6A7D-448B-8707-A9037F31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93" y="3740150"/>
            <a:ext cx="7581900" cy="27527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B2C90D0-7726-4177-8AAB-2788E659584F}"/>
              </a:ext>
            </a:extLst>
          </p:cNvPr>
          <p:cNvSpPr txBox="1"/>
          <p:nvPr/>
        </p:nvSpPr>
        <p:spPr>
          <a:xfrm>
            <a:off x="4311897" y="3468449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 =[0 0 1 0]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E6014C-3289-4859-A63D-29F9149E912A}"/>
              </a:ext>
            </a:extLst>
          </p:cNvPr>
          <p:cNvSpPr txBox="1"/>
          <p:nvPr/>
        </p:nvSpPr>
        <p:spPr>
          <a:xfrm>
            <a:off x="6635854" y="3799075"/>
            <a:ext cx="4488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TW" dirty="0"/>
              <a:t>num = [0         0 	-1      	 0	     0]</a:t>
            </a:r>
          </a:p>
          <a:p>
            <a:r>
              <a:rPr lang="pt-BR" altLang="zh-TW" dirty="0"/>
              <a:t>den =   [1         0 	-19.6         0   	     0]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781149D-ADA8-45EF-920B-88F732D3E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598" y="236973"/>
            <a:ext cx="4229100" cy="30956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7C6611C-FEC1-43CB-A491-65548A996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909" y="141363"/>
            <a:ext cx="3730443" cy="336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3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27F71EE-65FC-43DE-83A8-0DCFF2BB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45" y="898212"/>
            <a:ext cx="8523277" cy="59597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3D27C6-0654-4781-BB9A-52C25583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7" y="-250635"/>
            <a:ext cx="10515600" cy="1325563"/>
          </a:xfrm>
        </p:spPr>
        <p:txBody>
          <a:bodyPr/>
          <a:lstStyle/>
          <a:p>
            <a:r>
              <a:rPr lang="en-US" altLang="zh-TW" dirty="0"/>
              <a:t>Output Result</a:t>
            </a:r>
            <a:endParaRPr lang="zh-TW" altLang="en-US" dirty="0"/>
          </a:p>
        </p:txBody>
      </p:sp>
      <p:sp>
        <p:nvSpPr>
          <p:cNvPr id="5" name="圓形: 空心 4">
            <a:extLst>
              <a:ext uri="{FF2B5EF4-FFF2-40B4-BE49-F238E27FC236}">
                <a16:creationId xmlns:a16="http://schemas.microsoft.com/office/drawing/2014/main" id="{A3DCFC00-39A6-4A84-8B3D-635B175CBA20}"/>
              </a:ext>
            </a:extLst>
          </p:cNvPr>
          <p:cNvSpPr/>
          <p:nvPr/>
        </p:nvSpPr>
        <p:spPr>
          <a:xfrm>
            <a:off x="4866883" y="893992"/>
            <a:ext cx="964749" cy="1039921"/>
          </a:xfrm>
          <a:prstGeom prst="donut">
            <a:avLst>
              <a:gd name="adj" fmla="val 30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圓形: 空心 5">
            <a:extLst>
              <a:ext uri="{FF2B5EF4-FFF2-40B4-BE49-F238E27FC236}">
                <a16:creationId xmlns:a16="http://schemas.microsoft.com/office/drawing/2014/main" id="{73285735-C7E4-4ECF-A2EB-93F876285335}"/>
              </a:ext>
            </a:extLst>
          </p:cNvPr>
          <p:cNvSpPr/>
          <p:nvPr/>
        </p:nvSpPr>
        <p:spPr>
          <a:xfrm>
            <a:off x="5941148" y="963720"/>
            <a:ext cx="793102" cy="855108"/>
          </a:xfrm>
          <a:prstGeom prst="donut">
            <a:avLst>
              <a:gd name="adj" fmla="val 30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3B0276-D216-4F9C-A79D-145879211F7C}"/>
              </a:ext>
            </a:extLst>
          </p:cNvPr>
          <p:cNvSpPr txBox="1"/>
          <p:nvPr/>
        </p:nvSpPr>
        <p:spPr>
          <a:xfrm>
            <a:off x="3168040" y="1933913"/>
            <a:ext cx="283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Change the time if you want</a:t>
            </a:r>
            <a:endParaRPr lang="zh-TW" altLang="en-US" dirty="0"/>
          </a:p>
        </p:txBody>
      </p:sp>
      <p:sp>
        <p:nvSpPr>
          <p:cNvPr id="9" name="圓形: 空心 8">
            <a:extLst>
              <a:ext uri="{FF2B5EF4-FFF2-40B4-BE49-F238E27FC236}">
                <a16:creationId xmlns:a16="http://schemas.microsoft.com/office/drawing/2014/main" id="{F4A6F007-C1A9-44F6-A626-A7902E1C0269}"/>
              </a:ext>
            </a:extLst>
          </p:cNvPr>
          <p:cNvSpPr/>
          <p:nvPr/>
        </p:nvSpPr>
        <p:spPr>
          <a:xfrm>
            <a:off x="7691534" y="2506382"/>
            <a:ext cx="793102" cy="855108"/>
          </a:xfrm>
          <a:prstGeom prst="donut">
            <a:avLst>
              <a:gd name="adj" fmla="val 30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9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9D366-41D4-46CF-88C9-A8FBA69B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7282"/>
            <a:ext cx="10515600" cy="1325563"/>
          </a:xfrm>
        </p:spPr>
        <p:txBody>
          <a:bodyPr/>
          <a:lstStyle/>
          <a:p>
            <a:r>
              <a:rPr lang="en-US" altLang="zh-TW" dirty="0"/>
              <a:t>Problem 2: ODE45 Reference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D9B16F-4554-4A17-B3D2-A1CFB9A3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21" y="815869"/>
            <a:ext cx="7596917" cy="543153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661A078-43AD-4AEB-8A1E-3857B1BA6B4B}"/>
              </a:ext>
            </a:extLst>
          </p:cNvPr>
          <p:cNvSpPr txBox="1"/>
          <p:nvPr/>
        </p:nvSpPr>
        <p:spPr>
          <a:xfrm>
            <a:off x="6404606" y="6130212"/>
            <a:ext cx="5722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More info:</a:t>
            </a:r>
          </a:p>
          <a:p>
            <a:r>
              <a:rPr lang="en-US" altLang="zh-TW" dirty="0">
                <a:hlinkClick r:id="rId3"/>
              </a:rPr>
              <a:t>https://www.mathworks.com/help/matlab/ref/ode45.html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669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00C52-A7D6-4A9C-A2F3-E28F3A62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74" y="-246206"/>
            <a:ext cx="10515600" cy="1325563"/>
          </a:xfrm>
        </p:spPr>
        <p:txBody>
          <a:bodyPr/>
          <a:lstStyle/>
          <a:p>
            <a:r>
              <a:rPr lang="en-US" altLang="zh-TW" dirty="0"/>
              <a:t>Problem 2 reference code update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1AFA9AE-BC32-4ABB-A8BC-F097DAE77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23130"/>
            <a:ext cx="4981575" cy="45910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92E82D5-46DE-4813-A19A-D369BF98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8" y="723275"/>
            <a:ext cx="4673600" cy="613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2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FCF46-2FB9-49AB-9A3D-2DD49574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57" y="0"/>
            <a:ext cx="10515600" cy="1325563"/>
          </a:xfrm>
        </p:spPr>
        <p:txBody>
          <a:bodyPr/>
          <a:lstStyle/>
          <a:p>
            <a:r>
              <a:rPr lang="en-US" altLang="zh-TW" dirty="0"/>
              <a:t>HW4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414B0-962D-46B6-BD66-0327EBB6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86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the transfer function for each C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three K values for each C (total 9 result)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three K values for each C (total 9 result)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report don’t just show your result, please explain !!</a:t>
            </a:r>
          </a:p>
          <a:p>
            <a:pPr marL="0" indent="0">
              <a:buNone/>
            </a:pP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**Analyze the different values of K for each C 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 [0,0,1,0],[0,0,1,1] and [0,1,1,1] ) 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321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328</Words>
  <Application>Microsoft Office PowerPoint</Application>
  <PresentationFormat>寬螢幕</PresentationFormat>
  <Paragraphs>55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佈景主題</vt:lpstr>
      <vt:lpstr>MATLAB- Simulink</vt:lpstr>
      <vt:lpstr>Example 3.3 Inverted pendulum control </vt:lpstr>
      <vt:lpstr>Step 2. Open Simulink</vt:lpstr>
      <vt:lpstr>Step 3. Create Block Diagram</vt:lpstr>
      <vt:lpstr>Step 3) Cont.</vt:lpstr>
      <vt:lpstr>Output Result</vt:lpstr>
      <vt:lpstr>Problem 2: ODE45 Reference</vt:lpstr>
      <vt:lpstr>Problem 2 reference code update</vt:lpstr>
      <vt:lpstr>HW4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MATLAB- Simulink</dc:title>
  <dc:creator>Kun-Yen Chiu</dc:creator>
  <cp:lastModifiedBy>Kun-Yen Chiu</cp:lastModifiedBy>
  <cp:revision>12</cp:revision>
  <dcterms:created xsi:type="dcterms:W3CDTF">2020-04-22T16:21:46Z</dcterms:created>
  <dcterms:modified xsi:type="dcterms:W3CDTF">2020-05-12T07:56:28Z</dcterms:modified>
</cp:coreProperties>
</file>