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59" r:id="rId6"/>
    <p:sldId id="271" r:id="rId7"/>
    <p:sldId id="261" r:id="rId8"/>
    <p:sldId id="262" r:id="rId9"/>
    <p:sldId id="263" r:id="rId10"/>
    <p:sldId id="272" r:id="rId11"/>
    <p:sldId id="264" r:id="rId12"/>
    <p:sldId id="265" r:id="rId13"/>
    <p:sldId id="266" r:id="rId14"/>
    <p:sldId id="267" r:id="rId15"/>
    <p:sldId id="288" r:id="rId16"/>
    <p:sldId id="274" r:id="rId17"/>
    <p:sldId id="268" r:id="rId18"/>
    <p:sldId id="275" r:id="rId19"/>
    <p:sldId id="269" r:id="rId20"/>
    <p:sldId id="279" r:id="rId21"/>
    <p:sldId id="281" r:id="rId22"/>
    <p:sldId id="283" r:id="rId23"/>
    <p:sldId id="278" r:id="rId24"/>
    <p:sldId id="289" r:id="rId25"/>
    <p:sldId id="290" r:id="rId26"/>
    <p:sldId id="291" r:id="rId27"/>
    <p:sldId id="282" r:id="rId28"/>
    <p:sldId id="286" r:id="rId29"/>
    <p:sldId id="287" r:id="rId30"/>
    <p:sldId id="284" r:id="rId31"/>
    <p:sldId id="285" r:id="rId32"/>
    <p:sldId id="292" r:id="rId33"/>
    <p:sldId id="293" r:id="rId34"/>
    <p:sldId id="294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E5CA-8DA5-4217-88FE-26979409C9DA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26981-BDC2-4540-BE64-B0A0907CB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2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26981-BDC2-4540-BE64-B0A0907CBD6F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462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26981-BDC2-4540-BE64-B0A0907CBD6F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542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26981-BDC2-4540-BE64-B0A0907CBD6F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22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58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28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89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12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00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2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22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4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83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51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D15A0-99C2-4BEC-997F-0AEAFC1A0C9C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49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15A0-99C2-4BEC-997F-0AEAFC1A0C9C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B8F16-3744-41BC-B390-C6A8F84DB8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19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find-k-cores-graph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graph-coloring-set-2-greedy-algorithm/" TargetMode="External"/><Relationship Id="rId2" Type="http://schemas.openxmlformats.org/officeDocument/2006/relationships/hyperlink" Target="https://en.wikipedia.org/wiki/Branch_and_bound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34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file format – k-core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each line, you should output two integers</a:t>
            </a:r>
          </a:p>
          <a:p>
            <a:r>
              <a:rPr lang="en-US" altLang="zh-TW" dirty="0"/>
              <a:t>They are the vertex IDs and their </a:t>
            </a:r>
            <a:r>
              <a:rPr lang="en-US" altLang="zh-TW" dirty="0" err="1"/>
              <a:t>coreness</a:t>
            </a:r>
            <a:endParaRPr lang="en-US" altLang="zh-TW" dirty="0"/>
          </a:p>
          <a:p>
            <a:pPr lvl="1"/>
            <a:r>
              <a:rPr lang="en-US" altLang="zh-TW" dirty="0"/>
              <a:t>[Vertex ID] [</a:t>
            </a:r>
            <a:r>
              <a:rPr lang="en-US" altLang="zh-TW" dirty="0" err="1"/>
              <a:t>coreness</a:t>
            </a:r>
            <a:r>
              <a:rPr lang="en-US" altLang="zh-TW" dirty="0"/>
              <a:t>]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Output vertex IDs in ascending order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432" y="2048607"/>
            <a:ext cx="2309721" cy="45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1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file format -- clique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Your program should be interrupted after 3 minutes</a:t>
            </a:r>
            <a:br>
              <a:rPr lang="en-US" altLang="zh-TW" dirty="0"/>
            </a:br>
            <a:r>
              <a:rPr lang="en-US" altLang="zh-TW" dirty="0"/>
              <a:t>10 seconds after the interruption, a kill signal will be sent</a:t>
            </a:r>
          </a:p>
          <a:p>
            <a:r>
              <a:rPr lang="en-US" altLang="zh-TW" dirty="0"/>
              <a:t>Output the largest clique you can find</a:t>
            </a:r>
          </a:p>
          <a:p>
            <a:r>
              <a:rPr lang="en-US" altLang="zh-TW" dirty="0"/>
              <a:t>Each line is a vertex ID</a:t>
            </a:r>
          </a:p>
          <a:p>
            <a:r>
              <a:rPr lang="en-US" altLang="zh-TW" dirty="0"/>
              <a:t>Output vertex IDs in ascending order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649" y="3091960"/>
            <a:ext cx="2230682" cy="31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4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CPU: i7-8700k</a:t>
            </a:r>
          </a:p>
          <a:p>
            <a:r>
              <a:rPr lang="en-US" altLang="zh-TW" dirty="0"/>
              <a:t>RAM: 64GB DDR4</a:t>
            </a:r>
          </a:p>
          <a:p>
            <a:r>
              <a:rPr lang="en-US" altLang="zh-TW" dirty="0"/>
              <a:t>DISK: 1TB</a:t>
            </a:r>
          </a:p>
          <a:p>
            <a:r>
              <a:rPr lang="en-US" altLang="zh-TW" dirty="0" err="1"/>
              <a:t>Gcc</a:t>
            </a:r>
            <a:r>
              <a:rPr lang="en-US" altLang="zh-TW" dirty="0"/>
              <a:t> version: 4.8.5 (C++ 11)</a:t>
            </a:r>
          </a:p>
          <a:p>
            <a:pPr lvl="1"/>
            <a:r>
              <a:rPr lang="en-US" altLang="zh-TW" dirty="0"/>
              <a:t>If you need other version of compiler, please let us know the reason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725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provide </a:t>
            </a:r>
            <a:r>
              <a:rPr lang="en-US" altLang="zh-TW" dirty="0" err="1"/>
              <a:t>makefile</a:t>
            </a:r>
            <a:endParaRPr lang="en-US" altLang="zh-TW" dirty="0"/>
          </a:p>
          <a:p>
            <a:r>
              <a:rPr lang="en-US" altLang="zh-TW" dirty="0"/>
              <a:t>Name of output executable file should be “</a:t>
            </a:r>
            <a:r>
              <a:rPr lang="en-US" altLang="zh-TW" dirty="0" err="1"/>
              <a:t>clique_find</a:t>
            </a:r>
            <a:r>
              <a:rPr lang="en-US" altLang="zh-TW" dirty="0"/>
              <a:t>”</a:t>
            </a:r>
          </a:p>
          <a:p>
            <a:r>
              <a:rPr lang="en-US" altLang="zh-TW" dirty="0"/>
              <a:t>Your code should take two arguments: input file name and k </a:t>
            </a:r>
          </a:p>
          <a:p>
            <a:r>
              <a:rPr lang="en-US" altLang="zh-TW" dirty="0"/>
              <a:t>TA will test your code as follow</a:t>
            </a:r>
          </a:p>
          <a:p>
            <a:pPr marL="0" indent="0">
              <a:buNone/>
            </a:pPr>
            <a:r>
              <a:rPr lang="en-US" altLang="zh-TW" dirty="0"/>
              <a:t> ./</a:t>
            </a:r>
            <a:r>
              <a:rPr lang="en-US" altLang="zh-TW" dirty="0" err="1"/>
              <a:t>clique_find</a:t>
            </a:r>
            <a:r>
              <a:rPr lang="en-US" altLang="zh-TW" dirty="0"/>
              <a:t> [</a:t>
            </a:r>
            <a:r>
              <a:rPr lang="en-US" altLang="zh-TW" dirty="0" err="1"/>
              <a:t>input_file_name</a:t>
            </a:r>
            <a:r>
              <a:rPr lang="en-US" altLang="zh-TW" dirty="0"/>
              <a:t>] k</a:t>
            </a:r>
          </a:p>
          <a:p>
            <a:r>
              <a:rPr lang="en-US" altLang="zh-TW" dirty="0"/>
              <a:t>Output file name should be</a:t>
            </a:r>
          </a:p>
          <a:p>
            <a:pPr lvl="1"/>
            <a:r>
              <a:rPr lang="en-US" altLang="zh-TW" dirty="0"/>
              <a:t>k</a:t>
            </a:r>
            <a:r>
              <a:rPr lang="en-US" altLang="zh-TW" dirty="0" smtClean="0"/>
              <a:t>core.txt</a:t>
            </a:r>
            <a:r>
              <a:rPr lang="en-US" altLang="zh-TW" dirty="0"/>
              <a:t>, for k-core problem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lique.txt</a:t>
            </a:r>
            <a:r>
              <a:rPr lang="en-US" altLang="zh-TW" dirty="0"/>
              <a:t>, for maximum clique problem</a:t>
            </a:r>
          </a:p>
        </p:txBody>
      </p:sp>
    </p:spTree>
    <p:extLst>
      <p:ext uri="{BB962C8B-B14F-4D97-AF65-F5344CB8AC3E}">
        <p14:creationId xmlns:p14="http://schemas.microsoft.com/office/powerpoint/2010/main" val="2796666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Testcases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have two </a:t>
            </a:r>
            <a:r>
              <a:rPr lang="en-US" altLang="zh-TW" dirty="0" err="1"/>
              <a:t>testcases</a:t>
            </a:r>
            <a:endParaRPr lang="en-US" altLang="zh-TW" dirty="0"/>
          </a:p>
          <a:p>
            <a:r>
              <a:rPr lang="en-US" altLang="zh-TW" dirty="0"/>
              <a:t>Public </a:t>
            </a:r>
            <a:r>
              <a:rPr lang="en-US" altLang="zh-TW" dirty="0" err="1"/>
              <a:t>testcase</a:t>
            </a:r>
            <a:endParaRPr lang="en-US" altLang="zh-TW" dirty="0"/>
          </a:p>
          <a:p>
            <a:pPr lvl="1"/>
            <a:r>
              <a:rPr lang="en-US" altLang="zh-TW" dirty="0"/>
              <a:t>82167 vertices, ID from 0 - 82166</a:t>
            </a:r>
          </a:p>
          <a:p>
            <a:pPr lvl="1"/>
            <a:r>
              <a:rPr lang="en-US" altLang="zh-TW" dirty="0"/>
              <a:t>2072442 edges</a:t>
            </a:r>
          </a:p>
          <a:p>
            <a:r>
              <a:rPr lang="en-US" altLang="zh-TW" dirty="0"/>
              <a:t>Private </a:t>
            </a:r>
            <a:r>
              <a:rPr lang="en-US" altLang="zh-TW" dirty="0" err="1"/>
              <a:t>testcase</a:t>
            </a:r>
            <a:endParaRPr lang="en-US" altLang="zh-TW" dirty="0"/>
          </a:p>
          <a:p>
            <a:pPr lvl="1"/>
            <a:r>
              <a:rPr lang="en-US" altLang="zh-TW" dirty="0"/>
              <a:t>82167 vertices, ID from 0 - 82166</a:t>
            </a:r>
          </a:p>
          <a:p>
            <a:pPr lvl="1"/>
            <a:r>
              <a:rPr lang="en-US" altLang="zh-TW" dirty="0"/>
              <a:t>2091140 edges</a:t>
            </a:r>
          </a:p>
        </p:txBody>
      </p:sp>
    </p:spTree>
    <p:extLst>
      <p:ext uri="{BB962C8B-B14F-4D97-AF65-F5344CB8AC3E}">
        <p14:creationId xmlns:p14="http://schemas.microsoft.com/office/powerpoint/2010/main" val="17052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have public and private test cases. </a:t>
            </a:r>
            <a:br>
              <a:rPr lang="en-US" altLang="zh-TW" dirty="0"/>
            </a:br>
            <a:r>
              <a:rPr lang="en-US" altLang="zh-TW" dirty="0"/>
              <a:t>You also need to submit the project report</a:t>
            </a:r>
          </a:p>
          <a:p>
            <a:r>
              <a:rPr lang="en-US" altLang="zh-TW" dirty="0"/>
              <a:t>Public (45%)</a:t>
            </a:r>
          </a:p>
          <a:p>
            <a:pPr lvl="1"/>
            <a:r>
              <a:rPr lang="en-US" altLang="zh-TW" dirty="0"/>
              <a:t>K-core (18%)</a:t>
            </a:r>
          </a:p>
          <a:p>
            <a:pPr lvl="1"/>
            <a:r>
              <a:rPr lang="en-US" altLang="zh-TW" dirty="0"/>
              <a:t>Clique (27%)</a:t>
            </a:r>
          </a:p>
          <a:p>
            <a:r>
              <a:rPr lang="en-US" altLang="zh-TW" dirty="0"/>
              <a:t>Private (45%)</a:t>
            </a:r>
          </a:p>
          <a:p>
            <a:pPr lvl="1"/>
            <a:r>
              <a:rPr lang="en-US" altLang="zh-TW" dirty="0"/>
              <a:t>K-core (18%)</a:t>
            </a:r>
          </a:p>
          <a:p>
            <a:pPr lvl="1"/>
            <a:r>
              <a:rPr lang="en-US" altLang="zh-TW" dirty="0"/>
              <a:t>Clique (27%)</a:t>
            </a:r>
          </a:p>
          <a:p>
            <a:r>
              <a:rPr lang="en-US" altLang="zh-TW" dirty="0"/>
              <a:t>Report (10%)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0732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– k-core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get the score of k-core problem, you need to output the correct vertex IDs and their </a:t>
            </a:r>
            <a:r>
              <a:rPr lang="en-US" altLang="zh-TW" dirty="0" err="1"/>
              <a:t>coreness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1257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-- clique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For both the public and private test cases of the clique problem, the scores are given based on the clique size you found</a:t>
            </a:r>
          </a:p>
          <a:p>
            <a:pPr lvl="1"/>
            <a:r>
              <a:rPr lang="en-US" altLang="zh-TW" dirty="0"/>
              <a:t>Size = 1500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60</a:t>
            </a:r>
          </a:p>
          <a:p>
            <a:pPr lvl="1"/>
            <a:r>
              <a:rPr lang="en-US" altLang="zh-TW" dirty="0"/>
              <a:t>Size &gt; 1400 : 54</a:t>
            </a:r>
          </a:p>
          <a:p>
            <a:pPr lvl="1"/>
            <a:r>
              <a:rPr lang="en-US" altLang="zh-TW" dirty="0"/>
              <a:t>Size &gt;= 800 : 42</a:t>
            </a:r>
          </a:p>
          <a:p>
            <a:pPr lvl="1"/>
            <a:r>
              <a:rPr lang="en-US" altLang="zh-TW" dirty="0"/>
              <a:t>Size &gt;= 500 : 36</a:t>
            </a:r>
          </a:p>
          <a:p>
            <a:pPr lvl="1"/>
            <a:r>
              <a:rPr lang="en-US" altLang="zh-TW" dirty="0"/>
              <a:t>Otherwise : 0</a:t>
            </a:r>
          </a:p>
        </p:txBody>
      </p:sp>
    </p:spTree>
    <p:extLst>
      <p:ext uri="{BB962C8B-B14F-4D97-AF65-F5344CB8AC3E}">
        <p14:creationId xmlns:p14="http://schemas.microsoft.com/office/powerpoint/2010/main" val="369972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--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Output correct </a:t>
            </a:r>
            <a:r>
              <a:rPr lang="en-US" altLang="zh-TW" dirty="0" err="1"/>
              <a:t>coreness</a:t>
            </a:r>
            <a:r>
              <a:rPr lang="en-US" altLang="zh-TW" dirty="0"/>
              <a:t> on both test cases, find clique size = 1400 on the public test case and clique size = 800 on the private test case, and write report properly</a:t>
            </a:r>
          </a:p>
          <a:p>
            <a:r>
              <a:rPr lang="en-US" altLang="zh-TW" dirty="0"/>
              <a:t>(40 + 54)*0.45 + (40 + 42)*0.45+10 = 89.2</a:t>
            </a:r>
          </a:p>
          <a:p>
            <a:r>
              <a:rPr lang="en-US" altLang="zh-TW" dirty="0"/>
              <a:t>Output correct </a:t>
            </a:r>
            <a:r>
              <a:rPr lang="en-US" altLang="zh-TW" dirty="0" err="1"/>
              <a:t>coreness</a:t>
            </a:r>
            <a:r>
              <a:rPr lang="en-US" altLang="zh-TW" dirty="0"/>
              <a:t> on public test case, but fail in the private test. Find clique size = 1433 on both test cases</a:t>
            </a:r>
          </a:p>
          <a:p>
            <a:r>
              <a:rPr lang="en-US" altLang="zh-TW" dirty="0"/>
              <a:t>(40 + 54 )*0.45 + ( 0 + 54 )*0.45 + 10 = 76.6</a:t>
            </a:r>
          </a:p>
        </p:txBody>
      </p:sp>
    </p:spTree>
    <p:extLst>
      <p:ext uri="{BB962C8B-B14F-4D97-AF65-F5344CB8AC3E}">
        <p14:creationId xmlns:p14="http://schemas.microsoft.com/office/powerpoint/2010/main" val="3291270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Your report should contain</a:t>
            </a:r>
          </a:p>
          <a:p>
            <a:pPr lvl="1"/>
            <a:r>
              <a:rPr lang="en-US" altLang="zh-TW" dirty="0"/>
              <a:t>How you implement your code</a:t>
            </a:r>
          </a:p>
          <a:p>
            <a:pPr lvl="1"/>
            <a:r>
              <a:rPr lang="en-US" altLang="zh-TW" dirty="0"/>
              <a:t>Challenge you encounter in this project</a:t>
            </a:r>
          </a:p>
          <a:p>
            <a:pPr lvl="1"/>
            <a:r>
              <a:rPr lang="en-US" altLang="zh-TW" dirty="0"/>
              <a:t>Reference that give you idea (</a:t>
            </a:r>
            <a:r>
              <a:rPr lang="en-US" altLang="zh-TW" dirty="0" err="1"/>
              <a:t>github</a:t>
            </a:r>
            <a:r>
              <a:rPr lang="en-US" altLang="zh-TW" dirty="0"/>
              <a:t>/paper…)</a:t>
            </a:r>
          </a:p>
          <a:p>
            <a:pPr lvl="1"/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No more than 3 pages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3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Induced subgraph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Given a graph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TW" b="0" dirty="0"/>
              </a:p>
              <a:p>
                <a:endParaRPr lang="en-US" altLang="zh-TW" b="0" dirty="0"/>
              </a:p>
              <a:p>
                <a:r>
                  <a:rPr lang="en-US" altLang="zh-TW" dirty="0"/>
                  <a:t>Given a vertex set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An induced subgraph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graph whose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vertex set 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, and whose edge set consists of all edges 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that have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both endpoints 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108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Submit your </a:t>
            </a:r>
          </a:p>
          <a:p>
            <a:pPr lvl="1"/>
            <a:r>
              <a:rPr lang="en-US" altLang="zh-TW" dirty="0"/>
              <a:t>Code</a:t>
            </a:r>
          </a:p>
          <a:p>
            <a:pPr lvl="1"/>
            <a:r>
              <a:rPr lang="en-US" altLang="zh-TW" dirty="0" err="1"/>
              <a:t>Makefile</a:t>
            </a:r>
            <a:endParaRPr lang="en-US" altLang="zh-TW" dirty="0"/>
          </a:p>
          <a:p>
            <a:pPr lvl="1"/>
            <a:r>
              <a:rPr lang="en-US" altLang="zh-TW" dirty="0"/>
              <a:t>Report</a:t>
            </a:r>
          </a:p>
          <a:p>
            <a:r>
              <a:rPr lang="en-US" altLang="zh-TW" dirty="0"/>
              <a:t>Submit a zip file with filename “[</a:t>
            </a:r>
            <a:r>
              <a:rPr lang="en-US" altLang="zh-TW" dirty="0" err="1"/>
              <a:t>student_id</a:t>
            </a:r>
            <a:r>
              <a:rPr lang="en-US" altLang="zh-TW" dirty="0"/>
              <a:t>]_project”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" y="4792540"/>
            <a:ext cx="4146207" cy="80815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24" y="4792540"/>
            <a:ext cx="74485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94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16833"/>
            <a:ext cx="10515600" cy="4351338"/>
          </a:xfrm>
        </p:spPr>
        <p:txBody>
          <a:bodyPr/>
          <a:lstStyle/>
          <a:p>
            <a:r>
              <a:rPr lang="en-US" altLang="zh-TW" dirty="0"/>
              <a:t>After “make”, a executable file “</a:t>
            </a:r>
            <a:r>
              <a:rPr lang="en-US" altLang="zh-TW" dirty="0" err="1"/>
              <a:t>find_clique</a:t>
            </a:r>
            <a:r>
              <a:rPr lang="en-US" altLang="zh-TW" dirty="0"/>
              <a:t>” should be created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After execute, kcore.txt and clique.txt should be created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44" y="2520827"/>
            <a:ext cx="4350824" cy="49493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457" y="2503853"/>
            <a:ext cx="4229100" cy="12477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53" y="4656931"/>
            <a:ext cx="5927635" cy="30296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557" y="5392797"/>
            <a:ext cx="5505450" cy="1143000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>
          <a:xfrm>
            <a:off x="6550269" y="2520827"/>
            <a:ext cx="923193" cy="10136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703885" y="5280635"/>
            <a:ext cx="811824" cy="10136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151309" y="5338303"/>
            <a:ext cx="811824" cy="10136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608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are </a:t>
            </a:r>
            <a:r>
              <a:rPr lang="en-US" altLang="zh-TW" dirty="0">
                <a:solidFill>
                  <a:schemeClr val="accent5"/>
                </a:solidFill>
              </a:rPr>
              <a:t>allowed </a:t>
            </a:r>
            <a:r>
              <a:rPr lang="en-US" altLang="zh-TW" dirty="0"/>
              <a:t>to use STL</a:t>
            </a:r>
          </a:p>
          <a:p>
            <a:endParaRPr lang="en-US" altLang="zh-TW" dirty="0"/>
          </a:p>
          <a:p>
            <a:r>
              <a:rPr lang="en-US" altLang="zh-TW" dirty="0"/>
              <a:t>But </a:t>
            </a:r>
            <a:r>
              <a:rPr lang="en-US" altLang="zh-TW" dirty="0">
                <a:solidFill>
                  <a:srgbClr val="FF0000"/>
                </a:solidFill>
              </a:rPr>
              <a:t>do not </a:t>
            </a:r>
            <a:r>
              <a:rPr lang="en-US" altLang="zh-TW" dirty="0"/>
              <a:t>use existing functions/libraries that directly compute </a:t>
            </a:r>
            <a:r>
              <a:rPr lang="en-US" altLang="zh-TW" dirty="0" err="1"/>
              <a:t>coreness</a:t>
            </a:r>
            <a:r>
              <a:rPr lang="en-US" altLang="zh-TW" dirty="0"/>
              <a:t>/find cliques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6740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Do not </a:t>
            </a:r>
            <a:r>
              <a:rPr lang="en-US" altLang="zh-TW" dirty="0"/>
              <a:t>copy code from this website when you implement k-core </a:t>
            </a:r>
          </a:p>
          <a:p>
            <a:pPr lvl="1"/>
            <a:r>
              <a:rPr lang="en-US" altLang="zh-TW" dirty="0">
                <a:hlinkClick r:id="rId2"/>
              </a:rPr>
              <a:t>https://www.geeksforgeeks.org/find-k-cores-graph/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It’s wrong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094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how to handle interrupt signal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need to include &lt;</a:t>
            </a:r>
            <a:r>
              <a:rPr lang="en-US" altLang="zh-TW" dirty="0" err="1"/>
              <a:t>signal.h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Define a function signal handler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44" y="3121879"/>
            <a:ext cx="4879759" cy="17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57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how to handle interrupt signal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main function, specify the signal to handle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Run with timeout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63" y="2304317"/>
            <a:ext cx="3714750" cy="2724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194" y="5712985"/>
            <a:ext cx="60102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method you may use to find maximum clique</a:t>
            </a:r>
          </a:p>
          <a:p>
            <a:endParaRPr lang="en-US" altLang="zh-TW" dirty="0"/>
          </a:p>
          <a:p>
            <a:r>
              <a:rPr lang="en-US" altLang="zh-TW" dirty="0"/>
              <a:t>Branch and bound</a:t>
            </a:r>
          </a:p>
          <a:p>
            <a:pPr lvl="1"/>
            <a:r>
              <a:rPr lang="en-US" altLang="zh-TW" dirty="0">
                <a:hlinkClick r:id="rId2"/>
              </a:rPr>
              <a:t>https://en.wikipedia.org/wiki/Branch_and_bound</a:t>
            </a:r>
            <a:endParaRPr lang="en-US" altLang="zh-TW" dirty="0"/>
          </a:p>
          <a:p>
            <a:r>
              <a:rPr lang="en-US" altLang="zh-TW" dirty="0"/>
              <a:t>Graph coloring</a:t>
            </a:r>
          </a:p>
          <a:p>
            <a:pPr lvl="1"/>
            <a:r>
              <a:rPr lang="en-US" altLang="zh-TW" dirty="0">
                <a:hlinkClick r:id="rId3"/>
              </a:rPr>
              <a:t>https://www.geeksforgeeks.org/graph-coloring-set-2-greedy-algorithm/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0432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how to find k-core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Iteratively delete low degree vertices 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796563" y="304342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96563" y="490305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159370" y="400129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319955" y="490305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801209" y="272250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603631" y="400129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282711" y="272250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7461739" y="3483036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>
            <a:stCxn id="5" idx="4"/>
            <a:endCxn id="6" idx="0"/>
          </p:cNvCxnSpPr>
          <p:nvPr/>
        </p:nvCxnSpPr>
        <p:spPr>
          <a:xfrm>
            <a:off x="2117483" y="3685259"/>
            <a:ext cx="0" cy="12177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7" idx="3"/>
            <a:endCxn id="6" idx="6"/>
          </p:cNvCxnSpPr>
          <p:nvPr/>
        </p:nvCxnSpPr>
        <p:spPr>
          <a:xfrm flipH="1">
            <a:off x="2438402" y="4549138"/>
            <a:ext cx="814963" cy="674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6"/>
            <a:endCxn id="9" idx="2"/>
          </p:cNvCxnSpPr>
          <p:nvPr/>
        </p:nvCxnSpPr>
        <p:spPr>
          <a:xfrm flipV="1">
            <a:off x="2438402" y="3043420"/>
            <a:ext cx="1362807" cy="320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9" idx="4"/>
            <a:endCxn id="7" idx="7"/>
          </p:cNvCxnSpPr>
          <p:nvPr/>
        </p:nvCxnSpPr>
        <p:spPr>
          <a:xfrm flipH="1">
            <a:off x="3707214" y="3364339"/>
            <a:ext cx="414915" cy="7309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7" idx="5"/>
            <a:endCxn id="8" idx="2"/>
          </p:cNvCxnSpPr>
          <p:nvPr/>
        </p:nvCxnSpPr>
        <p:spPr>
          <a:xfrm>
            <a:off x="3707214" y="4549138"/>
            <a:ext cx="612741" cy="674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6" idx="6"/>
            <a:endCxn id="8" idx="2"/>
          </p:cNvCxnSpPr>
          <p:nvPr/>
        </p:nvCxnSpPr>
        <p:spPr>
          <a:xfrm>
            <a:off x="2438402" y="5223974"/>
            <a:ext cx="18815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7" idx="6"/>
            <a:endCxn id="10" idx="2"/>
          </p:cNvCxnSpPr>
          <p:nvPr/>
        </p:nvCxnSpPr>
        <p:spPr>
          <a:xfrm>
            <a:off x="3801209" y="4322214"/>
            <a:ext cx="18024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9" idx="5"/>
            <a:endCxn id="10" idx="2"/>
          </p:cNvCxnSpPr>
          <p:nvPr/>
        </p:nvCxnSpPr>
        <p:spPr>
          <a:xfrm>
            <a:off x="4349053" y="3270344"/>
            <a:ext cx="1254578" cy="1051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9" idx="6"/>
            <a:endCxn id="11" idx="2"/>
          </p:cNvCxnSpPr>
          <p:nvPr/>
        </p:nvCxnSpPr>
        <p:spPr>
          <a:xfrm>
            <a:off x="4443048" y="3043420"/>
            <a:ext cx="839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11" idx="2"/>
            <a:endCxn id="7" idx="6"/>
          </p:cNvCxnSpPr>
          <p:nvPr/>
        </p:nvCxnSpPr>
        <p:spPr>
          <a:xfrm flipH="1">
            <a:off x="3801209" y="3043420"/>
            <a:ext cx="1481502" cy="1278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1" idx="4"/>
            <a:endCxn id="10" idx="2"/>
          </p:cNvCxnSpPr>
          <p:nvPr/>
        </p:nvCxnSpPr>
        <p:spPr>
          <a:xfrm>
            <a:off x="5603631" y="3364339"/>
            <a:ext cx="0" cy="957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0" idx="6"/>
            <a:endCxn id="10" idx="6"/>
          </p:cNvCxnSpPr>
          <p:nvPr/>
        </p:nvCxnSpPr>
        <p:spPr>
          <a:xfrm>
            <a:off x="6245470" y="4322214"/>
            <a:ext cx="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0" idx="6"/>
            <a:endCxn id="12" idx="2"/>
          </p:cNvCxnSpPr>
          <p:nvPr/>
        </p:nvCxnSpPr>
        <p:spPr>
          <a:xfrm flipV="1">
            <a:off x="6245470" y="3803956"/>
            <a:ext cx="1216269" cy="5182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7130561" y="5067839"/>
            <a:ext cx="24178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1-core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083500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how to find k-core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Iteratively delete low degree vertices 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796563" y="304342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96563" y="490305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159370" y="400129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319955" y="490305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801209" y="272250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603631" y="400129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282711" y="272250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7461739" y="3483036"/>
            <a:ext cx="641839" cy="641839"/>
          </a:xfrm>
          <a:prstGeom prst="ellipse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>
            <a:stCxn id="5" idx="4"/>
            <a:endCxn id="6" idx="0"/>
          </p:cNvCxnSpPr>
          <p:nvPr/>
        </p:nvCxnSpPr>
        <p:spPr>
          <a:xfrm>
            <a:off x="2117483" y="3685259"/>
            <a:ext cx="0" cy="12177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7" idx="3"/>
            <a:endCxn id="6" idx="6"/>
          </p:cNvCxnSpPr>
          <p:nvPr/>
        </p:nvCxnSpPr>
        <p:spPr>
          <a:xfrm flipH="1">
            <a:off x="2438402" y="4549138"/>
            <a:ext cx="814963" cy="674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6"/>
            <a:endCxn id="9" idx="2"/>
          </p:cNvCxnSpPr>
          <p:nvPr/>
        </p:nvCxnSpPr>
        <p:spPr>
          <a:xfrm flipV="1">
            <a:off x="2438402" y="3043420"/>
            <a:ext cx="1362807" cy="3209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9" idx="4"/>
            <a:endCxn id="7" idx="7"/>
          </p:cNvCxnSpPr>
          <p:nvPr/>
        </p:nvCxnSpPr>
        <p:spPr>
          <a:xfrm flipH="1">
            <a:off x="3707214" y="3364339"/>
            <a:ext cx="414915" cy="7309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7" idx="5"/>
            <a:endCxn id="8" idx="2"/>
          </p:cNvCxnSpPr>
          <p:nvPr/>
        </p:nvCxnSpPr>
        <p:spPr>
          <a:xfrm>
            <a:off x="3707214" y="4549138"/>
            <a:ext cx="612741" cy="674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6" idx="6"/>
            <a:endCxn id="8" idx="2"/>
          </p:cNvCxnSpPr>
          <p:nvPr/>
        </p:nvCxnSpPr>
        <p:spPr>
          <a:xfrm>
            <a:off x="2438402" y="5223974"/>
            <a:ext cx="18815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7" idx="6"/>
            <a:endCxn id="10" idx="2"/>
          </p:cNvCxnSpPr>
          <p:nvPr/>
        </p:nvCxnSpPr>
        <p:spPr>
          <a:xfrm>
            <a:off x="3801209" y="4322214"/>
            <a:ext cx="18024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9" idx="5"/>
            <a:endCxn id="10" idx="2"/>
          </p:cNvCxnSpPr>
          <p:nvPr/>
        </p:nvCxnSpPr>
        <p:spPr>
          <a:xfrm>
            <a:off x="4349053" y="3270344"/>
            <a:ext cx="1254578" cy="1051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9" idx="6"/>
            <a:endCxn id="11" idx="2"/>
          </p:cNvCxnSpPr>
          <p:nvPr/>
        </p:nvCxnSpPr>
        <p:spPr>
          <a:xfrm>
            <a:off x="4443048" y="3043420"/>
            <a:ext cx="839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11" idx="2"/>
            <a:endCxn id="7" idx="6"/>
          </p:cNvCxnSpPr>
          <p:nvPr/>
        </p:nvCxnSpPr>
        <p:spPr>
          <a:xfrm flipH="1">
            <a:off x="3801209" y="3043420"/>
            <a:ext cx="1481502" cy="1278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1" idx="4"/>
            <a:endCxn id="10" idx="2"/>
          </p:cNvCxnSpPr>
          <p:nvPr/>
        </p:nvCxnSpPr>
        <p:spPr>
          <a:xfrm>
            <a:off x="5603631" y="3364339"/>
            <a:ext cx="0" cy="957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0" idx="6"/>
            <a:endCxn id="10" idx="6"/>
          </p:cNvCxnSpPr>
          <p:nvPr/>
        </p:nvCxnSpPr>
        <p:spPr>
          <a:xfrm>
            <a:off x="6245470" y="4322214"/>
            <a:ext cx="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0" idx="6"/>
            <a:endCxn id="12" idx="2"/>
          </p:cNvCxnSpPr>
          <p:nvPr/>
        </p:nvCxnSpPr>
        <p:spPr>
          <a:xfrm flipV="1">
            <a:off x="6245470" y="3803956"/>
            <a:ext cx="1216269" cy="518258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7130561" y="5067839"/>
            <a:ext cx="24178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2-core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536415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how to find k-core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Iteratively delete low degree vertices 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796563" y="3043420"/>
            <a:ext cx="641839" cy="641839"/>
          </a:xfrm>
          <a:prstGeom prst="ellipse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796563" y="4903054"/>
            <a:ext cx="641839" cy="641839"/>
          </a:xfrm>
          <a:prstGeom prst="ellipse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159370" y="400129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4319955" y="4903054"/>
            <a:ext cx="641839" cy="641839"/>
          </a:xfrm>
          <a:prstGeom prst="ellipse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3801209" y="272250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5603631" y="400129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5282711" y="2722500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7461739" y="3483036"/>
            <a:ext cx="641839" cy="641839"/>
          </a:xfrm>
          <a:prstGeom prst="ellipse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>
            <a:stCxn id="5" idx="4"/>
            <a:endCxn id="6" idx="0"/>
          </p:cNvCxnSpPr>
          <p:nvPr/>
        </p:nvCxnSpPr>
        <p:spPr>
          <a:xfrm>
            <a:off x="2117483" y="3685259"/>
            <a:ext cx="0" cy="1217795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7" idx="3"/>
            <a:endCxn id="6" idx="6"/>
          </p:cNvCxnSpPr>
          <p:nvPr/>
        </p:nvCxnSpPr>
        <p:spPr>
          <a:xfrm flipH="1">
            <a:off x="2438402" y="4549138"/>
            <a:ext cx="814963" cy="674836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5" idx="6"/>
            <a:endCxn id="9" idx="2"/>
          </p:cNvCxnSpPr>
          <p:nvPr/>
        </p:nvCxnSpPr>
        <p:spPr>
          <a:xfrm flipV="1">
            <a:off x="2438402" y="3043420"/>
            <a:ext cx="1362807" cy="32092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9" idx="4"/>
            <a:endCxn id="7" idx="7"/>
          </p:cNvCxnSpPr>
          <p:nvPr/>
        </p:nvCxnSpPr>
        <p:spPr>
          <a:xfrm flipH="1">
            <a:off x="3707214" y="3364339"/>
            <a:ext cx="414915" cy="7309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7" idx="5"/>
            <a:endCxn id="8" idx="2"/>
          </p:cNvCxnSpPr>
          <p:nvPr/>
        </p:nvCxnSpPr>
        <p:spPr>
          <a:xfrm>
            <a:off x="3707214" y="4549138"/>
            <a:ext cx="612741" cy="674836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6" idx="6"/>
            <a:endCxn id="8" idx="2"/>
          </p:cNvCxnSpPr>
          <p:nvPr/>
        </p:nvCxnSpPr>
        <p:spPr>
          <a:xfrm>
            <a:off x="2438402" y="5223974"/>
            <a:ext cx="188155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7" idx="6"/>
            <a:endCxn id="10" idx="2"/>
          </p:cNvCxnSpPr>
          <p:nvPr/>
        </p:nvCxnSpPr>
        <p:spPr>
          <a:xfrm>
            <a:off x="3801209" y="4322214"/>
            <a:ext cx="18024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9" idx="5"/>
            <a:endCxn id="10" idx="2"/>
          </p:cNvCxnSpPr>
          <p:nvPr/>
        </p:nvCxnSpPr>
        <p:spPr>
          <a:xfrm>
            <a:off x="4349053" y="3270344"/>
            <a:ext cx="1254578" cy="1051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9" idx="6"/>
            <a:endCxn id="11" idx="2"/>
          </p:cNvCxnSpPr>
          <p:nvPr/>
        </p:nvCxnSpPr>
        <p:spPr>
          <a:xfrm>
            <a:off x="4443048" y="3043420"/>
            <a:ext cx="839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11" idx="2"/>
            <a:endCxn id="7" idx="6"/>
          </p:cNvCxnSpPr>
          <p:nvPr/>
        </p:nvCxnSpPr>
        <p:spPr>
          <a:xfrm flipH="1">
            <a:off x="3801209" y="3043420"/>
            <a:ext cx="1481502" cy="1278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1" idx="4"/>
            <a:endCxn id="10" idx="2"/>
          </p:cNvCxnSpPr>
          <p:nvPr/>
        </p:nvCxnSpPr>
        <p:spPr>
          <a:xfrm>
            <a:off x="5603631" y="3364339"/>
            <a:ext cx="0" cy="957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10" idx="6"/>
            <a:endCxn id="10" idx="6"/>
          </p:cNvCxnSpPr>
          <p:nvPr/>
        </p:nvCxnSpPr>
        <p:spPr>
          <a:xfrm>
            <a:off x="6245470" y="4322214"/>
            <a:ext cx="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0" idx="6"/>
            <a:endCxn id="12" idx="2"/>
          </p:cNvCxnSpPr>
          <p:nvPr/>
        </p:nvCxnSpPr>
        <p:spPr>
          <a:xfrm flipV="1">
            <a:off x="6245470" y="3803956"/>
            <a:ext cx="1216269" cy="518258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7130561" y="5067839"/>
            <a:ext cx="24178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3-core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77811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Induced subgraph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838200" y="3420209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3625363" y="3420209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515209" y="4706816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2992528" y="4706816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253763" y="2498297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接點 9"/>
          <p:cNvCxnSpPr>
            <a:stCxn id="8" idx="2"/>
            <a:endCxn id="4" idx="7"/>
          </p:cNvCxnSpPr>
          <p:nvPr/>
        </p:nvCxnSpPr>
        <p:spPr>
          <a:xfrm flipH="1">
            <a:off x="1386044" y="2819217"/>
            <a:ext cx="867719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8" idx="4"/>
            <a:endCxn id="6" idx="0"/>
          </p:cNvCxnSpPr>
          <p:nvPr/>
        </p:nvCxnSpPr>
        <p:spPr>
          <a:xfrm flipH="1">
            <a:off x="1836129" y="3140136"/>
            <a:ext cx="738554" cy="156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4" idx="5"/>
            <a:endCxn id="6" idx="1"/>
          </p:cNvCxnSpPr>
          <p:nvPr/>
        </p:nvCxnSpPr>
        <p:spPr>
          <a:xfrm>
            <a:off x="1386044" y="3968053"/>
            <a:ext cx="223160" cy="8327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4" idx="6"/>
            <a:endCxn id="5" idx="2"/>
          </p:cNvCxnSpPr>
          <p:nvPr/>
        </p:nvCxnSpPr>
        <p:spPr>
          <a:xfrm>
            <a:off x="1480039" y="3741129"/>
            <a:ext cx="21453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5" idx="4"/>
            <a:endCxn id="7" idx="7"/>
          </p:cNvCxnSpPr>
          <p:nvPr/>
        </p:nvCxnSpPr>
        <p:spPr>
          <a:xfrm flipH="1">
            <a:off x="3540372" y="4062048"/>
            <a:ext cx="405911" cy="738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8" idx="6"/>
            <a:endCxn id="5" idx="1"/>
          </p:cNvCxnSpPr>
          <p:nvPr/>
        </p:nvCxnSpPr>
        <p:spPr>
          <a:xfrm>
            <a:off x="2895602" y="2819217"/>
            <a:ext cx="823756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6" idx="6"/>
            <a:endCxn id="5" idx="2"/>
          </p:cNvCxnSpPr>
          <p:nvPr/>
        </p:nvCxnSpPr>
        <p:spPr>
          <a:xfrm flipV="1">
            <a:off x="2157048" y="3741129"/>
            <a:ext cx="1468315" cy="1286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3307480" y="2498297"/>
                <a:ext cx="249701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5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sz="2500" b="0" i="1" smtClean="0">
                          <a:latin typeface="Cambria Math" panose="02040503050406030204" pitchFamily="18" charset="0"/>
                        </a:rPr>
                        <m:t>={0,1,2,3,4}</m:t>
                      </m:r>
                    </m:oMath>
                  </m:oMathPara>
                </a14:m>
                <a:endParaRPr lang="zh-TW" altLang="en-US" sz="25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80" y="2498297"/>
                <a:ext cx="2497016" cy="477054"/>
              </a:xfrm>
              <a:prstGeom prst="rect">
                <a:avLst/>
              </a:prstGeom>
              <a:blipFill>
                <a:blip r:embed="rId2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橢圓 32"/>
          <p:cNvSpPr/>
          <p:nvPr/>
        </p:nvSpPr>
        <p:spPr>
          <a:xfrm>
            <a:off x="6081346" y="3420209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6758355" y="4706816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8235674" y="4706816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7496909" y="2498297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接點 37"/>
          <p:cNvCxnSpPr>
            <a:stCxn id="37" idx="2"/>
            <a:endCxn id="33" idx="7"/>
          </p:cNvCxnSpPr>
          <p:nvPr/>
        </p:nvCxnSpPr>
        <p:spPr>
          <a:xfrm flipH="1">
            <a:off x="6629190" y="2819217"/>
            <a:ext cx="867719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37" idx="4"/>
            <a:endCxn id="35" idx="0"/>
          </p:cNvCxnSpPr>
          <p:nvPr/>
        </p:nvCxnSpPr>
        <p:spPr>
          <a:xfrm flipH="1">
            <a:off x="7079275" y="3140136"/>
            <a:ext cx="738554" cy="156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33" idx="5"/>
            <a:endCxn id="35" idx="1"/>
          </p:cNvCxnSpPr>
          <p:nvPr/>
        </p:nvCxnSpPr>
        <p:spPr>
          <a:xfrm>
            <a:off x="6629190" y="3968053"/>
            <a:ext cx="223160" cy="8327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8550626" y="2498297"/>
                <a:ext cx="249701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5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2500" b="0" i="1" smtClean="0">
                          <a:latin typeface="Cambria Math" panose="02040503050406030204" pitchFamily="18" charset="0"/>
                        </a:rPr>
                        <m:t>={0,2,3,4}</m:t>
                      </m:r>
                    </m:oMath>
                  </m:oMathPara>
                </a14:m>
                <a:endParaRPr lang="zh-TW" altLang="en-US" sz="25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626" y="2498297"/>
                <a:ext cx="2497016" cy="477054"/>
              </a:xfrm>
              <a:prstGeom prst="rect">
                <a:avLst/>
              </a:prstGeom>
              <a:blipFill>
                <a:blip r:embed="rId3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474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how to find clique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simple method: brute force</a:t>
            </a:r>
          </a:p>
          <a:p>
            <a:r>
              <a:rPr lang="en-US" altLang="zh-TW" dirty="0"/>
              <a:t>For example</a:t>
            </a:r>
          </a:p>
          <a:p>
            <a:r>
              <a:rPr lang="en-US" altLang="zh-TW" dirty="0"/>
              <a:t>V = {0,1,2,3,4}</a:t>
            </a:r>
          </a:p>
          <a:p>
            <a:r>
              <a:rPr lang="en-US" altLang="zh-TW" dirty="0"/>
              <a:t>Try every possible combination </a:t>
            </a:r>
          </a:p>
          <a:p>
            <a:pPr lvl="1"/>
            <a:r>
              <a:rPr lang="en-US" altLang="zh-TW" dirty="0"/>
              <a:t>{0},{1},{2},{3},{4}</a:t>
            </a:r>
          </a:p>
          <a:p>
            <a:pPr lvl="1"/>
            <a:r>
              <a:rPr lang="en-US" altLang="zh-TW" dirty="0"/>
              <a:t>{0,1},{0,2},{0,3},{0,4}…</a:t>
            </a:r>
          </a:p>
          <a:p>
            <a:pPr lvl="1"/>
            <a:r>
              <a:rPr lang="en-US" altLang="zh-TW" dirty="0"/>
              <a:t>{0,1,2},{0,1,3}, … ,{0,3,4}…</a:t>
            </a:r>
          </a:p>
          <a:p>
            <a:pPr lvl="1"/>
            <a:r>
              <a:rPr lang="en-US" altLang="zh-TW" dirty="0"/>
              <a:t>{0,1,2,3,4}</a:t>
            </a:r>
          </a:p>
          <a:p>
            <a:r>
              <a:rPr lang="en-US" altLang="zh-TW" dirty="0"/>
              <a:t>Check which is the maximum size clique</a:t>
            </a:r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7397261" y="3235571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10184424" y="3235571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8074270" y="4522178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9551589" y="4522178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8812824" y="2313659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接點 8"/>
          <p:cNvCxnSpPr>
            <a:stCxn id="8" idx="2"/>
            <a:endCxn id="4" idx="7"/>
          </p:cNvCxnSpPr>
          <p:nvPr/>
        </p:nvCxnSpPr>
        <p:spPr>
          <a:xfrm flipH="1">
            <a:off x="7945105" y="2634579"/>
            <a:ext cx="867719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8" idx="4"/>
            <a:endCxn id="6" idx="0"/>
          </p:cNvCxnSpPr>
          <p:nvPr/>
        </p:nvCxnSpPr>
        <p:spPr>
          <a:xfrm flipH="1">
            <a:off x="8395190" y="2955498"/>
            <a:ext cx="738554" cy="156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4" idx="5"/>
            <a:endCxn id="6" idx="1"/>
          </p:cNvCxnSpPr>
          <p:nvPr/>
        </p:nvCxnSpPr>
        <p:spPr>
          <a:xfrm>
            <a:off x="7945105" y="3783415"/>
            <a:ext cx="223160" cy="8327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4" idx="6"/>
            <a:endCxn id="5" idx="2"/>
          </p:cNvCxnSpPr>
          <p:nvPr/>
        </p:nvCxnSpPr>
        <p:spPr>
          <a:xfrm>
            <a:off x="8039100" y="3556491"/>
            <a:ext cx="21453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4"/>
            <a:endCxn id="7" idx="7"/>
          </p:cNvCxnSpPr>
          <p:nvPr/>
        </p:nvCxnSpPr>
        <p:spPr>
          <a:xfrm flipH="1">
            <a:off x="10099433" y="3877410"/>
            <a:ext cx="405911" cy="738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8" idx="6"/>
            <a:endCxn id="5" idx="1"/>
          </p:cNvCxnSpPr>
          <p:nvPr/>
        </p:nvCxnSpPr>
        <p:spPr>
          <a:xfrm>
            <a:off x="9454663" y="2634579"/>
            <a:ext cx="823756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6"/>
            <a:endCxn id="5" idx="2"/>
          </p:cNvCxnSpPr>
          <p:nvPr/>
        </p:nvCxnSpPr>
        <p:spPr>
          <a:xfrm flipV="1">
            <a:off x="8716109" y="3556491"/>
            <a:ext cx="1468315" cy="1286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58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how to find clique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Is brute force practical?</a:t>
            </a:r>
          </a:p>
          <a:p>
            <a:endParaRPr lang="en-US" altLang="zh-TW" dirty="0"/>
          </a:p>
          <a:p>
            <a:r>
              <a:rPr lang="en-US" altLang="zh-TW" dirty="0"/>
              <a:t>In this project, test case contain 82167 vertices</a:t>
            </a:r>
          </a:p>
          <a:p>
            <a:endParaRPr lang="en-US" altLang="zh-TW" dirty="0"/>
          </a:p>
          <a:p>
            <a:r>
              <a:rPr lang="en-US" altLang="zh-TW" dirty="0"/>
              <a:t>Trying out all combinations is </a:t>
            </a:r>
            <a:r>
              <a:rPr lang="en-US" altLang="zh-TW" dirty="0">
                <a:solidFill>
                  <a:srgbClr val="FF0000"/>
                </a:solidFill>
              </a:rPr>
              <a:t>impossible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074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Update: bonus test case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bonus test case will be given </a:t>
            </a:r>
          </a:p>
          <a:p>
            <a:r>
              <a:rPr lang="en-US" altLang="zh-TW" dirty="0" smtClean="0"/>
              <a:t>Scoring depends on the size of clique you find</a:t>
            </a:r>
          </a:p>
          <a:p>
            <a:r>
              <a:rPr lang="en-US" altLang="zh-TW" dirty="0" smtClean="0"/>
              <a:t>The scores you get are based on the ranking of the clique size</a:t>
            </a:r>
          </a:p>
          <a:p>
            <a:pPr lvl="1"/>
            <a:r>
              <a:rPr lang="en-US" altLang="zh-TW" dirty="0" smtClean="0"/>
              <a:t>Top 10%: 10</a:t>
            </a:r>
          </a:p>
          <a:p>
            <a:pPr lvl="1"/>
            <a:r>
              <a:rPr lang="en-US" altLang="zh-TW" dirty="0" smtClean="0"/>
              <a:t>Top 50%: 5</a:t>
            </a:r>
          </a:p>
          <a:p>
            <a:pPr lvl="1"/>
            <a:r>
              <a:rPr lang="en-US" altLang="zh-TW" dirty="0" smtClean="0"/>
              <a:t>Top 70%: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1042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Update: bonus test case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Timeout: 30 seconds (30 seconds for INTERRUPT, 35 seconds for KILL)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TA will run your program for 5 times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We </a:t>
            </a:r>
            <a:r>
              <a:rPr lang="en-US" altLang="zh-TW" dirty="0" smtClean="0">
                <a:solidFill>
                  <a:srgbClr val="FF0000"/>
                </a:solidFill>
              </a:rPr>
              <a:t>average</a:t>
            </a:r>
            <a:r>
              <a:rPr lang="en-US" altLang="zh-TW" dirty="0" smtClean="0"/>
              <a:t> your top-3 best results as the your final result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5033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Update: bonus test case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 need to submit another version of codes for your bonus points</a:t>
            </a:r>
          </a:p>
          <a:p>
            <a:r>
              <a:rPr lang="en-US" altLang="zh-TW" dirty="0" smtClean="0"/>
              <a:t>Argument of the program is </a:t>
            </a:r>
          </a:p>
          <a:p>
            <a:pPr lvl="1"/>
            <a:r>
              <a:rPr lang="en-US" altLang="zh-TW" dirty="0" smtClean="0"/>
              <a:t>File name of input graph</a:t>
            </a:r>
          </a:p>
          <a:p>
            <a:pPr lvl="1"/>
            <a:r>
              <a:rPr lang="en-US" altLang="zh-TW" dirty="0" smtClean="0"/>
              <a:t>Number of vertices in the graph</a:t>
            </a:r>
          </a:p>
          <a:p>
            <a:r>
              <a:rPr lang="en-US" altLang="zh-TW" dirty="0" smtClean="0"/>
              <a:t>You need to provide the </a:t>
            </a:r>
            <a:r>
              <a:rPr lang="en-US" altLang="zh-TW" dirty="0" err="1" smtClean="0"/>
              <a:t>makefile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After make, executable file name should also be “</a:t>
            </a:r>
            <a:r>
              <a:rPr lang="en-US" altLang="zh-TW" dirty="0" err="1" smtClean="0"/>
              <a:t>clique_find</a:t>
            </a:r>
            <a:r>
              <a:rPr lang="en-US" altLang="zh-TW" dirty="0" smtClean="0"/>
              <a:t>”</a:t>
            </a:r>
          </a:p>
          <a:p>
            <a:r>
              <a:rPr lang="en-US" altLang="zh-TW" dirty="0" smtClean="0"/>
              <a:t>You program will be tested as follow</a:t>
            </a:r>
          </a:p>
          <a:p>
            <a:pPr marL="0" indent="0" algn="ctr">
              <a:buNone/>
            </a:pPr>
            <a:r>
              <a:rPr lang="en-US" altLang="zh-TW" dirty="0" smtClean="0"/>
              <a:t>./</a:t>
            </a:r>
            <a:r>
              <a:rPr lang="en-US" altLang="zh-TW" dirty="0" err="1" smtClean="0"/>
              <a:t>clique_find</a:t>
            </a:r>
            <a:r>
              <a:rPr lang="en-US" altLang="zh-TW" dirty="0" smtClean="0"/>
              <a:t> [input file name] [number of vertices]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900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Complete graph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Given a graph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 complete graph, then every pair of vertices has an edge connect them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7159869" y="438345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9947032" y="4383454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7836878" y="5670061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9314197" y="5670061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8575432" y="3461542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接點 8"/>
          <p:cNvCxnSpPr>
            <a:stCxn id="8" idx="2"/>
            <a:endCxn id="4" idx="7"/>
          </p:cNvCxnSpPr>
          <p:nvPr/>
        </p:nvCxnSpPr>
        <p:spPr>
          <a:xfrm flipH="1">
            <a:off x="7707713" y="3782462"/>
            <a:ext cx="867719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8" idx="4"/>
            <a:endCxn id="6" idx="0"/>
          </p:cNvCxnSpPr>
          <p:nvPr/>
        </p:nvCxnSpPr>
        <p:spPr>
          <a:xfrm flipH="1">
            <a:off x="8157798" y="4103381"/>
            <a:ext cx="738554" cy="156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4" idx="5"/>
            <a:endCxn id="6" idx="1"/>
          </p:cNvCxnSpPr>
          <p:nvPr/>
        </p:nvCxnSpPr>
        <p:spPr>
          <a:xfrm>
            <a:off x="7707713" y="4931298"/>
            <a:ext cx="223160" cy="8327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4" idx="6"/>
            <a:endCxn id="5" idx="2"/>
          </p:cNvCxnSpPr>
          <p:nvPr/>
        </p:nvCxnSpPr>
        <p:spPr>
          <a:xfrm>
            <a:off x="7801708" y="4704374"/>
            <a:ext cx="21453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4"/>
            <a:endCxn id="7" idx="7"/>
          </p:cNvCxnSpPr>
          <p:nvPr/>
        </p:nvCxnSpPr>
        <p:spPr>
          <a:xfrm flipH="1">
            <a:off x="9862041" y="5025293"/>
            <a:ext cx="405911" cy="738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8" idx="6"/>
            <a:endCxn id="5" idx="1"/>
          </p:cNvCxnSpPr>
          <p:nvPr/>
        </p:nvCxnSpPr>
        <p:spPr>
          <a:xfrm>
            <a:off x="9217271" y="3782462"/>
            <a:ext cx="823756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6"/>
            <a:endCxn id="5" idx="2"/>
          </p:cNvCxnSpPr>
          <p:nvPr/>
        </p:nvCxnSpPr>
        <p:spPr>
          <a:xfrm flipV="1">
            <a:off x="8478717" y="4704374"/>
            <a:ext cx="1468315" cy="1286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7" idx="2"/>
            <a:endCxn id="4" idx="6"/>
          </p:cNvCxnSpPr>
          <p:nvPr/>
        </p:nvCxnSpPr>
        <p:spPr>
          <a:xfrm flipH="1" flipV="1">
            <a:off x="7801708" y="4704374"/>
            <a:ext cx="1512489" cy="1286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8" idx="4"/>
            <a:endCxn id="7" idx="0"/>
          </p:cNvCxnSpPr>
          <p:nvPr/>
        </p:nvCxnSpPr>
        <p:spPr>
          <a:xfrm>
            <a:off x="8896352" y="4103381"/>
            <a:ext cx="738765" cy="156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6" idx="6"/>
            <a:endCxn id="7" idx="2"/>
          </p:cNvCxnSpPr>
          <p:nvPr/>
        </p:nvCxnSpPr>
        <p:spPr>
          <a:xfrm>
            <a:off x="8478717" y="5990981"/>
            <a:ext cx="8354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02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Clique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Given a graph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A clique is a subset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dirty="0"/>
                  <a:t>, whose induced subgraph is a </a:t>
                </a:r>
                <a:r>
                  <a:rPr lang="en-US" altLang="zh-TW" dirty="0">
                    <a:solidFill>
                      <a:schemeClr val="accent5"/>
                    </a:solidFill>
                  </a:rPr>
                  <a:t>complete graph</a:t>
                </a:r>
              </a:p>
              <a:p>
                <a:endParaRPr lang="en-US" altLang="zh-TW" dirty="0">
                  <a:solidFill>
                    <a:schemeClr val="accent5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={0,3,4}</m:t>
                    </m:r>
                  </m:oMath>
                </a14:m>
                <a:r>
                  <a:rPr lang="en-US" altLang="zh-TW" dirty="0"/>
                  <a:t> is a clique</a:t>
                </a:r>
              </a:p>
              <a:p>
                <a:endParaRPr lang="zh-TW" alt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4286355" y="4833205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7073518" y="4833205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4963364" y="6119812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6440683" y="6119812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701918" y="3911293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接點 8"/>
          <p:cNvCxnSpPr>
            <a:stCxn id="8" idx="2"/>
            <a:endCxn id="4" idx="7"/>
          </p:cNvCxnSpPr>
          <p:nvPr/>
        </p:nvCxnSpPr>
        <p:spPr>
          <a:xfrm flipH="1">
            <a:off x="4834199" y="4232213"/>
            <a:ext cx="867719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8" idx="4"/>
            <a:endCxn id="6" idx="0"/>
          </p:cNvCxnSpPr>
          <p:nvPr/>
        </p:nvCxnSpPr>
        <p:spPr>
          <a:xfrm flipH="1">
            <a:off x="5284284" y="4553132"/>
            <a:ext cx="738554" cy="156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4" idx="5"/>
            <a:endCxn id="6" idx="1"/>
          </p:cNvCxnSpPr>
          <p:nvPr/>
        </p:nvCxnSpPr>
        <p:spPr>
          <a:xfrm>
            <a:off x="4834199" y="5381049"/>
            <a:ext cx="223160" cy="8327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4" idx="6"/>
            <a:endCxn id="5" idx="2"/>
          </p:cNvCxnSpPr>
          <p:nvPr/>
        </p:nvCxnSpPr>
        <p:spPr>
          <a:xfrm>
            <a:off x="4928194" y="5154125"/>
            <a:ext cx="21453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4"/>
            <a:endCxn id="7" idx="7"/>
          </p:cNvCxnSpPr>
          <p:nvPr/>
        </p:nvCxnSpPr>
        <p:spPr>
          <a:xfrm flipH="1">
            <a:off x="6988527" y="5475044"/>
            <a:ext cx="405911" cy="738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8" idx="6"/>
            <a:endCxn id="5" idx="1"/>
          </p:cNvCxnSpPr>
          <p:nvPr/>
        </p:nvCxnSpPr>
        <p:spPr>
          <a:xfrm>
            <a:off x="6343757" y="4232213"/>
            <a:ext cx="823756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6"/>
            <a:endCxn id="5" idx="2"/>
          </p:cNvCxnSpPr>
          <p:nvPr/>
        </p:nvCxnSpPr>
        <p:spPr>
          <a:xfrm flipV="1">
            <a:off x="5605203" y="5154125"/>
            <a:ext cx="1468315" cy="1286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8225415" y="4833205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8902424" y="6119812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9640978" y="3911293"/>
            <a:ext cx="641839" cy="6418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stCxn id="20" idx="2"/>
            <a:endCxn id="16" idx="7"/>
          </p:cNvCxnSpPr>
          <p:nvPr/>
        </p:nvCxnSpPr>
        <p:spPr>
          <a:xfrm flipH="1">
            <a:off x="8773259" y="4232213"/>
            <a:ext cx="867719" cy="694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20" idx="4"/>
            <a:endCxn id="18" idx="0"/>
          </p:cNvCxnSpPr>
          <p:nvPr/>
        </p:nvCxnSpPr>
        <p:spPr>
          <a:xfrm flipH="1">
            <a:off x="9223344" y="4553132"/>
            <a:ext cx="738554" cy="1566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6" idx="5"/>
            <a:endCxn id="18" idx="1"/>
          </p:cNvCxnSpPr>
          <p:nvPr/>
        </p:nvCxnSpPr>
        <p:spPr>
          <a:xfrm>
            <a:off x="8773259" y="5381049"/>
            <a:ext cx="223160" cy="8327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87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K-core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 </a:t>
                </a:r>
                <a:r>
                  <a:rPr lang="en-US" altLang="zh-TW" i="1" dirty="0"/>
                  <a:t>k</a:t>
                </a:r>
                <a:r>
                  <a:rPr lang="en-US" altLang="zh-TW" dirty="0"/>
                  <a:t>-core of a graph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 maximal connected subgraph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in which all vertices have degree a least </a:t>
                </a:r>
                <a:r>
                  <a:rPr lang="en-US" altLang="zh-TW" i="1" dirty="0"/>
                  <a:t>k.</a:t>
                </a:r>
              </a:p>
              <a:p>
                <a:r>
                  <a:rPr lang="en-US" altLang="zh-TW" dirty="0"/>
                  <a:t>A vertex has </a:t>
                </a:r>
                <a:r>
                  <a:rPr lang="en-US" altLang="zh-TW" dirty="0" err="1"/>
                  <a:t>coreness</a:t>
                </a:r>
                <a:r>
                  <a:rPr lang="en-US" altLang="zh-TW" dirty="0"/>
                  <a:t> </a:t>
                </a:r>
                <a:r>
                  <a:rPr lang="en-US" altLang="zh-TW" i="1" dirty="0"/>
                  <a:t>c</a:t>
                </a:r>
                <a:r>
                  <a:rPr lang="en-US" altLang="zh-TW" dirty="0"/>
                  <a:t> if it belongs to a </a:t>
                </a:r>
                <a:r>
                  <a:rPr lang="en-US" altLang="zh-TW" i="1" dirty="0"/>
                  <a:t>c</a:t>
                </a:r>
                <a:r>
                  <a:rPr lang="en-US" altLang="zh-TW" dirty="0"/>
                  <a:t>-core but not to any </a:t>
                </a:r>
                <a:r>
                  <a:rPr lang="en-US" altLang="zh-TW" i="1" dirty="0"/>
                  <a:t>(c+1)</a:t>
                </a:r>
                <a:r>
                  <a:rPr lang="en-US" altLang="zh-TW" dirty="0"/>
                  <a:t>-core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215" y="3543299"/>
            <a:ext cx="5164532" cy="310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6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Given a undirected graph, an integer k</a:t>
                </a:r>
              </a:p>
              <a:p>
                <a:r>
                  <a:rPr lang="en-US" altLang="zh-TW" dirty="0"/>
                  <a:t>Two tasks</a:t>
                </a:r>
              </a:p>
              <a:p>
                <a:pPr lvl="1"/>
                <a:r>
                  <a:rPr lang="en-US" altLang="zh-TW" dirty="0"/>
                  <a:t>Find all vertices that has </a:t>
                </a:r>
                <a:r>
                  <a:rPr lang="en-US" altLang="zh-TW" dirty="0" err="1"/>
                  <a:t>coreness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TW" dirty="0"/>
                  <a:t> k</a:t>
                </a:r>
              </a:p>
              <a:p>
                <a:pPr lvl="1"/>
                <a:r>
                  <a:rPr lang="en-US" altLang="zh-TW" dirty="0"/>
                  <a:t>Output the maximum size of clique you can found</a:t>
                </a:r>
              </a:p>
              <a:p>
                <a:r>
                  <a:rPr lang="en-US" altLang="zh-TW" dirty="0"/>
                  <a:t>Both tasks should be done in 3 minutes</a:t>
                </a:r>
              </a:p>
              <a:p>
                <a:pPr lvl="1"/>
                <a:r>
                  <a:rPr lang="en-US" altLang="zh-TW" dirty="0"/>
                  <a:t>Every two vertices in the clique exists an edge</a:t>
                </a:r>
              </a:p>
              <a:p>
                <a:pPr lvl="1"/>
                <a:r>
                  <a:rPr lang="en-US" altLang="zh-TW" dirty="0"/>
                  <a:t>Output the largest size you can find, if you find a clique of size 700 and a clique of size 800, output the clique of size 800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17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Requirements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Implement with C/C++, with your own </a:t>
            </a:r>
            <a:r>
              <a:rPr lang="en-US" altLang="zh-TW" dirty="0" err="1"/>
              <a:t>makefile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Strictly follow the input/output formats</a:t>
            </a:r>
          </a:p>
          <a:p>
            <a:endParaRPr lang="en-US" altLang="zh-TW" dirty="0"/>
          </a:p>
          <a:p>
            <a:pPr indent="-342900"/>
            <a:r>
              <a:rPr lang="en-US" altLang="zh-TW" dirty="0">
                <a:ea typeface="微軟正黑體" panose="020B0604030504040204" pitchFamily="34" charset="-120"/>
              </a:rPr>
              <a:t>Do not copy/paste others’ codes</a:t>
            </a:r>
          </a:p>
          <a:p>
            <a:pPr lvl="1" indent="-342900"/>
            <a:r>
              <a:rPr lang="en-US" altLang="zh-TW" dirty="0">
                <a:ea typeface="微軟正黑體" panose="020B0604030504040204" pitchFamily="34" charset="-120"/>
              </a:rPr>
              <a:t>You can refer to the codes on GitHub or anywhere else</a:t>
            </a:r>
          </a:p>
          <a:p>
            <a:pPr lvl="1" indent="-342900"/>
            <a:r>
              <a:rPr lang="en-US" altLang="zh-TW" dirty="0">
                <a:ea typeface="微軟正黑體" panose="020B0604030504040204" pitchFamily="34" charset="-120"/>
              </a:rPr>
              <a:t>But you need to write your own code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147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Input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file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line consists of two integers u and v, means there exist an edge between u and v</a:t>
            </a:r>
          </a:p>
          <a:p>
            <a:endParaRPr lang="en-US" altLang="zh-TW" dirty="0"/>
          </a:p>
          <a:p>
            <a:r>
              <a:rPr lang="en-US" altLang="zh-TW" dirty="0"/>
              <a:t>u and v are separated by a space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001" y="2417884"/>
            <a:ext cx="1200540" cy="408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3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4628</TotalTime>
  <Words>1091</Words>
  <Application>Microsoft Office PowerPoint</Application>
  <PresentationFormat>寬螢幕</PresentationFormat>
  <Paragraphs>251</Paragraphs>
  <Slides>34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1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Project</vt:lpstr>
      <vt:lpstr>Induced subgraph</vt:lpstr>
      <vt:lpstr>Induced subgraph</vt:lpstr>
      <vt:lpstr>Complete graph</vt:lpstr>
      <vt:lpstr>Clique</vt:lpstr>
      <vt:lpstr>K-core</vt:lpstr>
      <vt:lpstr>Project</vt:lpstr>
      <vt:lpstr>Requirements </vt:lpstr>
      <vt:lpstr>Input file format</vt:lpstr>
      <vt:lpstr>Output file format – k-core</vt:lpstr>
      <vt:lpstr>Output file format -- clique</vt:lpstr>
      <vt:lpstr>Testing environment</vt:lpstr>
      <vt:lpstr>Testing </vt:lpstr>
      <vt:lpstr>Testcases</vt:lpstr>
      <vt:lpstr>Scoring</vt:lpstr>
      <vt:lpstr>Scoring – k-core</vt:lpstr>
      <vt:lpstr>Scoring -- clique</vt:lpstr>
      <vt:lpstr>Scoring -- example</vt:lpstr>
      <vt:lpstr>Report</vt:lpstr>
      <vt:lpstr>Submission </vt:lpstr>
      <vt:lpstr>Submission</vt:lpstr>
      <vt:lpstr>Note</vt:lpstr>
      <vt:lpstr>Warning</vt:lpstr>
      <vt:lpstr>Appendix – how to handle interrupt signal</vt:lpstr>
      <vt:lpstr>Appendix – how to handle interrupt signal</vt:lpstr>
      <vt:lpstr>Appendix </vt:lpstr>
      <vt:lpstr>Appendix – how to find k-core</vt:lpstr>
      <vt:lpstr>Appendix – how to find k-core</vt:lpstr>
      <vt:lpstr>Appendix – how to find k-core</vt:lpstr>
      <vt:lpstr>Appendix – how to find clique</vt:lpstr>
      <vt:lpstr>Appendix – how to find clique</vt:lpstr>
      <vt:lpstr>Update: bonus test case </vt:lpstr>
      <vt:lpstr>Update: bonus test case </vt:lpstr>
      <vt:lpstr>Update: bonus test case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真旭 楊</dc:creator>
  <cp:lastModifiedBy>楊真旭</cp:lastModifiedBy>
  <cp:revision>569</cp:revision>
  <dcterms:created xsi:type="dcterms:W3CDTF">2019-11-04T06:38:27Z</dcterms:created>
  <dcterms:modified xsi:type="dcterms:W3CDTF">2019-11-19T05:08:47Z</dcterms:modified>
</cp:coreProperties>
</file>