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64"/>
  </p:notesMasterIdLst>
  <p:handoutMasterIdLst>
    <p:handoutMasterId r:id="rId65"/>
  </p:handoutMasterIdLst>
  <p:sldIdLst>
    <p:sldId id="666" r:id="rId2"/>
    <p:sldId id="552" r:id="rId3"/>
    <p:sldId id="553" r:id="rId4"/>
    <p:sldId id="554" r:id="rId5"/>
    <p:sldId id="555" r:id="rId6"/>
    <p:sldId id="557" r:id="rId7"/>
    <p:sldId id="556" r:id="rId8"/>
    <p:sldId id="558" r:id="rId9"/>
    <p:sldId id="559" r:id="rId10"/>
    <p:sldId id="561" r:id="rId11"/>
    <p:sldId id="616" r:id="rId12"/>
    <p:sldId id="617" r:id="rId13"/>
    <p:sldId id="618" r:id="rId14"/>
    <p:sldId id="619" r:id="rId15"/>
    <p:sldId id="621" r:id="rId16"/>
    <p:sldId id="622" r:id="rId17"/>
    <p:sldId id="620" r:id="rId18"/>
    <p:sldId id="623" r:id="rId19"/>
    <p:sldId id="624" r:id="rId20"/>
    <p:sldId id="625" r:id="rId21"/>
    <p:sldId id="629" r:id="rId22"/>
    <p:sldId id="630" r:id="rId23"/>
    <p:sldId id="631" r:id="rId24"/>
    <p:sldId id="626" r:id="rId25"/>
    <p:sldId id="628" r:id="rId26"/>
    <p:sldId id="627" r:id="rId27"/>
    <p:sldId id="636" r:id="rId28"/>
    <p:sldId id="637" r:id="rId29"/>
    <p:sldId id="632" r:id="rId30"/>
    <p:sldId id="633" r:id="rId31"/>
    <p:sldId id="634" r:id="rId32"/>
    <p:sldId id="635" r:id="rId33"/>
    <p:sldId id="638" r:id="rId34"/>
    <p:sldId id="640" r:id="rId35"/>
    <p:sldId id="641" r:id="rId36"/>
    <p:sldId id="642" r:id="rId37"/>
    <p:sldId id="643" r:id="rId38"/>
    <p:sldId id="644" r:id="rId39"/>
    <p:sldId id="645" r:id="rId40"/>
    <p:sldId id="646" r:id="rId41"/>
    <p:sldId id="647" r:id="rId42"/>
    <p:sldId id="648" r:id="rId43"/>
    <p:sldId id="649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7" r:id="rId52"/>
    <p:sldId id="658" r:id="rId53"/>
    <p:sldId id="659" r:id="rId54"/>
    <p:sldId id="660" r:id="rId55"/>
    <p:sldId id="661" r:id="rId56"/>
    <p:sldId id="662" r:id="rId57"/>
    <p:sldId id="663" r:id="rId58"/>
    <p:sldId id="670" r:id="rId59"/>
    <p:sldId id="665" r:id="rId60"/>
    <p:sldId id="664" r:id="rId61"/>
    <p:sldId id="667" r:id="rId62"/>
    <p:sldId id="668" r:id="rId6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2" autoAdjust="0"/>
    <p:restoredTop sz="79856" autoAdjust="0"/>
  </p:normalViewPr>
  <p:slideViewPr>
    <p:cSldViewPr>
      <p:cViewPr varScale="1">
        <p:scale>
          <a:sx n="92" d="100"/>
          <a:sy n="92" d="100"/>
        </p:scale>
        <p:origin x="192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53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6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14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6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X=ab/c-de*+ac*-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0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120486" y="6356350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332656" y="6356349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B050"/>
                </a:solidFill>
              </a:rPr>
              <a:t>Data Structures</a:t>
            </a:r>
            <a:br>
              <a:rPr lang="en-US" altLang="zh-TW" dirty="0" smtClean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86246" y="3235623"/>
            <a:ext cx="4571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 smtClean="0"/>
              <a:t>Stacks and Queues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538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b="1" i="1" dirty="0" smtClean="0"/>
              <a:t>stack</a:t>
            </a:r>
            <a:r>
              <a:rPr lang="en-US" altLang="zh-TW" dirty="0" smtClean="0"/>
              <a:t> is an </a:t>
            </a:r>
            <a:r>
              <a:rPr lang="en-US" altLang="zh-TW" b="1" i="1" dirty="0" smtClean="0"/>
              <a:t>ordered list </a:t>
            </a:r>
            <a:r>
              <a:rPr lang="en-US" altLang="zh-TW" dirty="0" smtClean="0"/>
              <a:t>in which </a:t>
            </a:r>
            <a:br>
              <a:rPr lang="en-US" altLang="zh-TW" dirty="0" smtClean="0"/>
            </a:br>
            <a:r>
              <a:rPr lang="en-US" altLang="zh-TW" b="1" i="1" dirty="0" smtClean="0"/>
              <a:t>insertions</a:t>
            </a:r>
            <a:r>
              <a:rPr lang="en-US" altLang="zh-TW" dirty="0" smtClean="0"/>
              <a:t> (or called </a:t>
            </a:r>
            <a:r>
              <a:rPr lang="en-US" altLang="zh-TW" b="1" i="1" dirty="0" smtClean="0"/>
              <a:t>additions</a:t>
            </a:r>
            <a:r>
              <a:rPr lang="en-US" altLang="zh-TW" dirty="0" smtClean="0"/>
              <a:t> or </a:t>
            </a:r>
            <a:r>
              <a:rPr lang="en-US" altLang="zh-TW" b="1" i="1" dirty="0" smtClean="0"/>
              <a:t>pushes</a:t>
            </a:r>
            <a:r>
              <a:rPr lang="en-US" altLang="zh-TW" dirty="0" smtClean="0"/>
              <a:t>) and </a:t>
            </a:r>
            <a:r>
              <a:rPr lang="en-US" altLang="zh-TW" b="1" i="1" dirty="0" smtClean="0"/>
              <a:t>deletions</a:t>
            </a:r>
            <a:r>
              <a:rPr lang="en-US" altLang="zh-TW" dirty="0" smtClean="0"/>
              <a:t> (or called </a:t>
            </a:r>
            <a:r>
              <a:rPr lang="en-US" altLang="zh-TW" b="1" i="1" dirty="0" smtClean="0"/>
              <a:t>removals</a:t>
            </a:r>
            <a:r>
              <a:rPr lang="en-US" altLang="zh-TW" dirty="0" smtClean="0"/>
              <a:t> or </a:t>
            </a:r>
            <a:r>
              <a:rPr lang="en-US" altLang="zh-TW" b="1" i="1" dirty="0" smtClean="0"/>
              <a:t>pops</a:t>
            </a:r>
            <a:r>
              <a:rPr lang="en-US" altLang="zh-TW" dirty="0" smtClean="0"/>
              <a:t>) are made at one end called the top.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433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Insert a new element into stack</a:t>
            </a:r>
            <a:endParaRPr lang="zh-TW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35307" y="3028318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B</a:t>
            </a:r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A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235557" y="3028318"/>
            <a:ext cx="428642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C</a:t>
            </a:r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B</a:t>
            </a:r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A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 flipV="1">
            <a:off x="3663682" y="4687900"/>
            <a:ext cx="35718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949432" y="4457068"/>
            <a:ext cx="6559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latin typeface="+mj-lt"/>
              </a:rPr>
              <a:t>top</a:t>
            </a:r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>
            <a:off x="1617395" y="2715581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>
            <a:off x="2988995" y="2715581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>
            <a:off x="4284395" y="2715581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>
            <a:off x="6798995" y="2715581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>
            <a:off x="8018195" y="2715581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 flipH="1" flipV="1">
            <a:off x="5735370" y="4402299"/>
            <a:ext cx="3571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 flipH="1">
            <a:off x="7735620" y="3973673"/>
            <a:ext cx="3571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6" name="Text Box 44"/>
          <p:cNvSpPr txBox="1">
            <a:spLocks noChangeArrowheads="1"/>
          </p:cNvSpPr>
          <p:nvPr/>
        </p:nvSpPr>
        <p:spPr bwMode="auto">
          <a:xfrm>
            <a:off x="6021120" y="4171318"/>
            <a:ext cx="6556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TW" sz="2400" dirty="0">
                <a:latin typeface="+mj-lt"/>
              </a:rPr>
              <a:t>top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8092827" y="3742692"/>
            <a:ext cx="6556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TW" sz="2400" dirty="0">
                <a:latin typeface="+mj-lt"/>
              </a:rPr>
              <a:t>top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520372" y="2528256"/>
            <a:ext cx="1154482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Insert A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092182" y="3028318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A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3735120" y="2528256"/>
            <a:ext cx="1196920" cy="4619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Insert B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937660" y="2528256"/>
            <a:ext cx="1140056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Insert C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877589" y="3028312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381664" y="4535069"/>
            <a:ext cx="9286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empty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138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Delete an element from stack</a:t>
            </a:r>
            <a:endParaRPr lang="zh-TW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922897" y="3180184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B</a:t>
            </a:r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A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833926" y="3180184"/>
            <a:ext cx="428642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C</a:t>
            </a:r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B</a:t>
            </a:r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A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H="1" flipV="1">
            <a:off x="6582629" y="4839766"/>
            <a:ext cx="35718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868379" y="4608934"/>
            <a:ext cx="6559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latin typeface="+mj-lt"/>
              </a:rPr>
              <a:t>top</a:t>
            </a:r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5632361" y="2867447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6927761" y="2867447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5486585" y="2867447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H="1" flipV="1">
            <a:off x="4422960" y="4554165"/>
            <a:ext cx="3571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 flipH="1">
            <a:off x="2333989" y="4125539"/>
            <a:ext cx="3571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5" name="Text Box 44"/>
          <p:cNvSpPr txBox="1">
            <a:spLocks noChangeArrowheads="1"/>
          </p:cNvSpPr>
          <p:nvPr/>
        </p:nvSpPr>
        <p:spPr bwMode="auto">
          <a:xfrm>
            <a:off x="4708710" y="4323184"/>
            <a:ext cx="6556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TW" sz="2400" dirty="0">
                <a:latin typeface="+mj-lt"/>
              </a:rPr>
              <a:t>top</a:t>
            </a:r>
          </a:p>
        </p:txBody>
      </p:sp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2691196" y="3894558"/>
            <a:ext cx="6556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TW" sz="2400" dirty="0">
                <a:latin typeface="+mj-lt"/>
              </a:rPr>
              <a:t>top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011129" y="3180184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A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526177" y="2680122"/>
            <a:ext cx="1124912" cy="4619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TW" sz="2400" dirty="0" smtClean="0">
                <a:latin typeface="+mj-lt"/>
              </a:rPr>
              <a:t>Delete</a:t>
            </a:r>
            <a:endParaRPr kumimoji="1" lang="en-US" altLang="zh-TW" sz="2400" dirty="0">
              <a:latin typeface="+mj-lt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2487241" y="2680122"/>
            <a:ext cx="1003608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sz="2400" dirty="0" smtClean="0">
                <a:latin typeface="+mj-lt"/>
              </a:rPr>
              <a:t>Delete</a:t>
            </a:r>
            <a:endParaRPr kumimoji="1" lang="en-US" altLang="zh-TW" sz="2400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990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/>
      <p:bldP spid="23" grpId="0" animBg="1"/>
      <p:bldP spid="25" grpId="0"/>
      <p:bldP spid="27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b="1" i="1" dirty="0" smtClean="0"/>
              <a:t>stack</a:t>
            </a:r>
            <a:r>
              <a:rPr lang="en-US" altLang="zh-TW" dirty="0" smtClean="0"/>
              <a:t> is an </a:t>
            </a:r>
            <a:r>
              <a:rPr lang="en-US" altLang="zh-TW" b="1" i="1" dirty="0" smtClean="0"/>
              <a:t>ordered list </a:t>
            </a:r>
            <a:r>
              <a:rPr lang="en-US" altLang="zh-TW" dirty="0" smtClean="0"/>
              <a:t>in which </a:t>
            </a:r>
            <a:br>
              <a:rPr lang="en-US" altLang="zh-TW" dirty="0" smtClean="0"/>
            </a:br>
            <a:r>
              <a:rPr lang="en-US" altLang="zh-TW" b="1" i="1" dirty="0" smtClean="0"/>
              <a:t>insertions</a:t>
            </a:r>
            <a:r>
              <a:rPr lang="en-US" altLang="zh-TW" dirty="0" smtClean="0"/>
              <a:t> (or called </a:t>
            </a:r>
            <a:r>
              <a:rPr lang="en-US" altLang="zh-TW" b="1" i="1" dirty="0" smtClean="0"/>
              <a:t>additions</a:t>
            </a:r>
            <a:r>
              <a:rPr lang="en-US" altLang="zh-TW" dirty="0" smtClean="0"/>
              <a:t> or </a:t>
            </a:r>
            <a:r>
              <a:rPr lang="en-US" altLang="zh-TW" b="1" i="1" dirty="0" smtClean="0"/>
              <a:t>pushes</a:t>
            </a:r>
            <a:r>
              <a:rPr lang="en-US" altLang="zh-TW" dirty="0" smtClean="0"/>
              <a:t>) and </a:t>
            </a:r>
            <a:r>
              <a:rPr lang="en-US" altLang="zh-TW" b="1" i="1" dirty="0" smtClean="0"/>
              <a:t>deletions</a:t>
            </a:r>
            <a:r>
              <a:rPr lang="en-US" altLang="zh-TW" dirty="0" smtClean="0"/>
              <a:t> (or called </a:t>
            </a:r>
            <a:r>
              <a:rPr lang="en-US" altLang="zh-TW" b="1" i="1" dirty="0" smtClean="0"/>
              <a:t>removals</a:t>
            </a:r>
            <a:r>
              <a:rPr lang="en-US" altLang="zh-TW" dirty="0" smtClean="0"/>
              <a:t> or </a:t>
            </a:r>
            <a:r>
              <a:rPr lang="en-US" altLang="zh-TW" b="1" i="1" dirty="0" smtClean="0"/>
              <a:t>pops</a:t>
            </a:r>
            <a:r>
              <a:rPr lang="en-US" altLang="zh-TW" dirty="0" smtClean="0"/>
              <a:t>) are made at </a:t>
            </a:r>
            <a:r>
              <a:rPr lang="en-US" altLang="zh-TW" b="1" i="1" dirty="0" smtClean="0"/>
              <a:t>one end </a:t>
            </a:r>
            <a:r>
              <a:rPr lang="en-US" altLang="zh-TW" dirty="0" smtClean="0"/>
              <a:t>called the </a:t>
            </a:r>
            <a:r>
              <a:rPr lang="en-US" altLang="zh-TW" b="1" i="1" dirty="0" smtClean="0"/>
              <a:t>top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Operate </a:t>
            </a:r>
            <a:r>
              <a:rPr lang="en-US" altLang="zh-TW" dirty="0"/>
              <a:t>in </a:t>
            </a:r>
            <a:r>
              <a:rPr lang="en-US" altLang="zh-TW" b="1" i="1" dirty="0"/>
              <a:t>Last-In-First-Out (LIFO)</a:t>
            </a:r>
            <a:r>
              <a:rPr lang="en-US" altLang="zh-TW" dirty="0"/>
              <a:t> order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163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Stack: ADT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667372"/>
              </p:ext>
            </p:extLst>
          </p:nvPr>
        </p:nvGraphicFramePr>
        <p:xfrm>
          <a:off x="1043608" y="1340768"/>
          <a:ext cx="7056784" cy="53343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 finite ordered list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Constructor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 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stackCapacity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10);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the stack is empty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 )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the top element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Top ( )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Insert a new element at top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Push 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 item);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one element from top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Pop ( );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T* stack;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top;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init.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value = -1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capacity;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280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 Operations: Push &amp; Pop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50279"/>
              </p:ext>
            </p:extLst>
          </p:nvPr>
        </p:nvGraphicFramePr>
        <p:xfrm>
          <a:off x="497395" y="1504421"/>
          <a:ext cx="8149211" cy="27363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149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Stack &lt; T &gt;::Push 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 x)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Add x to stack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if(top ==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 – 1)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ChangeSize1D(stack, capacity, 2*capacity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 2;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stack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 ++top ] = x;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922663"/>
              </p:ext>
            </p:extLst>
          </p:nvPr>
        </p:nvGraphicFramePr>
        <p:xfrm>
          <a:off x="497395" y="4456750"/>
          <a:ext cx="8149211" cy="14925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149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Stack &lt; T &gt;::Pop ( 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top element from stack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throw “Stack is empty. Cannot delete.”;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stack [ top-- ].~T();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the element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80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en-US" altLang="zh-TW" dirty="0" smtClean="0"/>
              <a:t>Function recursion</a:t>
            </a:r>
          </a:p>
          <a:p>
            <a:r>
              <a:rPr lang="en-US" altLang="zh-TW" dirty="0" smtClean="0"/>
              <a:t>System stack</a:t>
            </a:r>
          </a:p>
          <a:p>
            <a:pPr lvl="1"/>
            <a:r>
              <a:rPr lang="en-US" altLang="zh-TW" sz="2400" dirty="0" smtClean="0"/>
              <a:t>Used </a:t>
            </a:r>
            <a:r>
              <a:rPr lang="en-US" altLang="zh-TW" sz="2400" dirty="0"/>
              <a:t>in the run time to </a:t>
            </a:r>
            <a:r>
              <a:rPr lang="en-US" altLang="zh-TW" sz="2400" dirty="0" smtClean="0"/>
              <a:t>process </a:t>
            </a:r>
            <a:r>
              <a:rPr lang="en-US" altLang="zh-TW" sz="2400" b="1" dirty="0" smtClean="0"/>
              <a:t>recursive function calls</a:t>
            </a:r>
            <a:endParaRPr lang="en-US" altLang="zh-TW" sz="2400" b="1" dirty="0">
              <a:solidFill>
                <a:srgbClr val="0000FF"/>
              </a:solidFill>
            </a:endParaRPr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400" dirty="0" smtClean="0"/>
              <a:t>Store the </a:t>
            </a:r>
            <a:r>
              <a:rPr lang="en-US" altLang="zh-TW" sz="2400" b="1" dirty="0"/>
              <a:t>return addresses </a:t>
            </a:r>
            <a:r>
              <a:rPr lang="en-US" altLang="zh-TW" sz="2400" dirty="0"/>
              <a:t>of previous outer </a:t>
            </a:r>
            <a:r>
              <a:rPr lang="en-US" altLang="zh-TW" sz="2400" dirty="0" smtClean="0"/>
              <a:t>procedures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184528"/>
              </p:ext>
            </p:extLst>
          </p:nvPr>
        </p:nvGraphicFramePr>
        <p:xfrm>
          <a:off x="4788024" y="1988840"/>
          <a:ext cx="1753060" cy="432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Microsoft Visio 2000/2002 Drawing" r:id="rId3" imgW="1783080" imgH="4157472" progId="Visio.Drawing.11">
                  <p:embed/>
                </p:oleObj>
              </mc:Choice>
              <mc:Fallback>
                <p:oleObj name="Microsoft Visio 2000/2002 Drawing" r:id="rId3" imgW="1783080" imgH="415747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436" t="-1471" r="7230"/>
                      <a:stretch>
                        <a:fillRect/>
                      </a:stretch>
                    </p:blipFill>
                    <p:spPr bwMode="auto">
                      <a:xfrm>
                        <a:off x="4788024" y="1988840"/>
                        <a:ext cx="1753060" cy="4320084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76257" y="1916832"/>
            <a:ext cx="143559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+mj-lt"/>
                <a:ea typeface="新細明體" pitchFamily="18" charset="-120"/>
              </a:rPr>
              <a:t>By the time </a:t>
            </a:r>
            <a:r>
              <a:rPr lang="en-US" altLang="zh-TW" dirty="0">
                <a:solidFill>
                  <a:srgbClr val="0070C0"/>
                </a:solidFill>
                <a:latin typeface="+mj-lt"/>
                <a:ea typeface="新細明體" pitchFamily="18" charset="-120"/>
              </a:rPr>
              <a:t>Sub3</a:t>
            </a:r>
            <a:r>
              <a:rPr lang="en-US" altLang="zh-TW" dirty="0">
                <a:latin typeface="+mj-lt"/>
                <a:ea typeface="新細明體" pitchFamily="18" charset="-120"/>
              </a:rPr>
              <a:t> is called, the stack contains all three return addresses: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6876256" y="4343406"/>
            <a:ext cx="1435600" cy="1857389"/>
            <a:chOff x="4000496" y="2786058"/>
            <a:chExt cx="3571900" cy="2857520"/>
          </a:xfrm>
        </p:grpSpPr>
        <p:sp>
          <p:nvSpPr>
            <p:cNvPr id="6" name="文字方塊 5"/>
            <p:cNvSpPr txBox="1"/>
            <p:nvPr/>
          </p:nvSpPr>
          <p:spPr>
            <a:xfrm>
              <a:off x="4214810" y="3786190"/>
              <a:ext cx="3214710" cy="163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>
                  <a:solidFill>
                    <a:srgbClr val="008A3E"/>
                  </a:solidFill>
                  <a:latin typeface="+mj-lt"/>
                </a:rPr>
                <a:t>Return address to Sub2</a:t>
              </a:r>
            </a:p>
            <a:p>
              <a:endParaRPr lang="en-US" altLang="zh-TW" sz="900" dirty="0" smtClean="0">
                <a:solidFill>
                  <a:srgbClr val="008A3E"/>
                </a:solidFill>
                <a:latin typeface="+mj-lt"/>
              </a:endParaRPr>
            </a:p>
            <a:p>
              <a:endParaRPr lang="en-US" altLang="zh-TW" sz="900" dirty="0" smtClean="0">
                <a:latin typeface="+mj-lt"/>
              </a:endParaRPr>
            </a:p>
            <a:p>
              <a:r>
                <a:rPr lang="en-US" altLang="zh-TW" sz="900" dirty="0" smtClean="0">
                  <a:solidFill>
                    <a:srgbClr val="0000FF"/>
                  </a:solidFill>
                  <a:latin typeface="+mj-lt"/>
                </a:rPr>
                <a:t>Return address to Sub1</a:t>
              </a:r>
            </a:p>
            <a:p>
              <a:endParaRPr lang="en-US" altLang="zh-TW" sz="900" dirty="0" smtClean="0">
                <a:solidFill>
                  <a:srgbClr val="0000FF"/>
                </a:solidFill>
                <a:latin typeface="+mj-lt"/>
              </a:endParaRPr>
            </a:p>
            <a:p>
              <a:endParaRPr lang="en-US" altLang="zh-TW" sz="900" dirty="0" smtClean="0">
                <a:latin typeface="+mj-lt"/>
              </a:endParaRPr>
            </a:p>
            <a:p>
              <a:r>
                <a:rPr lang="en-US" altLang="zh-TW" sz="900" dirty="0" smtClean="0">
                  <a:solidFill>
                    <a:srgbClr val="C00000"/>
                  </a:solidFill>
                  <a:latin typeface="+mj-lt"/>
                </a:rPr>
                <a:t>Return address to main</a:t>
              </a:r>
              <a:endParaRPr lang="zh-TW" altLang="en-US" sz="900" dirty="0">
                <a:solidFill>
                  <a:srgbClr val="C00000"/>
                </a:solidFill>
                <a:latin typeface="+mj-lt"/>
              </a:endParaRPr>
            </a:p>
          </p:txBody>
        </p:sp>
        <p:cxnSp>
          <p:nvCxnSpPr>
            <p:cNvPr id="7" name="直線接點 6"/>
            <p:cNvCxnSpPr/>
            <p:nvPr/>
          </p:nvCxnSpPr>
          <p:spPr bwMode="auto">
            <a:xfrm>
              <a:off x="4071934" y="2857496"/>
              <a:ext cx="9144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線接點 7"/>
            <p:cNvCxnSpPr/>
            <p:nvPr/>
          </p:nvCxnSpPr>
          <p:spPr bwMode="auto">
            <a:xfrm rot="5400000">
              <a:off x="2571736" y="4214818"/>
              <a:ext cx="28575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線接點 8"/>
            <p:cNvCxnSpPr/>
            <p:nvPr/>
          </p:nvCxnSpPr>
          <p:spPr bwMode="auto">
            <a:xfrm>
              <a:off x="4000496" y="5643578"/>
              <a:ext cx="350046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線接點 9"/>
            <p:cNvCxnSpPr/>
            <p:nvPr/>
          </p:nvCxnSpPr>
          <p:spPr bwMode="auto">
            <a:xfrm rot="5400000" flipH="1" flipV="1">
              <a:off x="6072198" y="4214818"/>
              <a:ext cx="28575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線接點 10"/>
            <p:cNvCxnSpPr/>
            <p:nvPr/>
          </p:nvCxnSpPr>
          <p:spPr bwMode="auto">
            <a:xfrm>
              <a:off x="4000496" y="4929198"/>
              <a:ext cx="35719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線接點 11"/>
            <p:cNvCxnSpPr/>
            <p:nvPr/>
          </p:nvCxnSpPr>
          <p:spPr bwMode="auto">
            <a:xfrm>
              <a:off x="4000496" y="5000636"/>
              <a:ext cx="350046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線接點 12"/>
            <p:cNvCxnSpPr/>
            <p:nvPr/>
          </p:nvCxnSpPr>
          <p:spPr bwMode="auto">
            <a:xfrm>
              <a:off x="4000496" y="4286256"/>
              <a:ext cx="350046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線接點 13"/>
            <p:cNvCxnSpPr/>
            <p:nvPr/>
          </p:nvCxnSpPr>
          <p:spPr bwMode="auto">
            <a:xfrm>
              <a:off x="4000496" y="3643314"/>
              <a:ext cx="350046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文字方塊 14"/>
          <p:cNvSpPr txBox="1"/>
          <p:nvPr/>
        </p:nvSpPr>
        <p:spPr>
          <a:xfrm>
            <a:off x="6876256" y="3851756"/>
            <a:ext cx="140688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  <a:latin typeface="+mj-lt"/>
              </a:rPr>
              <a:t>System Stack</a:t>
            </a:r>
            <a:endParaRPr lang="zh-TW" altLang="en-US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001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Queue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C:\Users\James\Desktop\queue_lin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70" y="1458026"/>
            <a:ext cx="3492061" cy="26190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7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b="1" i="1" dirty="0" smtClean="0"/>
              <a:t>queue</a:t>
            </a:r>
            <a:r>
              <a:rPr lang="en-US" altLang="zh-TW" dirty="0" smtClean="0"/>
              <a:t> is an </a:t>
            </a:r>
            <a:r>
              <a:rPr lang="en-US" altLang="zh-TW" b="1" i="1" dirty="0" smtClean="0"/>
              <a:t>ordered list </a:t>
            </a:r>
            <a:r>
              <a:rPr lang="en-US" altLang="zh-TW" dirty="0" smtClean="0"/>
              <a:t>in which </a:t>
            </a:r>
            <a:br>
              <a:rPr lang="en-US" altLang="zh-TW" dirty="0" smtClean="0"/>
            </a:br>
            <a:r>
              <a:rPr lang="en-US" altLang="zh-TW" b="1" i="1" dirty="0" smtClean="0"/>
              <a:t>insertions</a:t>
            </a:r>
            <a:r>
              <a:rPr lang="en-US" altLang="zh-TW" dirty="0" smtClean="0"/>
              <a:t> (or called </a:t>
            </a:r>
            <a:r>
              <a:rPr lang="en-US" altLang="zh-TW" b="1" i="1" dirty="0" smtClean="0"/>
              <a:t>additions</a:t>
            </a:r>
            <a:r>
              <a:rPr lang="en-US" altLang="zh-TW" dirty="0" smtClean="0"/>
              <a:t> or </a:t>
            </a:r>
            <a:r>
              <a:rPr lang="en-US" altLang="zh-TW" b="1" i="1" dirty="0" smtClean="0"/>
              <a:t>pushes</a:t>
            </a:r>
            <a:r>
              <a:rPr lang="en-US" altLang="zh-TW" dirty="0" smtClean="0"/>
              <a:t>) and </a:t>
            </a:r>
            <a:r>
              <a:rPr lang="en-US" altLang="zh-TW" b="1" i="1" dirty="0" smtClean="0"/>
              <a:t>deletions</a:t>
            </a:r>
            <a:r>
              <a:rPr lang="en-US" altLang="zh-TW" dirty="0" smtClean="0"/>
              <a:t> (or called </a:t>
            </a:r>
            <a:r>
              <a:rPr lang="en-US" altLang="zh-TW" b="1" i="1" dirty="0" smtClean="0"/>
              <a:t>removals</a:t>
            </a:r>
            <a:r>
              <a:rPr lang="en-US" altLang="zh-TW" dirty="0" smtClean="0"/>
              <a:t> or </a:t>
            </a:r>
            <a:r>
              <a:rPr lang="en-US" altLang="zh-TW" b="1" i="1" dirty="0" smtClean="0"/>
              <a:t>pops</a:t>
            </a:r>
            <a:r>
              <a:rPr lang="en-US" altLang="zh-TW" dirty="0" smtClean="0"/>
              <a:t>) are made at </a:t>
            </a:r>
            <a:r>
              <a:rPr lang="en-US" altLang="zh-TW" b="1" i="1" dirty="0" smtClean="0"/>
              <a:t>different ends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New elements are inserted at </a:t>
            </a:r>
            <a:r>
              <a:rPr lang="en-US" altLang="zh-TW" b="1" i="1" dirty="0" smtClean="0"/>
              <a:t>rear</a:t>
            </a:r>
            <a:r>
              <a:rPr lang="en-US" altLang="zh-TW" dirty="0" smtClean="0"/>
              <a:t> end.</a:t>
            </a:r>
          </a:p>
          <a:p>
            <a:r>
              <a:rPr lang="en-US" altLang="zh-TW" dirty="0" smtClean="0"/>
              <a:t>Old elements </a:t>
            </a:r>
            <a:r>
              <a:rPr lang="en-US" altLang="zh-TW" dirty="0"/>
              <a:t>are </a:t>
            </a:r>
            <a:r>
              <a:rPr lang="en-US" altLang="zh-TW" dirty="0" smtClean="0"/>
              <a:t>deleted </a:t>
            </a:r>
            <a:r>
              <a:rPr lang="en-US" altLang="zh-TW" dirty="0"/>
              <a:t>at </a:t>
            </a:r>
            <a:r>
              <a:rPr lang="en-US" altLang="zh-TW" b="1" i="1" dirty="0" smtClean="0"/>
              <a:t>front</a:t>
            </a:r>
            <a:r>
              <a:rPr lang="en-US" altLang="zh-TW" dirty="0" smtClean="0"/>
              <a:t> </a:t>
            </a:r>
            <a:r>
              <a:rPr lang="en-US" altLang="zh-TW" dirty="0"/>
              <a:t>end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970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Insert a new element into </a:t>
            </a:r>
            <a:r>
              <a:rPr lang="en-US" altLang="zh-TW" dirty="0" smtClean="0"/>
              <a:t>queue</a:t>
            </a:r>
            <a:endParaRPr lang="zh-TW" altLang="en-US" dirty="0"/>
          </a:p>
          <a:p>
            <a:pPr lvl="1"/>
            <a:r>
              <a:rPr lang="en-US" altLang="zh-TW" dirty="0" smtClean="0"/>
              <a:t>f: front position</a:t>
            </a:r>
            <a:endParaRPr lang="en-US" altLang="zh-TW" dirty="0"/>
          </a:p>
          <a:p>
            <a:pPr lvl="1"/>
            <a:r>
              <a:rPr lang="en-US" altLang="zh-TW" dirty="0"/>
              <a:t>r: </a:t>
            </a:r>
            <a:r>
              <a:rPr lang="en-US" altLang="zh-TW" dirty="0" smtClean="0"/>
              <a:t>rear position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57404"/>
              </p:ext>
            </p:extLst>
          </p:nvPr>
        </p:nvGraphicFramePr>
        <p:xfrm>
          <a:off x="899592" y="4163889"/>
          <a:ext cx="432048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921204" y="4581129"/>
            <a:ext cx="266420" cy="943352"/>
            <a:chOff x="838390" y="4437112"/>
            <a:chExt cx="266420" cy="943352"/>
          </a:xfrm>
        </p:grpSpPr>
        <p:sp>
          <p:nvSpPr>
            <p:cNvPr id="6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1055602" y="4581129"/>
            <a:ext cx="276038" cy="943352"/>
            <a:chOff x="1193621" y="4437112"/>
            <a:chExt cx="276038" cy="943352"/>
          </a:xfrm>
        </p:grpSpPr>
        <p:sp>
          <p:nvSpPr>
            <p:cNvPr id="5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552023" y="3717033"/>
            <a:ext cx="1154482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Insert A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45017"/>
              </p:ext>
            </p:extLst>
          </p:nvPr>
        </p:nvGraphicFramePr>
        <p:xfrm>
          <a:off x="2987824" y="4163889"/>
          <a:ext cx="432048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3009436" y="4581129"/>
            <a:ext cx="266420" cy="943352"/>
            <a:chOff x="838390" y="4437112"/>
            <a:chExt cx="266420" cy="943352"/>
          </a:xfrm>
        </p:grpSpPr>
        <p:sp>
          <p:nvSpPr>
            <p:cNvPr id="14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3143834" y="4581129"/>
            <a:ext cx="276038" cy="943352"/>
            <a:chOff x="1193621" y="4437112"/>
            <a:chExt cx="276038" cy="943352"/>
          </a:xfrm>
        </p:grpSpPr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567143" y="3717033"/>
            <a:ext cx="1143263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Insert </a:t>
            </a:r>
            <a:r>
              <a:rPr kumimoji="1" lang="en-US" altLang="zh-TW" sz="2400" dirty="0" smtClean="0">
                <a:latin typeface="+mj-lt"/>
              </a:rPr>
              <a:t>B</a:t>
            </a:r>
            <a:endParaRPr kumimoji="1" lang="en-US" altLang="zh-TW" sz="2400" dirty="0">
              <a:latin typeface="+mj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67758"/>
              </p:ext>
            </p:extLst>
          </p:nvPr>
        </p:nvGraphicFramePr>
        <p:xfrm>
          <a:off x="4932040" y="4178698"/>
          <a:ext cx="792088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4953652" y="4595938"/>
            <a:ext cx="266420" cy="943352"/>
            <a:chOff x="838390" y="4437112"/>
            <a:chExt cx="266420" cy="943352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5436096" y="4595938"/>
            <a:ext cx="276038" cy="943352"/>
            <a:chOff x="1193621" y="4437112"/>
            <a:chExt cx="276038" cy="943352"/>
          </a:xfrm>
        </p:grpSpPr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950621" y="3717032"/>
            <a:ext cx="1140056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Insert C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97411"/>
              </p:ext>
            </p:extLst>
          </p:nvPr>
        </p:nvGraphicFramePr>
        <p:xfrm>
          <a:off x="7380312" y="4174877"/>
          <a:ext cx="1152129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群組 28"/>
          <p:cNvGrpSpPr/>
          <p:nvPr/>
        </p:nvGrpSpPr>
        <p:grpSpPr>
          <a:xfrm>
            <a:off x="7452320" y="4595938"/>
            <a:ext cx="266420" cy="943352"/>
            <a:chOff x="838390" y="4437112"/>
            <a:chExt cx="266420" cy="943352"/>
          </a:xfrm>
        </p:grpSpPr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8256402" y="4595938"/>
            <a:ext cx="276038" cy="943352"/>
            <a:chOff x="1193621" y="4437112"/>
            <a:chExt cx="276038" cy="943352"/>
          </a:xfrm>
        </p:grpSpPr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投影片編號版面配置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355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Abstracted containers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C:\Users\James\AppData\Local\Microsoft\Windows\Temporary Internet Files\Content.IE5\269O0G6L\MC9001831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597" y="1602028"/>
            <a:ext cx="1980806" cy="22171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5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Delete an old </a:t>
            </a:r>
            <a:r>
              <a:rPr lang="en-US" altLang="zh-TW" dirty="0"/>
              <a:t>element </a:t>
            </a:r>
            <a:r>
              <a:rPr lang="en-US" altLang="zh-TW" dirty="0" smtClean="0"/>
              <a:t>from queue</a:t>
            </a:r>
            <a:endParaRPr lang="zh-TW" altLang="en-US" dirty="0"/>
          </a:p>
          <a:p>
            <a:pPr lvl="1"/>
            <a:r>
              <a:rPr lang="en-US" altLang="zh-TW" dirty="0" smtClean="0"/>
              <a:t>f: front position</a:t>
            </a:r>
            <a:endParaRPr lang="en-US" altLang="zh-TW" dirty="0"/>
          </a:p>
          <a:p>
            <a:pPr lvl="1"/>
            <a:r>
              <a:rPr lang="en-US" altLang="zh-TW" dirty="0"/>
              <a:t>r: </a:t>
            </a:r>
            <a:r>
              <a:rPr lang="en-US" altLang="zh-TW" dirty="0" smtClean="0"/>
              <a:t>rear position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704295" y="3717033"/>
            <a:ext cx="1003609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sz="2400" dirty="0" smtClean="0">
                <a:latin typeface="+mj-lt"/>
              </a:rPr>
              <a:t>Delete</a:t>
            </a:r>
            <a:endParaRPr kumimoji="1" lang="en-US" altLang="zh-TW" sz="2400" dirty="0"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28235"/>
              </p:ext>
            </p:extLst>
          </p:nvPr>
        </p:nvGraphicFramePr>
        <p:xfrm>
          <a:off x="6537828" y="4163889"/>
          <a:ext cx="1296144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7473932" y="4581129"/>
            <a:ext cx="266420" cy="943352"/>
            <a:chOff x="838390" y="4437112"/>
            <a:chExt cx="266420" cy="943352"/>
          </a:xfrm>
        </p:grpSpPr>
        <p:sp>
          <p:nvSpPr>
            <p:cNvPr id="14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7608330" y="4581129"/>
            <a:ext cx="276038" cy="943352"/>
            <a:chOff x="1193621" y="4437112"/>
            <a:chExt cx="276038" cy="943352"/>
          </a:xfrm>
        </p:grpSpPr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296584" y="3717033"/>
            <a:ext cx="1003608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sz="2400" dirty="0"/>
              <a:t>Delete</a:t>
            </a:r>
            <a:endParaRPr kumimoji="1" lang="en-US" altLang="zh-TW" sz="2400" dirty="0">
              <a:latin typeface="+mj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84704"/>
              </p:ext>
            </p:extLst>
          </p:nvPr>
        </p:nvGraphicFramePr>
        <p:xfrm>
          <a:off x="3945542" y="4178698"/>
          <a:ext cx="1152126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4327193" y="4595938"/>
            <a:ext cx="266420" cy="943352"/>
            <a:chOff x="838390" y="4437112"/>
            <a:chExt cx="266420" cy="943352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809637" y="4595938"/>
            <a:ext cx="276038" cy="943352"/>
            <a:chOff x="1193621" y="4437112"/>
            <a:chExt cx="276038" cy="943352"/>
          </a:xfrm>
        </p:grpSpPr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83024"/>
              </p:ext>
            </p:extLst>
          </p:nvPr>
        </p:nvGraphicFramePr>
        <p:xfrm>
          <a:off x="1353252" y="4174877"/>
          <a:ext cx="1152129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群組 28"/>
          <p:cNvGrpSpPr/>
          <p:nvPr/>
        </p:nvGrpSpPr>
        <p:grpSpPr>
          <a:xfrm>
            <a:off x="1425260" y="4595938"/>
            <a:ext cx="266420" cy="943352"/>
            <a:chOff x="838390" y="4437112"/>
            <a:chExt cx="266420" cy="943352"/>
          </a:xfrm>
        </p:grpSpPr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229342" y="4595938"/>
            <a:ext cx="276038" cy="943352"/>
            <a:chOff x="1193621" y="4437112"/>
            <a:chExt cx="276038" cy="943352"/>
          </a:xfrm>
        </p:grpSpPr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9434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happen if rear == capacity-1 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Add more space 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Shift left ?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08804"/>
              </p:ext>
            </p:extLst>
          </p:nvPr>
        </p:nvGraphicFramePr>
        <p:xfrm>
          <a:off x="971600" y="2348880"/>
          <a:ext cx="3146738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48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2390147" y="2769941"/>
            <a:ext cx="266420" cy="571500"/>
            <a:chOff x="838390" y="4437112"/>
            <a:chExt cx="266420" cy="943352"/>
          </a:xfrm>
        </p:grpSpPr>
        <p:sp>
          <p:nvSpPr>
            <p:cNvPr id="8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770293" y="2769941"/>
            <a:ext cx="276038" cy="571500"/>
            <a:chOff x="1193621" y="4437112"/>
            <a:chExt cx="276038" cy="943352"/>
          </a:xfrm>
        </p:grpSpPr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48110"/>
              </p:ext>
            </p:extLst>
          </p:nvPr>
        </p:nvGraphicFramePr>
        <p:xfrm>
          <a:off x="971600" y="4092623"/>
          <a:ext cx="5378983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44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群組 13"/>
          <p:cNvGrpSpPr/>
          <p:nvPr/>
        </p:nvGrpSpPr>
        <p:grpSpPr>
          <a:xfrm>
            <a:off x="2390147" y="4513684"/>
            <a:ext cx="266420" cy="571500"/>
            <a:chOff x="838390" y="4437112"/>
            <a:chExt cx="266420" cy="943352"/>
          </a:xfrm>
        </p:grpSpPr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770293" y="4513684"/>
            <a:ext cx="276038" cy="571500"/>
            <a:chOff x="1193621" y="4437112"/>
            <a:chExt cx="276038" cy="943352"/>
          </a:xfrm>
        </p:grpSpPr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094002" y="4513684"/>
            <a:ext cx="106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Wasted…</a:t>
            </a:r>
            <a:endParaRPr lang="zh-TW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24210"/>
              </p:ext>
            </p:extLst>
          </p:nvPr>
        </p:nvGraphicFramePr>
        <p:xfrm>
          <a:off x="971600" y="5748807"/>
          <a:ext cx="3137736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4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群組 22"/>
          <p:cNvGrpSpPr/>
          <p:nvPr/>
        </p:nvGrpSpPr>
        <p:grpSpPr>
          <a:xfrm>
            <a:off x="1043608" y="6169868"/>
            <a:ext cx="266420" cy="571500"/>
            <a:chOff x="838390" y="4437112"/>
            <a:chExt cx="266420" cy="943352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423754" y="6169868"/>
            <a:ext cx="276038" cy="571500"/>
            <a:chOff x="1193621" y="4437112"/>
            <a:chExt cx="276038" cy="943352"/>
          </a:xfrm>
        </p:grpSpPr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4355976" y="5733256"/>
            <a:ext cx="247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Codes are complicated…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246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Circular Queue</a:t>
            </a:r>
            <a:endParaRPr lang="zh-TW" alt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49560"/>
              </p:ext>
            </p:extLst>
          </p:nvPr>
        </p:nvGraphicFramePr>
        <p:xfrm>
          <a:off x="755576" y="1276626"/>
          <a:ext cx="7488832" cy="46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Visio" r:id="rId3" imgW="4528779" imgH="2830209" progId="Visio.Drawing.11">
                  <p:embed/>
                </p:oleObj>
              </mc:Choice>
              <mc:Fallback>
                <p:oleObj name="Visio" r:id="rId3" imgW="4528779" imgH="283020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276626"/>
                        <a:ext cx="7488832" cy="46726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23728" y="6093296"/>
            <a:ext cx="4896544" cy="570933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tIns="0" bIns="0">
            <a:noAutofit/>
          </a:bodyPr>
          <a:lstStyle/>
          <a:p>
            <a:pPr algn="ctr"/>
            <a:endParaRPr lang="en-US" altLang="zh-TW" sz="11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rear = (rear+1) % capacity;</a:t>
            </a:r>
            <a:br>
              <a:rPr lang="en-US" altLang="zh-TW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b="1" dirty="0">
                <a:latin typeface="Courier New" pitchFamily="49" charset="0"/>
                <a:cs typeface="Courier New" pitchFamily="49" charset="0"/>
              </a:rPr>
            </a:br>
            <a:endParaRPr lang="en-US" altLang="zh-TW" b="1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370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Circular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is the queue empty?</a:t>
            </a:r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ear == front ? NO!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6310"/>
              </p:ext>
            </p:extLst>
          </p:nvPr>
        </p:nvGraphicFramePr>
        <p:xfrm>
          <a:off x="179512" y="2780928"/>
          <a:ext cx="8541706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Visio" r:id="rId3" imgW="5973180" imgH="2118468" progId="Visio.Drawing.11">
                  <p:embed/>
                </p:oleObj>
              </mc:Choice>
              <mc:Fallback>
                <p:oleObj name="Visio" r:id="rId3" imgW="5973180" imgH="211846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780928"/>
                        <a:ext cx="8541706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39552" y="5949280"/>
            <a:ext cx="705678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Allocate addition space before the queue is full</a:t>
            </a:r>
            <a:endParaRPr lang="zh-TW" altLang="en-US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488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Queue: ADT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467587"/>
              </p:ext>
            </p:extLst>
          </p:nvPr>
        </p:nvGraphicFramePr>
        <p:xfrm>
          <a:off x="1043608" y="1340769"/>
          <a:ext cx="7056784" cy="51125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Queue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 finite ordered list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Constructor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Queue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queueCapacity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10);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the stack is empty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 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the front element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Front ( 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the rear element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Rear ( 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// Insert a new element at rear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Push (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 item);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one element from front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Pop ( 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T* queue;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front, rear;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6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init.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value = -1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capacity;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822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 Operations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140795"/>
              </p:ext>
            </p:extLst>
          </p:nvPr>
        </p:nvGraphicFramePr>
        <p:xfrm>
          <a:off x="497395" y="1870858"/>
          <a:ext cx="8149211" cy="34303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149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02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Queue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 T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&gt;::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return front==rear; 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Queue &lt; T &gt;::Front()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throw “Queue is empty!”;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return queue[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(front+1)%capacity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Queue &lt; T &gt;::Rear()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throw “Queue is empty!”;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return queue[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rear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669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 Operations: Push &amp; Pop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423975"/>
              </p:ext>
            </p:extLst>
          </p:nvPr>
        </p:nvGraphicFramePr>
        <p:xfrm>
          <a:off x="497395" y="1504421"/>
          <a:ext cx="8149211" cy="27363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149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Queue&lt;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 &gt;::Push 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 x)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Add x at rear of queue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if((rear+1)%capacity == front)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// queue is going to full, double the capacity!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rear = (rear+1)%capacity;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queue [rear]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x;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602020"/>
              </p:ext>
            </p:extLst>
          </p:nvPr>
        </p:nvGraphicFramePr>
        <p:xfrm>
          <a:off x="497395" y="4456750"/>
          <a:ext cx="8149211" cy="17412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149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Queue &lt; T &gt;::Pop ( 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front element from queue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throw “Queue is empty. Cannot delete.”;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front = (front+1)%capacity;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queue[front].~T();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the element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623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Doubling Queue Capacity</a:t>
            </a:r>
            <a:endParaRPr lang="zh-TW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731560"/>
              </p:ext>
            </p:extLst>
          </p:nvPr>
        </p:nvGraphicFramePr>
        <p:xfrm>
          <a:off x="899592" y="1412776"/>
          <a:ext cx="1733328" cy="225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Visio" r:id="rId3" imgW="1526791" imgH="1993900" progId="Visio.Drawing.11">
                  <p:embed/>
                </p:oleObj>
              </mc:Choice>
              <mc:Fallback>
                <p:oleObj name="Visio" r:id="rId3" imgW="1526791" imgH="19939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12776"/>
                        <a:ext cx="1733328" cy="2256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06379"/>
              </p:ext>
            </p:extLst>
          </p:nvPr>
        </p:nvGraphicFramePr>
        <p:xfrm>
          <a:off x="3059837" y="1928989"/>
          <a:ext cx="5456556" cy="1224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7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queue</a:t>
                      </a:r>
                      <a:endParaRPr lang="zh-TW" sz="18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[0]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[1]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[2]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[3]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[4]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[5]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[6]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[7]</a:t>
                      </a:r>
                      <a:endParaRPr lang="zh-TW" sz="18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10">
                <a:tc gridSpan="9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front = 5, rear = 4</a:t>
                      </a:r>
                      <a:endParaRPr lang="zh-TW" sz="18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Expanded full circular</a:t>
                      </a:r>
                      <a:r>
                        <a:rPr lang="en-US" sz="1800" kern="10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queue</a:t>
                      </a:r>
                      <a:endParaRPr lang="zh-TW" sz="18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55666"/>
              </p:ext>
            </p:extLst>
          </p:nvPr>
        </p:nvGraphicFramePr>
        <p:xfrm>
          <a:off x="976164" y="3731072"/>
          <a:ext cx="7182544" cy="106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6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[0]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[2]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[3]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[4]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[5]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[6]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[7]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[8]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[9]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[10]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[11]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[12]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[13]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[14]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[15]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5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96" marR="5049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20">
                <a:tc gridSpan="1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front = 5, rear = 4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20">
                <a:tc gridSpan="16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Doubling the array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97827"/>
              </p:ext>
            </p:extLst>
          </p:nvPr>
        </p:nvGraphicFramePr>
        <p:xfrm>
          <a:off x="976164" y="5387256"/>
          <a:ext cx="7182544" cy="106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6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[0]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[2]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[3]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[4]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[5]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[6]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[7]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[8]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[9]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[10]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[11]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[12]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[13]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[14]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[15]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5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96" marR="5049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A 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en-US" sz="1600" kern="100" dirty="0" smtClean="0">
                          <a:effectLst/>
                        </a:rPr>
                        <a:t>B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20">
                <a:tc gridSpan="1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front = </a:t>
                      </a:r>
                      <a:r>
                        <a:rPr lang="en-US" sz="16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13, </a:t>
                      </a: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rear = 4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20">
                <a:tc gridSpan="16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Scenario 1: After</a:t>
                      </a:r>
                      <a:r>
                        <a:rPr lang="en-US" sz="1600" kern="10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shifting right segment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0730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Doubling Queue Capacity</a:t>
            </a:r>
            <a:endParaRPr lang="zh-TW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043924"/>
              </p:ext>
            </p:extLst>
          </p:nvPr>
        </p:nvGraphicFramePr>
        <p:xfrm>
          <a:off x="899592" y="1412776"/>
          <a:ext cx="1733328" cy="225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Visio" r:id="rId3" imgW="1526791" imgH="1993900" progId="Visio.Drawing.11">
                  <p:embed/>
                </p:oleObj>
              </mc:Choice>
              <mc:Fallback>
                <p:oleObj name="Visio" r:id="rId3" imgW="1526791" imgH="1993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12776"/>
                        <a:ext cx="1733328" cy="2256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04761"/>
              </p:ext>
            </p:extLst>
          </p:nvPr>
        </p:nvGraphicFramePr>
        <p:xfrm>
          <a:off x="3059837" y="1928989"/>
          <a:ext cx="5456556" cy="1224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7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queue</a:t>
                      </a:r>
                      <a:endParaRPr lang="zh-TW" sz="18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[0]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[1]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[2]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[3]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[4]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[5]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[6]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[7]</a:t>
                      </a:r>
                      <a:endParaRPr lang="zh-TW" sz="18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10">
                <a:tc gridSpan="9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front = 5, rear = 4</a:t>
                      </a:r>
                      <a:endParaRPr lang="zh-TW" sz="18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Expanded full circular</a:t>
                      </a:r>
                      <a:r>
                        <a:rPr lang="en-US" sz="1800" kern="10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queue</a:t>
                      </a:r>
                      <a:endParaRPr lang="zh-TW" sz="18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42593"/>
              </p:ext>
            </p:extLst>
          </p:nvPr>
        </p:nvGraphicFramePr>
        <p:xfrm>
          <a:off x="976164" y="3731072"/>
          <a:ext cx="7182544" cy="106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6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[0]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[2]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[3]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[4]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[5]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[6]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[7]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[8]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[9]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[10]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[11]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[12]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[13]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[14]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[15]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5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96" marR="5049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20">
                <a:tc gridSpan="1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front = 5, rear = 4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20">
                <a:tc gridSpan="16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Doubling the array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88047"/>
              </p:ext>
            </p:extLst>
          </p:nvPr>
        </p:nvGraphicFramePr>
        <p:xfrm>
          <a:off x="976164" y="5387256"/>
          <a:ext cx="7182544" cy="106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6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[0]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[2]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[3]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[4]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[5]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[6]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[7]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[8]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[9]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[10]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[11]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[12]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[13]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[14]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[15]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5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96" marR="5049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+mn-ea"/>
                        </a:rPr>
                        <a:t>B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C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D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G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F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/>
                          <a:ea typeface="新細明體"/>
                        </a:rPr>
                        <a:t>G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20">
                <a:tc gridSpan="1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front = </a:t>
                      </a:r>
                      <a:r>
                        <a:rPr lang="en-US" sz="16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15, </a:t>
                      </a: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rear = </a:t>
                      </a:r>
                      <a:r>
                        <a:rPr lang="en-US" sz="16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20">
                <a:tc gridSpan="16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Scenario 2: Alternative</a:t>
                      </a:r>
                      <a:r>
                        <a:rPr lang="en-US" sz="1600" kern="10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configuration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95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Generic bag container!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 descr="C:\Users\James\Desktop\doraemon-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59337" r="11304" b="10431"/>
          <a:stretch/>
        </p:blipFill>
        <p:spPr bwMode="auto">
          <a:xfrm>
            <a:off x="3040495" y="2276872"/>
            <a:ext cx="3063010" cy="18479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0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data structure that contains or store a number of data objects (ordered list)</a:t>
            </a:r>
          </a:p>
          <a:p>
            <a:r>
              <a:rPr lang="en-US" altLang="zh-TW" dirty="0" smtClean="0"/>
              <a:t>Support various common operations</a:t>
            </a:r>
          </a:p>
          <a:p>
            <a:pPr lvl="1"/>
            <a:r>
              <a:rPr lang="en-US" altLang="zh-TW" dirty="0" smtClean="0"/>
              <a:t>Is the container empty?</a:t>
            </a:r>
          </a:p>
          <a:p>
            <a:pPr lvl="1"/>
            <a:r>
              <a:rPr lang="en-US" altLang="zh-TW" dirty="0" smtClean="0"/>
              <a:t>How many objects are in the container?</a:t>
            </a:r>
          </a:p>
          <a:p>
            <a:pPr lvl="1"/>
            <a:r>
              <a:rPr lang="en-US" altLang="zh-TW" dirty="0" smtClean="0"/>
              <a:t>Add one object into the container</a:t>
            </a:r>
          </a:p>
          <a:p>
            <a:pPr lvl="1"/>
            <a:r>
              <a:rPr lang="en-US" altLang="zh-TW" dirty="0" smtClean="0"/>
              <a:t>Delete one object from the container</a:t>
            </a:r>
          </a:p>
          <a:p>
            <a:pPr lvl="1"/>
            <a:r>
              <a:rPr lang="en-US" altLang="zh-TW" dirty="0" smtClean="0"/>
              <a:t>Access one of the object in the container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633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Bag V.S. Stack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049160"/>
              </p:ext>
            </p:extLst>
          </p:nvPr>
        </p:nvGraphicFramePr>
        <p:xfrm>
          <a:off x="323528" y="2085569"/>
          <a:ext cx="3893646" cy="31304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9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Bag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Bag(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10); 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~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Push(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474603"/>
              </p:ext>
            </p:extLst>
          </p:nvPr>
        </p:nvGraphicFramePr>
        <p:xfrm>
          <a:off x="4499992" y="1869545"/>
          <a:ext cx="4320480" cy="335965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Stack(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stackCapacity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10);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~Stack();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Top()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Push(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 item);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Pop();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322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Bag V.S. Queue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107489"/>
              </p:ext>
            </p:extLst>
          </p:nvPr>
        </p:nvGraphicFramePr>
        <p:xfrm>
          <a:off x="323528" y="2085569"/>
          <a:ext cx="3893646" cy="31304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9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Bag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Bag(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10); 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~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Push(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286276"/>
              </p:ext>
            </p:extLst>
          </p:nvPr>
        </p:nvGraphicFramePr>
        <p:xfrm>
          <a:off x="4499992" y="1869545"/>
          <a:ext cx="4320480" cy="335965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Queue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Queue(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queueCapacity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10);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~Queue();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Rear()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Front()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Push(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 item);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Pop();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327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Generic Bag ADT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274043"/>
              </p:ext>
            </p:extLst>
          </p:nvPr>
        </p:nvGraphicFramePr>
        <p:xfrm>
          <a:off x="179511" y="2060848"/>
          <a:ext cx="4464497" cy="3658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Bag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Bag(</a:t>
                      </a:r>
                      <a:r>
                        <a:rPr lang="en-US" sz="18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=10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virtual 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~Bag();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virtual 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Size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virtual 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virtual 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Element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virtual void Push(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virtual void Pop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protected: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*array;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capacity;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top;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237473"/>
              </p:ext>
            </p:extLst>
          </p:nvPr>
        </p:nvGraphicFramePr>
        <p:xfrm>
          <a:off x="4788024" y="3768316"/>
          <a:ext cx="4248472" cy="1951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Stack : public Bag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Stack(int stackCapacity=10);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virtual 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~Stack();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Top()</a:t>
                      </a:r>
                      <a:r>
                        <a:rPr lang="en-US" sz="18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virtual void Pop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788025" y="2618909"/>
            <a:ext cx="4248472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Implement operations not exist in the Bag class</a:t>
            </a:r>
            <a:endParaRPr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989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expressions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27985" y="2803575"/>
                <a:ext cx="70880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985" y="2803575"/>
                <a:ext cx="7088031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1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 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Operators</a:t>
            </a:r>
          </a:p>
          <a:p>
            <a:pPr lvl="1"/>
            <a:r>
              <a:rPr lang="en-US" altLang="zh-TW" dirty="0" smtClean="0"/>
              <a:t>+,-,*,/,…,</a:t>
            </a:r>
            <a:r>
              <a:rPr lang="en-US" altLang="zh-TW" dirty="0" err="1" smtClean="0"/>
              <a:t>etc</a:t>
            </a:r>
            <a:endParaRPr lang="en-US" altLang="zh-TW" dirty="0" smtClean="0"/>
          </a:p>
          <a:p>
            <a:r>
              <a:rPr lang="en-US" altLang="zh-TW" dirty="0" smtClean="0"/>
              <a:t>Operands</a:t>
            </a:r>
          </a:p>
          <a:p>
            <a:pPr lvl="1"/>
            <a:r>
              <a:rPr lang="en-US" altLang="zh-TW" dirty="0" smtClean="0"/>
              <a:t>A,B,C,D,E,F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99592" y="1723455"/>
                <a:ext cx="73835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723455"/>
                <a:ext cx="73835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2483768" y="1723452"/>
            <a:ext cx="5184576" cy="769444"/>
            <a:chOff x="2483768" y="1723452"/>
            <a:chExt cx="5184576" cy="769444"/>
          </a:xfrm>
        </p:grpSpPr>
        <p:sp>
          <p:nvSpPr>
            <p:cNvPr id="5" name="矩形 4"/>
            <p:cNvSpPr/>
            <p:nvPr/>
          </p:nvSpPr>
          <p:spPr>
            <a:xfrm>
              <a:off x="2483768" y="1723455"/>
              <a:ext cx="360040" cy="76944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347864" y="1723454"/>
              <a:ext cx="360040" cy="76944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368800" y="1723453"/>
              <a:ext cx="402592" cy="76944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364088" y="1723455"/>
              <a:ext cx="360040" cy="76944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00192" y="1723452"/>
              <a:ext cx="504056" cy="76944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308304" y="1723455"/>
              <a:ext cx="360040" cy="76944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2140148" y="1723447"/>
            <a:ext cx="5962948" cy="769445"/>
            <a:chOff x="2140148" y="1723447"/>
            <a:chExt cx="5962948" cy="769445"/>
          </a:xfrm>
        </p:grpSpPr>
        <p:grpSp>
          <p:nvGrpSpPr>
            <p:cNvPr id="12" name="群組 11"/>
            <p:cNvGrpSpPr/>
            <p:nvPr/>
          </p:nvGrpSpPr>
          <p:grpSpPr>
            <a:xfrm>
              <a:off x="2140148" y="1723448"/>
              <a:ext cx="5098852" cy="769444"/>
              <a:chOff x="1475036" y="377940"/>
              <a:chExt cx="5098852" cy="76944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475036" y="377943"/>
                <a:ext cx="437952" cy="769441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178696" y="377942"/>
                <a:ext cx="360040" cy="769441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186808" y="377941"/>
                <a:ext cx="402592" cy="769441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66928" y="377943"/>
                <a:ext cx="360040" cy="769441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131024" y="377940"/>
                <a:ext cx="401464" cy="769441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139136" y="377943"/>
                <a:ext cx="434752" cy="769441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7668344" y="1723447"/>
              <a:ext cx="434752" cy="769441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915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Expression 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</a:p>
          <a:p>
            <a:r>
              <a:rPr lang="en-US" altLang="zh-TW" dirty="0" smtClean="0"/>
              <a:t>If A = 4, B=C=2, D=E=3</a:t>
            </a:r>
          </a:p>
          <a:p>
            <a:r>
              <a:rPr lang="en-US" altLang="zh-TW" dirty="0" smtClean="0"/>
              <a:t>X = ((4/2)-2)+(3*3)+(4*2)=1</a:t>
            </a:r>
          </a:p>
          <a:p>
            <a:endParaRPr lang="en-US" altLang="zh-TW" dirty="0"/>
          </a:p>
          <a:p>
            <a:r>
              <a:rPr lang="en-US" altLang="zh-TW" dirty="0" smtClean="0"/>
              <a:t>For </a:t>
            </a:r>
          </a:p>
          <a:p>
            <a:r>
              <a:rPr lang="en-US" altLang="zh-TW" dirty="0"/>
              <a:t>If A = 4, B=C=2, D=E=3</a:t>
            </a:r>
          </a:p>
          <a:p>
            <a:r>
              <a:rPr lang="en-US" altLang="zh-TW" dirty="0" smtClean="0"/>
              <a:t>X = (4/(2-2+3))*(3-4)*2 = -2.6666666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13449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449" y="1620089"/>
                <a:ext cx="5418791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26149" y="3958253"/>
                <a:ext cx="64383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=(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/(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))∗(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)∗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149" y="3958253"/>
                <a:ext cx="643830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899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Operators have </a:t>
            </a:r>
            <a:r>
              <a:rPr lang="en-US" altLang="zh-TW" b="1" dirty="0" smtClean="0"/>
              <a:t>priority</a:t>
            </a:r>
          </a:p>
          <a:p>
            <a:r>
              <a:rPr lang="en-US" altLang="zh-TW" dirty="0" smtClean="0"/>
              <a:t>Operator with </a:t>
            </a:r>
            <a:r>
              <a:rPr lang="en-US" altLang="zh-TW" b="1" dirty="0" smtClean="0"/>
              <a:t>higher priority </a:t>
            </a:r>
            <a:r>
              <a:rPr lang="en-US" altLang="zh-TW" dirty="0" smtClean="0"/>
              <a:t>is evaluated first</a:t>
            </a:r>
          </a:p>
          <a:p>
            <a:r>
              <a:rPr lang="en-US" altLang="zh-TW" dirty="0" smtClean="0"/>
              <a:t>Operators of </a:t>
            </a:r>
            <a:r>
              <a:rPr lang="en-US" altLang="zh-TW" b="1" dirty="0" smtClean="0"/>
              <a:t>equal priority </a:t>
            </a:r>
            <a:r>
              <a:rPr lang="en-US" altLang="zh-TW" dirty="0" smtClean="0"/>
              <a:t>are evaluated from </a:t>
            </a:r>
            <a:r>
              <a:rPr lang="en-US" altLang="zh-TW" b="1" dirty="0" smtClean="0"/>
              <a:t>left to right</a:t>
            </a:r>
          </a:p>
          <a:p>
            <a:r>
              <a:rPr lang="en-US" altLang="zh-TW" b="1" dirty="0" smtClean="0"/>
              <a:t>Unary</a:t>
            </a:r>
            <a:r>
              <a:rPr lang="en-US" altLang="zh-TW" dirty="0" smtClean="0"/>
              <a:t> operators are evaluated from </a:t>
            </a:r>
            <a:r>
              <a:rPr lang="en-US" altLang="zh-TW" b="1" dirty="0" smtClean="0"/>
              <a:t>right to left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860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Priority of Operators in CPP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50155"/>
              </p:ext>
            </p:extLst>
          </p:nvPr>
        </p:nvGraphicFramePr>
        <p:xfrm>
          <a:off x="1115616" y="1700808"/>
          <a:ext cx="6984776" cy="46085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{BC89EF96-8CEA-46FF-86C4-4CE0E7609802}</a:tableStyleId>
              </a:tblPr>
              <a:tblGrid>
                <a:gridCol w="271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800" kern="100" dirty="0" smtClean="0">
                          <a:effectLst/>
                        </a:rPr>
                        <a:t>Priority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800" kern="100" dirty="0" smtClean="0">
                          <a:effectLst/>
                        </a:rPr>
                        <a:t>Operators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Minus, </a:t>
                      </a:r>
                      <a:r>
                        <a:rPr lang="en-US" sz="2800" kern="100" dirty="0">
                          <a:effectLst/>
                        </a:rPr>
                        <a:t>!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endParaRPr lang="zh-TW" sz="2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*, /, %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>
                          <a:effectLst/>
                        </a:rPr>
                        <a:t>3</a:t>
                      </a:r>
                      <a:endParaRPr lang="zh-TW" sz="2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+, -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>
                          <a:effectLst/>
                        </a:rPr>
                        <a:t>4</a:t>
                      </a:r>
                      <a:endParaRPr lang="zh-TW" sz="2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&lt;, &lt;=, &gt;=, &gt;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>
                          <a:effectLst/>
                        </a:rPr>
                        <a:t>5</a:t>
                      </a:r>
                      <a:endParaRPr lang="zh-TW" sz="2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= =, !=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6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&amp;&amp;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7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||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411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Infix and Postfix 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Infix</a:t>
            </a:r>
            <a:r>
              <a:rPr lang="en-US" altLang="zh-TW" dirty="0" smtClean="0"/>
              <a:t> notation</a:t>
            </a:r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perator </a:t>
            </a:r>
            <a:r>
              <a:rPr lang="en-US" altLang="zh-TW" dirty="0"/>
              <a:t>comes </a:t>
            </a:r>
            <a:r>
              <a:rPr lang="en-US" altLang="zh-TW" dirty="0" smtClean="0"/>
              <a:t>in–between the operands</a:t>
            </a:r>
          </a:p>
          <a:p>
            <a:pPr lvl="1"/>
            <a:r>
              <a:rPr lang="en-US" altLang="zh-TW" dirty="0" smtClean="0"/>
              <a:t>Ex. A+B*C</a:t>
            </a:r>
          </a:p>
          <a:p>
            <a:pPr lvl="1"/>
            <a:r>
              <a:rPr lang="en-US" altLang="zh-TW" dirty="0" smtClean="0"/>
              <a:t>Hard to evaluate using codes…</a:t>
            </a:r>
          </a:p>
          <a:p>
            <a:r>
              <a:rPr lang="en-US" altLang="zh-TW" b="1" dirty="0" smtClean="0"/>
              <a:t>Postfix</a:t>
            </a:r>
            <a:r>
              <a:rPr lang="en-US" altLang="zh-TW" dirty="0" smtClean="0"/>
              <a:t> notation</a:t>
            </a:r>
          </a:p>
          <a:p>
            <a:pPr lvl="1"/>
            <a:r>
              <a:rPr lang="en-US" altLang="zh-TW" dirty="0" smtClean="0"/>
              <a:t>Each </a:t>
            </a:r>
            <a:r>
              <a:rPr lang="en-US" altLang="zh-TW" dirty="0"/>
              <a:t>operator appears </a:t>
            </a:r>
            <a:r>
              <a:rPr lang="en-US" altLang="zh-TW" dirty="0" smtClean="0"/>
              <a:t>after its operands</a:t>
            </a:r>
          </a:p>
          <a:p>
            <a:pPr lvl="1"/>
            <a:r>
              <a:rPr lang="en-US" altLang="zh-TW" dirty="0" smtClean="0"/>
              <a:t>Ex. ABC*+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206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Advantages of Postfix 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don’t need </a:t>
            </a:r>
            <a:r>
              <a:rPr lang="en-US" altLang="zh-TW" b="1" dirty="0" smtClean="0"/>
              <a:t>parentheses</a:t>
            </a:r>
          </a:p>
          <a:p>
            <a:r>
              <a:rPr lang="en-US" altLang="zh-TW" dirty="0" smtClean="0"/>
              <a:t>Priority of operators is no longer relevant!</a:t>
            </a:r>
          </a:p>
          <a:p>
            <a:r>
              <a:rPr lang="en-US" altLang="zh-TW" dirty="0" smtClean="0"/>
              <a:t>Expression can be efficiently evaluated by</a:t>
            </a:r>
          </a:p>
          <a:p>
            <a:pPr lvl="1"/>
            <a:r>
              <a:rPr lang="en-US" altLang="zh-TW" dirty="0" smtClean="0"/>
              <a:t>Making a left to right scan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Stacking</a:t>
            </a:r>
            <a:r>
              <a:rPr lang="en-US" altLang="zh-TW" dirty="0" smtClean="0"/>
              <a:t> operands</a:t>
            </a:r>
          </a:p>
          <a:p>
            <a:pPr lvl="1"/>
            <a:r>
              <a:rPr lang="en-US" altLang="zh-TW" dirty="0" smtClean="0"/>
              <a:t>Evaluating operators</a:t>
            </a:r>
          </a:p>
          <a:p>
            <a:pPr lvl="1"/>
            <a:r>
              <a:rPr lang="en-US" altLang="zh-TW" dirty="0" smtClean="0"/>
              <a:t>Push the result into stack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371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Abstracted Bag Container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080232"/>
              </p:ext>
            </p:extLst>
          </p:nvPr>
        </p:nvGraphicFramePr>
        <p:xfrm>
          <a:off x="176905" y="1484780"/>
          <a:ext cx="8790190" cy="42484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9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Bag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Bag(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10); 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Constructor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~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Destructor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the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number of elements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2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bag is empty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an element in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Push(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Insert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an integer into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Delete an integer from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*array;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Integer array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that stores the data</a:t>
                      </a: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 of array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top;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Position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of top element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69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 A+B – C =&gt; Postfix : </a:t>
            </a:r>
            <a:r>
              <a:rPr lang="en-US" altLang="zh-TW" dirty="0">
                <a:sym typeface="Wingdings" pitchFamily="2" charset="2"/>
              </a:rPr>
              <a:t>A B + C </a:t>
            </a:r>
            <a:r>
              <a:rPr lang="en-US" altLang="zh-TW" dirty="0" smtClean="0">
                <a:sym typeface="Wingdings" pitchFamily="2" charset="2"/>
              </a:rPr>
              <a:t>–</a:t>
            </a:r>
          </a:p>
          <a:p>
            <a:r>
              <a:rPr lang="en-US" altLang="zh-TW" dirty="0" smtClean="0">
                <a:sym typeface="Wingdings" pitchFamily="2" charset="2"/>
              </a:rPr>
              <a:t>Suppose A = 4, B = 3, C = 2</a:t>
            </a:r>
            <a:endParaRPr lang="zh-TW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03507"/>
              </p:ext>
            </p:extLst>
          </p:nvPr>
        </p:nvGraphicFramePr>
        <p:xfrm>
          <a:off x="3455403" y="3703497"/>
          <a:ext cx="3241305" cy="14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operand A,</a:t>
                      </a:r>
                      <a:r>
                        <a:rPr lang="en-US" altLang="zh-TW" sz="2400" baseline="0" dirty="0" smtClean="0"/>
                        <a:t> put it into stack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959931" y="3068960"/>
            <a:ext cx="223224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ym typeface="Wingdings" pitchFamily="2" charset="2"/>
              </a:rPr>
              <a:t>A B + C </a:t>
            </a:r>
            <a:r>
              <a:rPr lang="en-US" altLang="zh-TW" sz="3200" dirty="0" smtClean="0">
                <a:sym typeface="Wingdings" pitchFamily="2" charset="2"/>
              </a:rPr>
              <a:t>–</a:t>
            </a:r>
            <a:endParaRPr lang="en-US" altLang="zh-TW" sz="3200" dirty="0">
              <a:sym typeface="Wingdings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8656" y="3161308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364776" y="46531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4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571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6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 A+B – C =&gt; Postfix : </a:t>
            </a:r>
            <a:r>
              <a:rPr lang="en-US" altLang="zh-TW" dirty="0">
                <a:sym typeface="Wingdings" pitchFamily="2" charset="2"/>
              </a:rPr>
              <a:t>A B + C </a:t>
            </a:r>
            <a:r>
              <a:rPr lang="en-US" altLang="zh-TW" dirty="0" smtClean="0">
                <a:sym typeface="Wingdings" pitchFamily="2" charset="2"/>
              </a:rPr>
              <a:t>–</a:t>
            </a:r>
          </a:p>
          <a:p>
            <a:r>
              <a:rPr lang="en-US" altLang="zh-TW" dirty="0" smtClean="0">
                <a:sym typeface="Wingdings" pitchFamily="2" charset="2"/>
              </a:rPr>
              <a:t>Suppose A = 4, B = 3, C = 2</a:t>
            </a:r>
            <a:endParaRPr lang="zh-TW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13440"/>
              </p:ext>
            </p:extLst>
          </p:nvPr>
        </p:nvGraphicFramePr>
        <p:xfrm>
          <a:off x="3455403" y="3703497"/>
          <a:ext cx="3241305" cy="14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operand B,</a:t>
                      </a:r>
                      <a:r>
                        <a:rPr lang="en-US" altLang="zh-TW" sz="2400" baseline="0" dirty="0" smtClean="0"/>
                        <a:t> put it into stack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959931" y="3068960"/>
            <a:ext cx="223224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ym typeface="Wingdings" pitchFamily="2" charset="2"/>
              </a:rPr>
              <a:t>A B + C </a:t>
            </a:r>
            <a:r>
              <a:rPr lang="en-US" altLang="zh-TW" sz="3200" dirty="0" smtClean="0">
                <a:sym typeface="Wingdings" pitchFamily="2" charset="2"/>
              </a:rPr>
              <a:t>–</a:t>
            </a:r>
            <a:endParaRPr lang="en-US" altLang="zh-TW" sz="3200" dirty="0">
              <a:sym typeface="Wingdings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4504" y="3161308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364776" y="46531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4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64776" y="4190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3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997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 A+B – C =&gt; Postfix : </a:t>
            </a:r>
            <a:r>
              <a:rPr lang="en-US" altLang="zh-TW" dirty="0">
                <a:sym typeface="Wingdings" pitchFamily="2" charset="2"/>
              </a:rPr>
              <a:t>A B + C </a:t>
            </a:r>
            <a:r>
              <a:rPr lang="en-US" altLang="zh-TW" dirty="0" smtClean="0">
                <a:sym typeface="Wingdings" pitchFamily="2" charset="2"/>
              </a:rPr>
              <a:t>–</a:t>
            </a:r>
          </a:p>
          <a:p>
            <a:r>
              <a:rPr lang="en-US" altLang="zh-TW" dirty="0" smtClean="0">
                <a:sym typeface="Wingdings" pitchFamily="2" charset="2"/>
              </a:rPr>
              <a:t>Suppose A = 4, B = 3, C = 2</a:t>
            </a:r>
            <a:endParaRPr lang="zh-TW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02205"/>
              </p:ext>
            </p:extLst>
          </p:nvPr>
        </p:nvGraphicFramePr>
        <p:xfrm>
          <a:off x="3455403" y="3703497"/>
          <a:ext cx="4284949" cy="256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operator ‘+’</a:t>
                      </a:r>
                      <a:r>
                        <a:rPr lang="en-US" altLang="zh-TW" sz="2400" baseline="0" dirty="0" smtClean="0"/>
                        <a:t> (binary operator) </a:t>
                      </a:r>
                    </a:p>
                    <a:p>
                      <a:pPr algn="l"/>
                      <a:r>
                        <a:rPr lang="en-US" altLang="zh-TW" sz="2400" baseline="0" dirty="0" smtClean="0"/>
                        <a:t>1. Pop two elements from stack 2. Perform evaluation (3+4)</a:t>
                      </a:r>
                    </a:p>
                    <a:p>
                      <a:pPr algn="l"/>
                      <a:r>
                        <a:rPr lang="en-US" altLang="zh-TW" sz="2400" dirty="0" smtClean="0"/>
                        <a:t>3. Push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dirty="0" smtClean="0"/>
                        <a:t>result into stack (7)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959931" y="3068960"/>
            <a:ext cx="223224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ym typeface="Wingdings" pitchFamily="2" charset="2"/>
              </a:rPr>
              <a:t>A B + C </a:t>
            </a:r>
            <a:r>
              <a:rPr lang="en-US" altLang="zh-TW" sz="3200" dirty="0" smtClean="0">
                <a:sym typeface="Wingdings" pitchFamily="2" charset="2"/>
              </a:rPr>
              <a:t>–</a:t>
            </a:r>
            <a:endParaRPr lang="en-US" altLang="zh-TW" sz="3200" dirty="0">
              <a:sym typeface="Wingdings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536" y="3161308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364776" y="46531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7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39752" y="46531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4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39752" y="4190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3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5044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 A+B – C =&gt; Postfix : </a:t>
            </a:r>
            <a:r>
              <a:rPr lang="en-US" altLang="zh-TW" dirty="0">
                <a:sym typeface="Wingdings" pitchFamily="2" charset="2"/>
              </a:rPr>
              <a:t>A B + C </a:t>
            </a:r>
            <a:r>
              <a:rPr lang="en-US" altLang="zh-TW" dirty="0" smtClean="0">
                <a:sym typeface="Wingdings" pitchFamily="2" charset="2"/>
              </a:rPr>
              <a:t>–</a:t>
            </a:r>
          </a:p>
          <a:p>
            <a:r>
              <a:rPr lang="en-US" altLang="zh-TW" dirty="0" smtClean="0">
                <a:sym typeface="Wingdings" pitchFamily="2" charset="2"/>
              </a:rPr>
              <a:t>Suppose A = 4, B = 3, C = 2</a:t>
            </a:r>
            <a:endParaRPr lang="zh-TW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59931" y="3068960"/>
            <a:ext cx="223224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ym typeface="Wingdings" pitchFamily="2" charset="2"/>
              </a:rPr>
              <a:t>A B + C </a:t>
            </a:r>
            <a:r>
              <a:rPr lang="en-US" altLang="zh-TW" sz="3200" dirty="0" smtClean="0">
                <a:sym typeface="Wingdings" pitchFamily="2" charset="2"/>
              </a:rPr>
              <a:t>–</a:t>
            </a:r>
            <a:endParaRPr lang="en-US" altLang="zh-TW" sz="3200" dirty="0">
              <a:sym typeface="Wingdings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568" y="3161308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364776" y="46531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7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37452"/>
              </p:ext>
            </p:extLst>
          </p:nvPr>
        </p:nvGraphicFramePr>
        <p:xfrm>
          <a:off x="3455403" y="3703497"/>
          <a:ext cx="3241305" cy="14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operand C,</a:t>
                      </a:r>
                      <a:r>
                        <a:rPr lang="en-US" altLang="zh-TW" sz="2400" baseline="0" dirty="0" smtClean="0"/>
                        <a:t> put it into stack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2364776" y="42173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2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98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 A+B – C =&gt; Postfix : </a:t>
            </a:r>
            <a:r>
              <a:rPr lang="en-US" altLang="zh-TW" dirty="0">
                <a:sym typeface="Wingdings" pitchFamily="2" charset="2"/>
              </a:rPr>
              <a:t>A B + C </a:t>
            </a:r>
            <a:r>
              <a:rPr lang="en-US" altLang="zh-TW" dirty="0" smtClean="0">
                <a:sym typeface="Wingdings" pitchFamily="2" charset="2"/>
              </a:rPr>
              <a:t>–</a:t>
            </a:r>
          </a:p>
          <a:p>
            <a:r>
              <a:rPr lang="en-US" altLang="zh-TW" dirty="0" smtClean="0">
                <a:sym typeface="Wingdings" pitchFamily="2" charset="2"/>
              </a:rPr>
              <a:t>Suppose A = 4, B = 3, C = 2</a:t>
            </a:r>
            <a:endParaRPr lang="zh-TW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28444"/>
              </p:ext>
            </p:extLst>
          </p:nvPr>
        </p:nvGraphicFramePr>
        <p:xfrm>
          <a:off x="3455403" y="3703497"/>
          <a:ext cx="4284949" cy="256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operator ‘-’</a:t>
                      </a:r>
                      <a:r>
                        <a:rPr lang="en-US" altLang="zh-TW" sz="2400" baseline="0" dirty="0" smtClean="0"/>
                        <a:t>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(binary operator) </a:t>
                      </a:r>
                    </a:p>
                    <a:p>
                      <a:pPr algn="l"/>
                      <a:r>
                        <a:rPr lang="en-US" altLang="zh-TW" sz="2400" baseline="0" dirty="0" smtClean="0"/>
                        <a:t>1. Pop two elements from stack 2. Perform evaluation (7-2)</a:t>
                      </a:r>
                    </a:p>
                    <a:p>
                      <a:pPr algn="l"/>
                      <a:r>
                        <a:rPr lang="en-US" altLang="zh-TW" sz="2400" dirty="0" smtClean="0"/>
                        <a:t>3. Push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dirty="0" smtClean="0"/>
                        <a:t>result into stack (5)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959931" y="3068960"/>
            <a:ext cx="223224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ym typeface="Wingdings" pitchFamily="2" charset="2"/>
              </a:rPr>
              <a:t>A B + C </a:t>
            </a:r>
            <a:r>
              <a:rPr lang="en-US" altLang="zh-TW" sz="3200" dirty="0" smtClean="0">
                <a:sym typeface="Wingdings" pitchFamily="2" charset="2"/>
              </a:rPr>
              <a:t>–</a:t>
            </a:r>
            <a:endParaRPr lang="en-US" altLang="zh-TW" sz="3200" dirty="0">
              <a:sym typeface="Wingdings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8104" y="3161308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364776" y="46531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7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64776" y="42173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2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64776" y="46531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5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50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06223"/>
              </p:ext>
            </p:extLst>
          </p:nvPr>
        </p:nvGraphicFramePr>
        <p:xfrm>
          <a:off x="3455403" y="3330332"/>
          <a:ext cx="3241305" cy="14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operand A,</a:t>
                      </a:r>
                      <a:r>
                        <a:rPr lang="en-US" altLang="zh-TW" sz="2400" baseline="0" dirty="0" smtClean="0"/>
                        <a:t> put it into stack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018656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364776" y="465313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A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2196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3919"/>
              </p:ext>
            </p:extLst>
          </p:nvPr>
        </p:nvGraphicFramePr>
        <p:xfrm>
          <a:off x="3455403" y="3330332"/>
          <a:ext cx="3241305" cy="14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operand B,</a:t>
                      </a:r>
                      <a:r>
                        <a:rPr lang="en-US" altLang="zh-TW" sz="2400" baseline="0" dirty="0" smtClean="0"/>
                        <a:t> put it into stack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276352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364776" y="465313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A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2351952" y="4289143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B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183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98704"/>
              </p:ext>
            </p:extLst>
          </p:nvPr>
        </p:nvGraphicFramePr>
        <p:xfrm>
          <a:off x="3455402" y="3330332"/>
          <a:ext cx="4284950" cy="219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smtClean="0"/>
                        <a:t>                 See operator ‘/’</a:t>
                      </a:r>
                      <a:r>
                        <a:rPr lang="en-US" altLang="zh-TW" sz="2400" baseline="0" dirty="0" smtClean="0"/>
                        <a:t>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1. Pop two elements from stack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2. Perform evaluation (T</a:t>
                      </a:r>
                      <a:r>
                        <a:rPr lang="en-US" altLang="zh-TW" sz="2400" baseline="-25000" dirty="0" smtClean="0"/>
                        <a:t>1</a:t>
                      </a:r>
                      <a:r>
                        <a:rPr lang="en-US" altLang="zh-TW" sz="2400" baseline="0" dirty="0" smtClean="0"/>
                        <a:t>=A/B)</a:t>
                      </a:r>
                    </a:p>
                    <a:p>
                      <a:pPr algn="l"/>
                      <a:r>
                        <a:rPr lang="en-US" altLang="zh-TW" sz="2400" dirty="0" smtClean="0"/>
                        <a:t>3. Push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dirty="0" smtClean="0"/>
                        <a:t>result into stack (T</a:t>
                      </a:r>
                      <a:r>
                        <a:rPr lang="en-US" altLang="zh-TW" sz="2400" baseline="-25000" dirty="0" smtClean="0"/>
                        <a:t>1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492376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364776" y="465313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A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2319880" y="469346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>
                <a:solidFill>
                  <a:schemeClr val="bg1"/>
                </a:solidFill>
              </a:rPr>
              <a:t>1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351952" y="4289143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B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718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19880" y="469346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>
                <a:solidFill>
                  <a:schemeClr val="bg1"/>
                </a:solidFill>
              </a:rPr>
              <a:t>1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780408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2319880" y="428020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C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77891"/>
              </p:ext>
            </p:extLst>
          </p:nvPr>
        </p:nvGraphicFramePr>
        <p:xfrm>
          <a:off x="3455403" y="3330332"/>
          <a:ext cx="3241305" cy="14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operand C,</a:t>
                      </a:r>
                      <a:r>
                        <a:rPr lang="en-US" altLang="zh-TW" sz="2400" baseline="0" dirty="0" smtClean="0"/>
                        <a:t> put it into stack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9164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93244"/>
              </p:ext>
            </p:extLst>
          </p:nvPr>
        </p:nvGraphicFramePr>
        <p:xfrm>
          <a:off x="3455402" y="3330332"/>
          <a:ext cx="4284950" cy="219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smtClean="0"/>
                        <a:t>                 See operator ‘-’</a:t>
                      </a:r>
                      <a:r>
                        <a:rPr lang="en-US" altLang="zh-TW" sz="2400" baseline="0" dirty="0" smtClean="0"/>
                        <a:t>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1. Pop two elements from stack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2. Perform evaluation (T</a:t>
                      </a:r>
                      <a:r>
                        <a:rPr lang="en-US" altLang="zh-TW" sz="2400" baseline="-25000" dirty="0" smtClean="0"/>
                        <a:t>2</a:t>
                      </a:r>
                      <a:r>
                        <a:rPr lang="en-US" altLang="zh-TW" sz="2400" baseline="0" dirty="0" smtClean="0"/>
                        <a:t>=T</a:t>
                      </a:r>
                      <a:r>
                        <a:rPr lang="en-US" altLang="zh-TW" sz="2400" baseline="-25000" dirty="0" smtClean="0"/>
                        <a:t>1</a:t>
                      </a:r>
                      <a:r>
                        <a:rPr lang="en-US" altLang="zh-TW" sz="2400" baseline="0" dirty="0" smtClean="0"/>
                        <a:t>-C)</a:t>
                      </a:r>
                    </a:p>
                    <a:p>
                      <a:pPr algn="l"/>
                      <a:r>
                        <a:rPr lang="en-US" altLang="zh-TW" sz="2400" dirty="0" smtClean="0"/>
                        <a:t>3. Push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dirty="0" smtClean="0"/>
                        <a:t>result into stack (</a:t>
                      </a:r>
                      <a:r>
                        <a:rPr lang="en-US" altLang="zh-TW" sz="2400" baseline="0" dirty="0" smtClean="0"/>
                        <a:t>T</a:t>
                      </a:r>
                      <a:r>
                        <a:rPr lang="en-US" altLang="zh-TW" sz="2400" baseline="-25000" dirty="0" smtClean="0"/>
                        <a:t>2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140448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2319880" y="469346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>
                <a:solidFill>
                  <a:schemeClr val="bg1"/>
                </a:solidFill>
              </a:rPr>
              <a:t>1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19880" y="428020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C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319178" y="4705980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bg1"/>
                </a:solidFill>
              </a:rPr>
              <a:t>2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493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Bag Implementation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504027"/>
              </p:ext>
            </p:extLst>
          </p:nvPr>
        </p:nvGraphicFramePr>
        <p:xfrm>
          <a:off x="251520" y="1196752"/>
          <a:ext cx="8640960" cy="55245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Bag::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Bag(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):capacity(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) 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if(capacity &lt; 1) throw “Capacity must be &gt; 0”;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 = new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[ capacity ];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top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-1;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Bag::~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Bag(){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delete [] array; 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inline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Bag::Size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return top + 1; 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inline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Bag::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return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Size()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== 0; 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inline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Bag::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throw “Bag is empty”;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 [0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]; 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Always return the first element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Bag::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x) 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if(capacity == top+1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ChangeSize1D(array,capacity,2*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 2;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array[++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top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]=x;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Bag::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Pop(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throw “Bag is empty, cannot delete”;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deletePos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top / 2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Always delete the middle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copy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array+deletePos+1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array+top+1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array+deletePos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top--;</a:t>
                      </a:r>
                      <a:endParaRPr lang="zh-TW" altLang="zh-TW" sz="1600" b="1" kern="10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600" b="1" kern="10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434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319178" y="4705980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bg1"/>
                </a:solidFill>
              </a:rPr>
              <a:t>2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500488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2319880" y="42802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D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12546"/>
              </p:ext>
            </p:extLst>
          </p:nvPr>
        </p:nvGraphicFramePr>
        <p:xfrm>
          <a:off x="3455403" y="3330332"/>
          <a:ext cx="3241305" cy="14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operand D,</a:t>
                      </a:r>
                      <a:r>
                        <a:rPr lang="en-US" altLang="zh-TW" sz="2400" baseline="0" dirty="0" smtClean="0"/>
                        <a:t> put it into stack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418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319178" y="4705980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bg1"/>
                </a:solidFill>
              </a:rPr>
              <a:t>2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788520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2319880" y="42802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D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00796"/>
              </p:ext>
            </p:extLst>
          </p:nvPr>
        </p:nvGraphicFramePr>
        <p:xfrm>
          <a:off x="3455403" y="3330332"/>
          <a:ext cx="3241305" cy="14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operand E,</a:t>
                      </a:r>
                      <a:r>
                        <a:rPr lang="en-US" altLang="zh-TW" sz="2400" baseline="0" dirty="0" smtClean="0"/>
                        <a:t> put it into stack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19880" y="3909389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E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877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319178" y="4705980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bg1"/>
                </a:solidFill>
              </a:rPr>
              <a:t>2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076552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2319880" y="42802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D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319880" y="3909389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E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793754"/>
              </p:ext>
            </p:extLst>
          </p:nvPr>
        </p:nvGraphicFramePr>
        <p:xfrm>
          <a:off x="3455402" y="3330332"/>
          <a:ext cx="4284950" cy="219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smtClean="0"/>
                        <a:t>                 See operator ‘*’</a:t>
                      </a:r>
                      <a:r>
                        <a:rPr lang="en-US" altLang="zh-TW" sz="2400" baseline="0" dirty="0" smtClean="0"/>
                        <a:t>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1. Pop two elements from stack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2. Perform evaluation (T</a:t>
                      </a:r>
                      <a:r>
                        <a:rPr lang="en-US" altLang="zh-TW" sz="2400" baseline="-25000" dirty="0" smtClean="0"/>
                        <a:t>3</a:t>
                      </a:r>
                      <a:r>
                        <a:rPr lang="en-US" altLang="zh-TW" sz="2400" baseline="0" dirty="0" smtClean="0"/>
                        <a:t>=D*E)</a:t>
                      </a:r>
                    </a:p>
                    <a:p>
                      <a:pPr algn="l"/>
                      <a:r>
                        <a:rPr lang="en-US" altLang="zh-TW" sz="2400" dirty="0" smtClean="0"/>
                        <a:t>3. Push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dirty="0" smtClean="0"/>
                        <a:t>result into stack (</a:t>
                      </a:r>
                      <a:r>
                        <a:rPr lang="en-US" altLang="zh-TW" sz="2400" baseline="0" dirty="0" smtClean="0"/>
                        <a:t>T</a:t>
                      </a:r>
                      <a:r>
                        <a:rPr lang="en-US" altLang="zh-TW" sz="2400" baseline="-25000" dirty="0" smtClean="0"/>
                        <a:t>3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2307869" y="4271328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bg1"/>
                </a:solidFill>
              </a:rPr>
              <a:t>3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7830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07869" y="4271328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bg1"/>
                </a:solidFill>
              </a:rPr>
              <a:t>3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319178" y="4705980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bg1"/>
                </a:solidFill>
              </a:rPr>
              <a:t>2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436592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824769"/>
              </p:ext>
            </p:extLst>
          </p:nvPr>
        </p:nvGraphicFramePr>
        <p:xfrm>
          <a:off x="3455402" y="3330332"/>
          <a:ext cx="4284950" cy="219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smtClean="0"/>
                        <a:t>                 See operator ‘+’</a:t>
                      </a:r>
                      <a:r>
                        <a:rPr lang="en-US" altLang="zh-TW" sz="2400" baseline="0" dirty="0" smtClean="0"/>
                        <a:t>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1. Pop two elements from stack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2. Perform evaluation (T</a:t>
                      </a:r>
                      <a:r>
                        <a:rPr lang="en-US" altLang="zh-TW" sz="2400" baseline="-25000" dirty="0" smtClean="0"/>
                        <a:t>4</a:t>
                      </a:r>
                      <a:r>
                        <a:rPr lang="en-US" altLang="zh-TW" sz="2400" baseline="0" dirty="0" smtClean="0"/>
                        <a:t>=T</a:t>
                      </a:r>
                      <a:r>
                        <a:rPr lang="en-US" altLang="zh-TW" sz="2400" baseline="-25000" dirty="0" smtClean="0"/>
                        <a:t>2</a:t>
                      </a:r>
                      <a:r>
                        <a:rPr lang="en-US" altLang="zh-TW" sz="2400" baseline="0" dirty="0" smtClean="0"/>
                        <a:t>+T</a:t>
                      </a:r>
                      <a:r>
                        <a:rPr lang="en-US" altLang="zh-TW" sz="2400" baseline="-25000" dirty="0" smtClean="0"/>
                        <a:t>3</a:t>
                      </a:r>
                      <a:r>
                        <a:rPr lang="en-US" altLang="zh-TW" sz="2400" baseline="0" dirty="0" smtClean="0"/>
                        <a:t>)</a:t>
                      </a:r>
                    </a:p>
                    <a:p>
                      <a:pPr algn="l"/>
                      <a:r>
                        <a:rPr lang="en-US" altLang="zh-TW" sz="2400" dirty="0" smtClean="0"/>
                        <a:t>3. Push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dirty="0" smtClean="0"/>
                        <a:t>result into stack (</a:t>
                      </a:r>
                      <a:r>
                        <a:rPr lang="en-US" altLang="zh-TW" sz="2400" baseline="0" dirty="0" smtClean="0"/>
                        <a:t>T</a:t>
                      </a:r>
                      <a:r>
                        <a:rPr lang="en-US" altLang="zh-TW" sz="2400" baseline="-25000" dirty="0" smtClean="0"/>
                        <a:t>4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2319880" y="4707721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bg1"/>
                </a:solidFill>
              </a:rPr>
              <a:t>4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36729" y="5773082"/>
            <a:ext cx="43592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Try the rest of steps by your own!</a:t>
            </a:r>
            <a:endParaRPr lang="zh-TW" altLang="en-US" sz="240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185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  <p:bldP spid="19" grpId="0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Pseudo Codes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730657"/>
              </p:ext>
            </p:extLst>
          </p:nvPr>
        </p:nvGraphicFramePr>
        <p:xfrm>
          <a:off x="575556" y="2085569"/>
          <a:ext cx="7992888" cy="337125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Eval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(Expression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Assume the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last token of e is ‘#’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 function </a:t>
                      </a:r>
                      <a:r>
                        <a:rPr lang="en-US" altLang="zh-TW" sz="1600" b="1" kern="10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NextToken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is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used to get next token in e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Stack&lt;Token&gt; stack;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initialize stack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for (Token x = </a:t>
                      </a:r>
                      <a:r>
                        <a:rPr lang="en-US" altLang="zh-TW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NextToken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(e); x != ‘#’; x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NextToken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(e)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if(x is an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operand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altLang="zh-TW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stack.Push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(x);</a:t>
                      </a: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else{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Remove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correct number of operands from stack</a:t>
                      </a: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Perform the evaluation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Push the result back to stack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***Try</a:t>
                      </a:r>
                      <a:r>
                        <a:rPr lang="en-US" altLang="zh-TW" sz="16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to fill up the codes by your own</a:t>
                      </a: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***</a:t>
                      </a:r>
                      <a:endParaRPr lang="zh-TW" sz="1600" b="1" kern="10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816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Infix to 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Fully </a:t>
            </a:r>
            <a:r>
              <a:rPr lang="en-US" altLang="zh-TW" dirty="0" smtClean="0"/>
              <a:t>parenthesize algorithm:</a:t>
            </a:r>
          </a:p>
          <a:p>
            <a:pPr lvl="1"/>
            <a:r>
              <a:rPr lang="en-US" altLang="zh-TW" dirty="0" smtClean="0"/>
              <a:t>Fully parenthesize the expression</a:t>
            </a:r>
          </a:p>
          <a:p>
            <a:pPr lvl="1"/>
            <a:r>
              <a:rPr lang="en-US" altLang="zh-TW" dirty="0" smtClean="0"/>
              <a:t>Move all operators so the they replace the corresponding right parentheses</a:t>
            </a:r>
          </a:p>
          <a:p>
            <a:pPr lvl="1"/>
            <a:r>
              <a:rPr lang="en-US" altLang="zh-TW" dirty="0" smtClean="0"/>
              <a:t>Delete all parentheses 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4608362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ym typeface="Wingdings" pitchFamily="2" charset="2"/>
              </a:rPr>
              <a:t>((((A / B ) – C ) + ( D * E ) ) - ( A * C ) )</a:t>
            </a:r>
            <a:endParaRPr lang="zh-TW" altLang="en-US" sz="5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907704" y="5213362"/>
            <a:ext cx="572298" cy="285752"/>
            <a:chOff x="2500298" y="1929596"/>
            <a:chExt cx="572298" cy="285752"/>
          </a:xfrm>
        </p:grpSpPr>
        <p:cxnSp>
          <p:nvCxnSpPr>
            <p:cNvPr id="6" name="直線接點 5"/>
            <p:cNvCxnSpPr/>
            <p:nvPr/>
          </p:nvCxnSpPr>
          <p:spPr bwMode="auto">
            <a:xfrm rot="5400000">
              <a:off x="2393141" y="2107397"/>
              <a:ext cx="21431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線接點 6"/>
            <p:cNvCxnSpPr/>
            <p:nvPr/>
          </p:nvCxnSpPr>
          <p:spPr bwMode="auto">
            <a:xfrm>
              <a:off x="2500298" y="2214554"/>
              <a:ext cx="57150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線單箭頭接點 7"/>
            <p:cNvCxnSpPr/>
            <p:nvPr/>
          </p:nvCxnSpPr>
          <p:spPr bwMode="auto">
            <a:xfrm rot="5400000" flipH="1" flipV="1">
              <a:off x="2928926" y="207167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群組 8"/>
          <p:cNvGrpSpPr/>
          <p:nvPr/>
        </p:nvGrpSpPr>
        <p:grpSpPr>
          <a:xfrm>
            <a:off x="2873175" y="5213362"/>
            <a:ext cx="572298" cy="285752"/>
            <a:chOff x="2500298" y="1929596"/>
            <a:chExt cx="572298" cy="285752"/>
          </a:xfrm>
        </p:grpSpPr>
        <p:cxnSp>
          <p:nvCxnSpPr>
            <p:cNvPr id="10" name="直線接點 9"/>
            <p:cNvCxnSpPr/>
            <p:nvPr/>
          </p:nvCxnSpPr>
          <p:spPr bwMode="auto">
            <a:xfrm rot="5400000">
              <a:off x="2393141" y="2107397"/>
              <a:ext cx="21431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線接點 10"/>
            <p:cNvCxnSpPr/>
            <p:nvPr/>
          </p:nvCxnSpPr>
          <p:spPr bwMode="auto">
            <a:xfrm>
              <a:off x="2500298" y="2214554"/>
              <a:ext cx="57150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線單箭頭接點 11"/>
            <p:cNvCxnSpPr/>
            <p:nvPr/>
          </p:nvCxnSpPr>
          <p:spPr bwMode="auto">
            <a:xfrm rot="5400000" flipH="1" flipV="1">
              <a:off x="2928926" y="207167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群組 12"/>
          <p:cNvGrpSpPr/>
          <p:nvPr/>
        </p:nvGrpSpPr>
        <p:grpSpPr>
          <a:xfrm>
            <a:off x="4719782" y="5213362"/>
            <a:ext cx="572298" cy="285752"/>
            <a:chOff x="2500298" y="1929596"/>
            <a:chExt cx="572298" cy="285752"/>
          </a:xfrm>
        </p:grpSpPr>
        <p:cxnSp>
          <p:nvCxnSpPr>
            <p:cNvPr id="14" name="直線接點 13"/>
            <p:cNvCxnSpPr/>
            <p:nvPr/>
          </p:nvCxnSpPr>
          <p:spPr bwMode="auto">
            <a:xfrm rot="5400000">
              <a:off x="2393141" y="2107397"/>
              <a:ext cx="21431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線接點 14"/>
            <p:cNvCxnSpPr/>
            <p:nvPr/>
          </p:nvCxnSpPr>
          <p:spPr bwMode="auto">
            <a:xfrm>
              <a:off x="2500298" y="2214554"/>
              <a:ext cx="57150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線單箭頭接點 15"/>
            <p:cNvCxnSpPr/>
            <p:nvPr/>
          </p:nvCxnSpPr>
          <p:spPr bwMode="auto">
            <a:xfrm rot="5400000" flipH="1" flipV="1">
              <a:off x="2928926" y="207167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群組 16"/>
          <p:cNvGrpSpPr/>
          <p:nvPr/>
        </p:nvGrpSpPr>
        <p:grpSpPr>
          <a:xfrm>
            <a:off x="6736006" y="5213362"/>
            <a:ext cx="572298" cy="285752"/>
            <a:chOff x="2500298" y="1929596"/>
            <a:chExt cx="572298" cy="285752"/>
          </a:xfrm>
        </p:grpSpPr>
        <p:cxnSp>
          <p:nvCxnSpPr>
            <p:cNvPr id="18" name="直線接點 17"/>
            <p:cNvCxnSpPr/>
            <p:nvPr/>
          </p:nvCxnSpPr>
          <p:spPr bwMode="auto">
            <a:xfrm rot="5400000">
              <a:off x="2393141" y="2107397"/>
              <a:ext cx="21431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線接點 18"/>
            <p:cNvCxnSpPr/>
            <p:nvPr/>
          </p:nvCxnSpPr>
          <p:spPr bwMode="auto">
            <a:xfrm>
              <a:off x="2500298" y="2214554"/>
              <a:ext cx="57150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單箭頭接點 19"/>
            <p:cNvCxnSpPr/>
            <p:nvPr/>
          </p:nvCxnSpPr>
          <p:spPr bwMode="auto">
            <a:xfrm rot="5400000" flipH="1" flipV="1">
              <a:off x="2928926" y="207167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群組 20"/>
          <p:cNvGrpSpPr/>
          <p:nvPr/>
        </p:nvGrpSpPr>
        <p:grpSpPr>
          <a:xfrm>
            <a:off x="3729372" y="5140336"/>
            <a:ext cx="1778731" cy="571504"/>
            <a:chOff x="2500298" y="1929596"/>
            <a:chExt cx="572298" cy="285752"/>
          </a:xfrm>
        </p:grpSpPr>
        <p:cxnSp>
          <p:nvCxnSpPr>
            <p:cNvPr id="22" name="直線接點 21"/>
            <p:cNvCxnSpPr/>
            <p:nvPr/>
          </p:nvCxnSpPr>
          <p:spPr bwMode="auto">
            <a:xfrm rot="5400000">
              <a:off x="2393141" y="2107397"/>
              <a:ext cx="21431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線接點 22"/>
            <p:cNvCxnSpPr/>
            <p:nvPr/>
          </p:nvCxnSpPr>
          <p:spPr bwMode="auto">
            <a:xfrm>
              <a:off x="2500298" y="2214554"/>
              <a:ext cx="57150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線單箭頭接點 23"/>
            <p:cNvCxnSpPr/>
            <p:nvPr/>
          </p:nvCxnSpPr>
          <p:spPr bwMode="auto">
            <a:xfrm rot="5400000" flipH="1" flipV="1">
              <a:off x="2928926" y="207167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5" name="群組 24"/>
          <p:cNvGrpSpPr/>
          <p:nvPr/>
        </p:nvGrpSpPr>
        <p:grpSpPr>
          <a:xfrm>
            <a:off x="5846817" y="5213362"/>
            <a:ext cx="1749519" cy="571504"/>
            <a:chOff x="2500298" y="1929596"/>
            <a:chExt cx="572298" cy="285752"/>
          </a:xfrm>
        </p:grpSpPr>
        <p:cxnSp>
          <p:nvCxnSpPr>
            <p:cNvPr id="26" name="直線接點 25"/>
            <p:cNvCxnSpPr/>
            <p:nvPr/>
          </p:nvCxnSpPr>
          <p:spPr bwMode="auto">
            <a:xfrm rot="5400000">
              <a:off x="2393141" y="2107397"/>
              <a:ext cx="21431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線接點 26"/>
            <p:cNvCxnSpPr/>
            <p:nvPr/>
          </p:nvCxnSpPr>
          <p:spPr bwMode="auto">
            <a:xfrm>
              <a:off x="2500298" y="2214554"/>
              <a:ext cx="57150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線單箭頭接點 27"/>
            <p:cNvCxnSpPr/>
            <p:nvPr/>
          </p:nvCxnSpPr>
          <p:spPr bwMode="auto">
            <a:xfrm rot="5400000" flipH="1" flipV="1">
              <a:off x="2928926" y="207167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文字方塊 28"/>
          <p:cNvSpPr txBox="1"/>
          <p:nvPr/>
        </p:nvSpPr>
        <p:spPr>
          <a:xfrm>
            <a:off x="1351048" y="5879013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ym typeface="Wingdings" pitchFamily="2" charset="2"/>
              </a:rPr>
              <a:t>A   B /   </a:t>
            </a:r>
            <a:r>
              <a:rPr lang="en-US" altLang="zh-TW" sz="3600" dirty="0" smtClean="0">
                <a:sym typeface="Wingdings" pitchFamily="2" charset="2"/>
              </a:rPr>
              <a:t>  C </a:t>
            </a:r>
            <a:r>
              <a:rPr lang="en-US" altLang="zh-TW" sz="3600" dirty="0">
                <a:sym typeface="Wingdings" pitchFamily="2" charset="2"/>
              </a:rPr>
              <a:t>–</a:t>
            </a:r>
            <a:r>
              <a:rPr lang="en-US" altLang="zh-TW" sz="3600" dirty="0" smtClean="0">
                <a:sym typeface="Wingdings" pitchFamily="2" charset="2"/>
              </a:rPr>
              <a:t>      D    </a:t>
            </a:r>
            <a:r>
              <a:rPr lang="en-US" altLang="zh-TW" sz="3600" dirty="0">
                <a:sym typeface="Wingdings" pitchFamily="2" charset="2"/>
              </a:rPr>
              <a:t>E * +    A    C * </a:t>
            </a:r>
            <a:r>
              <a:rPr lang="en-US" altLang="zh-TW" sz="3600" dirty="0" smtClean="0">
                <a:sym typeface="Wingdings" pitchFamily="2" charset="2"/>
              </a:rPr>
              <a:t>-</a:t>
            </a:r>
            <a:endParaRPr lang="zh-TW" altLang="en-US" sz="3600" dirty="0"/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939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Smarter algorithm</a:t>
            </a:r>
          </a:p>
          <a:p>
            <a:pPr lvl="1"/>
            <a:r>
              <a:rPr lang="en-US" altLang="zh-TW" dirty="0" smtClean="0"/>
              <a:t>Scan the expression only once</a:t>
            </a:r>
          </a:p>
          <a:p>
            <a:pPr lvl="1"/>
            <a:r>
              <a:rPr lang="en-US" altLang="zh-TW" dirty="0" smtClean="0"/>
              <a:t>Utilize </a:t>
            </a:r>
            <a:r>
              <a:rPr lang="en-US" altLang="zh-TW" b="1" dirty="0" smtClean="0">
                <a:solidFill>
                  <a:srgbClr val="FF0000"/>
                </a:solidFill>
              </a:rPr>
              <a:t>stack</a:t>
            </a:r>
          </a:p>
          <a:p>
            <a:r>
              <a:rPr lang="en-US" altLang="zh-TW" dirty="0" smtClean="0"/>
              <a:t>The order of operands dose not change between infix and postfix</a:t>
            </a:r>
          </a:p>
          <a:p>
            <a:pPr lvl="1"/>
            <a:r>
              <a:rPr lang="en-US" altLang="zh-TW" dirty="0" smtClean="0"/>
              <a:t>Output every visiting operand directly</a:t>
            </a:r>
          </a:p>
          <a:p>
            <a:r>
              <a:rPr lang="en-US" altLang="zh-TW" dirty="0" smtClean="0"/>
              <a:t>Use stack to store visited operators and pop them out at the right moment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When the </a:t>
            </a:r>
            <a:r>
              <a:rPr lang="en-US" altLang="zh-TW" b="1" i="1" dirty="0" smtClean="0">
                <a:sym typeface="Wingdings" pitchFamily="2" charset="2"/>
              </a:rPr>
              <a:t>priority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of operator </a:t>
            </a:r>
            <a:r>
              <a:rPr lang="en-US" altLang="zh-TW" dirty="0" smtClean="0">
                <a:sym typeface="Wingdings" pitchFamily="2" charset="2"/>
              </a:rPr>
              <a:t>on top of </a:t>
            </a:r>
            <a:r>
              <a:rPr lang="en-US" altLang="zh-TW" dirty="0">
                <a:sym typeface="Wingdings" pitchFamily="2" charset="2"/>
              </a:rPr>
              <a:t>stack </a:t>
            </a:r>
            <a:r>
              <a:rPr lang="en-US" altLang="zh-TW" dirty="0" smtClean="0">
                <a:sym typeface="Wingdings" pitchFamily="2" charset="2"/>
              </a:rPr>
              <a:t>is </a:t>
            </a:r>
            <a:r>
              <a:rPr lang="en-US" altLang="zh-TW" b="1" i="1" dirty="0" smtClean="0">
                <a:solidFill>
                  <a:srgbClr val="FF0000"/>
                </a:solidFill>
                <a:sym typeface="Wingdings" pitchFamily="2" charset="2"/>
              </a:rPr>
              <a:t>higher or equal to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that of the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incoming</a:t>
            </a:r>
            <a:r>
              <a:rPr lang="en-US" altLang="zh-TW" dirty="0">
                <a:sym typeface="Wingdings" pitchFamily="2" charset="2"/>
              </a:rPr>
              <a:t> operator (left-to-right associativity</a:t>
            </a:r>
            <a:r>
              <a:rPr lang="en-US" altLang="zh-TW" dirty="0" smtClean="0">
                <a:sym typeface="Wingdings" pitchFamily="2" charset="2"/>
              </a:rPr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823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Infix : A + B * C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143972"/>
              </p:ext>
            </p:extLst>
          </p:nvPr>
        </p:nvGraphicFramePr>
        <p:xfrm>
          <a:off x="1979712" y="2636912"/>
          <a:ext cx="51845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 token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2267744" y="2996952"/>
            <a:ext cx="4221210" cy="369332"/>
            <a:chOff x="2267744" y="2996952"/>
            <a:chExt cx="4221210" cy="369332"/>
          </a:xfrm>
        </p:grpSpPr>
        <p:sp>
          <p:nvSpPr>
            <p:cNvPr id="5" name="文字方塊 4"/>
            <p:cNvSpPr txBox="1"/>
            <p:nvPr/>
          </p:nvSpPr>
          <p:spPr>
            <a:xfrm>
              <a:off x="2267744" y="2996952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None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51920" y="2996952"/>
              <a:ext cx="783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Empty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796136" y="2996952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None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472847" y="3366284"/>
            <a:ext cx="3846107" cy="369332"/>
            <a:chOff x="2455295" y="2996952"/>
            <a:chExt cx="3846107" cy="369332"/>
          </a:xfrm>
        </p:grpSpPr>
        <p:sp>
          <p:nvSpPr>
            <p:cNvPr id="10" name="文字方塊 9"/>
            <p:cNvSpPr txBox="1"/>
            <p:nvPr/>
          </p:nvSpPr>
          <p:spPr>
            <a:xfrm>
              <a:off x="2455295" y="2996952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851920" y="2996952"/>
              <a:ext cx="783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Empty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983687" y="2996952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475205" y="3735616"/>
            <a:ext cx="3837291" cy="369332"/>
            <a:chOff x="2464111" y="2996952"/>
            <a:chExt cx="3837291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464111" y="299695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093460" y="2996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+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983687" y="2996952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481181" y="4123129"/>
            <a:ext cx="3904618" cy="369332"/>
            <a:chOff x="2459302" y="2996952"/>
            <a:chExt cx="3904618" cy="369332"/>
          </a:xfrm>
        </p:grpSpPr>
        <p:sp>
          <p:nvSpPr>
            <p:cNvPr id="18" name="文字方塊 17"/>
            <p:cNvSpPr txBox="1"/>
            <p:nvPr/>
          </p:nvSpPr>
          <p:spPr>
            <a:xfrm>
              <a:off x="2459302" y="299695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093460" y="2996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+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921170" y="299695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488576" y="4492461"/>
            <a:ext cx="3899810" cy="369332"/>
            <a:chOff x="2464110" y="2996952"/>
            <a:chExt cx="3899810" cy="369332"/>
          </a:xfrm>
        </p:grpSpPr>
        <p:sp>
          <p:nvSpPr>
            <p:cNvPr id="22" name="文字方塊 21"/>
            <p:cNvSpPr txBox="1"/>
            <p:nvPr/>
          </p:nvSpPr>
          <p:spPr>
            <a:xfrm>
              <a:off x="2464110" y="299695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*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035752" y="2996952"/>
              <a:ext cx="41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+*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921170" y="299695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2484568" y="4840823"/>
            <a:ext cx="3965534" cy="369332"/>
            <a:chOff x="2460102" y="2996952"/>
            <a:chExt cx="3965534" cy="369332"/>
          </a:xfrm>
        </p:grpSpPr>
        <p:sp>
          <p:nvSpPr>
            <p:cNvPr id="26" name="文字方塊 25"/>
            <p:cNvSpPr txBox="1"/>
            <p:nvPr/>
          </p:nvSpPr>
          <p:spPr>
            <a:xfrm>
              <a:off x="2460102" y="2996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035752" y="2996952"/>
              <a:ext cx="41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+*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859454" y="2996952"/>
              <a:ext cx="566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ABC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117126" y="5219908"/>
            <a:ext cx="2389884" cy="369332"/>
            <a:chOff x="4093460" y="2996952"/>
            <a:chExt cx="2389884" cy="369332"/>
          </a:xfrm>
        </p:grpSpPr>
        <p:sp>
          <p:nvSpPr>
            <p:cNvPr id="31" name="文字方塊 30"/>
            <p:cNvSpPr txBox="1"/>
            <p:nvPr/>
          </p:nvSpPr>
          <p:spPr>
            <a:xfrm>
              <a:off x="4093460" y="2996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+</a:t>
              </a:r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801747" y="2996952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ABC*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881700" y="5589240"/>
            <a:ext cx="2689133" cy="369332"/>
            <a:chOff x="3851919" y="2996952"/>
            <a:chExt cx="2689133" cy="369332"/>
          </a:xfrm>
        </p:grpSpPr>
        <p:sp>
          <p:nvSpPr>
            <p:cNvPr id="34" name="文字方塊 33"/>
            <p:cNvSpPr txBox="1"/>
            <p:nvPr/>
          </p:nvSpPr>
          <p:spPr>
            <a:xfrm>
              <a:off x="3851919" y="2996952"/>
              <a:ext cx="783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Empty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744039" y="2996952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ABC*+</a:t>
              </a:r>
              <a:endParaRPr lang="zh-TW" altLang="en-US" dirty="0"/>
            </a:p>
          </p:txBody>
        </p:sp>
      </p:grp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642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1.1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57200" y="2183473"/>
            <a:ext cx="77768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63688" y="3863181"/>
            <a:ext cx="5616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>
                <a:solidFill>
                  <a:srgbClr val="FF0000"/>
                </a:solidFill>
              </a:rPr>
              <a:t>Let’s try it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31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Expression with ( 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‘(‘ has the highest priority, always push to stack.</a:t>
            </a:r>
          </a:p>
          <a:p>
            <a:pPr lvl="1"/>
            <a:r>
              <a:rPr lang="en-US" altLang="zh-TW" dirty="0" smtClean="0"/>
              <a:t>Once pushed, ‘(’ get lowest priority.</a:t>
            </a:r>
          </a:p>
          <a:p>
            <a:pPr lvl="1"/>
            <a:r>
              <a:rPr lang="en-US" altLang="zh-TW" dirty="0" smtClean="0"/>
              <a:t>Pop </a:t>
            </a:r>
            <a:r>
              <a:rPr lang="en-US" altLang="zh-TW" dirty="0"/>
              <a:t>the operators until you see the matched </a:t>
            </a:r>
            <a:r>
              <a:rPr lang="en-US" altLang="zh-TW" dirty="0" smtClean="0"/>
              <a:t>‘)’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921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Template?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060107"/>
              </p:ext>
            </p:extLst>
          </p:nvPr>
        </p:nvGraphicFramePr>
        <p:xfrm>
          <a:off x="176905" y="1484780"/>
          <a:ext cx="8790190" cy="42484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9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Bag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Bag(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10); 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Constructor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~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Destructor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the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number of elements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2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bag is empty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an element in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Push(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Insert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an integer into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Delete an integer from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*array;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Integer array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that stores the data</a:t>
                      </a: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 of array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top;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Position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of top element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639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Infix : A * ( B + C ) * 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3097"/>
              </p:ext>
            </p:extLst>
          </p:nvPr>
        </p:nvGraphicFramePr>
        <p:xfrm>
          <a:off x="1979712" y="2280488"/>
          <a:ext cx="518457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 token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2267744" y="2640528"/>
            <a:ext cx="4221210" cy="369332"/>
            <a:chOff x="2267744" y="2996952"/>
            <a:chExt cx="4221210" cy="369332"/>
          </a:xfrm>
        </p:grpSpPr>
        <p:sp>
          <p:nvSpPr>
            <p:cNvPr id="5" name="文字方塊 4"/>
            <p:cNvSpPr txBox="1"/>
            <p:nvPr/>
          </p:nvSpPr>
          <p:spPr>
            <a:xfrm>
              <a:off x="2267744" y="2996952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None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51920" y="2996952"/>
              <a:ext cx="783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Empty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796136" y="2996952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None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472847" y="3009860"/>
            <a:ext cx="3846107" cy="369332"/>
            <a:chOff x="2455295" y="2996952"/>
            <a:chExt cx="3846107" cy="369332"/>
          </a:xfrm>
        </p:grpSpPr>
        <p:sp>
          <p:nvSpPr>
            <p:cNvPr id="10" name="文字方塊 9"/>
            <p:cNvSpPr txBox="1"/>
            <p:nvPr/>
          </p:nvSpPr>
          <p:spPr>
            <a:xfrm>
              <a:off x="2455295" y="2996952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851920" y="2996952"/>
              <a:ext cx="783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Empty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983687" y="2996952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475205" y="3379192"/>
            <a:ext cx="3837291" cy="369332"/>
            <a:chOff x="2464111" y="2996952"/>
            <a:chExt cx="3837291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464111" y="299695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*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093460" y="299695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*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983687" y="2996952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508431" y="3766705"/>
            <a:ext cx="3814851" cy="369332"/>
            <a:chOff x="2486552" y="2996952"/>
            <a:chExt cx="3814851" cy="369332"/>
          </a:xfrm>
        </p:grpSpPr>
        <p:sp>
          <p:nvSpPr>
            <p:cNvPr id="18" name="文字方塊 17"/>
            <p:cNvSpPr txBox="1"/>
            <p:nvPr/>
          </p:nvSpPr>
          <p:spPr>
            <a:xfrm>
              <a:off x="2486552" y="2996952"/>
              <a:ext cx="255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(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058194" y="2996952"/>
              <a:ext cx="370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*(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983687" y="29969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483767" y="4136037"/>
            <a:ext cx="3904619" cy="369332"/>
            <a:chOff x="2459301" y="2996952"/>
            <a:chExt cx="3904619" cy="369332"/>
          </a:xfrm>
        </p:grpSpPr>
        <p:sp>
          <p:nvSpPr>
            <p:cNvPr id="22" name="文字方塊 21"/>
            <p:cNvSpPr txBox="1"/>
            <p:nvPr/>
          </p:nvSpPr>
          <p:spPr>
            <a:xfrm>
              <a:off x="2459301" y="299695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058194" y="2996952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*(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921170" y="299695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2488576" y="4484399"/>
            <a:ext cx="3899810" cy="369332"/>
            <a:chOff x="2464110" y="2996952"/>
            <a:chExt cx="3899810" cy="369332"/>
          </a:xfrm>
        </p:grpSpPr>
        <p:sp>
          <p:nvSpPr>
            <p:cNvPr id="26" name="文字方塊 25"/>
            <p:cNvSpPr txBox="1"/>
            <p:nvPr/>
          </p:nvSpPr>
          <p:spPr>
            <a:xfrm>
              <a:off x="2464110" y="299695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000486" y="2996952"/>
              <a:ext cx="486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*(+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921170" y="299695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</a:t>
              </a:r>
              <a:endParaRPr lang="zh-TW" altLang="en-US" dirty="0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2479761" y="4863484"/>
            <a:ext cx="3965533" cy="369332"/>
            <a:chOff x="2460103" y="2996952"/>
            <a:chExt cx="3965533" cy="369332"/>
          </a:xfrm>
        </p:grpSpPr>
        <p:sp>
          <p:nvSpPr>
            <p:cNvPr id="37" name="文字方塊 36"/>
            <p:cNvSpPr txBox="1"/>
            <p:nvPr/>
          </p:nvSpPr>
          <p:spPr>
            <a:xfrm>
              <a:off x="2460103" y="2996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4000486" y="2996952"/>
              <a:ext cx="486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*(+</a:t>
              </a:r>
              <a:endParaRPr lang="zh-TW" altLang="en-US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59454" y="2996952"/>
              <a:ext cx="566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ABC</a:t>
              </a:r>
              <a:endParaRPr lang="zh-TW" altLang="en-US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2510218" y="5232816"/>
            <a:ext cx="3996791" cy="369332"/>
            <a:chOff x="2486553" y="2996952"/>
            <a:chExt cx="3996791" cy="369332"/>
          </a:xfrm>
        </p:grpSpPr>
        <p:sp>
          <p:nvSpPr>
            <p:cNvPr id="41" name="文字方塊 40"/>
            <p:cNvSpPr txBox="1"/>
            <p:nvPr/>
          </p:nvSpPr>
          <p:spPr>
            <a:xfrm>
              <a:off x="2486553" y="2996952"/>
              <a:ext cx="255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093460" y="2996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*</a:t>
              </a:r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801747" y="2996952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ABC+</a:t>
              </a:r>
              <a:endParaRPr lang="zh-TW" altLang="en-US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2496983" y="5592856"/>
            <a:ext cx="4076941" cy="369332"/>
            <a:chOff x="2464111" y="2996952"/>
            <a:chExt cx="4076941" cy="369332"/>
          </a:xfrm>
        </p:grpSpPr>
        <p:sp>
          <p:nvSpPr>
            <p:cNvPr id="45" name="文字方塊 44"/>
            <p:cNvSpPr txBox="1"/>
            <p:nvPr/>
          </p:nvSpPr>
          <p:spPr>
            <a:xfrm>
              <a:off x="2464111" y="299695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*</a:t>
              </a:r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093460" y="2996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*</a:t>
              </a:r>
              <a:endParaRPr lang="zh-TW" altLang="en-US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5744039" y="2996952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ABC+*</a:t>
              </a:r>
              <a:endParaRPr lang="zh-TW" altLang="en-US" dirty="0"/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470142" y="6024904"/>
            <a:ext cx="4161901" cy="369332"/>
            <a:chOff x="2450485" y="2996952"/>
            <a:chExt cx="4161901" cy="369332"/>
          </a:xfrm>
        </p:grpSpPr>
        <p:sp>
          <p:nvSpPr>
            <p:cNvPr id="49" name="文字方塊 48"/>
            <p:cNvSpPr txBox="1"/>
            <p:nvPr/>
          </p:nvSpPr>
          <p:spPr>
            <a:xfrm>
              <a:off x="2450485" y="299695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D</a:t>
              </a:r>
              <a:endParaRPr lang="zh-TW" altLang="en-US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4093460" y="2996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*</a:t>
              </a:r>
              <a:endParaRPr lang="zh-TW" altLang="en-US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5672705" y="2996952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ABC+*D</a:t>
              </a:r>
              <a:endParaRPr lang="zh-TW" altLang="en-US" dirty="0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3885202" y="6381328"/>
            <a:ext cx="2818175" cy="369332"/>
            <a:chOff x="3851919" y="2996952"/>
            <a:chExt cx="2818175" cy="369332"/>
          </a:xfrm>
        </p:grpSpPr>
        <p:sp>
          <p:nvSpPr>
            <p:cNvPr id="54" name="文字方塊 53"/>
            <p:cNvSpPr txBox="1"/>
            <p:nvPr/>
          </p:nvSpPr>
          <p:spPr>
            <a:xfrm>
              <a:off x="3851919" y="2996952"/>
              <a:ext cx="783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Empty</a:t>
              </a:r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614997" y="2996952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ABC+*D*</a:t>
              </a:r>
              <a:endParaRPr lang="zh-TW" altLang="en-US" dirty="0"/>
            </a:p>
          </p:txBody>
        </p:sp>
      </p:grp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32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Pseudo Codes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939366"/>
              </p:ext>
            </p:extLst>
          </p:nvPr>
        </p:nvGraphicFramePr>
        <p:xfrm>
          <a:off x="575556" y="1678502"/>
          <a:ext cx="7992888" cy="46041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Postfix(Expression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Assume the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last token of e is ‘#’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 function </a:t>
                      </a:r>
                      <a:r>
                        <a:rPr lang="en-US" altLang="zh-TW" sz="1600" b="1" kern="10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NextToken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is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used to get next token in e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Stack&lt;Token&gt; stack;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initialize stack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for (Token x = </a:t>
                      </a:r>
                      <a:r>
                        <a:rPr lang="en-US" altLang="zh-TW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NextToken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(e); x != ‘#’; x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NextToken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(e)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if(x is an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operand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altLang="zh-TW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&lt;&lt; x;</a:t>
                      </a: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else if (x == ‘)’){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pop until ‘(’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for(;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stack.Top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()!=‘(’;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stack.Pop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&lt;&lt;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stack.Top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stack.Pop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// pop ‘(‘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}   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else{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// x is an operator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for(;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icp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stack.Top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&lt;=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icp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(x);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stack.Pop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&lt;&lt;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stack.Top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stack.Push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(x);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end of expression; empty the stack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for(;!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stack.IsEmpty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&lt;&lt;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stack.Top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(),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stack.Pop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73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Self-Study Topics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Prefix representation</a:t>
            </a:r>
          </a:p>
          <a:p>
            <a:endParaRPr lang="zh-TW" altLang="en-US" dirty="0"/>
          </a:p>
        </p:txBody>
      </p:sp>
      <p:pic>
        <p:nvPicPr>
          <p:cNvPr id="4" name="Picture 2" descr="C:\Users\James\Desktop\JEE-self-stud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6"/>
          <a:stretch/>
        </p:blipFill>
        <p:spPr bwMode="auto">
          <a:xfrm>
            <a:off x="3635896" y="4524752"/>
            <a:ext cx="3810000" cy="233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62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1733"/>
              </p:ext>
            </p:extLst>
          </p:nvPr>
        </p:nvGraphicFramePr>
        <p:xfrm>
          <a:off x="899592" y="2346739"/>
          <a:ext cx="705678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infix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prefix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A*B/C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/*ABC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A/B-C+D*E-A*C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-+-/ABC*DE*AC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A*(B+C)/D-G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-/*A+BCDG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494116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Hint: Scan from right to left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60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Abstracted Bag Container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040346"/>
              </p:ext>
            </p:extLst>
          </p:nvPr>
        </p:nvGraphicFramePr>
        <p:xfrm>
          <a:off x="176905" y="1484780"/>
          <a:ext cx="8790190" cy="44720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9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template&lt;class T&gt;</a:t>
                      </a: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Bag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Bag(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10); 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Constructor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~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Destructor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the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number of elements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72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bag is empty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an element in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Push(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Insert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an element into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Delete an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from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*array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Data array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 of array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top;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Position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of top element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415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Bag Implementation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603008"/>
              </p:ext>
            </p:extLst>
          </p:nvPr>
        </p:nvGraphicFramePr>
        <p:xfrm>
          <a:off x="251520" y="1700808"/>
          <a:ext cx="8640960" cy="40005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template&lt;class T&gt;</a:t>
                      </a: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</a:t>
                      </a: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::Bag(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):capacity(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) 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if(capacity &lt; 1) throw “Capacity must be &gt; 0”;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 = new </a:t>
                      </a:r>
                      <a:r>
                        <a:rPr lang="en-US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[ capacity ];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top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-1;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template&lt;class T&gt;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</a:t>
                      </a: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::Push(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x) 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if(capacity == top+1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ChangeSize1D(array,capacity,2*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 2;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array[++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top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]=x;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template&lt;class T&gt;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altLang="zh-TW" sz="1600" b="1" kern="10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</a:t>
                      </a: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::Pop()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throw “Bag is empty, cannot delete”;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deletePos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top / 2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Always delete the middle </a:t>
                      </a:r>
                      <a:r>
                        <a:rPr lang="en-US" sz="16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emelent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copy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array+deletePos+1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array+top+1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array+deletePos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array[top--].~T();</a:t>
                      </a:r>
                      <a:endParaRPr lang="zh-TW" altLang="zh-TW" sz="1600" b="1" kern="10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600" b="1" kern="10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681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Stack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 descr="C:\Users\James\AppData\Local\Microsoft\Windows\Temporary Internet Files\Content.IE5\F23URWU8\MC900280731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992" y="1556792"/>
            <a:ext cx="1696016" cy="25123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73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15557</TotalTime>
  <Words>3569</Words>
  <Application>Microsoft Office PowerPoint</Application>
  <PresentationFormat>如螢幕大小 (4:3)</PresentationFormat>
  <Paragraphs>1164</Paragraphs>
  <Slides>62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62</vt:i4>
      </vt:variant>
    </vt:vector>
  </HeadingPairs>
  <TitlesOfParts>
    <vt:vector size="73" baseType="lpstr">
      <vt:lpstr>新細明體</vt:lpstr>
      <vt:lpstr>標楷體</vt:lpstr>
      <vt:lpstr>Arial</vt:lpstr>
      <vt:lpstr>Calibri</vt:lpstr>
      <vt:lpstr>Cambria Math</vt:lpstr>
      <vt:lpstr>Courier New</vt:lpstr>
      <vt:lpstr>Times New Roman</vt:lpstr>
      <vt:lpstr>Wingdings</vt:lpstr>
      <vt:lpstr>NTHU</vt:lpstr>
      <vt:lpstr>Microsoft Visio 2000/2002 Drawing</vt:lpstr>
      <vt:lpstr>Visio</vt:lpstr>
      <vt:lpstr> Data Structures  資料結構</vt:lpstr>
      <vt:lpstr>Abstracted containers</vt:lpstr>
      <vt:lpstr>Container Classes</vt:lpstr>
      <vt:lpstr>Abstracted Bag Container</vt:lpstr>
      <vt:lpstr>Bag Implementation</vt:lpstr>
      <vt:lpstr>How to Use Template?</vt:lpstr>
      <vt:lpstr>Abstracted Bag Container</vt:lpstr>
      <vt:lpstr>Template Bag Implementation</vt:lpstr>
      <vt:lpstr>The Stack</vt:lpstr>
      <vt:lpstr>Stack</vt:lpstr>
      <vt:lpstr>Stack Operations</vt:lpstr>
      <vt:lpstr>Stack Operations</vt:lpstr>
      <vt:lpstr>Stack</vt:lpstr>
      <vt:lpstr>Stack: ADT</vt:lpstr>
      <vt:lpstr>Stack Operations: Push &amp; Pop</vt:lpstr>
      <vt:lpstr>Stack Application</vt:lpstr>
      <vt:lpstr>The Queue</vt:lpstr>
      <vt:lpstr>Queue</vt:lpstr>
      <vt:lpstr>Queue Operations</vt:lpstr>
      <vt:lpstr>Queue Operations</vt:lpstr>
      <vt:lpstr>Problems</vt:lpstr>
      <vt:lpstr>Circular Queue</vt:lpstr>
      <vt:lpstr>Circular Queue</vt:lpstr>
      <vt:lpstr>Queue: ADT</vt:lpstr>
      <vt:lpstr>Queue Operations</vt:lpstr>
      <vt:lpstr>Queue Operations: Push &amp; Pop</vt:lpstr>
      <vt:lpstr>Doubling Queue Capacity</vt:lpstr>
      <vt:lpstr>Doubling Queue Capacity</vt:lpstr>
      <vt:lpstr>Generic bag container!</vt:lpstr>
      <vt:lpstr>Bag V.S. Stack</vt:lpstr>
      <vt:lpstr>Bag V.S. Queue</vt:lpstr>
      <vt:lpstr>Generic Bag ADT</vt:lpstr>
      <vt:lpstr>Evaluation of expressions</vt:lpstr>
      <vt:lpstr>Regular Expression</vt:lpstr>
      <vt:lpstr>Expression Evaluation</vt:lpstr>
      <vt:lpstr>Evaluation Rules</vt:lpstr>
      <vt:lpstr>Priority of Operators in CPP</vt:lpstr>
      <vt:lpstr>Infix and Postfix Notation</vt:lpstr>
      <vt:lpstr>Advantages of Postfix Notation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Evaluation Pseudo Codes</vt:lpstr>
      <vt:lpstr>Infix to Postfix</vt:lpstr>
      <vt:lpstr>Infix to Postfix</vt:lpstr>
      <vt:lpstr>Example 1</vt:lpstr>
      <vt:lpstr>Example 1.1</vt:lpstr>
      <vt:lpstr>Notes</vt:lpstr>
      <vt:lpstr>Example 2</vt:lpstr>
      <vt:lpstr>Pseudo Codes</vt:lpstr>
      <vt:lpstr>Self-Study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Extraction and Perception-based Rendering</dc:title>
  <dc:creator>James</dc:creator>
  <cp:lastModifiedBy>Windows 使用者</cp:lastModifiedBy>
  <cp:revision>1370</cp:revision>
  <dcterms:created xsi:type="dcterms:W3CDTF">2010-05-09T19:26:53Z</dcterms:created>
  <dcterms:modified xsi:type="dcterms:W3CDTF">2019-10-01T02:01:53Z</dcterms:modified>
</cp:coreProperties>
</file>