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332" r:id="rId4"/>
    <p:sldId id="258" r:id="rId5"/>
    <p:sldId id="373" r:id="rId6"/>
    <p:sldId id="296" r:id="rId7"/>
    <p:sldId id="334" r:id="rId8"/>
    <p:sldId id="354" r:id="rId9"/>
    <p:sldId id="335" r:id="rId10"/>
    <p:sldId id="339" r:id="rId11"/>
    <p:sldId id="341" r:id="rId12"/>
    <p:sldId id="342" r:id="rId13"/>
    <p:sldId id="344" r:id="rId14"/>
    <p:sldId id="346" r:id="rId15"/>
    <p:sldId id="347" r:id="rId16"/>
    <p:sldId id="353" r:id="rId17"/>
    <p:sldId id="374" r:id="rId18"/>
    <p:sldId id="317" r:id="rId19"/>
    <p:sldId id="380" r:id="rId20"/>
    <p:sldId id="318" r:id="rId21"/>
    <p:sldId id="323" r:id="rId22"/>
    <p:sldId id="324" r:id="rId23"/>
    <p:sldId id="326" r:id="rId24"/>
    <p:sldId id="327" r:id="rId25"/>
    <p:sldId id="329" r:id="rId26"/>
    <p:sldId id="330" r:id="rId27"/>
    <p:sldId id="372" r:id="rId28"/>
    <p:sldId id="355" r:id="rId29"/>
    <p:sldId id="356" r:id="rId30"/>
    <p:sldId id="357" r:id="rId31"/>
    <p:sldId id="358" r:id="rId32"/>
    <p:sldId id="360" r:id="rId33"/>
    <p:sldId id="362" r:id="rId34"/>
    <p:sldId id="364" r:id="rId35"/>
    <p:sldId id="365" r:id="rId36"/>
    <p:sldId id="377" r:id="rId37"/>
    <p:sldId id="378" r:id="rId38"/>
    <p:sldId id="376" r:id="rId39"/>
    <p:sldId id="379" r:id="rId40"/>
    <p:sldId id="375" r:id="rId41"/>
    <p:sldId id="371" r:id="rId4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71" autoAdjust="0"/>
  </p:normalViewPr>
  <p:slideViewPr>
    <p:cSldViewPr>
      <p:cViewPr varScale="1">
        <p:scale>
          <a:sx n="67" d="100"/>
          <a:sy n="67" d="100"/>
        </p:scale>
        <p:origin x="48" y="3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D6A20-2D45-43BD-AAFB-8F43CC129C66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CEC07-F717-40C4-83E6-1EAB8639E3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63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CEC07-F717-40C4-83E6-1EAB8639E3CB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82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CEC07-F717-40C4-83E6-1EAB8639E3CB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249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CEC07-F717-40C4-83E6-1EAB8639E3CB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104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CEC07-F717-40C4-83E6-1EAB8639E3CB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707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CEC07-F717-40C4-83E6-1EAB8639E3CB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698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CEC07-F717-40C4-83E6-1EAB8639E3CB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204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CEC07-F717-40C4-83E6-1EAB8639E3CB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575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CEC07-F717-40C4-83E6-1EAB8639E3CB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60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CEC07-F717-40C4-83E6-1EAB8639E3CB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428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CEC07-F717-40C4-83E6-1EAB8639E3CB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32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9F68-B2D9-4771-88E2-603A69FB41F8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63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23F8-02AF-4015-ADE8-017F7FF8106C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44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F76E-3835-4E93-A601-D76480C1A049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08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E606-8F61-4E86-806A-8163CA17998D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26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64D7-0EEC-4025-8937-480C37FBDD7B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22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5011-B0B5-445A-BD4A-1E6587263B77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69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AC89-B7B6-44FD-9BD7-BEC6C1688702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06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7DEE-274D-4C97-B4B9-7F00B0FAFB87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4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B1F9-75FB-474B-8EE5-4EB213279A03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41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6D29-2C7C-4886-9405-905BDBCD0653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88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62D3-14B9-415F-9FB5-B9526A2DF491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92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1B9C1-CE33-46DF-A473-65E1EC9F49D8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42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Infix, postfix, prefix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99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Postfix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308579" y="2504827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+ </a:t>
            </a:r>
            <a:r>
              <a:rPr lang="en-US" altLang="zh-TW" sz="3600" dirty="0" smtClean="0"/>
              <a:t>( </a:t>
            </a:r>
            <a:r>
              <a:rPr lang="en-US" altLang="zh-TW" sz="3600" dirty="0"/>
              <a:t>3 X 4 – 5 ) </a:t>
            </a:r>
            <a:r>
              <a:rPr lang="en-US" altLang="zh-TW" sz="3600" dirty="0" smtClean="0"/>
              <a:t>/ </a:t>
            </a:r>
            <a:r>
              <a:rPr lang="en-US" altLang="zh-TW" sz="3600" dirty="0"/>
              <a:t>6 X 7</a:t>
            </a:r>
            <a:endParaRPr lang="zh-TW" altLang="en-US" sz="36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88193"/>
              </p:ext>
            </p:extLst>
          </p:nvPr>
        </p:nvGraphicFramePr>
        <p:xfrm>
          <a:off x="323528" y="1628800"/>
          <a:ext cx="110378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(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+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4572000" y="3151158"/>
            <a:ext cx="43204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308579" y="5239388"/>
            <a:ext cx="370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1 3</a:t>
            </a:r>
            <a:endParaRPr lang="zh-TW" altLang="en-US" sz="3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308579" y="185849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Infix :</a:t>
            </a:r>
            <a:endParaRPr lang="zh-TW" altLang="en-US" sz="3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308579" y="459305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output :</a:t>
            </a:r>
            <a:endParaRPr lang="zh-TW" altLang="en-US" sz="36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60105"/>
              </p:ext>
            </p:extLst>
          </p:nvPr>
        </p:nvGraphicFramePr>
        <p:xfrm>
          <a:off x="2051720" y="1628800"/>
          <a:ext cx="110378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X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(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+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向右箭號 5"/>
          <p:cNvSpPr/>
          <p:nvPr/>
        </p:nvSpPr>
        <p:spPr>
          <a:xfrm>
            <a:off x="1547664" y="3717032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392996" y="3568452"/>
            <a:ext cx="3195228" cy="570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Top of stack is ‘(‘ =&gt; ‘X’ push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65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3308579" y="2504827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+ </a:t>
            </a:r>
            <a:r>
              <a:rPr lang="en-US" altLang="zh-TW" sz="3600" dirty="0" smtClean="0"/>
              <a:t>( </a:t>
            </a:r>
            <a:r>
              <a:rPr lang="en-US" altLang="zh-TW" sz="3600" dirty="0"/>
              <a:t>3 X 4 – 5 ) </a:t>
            </a:r>
            <a:r>
              <a:rPr lang="en-US" altLang="zh-TW" sz="3600" dirty="0" smtClean="0"/>
              <a:t>/ </a:t>
            </a:r>
            <a:r>
              <a:rPr lang="en-US" altLang="zh-TW" sz="3600" dirty="0"/>
              <a:t>6 X 7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Postfix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736700"/>
              </p:ext>
            </p:extLst>
          </p:nvPr>
        </p:nvGraphicFramePr>
        <p:xfrm>
          <a:off x="323528" y="1628800"/>
          <a:ext cx="110378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X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(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+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5220072" y="3151158"/>
            <a:ext cx="43204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912676"/>
              </p:ext>
            </p:extLst>
          </p:nvPr>
        </p:nvGraphicFramePr>
        <p:xfrm>
          <a:off x="2051720" y="1628800"/>
          <a:ext cx="110378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-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(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+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向右箭號 5"/>
          <p:cNvSpPr/>
          <p:nvPr/>
        </p:nvSpPr>
        <p:spPr>
          <a:xfrm>
            <a:off x="1547664" y="3717032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308579" y="185849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Infix 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308579" y="5239388"/>
            <a:ext cx="370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 3 4 X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308579" y="459305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output :</a:t>
            </a:r>
            <a:endParaRPr lang="zh-TW" altLang="en-US" sz="3600" dirty="0"/>
          </a:p>
        </p:txBody>
      </p:sp>
      <p:sp>
        <p:nvSpPr>
          <p:cNvPr id="16" name="矩形 15"/>
          <p:cNvSpPr/>
          <p:nvPr/>
        </p:nvSpPr>
        <p:spPr>
          <a:xfrm>
            <a:off x="3392996" y="3568452"/>
            <a:ext cx="5427476" cy="553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priority(‘-’) &lt;= priority(‘X’), then ‘X’ pop , ‘-’ push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38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3308579" y="2504827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+ </a:t>
            </a:r>
            <a:r>
              <a:rPr lang="en-US" altLang="zh-TW" sz="3600" dirty="0" smtClean="0"/>
              <a:t>( </a:t>
            </a:r>
            <a:r>
              <a:rPr lang="en-US" altLang="zh-TW" sz="3600" dirty="0"/>
              <a:t>3 X 4 – 5 ) /</a:t>
            </a:r>
            <a:r>
              <a:rPr lang="en-US" altLang="zh-TW" sz="3600" dirty="0" smtClean="0"/>
              <a:t> </a:t>
            </a:r>
            <a:r>
              <a:rPr lang="en-US" altLang="zh-TW" sz="3600" dirty="0"/>
              <a:t>6 X 7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Postfix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30245"/>
              </p:ext>
            </p:extLst>
          </p:nvPr>
        </p:nvGraphicFramePr>
        <p:xfrm>
          <a:off x="323528" y="1628800"/>
          <a:ext cx="110378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-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(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+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5796136" y="3151158"/>
            <a:ext cx="43204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820859"/>
              </p:ext>
            </p:extLst>
          </p:nvPr>
        </p:nvGraphicFramePr>
        <p:xfrm>
          <a:off x="2051720" y="1628800"/>
          <a:ext cx="110378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+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向右箭號 5"/>
          <p:cNvSpPr/>
          <p:nvPr/>
        </p:nvSpPr>
        <p:spPr>
          <a:xfrm>
            <a:off x="1547664" y="3717032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308579" y="185849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Infix :</a:t>
            </a:r>
            <a:endParaRPr lang="zh-TW" altLang="en-US" sz="36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308579" y="5239388"/>
            <a:ext cx="370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 3 4 X 5 - 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308579" y="459305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output :</a:t>
            </a:r>
            <a:endParaRPr lang="zh-TW" altLang="en-US" sz="3600" dirty="0"/>
          </a:p>
        </p:txBody>
      </p:sp>
      <p:sp>
        <p:nvSpPr>
          <p:cNvPr id="16" name="矩形 15"/>
          <p:cNvSpPr/>
          <p:nvPr/>
        </p:nvSpPr>
        <p:spPr>
          <a:xfrm>
            <a:off x="3419872" y="3592016"/>
            <a:ext cx="2986319" cy="570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‘)’ : pop top of stack until ‘(’ 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52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/>
          <p:cNvSpPr txBox="1"/>
          <p:nvPr/>
        </p:nvSpPr>
        <p:spPr>
          <a:xfrm>
            <a:off x="3308579" y="2504827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+ </a:t>
            </a:r>
            <a:r>
              <a:rPr lang="en-US" altLang="zh-TW" sz="3600" dirty="0" smtClean="0"/>
              <a:t>( </a:t>
            </a:r>
            <a:r>
              <a:rPr lang="en-US" altLang="zh-TW" sz="3600" dirty="0"/>
              <a:t>3 X 4 – 5 ) </a:t>
            </a:r>
            <a:r>
              <a:rPr lang="en-US" altLang="zh-TW" sz="3600" dirty="0" smtClean="0"/>
              <a:t>/ </a:t>
            </a:r>
            <a:r>
              <a:rPr lang="en-US" altLang="zh-TW" sz="3600" dirty="0"/>
              <a:t>6 X 7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Postfix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85401"/>
              </p:ext>
            </p:extLst>
          </p:nvPr>
        </p:nvGraphicFramePr>
        <p:xfrm>
          <a:off x="323528" y="1628800"/>
          <a:ext cx="110378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+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6084168" y="3151158"/>
            <a:ext cx="43204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591015"/>
              </p:ext>
            </p:extLst>
          </p:nvPr>
        </p:nvGraphicFramePr>
        <p:xfrm>
          <a:off x="2051720" y="1628800"/>
          <a:ext cx="110378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/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+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向右箭號 5"/>
          <p:cNvSpPr/>
          <p:nvPr/>
        </p:nvSpPr>
        <p:spPr>
          <a:xfrm>
            <a:off x="1547664" y="3717032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308579" y="185849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Infix :</a:t>
            </a:r>
            <a:endParaRPr lang="zh-TW" altLang="en-US" sz="3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8498" y="5239388"/>
            <a:ext cx="370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 3 4 X 5 - </a:t>
            </a:r>
            <a:endParaRPr lang="zh-TW" altLang="en-US" sz="3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308579" y="459305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output :</a:t>
            </a:r>
            <a:endParaRPr lang="zh-TW" altLang="en-US" sz="3600" dirty="0"/>
          </a:p>
        </p:txBody>
      </p:sp>
      <p:sp>
        <p:nvSpPr>
          <p:cNvPr id="12" name="矩形 11"/>
          <p:cNvSpPr/>
          <p:nvPr/>
        </p:nvSpPr>
        <p:spPr>
          <a:xfrm>
            <a:off x="3392996" y="3568452"/>
            <a:ext cx="5139444" cy="570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priority(‘/’) &gt; priority(‘+’), then ‘/’ push 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3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/>
          <p:cNvSpPr txBox="1"/>
          <p:nvPr/>
        </p:nvSpPr>
        <p:spPr>
          <a:xfrm>
            <a:off x="3308579" y="2504827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+ </a:t>
            </a:r>
            <a:r>
              <a:rPr lang="en-US" altLang="zh-TW" sz="3600" dirty="0" smtClean="0"/>
              <a:t>( </a:t>
            </a:r>
            <a:r>
              <a:rPr lang="en-US" altLang="zh-TW" sz="3600" dirty="0"/>
              <a:t>3 X 4 – 5 ) </a:t>
            </a:r>
            <a:r>
              <a:rPr lang="en-US" altLang="zh-TW" sz="3600" dirty="0" smtClean="0"/>
              <a:t>/ </a:t>
            </a:r>
            <a:r>
              <a:rPr lang="en-US" altLang="zh-TW" sz="3600" dirty="0"/>
              <a:t>6 X 7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Postfix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597763"/>
              </p:ext>
            </p:extLst>
          </p:nvPr>
        </p:nvGraphicFramePr>
        <p:xfrm>
          <a:off x="323528" y="1628800"/>
          <a:ext cx="110378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/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+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6804248" y="3151158"/>
            <a:ext cx="3008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2051720" y="1628800"/>
          <a:ext cx="110378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X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+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向右箭號 5"/>
          <p:cNvSpPr/>
          <p:nvPr/>
        </p:nvSpPr>
        <p:spPr>
          <a:xfrm>
            <a:off x="1547664" y="3717032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308579" y="185849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Infix :</a:t>
            </a:r>
            <a:endParaRPr lang="zh-TW" altLang="en-US" sz="3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8498" y="5239388"/>
            <a:ext cx="4843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 3 4 X 5 – 6 / </a:t>
            </a:r>
            <a:endParaRPr lang="zh-TW" altLang="en-US" sz="3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308579" y="459305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output :</a:t>
            </a:r>
            <a:endParaRPr lang="zh-TW" altLang="en-US" sz="3600" dirty="0"/>
          </a:p>
        </p:txBody>
      </p:sp>
      <p:sp>
        <p:nvSpPr>
          <p:cNvPr id="12" name="矩形 11"/>
          <p:cNvSpPr/>
          <p:nvPr/>
        </p:nvSpPr>
        <p:spPr>
          <a:xfrm>
            <a:off x="3392996" y="3568452"/>
            <a:ext cx="5499484" cy="570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priority(‘X’) &lt;= priority(‘/’), then ‘/’ pop , ‘X’ push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70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/>
          <p:cNvSpPr txBox="1"/>
          <p:nvPr/>
        </p:nvSpPr>
        <p:spPr>
          <a:xfrm>
            <a:off x="3308579" y="2504827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</a:t>
            </a:r>
            <a:r>
              <a:rPr lang="en-US" altLang="zh-TW" sz="3600" dirty="0" smtClean="0"/>
              <a:t>+ </a:t>
            </a:r>
            <a:r>
              <a:rPr lang="en-US" altLang="zh-TW" sz="3600" dirty="0"/>
              <a:t>( 3 X 4 – 5 ) </a:t>
            </a:r>
            <a:r>
              <a:rPr lang="en-US" altLang="zh-TW" sz="3600" dirty="0" smtClean="0"/>
              <a:t>/ </a:t>
            </a:r>
            <a:r>
              <a:rPr lang="en-US" altLang="zh-TW" sz="3600" dirty="0"/>
              <a:t>6 X 7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Postfix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23528" y="1628800"/>
          <a:ext cx="110378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X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+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7092280" y="3151158"/>
            <a:ext cx="3008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2051720" y="1628800"/>
          <a:ext cx="110378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向右箭號 5"/>
          <p:cNvSpPr/>
          <p:nvPr/>
        </p:nvSpPr>
        <p:spPr>
          <a:xfrm>
            <a:off x="1547664" y="3717032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308579" y="185849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Infix :</a:t>
            </a:r>
            <a:endParaRPr lang="zh-TW" altLang="en-US" sz="3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8498" y="5239388"/>
            <a:ext cx="4843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 3 4 X 5 – 6 / 7 X +</a:t>
            </a:r>
            <a:endParaRPr lang="zh-TW" altLang="en-US" sz="3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308579" y="459305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P</a:t>
            </a:r>
            <a:r>
              <a:rPr lang="en-US" altLang="zh-TW" sz="3600" dirty="0" smtClean="0">
                <a:solidFill>
                  <a:srgbClr val="FF0000"/>
                </a:solidFill>
              </a:rPr>
              <a:t>ostfix 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12" name="矩形 11"/>
          <p:cNvSpPr/>
          <p:nvPr/>
        </p:nvSpPr>
        <p:spPr>
          <a:xfrm>
            <a:off x="3392996" y="3568452"/>
            <a:ext cx="4923420" cy="570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End scan infix, pop all operator in stack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5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Infix to postfix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63688" y="1124744"/>
            <a:ext cx="6084168" cy="56323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while scan </a:t>
            </a:r>
            <a:r>
              <a:rPr lang="en-US" altLang="zh-TW" dirty="0" err="1" smtClean="0"/>
              <a:t>InfixStr</a:t>
            </a:r>
            <a:r>
              <a:rPr lang="en-US" altLang="zh-TW" dirty="0" smtClean="0"/>
              <a:t> :char token){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if token is </a:t>
            </a:r>
            <a:r>
              <a:rPr lang="en-US" altLang="zh-TW" b="1" dirty="0" smtClean="0"/>
              <a:t>operand</a:t>
            </a:r>
            <a:r>
              <a:rPr lang="en-US" altLang="zh-TW" dirty="0" smtClean="0"/>
              <a:t> :</a:t>
            </a:r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PostfixStr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PostfixStr</a:t>
            </a:r>
            <a:r>
              <a:rPr lang="en-US" altLang="zh-TW" dirty="0" smtClean="0"/>
              <a:t> + token; end if</a:t>
            </a:r>
          </a:p>
          <a:p>
            <a:r>
              <a:rPr lang="en-US" altLang="zh-TW" dirty="0" smtClean="0"/>
              <a:t>        if token </a:t>
            </a:r>
            <a:r>
              <a:rPr lang="en-US" altLang="zh-TW" dirty="0"/>
              <a:t>is </a:t>
            </a:r>
            <a:r>
              <a:rPr lang="en-US" altLang="zh-TW" b="1" dirty="0" smtClean="0"/>
              <a:t>“(“</a:t>
            </a:r>
            <a:r>
              <a:rPr lang="en-US" altLang="zh-TW" dirty="0" smtClean="0"/>
              <a:t>:  </a:t>
            </a:r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Stack.push</a:t>
            </a:r>
            <a:r>
              <a:rPr lang="en-US" altLang="zh-TW" dirty="0" smtClean="0"/>
              <a:t>(token); end if</a:t>
            </a:r>
          </a:p>
          <a:p>
            <a:r>
              <a:rPr lang="en-US" altLang="zh-TW" dirty="0" smtClean="0"/>
              <a:t>        if tokens is </a:t>
            </a:r>
            <a:r>
              <a:rPr lang="en-US" altLang="zh-TW" b="1" dirty="0" smtClean="0"/>
              <a:t>“)”</a:t>
            </a:r>
            <a:r>
              <a:rPr lang="en-US" altLang="zh-TW" dirty="0" smtClean="0"/>
              <a:t>: </a:t>
            </a:r>
          </a:p>
          <a:p>
            <a:r>
              <a:rPr lang="en-US" altLang="zh-TW" dirty="0" smtClean="0"/>
              <a:t>             while( top of Stack != “(“ )  {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PostfixStr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 smtClean="0"/>
              <a:t>PostfixStr</a:t>
            </a:r>
            <a:r>
              <a:rPr lang="en-US" altLang="zh-TW" dirty="0" smtClean="0"/>
              <a:t> + (top of Stack) ;	</a:t>
            </a:r>
          </a:p>
          <a:p>
            <a:r>
              <a:rPr lang="en-US" altLang="zh-TW" dirty="0"/>
              <a:t>	 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Stack.pop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          } end if</a:t>
            </a:r>
          </a:p>
          <a:p>
            <a:r>
              <a:rPr lang="en-US" altLang="zh-TW" dirty="0" smtClean="0"/>
              <a:t>        if token is </a:t>
            </a:r>
            <a:r>
              <a:rPr lang="en-US" altLang="zh-TW" b="1" dirty="0" smtClean="0"/>
              <a:t>operator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            while( (!</a:t>
            </a:r>
            <a:r>
              <a:rPr lang="en-US" altLang="zh-TW" dirty="0" err="1" smtClean="0"/>
              <a:t>Stack.isEmpty</a:t>
            </a:r>
            <a:r>
              <a:rPr lang="en-US" altLang="zh-TW" dirty="0" smtClean="0"/>
              <a:t>) and ( top of Stack!=“(“ ) </a:t>
            </a:r>
          </a:p>
          <a:p>
            <a:r>
              <a:rPr lang="en-US" altLang="zh-TW" dirty="0" smtClean="0"/>
              <a:t>                        and </a:t>
            </a:r>
            <a:r>
              <a:rPr lang="en-US" altLang="zh-TW" b="1" dirty="0" smtClean="0"/>
              <a:t>(priority(token) &lt;= priority (top of Stack))</a:t>
            </a:r>
            <a:r>
              <a:rPr lang="en-US" altLang="zh-TW" dirty="0" smtClean="0"/>
              <a:t> ){</a:t>
            </a:r>
          </a:p>
          <a:p>
            <a:r>
              <a:rPr lang="en-US" altLang="zh-TW" dirty="0" smtClean="0"/>
              <a:t>                     </a:t>
            </a:r>
            <a:r>
              <a:rPr lang="en-US" altLang="zh-TW" dirty="0" err="1" smtClean="0"/>
              <a:t>PostfixStr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 smtClean="0"/>
              <a:t>PostfixStr</a:t>
            </a:r>
            <a:r>
              <a:rPr lang="en-US" altLang="zh-TW" dirty="0" smtClean="0"/>
              <a:t> + </a:t>
            </a:r>
            <a:r>
              <a:rPr lang="en-US" altLang="zh-TW" dirty="0"/>
              <a:t>(top of Stack) 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} </a:t>
            </a:r>
            <a:r>
              <a:rPr lang="en-US" altLang="zh-TW" dirty="0" err="1" smtClean="0"/>
              <a:t>Stack.push</a:t>
            </a:r>
            <a:r>
              <a:rPr lang="en-US" altLang="zh-TW" dirty="0" smtClean="0"/>
              <a:t>(token); </a:t>
            </a:r>
            <a:r>
              <a:rPr lang="en-US" altLang="zh-TW" dirty="0"/>
              <a:t>end if</a:t>
            </a:r>
            <a:endParaRPr lang="en-US" altLang="zh-TW" dirty="0" smtClean="0"/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while(!</a:t>
            </a:r>
            <a:r>
              <a:rPr lang="en-US" altLang="zh-TW" dirty="0" err="1" smtClean="0"/>
              <a:t>Stack.isEmpty</a:t>
            </a:r>
            <a:r>
              <a:rPr lang="en-US" altLang="zh-TW" dirty="0"/>
              <a:t>()){ 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PostfixStr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 smtClean="0"/>
              <a:t>PostfixStr</a:t>
            </a:r>
            <a:r>
              <a:rPr lang="en-US" altLang="zh-TW" dirty="0" smtClean="0"/>
              <a:t> + </a:t>
            </a:r>
            <a:r>
              <a:rPr lang="en-US" altLang="zh-TW" dirty="0"/>
              <a:t>(top of </a:t>
            </a:r>
            <a:r>
              <a:rPr lang="en-US" altLang="zh-TW" dirty="0" smtClean="0"/>
              <a:t>Stack</a:t>
            </a:r>
            <a:r>
              <a:rPr lang="en-US" altLang="zh-TW" dirty="0"/>
              <a:t>) 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Stack.pop</a:t>
            </a:r>
            <a:r>
              <a:rPr lang="en-US" altLang="zh-TW" dirty="0"/>
              <a:t>() 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96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Infix to Prefix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42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Infix to Prefix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95736" y="1751590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 + ( 3 X 4 – 5 ) / 6 X 7</a:t>
            </a:r>
            <a:endParaRPr lang="zh-TW" altLang="en-US" sz="3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3568" y="175159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infix</a:t>
            </a:r>
            <a:endParaRPr lang="zh-TW" altLang="en-US" sz="3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11560" y="242177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prefix</a:t>
            </a:r>
            <a:endParaRPr lang="zh-TW" altLang="en-US" sz="3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193910" y="2433705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+ 1 </a:t>
            </a:r>
            <a:r>
              <a:rPr lang="en-US" altLang="zh-TW" sz="3600" dirty="0" smtClean="0"/>
              <a:t>X / </a:t>
            </a:r>
            <a:r>
              <a:rPr lang="en-US" altLang="zh-TW" sz="3600" dirty="0"/>
              <a:t>- X 3 4 5 6 7 </a:t>
            </a:r>
            <a:endParaRPr lang="zh-TW" altLang="en-US" sz="36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55576" y="3501008"/>
            <a:ext cx="7931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How to evaluate a prefix expression?</a:t>
            </a:r>
          </a:p>
          <a:p>
            <a:r>
              <a:rPr lang="en-US" altLang="zh-TW" sz="2400" dirty="0" smtClean="0"/>
              <a:t>The same as evaluating postfix, but read from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right to left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94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Infix to Prefix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95736" y="1751590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 + ( 3 X 4 – 5 ) / 6 X 7</a:t>
            </a:r>
            <a:endParaRPr lang="zh-TW" altLang="en-US" sz="3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3568" y="175159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infix</a:t>
            </a:r>
            <a:endParaRPr lang="zh-TW" altLang="en-US" sz="3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11560" y="242177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prefix</a:t>
            </a:r>
            <a:endParaRPr lang="zh-TW" altLang="en-US" sz="3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193910" y="2433705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+ 1 </a:t>
            </a:r>
            <a:r>
              <a:rPr lang="en-US" altLang="zh-TW" sz="3600" dirty="0" smtClean="0"/>
              <a:t>X / </a:t>
            </a:r>
            <a:r>
              <a:rPr lang="en-US" altLang="zh-TW" sz="3600" dirty="0"/>
              <a:t>- X 3 4 5 6 7 </a:t>
            </a:r>
            <a:endParaRPr lang="zh-TW" altLang="en-US" sz="36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55576" y="3501008"/>
            <a:ext cx="7931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How to convert infix to prefix? </a:t>
            </a:r>
          </a:p>
          <a:p>
            <a:r>
              <a:rPr lang="en-US" altLang="zh-TW" sz="2400" dirty="0" smtClean="0"/>
              <a:t>Fully </a:t>
            </a:r>
            <a:r>
              <a:rPr lang="en-US" altLang="zh-TW" sz="2400" dirty="0"/>
              <a:t>parenthesize </a:t>
            </a:r>
            <a:r>
              <a:rPr lang="en-US" altLang="zh-TW" sz="2400" dirty="0" smtClean="0"/>
              <a:t>algorithm still works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195736" y="4653136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(1 </a:t>
            </a:r>
            <a:r>
              <a:rPr lang="en-US" altLang="zh-TW" sz="3600" dirty="0" smtClean="0"/>
              <a:t>+ </a:t>
            </a:r>
            <a:r>
              <a:rPr lang="en-US" altLang="zh-TW" sz="3600" dirty="0" smtClean="0"/>
              <a:t>((( (3 </a:t>
            </a:r>
            <a:r>
              <a:rPr lang="en-US" altLang="zh-TW" sz="3600" dirty="0" smtClean="0"/>
              <a:t>X </a:t>
            </a:r>
            <a:r>
              <a:rPr lang="en-US" altLang="zh-TW" sz="3600" dirty="0" smtClean="0"/>
              <a:t>4) </a:t>
            </a:r>
            <a:r>
              <a:rPr lang="en-US" altLang="zh-TW" sz="3600" dirty="0" smtClean="0"/>
              <a:t>– 5 ) / </a:t>
            </a:r>
            <a:r>
              <a:rPr lang="en-US" altLang="zh-TW" sz="3600" dirty="0" smtClean="0"/>
              <a:t>6) </a:t>
            </a:r>
            <a:r>
              <a:rPr lang="en-US" altLang="zh-TW" sz="3600" dirty="0" smtClean="0"/>
              <a:t>X </a:t>
            </a:r>
            <a:r>
              <a:rPr lang="en-US" altLang="zh-TW" sz="3600" dirty="0" smtClean="0"/>
              <a:t>7))</a:t>
            </a:r>
            <a:endParaRPr lang="zh-TW" altLang="en-US" sz="3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83568" y="465313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infix</a:t>
            </a:r>
            <a:endParaRPr lang="zh-TW" altLang="en-US" sz="36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195736" y="5388888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(1 </a:t>
            </a:r>
            <a:r>
              <a:rPr lang="en-US" altLang="zh-TW" sz="3600" dirty="0" smtClean="0"/>
              <a:t>+ </a:t>
            </a:r>
            <a:r>
              <a:rPr lang="en-US" altLang="zh-TW" sz="3600" dirty="0" smtClean="0"/>
              <a:t>((( (3 </a:t>
            </a:r>
            <a:r>
              <a:rPr lang="en-US" altLang="zh-TW" sz="3600" dirty="0" smtClean="0"/>
              <a:t>X </a:t>
            </a:r>
            <a:r>
              <a:rPr lang="en-US" altLang="zh-TW" sz="3600" dirty="0" smtClean="0"/>
              <a:t>4) </a:t>
            </a:r>
            <a:r>
              <a:rPr lang="en-US" altLang="zh-TW" sz="3600" dirty="0" smtClean="0"/>
              <a:t>– 5 ) / </a:t>
            </a:r>
            <a:r>
              <a:rPr lang="en-US" altLang="zh-TW" sz="3600" dirty="0" smtClean="0"/>
              <a:t>6) </a:t>
            </a:r>
            <a:r>
              <a:rPr lang="en-US" altLang="zh-TW" sz="3600" dirty="0" smtClean="0"/>
              <a:t>X </a:t>
            </a:r>
            <a:r>
              <a:rPr lang="en-US" altLang="zh-TW" sz="3600" dirty="0" smtClean="0"/>
              <a:t>7))</a:t>
            </a:r>
            <a:endParaRPr lang="zh-TW" altLang="en-US" sz="36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2411760" y="5927987"/>
            <a:ext cx="504056" cy="413930"/>
            <a:chOff x="2500298" y="1801418"/>
            <a:chExt cx="572298" cy="413930"/>
          </a:xfrm>
        </p:grpSpPr>
        <p:cxnSp>
          <p:nvCxnSpPr>
            <p:cNvPr id="17" name="直線接點 16"/>
            <p:cNvCxnSpPr/>
            <p:nvPr/>
          </p:nvCxnSpPr>
          <p:spPr bwMode="auto">
            <a:xfrm>
              <a:off x="2500298" y="1801418"/>
              <a:ext cx="0" cy="41313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 w="med" len="med"/>
            </a:ln>
            <a:effectLst/>
          </p:spPr>
        </p:cxnSp>
        <p:cxnSp>
          <p:nvCxnSpPr>
            <p:cNvPr id="18" name="直線接點 17"/>
            <p:cNvCxnSpPr/>
            <p:nvPr/>
          </p:nvCxnSpPr>
          <p:spPr bwMode="auto">
            <a:xfrm>
              <a:off x="2500298" y="2214554"/>
              <a:ext cx="57150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線單箭頭接點 18"/>
            <p:cNvCxnSpPr/>
            <p:nvPr/>
          </p:nvCxnSpPr>
          <p:spPr bwMode="auto">
            <a:xfrm rot="5400000" flipH="1" flipV="1">
              <a:off x="2928926" y="2071678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20" name="群組 19"/>
          <p:cNvGrpSpPr/>
          <p:nvPr/>
        </p:nvGrpSpPr>
        <p:grpSpPr>
          <a:xfrm>
            <a:off x="3707904" y="5937437"/>
            <a:ext cx="504056" cy="280578"/>
            <a:chOff x="2500298" y="1801418"/>
            <a:chExt cx="572298" cy="413930"/>
          </a:xfrm>
        </p:grpSpPr>
        <p:cxnSp>
          <p:nvCxnSpPr>
            <p:cNvPr id="21" name="直線接點 20"/>
            <p:cNvCxnSpPr/>
            <p:nvPr/>
          </p:nvCxnSpPr>
          <p:spPr bwMode="auto">
            <a:xfrm>
              <a:off x="2500298" y="1801418"/>
              <a:ext cx="0" cy="41313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 w="med" len="med"/>
            </a:ln>
            <a:effectLst/>
          </p:spPr>
        </p:cxnSp>
        <p:cxnSp>
          <p:nvCxnSpPr>
            <p:cNvPr id="22" name="直線接點 21"/>
            <p:cNvCxnSpPr/>
            <p:nvPr/>
          </p:nvCxnSpPr>
          <p:spPr bwMode="auto">
            <a:xfrm>
              <a:off x="2500298" y="2214554"/>
              <a:ext cx="57150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線單箭頭接點 22"/>
            <p:cNvCxnSpPr/>
            <p:nvPr/>
          </p:nvCxnSpPr>
          <p:spPr bwMode="auto">
            <a:xfrm rot="5400000" flipH="1" flipV="1">
              <a:off x="2928926" y="2071678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24" name="群組 23"/>
          <p:cNvGrpSpPr/>
          <p:nvPr/>
        </p:nvGrpSpPr>
        <p:grpSpPr>
          <a:xfrm>
            <a:off x="3417773" y="5992076"/>
            <a:ext cx="1658283" cy="413930"/>
            <a:chOff x="2500298" y="1801418"/>
            <a:chExt cx="572298" cy="413930"/>
          </a:xfrm>
        </p:grpSpPr>
        <p:cxnSp>
          <p:nvCxnSpPr>
            <p:cNvPr id="25" name="直線接點 24"/>
            <p:cNvCxnSpPr/>
            <p:nvPr/>
          </p:nvCxnSpPr>
          <p:spPr bwMode="auto">
            <a:xfrm>
              <a:off x="2500298" y="1801418"/>
              <a:ext cx="0" cy="41313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 w="med" len="med"/>
            </a:ln>
            <a:effectLst/>
          </p:spPr>
        </p:cxnSp>
        <p:cxnSp>
          <p:nvCxnSpPr>
            <p:cNvPr id="26" name="直線接點 25"/>
            <p:cNvCxnSpPr/>
            <p:nvPr/>
          </p:nvCxnSpPr>
          <p:spPr bwMode="auto">
            <a:xfrm>
              <a:off x="2500298" y="2214554"/>
              <a:ext cx="57150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線單箭頭接點 26"/>
            <p:cNvCxnSpPr/>
            <p:nvPr/>
          </p:nvCxnSpPr>
          <p:spPr bwMode="auto">
            <a:xfrm rot="5400000" flipH="1" flipV="1">
              <a:off x="2928926" y="2071678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28" name="群組 27"/>
          <p:cNvGrpSpPr/>
          <p:nvPr/>
        </p:nvGrpSpPr>
        <p:grpSpPr>
          <a:xfrm>
            <a:off x="3275856" y="6056164"/>
            <a:ext cx="2627041" cy="527603"/>
            <a:chOff x="2500298" y="1801418"/>
            <a:chExt cx="572298" cy="413930"/>
          </a:xfrm>
        </p:grpSpPr>
        <p:cxnSp>
          <p:nvCxnSpPr>
            <p:cNvPr id="29" name="直線接點 28"/>
            <p:cNvCxnSpPr/>
            <p:nvPr/>
          </p:nvCxnSpPr>
          <p:spPr bwMode="auto">
            <a:xfrm>
              <a:off x="2500298" y="1801418"/>
              <a:ext cx="0" cy="41313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 w="med" len="med"/>
            </a:ln>
            <a:effectLst/>
          </p:spPr>
        </p:cxnSp>
        <p:cxnSp>
          <p:nvCxnSpPr>
            <p:cNvPr id="30" name="直線接點 29"/>
            <p:cNvCxnSpPr/>
            <p:nvPr/>
          </p:nvCxnSpPr>
          <p:spPr bwMode="auto">
            <a:xfrm>
              <a:off x="2500298" y="2214554"/>
              <a:ext cx="57150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線單箭頭接點 30"/>
            <p:cNvCxnSpPr/>
            <p:nvPr/>
          </p:nvCxnSpPr>
          <p:spPr bwMode="auto">
            <a:xfrm rot="5400000" flipH="1" flipV="1">
              <a:off x="2928926" y="2071678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32" name="群組 31"/>
          <p:cNvGrpSpPr/>
          <p:nvPr/>
        </p:nvGrpSpPr>
        <p:grpSpPr>
          <a:xfrm>
            <a:off x="3131840" y="5969960"/>
            <a:ext cx="3563277" cy="699400"/>
            <a:chOff x="2500298" y="1859794"/>
            <a:chExt cx="572298" cy="358215"/>
          </a:xfrm>
        </p:grpSpPr>
        <p:cxnSp>
          <p:nvCxnSpPr>
            <p:cNvPr id="33" name="直線接點 32"/>
            <p:cNvCxnSpPr/>
            <p:nvPr/>
          </p:nvCxnSpPr>
          <p:spPr bwMode="auto">
            <a:xfrm>
              <a:off x="2500298" y="1859794"/>
              <a:ext cx="0" cy="35821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2500298" y="2214554"/>
              <a:ext cx="57150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線單箭頭接點 34"/>
            <p:cNvCxnSpPr/>
            <p:nvPr/>
          </p:nvCxnSpPr>
          <p:spPr bwMode="auto">
            <a:xfrm rot="5400000" flipH="1" flipV="1">
              <a:off x="2928926" y="2071678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5690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1+2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Infix</a:t>
            </a:r>
          </a:p>
          <a:p>
            <a:pPr lvl="1"/>
            <a:r>
              <a:rPr lang="en-US" altLang="zh-TW" dirty="0" smtClean="0"/>
              <a:t> 1+2</a:t>
            </a:r>
          </a:p>
          <a:p>
            <a:r>
              <a:rPr lang="en-US" altLang="zh-TW" dirty="0" smtClean="0"/>
              <a:t>Postfix</a:t>
            </a:r>
          </a:p>
          <a:p>
            <a:pPr lvl="1"/>
            <a:r>
              <a:rPr lang="en-US" altLang="zh-TW" dirty="0" smtClean="0"/>
              <a:t>12+</a:t>
            </a:r>
          </a:p>
          <a:p>
            <a:r>
              <a:rPr lang="en-US" altLang="zh-TW" dirty="0" smtClean="0"/>
              <a:t>Prefix</a:t>
            </a:r>
          </a:p>
          <a:p>
            <a:pPr lvl="1"/>
            <a:r>
              <a:rPr lang="en-US" altLang="zh-TW" dirty="0" smtClean="0"/>
              <a:t>+12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45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</a:t>
            </a:r>
            <a:r>
              <a:rPr lang="en-US" altLang="zh-TW" dirty="0" smtClean="0"/>
              <a:t>Prefix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660231" y="635123"/>
            <a:ext cx="1944216" cy="5216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Reverse infix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816763" y="2374449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7 X 6 / ( 5 – 4 X 3 ) + 1</a:t>
            </a:r>
            <a:endParaRPr lang="zh-TW" altLang="en-US" sz="3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65111" y="2395390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Infix (reversed):</a:t>
            </a:r>
            <a:endParaRPr lang="zh-TW" altLang="en-US" sz="36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808852" y="1433197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</a:t>
            </a:r>
            <a:r>
              <a:rPr lang="en-US" altLang="zh-TW" sz="3600" dirty="0" smtClean="0"/>
              <a:t>+ ( </a:t>
            </a:r>
            <a:r>
              <a:rPr lang="en-US" altLang="zh-TW" sz="3600" dirty="0"/>
              <a:t>3 X 4 – 5 ) </a:t>
            </a:r>
            <a:r>
              <a:rPr lang="en-US" altLang="zh-TW" sz="3600" dirty="0" smtClean="0"/>
              <a:t>/ </a:t>
            </a:r>
            <a:r>
              <a:rPr lang="en-US" altLang="zh-TW" sz="3600" dirty="0"/>
              <a:t>6 X 7</a:t>
            </a:r>
            <a:endParaRPr lang="zh-TW" altLang="en-US" sz="36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68964" y="141763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Infix :</a:t>
            </a:r>
            <a:endParaRPr lang="zh-TW" altLang="en-US" sz="3600" dirty="0"/>
          </a:p>
        </p:txBody>
      </p:sp>
      <p:sp>
        <p:nvSpPr>
          <p:cNvPr id="21" name="矩形 20"/>
          <p:cNvSpPr/>
          <p:nvPr/>
        </p:nvSpPr>
        <p:spPr>
          <a:xfrm>
            <a:off x="395536" y="1342041"/>
            <a:ext cx="8424936" cy="181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999407" y="2041502"/>
            <a:ext cx="216024" cy="565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324863" y="2139566"/>
            <a:ext cx="1221296" cy="3903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chemeClr val="tx2"/>
                </a:solidFill>
              </a:rPr>
              <a:t>Reverse</a:t>
            </a:r>
            <a:endParaRPr lang="zh-TW" altLang="en-US" sz="2400" dirty="0">
              <a:solidFill>
                <a:schemeClr val="tx2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999407" y="3789040"/>
            <a:ext cx="73890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/>
              <a:t>Reverse the infix expression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/>
              <a:t>Apply </a:t>
            </a:r>
            <a:r>
              <a:rPr lang="en-US" altLang="zh-TW" sz="2800" dirty="0"/>
              <a:t>a modified infix to postfix algorithm on reversed input. (i.e., do not pop when priority of stack top </a:t>
            </a:r>
            <a:r>
              <a:rPr lang="en-US" altLang="zh-TW" sz="2800" dirty="0">
                <a:solidFill>
                  <a:srgbClr val="FF0000"/>
                </a:solidFill>
              </a:rPr>
              <a:t>=</a:t>
            </a:r>
            <a:r>
              <a:rPr lang="en-US" altLang="zh-TW" sz="2800" dirty="0"/>
              <a:t> incoming </a:t>
            </a:r>
            <a:r>
              <a:rPr lang="en-US" altLang="zh-TW" sz="2800" dirty="0" smtClean="0"/>
              <a:t>operator)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/>
              <a:t>Reverse the output</a:t>
            </a:r>
            <a:endParaRPr lang="zh-TW" altLang="en-US" sz="2800" dirty="0"/>
          </a:p>
          <a:p>
            <a:pPr marL="342900" indent="-342900">
              <a:buFont typeface="+mj-lt"/>
              <a:buAutoNum type="arabicPeriod"/>
            </a:pPr>
            <a:endParaRPr lang="en-US" altLang="zh-TW" sz="2800" dirty="0" smtClean="0"/>
          </a:p>
          <a:p>
            <a:pPr marL="342900" indent="-342900">
              <a:buFont typeface="+mj-lt"/>
              <a:buAutoNum type="arabicPeriod"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896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3308578" y="2504827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7 X 6 / ( 5 – 4 X 3 ) + 1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169"/>
            <a:ext cx="8229600" cy="1143000"/>
          </a:xfrm>
        </p:spPr>
        <p:txBody>
          <a:bodyPr/>
          <a:lstStyle/>
          <a:p>
            <a:r>
              <a:rPr lang="en-US" altLang="zh-TW" dirty="0"/>
              <a:t>Infix to </a:t>
            </a:r>
            <a:r>
              <a:rPr lang="en-US" altLang="zh-TW" dirty="0" smtClean="0"/>
              <a:t>Prefix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101781"/>
              </p:ext>
            </p:extLst>
          </p:nvPr>
        </p:nvGraphicFramePr>
        <p:xfrm>
          <a:off x="323528" y="1628800"/>
          <a:ext cx="110378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-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(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/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X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5940152" y="3151158"/>
            <a:ext cx="3008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337339"/>
              </p:ext>
            </p:extLst>
          </p:nvPr>
        </p:nvGraphicFramePr>
        <p:xfrm>
          <a:off x="2051720" y="1628800"/>
          <a:ext cx="110378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X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-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(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/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X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向右箭號 5"/>
          <p:cNvSpPr/>
          <p:nvPr/>
        </p:nvSpPr>
        <p:spPr>
          <a:xfrm>
            <a:off x="1547664" y="3717032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308579" y="1858496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Infix (reversed):</a:t>
            </a:r>
            <a:endParaRPr lang="zh-TW" altLang="en-US" sz="3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308578" y="4593057"/>
            <a:ext cx="335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output:</a:t>
            </a:r>
            <a:endParaRPr lang="zh-TW" altLang="en-US" sz="36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328498" y="5239388"/>
            <a:ext cx="4843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7 6 5 4 </a:t>
            </a:r>
            <a:endParaRPr lang="zh-TW" altLang="en-US" sz="36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322712" y="1000927"/>
            <a:ext cx="5436096" cy="993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Use a modified infix to postfix algorithm on reversed input. (i.e., do not pop when priority of stack top = incoming operator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6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3308578" y="2504827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7 X 6 / ( 5 – 4 X 3 ) + 1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</a:t>
            </a:r>
            <a:r>
              <a:rPr lang="en-US" altLang="zh-TW" dirty="0" smtClean="0"/>
              <a:t>Prefix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174016"/>
              </p:ext>
            </p:extLst>
          </p:nvPr>
        </p:nvGraphicFramePr>
        <p:xfrm>
          <a:off x="323528" y="1628800"/>
          <a:ext cx="110378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X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-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(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/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X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6516216" y="3151158"/>
            <a:ext cx="3008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390923"/>
              </p:ext>
            </p:extLst>
          </p:nvPr>
        </p:nvGraphicFramePr>
        <p:xfrm>
          <a:off x="2051720" y="1628800"/>
          <a:ext cx="110378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/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X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向右箭號 5"/>
          <p:cNvSpPr/>
          <p:nvPr/>
        </p:nvSpPr>
        <p:spPr>
          <a:xfrm>
            <a:off x="1547664" y="3717032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308579" y="1858496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Infix (reversed):</a:t>
            </a:r>
            <a:endParaRPr lang="zh-TW" altLang="en-US" sz="3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308578" y="4593057"/>
            <a:ext cx="335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output:</a:t>
            </a:r>
            <a:endParaRPr lang="zh-TW" altLang="en-US" sz="36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328498" y="5239388"/>
            <a:ext cx="4843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7 6 5 4 3 X - </a:t>
            </a:r>
            <a:endParaRPr lang="zh-TW" altLang="en-US" sz="36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76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3308578" y="2504827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7 X 6 / ( 5 – 4 X 3 ) + 1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</a:t>
            </a:r>
            <a:r>
              <a:rPr lang="en-US" altLang="zh-TW" dirty="0" smtClean="0"/>
              <a:t>Prefix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951504"/>
              </p:ext>
            </p:extLst>
          </p:nvPr>
        </p:nvGraphicFramePr>
        <p:xfrm>
          <a:off x="323528" y="1628800"/>
          <a:ext cx="110378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/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X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6876256" y="3151158"/>
            <a:ext cx="3008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94715"/>
              </p:ext>
            </p:extLst>
          </p:nvPr>
        </p:nvGraphicFramePr>
        <p:xfrm>
          <a:off x="2051720" y="1628800"/>
          <a:ext cx="110378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+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向右箭號 5"/>
          <p:cNvSpPr/>
          <p:nvPr/>
        </p:nvSpPr>
        <p:spPr>
          <a:xfrm>
            <a:off x="1547664" y="3717032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308579" y="1858496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Infix (reversed):</a:t>
            </a:r>
            <a:endParaRPr lang="zh-TW" altLang="en-US" sz="3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308578" y="4593057"/>
            <a:ext cx="335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output:</a:t>
            </a:r>
            <a:endParaRPr lang="zh-TW" altLang="en-US" sz="36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328498" y="5239388"/>
            <a:ext cx="4843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7 6 5 4 3 X - / X   </a:t>
            </a:r>
            <a:endParaRPr lang="zh-TW" altLang="en-US" sz="36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56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3308578" y="2504827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7 X 6 / ( 5 – 4 X 3 ) + 1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</a:t>
            </a:r>
            <a:r>
              <a:rPr lang="en-US" altLang="zh-TW" dirty="0" smtClean="0"/>
              <a:t>Prefix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937628"/>
              </p:ext>
            </p:extLst>
          </p:nvPr>
        </p:nvGraphicFramePr>
        <p:xfrm>
          <a:off x="323528" y="1628800"/>
          <a:ext cx="110378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+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7236296" y="3171490"/>
            <a:ext cx="3008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327325"/>
              </p:ext>
            </p:extLst>
          </p:nvPr>
        </p:nvGraphicFramePr>
        <p:xfrm>
          <a:off x="2051720" y="1628800"/>
          <a:ext cx="110378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向右箭號 5"/>
          <p:cNvSpPr/>
          <p:nvPr/>
        </p:nvSpPr>
        <p:spPr>
          <a:xfrm>
            <a:off x="1547664" y="3717032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308579" y="1858496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Infix (reversed):</a:t>
            </a:r>
            <a:endParaRPr lang="zh-TW" altLang="en-US" sz="3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308578" y="4593057"/>
            <a:ext cx="335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output:</a:t>
            </a:r>
            <a:endParaRPr lang="zh-TW" altLang="en-US" sz="36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328498" y="5239388"/>
            <a:ext cx="4843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7 6 5 4 3 X - / X 1 + </a:t>
            </a:r>
            <a:endParaRPr lang="zh-TW" altLang="en-US" sz="36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4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</a:t>
            </a:r>
            <a:r>
              <a:rPr lang="en-US" altLang="zh-TW" dirty="0" smtClean="0"/>
              <a:t>Prefix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516216" y="620688"/>
            <a:ext cx="1800200" cy="5770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Reverse output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76875" y="3908770"/>
            <a:ext cx="335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output:</a:t>
            </a:r>
            <a:endParaRPr lang="zh-TW" altLang="en-US" sz="36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862777" y="3908769"/>
            <a:ext cx="4843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7 6 5 4 3 X - / X 1 + </a:t>
            </a:r>
            <a:endParaRPr lang="zh-TW" altLang="en-US" sz="36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65110" y="5010160"/>
            <a:ext cx="335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p</a:t>
            </a:r>
            <a:r>
              <a:rPr lang="en-US" altLang="zh-TW" sz="3600" dirty="0" smtClean="0">
                <a:solidFill>
                  <a:srgbClr val="FF0000"/>
                </a:solidFill>
              </a:rPr>
              <a:t>refix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862777" y="5010159"/>
            <a:ext cx="4843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+ 1 X / - X 3 4 5 6 7 </a:t>
            </a:r>
            <a:endParaRPr lang="zh-TW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395536" y="3993816"/>
            <a:ext cx="8424936" cy="173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下箭號 27"/>
          <p:cNvSpPr/>
          <p:nvPr/>
        </p:nvSpPr>
        <p:spPr>
          <a:xfrm>
            <a:off x="1016935" y="4555100"/>
            <a:ext cx="216024" cy="565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342391" y="4653164"/>
            <a:ext cx="1221296" cy="3903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chemeClr val="tx2"/>
                </a:solidFill>
              </a:rPr>
              <a:t>Reverse</a:t>
            </a:r>
            <a:endParaRPr lang="zh-TW" altLang="en-US" sz="2400" dirty="0">
              <a:solidFill>
                <a:schemeClr val="tx2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9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3816763" y="2374449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7 X 6 / ( 5 – 4 X 3 ) + 1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</a:t>
            </a:r>
            <a:r>
              <a:rPr lang="en-US" altLang="zh-TW" dirty="0" smtClean="0"/>
              <a:t>Prefix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65111" y="2395390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Infix (reversed):</a:t>
            </a:r>
            <a:endParaRPr lang="zh-TW" altLang="en-US" sz="3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76875" y="3908770"/>
            <a:ext cx="335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output:</a:t>
            </a:r>
            <a:endParaRPr lang="zh-TW" altLang="en-US" sz="36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862777" y="3908769"/>
            <a:ext cx="4843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7 6 5 4 3 X - / X 1 + </a:t>
            </a:r>
            <a:endParaRPr lang="zh-TW" altLang="en-US" sz="3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808852" y="1433197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</a:t>
            </a:r>
            <a:r>
              <a:rPr lang="en-US" altLang="zh-TW" sz="3600" dirty="0" smtClean="0"/>
              <a:t>+ ( </a:t>
            </a:r>
            <a:r>
              <a:rPr lang="en-US" altLang="zh-TW" sz="3600" dirty="0"/>
              <a:t>3 X 4 – 5 ) </a:t>
            </a:r>
            <a:r>
              <a:rPr lang="en-US" altLang="zh-TW" sz="3600" dirty="0" smtClean="0"/>
              <a:t>/ </a:t>
            </a:r>
            <a:r>
              <a:rPr lang="en-US" altLang="zh-TW" sz="3600" dirty="0"/>
              <a:t>6 X 7</a:t>
            </a:r>
            <a:endParaRPr lang="zh-TW" altLang="en-US" sz="36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68964" y="141763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Infix :</a:t>
            </a:r>
            <a:endParaRPr lang="zh-TW" altLang="en-US" sz="36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65110" y="5010160"/>
            <a:ext cx="335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p</a:t>
            </a:r>
            <a:r>
              <a:rPr lang="en-US" altLang="zh-TW" sz="3600" dirty="0" smtClean="0">
                <a:solidFill>
                  <a:srgbClr val="FF0000"/>
                </a:solidFill>
              </a:rPr>
              <a:t>refix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862777" y="5010159"/>
            <a:ext cx="4843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+ 1 X / - X 3 4 5 6 7 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3993816"/>
            <a:ext cx="8424936" cy="173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下箭號 3"/>
          <p:cNvSpPr/>
          <p:nvPr/>
        </p:nvSpPr>
        <p:spPr>
          <a:xfrm>
            <a:off x="1016935" y="4555100"/>
            <a:ext cx="216024" cy="565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342391" y="4653164"/>
            <a:ext cx="1221296" cy="3903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chemeClr val="tx2"/>
                </a:solidFill>
              </a:rPr>
              <a:t>Reverse</a:t>
            </a:r>
            <a:endParaRPr lang="zh-TW" altLang="en-US" sz="2400" dirty="0">
              <a:solidFill>
                <a:schemeClr val="tx2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5536" y="1342041"/>
            <a:ext cx="8424936" cy="181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>
            <a:off x="999407" y="2041502"/>
            <a:ext cx="216024" cy="565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324863" y="2139566"/>
            <a:ext cx="1221296" cy="3903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chemeClr val="tx2"/>
                </a:solidFill>
              </a:rPr>
              <a:t>Reverse</a:t>
            </a:r>
            <a:endParaRPr lang="zh-TW" altLang="en-US" sz="2400" dirty="0">
              <a:solidFill>
                <a:schemeClr val="tx2"/>
              </a:solidFill>
            </a:endParaRPr>
          </a:p>
        </p:txBody>
      </p:sp>
      <p:sp>
        <p:nvSpPr>
          <p:cNvPr id="26" name="向下箭號 25"/>
          <p:cNvSpPr/>
          <p:nvPr/>
        </p:nvSpPr>
        <p:spPr>
          <a:xfrm>
            <a:off x="1016935" y="3302054"/>
            <a:ext cx="216024" cy="565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1342391" y="3371329"/>
            <a:ext cx="3364008" cy="418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chemeClr val="tx2"/>
                </a:solidFill>
              </a:rPr>
              <a:t>Infix to postfix algorithm</a:t>
            </a:r>
            <a:endParaRPr lang="zh-TW" altLang="en-US" sz="2400" dirty="0">
              <a:solidFill>
                <a:schemeClr val="tx2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97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Postfix to Infix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74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2009332" y="1191880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3 4 X 5 – 6 </a:t>
            </a:r>
            <a:r>
              <a:rPr lang="en-US" altLang="zh-TW" sz="3600" dirty="0" smtClean="0"/>
              <a:t>/ </a:t>
            </a:r>
            <a:r>
              <a:rPr lang="en-US" altLang="zh-TW" sz="3600" dirty="0"/>
              <a:t>7 X +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Postfix </a:t>
            </a:r>
            <a:r>
              <a:rPr lang="en-US" altLang="zh-TW" dirty="0"/>
              <a:t>to I</a:t>
            </a:r>
            <a:r>
              <a:rPr lang="en-US" altLang="zh-TW" dirty="0" smtClean="0"/>
              <a:t>nfix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2051720" y="1772816"/>
            <a:ext cx="3008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773023"/>
              </p:ext>
            </p:extLst>
          </p:nvPr>
        </p:nvGraphicFramePr>
        <p:xfrm>
          <a:off x="457200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457200" y="1200923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Postfix 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8" name="向右箭號 7"/>
          <p:cNvSpPr/>
          <p:nvPr/>
        </p:nvSpPr>
        <p:spPr>
          <a:xfrm>
            <a:off x="3820819" y="4229120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842041"/>
              </p:ext>
            </p:extLst>
          </p:nvPr>
        </p:nvGraphicFramePr>
        <p:xfrm>
          <a:off x="4886353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4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2009332" y="1191880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3 4 X 5 – 6 </a:t>
            </a:r>
            <a:r>
              <a:rPr lang="en-US" altLang="zh-TW" sz="3600" dirty="0" smtClean="0"/>
              <a:t>/ </a:t>
            </a:r>
            <a:r>
              <a:rPr lang="en-US" altLang="zh-TW" sz="3600" dirty="0"/>
              <a:t>7 X +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7200" y="1200923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Postfix 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Postfix </a:t>
            </a:r>
            <a:r>
              <a:rPr lang="en-US" altLang="zh-TW" dirty="0"/>
              <a:t>to I</a:t>
            </a:r>
            <a:r>
              <a:rPr lang="en-US" altLang="zh-TW" dirty="0" smtClean="0"/>
              <a:t>nfix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2398956" y="1772816"/>
            <a:ext cx="3008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384095"/>
              </p:ext>
            </p:extLst>
          </p:nvPr>
        </p:nvGraphicFramePr>
        <p:xfrm>
          <a:off x="457200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3820819" y="4229120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06392"/>
              </p:ext>
            </p:extLst>
          </p:nvPr>
        </p:nvGraphicFramePr>
        <p:xfrm>
          <a:off x="4886353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3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24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</a:t>
            </a:r>
            <a:r>
              <a:rPr lang="en-US" altLang="zh-TW" dirty="0" smtClean="0"/>
              <a:t>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Infix operator priority</a:t>
            </a:r>
          </a:p>
          <a:p>
            <a:r>
              <a:rPr lang="en-US" altLang="zh-TW" dirty="0" smtClean="0"/>
              <a:t>Infix to Postfix</a:t>
            </a:r>
          </a:p>
          <a:p>
            <a:r>
              <a:rPr lang="en-US" altLang="zh-TW" dirty="0" smtClean="0"/>
              <a:t>Infix to Prefix</a:t>
            </a:r>
          </a:p>
          <a:p>
            <a:r>
              <a:rPr lang="en-US" altLang="zh-TW" dirty="0" smtClean="0"/>
              <a:t>Postfix to infix</a:t>
            </a:r>
          </a:p>
          <a:p>
            <a:r>
              <a:rPr lang="en-US" altLang="zh-TW" dirty="0" smtClean="0"/>
              <a:t>Prefix to infix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93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2009332" y="1191880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3 4 X 5 – 6 </a:t>
            </a:r>
            <a:r>
              <a:rPr lang="en-US" altLang="zh-TW" sz="3600" dirty="0" smtClean="0"/>
              <a:t>/ </a:t>
            </a:r>
            <a:r>
              <a:rPr lang="en-US" altLang="zh-TW" sz="3600" dirty="0"/>
              <a:t>7 X +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7200" y="1200923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Postfix 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Postfix </a:t>
            </a:r>
            <a:r>
              <a:rPr lang="en-US" altLang="zh-TW" dirty="0"/>
              <a:t>to I</a:t>
            </a:r>
            <a:r>
              <a:rPr lang="en-US" altLang="zh-TW" dirty="0" smtClean="0"/>
              <a:t>nfix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2758996" y="1772816"/>
            <a:ext cx="3008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84452"/>
              </p:ext>
            </p:extLst>
          </p:nvPr>
        </p:nvGraphicFramePr>
        <p:xfrm>
          <a:off x="457200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3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3820819" y="4229120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848932"/>
              </p:ext>
            </p:extLst>
          </p:nvPr>
        </p:nvGraphicFramePr>
        <p:xfrm>
          <a:off x="4886353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3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40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2009332" y="1191880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3 4 X 5 – 6 </a:t>
            </a:r>
            <a:r>
              <a:rPr lang="en-US" altLang="zh-TW" sz="3600" dirty="0" smtClean="0"/>
              <a:t>/ </a:t>
            </a:r>
            <a:r>
              <a:rPr lang="en-US" altLang="zh-TW" sz="3600" dirty="0"/>
              <a:t>7 X +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7200" y="1200923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Postfix 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Postfix </a:t>
            </a:r>
            <a:r>
              <a:rPr lang="en-US" altLang="zh-TW" dirty="0"/>
              <a:t>to I</a:t>
            </a:r>
            <a:r>
              <a:rPr lang="en-US" altLang="zh-TW" dirty="0" smtClean="0"/>
              <a:t>nfix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3059832" y="1772816"/>
            <a:ext cx="3008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24977"/>
              </p:ext>
            </p:extLst>
          </p:nvPr>
        </p:nvGraphicFramePr>
        <p:xfrm>
          <a:off x="457200" y="2276872"/>
          <a:ext cx="162926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2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3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286103" y="5013176"/>
            <a:ext cx="497654" cy="470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4499992" y="3604835"/>
            <a:ext cx="131705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985752"/>
              </p:ext>
            </p:extLst>
          </p:nvPr>
        </p:nvGraphicFramePr>
        <p:xfrm>
          <a:off x="6156176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3X4,</a:t>
                      </a:r>
                      <a:r>
                        <a:rPr lang="zh-TW" altLang="en-US" sz="3600" dirty="0" smtClean="0"/>
                        <a:t> </a:t>
                      </a:r>
                      <a:r>
                        <a:rPr lang="en-US" altLang="zh-TW" sz="3600" dirty="0" smtClean="0"/>
                        <a:t>X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883182" y="5013176"/>
            <a:ext cx="467450" cy="472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01923" y="4260666"/>
            <a:ext cx="1829967" cy="6457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Pop top two of stack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971814" y="2130595"/>
            <a:ext cx="467450" cy="478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X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746805" y="2767645"/>
            <a:ext cx="692459" cy="638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Push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275818" y="2136581"/>
            <a:ext cx="668624" cy="475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467967" y="2128746"/>
            <a:ext cx="467450" cy="478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5" name="弧形接點 44"/>
          <p:cNvCxnSpPr>
            <a:stCxn id="44" idx="2"/>
          </p:cNvCxnSpPr>
          <p:nvPr/>
        </p:nvCxnSpPr>
        <p:spPr>
          <a:xfrm rot="16200000" flipH="1">
            <a:off x="4797770" y="3510753"/>
            <a:ext cx="3054416" cy="1246572"/>
          </a:xfrm>
          <a:prstGeom prst="curvedConnector3">
            <a:avLst>
              <a:gd name="adj1" fmla="val 22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7799556" y="6021288"/>
            <a:ext cx="3008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圖說文字 50"/>
          <p:cNvSpPr/>
          <p:nvPr/>
        </p:nvSpPr>
        <p:spPr>
          <a:xfrm>
            <a:off x="6165676" y="1453664"/>
            <a:ext cx="2698304" cy="705062"/>
          </a:xfrm>
          <a:prstGeom prst="wedgeRectCallout">
            <a:avLst>
              <a:gd name="adj1" fmla="val 15903"/>
              <a:gd name="adj2" fmla="val 527225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Remember the combine </a:t>
            </a:r>
            <a:r>
              <a:rPr lang="en-US" altLang="zh-TW" sz="2000" dirty="0" smtClean="0">
                <a:solidFill>
                  <a:schemeClr val="tx1"/>
                </a:solidFill>
              </a:rPr>
              <a:t>operator (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oldOP</a:t>
            </a:r>
            <a:r>
              <a:rPr lang="en-US" altLang="zh-TW" sz="2000" dirty="0" smtClean="0">
                <a:solidFill>
                  <a:schemeClr val="tx1"/>
                </a:solidFill>
              </a:rPr>
              <a:t>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投影片編號版面配置區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55" name="向右箭號 54"/>
          <p:cNvSpPr/>
          <p:nvPr/>
        </p:nvSpPr>
        <p:spPr>
          <a:xfrm>
            <a:off x="2381704" y="3604835"/>
            <a:ext cx="12372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6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2009332" y="1191880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3 4 X 5 – 6 </a:t>
            </a:r>
            <a:r>
              <a:rPr lang="en-US" altLang="zh-TW" sz="3600" dirty="0" smtClean="0"/>
              <a:t>/ </a:t>
            </a:r>
            <a:r>
              <a:rPr lang="en-US" altLang="zh-TW" sz="3600" dirty="0"/>
              <a:t>7 X +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7200" y="1200923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Postfix 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Postfix </a:t>
            </a:r>
            <a:r>
              <a:rPr lang="en-US" altLang="zh-TW" dirty="0"/>
              <a:t>to I</a:t>
            </a:r>
            <a:r>
              <a:rPr lang="en-US" altLang="zh-TW" dirty="0" smtClean="0"/>
              <a:t>nfix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3767108" y="1772816"/>
            <a:ext cx="3008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916289"/>
              </p:ext>
            </p:extLst>
          </p:nvPr>
        </p:nvGraphicFramePr>
        <p:xfrm>
          <a:off x="457201" y="2276872"/>
          <a:ext cx="168844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3X4</a:t>
                      </a:r>
                      <a:r>
                        <a:rPr lang="zh-TW" altLang="en-US" sz="3600" dirty="0" smtClean="0"/>
                        <a:t> </a:t>
                      </a:r>
                      <a:r>
                        <a:rPr lang="en-US" altLang="zh-TW" sz="3600" dirty="0" smtClean="0"/>
                        <a:t>, X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4644008" y="3657776"/>
            <a:ext cx="1302997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146022"/>
              </p:ext>
            </p:extLst>
          </p:nvPr>
        </p:nvGraphicFramePr>
        <p:xfrm>
          <a:off x="6156176" y="2276872"/>
          <a:ext cx="269830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3X4-5 , -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013982" y="5305639"/>
            <a:ext cx="659520" cy="466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3X4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21683" y="2234228"/>
            <a:ext cx="467450" cy="472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-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08842" y="5294571"/>
            <a:ext cx="467450" cy="472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15032" y="4349447"/>
            <a:ext cx="3913152" cy="8405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priority(X) not lower than priority</a:t>
            </a:r>
            <a:r>
              <a:rPr lang="en-US" altLang="zh-TW" sz="2000" dirty="0">
                <a:solidFill>
                  <a:schemeClr val="tx1"/>
                </a:solidFill>
              </a:rPr>
              <a:t>(-) 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r>
              <a:rPr lang="en-US" altLang="zh-TW" sz="2000" dirty="0" smtClean="0">
                <a:solidFill>
                  <a:schemeClr val="tx1"/>
                </a:solidFill>
              </a:rPr>
              <a:t>Pop ‘5’ and ‘3X4’ 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57164" y="2849294"/>
            <a:ext cx="765816" cy="6315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Push 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25687" y="2240214"/>
            <a:ext cx="668624" cy="470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3X4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17836" y="2232379"/>
            <a:ext cx="467450" cy="472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弧形接點 4"/>
          <p:cNvCxnSpPr>
            <a:stCxn id="19" idx="3"/>
          </p:cNvCxnSpPr>
          <p:nvPr/>
        </p:nvCxnSpPr>
        <p:spPr>
          <a:xfrm>
            <a:off x="6085286" y="2468674"/>
            <a:ext cx="565712" cy="31925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2408520" y="3698946"/>
            <a:ext cx="1302997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1835696" y="4725144"/>
            <a:ext cx="1512169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 flipV="1">
            <a:off x="3917526" y="1847255"/>
            <a:ext cx="726482" cy="266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05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2009332" y="1191880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3 4 X 5 – 6 </a:t>
            </a:r>
            <a:r>
              <a:rPr lang="en-US" altLang="zh-TW" sz="3600" dirty="0" smtClean="0"/>
              <a:t>/ </a:t>
            </a:r>
            <a:r>
              <a:rPr lang="en-US" altLang="zh-TW" sz="3600" dirty="0"/>
              <a:t>7 X +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7200" y="1200923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Postfix 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Postfix </a:t>
            </a:r>
            <a:r>
              <a:rPr lang="en-US" altLang="zh-TW" dirty="0"/>
              <a:t>to I</a:t>
            </a:r>
            <a:r>
              <a:rPr lang="en-US" altLang="zh-TW" dirty="0" smtClean="0"/>
              <a:t>nfix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4343172" y="1772816"/>
            <a:ext cx="3008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23735"/>
              </p:ext>
            </p:extLst>
          </p:nvPr>
        </p:nvGraphicFramePr>
        <p:xfrm>
          <a:off x="457200" y="2276872"/>
          <a:ext cx="181054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6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3X4-5 , -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4617610" y="3653933"/>
            <a:ext cx="1324325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154101"/>
              </p:ext>
            </p:extLst>
          </p:nvPr>
        </p:nvGraphicFramePr>
        <p:xfrm>
          <a:off x="6156176" y="2276872"/>
          <a:ext cx="269830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 smtClean="0"/>
                        <a:t>(3X4-5)/6</a:t>
                      </a:r>
                      <a:r>
                        <a:rPr lang="en-US" altLang="zh-TW" sz="3000" baseline="0" dirty="0" smtClean="0"/>
                        <a:t> , /</a:t>
                      </a:r>
                      <a:endParaRPr lang="zh-TW" altLang="en-US" sz="3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16419" y="5371035"/>
            <a:ext cx="1167549" cy="470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(3X4-5)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98759" y="2159461"/>
            <a:ext cx="467450" cy="472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/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98548" y="5368747"/>
            <a:ext cx="467450" cy="472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6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94352" y="4412425"/>
            <a:ext cx="3661824" cy="8405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solidFill>
                  <a:schemeClr val="tx1"/>
                </a:solidFill>
              </a:rPr>
              <a:t>priority(</a:t>
            </a:r>
            <a:r>
              <a:rPr lang="en-US" altLang="zh-TW" sz="2000" b="1" dirty="0">
                <a:solidFill>
                  <a:schemeClr val="tx1"/>
                </a:solidFill>
              </a:rPr>
              <a:t>-</a:t>
            </a:r>
            <a:r>
              <a:rPr lang="en-US" altLang="zh-TW" sz="2000" dirty="0">
                <a:solidFill>
                  <a:schemeClr val="tx1"/>
                </a:solidFill>
              </a:rPr>
              <a:t>) lower than priority(/) 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r>
              <a:rPr lang="en-US" altLang="zh-TW" sz="2000" dirty="0" smtClean="0">
                <a:solidFill>
                  <a:schemeClr val="tx1"/>
                </a:solidFill>
              </a:rPr>
              <a:t>Pop ‘6’ and ‘(3X4-5)’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78100" y="2839289"/>
            <a:ext cx="844351" cy="4400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Push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71064" y="2165447"/>
            <a:ext cx="1200323" cy="464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(3X4-5)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94912" y="2157612"/>
            <a:ext cx="467450" cy="472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6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弧形接點 4"/>
          <p:cNvCxnSpPr>
            <a:stCxn id="19" idx="3"/>
          </p:cNvCxnSpPr>
          <p:nvPr/>
        </p:nvCxnSpPr>
        <p:spPr>
          <a:xfrm>
            <a:off x="5862362" y="2393907"/>
            <a:ext cx="1448064" cy="31505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2546515" y="3659553"/>
            <a:ext cx="108012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06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2009332" y="1191880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3 4 X 5 – 6 </a:t>
            </a:r>
            <a:r>
              <a:rPr lang="en-US" altLang="zh-TW" sz="3600" dirty="0" smtClean="0"/>
              <a:t>/ </a:t>
            </a:r>
            <a:r>
              <a:rPr lang="en-US" altLang="zh-TW" sz="3600" dirty="0"/>
              <a:t>7 X +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7200" y="1200923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Postfix 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Postfix </a:t>
            </a:r>
            <a:r>
              <a:rPr lang="en-US" altLang="zh-TW" dirty="0"/>
              <a:t>to I</a:t>
            </a:r>
            <a:r>
              <a:rPr lang="en-US" altLang="zh-TW" dirty="0" smtClean="0"/>
              <a:t>nfix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5004048" y="1772816"/>
            <a:ext cx="3008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480580"/>
              </p:ext>
            </p:extLst>
          </p:nvPr>
        </p:nvGraphicFramePr>
        <p:xfrm>
          <a:off x="457200" y="2276872"/>
          <a:ext cx="1858905" cy="4387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9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7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(3X4-5)/6, /</a:t>
                      </a:r>
                      <a:endParaRPr lang="zh-TW" alt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4685441" y="3645024"/>
            <a:ext cx="103868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2792"/>
              </p:ext>
            </p:extLst>
          </p:nvPr>
        </p:nvGraphicFramePr>
        <p:xfrm>
          <a:off x="6156176" y="2276872"/>
          <a:ext cx="269830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 smtClean="0"/>
                        <a:t>(3X4-5)/6X7, X</a:t>
                      </a:r>
                      <a:endParaRPr lang="zh-TW" altLang="en-US" sz="3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251280" y="5455894"/>
            <a:ext cx="1463637" cy="522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(3X4-5)/6</a:t>
            </a:r>
          </a:p>
        </p:txBody>
      </p:sp>
      <p:sp>
        <p:nvSpPr>
          <p:cNvPr id="12" name="矩形 11"/>
          <p:cNvSpPr/>
          <p:nvPr/>
        </p:nvSpPr>
        <p:spPr>
          <a:xfrm>
            <a:off x="4775401" y="2130404"/>
            <a:ext cx="467450" cy="472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X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02160" y="5476690"/>
            <a:ext cx="467450" cy="472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7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49408" y="4407209"/>
            <a:ext cx="3822792" cy="8405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solidFill>
                  <a:schemeClr val="tx1"/>
                </a:solidFill>
              </a:rPr>
              <a:t>priority</a:t>
            </a:r>
            <a:r>
              <a:rPr lang="en-US" altLang="zh-TW" sz="2000" dirty="0" smtClean="0">
                <a:solidFill>
                  <a:schemeClr val="tx1"/>
                </a:solidFill>
              </a:rPr>
              <a:t>(/) not </a:t>
            </a:r>
            <a:r>
              <a:rPr lang="en-US" altLang="zh-TW" sz="2000" dirty="0">
                <a:solidFill>
                  <a:schemeClr val="tx1"/>
                </a:solidFill>
              </a:rPr>
              <a:t>lower than priority(X) 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r>
              <a:rPr lang="en-US" altLang="zh-TW" sz="2000" dirty="0" smtClean="0">
                <a:solidFill>
                  <a:schemeClr val="tx1"/>
                </a:solidFill>
              </a:rPr>
              <a:t>Pop without ‘(‘ ‘)’ 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54466" y="2803430"/>
            <a:ext cx="794362" cy="448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Push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84207" y="2138239"/>
            <a:ext cx="1562491" cy="464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(3X4-5)/6</a:t>
            </a:r>
          </a:p>
        </p:txBody>
      </p:sp>
      <p:sp>
        <p:nvSpPr>
          <p:cNvPr id="19" name="矩形 18"/>
          <p:cNvSpPr/>
          <p:nvPr/>
        </p:nvSpPr>
        <p:spPr>
          <a:xfrm>
            <a:off x="5271554" y="2128555"/>
            <a:ext cx="467450" cy="472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7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弧形接點 4"/>
          <p:cNvCxnSpPr>
            <a:stCxn id="19" idx="3"/>
          </p:cNvCxnSpPr>
          <p:nvPr/>
        </p:nvCxnSpPr>
        <p:spPr>
          <a:xfrm>
            <a:off x="5739004" y="2364850"/>
            <a:ext cx="1084565" cy="31523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>
            <a:off x="2576948" y="3696172"/>
            <a:ext cx="1131145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51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2009332" y="1191880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3 4 X 5 – 6 </a:t>
            </a:r>
            <a:r>
              <a:rPr lang="en-US" altLang="zh-TW" sz="3600" dirty="0" smtClean="0"/>
              <a:t>/ </a:t>
            </a:r>
            <a:r>
              <a:rPr lang="en-US" altLang="zh-TW" sz="3600" dirty="0"/>
              <a:t>7 X +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7200" y="1200923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Postfix 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Postfix </a:t>
            </a:r>
            <a:r>
              <a:rPr lang="en-US" altLang="zh-TW" dirty="0"/>
              <a:t>to I</a:t>
            </a:r>
            <a:r>
              <a:rPr lang="en-US" altLang="zh-TW" dirty="0" smtClean="0"/>
              <a:t>nfix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5351284" y="1772816"/>
            <a:ext cx="3008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26584"/>
              </p:ext>
            </p:extLst>
          </p:nvPr>
        </p:nvGraphicFramePr>
        <p:xfrm>
          <a:off x="457200" y="2276872"/>
          <a:ext cx="2698304" cy="4387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(3X4-5)/6X7,</a:t>
                      </a:r>
                      <a:r>
                        <a:rPr lang="en-US" altLang="zh-TW" sz="2400" baseline="0" dirty="0" smtClean="0"/>
                        <a:t> X</a:t>
                      </a:r>
                      <a:endParaRPr lang="zh-TW" alt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7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3417509" y="3645024"/>
            <a:ext cx="2306619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417509" y="5405079"/>
            <a:ext cx="497088" cy="522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26261" y="3505062"/>
            <a:ext cx="316543" cy="488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+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36941" y="5405079"/>
            <a:ext cx="1759195" cy="5251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(3X4-5)/6X7</a:t>
            </a:r>
          </a:p>
        </p:txBody>
      </p:sp>
      <p:sp>
        <p:nvSpPr>
          <p:cNvPr id="16" name="矩形 15"/>
          <p:cNvSpPr/>
          <p:nvPr/>
        </p:nvSpPr>
        <p:spPr>
          <a:xfrm>
            <a:off x="3314234" y="4392791"/>
            <a:ext cx="3994070" cy="8405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priority(X) not lower </a:t>
            </a:r>
            <a:r>
              <a:rPr lang="en-US" altLang="zh-TW" sz="2000" dirty="0">
                <a:solidFill>
                  <a:schemeClr val="tx1"/>
                </a:solidFill>
              </a:rPr>
              <a:t>than </a:t>
            </a:r>
            <a:r>
              <a:rPr lang="en-US" altLang="zh-TW" sz="2000" dirty="0" smtClean="0">
                <a:solidFill>
                  <a:schemeClr val="tx1"/>
                </a:solidFill>
              </a:rPr>
              <a:t> priority(+) </a:t>
            </a:r>
          </a:p>
          <a:p>
            <a:r>
              <a:rPr lang="en-US" altLang="zh-TW" sz="2000" dirty="0" smtClean="0">
                <a:solidFill>
                  <a:schemeClr val="tx1"/>
                </a:solidFill>
              </a:rPr>
              <a:t>Pop without ‘(‘ ‘)’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25072" y="3516511"/>
            <a:ext cx="438747" cy="461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05246" y="3506266"/>
            <a:ext cx="1733540" cy="4713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(3X4-5)/6X7</a:t>
            </a:r>
          </a:p>
        </p:txBody>
      </p:sp>
      <p:sp>
        <p:nvSpPr>
          <p:cNvPr id="22" name="矩形 21"/>
          <p:cNvSpPr/>
          <p:nvPr/>
        </p:nvSpPr>
        <p:spPr>
          <a:xfrm>
            <a:off x="6228184" y="2859935"/>
            <a:ext cx="977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infix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04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Timing of adding “(</a:t>
            </a:r>
            <a:r>
              <a:rPr lang="zh-TW" altLang="en-US" dirty="0"/>
              <a:t> </a:t>
            </a:r>
            <a:r>
              <a:rPr lang="en-US" altLang="zh-TW" dirty="0"/>
              <a:t>)”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Postfix to infix : </a:t>
            </a:r>
            <a:r>
              <a:rPr lang="en-US" altLang="zh-TW" b="1" dirty="0" smtClean="0"/>
              <a:t>Timing of adding “( )“</a:t>
            </a:r>
            <a:endParaRPr lang="zh-TW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388852"/>
              </p:ext>
            </p:extLst>
          </p:nvPr>
        </p:nvGraphicFramePr>
        <p:xfrm>
          <a:off x="479795" y="2308701"/>
          <a:ext cx="807523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437">
                  <a:extLst>
                    <a:ext uri="{9D8B030D-6E8A-4147-A177-3AD203B41FA5}">
                      <a16:colId xmlns:a16="http://schemas.microsoft.com/office/drawing/2014/main" xmlns="" val="2155261591"/>
                    </a:ext>
                  </a:extLst>
                </a:gridCol>
                <a:gridCol w="3618901">
                  <a:extLst>
                    <a:ext uri="{9D8B030D-6E8A-4147-A177-3AD203B41FA5}">
                      <a16:colId xmlns:a16="http://schemas.microsoft.com/office/drawing/2014/main" xmlns="" val="2952846045"/>
                    </a:ext>
                  </a:extLst>
                </a:gridCol>
                <a:gridCol w="3618901">
                  <a:extLst>
                    <a:ext uri="{9D8B030D-6E8A-4147-A177-3AD203B41FA5}">
                      <a16:colId xmlns:a16="http://schemas.microsoft.com/office/drawing/2014/main" xmlns="" val="1717790119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Ex.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Postfix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Infix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472902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4 3 – 2 1 – </a:t>
                      </a:r>
                      <a:r>
                        <a:rPr lang="en-US" altLang="zh-TW" sz="2800" dirty="0"/>
                        <a:t>+</a:t>
                      </a:r>
                      <a:endParaRPr lang="en-US" altLang="zh-TW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4-3+(2-1)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242654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B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4 3 – 2 + 1 -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4-3+2-1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4683513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770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Timing of adding “(</a:t>
            </a:r>
            <a:r>
              <a:rPr lang="zh-TW" altLang="en-US" dirty="0"/>
              <a:t> </a:t>
            </a:r>
            <a:r>
              <a:rPr lang="en-US" altLang="zh-TW" dirty="0"/>
              <a:t>)”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249813"/>
              </p:ext>
            </p:extLst>
          </p:nvPr>
        </p:nvGraphicFramePr>
        <p:xfrm>
          <a:off x="611561" y="1391495"/>
          <a:ext cx="807523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437">
                  <a:extLst>
                    <a:ext uri="{9D8B030D-6E8A-4147-A177-3AD203B41FA5}">
                      <a16:colId xmlns:a16="http://schemas.microsoft.com/office/drawing/2014/main" xmlns="" val="2155261591"/>
                    </a:ext>
                  </a:extLst>
                </a:gridCol>
                <a:gridCol w="3618901">
                  <a:extLst>
                    <a:ext uri="{9D8B030D-6E8A-4147-A177-3AD203B41FA5}">
                      <a16:colId xmlns:a16="http://schemas.microsoft.com/office/drawing/2014/main" xmlns="" val="2952846045"/>
                    </a:ext>
                  </a:extLst>
                </a:gridCol>
                <a:gridCol w="3618901">
                  <a:extLst>
                    <a:ext uri="{9D8B030D-6E8A-4147-A177-3AD203B41FA5}">
                      <a16:colId xmlns:a16="http://schemas.microsoft.com/office/drawing/2014/main" xmlns="" val="1717790119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Ex.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Postfix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Infix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472902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4 3 – 2 1 – </a:t>
                      </a:r>
                      <a:r>
                        <a:rPr lang="en-US" altLang="zh-TW" sz="2800" dirty="0"/>
                        <a:t>+</a:t>
                      </a:r>
                      <a:endParaRPr lang="en-US" altLang="zh-TW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4-3+(2-1)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242654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B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4 3 – 2 + 1 -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4-3+2-1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468351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606253" y="3565843"/>
          <a:ext cx="202656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1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A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56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6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2 - 1, -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1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4 - 3</a:t>
                      </a:r>
                      <a:r>
                        <a:rPr lang="en-US" altLang="zh-TW" sz="3600" baseline="0" dirty="0" smtClean="0"/>
                        <a:t> , -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矩形圖說文字 6"/>
          <p:cNvSpPr/>
          <p:nvPr/>
        </p:nvSpPr>
        <p:spPr>
          <a:xfrm>
            <a:off x="3638950" y="3534380"/>
            <a:ext cx="5405907" cy="1373416"/>
          </a:xfrm>
          <a:prstGeom prst="wedgeRectCallout">
            <a:avLst>
              <a:gd name="adj1" fmla="val -69653"/>
              <a:gd name="adj2" fmla="val 67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898742" y="3656149"/>
            <a:ext cx="4983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Second Operand</a:t>
            </a:r>
          </a:p>
          <a:p>
            <a:r>
              <a:rPr lang="en-US" altLang="zh-TW" sz="2000" b="1" dirty="0" smtClean="0"/>
              <a:t>if(priority(</a:t>
            </a:r>
            <a:r>
              <a:rPr lang="en-US" altLang="zh-TW" sz="2000" b="1" dirty="0" err="1" smtClean="0"/>
              <a:t>OldOP</a:t>
            </a:r>
            <a:r>
              <a:rPr lang="en-US" altLang="zh-TW" sz="2000" b="1" dirty="0" smtClean="0"/>
              <a:t>)  &lt;= </a:t>
            </a:r>
            <a:r>
              <a:rPr lang="en-US" altLang="zh-TW" sz="2000" b="1" dirty="0" err="1" smtClean="0"/>
              <a:t>prioriy</a:t>
            </a:r>
            <a:r>
              <a:rPr lang="en-US" altLang="zh-TW" sz="2000" b="1" dirty="0" smtClean="0"/>
              <a:t>(</a:t>
            </a:r>
            <a:r>
              <a:rPr lang="en-US" altLang="zh-TW" sz="2000" b="1" dirty="0" err="1" smtClean="0"/>
              <a:t>NewOP</a:t>
            </a:r>
            <a:r>
              <a:rPr lang="en-US" altLang="zh-TW" sz="2000" b="1" dirty="0" smtClean="0"/>
              <a:t>)) :</a:t>
            </a:r>
          </a:p>
          <a:p>
            <a:r>
              <a:rPr lang="en-US" altLang="zh-TW" sz="2000" b="1" dirty="0" smtClean="0"/>
              <a:t>	add ”(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)”</a:t>
            </a:r>
            <a:endParaRPr lang="en-US" altLang="zh-TW" sz="2000" b="1" dirty="0"/>
          </a:p>
        </p:txBody>
      </p:sp>
      <p:sp>
        <p:nvSpPr>
          <p:cNvPr id="10" name="矩形 9"/>
          <p:cNvSpPr/>
          <p:nvPr/>
        </p:nvSpPr>
        <p:spPr>
          <a:xfrm>
            <a:off x="3007972" y="3695502"/>
            <a:ext cx="421974" cy="40011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chemeClr val="tx1"/>
                </a:solidFill>
              </a:rPr>
              <a:t>+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3007972" y="4221088"/>
            <a:ext cx="42197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203848" y="4221088"/>
            <a:ext cx="0" cy="2087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2123728" y="5335191"/>
            <a:ext cx="0" cy="97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691680" y="6308725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OldOP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768747" y="6308725"/>
            <a:ext cx="102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NewOP</a:t>
            </a:r>
            <a:endParaRPr lang="zh-TW" altLang="en-US" dirty="0"/>
          </a:p>
        </p:txBody>
      </p:sp>
      <p:sp>
        <p:nvSpPr>
          <p:cNvPr id="25" name="矩形圖說文字 24"/>
          <p:cNvSpPr/>
          <p:nvPr/>
        </p:nvSpPr>
        <p:spPr>
          <a:xfrm>
            <a:off x="3682719" y="5163501"/>
            <a:ext cx="5405907" cy="1361844"/>
          </a:xfrm>
          <a:prstGeom prst="wedgeRectCallout">
            <a:avLst>
              <a:gd name="adj1" fmla="val -70742"/>
              <a:gd name="adj2" fmla="val -38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898743" y="5271003"/>
            <a:ext cx="4983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 smtClean="0"/>
              <a:t>fisrst</a:t>
            </a:r>
            <a:r>
              <a:rPr lang="en-US" altLang="zh-TW" sz="2000" b="1" dirty="0" smtClean="0"/>
              <a:t> Operand</a:t>
            </a:r>
          </a:p>
          <a:p>
            <a:r>
              <a:rPr lang="en-US" altLang="zh-TW" sz="2000" b="1" dirty="0" smtClean="0"/>
              <a:t>if(priority(</a:t>
            </a:r>
            <a:r>
              <a:rPr lang="en-US" altLang="zh-TW" sz="2000" b="1" dirty="0" err="1" smtClean="0"/>
              <a:t>OldOP</a:t>
            </a:r>
            <a:r>
              <a:rPr lang="en-US" altLang="zh-TW" sz="2000" b="1" dirty="0" smtClean="0"/>
              <a:t>)  &lt; </a:t>
            </a:r>
            <a:r>
              <a:rPr lang="en-US" altLang="zh-TW" sz="2000" b="1" dirty="0" err="1" smtClean="0"/>
              <a:t>prioriy</a:t>
            </a:r>
            <a:r>
              <a:rPr lang="en-US" altLang="zh-TW" sz="2000" b="1" dirty="0" smtClean="0"/>
              <a:t>(</a:t>
            </a:r>
            <a:r>
              <a:rPr lang="en-US" altLang="zh-TW" sz="2000" b="1" dirty="0" err="1" smtClean="0"/>
              <a:t>NewOP</a:t>
            </a:r>
            <a:r>
              <a:rPr lang="en-US" altLang="zh-TW" sz="2000" b="1" dirty="0" smtClean="0"/>
              <a:t>)) :</a:t>
            </a:r>
          </a:p>
          <a:p>
            <a:r>
              <a:rPr lang="en-US" altLang="zh-TW" sz="2000" b="1" dirty="0" smtClean="0"/>
              <a:t>	add ”(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)”</a:t>
            </a:r>
            <a:endParaRPr lang="en-US" altLang="zh-TW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9380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Timing of adding “(</a:t>
            </a:r>
            <a:r>
              <a:rPr lang="zh-TW" altLang="en-US" dirty="0"/>
              <a:t> </a:t>
            </a:r>
            <a:r>
              <a:rPr lang="en-US" altLang="zh-TW" dirty="0"/>
              <a:t>)”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637698"/>
              </p:ext>
            </p:extLst>
          </p:nvPr>
        </p:nvGraphicFramePr>
        <p:xfrm>
          <a:off x="606253" y="3565843"/>
          <a:ext cx="202656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1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A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56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6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2 - 1, -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1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4 - 3</a:t>
                      </a:r>
                      <a:r>
                        <a:rPr lang="en-US" altLang="zh-TW" sz="3600" baseline="0" dirty="0" smtClean="0"/>
                        <a:t> , -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007972" y="3695502"/>
            <a:ext cx="421974" cy="40011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chemeClr val="tx1"/>
                </a:solidFill>
              </a:rPr>
              <a:t>+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3007972" y="4221088"/>
            <a:ext cx="42197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向右箭號 26"/>
          <p:cNvSpPr/>
          <p:nvPr/>
        </p:nvSpPr>
        <p:spPr>
          <a:xfrm>
            <a:off x="3377381" y="4667506"/>
            <a:ext cx="2282429" cy="59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780852"/>
              </p:ext>
            </p:extLst>
          </p:nvPr>
        </p:nvGraphicFramePr>
        <p:xfrm>
          <a:off x="5982762" y="4302419"/>
          <a:ext cx="2670006" cy="1327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0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637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infix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37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4-3+(2-1)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38</a:t>
            </a:fld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242761"/>
              </p:ext>
            </p:extLst>
          </p:nvPr>
        </p:nvGraphicFramePr>
        <p:xfrm>
          <a:off x="611561" y="1391495"/>
          <a:ext cx="807523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437">
                  <a:extLst>
                    <a:ext uri="{9D8B030D-6E8A-4147-A177-3AD203B41FA5}">
                      <a16:colId xmlns:a16="http://schemas.microsoft.com/office/drawing/2014/main" xmlns="" val="2155261591"/>
                    </a:ext>
                  </a:extLst>
                </a:gridCol>
                <a:gridCol w="3618901">
                  <a:extLst>
                    <a:ext uri="{9D8B030D-6E8A-4147-A177-3AD203B41FA5}">
                      <a16:colId xmlns:a16="http://schemas.microsoft.com/office/drawing/2014/main" xmlns="" val="2952846045"/>
                    </a:ext>
                  </a:extLst>
                </a:gridCol>
                <a:gridCol w="3618901">
                  <a:extLst>
                    <a:ext uri="{9D8B030D-6E8A-4147-A177-3AD203B41FA5}">
                      <a16:colId xmlns:a16="http://schemas.microsoft.com/office/drawing/2014/main" xmlns="" val="1717790119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Ex.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Postfix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Infix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472902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4 3 – 2 1 – </a:t>
                      </a:r>
                      <a:r>
                        <a:rPr lang="en-US" altLang="zh-TW" sz="2800" dirty="0"/>
                        <a:t>+</a:t>
                      </a:r>
                      <a:endParaRPr lang="en-US" altLang="zh-TW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4-3+(2-1)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242654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B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4 3 – 2 + 1 -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4-3+2-1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4683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957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Timing </a:t>
            </a:r>
            <a:r>
              <a:rPr lang="en-US" altLang="zh-TW" dirty="0"/>
              <a:t>of adding “(</a:t>
            </a:r>
            <a:r>
              <a:rPr lang="zh-TW" altLang="en-US" dirty="0"/>
              <a:t> </a:t>
            </a:r>
            <a:r>
              <a:rPr lang="en-US" altLang="zh-TW" dirty="0"/>
              <a:t>)”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612412"/>
              </p:ext>
            </p:extLst>
          </p:nvPr>
        </p:nvGraphicFramePr>
        <p:xfrm>
          <a:off x="606253" y="3565843"/>
          <a:ext cx="202656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1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B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56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6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smtClean="0"/>
                        <a:t>1</a:t>
                      </a:r>
                      <a:endParaRPr lang="zh-TW" alt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1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4-3+2</a:t>
                      </a:r>
                      <a:r>
                        <a:rPr lang="en-US" altLang="zh-TW" sz="3600" baseline="0" dirty="0" smtClean="0"/>
                        <a:t>, +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007972" y="3695502"/>
            <a:ext cx="421974" cy="40011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-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3007972" y="4221088"/>
            <a:ext cx="42197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向右箭號 26"/>
          <p:cNvSpPr/>
          <p:nvPr/>
        </p:nvSpPr>
        <p:spPr>
          <a:xfrm>
            <a:off x="3377381" y="4667506"/>
            <a:ext cx="2282429" cy="59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53858"/>
              </p:ext>
            </p:extLst>
          </p:nvPr>
        </p:nvGraphicFramePr>
        <p:xfrm>
          <a:off x="5982762" y="4302419"/>
          <a:ext cx="2670006" cy="1327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0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637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infix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37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4-3+2-1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39</a:t>
            </a:fld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242761"/>
              </p:ext>
            </p:extLst>
          </p:nvPr>
        </p:nvGraphicFramePr>
        <p:xfrm>
          <a:off x="611561" y="1391495"/>
          <a:ext cx="807523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437">
                  <a:extLst>
                    <a:ext uri="{9D8B030D-6E8A-4147-A177-3AD203B41FA5}">
                      <a16:colId xmlns:a16="http://schemas.microsoft.com/office/drawing/2014/main" xmlns="" val="2155261591"/>
                    </a:ext>
                  </a:extLst>
                </a:gridCol>
                <a:gridCol w="3618901">
                  <a:extLst>
                    <a:ext uri="{9D8B030D-6E8A-4147-A177-3AD203B41FA5}">
                      <a16:colId xmlns:a16="http://schemas.microsoft.com/office/drawing/2014/main" xmlns="" val="2952846045"/>
                    </a:ext>
                  </a:extLst>
                </a:gridCol>
                <a:gridCol w="3618901">
                  <a:extLst>
                    <a:ext uri="{9D8B030D-6E8A-4147-A177-3AD203B41FA5}">
                      <a16:colId xmlns:a16="http://schemas.microsoft.com/office/drawing/2014/main" xmlns="" val="1717790119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Ex.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Postfix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Infix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472902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4 3 – 2 1 – </a:t>
                      </a:r>
                      <a:r>
                        <a:rPr lang="en-US" altLang="zh-TW" sz="2800" dirty="0"/>
                        <a:t>+</a:t>
                      </a:r>
                      <a:endParaRPr lang="en-US" altLang="zh-TW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4-3+(2-1)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242654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B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4 3 – 2 + 1 -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4-3+2-1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4683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74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Infix Operator Priority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482739"/>
              </p:ext>
            </p:extLst>
          </p:nvPr>
        </p:nvGraphicFramePr>
        <p:xfrm>
          <a:off x="2411760" y="1762027"/>
          <a:ext cx="4070273" cy="4202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530">
                  <a:extLst>
                    <a:ext uri="{9D8B030D-6E8A-4147-A177-3AD203B41FA5}">
                      <a16:colId xmlns:a16="http://schemas.microsoft.com/office/drawing/2014/main" xmlns="" val="3390357978"/>
                    </a:ext>
                  </a:extLst>
                </a:gridCol>
                <a:gridCol w="2623743">
                  <a:extLst>
                    <a:ext uri="{9D8B030D-6E8A-4147-A177-3AD203B41FA5}">
                      <a16:colId xmlns:a16="http://schemas.microsoft.com/office/drawing/2014/main" xmlns="" val="129779247"/>
                    </a:ext>
                  </a:extLst>
                </a:gridCol>
              </a:tblGrid>
              <a:tr h="6766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/>
                        <a:t>Priority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/>
                        <a:t>Operator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416987"/>
                  </a:ext>
                </a:extLst>
              </a:tr>
              <a:tr h="9247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(</a:t>
                      </a:r>
                      <a:r>
                        <a:rPr lang="en-US" altLang="zh-TW" sz="2800" baseline="0" dirty="0" smtClean="0"/>
                        <a:t> </a:t>
                      </a:r>
                      <a:r>
                        <a:rPr lang="en-US" altLang="zh-TW" sz="28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1454076"/>
                  </a:ext>
                </a:extLst>
              </a:tr>
              <a:tr h="8669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^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4214535"/>
                  </a:ext>
                </a:extLst>
              </a:tr>
              <a:tr h="8669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X, /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4167681"/>
                  </a:ext>
                </a:extLst>
              </a:tr>
              <a:tr h="8669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+, /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3394658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48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Prefix to Infix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44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Prefix </a:t>
            </a:r>
            <a:r>
              <a:rPr lang="en-US" altLang="zh-TW" dirty="0"/>
              <a:t>to I</a:t>
            </a:r>
            <a:r>
              <a:rPr lang="en-US" altLang="zh-TW" dirty="0" smtClean="0"/>
              <a:t>nfix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816763" y="2428087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7 6 5 4 3 </a:t>
            </a:r>
            <a:r>
              <a:rPr lang="en-US" altLang="zh-TW" sz="3600" dirty="0"/>
              <a:t>X</a:t>
            </a:r>
            <a:r>
              <a:rPr lang="en-US" altLang="zh-TW" sz="3600" dirty="0" smtClean="0"/>
              <a:t> - / X 1 +</a:t>
            </a:r>
            <a:endParaRPr lang="zh-TW" altLang="en-US" sz="36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65111" y="2395390"/>
            <a:ext cx="3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Prefix (reversed):</a:t>
            </a:r>
            <a:endParaRPr lang="zh-TW" altLang="en-US" sz="36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808852" y="1433197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+ 1 X / - X 3 4 5 6 7 </a:t>
            </a:r>
            <a:endParaRPr lang="zh-TW" altLang="en-US" sz="36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68964" y="141763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Prefix:</a:t>
            </a:r>
            <a:endParaRPr lang="zh-TW" altLang="en-US" sz="3600" dirty="0"/>
          </a:p>
        </p:txBody>
      </p:sp>
      <p:sp>
        <p:nvSpPr>
          <p:cNvPr id="31" name="矩形 30"/>
          <p:cNvSpPr/>
          <p:nvPr/>
        </p:nvSpPr>
        <p:spPr>
          <a:xfrm>
            <a:off x="395536" y="1342041"/>
            <a:ext cx="8424936" cy="181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下箭號 31"/>
          <p:cNvSpPr/>
          <p:nvPr/>
        </p:nvSpPr>
        <p:spPr>
          <a:xfrm>
            <a:off x="999407" y="2041502"/>
            <a:ext cx="216024" cy="565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1324863" y="2139566"/>
            <a:ext cx="1221296" cy="3903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chemeClr val="tx2"/>
                </a:solidFill>
              </a:rPr>
              <a:t>Reverse</a:t>
            </a:r>
            <a:endParaRPr lang="zh-TW" altLang="en-US" sz="2400" dirty="0">
              <a:solidFill>
                <a:schemeClr val="tx2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16216" y="620688"/>
            <a:ext cx="1800200" cy="5770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Reverse input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6875" y="3908770"/>
            <a:ext cx="335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output:</a:t>
            </a:r>
            <a:endParaRPr lang="zh-TW" altLang="en-US" sz="3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862777" y="3908769"/>
            <a:ext cx="4843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7 X 6 / (5 – 4 X 3 ) + 1</a:t>
            </a:r>
            <a:endParaRPr lang="zh-TW" altLang="en-US" sz="3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65110" y="5010160"/>
            <a:ext cx="335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infix</a:t>
            </a:r>
            <a:r>
              <a:rPr lang="en-US" altLang="zh-TW" sz="3600" dirty="0" smtClean="0"/>
              <a:t>:</a:t>
            </a:r>
            <a:endParaRPr lang="zh-TW" altLang="en-US" sz="36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862777" y="5010159"/>
            <a:ext cx="4843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1 + ( 3 X 4 – 5) / 6 X 7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5536" y="3993816"/>
            <a:ext cx="8424936" cy="173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下箭號 15"/>
          <p:cNvSpPr/>
          <p:nvPr/>
        </p:nvSpPr>
        <p:spPr>
          <a:xfrm>
            <a:off x="1016935" y="4555100"/>
            <a:ext cx="216024" cy="565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342391" y="4653164"/>
            <a:ext cx="1221296" cy="3903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chemeClr val="tx2"/>
                </a:solidFill>
              </a:rPr>
              <a:t>Reverse</a:t>
            </a:r>
            <a:endParaRPr lang="zh-TW" altLang="en-US" sz="2400" dirty="0">
              <a:solidFill>
                <a:schemeClr val="tx2"/>
              </a:solidFill>
            </a:endParaRPr>
          </a:p>
        </p:txBody>
      </p:sp>
      <p:sp>
        <p:nvSpPr>
          <p:cNvPr id="18" name="向下箭號 17"/>
          <p:cNvSpPr/>
          <p:nvPr/>
        </p:nvSpPr>
        <p:spPr>
          <a:xfrm>
            <a:off x="1016935" y="3302054"/>
            <a:ext cx="216024" cy="565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342390" y="3371329"/>
            <a:ext cx="4021697" cy="42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chemeClr val="tx2"/>
                </a:solidFill>
              </a:rPr>
              <a:t>postfix to infix algorithm</a:t>
            </a:r>
            <a:endParaRPr lang="zh-TW" altLang="en-US" sz="2400" dirty="0">
              <a:solidFill>
                <a:schemeClr val="tx2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0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Infix to Postfix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80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Infix to Postfix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93910" y="2421778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 3 4 X 5 – 6 / 7 X +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195736" y="1751590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 + ( 3 X 4 – 5 ) / 6 X 7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83568" y="175159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infix</a:t>
            </a:r>
            <a:endParaRPr lang="zh-TW" alt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11560" y="242177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postfix</a:t>
            </a:r>
            <a:endParaRPr lang="zh-TW" altLang="en-US" sz="36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8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3308579" y="459305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output :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Postfix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308579" y="2504827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+ </a:t>
            </a:r>
            <a:r>
              <a:rPr lang="en-US" altLang="zh-TW" sz="3600" dirty="0" smtClean="0"/>
              <a:t>( </a:t>
            </a:r>
            <a:r>
              <a:rPr lang="en-US" altLang="zh-TW" sz="3600" dirty="0"/>
              <a:t>3 X 4 – 5 ) </a:t>
            </a:r>
            <a:r>
              <a:rPr lang="en-US" altLang="zh-TW" sz="3600" dirty="0" smtClean="0"/>
              <a:t>/ 6 X 7</a:t>
            </a:r>
            <a:endParaRPr lang="zh-TW" altLang="en-US" sz="36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23528" y="1628800"/>
          <a:ext cx="110378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3347864" y="3151158"/>
            <a:ext cx="43204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308579" y="185849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Infix :</a:t>
            </a:r>
            <a:endParaRPr lang="zh-TW" altLang="en-US" sz="36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595434"/>
              </p:ext>
            </p:extLst>
          </p:nvPr>
        </p:nvGraphicFramePr>
        <p:xfrm>
          <a:off x="2051720" y="1628800"/>
          <a:ext cx="110378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向右箭號 5"/>
          <p:cNvSpPr/>
          <p:nvPr/>
        </p:nvSpPr>
        <p:spPr>
          <a:xfrm>
            <a:off x="1547664" y="3717032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308579" y="5239388"/>
            <a:ext cx="370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 </a:t>
            </a:r>
            <a:endParaRPr lang="zh-TW" altLang="en-US" sz="3600" dirty="0"/>
          </a:p>
        </p:txBody>
      </p:sp>
      <p:sp>
        <p:nvSpPr>
          <p:cNvPr id="13" name="矩形 12"/>
          <p:cNvSpPr/>
          <p:nvPr/>
        </p:nvSpPr>
        <p:spPr>
          <a:xfrm>
            <a:off x="3308579" y="3717032"/>
            <a:ext cx="2627784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Put operand to output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78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3308579" y="459305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output :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Postfix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308579" y="2504827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+ </a:t>
            </a:r>
            <a:r>
              <a:rPr lang="en-US" altLang="zh-TW" sz="3600" dirty="0" smtClean="0"/>
              <a:t>( </a:t>
            </a:r>
            <a:r>
              <a:rPr lang="en-US" altLang="zh-TW" sz="3600" dirty="0"/>
              <a:t>3 X 4 – 5 ) </a:t>
            </a:r>
            <a:r>
              <a:rPr lang="en-US" altLang="zh-TW" sz="3600" dirty="0" smtClean="0"/>
              <a:t>/ 6 X 7</a:t>
            </a:r>
            <a:endParaRPr lang="zh-TW" altLang="en-US" sz="36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23528" y="1628800"/>
          <a:ext cx="110378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3635896" y="3151158"/>
            <a:ext cx="43204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308579" y="185849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Infix :</a:t>
            </a:r>
            <a:endParaRPr lang="zh-TW" altLang="en-US" sz="36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2051720" y="1628800"/>
          <a:ext cx="110378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+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向右箭號 5"/>
          <p:cNvSpPr/>
          <p:nvPr/>
        </p:nvSpPr>
        <p:spPr>
          <a:xfrm>
            <a:off x="1547664" y="3717032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308579" y="5239388"/>
            <a:ext cx="370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 </a:t>
            </a:r>
            <a:endParaRPr lang="zh-TW" altLang="en-US" sz="3600" dirty="0"/>
          </a:p>
        </p:txBody>
      </p:sp>
      <p:sp>
        <p:nvSpPr>
          <p:cNvPr id="13" name="矩形 12"/>
          <p:cNvSpPr/>
          <p:nvPr/>
        </p:nvSpPr>
        <p:spPr>
          <a:xfrm>
            <a:off x="3308579" y="3731231"/>
            <a:ext cx="2919605" cy="561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push operator into stack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68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Postfix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308579" y="2504827"/>
            <a:ext cx="575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+ </a:t>
            </a:r>
            <a:r>
              <a:rPr lang="en-US" altLang="zh-TW" sz="3600" dirty="0" smtClean="0"/>
              <a:t>( </a:t>
            </a:r>
            <a:r>
              <a:rPr lang="en-US" altLang="zh-TW" sz="3600" dirty="0"/>
              <a:t>3 X 4 – 5 ) </a:t>
            </a:r>
            <a:r>
              <a:rPr lang="en-US" altLang="zh-TW" sz="3600" dirty="0" smtClean="0"/>
              <a:t>/ 6 X 7</a:t>
            </a:r>
            <a:endParaRPr lang="zh-TW" altLang="en-US" sz="36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23528" y="1628800"/>
          <a:ext cx="110378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+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3923928" y="3151158"/>
            <a:ext cx="43204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308579" y="5239388"/>
            <a:ext cx="370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 </a:t>
            </a:r>
            <a:endParaRPr lang="zh-TW" altLang="en-US" sz="3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308579" y="185849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Infix :</a:t>
            </a:r>
            <a:endParaRPr lang="zh-TW" altLang="en-US" sz="3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308579" y="459305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output :</a:t>
            </a:r>
            <a:endParaRPr lang="zh-TW" altLang="en-US" sz="36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525211"/>
              </p:ext>
            </p:extLst>
          </p:nvPr>
        </p:nvGraphicFramePr>
        <p:xfrm>
          <a:off x="2051720" y="1628800"/>
          <a:ext cx="110378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(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+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向右箭號 5"/>
          <p:cNvSpPr/>
          <p:nvPr/>
        </p:nvSpPr>
        <p:spPr>
          <a:xfrm>
            <a:off x="1547664" y="3717032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308579" y="3731231"/>
            <a:ext cx="1047397" cy="561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‘(‘ push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2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2001</TotalTime>
  <Words>1490</Words>
  <Application>Microsoft Office PowerPoint</Application>
  <PresentationFormat>如螢幕大小 (4:3)</PresentationFormat>
  <Paragraphs>449</Paragraphs>
  <Slides>41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5" baseType="lpstr">
      <vt:lpstr>新細明體</vt:lpstr>
      <vt:lpstr>Arial</vt:lpstr>
      <vt:lpstr>Calibri</vt:lpstr>
      <vt:lpstr>Office 佈景主題</vt:lpstr>
      <vt:lpstr>Infix, postfix, prefix</vt:lpstr>
      <vt:lpstr>1+2</vt:lpstr>
      <vt:lpstr>Outline</vt:lpstr>
      <vt:lpstr>Infix Operator Priority</vt:lpstr>
      <vt:lpstr>Infix to Postfix</vt:lpstr>
      <vt:lpstr>Infix to Postfix</vt:lpstr>
      <vt:lpstr>Infix to Postfix</vt:lpstr>
      <vt:lpstr>Infix to Postfix</vt:lpstr>
      <vt:lpstr>Infix to Postfix</vt:lpstr>
      <vt:lpstr>Infix to Postfix</vt:lpstr>
      <vt:lpstr>Infix to Postfix</vt:lpstr>
      <vt:lpstr>Infix to Postfix</vt:lpstr>
      <vt:lpstr>Infix to Postfix</vt:lpstr>
      <vt:lpstr>Infix to Postfix</vt:lpstr>
      <vt:lpstr>Infix to Postfix</vt:lpstr>
      <vt:lpstr>Infix to postfix </vt:lpstr>
      <vt:lpstr>Infix to Prefix</vt:lpstr>
      <vt:lpstr>Infix to Prefix</vt:lpstr>
      <vt:lpstr>Infix to Prefix</vt:lpstr>
      <vt:lpstr>Infix to Prefix</vt:lpstr>
      <vt:lpstr>Infix to Prefix</vt:lpstr>
      <vt:lpstr>Infix to Prefix</vt:lpstr>
      <vt:lpstr>Infix to Prefix</vt:lpstr>
      <vt:lpstr>Infix to Prefix</vt:lpstr>
      <vt:lpstr>Infix to Prefix</vt:lpstr>
      <vt:lpstr>Infix to Prefix</vt:lpstr>
      <vt:lpstr>Postfix to Infix</vt:lpstr>
      <vt:lpstr>Postfix to Infix</vt:lpstr>
      <vt:lpstr>Postfix to Infix</vt:lpstr>
      <vt:lpstr>Postfix to Infix</vt:lpstr>
      <vt:lpstr>Postfix to Infix</vt:lpstr>
      <vt:lpstr>Postfix to Infix</vt:lpstr>
      <vt:lpstr>Postfix to Infix</vt:lpstr>
      <vt:lpstr>Postfix to Infix</vt:lpstr>
      <vt:lpstr>Postfix to Infix</vt:lpstr>
      <vt:lpstr>Timing of adding “( )”</vt:lpstr>
      <vt:lpstr>Timing of adding “( )”</vt:lpstr>
      <vt:lpstr>Timing of adding “( )”</vt:lpstr>
      <vt:lpstr>Timing of adding “( )”</vt:lpstr>
      <vt:lpstr>Prefix to Infix</vt:lpstr>
      <vt:lpstr>Prefix to Infix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yiming</dc:creator>
  <cp:lastModifiedBy>YaYaYaYaQQ123</cp:lastModifiedBy>
  <cp:revision>112</cp:revision>
  <dcterms:created xsi:type="dcterms:W3CDTF">2012-03-16T01:35:51Z</dcterms:created>
  <dcterms:modified xsi:type="dcterms:W3CDTF">2018-10-04T01:16:52Z</dcterms:modified>
</cp:coreProperties>
</file>