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593" r:id="rId2"/>
    <p:sldId id="554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94" r:id="rId12"/>
    <p:sldId id="563" r:id="rId13"/>
    <p:sldId id="566" r:id="rId14"/>
    <p:sldId id="567" r:id="rId15"/>
    <p:sldId id="564" r:id="rId16"/>
    <p:sldId id="565" r:id="rId17"/>
    <p:sldId id="568" r:id="rId18"/>
    <p:sldId id="570" r:id="rId19"/>
    <p:sldId id="569" r:id="rId20"/>
    <p:sldId id="571" r:id="rId21"/>
    <p:sldId id="572" r:id="rId22"/>
    <p:sldId id="573" r:id="rId23"/>
    <p:sldId id="574" r:id="rId24"/>
    <p:sldId id="575" r:id="rId25"/>
    <p:sldId id="579" r:id="rId26"/>
    <p:sldId id="576" r:id="rId27"/>
    <p:sldId id="577" r:id="rId28"/>
    <p:sldId id="578" r:id="rId29"/>
    <p:sldId id="580" r:id="rId30"/>
    <p:sldId id="581" r:id="rId31"/>
    <p:sldId id="582" r:id="rId32"/>
    <p:sldId id="583" r:id="rId33"/>
    <p:sldId id="585" r:id="rId34"/>
    <p:sldId id="584" r:id="rId35"/>
    <p:sldId id="586" r:id="rId36"/>
    <p:sldId id="587" r:id="rId37"/>
    <p:sldId id="588" r:id="rId38"/>
    <p:sldId id="589" r:id="rId39"/>
    <p:sldId id="590" r:id="rId40"/>
    <p:sldId id="592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77317" autoAdjust="0"/>
  </p:normalViewPr>
  <p:slideViewPr>
    <p:cSldViewPr>
      <p:cViewPr varScale="1">
        <p:scale>
          <a:sx n="90" d="100"/>
          <a:sy n="90" d="100"/>
        </p:scale>
        <p:origin x="108" y="193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A3EFD8-2850-4907-AB9A-F78940208394}" type="slidenum">
              <a:rPr lang="zh-TW" altLang="en-US" smtClean="0"/>
              <a:pPr>
                <a:defRPr/>
              </a:pPr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0591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A70DE-322C-4C34-B7DE-04EB66C4A7E8}" type="slidenum">
              <a:rPr lang="zh-TW" altLang="en-US" smtClean="0"/>
              <a:pPr>
                <a:defRPr/>
              </a:pPr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865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EB97A-4590-44DD-8869-FAB09460E2AA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8368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6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in this new structure it is still possible to navigate from a parent node to its kth child (zero-indexed). The procedure for doing so is the following: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Descend into the left child of the current node. (This is the first node in the list of its children).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Follow that child's right sibling pointer k times. (This takes you to the kth child of the node).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Return that node.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12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regular (or homogeneous) tree is a tree in which every vertex that is not a leaf has the same degree ... Examples of regular trees include *binary trees*,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quadtrees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octrees.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9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9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75856" y="6335346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47800" y="6353419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131840" y="6356350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24991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04664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Tree_travers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71949" y="3235623"/>
            <a:ext cx="3200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/>
              <a:t>Trees – Part 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4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Left Child-Right Sibling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Rotate clockwise </a:t>
            </a:r>
            <a:r>
              <a:rPr lang="en-US" altLang="zh-TW" dirty="0" smtClean="0">
                <a:solidFill>
                  <a:srgbClr val="FF0000"/>
                </a:solidFill>
              </a:rPr>
              <a:t>45</a:t>
            </a:r>
            <a:r>
              <a:rPr lang="en-US" altLang="zh-TW" baseline="40000" dirty="0" smtClean="0">
                <a:solidFill>
                  <a:srgbClr val="FF0000"/>
                </a:solidFill>
              </a:rPr>
              <a:t>o</a:t>
            </a:r>
          </a:p>
        </p:txBody>
      </p:sp>
      <p:grpSp>
        <p:nvGrpSpPr>
          <p:cNvPr id="4" name="群組 171"/>
          <p:cNvGrpSpPr>
            <a:grpSpLocks/>
          </p:cNvGrpSpPr>
          <p:nvPr/>
        </p:nvGrpSpPr>
        <p:grpSpPr bwMode="auto">
          <a:xfrm>
            <a:off x="690206" y="2420317"/>
            <a:ext cx="3786187" cy="3600450"/>
            <a:chOff x="571472" y="1400076"/>
            <a:chExt cx="3786214" cy="3600560"/>
          </a:xfrm>
        </p:grpSpPr>
        <p:sp>
          <p:nvSpPr>
            <p:cNvPr id="5" name="矩形 7"/>
            <p:cNvSpPr>
              <a:spLocks noChangeArrowheads="1"/>
            </p:cNvSpPr>
            <p:nvPr/>
          </p:nvSpPr>
          <p:spPr bwMode="auto">
            <a:xfrm>
              <a:off x="2571736" y="1400076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A</a:t>
              </a:r>
              <a:endParaRPr lang="zh-TW" altLang="en-US" b="1">
                <a:latin typeface="+mj-lt"/>
              </a:endParaRPr>
            </a:p>
          </p:txBody>
        </p:sp>
        <p:grpSp>
          <p:nvGrpSpPr>
            <p:cNvPr id="6" name="群組 155"/>
            <p:cNvGrpSpPr>
              <a:grpSpLocks/>
            </p:cNvGrpSpPr>
            <p:nvPr/>
          </p:nvGrpSpPr>
          <p:grpSpPr bwMode="auto">
            <a:xfrm>
              <a:off x="571472" y="1428736"/>
              <a:ext cx="3786214" cy="3500462"/>
              <a:chOff x="571472" y="1428736"/>
              <a:chExt cx="3786214" cy="3500462"/>
            </a:xfrm>
          </p:grpSpPr>
          <p:sp>
            <p:nvSpPr>
              <p:cNvPr id="25" name="橢圓 4"/>
              <p:cNvSpPr>
                <a:spLocks noChangeArrowheads="1"/>
              </p:cNvSpPr>
              <p:nvPr/>
            </p:nvSpPr>
            <p:spPr bwMode="auto">
              <a:xfrm>
                <a:off x="2500298" y="1428736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6" name="橢圓 6"/>
              <p:cNvSpPr>
                <a:spLocks noChangeArrowheads="1"/>
              </p:cNvSpPr>
              <p:nvPr/>
            </p:nvSpPr>
            <p:spPr bwMode="auto">
              <a:xfrm>
                <a:off x="1571604" y="240020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7" name="橢圓 8"/>
              <p:cNvSpPr>
                <a:spLocks noChangeArrowheads="1"/>
              </p:cNvSpPr>
              <p:nvPr/>
            </p:nvSpPr>
            <p:spPr bwMode="auto">
              <a:xfrm>
                <a:off x="2500298" y="240020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8" name="橢圓 10"/>
              <p:cNvSpPr>
                <a:spLocks noChangeArrowheads="1"/>
              </p:cNvSpPr>
              <p:nvPr/>
            </p:nvSpPr>
            <p:spPr bwMode="auto">
              <a:xfrm>
                <a:off x="3428992" y="240020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9" name="橢圓 12"/>
              <p:cNvSpPr>
                <a:spLocks noChangeArrowheads="1"/>
              </p:cNvSpPr>
              <p:nvPr/>
            </p:nvSpPr>
            <p:spPr bwMode="auto">
              <a:xfrm>
                <a:off x="1428728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橢圓 14"/>
              <p:cNvSpPr>
                <a:spLocks noChangeArrowheads="1"/>
              </p:cNvSpPr>
              <p:nvPr/>
            </p:nvSpPr>
            <p:spPr bwMode="auto">
              <a:xfrm>
                <a:off x="571472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1" name="橢圓 16"/>
              <p:cNvSpPr>
                <a:spLocks noChangeArrowheads="1"/>
              </p:cNvSpPr>
              <p:nvPr/>
            </p:nvSpPr>
            <p:spPr bwMode="auto">
              <a:xfrm>
                <a:off x="2214546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2" name="橢圓 18"/>
              <p:cNvSpPr>
                <a:spLocks noChangeArrowheads="1"/>
              </p:cNvSpPr>
              <p:nvPr/>
            </p:nvSpPr>
            <p:spPr bwMode="auto">
              <a:xfrm>
                <a:off x="3000364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3" name="橢圓 20"/>
              <p:cNvSpPr>
                <a:spLocks noChangeArrowheads="1"/>
              </p:cNvSpPr>
              <p:nvPr/>
            </p:nvSpPr>
            <p:spPr bwMode="auto">
              <a:xfrm>
                <a:off x="3857620" y="342900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4" name="橢圓 22"/>
              <p:cNvSpPr>
                <a:spLocks noChangeArrowheads="1"/>
              </p:cNvSpPr>
              <p:nvPr/>
            </p:nvSpPr>
            <p:spPr bwMode="auto">
              <a:xfrm>
                <a:off x="2643174" y="4429132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" name="直線單箭頭接點 25"/>
            <p:cNvCxnSpPr>
              <a:cxnSpLocks noChangeShapeType="1"/>
              <a:stCxn id="25" idx="4"/>
              <a:endCxn id="26" idx="0"/>
            </p:cNvCxnSpPr>
            <p:nvPr/>
          </p:nvCxnSpPr>
          <p:spPr bwMode="auto">
            <a:xfrm rot="5400000">
              <a:off x="2050281" y="1700158"/>
              <a:ext cx="471406" cy="928694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直線單箭頭接點 29"/>
            <p:cNvCxnSpPr>
              <a:cxnSpLocks noChangeShapeType="1"/>
              <a:stCxn id="26" idx="4"/>
              <a:endCxn id="30" idx="0"/>
            </p:cNvCxnSpPr>
            <p:nvPr/>
          </p:nvCxnSpPr>
          <p:spPr bwMode="auto">
            <a:xfrm rot="5400000">
              <a:off x="1057208" y="2664571"/>
              <a:ext cx="528726" cy="1000132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直線單箭頭接點 32"/>
            <p:cNvCxnSpPr>
              <a:cxnSpLocks noChangeShapeType="1"/>
              <a:stCxn id="30" idx="6"/>
              <a:endCxn id="29" idx="2"/>
            </p:cNvCxnSpPr>
            <p:nvPr/>
          </p:nvCxnSpPr>
          <p:spPr bwMode="auto">
            <a:xfrm>
              <a:off x="1071538" y="3679033"/>
              <a:ext cx="357190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" name="直線單箭頭接點 35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2071670" y="2650241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直線單箭頭接點 38"/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3000364" y="2650241"/>
              <a:ext cx="428628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直線單箭頭接點 41"/>
            <p:cNvCxnSpPr>
              <a:cxnSpLocks noChangeShapeType="1"/>
              <a:stCxn id="27" idx="4"/>
              <a:endCxn id="31" idx="0"/>
            </p:cNvCxnSpPr>
            <p:nvPr/>
          </p:nvCxnSpPr>
          <p:spPr bwMode="auto">
            <a:xfrm rot="5400000">
              <a:off x="2343092" y="3021761"/>
              <a:ext cx="528726" cy="285752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直線單箭頭接點 44"/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rot="5400000">
              <a:off x="3200348" y="2950323"/>
              <a:ext cx="528726" cy="42862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直線單箭頭接點 47"/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3500430" y="3679033"/>
              <a:ext cx="357190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直線單箭頭接點 50"/>
            <p:cNvCxnSpPr>
              <a:cxnSpLocks noChangeShapeType="1"/>
              <a:stCxn id="32" idx="4"/>
              <a:endCxn id="34" idx="0"/>
            </p:cNvCxnSpPr>
            <p:nvPr/>
          </p:nvCxnSpPr>
          <p:spPr bwMode="auto">
            <a:xfrm rot="5400000">
              <a:off x="2821769" y="4000504"/>
              <a:ext cx="500066" cy="35719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" name="矩形 107"/>
            <p:cNvSpPr>
              <a:spLocks noChangeArrowheads="1"/>
            </p:cNvSpPr>
            <p:nvPr/>
          </p:nvSpPr>
          <p:spPr bwMode="auto">
            <a:xfrm>
              <a:off x="1643042" y="235736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08"/>
            <p:cNvSpPr>
              <a:spLocks noChangeArrowheads="1"/>
            </p:cNvSpPr>
            <p:nvPr/>
          </p:nvSpPr>
          <p:spPr bwMode="auto">
            <a:xfrm>
              <a:off x="2571736" y="2357367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109"/>
            <p:cNvSpPr>
              <a:spLocks noChangeArrowheads="1"/>
            </p:cNvSpPr>
            <p:nvPr/>
          </p:nvSpPr>
          <p:spPr bwMode="auto">
            <a:xfrm>
              <a:off x="3500430" y="235736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9" name="矩形 110"/>
            <p:cNvSpPr>
              <a:spLocks noChangeArrowheads="1"/>
            </p:cNvSpPr>
            <p:nvPr/>
          </p:nvSpPr>
          <p:spPr bwMode="auto">
            <a:xfrm>
              <a:off x="642910" y="340038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0" name="矩形 111"/>
            <p:cNvSpPr>
              <a:spLocks noChangeArrowheads="1"/>
            </p:cNvSpPr>
            <p:nvPr/>
          </p:nvSpPr>
          <p:spPr bwMode="auto">
            <a:xfrm>
              <a:off x="1500166" y="340038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F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矩形 112"/>
            <p:cNvSpPr>
              <a:spLocks noChangeArrowheads="1"/>
            </p:cNvSpPr>
            <p:nvPr/>
          </p:nvSpPr>
          <p:spPr bwMode="auto">
            <a:xfrm>
              <a:off x="2285984" y="3400387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2" name="矩形 113"/>
            <p:cNvSpPr>
              <a:spLocks noChangeArrowheads="1"/>
            </p:cNvSpPr>
            <p:nvPr/>
          </p:nvSpPr>
          <p:spPr bwMode="auto">
            <a:xfrm>
              <a:off x="3071802" y="3400387"/>
              <a:ext cx="357191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3" name="矩形 114"/>
            <p:cNvSpPr>
              <a:spLocks noChangeArrowheads="1"/>
            </p:cNvSpPr>
            <p:nvPr/>
          </p:nvSpPr>
          <p:spPr bwMode="auto">
            <a:xfrm>
              <a:off x="4000496" y="3400387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4" name="矩形 115"/>
            <p:cNvSpPr>
              <a:spLocks noChangeArrowheads="1"/>
            </p:cNvSpPr>
            <p:nvPr/>
          </p:nvSpPr>
          <p:spPr bwMode="auto">
            <a:xfrm>
              <a:off x="2714612" y="4400543"/>
              <a:ext cx="357190" cy="60009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J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5" name="群組 170"/>
          <p:cNvGrpSpPr>
            <a:grpSpLocks/>
          </p:cNvGrpSpPr>
          <p:nvPr/>
        </p:nvGrpSpPr>
        <p:grpSpPr bwMode="auto">
          <a:xfrm>
            <a:off x="5453211" y="2348880"/>
            <a:ext cx="2143125" cy="3743325"/>
            <a:chOff x="5143504" y="1471514"/>
            <a:chExt cx="2143141" cy="3743426"/>
          </a:xfrm>
        </p:grpSpPr>
        <p:grpSp>
          <p:nvGrpSpPr>
            <p:cNvPr id="36" name="群組 154"/>
            <p:cNvGrpSpPr>
              <a:grpSpLocks/>
            </p:cNvGrpSpPr>
            <p:nvPr/>
          </p:nvGrpSpPr>
          <p:grpSpPr bwMode="auto">
            <a:xfrm>
              <a:off x="5143504" y="1500174"/>
              <a:ext cx="2143141" cy="3643327"/>
              <a:chOff x="5500694" y="1500174"/>
              <a:chExt cx="2143141" cy="3643327"/>
            </a:xfrm>
          </p:grpSpPr>
          <p:sp>
            <p:nvSpPr>
              <p:cNvPr id="56" name="橢圓 116"/>
              <p:cNvSpPr>
                <a:spLocks noChangeArrowheads="1"/>
              </p:cNvSpPr>
              <p:nvPr/>
            </p:nvSpPr>
            <p:spPr bwMode="auto">
              <a:xfrm>
                <a:off x="6500826" y="1500174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橢圓 117"/>
              <p:cNvSpPr>
                <a:spLocks noChangeArrowheads="1"/>
              </p:cNvSpPr>
              <p:nvPr/>
            </p:nvSpPr>
            <p:spPr bwMode="auto">
              <a:xfrm>
                <a:off x="6000761" y="2143046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8" name="橢圓 118"/>
              <p:cNvSpPr>
                <a:spLocks noChangeArrowheads="1"/>
              </p:cNvSpPr>
              <p:nvPr/>
            </p:nvSpPr>
            <p:spPr bwMode="auto">
              <a:xfrm>
                <a:off x="5500694" y="2757346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9" name="橢圓 119"/>
              <p:cNvSpPr>
                <a:spLocks noChangeArrowheads="1"/>
              </p:cNvSpPr>
              <p:nvPr/>
            </p:nvSpPr>
            <p:spPr bwMode="auto">
              <a:xfrm>
                <a:off x="6572264" y="2714566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橢圓 120"/>
              <p:cNvSpPr>
                <a:spLocks noChangeArrowheads="1"/>
              </p:cNvSpPr>
              <p:nvPr/>
            </p:nvSpPr>
            <p:spPr bwMode="auto">
              <a:xfrm>
                <a:off x="5786446" y="3357523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1" name="橢圓 122"/>
              <p:cNvSpPr>
                <a:spLocks noChangeArrowheads="1"/>
              </p:cNvSpPr>
              <p:nvPr/>
            </p:nvSpPr>
            <p:spPr bwMode="auto">
              <a:xfrm>
                <a:off x="6357950" y="3357523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2" name="橢圓 123"/>
              <p:cNvSpPr>
                <a:spLocks noChangeArrowheads="1"/>
              </p:cNvSpPr>
              <p:nvPr/>
            </p:nvSpPr>
            <p:spPr bwMode="auto">
              <a:xfrm>
                <a:off x="6929454" y="3357523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3" name="橢圓 124"/>
              <p:cNvSpPr>
                <a:spLocks noChangeArrowheads="1"/>
              </p:cNvSpPr>
              <p:nvPr/>
            </p:nvSpPr>
            <p:spPr bwMode="auto">
              <a:xfrm>
                <a:off x="6858016" y="4000480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4" name="橢圓 125"/>
              <p:cNvSpPr>
                <a:spLocks noChangeArrowheads="1"/>
              </p:cNvSpPr>
              <p:nvPr/>
            </p:nvSpPr>
            <p:spPr bwMode="auto">
              <a:xfrm>
                <a:off x="6572264" y="4643435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5" name="橢圓 126"/>
              <p:cNvSpPr>
                <a:spLocks noChangeArrowheads="1"/>
              </p:cNvSpPr>
              <p:nvPr/>
            </p:nvSpPr>
            <p:spPr bwMode="auto">
              <a:xfrm>
                <a:off x="7143768" y="4643435"/>
                <a:ext cx="500067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7" name="直線接點 127"/>
            <p:cNvCxnSpPr>
              <a:cxnSpLocks noChangeShapeType="1"/>
              <a:stCxn id="56" idx="4"/>
              <a:endCxn id="57" idx="0"/>
            </p:cNvCxnSpPr>
            <p:nvPr/>
          </p:nvCxnSpPr>
          <p:spPr bwMode="auto">
            <a:xfrm rot="5400000">
              <a:off x="6072234" y="1821610"/>
              <a:ext cx="142806" cy="50006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直線接點 130"/>
            <p:cNvCxnSpPr>
              <a:cxnSpLocks noChangeShapeType="1"/>
              <a:stCxn id="57" idx="4"/>
              <a:endCxn id="58" idx="0"/>
            </p:cNvCxnSpPr>
            <p:nvPr/>
          </p:nvCxnSpPr>
          <p:spPr bwMode="auto">
            <a:xfrm rot="5400000">
              <a:off x="5586455" y="2450195"/>
              <a:ext cx="114234" cy="50006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直線接點 133"/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 rot="16200000" flipH="1">
              <a:off x="6143629" y="2393087"/>
              <a:ext cx="71454" cy="57150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" name="直線接點 13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16200000" flipH="1">
              <a:off x="5486359" y="3164590"/>
              <a:ext cx="100111" cy="28575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直線接點 139"/>
            <p:cNvCxnSpPr>
              <a:cxnSpLocks noChangeShapeType="1"/>
              <a:stCxn id="59" idx="4"/>
              <a:endCxn id="61" idx="0"/>
            </p:cNvCxnSpPr>
            <p:nvPr/>
          </p:nvCxnSpPr>
          <p:spPr bwMode="auto">
            <a:xfrm rot="5400000">
              <a:off x="6286506" y="3178920"/>
              <a:ext cx="142891" cy="21431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" name="直線接點 142"/>
            <p:cNvCxnSpPr>
              <a:cxnSpLocks noChangeShapeType="1"/>
              <a:stCxn id="59" idx="4"/>
              <a:endCxn id="62" idx="0"/>
            </p:cNvCxnSpPr>
            <p:nvPr/>
          </p:nvCxnSpPr>
          <p:spPr bwMode="auto">
            <a:xfrm rot="16200000" flipH="1">
              <a:off x="6572257" y="3107481"/>
              <a:ext cx="142891" cy="35718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直線接點 145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6715134" y="3893316"/>
              <a:ext cx="142891" cy="714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直線接點 148"/>
            <p:cNvCxnSpPr>
              <a:cxnSpLocks noChangeShapeType="1"/>
              <a:stCxn id="63" idx="4"/>
              <a:endCxn id="64" idx="0"/>
            </p:cNvCxnSpPr>
            <p:nvPr/>
          </p:nvCxnSpPr>
          <p:spPr bwMode="auto">
            <a:xfrm rot="5400000">
              <a:off x="6536540" y="4429114"/>
              <a:ext cx="142890" cy="28575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直線接點 151"/>
            <p:cNvCxnSpPr>
              <a:cxnSpLocks noChangeShapeType="1"/>
              <a:stCxn id="63" idx="4"/>
              <a:endCxn id="65" idx="0"/>
            </p:cNvCxnSpPr>
            <p:nvPr/>
          </p:nvCxnSpPr>
          <p:spPr bwMode="auto">
            <a:xfrm rot="16200000" flipH="1">
              <a:off x="6822292" y="4429114"/>
              <a:ext cx="142890" cy="28575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" name="矩形 156"/>
            <p:cNvSpPr>
              <a:spLocks noChangeArrowheads="1"/>
            </p:cNvSpPr>
            <p:nvPr/>
          </p:nvSpPr>
          <p:spPr bwMode="auto">
            <a:xfrm>
              <a:off x="6215075" y="1471514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7" name="矩形 158"/>
            <p:cNvSpPr>
              <a:spLocks noChangeArrowheads="1"/>
            </p:cNvSpPr>
            <p:nvPr/>
          </p:nvSpPr>
          <p:spPr bwMode="auto">
            <a:xfrm>
              <a:off x="5715008" y="2143044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8" name="矩形 159"/>
            <p:cNvSpPr>
              <a:spLocks noChangeArrowheads="1"/>
            </p:cNvSpPr>
            <p:nvPr/>
          </p:nvSpPr>
          <p:spPr bwMode="auto">
            <a:xfrm>
              <a:off x="5214943" y="2757424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E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9" name="矩形 160"/>
            <p:cNvSpPr>
              <a:spLocks noChangeArrowheads="1"/>
            </p:cNvSpPr>
            <p:nvPr/>
          </p:nvSpPr>
          <p:spPr bwMode="auto">
            <a:xfrm>
              <a:off x="6286513" y="2685984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0" name="矩形 161"/>
            <p:cNvSpPr>
              <a:spLocks noChangeArrowheads="1"/>
            </p:cNvSpPr>
            <p:nvPr/>
          </p:nvSpPr>
          <p:spPr bwMode="auto">
            <a:xfrm>
              <a:off x="5500695" y="332893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1" name="矩形 162"/>
            <p:cNvSpPr>
              <a:spLocks noChangeArrowheads="1"/>
            </p:cNvSpPr>
            <p:nvPr/>
          </p:nvSpPr>
          <p:spPr bwMode="auto">
            <a:xfrm>
              <a:off x="6072199" y="332893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2" name="矩形 163"/>
            <p:cNvSpPr>
              <a:spLocks noChangeArrowheads="1"/>
            </p:cNvSpPr>
            <p:nvPr/>
          </p:nvSpPr>
          <p:spPr bwMode="auto">
            <a:xfrm>
              <a:off x="6643703" y="332893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3" name="矩形 164"/>
            <p:cNvSpPr>
              <a:spLocks noChangeArrowheads="1"/>
            </p:cNvSpPr>
            <p:nvPr/>
          </p:nvSpPr>
          <p:spPr bwMode="auto">
            <a:xfrm>
              <a:off x="6572265" y="3971893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4" name="矩形 165"/>
            <p:cNvSpPr>
              <a:spLocks noChangeArrowheads="1"/>
            </p:cNvSpPr>
            <p:nvPr/>
          </p:nvSpPr>
          <p:spPr bwMode="auto">
            <a:xfrm>
              <a:off x="6286513" y="4614849"/>
              <a:ext cx="357191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J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5" name="矩形 166"/>
            <p:cNvSpPr>
              <a:spLocks noChangeArrowheads="1"/>
            </p:cNvSpPr>
            <p:nvPr/>
          </p:nvSpPr>
          <p:spPr bwMode="auto">
            <a:xfrm>
              <a:off x="6929455" y="4614849"/>
              <a:ext cx="357190" cy="6000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66" name="向右箭號 65"/>
          <p:cNvSpPr/>
          <p:nvPr/>
        </p:nvSpPr>
        <p:spPr>
          <a:xfrm>
            <a:off x="4644008" y="3977654"/>
            <a:ext cx="648072" cy="257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951791" y="2727298"/>
            <a:ext cx="2199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D</a:t>
            </a:r>
            <a:r>
              <a:rPr lang="en-US" altLang="zh-TW" sz="2800" dirty="0" smtClean="0"/>
              <a:t>egree-</a:t>
            </a:r>
            <a:r>
              <a:rPr lang="en-US" altLang="zh-TW" sz="2800" b="1" dirty="0" smtClean="0"/>
              <a:t>2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tree</a:t>
            </a:r>
          </a:p>
          <a:p>
            <a:pPr algn="ctr"/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投影片編號版面配置區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42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Left Child-Right Sibling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51" y="2179027"/>
            <a:ext cx="2247900" cy="3743325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600200"/>
            <a:ext cx="3181350" cy="2943225"/>
          </a:xfrm>
          <a:prstGeom prst="rect">
            <a:avLst/>
          </a:prstGeom>
        </p:spPr>
      </p:pic>
      <p:sp>
        <p:nvSpPr>
          <p:cNvPr id="70" name="文字方塊 69"/>
          <p:cNvSpPr txBox="1"/>
          <p:nvPr/>
        </p:nvSpPr>
        <p:spPr>
          <a:xfrm>
            <a:off x="750656" y="454342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Original tree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40152" y="270892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A’s third child in the </a:t>
            </a:r>
            <a:r>
              <a:rPr lang="en-US" altLang="zh-TW" b="1" dirty="0" err="1" smtClean="0"/>
              <a:t>orig</a:t>
            </a:r>
            <a:r>
              <a:rPr lang="en-US" altLang="zh-TW" b="1" dirty="0" smtClean="0"/>
              <a:t> tree:</a:t>
            </a:r>
          </a:p>
          <a:p>
            <a:r>
              <a:rPr lang="en-US" altLang="zh-TW" dirty="0" smtClean="0"/>
              <a:t>A-&gt;left-&gt;right-&gt;right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1763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Definition: a </a:t>
            </a:r>
            <a:r>
              <a:rPr lang="en-US" altLang="zh-TW" b="1" i="1" dirty="0" smtClean="0"/>
              <a:t>binary tree </a:t>
            </a:r>
            <a:r>
              <a:rPr lang="en-US" altLang="zh-TW" smtClean="0"/>
              <a:t>is a finite </a:t>
            </a:r>
            <a:r>
              <a:rPr lang="en-US" altLang="zh-TW" dirty="0" smtClean="0"/>
              <a:t>set of nodes that either is </a:t>
            </a:r>
            <a:r>
              <a:rPr lang="en-US" altLang="zh-TW" b="1" i="1" dirty="0" smtClean="0"/>
              <a:t>empty</a:t>
            </a:r>
            <a:r>
              <a:rPr lang="en-US" altLang="zh-TW" dirty="0" smtClean="0"/>
              <a:t> or consists of a </a:t>
            </a:r>
            <a:r>
              <a:rPr lang="en-US" altLang="zh-TW" b="1" i="1" dirty="0" smtClean="0"/>
              <a:t>root</a:t>
            </a:r>
            <a:r>
              <a:rPr lang="en-US" altLang="zh-TW" dirty="0" smtClean="0"/>
              <a:t> and two disjoint binary trees called the </a:t>
            </a:r>
            <a:r>
              <a:rPr lang="en-US" altLang="zh-TW" b="1" i="1" dirty="0" smtClean="0"/>
              <a:t>left </a:t>
            </a:r>
            <a:r>
              <a:rPr lang="en-US" altLang="zh-TW" b="1" i="1" dirty="0" err="1" smtClean="0"/>
              <a:t>subtree</a:t>
            </a:r>
            <a:r>
              <a:rPr lang="en-US" altLang="zh-TW" dirty="0" smtClean="0"/>
              <a:t> and the </a:t>
            </a:r>
            <a:r>
              <a:rPr lang="en-US" altLang="zh-TW" b="1" i="1" dirty="0" smtClean="0"/>
              <a:t>right </a:t>
            </a:r>
            <a:r>
              <a:rPr lang="en-US" altLang="zh-TW" b="1" i="1" dirty="0" err="1" smtClean="0"/>
              <a:t>subtree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Binary tree != Regular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56877"/>
              </p:ext>
            </p:extLst>
          </p:nvPr>
        </p:nvGraphicFramePr>
        <p:xfrm>
          <a:off x="971600" y="4384000"/>
          <a:ext cx="417646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84"/>
                <a:gridCol w="1448290"/>
                <a:gridCol w="144829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Binary Tree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Regular</a:t>
                      </a:r>
                      <a:r>
                        <a:rPr lang="en-US" altLang="zh-TW" baseline="0" dirty="0" smtClean="0"/>
                        <a:t> Tree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Has</a:t>
                      </a:r>
                      <a:r>
                        <a:rPr lang="en-US" altLang="zh-TW" baseline="0" dirty="0" smtClean="0"/>
                        <a:t> zero nodes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Order of the children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Important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Doesn’t matter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5436096" y="4778277"/>
            <a:ext cx="1143001" cy="1243012"/>
            <a:chOff x="5532634" y="4634260"/>
            <a:chExt cx="1143001" cy="1243012"/>
          </a:xfrm>
        </p:grpSpPr>
        <p:sp>
          <p:nvSpPr>
            <p:cNvPr id="17" name="橢圓 4"/>
            <p:cNvSpPr>
              <a:spLocks noChangeArrowheads="1"/>
            </p:cNvSpPr>
            <p:nvPr/>
          </p:nvSpPr>
          <p:spPr bwMode="auto">
            <a:xfrm>
              <a:off x="6175572" y="466283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橢圓 15"/>
            <p:cNvSpPr>
              <a:spLocks noChangeArrowheads="1"/>
            </p:cNvSpPr>
            <p:nvPr/>
          </p:nvSpPr>
          <p:spPr bwMode="auto">
            <a:xfrm>
              <a:off x="5532634" y="530577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5" name="直線接點 38"/>
            <p:cNvCxnSpPr>
              <a:cxnSpLocks noChangeShapeType="1"/>
            </p:cNvCxnSpPr>
            <p:nvPr/>
          </p:nvCxnSpPr>
          <p:spPr bwMode="auto">
            <a:xfrm rot="5400000">
              <a:off x="5959672" y="5089872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" name="矩形 69"/>
            <p:cNvSpPr>
              <a:spLocks noChangeArrowheads="1"/>
            </p:cNvSpPr>
            <p:nvPr/>
          </p:nvSpPr>
          <p:spPr bwMode="auto">
            <a:xfrm>
              <a:off x="6247009" y="463426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矩形 70"/>
            <p:cNvSpPr>
              <a:spLocks noChangeArrowheads="1"/>
            </p:cNvSpPr>
            <p:nvPr/>
          </p:nvSpPr>
          <p:spPr bwMode="auto">
            <a:xfrm>
              <a:off x="5604072" y="5277197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7092280" y="4778277"/>
            <a:ext cx="1143001" cy="1243012"/>
            <a:chOff x="7461447" y="4634260"/>
            <a:chExt cx="1143001" cy="1243012"/>
          </a:xfrm>
        </p:grpSpPr>
        <p:sp>
          <p:nvSpPr>
            <p:cNvPr id="12" name="橢圓 8"/>
            <p:cNvSpPr>
              <a:spLocks noChangeArrowheads="1"/>
            </p:cNvSpPr>
            <p:nvPr/>
          </p:nvSpPr>
          <p:spPr bwMode="auto">
            <a:xfrm>
              <a:off x="7461447" y="466283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橢圓 10"/>
            <p:cNvSpPr>
              <a:spLocks noChangeArrowheads="1"/>
            </p:cNvSpPr>
            <p:nvPr/>
          </p:nvSpPr>
          <p:spPr bwMode="auto">
            <a:xfrm>
              <a:off x="8104385" y="530577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4" name="直線接點 34"/>
            <p:cNvCxnSpPr>
              <a:cxnSpLocks noChangeShapeType="1"/>
            </p:cNvCxnSpPr>
            <p:nvPr/>
          </p:nvCxnSpPr>
          <p:spPr bwMode="auto">
            <a:xfrm rot="16200000" flipH="1">
              <a:off x="7888484" y="5089872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矩形 73"/>
            <p:cNvSpPr>
              <a:spLocks noChangeArrowheads="1"/>
            </p:cNvSpPr>
            <p:nvPr/>
          </p:nvSpPr>
          <p:spPr bwMode="auto">
            <a:xfrm>
              <a:off x="7532884" y="463426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74"/>
            <p:cNvSpPr>
              <a:spLocks noChangeArrowheads="1"/>
            </p:cNvSpPr>
            <p:nvPr/>
          </p:nvSpPr>
          <p:spPr bwMode="auto">
            <a:xfrm>
              <a:off x="8175822" y="5277197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5686043" y="4005064"/>
            <a:ext cx="239283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/>
              <a:t>The same trees but </a:t>
            </a:r>
            <a:br>
              <a:rPr lang="en-US" altLang="zh-TW" sz="2000" dirty="0" smtClean="0"/>
            </a:br>
            <a:r>
              <a:rPr lang="en-US" altLang="zh-TW" sz="2000" dirty="0" smtClean="0"/>
              <a:t>different binary trees</a:t>
            </a:r>
            <a:endParaRPr lang="zh-TW" altLang="en-US" sz="2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13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[Maximum number of nodes]</a:t>
            </a:r>
          </a:p>
          <a:p>
            <a:pPr lvl="1"/>
            <a:r>
              <a:rPr lang="en-US" altLang="zh-TW" dirty="0" smtClean="0"/>
              <a:t>The max. # of nodes on </a:t>
            </a:r>
            <a:r>
              <a:rPr lang="en-US" altLang="zh-TW" dirty="0" smtClean="0">
                <a:solidFill>
                  <a:srgbClr val="FF0000"/>
                </a:solidFill>
              </a:rPr>
              <a:t>level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(i-1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/>
              <a:t>The max. # of nodes in a binary tree with </a:t>
            </a:r>
            <a:r>
              <a:rPr lang="en-US" altLang="zh-TW" dirty="0" smtClean="0">
                <a:solidFill>
                  <a:srgbClr val="FF0000"/>
                </a:solidFill>
              </a:rPr>
              <a:t>depth </a:t>
            </a:r>
            <a:r>
              <a:rPr lang="en-US" altLang="zh-TW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 - 1</a:t>
            </a:r>
          </a:p>
          <a:p>
            <a:pPr lvl="1"/>
            <a:endParaRPr lang="zh-TW" altLang="en-US" dirty="0"/>
          </a:p>
        </p:txBody>
      </p:sp>
      <p:sp>
        <p:nvSpPr>
          <p:cNvPr id="4" name="橢圓 4"/>
          <p:cNvSpPr>
            <a:spLocks noChangeArrowheads="1"/>
          </p:cNvSpPr>
          <p:nvPr/>
        </p:nvSpPr>
        <p:spPr bwMode="auto">
          <a:xfrm>
            <a:off x="2548930" y="370557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1977430" y="449138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7"/>
          <p:cNvSpPr>
            <a:spLocks noChangeArrowheads="1"/>
          </p:cNvSpPr>
          <p:nvPr/>
        </p:nvSpPr>
        <p:spPr bwMode="auto">
          <a:xfrm>
            <a:off x="3120430" y="449138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10"/>
          <p:cNvSpPr>
            <a:spLocks noChangeArrowheads="1"/>
          </p:cNvSpPr>
          <p:nvPr/>
        </p:nvSpPr>
        <p:spPr bwMode="auto">
          <a:xfrm>
            <a:off x="34061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11"/>
          <p:cNvSpPr>
            <a:spLocks noChangeArrowheads="1"/>
          </p:cNvSpPr>
          <p:nvPr/>
        </p:nvSpPr>
        <p:spPr bwMode="auto">
          <a:xfrm>
            <a:off x="16916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12"/>
          <p:cNvSpPr>
            <a:spLocks noChangeArrowheads="1"/>
          </p:cNvSpPr>
          <p:nvPr/>
        </p:nvSpPr>
        <p:spPr bwMode="auto">
          <a:xfrm>
            <a:off x="22631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13"/>
          <p:cNvSpPr>
            <a:spLocks noChangeArrowheads="1"/>
          </p:cNvSpPr>
          <p:nvPr/>
        </p:nvSpPr>
        <p:spPr bwMode="auto">
          <a:xfrm>
            <a:off x="2834680" y="534863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1" name="直線接點 14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2369542" y="4062760"/>
            <a:ext cx="285750" cy="5715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直線接點 17"/>
          <p:cNvCxnSpPr>
            <a:cxnSpLocks noChangeShapeType="1"/>
            <a:stCxn id="4" idx="4"/>
            <a:endCxn id="6" idx="0"/>
          </p:cNvCxnSpPr>
          <p:nvPr/>
        </p:nvCxnSpPr>
        <p:spPr bwMode="auto">
          <a:xfrm rot="16200000" flipH="1">
            <a:off x="2941042" y="4062760"/>
            <a:ext cx="285750" cy="5715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直線接點 20"/>
          <p:cNvCxnSpPr>
            <a:cxnSpLocks noChangeShapeType="1"/>
            <a:stCxn id="5" idx="4"/>
            <a:endCxn id="8" idx="0"/>
          </p:cNvCxnSpPr>
          <p:nvPr/>
        </p:nvCxnSpPr>
        <p:spPr bwMode="auto">
          <a:xfrm rot="5400000">
            <a:off x="190519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直線接點 23"/>
          <p:cNvCxnSpPr>
            <a:cxnSpLocks noChangeShapeType="1"/>
            <a:stCxn id="5" idx="4"/>
            <a:endCxn id="9" idx="0"/>
          </p:cNvCxnSpPr>
          <p:nvPr/>
        </p:nvCxnSpPr>
        <p:spPr bwMode="auto">
          <a:xfrm rot="16200000" flipH="1">
            <a:off x="219094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線接點 2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5400000">
            <a:off x="304819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29"/>
          <p:cNvCxnSpPr>
            <a:cxnSpLocks noChangeShapeType="1"/>
            <a:stCxn id="6" idx="4"/>
            <a:endCxn id="7" idx="0"/>
          </p:cNvCxnSpPr>
          <p:nvPr/>
        </p:nvCxnSpPr>
        <p:spPr bwMode="auto">
          <a:xfrm rot="16200000" flipH="1">
            <a:off x="3333948" y="5027166"/>
            <a:ext cx="357188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矩形 32"/>
          <p:cNvSpPr>
            <a:spLocks noChangeArrowheads="1"/>
          </p:cNvSpPr>
          <p:nvPr/>
        </p:nvSpPr>
        <p:spPr bwMode="auto">
          <a:xfrm>
            <a:off x="4406305" y="3676997"/>
            <a:ext cx="157162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Level 1</a:t>
            </a:r>
            <a:endParaRPr lang="zh-TW" altLang="en-US" b="1">
              <a:latin typeface="+mj-lt"/>
            </a:endParaRPr>
          </a:p>
        </p:txBody>
      </p:sp>
      <p:sp>
        <p:nvSpPr>
          <p:cNvPr id="18" name="矩形 33"/>
          <p:cNvSpPr>
            <a:spLocks noChangeArrowheads="1"/>
          </p:cNvSpPr>
          <p:nvPr/>
        </p:nvSpPr>
        <p:spPr bwMode="auto">
          <a:xfrm>
            <a:off x="4406305" y="4462810"/>
            <a:ext cx="157162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Level 2</a:t>
            </a:r>
            <a:endParaRPr lang="zh-TW" altLang="en-US" b="1">
              <a:latin typeface="+mj-lt"/>
            </a:endParaRPr>
          </a:p>
        </p:txBody>
      </p:sp>
      <p:sp>
        <p:nvSpPr>
          <p:cNvPr id="19" name="矩形 34"/>
          <p:cNvSpPr>
            <a:spLocks noChangeArrowheads="1"/>
          </p:cNvSpPr>
          <p:nvPr/>
        </p:nvSpPr>
        <p:spPr bwMode="auto">
          <a:xfrm>
            <a:off x="4406305" y="5277197"/>
            <a:ext cx="157162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Level 3</a:t>
            </a:r>
            <a:endParaRPr lang="zh-TW" altLang="en-US" b="1">
              <a:latin typeface="+mj-lt"/>
            </a:endParaRPr>
          </a:p>
        </p:txBody>
      </p:sp>
      <p:cxnSp>
        <p:nvCxnSpPr>
          <p:cNvPr id="20" name="直線接點 36"/>
          <p:cNvCxnSpPr>
            <a:cxnSpLocks noChangeShapeType="1"/>
          </p:cNvCxnSpPr>
          <p:nvPr/>
        </p:nvCxnSpPr>
        <p:spPr bwMode="auto">
          <a:xfrm>
            <a:off x="3334742" y="3991322"/>
            <a:ext cx="1285875" cy="1588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直線接點 37"/>
          <p:cNvCxnSpPr>
            <a:cxnSpLocks noChangeShapeType="1"/>
          </p:cNvCxnSpPr>
          <p:nvPr/>
        </p:nvCxnSpPr>
        <p:spPr bwMode="auto">
          <a:xfrm>
            <a:off x="3834805" y="4748560"/>
            <a:ext cx="78581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直線接點 38"/>
          <p:cNvCxnSpPr>
            <a:cxnSpLocks noChangeShapeType="1"/>
          </p:cNvCxnSpPr>
          <p:nvPr/>
        </p:nvCxnSpPr>
        <p:spPr bwMode="auto">
          <a:xfrm>
            <a:off x="4049117" y="5591522"/>
            <a:ext cx="642938" cy="1588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直線接點 46"/>
          <p:cNvCxnSpPr>
            <a:cxnSpLocks noChangeShapeType="1"/>
          </p:cNvCxnSpPr>
          <p:nvPr/>
        </p:nvCxnSpPr>
        <p:spPr bwMode="auto">
          <a:xfrm>
            <a:off x="5763617" y="3991322"/>
            <a:ext cx="428625" cy="1588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直線接點 48"/>
          <p:cNvCxnSpPr>
            <a:cxnSpLocks noChangeShapeType="1"/>
          </p:cNvCxnSpPr>
          <p:nvPr/>
        </p:nvCxnSpPr>
        <p:spPr bwMode="auto">
          <a:xfrm>
            <a:off x="5763617" y="4748560"/>
            <a:ext cx="428625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直線接點 49"/>
          <p:cNvCxnSpPr>
            <a:cxnSpLocks noChangeShapeType="1"/>
          </p:cNvCxnSpPr>
          <p:nvPr/>
        </p:nvCxnSpPr>
        <p:spPr bwMode="auto">
          <a:xfrm>
            <a:off x="5763617" y="5589935"/>
            <a:ext cx="428625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矩形 50"/>
          <p:cNvSpPr>
            <a:spLocks noChangeArrowheads="1"/>
          </p:cNvSpPr>
          <p:nvPr/>
        </p:nvSpPr>
        <p:spPr bwMode="auto">
          <a:xfrm>
            <a:off x="6049367" y="3676997"/>
            <a:ext cx="11430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2</a:t>
            </a:r>
            <a:r>
              <a:rPr lang="en-US" altLang="zh-TW" b="1" baseline="30000">
                <a:latin typeface="+mj-lt"/>
              </a:rPr>
              <a:t>0</a:t>
            </a:r>
            <a:endParaRPr lang="zh-TW" altLang="en-US" b="1" baseline="30000">
              <a:latin typeface="+mj-lt"/>
            </a:endParaRPr>
          </a:p>
        </p:txBody>
      </p:sp>
      <p:sp>
        <p:nvSpPr>
          <p:cNvPr id="27" name="矩形 51"/>
          <p:cNvSpPr>
            <a:spLocks noChangeArrowheads="1"/>
          </p:cNvSpPr>
          <p:nvPr/>
        </p:nvSpPr>
        <p:spPr bwMode="auto">
          <a:xfrm>
            <a:off x="6049367" y="4434235"/>
            <a:ext cx="11430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2</a:t>
            </a:r>
            <a:r>
              <a:rPr lang="en-US" altLang="zh-TW" b="1" baseline="30000">
                <a:latin typeface="+mj-lt"/>
              </a:rPr>
              <a:t>1</a:t>
            </a:r>
            <a:endParaRPr lang="zh-TW" altLang="en-US" b="1" baseline="30000">
              <a:latin typeface="+mj-lt"/>
            </a:endParaRPr>
          </a:p>
        </p:txBody>
      </p:sp>
      <p:sp>
        <p:nvSpPr>
          <p:cNvPr id="28" name="矩形 52"/>
          <p:cNvSpPr>
            <a:spLocks noChangeArrowheads="1"/>
          </p:cNvSpPr>
          <p:nvPr/>
        </p:nvSpPr>
        <p:spPr bwMode="auto">
          <a:xfrm>
            <a:off x="6049367" y="5277197"/>
            <a:ext cx="11430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2</a:t>
            </a:r>
            <a:r>
              <a:rPr lang="en-US" altLang="zh-TW" b="1" baseline="30000">
                <a:latin typeface="+mj-lt"/>
              </a:rPr>
              <a:t>2</a:t>
            </a:r>
            <a:endParaRPr lang="zh-TW" altLang="en-US" b="1" baseline="30000">
              <a:latin typeface="+mj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81630" y="6207695"/>
            <a:ext cx="634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Total # of node is 1 </a:t>
            </a:r>
            <a:r>
              <a:rPr lang="en-US" altLang="zh-TW" sz="2400" dirty="0"/>
              <a:t>+ 2 + 2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+ 2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+ … + 2</a:t>
            </a:r>
            <a:r>
              <a:rPr lang="en-US" altLang="zh-TW" sz="2400" baseline="30000" dirty="0"/>
              <a:t>(k-1)</a:t>
            </a:r>
            <a:r>
              <a:rPr lang="en-US" altLang="zh-TW" sz="2400" dirty="0"/>
              <a:t> = 2</a:t>
            </a:r>
            <a:r>
              <a:rPr lang="en-US" altLang="zh-TW" sz="2400" baseline="30000" dirty="0"/>
              <a:t>k</a:t>
            </a:r>
            <a:r>
              <a:rPr lang="en-US" altLang="zh-TW" sz="2400" dirty="0"/>
              <a:t> - </a:t>
            </a:r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356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 smtClean="0"/>
              <a:t>[Relation between # of leaf nodes and degree-2 nodes]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-25000" dirty="0">
                <a:solidFill>
                  <a:srgbClr val="C00000"/>
                </a:solidFill>
              </a:rPr>
              <a:t>0</a:t>
            </a:r>
            <a:r>
              <a:rPr lang="en-US" altLang="zh-TW" dirty="0"/>
              <a:t> = number of leaf </a:t>
            </a:r>
            <a:r>
              <a:rPr lang="en-US" altLang="zh-TW" dirty="0" smtClean="0"/>
              <a:t>nodes and </a:t>
            </a:r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= number of </a:t>
            </a:r>
            <a:r>
              <a:rPr lang="en-US" altLang="zh-TW" dirty="0" smtClean="0"/>
              <a:t>degree-2 nodes, then 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-25000" dirty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= n</a:t>
            </a:r>
            <a:r>
              <a:rPr lang="en-US" altLang="zh-TW" baseline="-25000" dirty="0">
                <a:solidFill>
                  <a:srgbClr val="C00000"/>
                </a:solidFill>
              </a:rPr>
              <a:t>2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+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</a:p>
          <a:p>
            <a:r>
              <a:rPr lang="en-US" altLang="zh-TW" dirty="0" smtClean="0"/>
              <a:t>Proof:</a:t>
            </a:r>
          </a:p>
          <a:p>
            <a:pPr lvl="1"/>
            <a:r>
              <a:rPr lang="en-US" altLang="zh-TW" dirty="0"/>
              <a:t>n = n</a:t>
            </a:r>
            <a:r>
              <a:rPr lang="en-US" altLang="zh-TW" baseline="-25000" dirty="0"/>
              <a:t>0</a:t>
            </a:r>
            <a:r>
              <a:rPr lang="en-US" altLang="zh-TW" dirty="0"/>
              <a:t> + n</a:t>
            </a:r>
            <a:r>
              <a:rPr lang="en-US" altLang="zh-TW" baseline="-25000" dirty="0"/>
              <a:t>1</a:t>
            </a:r>
            <a:r>
              <a:rPr lang="en-US" altLang="zh-TW" dirty="0"/>
              <a:t> + </a:t>
            </a:r>
            <a:r>
              <a:rPr lang="en-US" altLang="zh-TW" dirty="0" smtClean="0"/>
              <a:t>n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 where n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is # of </a:t>
            </a:r>
            <a:r>
              <a:rPr lang="en-US" altLang="zh-TW" dirty="0"/>
              <a:t>deg-1 nodes</a:t>
            </a:r>
            <a:r>
              <a:rPr lang="en-US" altLang="zh-TW" baseline="-25000" dirty="0"/>
              <a:t> </a:t>
            </a:r>
          </a:p>
          <a:p>
            <a:pPr lvl="1"/>
            <a:r>
              <a:rPr lang="en-US" altLang="zh-TW" dirty="0"/>
              <a:t>n = B + 1, </a:t>
            </a:r>
            <a:r>
              <a:rPr lang="en-US" altLang="zh-TW" dirty="0" smtClean="0"/>
              <a:t>where B is</a:t>
            </a:r>
            <a:r>
              <a:rPr lang="zh-TW" altLang="en-US" dirty="0" smtClean="0"/>
              <a:t> </a:t>
            </a:r>
            <a:r>
              <a:rPr lang="en-US" altLang="zh-TW" dirty="0" smtClean="0"/>
              <a:t># </a:t>
            </a:r>
            <a:r>
              <a:rPr lang="en-US" altLang="zh-TW" dirty="0"/>
              <a:t>of </a:t>
            </a:r>
            <a:r>
              <a:rPr lang="en-US" altLang="zh-TW" dirty="0" smtClean="0"/>
              <a:t>branches</a:t>
            </a:r>
          </a:p>
          <a:p>
            <a:pPr lvl="1"/>
            <a:r>
              <a:rPr lang="en-US" altLang="zh-TW" dirty="0" smtClean="0"/>
              <a:t>B = </a:t>
            </a:r>
            <a:r>
              <a:rPr lang="en-US" altLang="zh-TW" dirty="0"/>
              <a:t>n</a:t>
            </a:r>
            <a:r>
              <a:rPr lang="en-US" altLang="zh-TW" baseline="-25000" dirty="0"/>
              <a:t>1</a:t>
            </a:r>
            <a:r>
              <a:rPr lang="en-US" altLang="zh-TW" dirty="0"/>
              <a:t> + </a:t>
            </a:r>
            <a:r>
              <a:rPr lang="en-US" altLang="zh-TW" dirty="0" smtClean="0"/>
              <a:t>2n</a:t>
            </a:r>
            <a:r>
              <a:rPr lang="en-US" altLang="zh-TW" baseline="-25000" dirty="0" smtClean="0"/>
              <a:t>2 </a:t>
            </a:r>
            <a:r>
              <a:rPr lang="en-US" altLang="zh-TW" dirty="0" smtClean="0"/>
              <a:t>(</a:t>
            </a:r>
            <a:r>
              <a:rPr lang="en-US" altLang="zh-TW" dirty="0"/>
              <a:t>all branches B stem from a node of degree 1 or 2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+ n</a:t>
            </a:r>
            <a:r>
              <a:rPr lang="en-US" altLang="zh-TW" baseline="-25000" dirty="0"/>
              <a:t>1</a:t>
            </a:r>
            <a:r>
              <a:rPr lang="en-US" altLang="zh-TW" dirty="0"/>
              <a:t> + n</a:t>
            </a:r>
            <a:r>
              <a:rPr lang="en-US" altLang="zh-TW" baseline="-25000" dirty="0"/>
              <a:t>2</a:t>
            </a:r>
            <a:r>
              <a:rPr lang="en-US" altLang="zh-TW" dirty="0"/>
              <a:t> = n</a:t>
            </a:r>
            <a:r>
              <a:rPr lang="en-US" altLang="zh-TW" baseline="-25000" dirty="0"/>
              <a:t>1</a:t>
            </a:r>
            <a:r>
              <a:rPr lang="en-US" altLang="zh-TW" dirty="0"/>
              <a:t> + 2n</a:t>
            </a:r>
            <a:r>
              <a:rPr lang="en-US" altLang="zh-TW" baseline="-25000" dirty="0"/>
              <a:t>2</a:t>
            </a:r>
            <a:r>
              <a:rPr lang="en-US" altLang="zh-TW" dirty="0"/>
              <a:t> + 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= n</a:t>
            </a:r>
            <a:r>
              <a:rPr lang="en-US" altLang="zh-TW" baseline="-25000" dirty="0"/>
              <a:t>2</a:t>
            </a:r>
            <a:r>
              <a:rPr lang="en-US" altLang="zh-TW" dirty="0"/>
              <a:t> +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pPr lvl="1"/>
            <a:endParaRPr lang="en-US" altLang="zh-TW" b="1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5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Skewed</a:t>
            </a:r>
            <a:r>
              <a:rPr lang="en-US" altLang="zh-TW" dirty="0" smtClean="0"/>
              <a:t> tree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321023" y="2420888"/>
            <a:ext cx="2428875" cy="2528887"/>
            <a:chOff x="1321023" y="2420888"/>
            <a:chExt cx="2428875" cy="2528887"/>
          </a:xfrm>
        </p:grpSpPr>
        <p:grpSp>
          <p:nvGrpSpPr>
            <p:cNvPr id="10" name="群組 68"/>
            <p:cNvGrpSpPr>
              <a:grpSpLocks/>
            </p:cNvGrpSpPr>
            <p:nvPr/>
          </p:nvGrpSpPr>
          <p:grpSpPr bwMode="auto">
            <a:xfrm>
              <a:off x="1321023" y="2449463"/>
              <a:ext cx="2428875" cy="2428875"/>
              <a:chOff x="1357290" y="2571744"/>
              <a:chExt cx="2428892" cy="2428892"/>
            </a:xfrm>
          </p:grpSpPr>
          <p:sp>
            <p:nvSpPr>
              <p:cNvPr id="11" name="橢圓 4"/>
              <p:cNvSpPr>
                <a:spLocks noChangeArrowheads="1"/>
              </p:cNvSpPr>
              <p:nvPr/>
            </p:nvSpPr>
            <p:spPr bwMode="auto">
              <a:xfrm>
                <a:off x="3286116" y="2571744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" name="橢圓 7"/>
              <p:cNvSpPr>
                <a:spLocks noChangeArrowheads="1"/>
              </p:cNvSpPr>
              <p:nvPr/>
            </p:nvSpPr>
            <p:spPr bwMode="auto">
              <a:xfrm>
                <a:off x="1357290" y="450057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橢圓 15"/>
              <p:cNvSpPr>
                <a:spLocks noChangeArrowheads="1"/>
              </p:cNvSpPr>
              <p:nvPr/>
            </p:nvSpPr>
            <p:spPr bwMode="auto">
              <a:xfrm>
                <a:off x="2643174" y="3214686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橢圓 16"/>
              <p:cNvSpPr>
                <a:spLocks noChangeArrowheads="1"/>
              </p:cNvSpPr>
              <p:nvPr/>
            </p:nvSpPr>
            <p:spPr bwMode="auto">
              <a:xfrm>
                <a:off x="2000232" y="385762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6" name="直線接點 24"/>
            <p:cNvCxnSpPr>
              <a:cxnSpLocks noChangeShapeType="1"/>
            </p:cNvCxnSpPr>
            <p:nvPr/>
          </p:nvCxnSpPr>
          <p:spPr bwMode="auto">
            <a:xfrm rot="5400000">
              <a:off x="2390998" y="3519438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直線接點 28"/>
            <p:cNvCxnSpPr>
              <a:cxnSpLocks noChangeShapeType="1"/>
            </p:cNvCxnSpPr>
            <p:nvPr/>
          </p:nvCxnSpPr>
          <p:spPr bwMode="auto">
            <a:xfrm rot="5400000">
              <a:off x="1748061" y="4162375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直線接點 38"/>
            <p:cNvCxnSpPr>
              <a:cxnSpLocks noChangeShapeType="1"/>
            </p:cNvCxnSpPr>
            <p:nvPr/>
          </p:nvCxnSpPr>
          <p:spPr bwMode="auto">
            <a:xfrm rot="5400000">
              <a:off x="3033936" y="287650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矩形 69"/>
            <p:cNvSpPr>
              <a:spLocks noChangeArrowheads="1"/>
            </p:cNvSpPr>
            <p:nvPr/>
          </p:nvSpPr>
          <p:spPr bwMode="auto">
            <a:xfrm>
              <a:off x="3321273" y="242088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2" name="矩形 70"/>
            <p:cNvSpPr>
              <a:spLocks noChangeArrowheads="1"/>
            </p:cNvSpPr>
            <p:nvPr/>
          </p:nvSpPr>
          <p:spPr bwMode="auto">
            <a:xfrm>
              <a:off x="2678336" y="30638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3" name="矩形 71"/>
            <p:cNvSpPr>
              <a:spLocks noChangeArrowheads="1"/>
            </p:cNvSpPr>
            <p:nvPr/>
          </p:nvSpPr>
          <p:spPr bwMode="auto">
            <a:xfrm>
              <a:off x="2035398" y="37067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4" name="矩形 72"/>
            <p:cNvSpPr>
              <a:spLocks noChangeArrowheads="1"/>
            </p:cNvSpPr>
            <p:nvPr/>
          </p:nvSpPr>
          <p:spPr bwMode="auto">
            <a:xfrm>
              <a:off x="1392461" y="43497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951437" y="2420888"/>
            <a:ext cx="2428875" cy="2528887"/>
            <a:chOff x="4951437" y="2420888"/>
            <a:chExt cx="2428875" cy="2528887"/>
          </a:xfrm>
        </p:grpSpPr>
        <p:grpSp>
          <p:nvGrpSpPr>
            <p:cNvPr id="5" name="群組 67"/>
            <p:cNvGrpSpPr>
              <a:grpSpLocks/>
            </p:cNvGrpSpPr>
            <p:nvPr/>
          </p:nvGrpSpPr>
          <p:grpSpPr bwMode="auto">
            <a:xfrm>
              <a:off x="4951437" y="2449463"/>
              <a:ext cx="2428875" cy="2428875"/>
              <a:chOff x="5143504" y="2571744"/>
              <a:chExt cx="2428892" cy="2428892"/>
            </a:xfrm>
          </p:grpSpPr>
          <p:sp>
            <p:nvSpPr>
              <p:cNvPr id="6" name="橢圓 8"/>
              <p:cNvSpPr>
                <a:spLocks noChangeArrowheads="1"/>
              </p:cNvSpPr>
              <p:nvPr/>
            </p:nvSpPr>
            <p:spPr bwMode="auto">
              <a:xfrm>
                <a:off x="5143504" y="2571744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7" name="橢圓 10"/>
              <p:cNvSpPr>
                <a:spLocks noChangeArrowheads="1"/>
              </p:cNvSpPr>
              <p:nvPr/>
            </p:nvSpPr>
            <p:spPr bwMode="auto">
              <a:xfrm>
                <a:off x="5786446" y="3214686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8" name="橢圓 12"/>
              <p:cNvSpPr>
                <a:spLocks noChangeArrowheads="1"/>
              </p:cNvSpPr>
              <p:nvPr/>
            </p:nvSpPr>
            <p:spPr bwMode="auto">
              <a:xfrm>
                <a:off x="6429388" y="3857628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9" name="橢圓 14"/>
              <p:cNvSpPr>
                <a:spLocks noChangeArrowheads="1"/>
              </p:cNvSpPr>
              <p:nvPr/>
            </p:nvSpPr>
            <p:spPr bwMode="auto">
              <a:xfrm>
                <a:off x="7072330" y="4500570"/>
                <a:ext cx="500066" cy="500066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5" name="直線接點 18"/>
            <p:cNvCxnSpPr>
              <a:cxnSpLocks noChangeShapeType="1"/>
            </p:cNvCxnSpPr>
            <p:nvPr/>
          </p:nvCxnSpPr>
          <p:spPr bwMode="auto">
            <a:xfrm rot="16200000" flipH="1">
              <a:off x="6021412" y="3519438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直線接點 34"/>
            <p:cNvCxnSpPr>
              <a:cxnSpLocks noChangeShapeType="1"/>
            </p:cNvCxnSpPr>
            <p:nvPr/>
          </p:nvCxnSpPr>
          <p:spPr bwMode="auto">
            <a:xfrm rot="16200000" flipH="1">
              <a:off x="5378474" y="287650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直線接點 41"/>
            <p:cNvCxnSpPr>
              <a:cxnSpLocks noChangeShapeType="1"/>
            </p:cNvCxnSpPr>
            <p:nvPr/>
          </p:nvCxnSpPr>
          <p:spPr bwMode="auto">
            <a:xfrm rot="16200000" flipH="1">
              <a:off x="6664349" y="4162375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" name="矩形 73"/>
            <p:cNvSpPr>
              <a:spLocks noChangeArrowheads="1"/>
            </p:cNvSpPr>
            <p:nvPr/>
          </p:nvSpPr>
          <p:spPr bwMode="auto">
            <a:xfrm>
              <a:off x="5022874" y="242088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6" name="矩形 74"/>
            <p:cNvSpPr>
              <a:spLocks noChangeArrowheads="1"/>
            </p:cNvSpPr>
            <p:nvPr/>
          </p:nvSpPr>
          <p:spPr bwMode="auto">
            <a:xfrm>
              <a:off x="5665812" y="30638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矩形 75"/>
            <p:cNvSpPr>
              <a:spLocks noChangeArrowheads="1"/>
            </p:cNvSpPr>
            <p:nvPr/>
          </p:nvSpPr>
          <p:spPr bwMode="auto">
            <a:xfrm>
              <a:off x="6308749" y="37067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8" name="矩形 76"/>
            <p:cNvSpPr>
              <a:spLocks noChangeArrowheads="1"/>
            </p:cNvSpPr>
            <p:nvPr/>
          </p:nvSpPr>
          <p:spPr bwMode="auto">
            <a:xfrm>
              <a:off x="6951687" y="43497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9" name="矩形 77"/>
          <p:cNvSpPr>
            <a:spLocks noChangeArrowheads="1"/>
          </p:cNvSpPr>
          <p:nvPr/>
        </p:nvSpPr>
        <p:spPr bwMode="auto">
          <a:xfrm>
            <a:off x="1254037" y="4978350"/>
            <a:ext cx="2562845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Skewed </a:t>
            </a:r>
            <a:r>
              <a:rPr lang="en-US" altLang="zh-TW" sz="2400" dirty="0" smtClean="0">
                <a:latin typeface="+mj-lt"/>
              </a:rPr>
              <a:t>to the left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1" name="矩形 77"/>
          <p:cNvSpPr>
            <a:spLocks noChangeArrowheads="1"/>
          </p:cNvSpPr>
          <p:nvPr/>
        </p:nvSpPr>
        <p:spPr bwMode="auto">
          <a:xfrm>
            <a:off x="4808275" y="4978350"/>
            <a:ext cx="2715198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Skewed </a:t>
            </a:r>
            <a:r>
              <a:rPr lang="en-US" altLang="zh-TW" sz="2400" dirty="0" smtClean="0">
                <a:latin typeface="+mj-lt"/>
              </a:rPr>
              <a:t>to the right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239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Binary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Full </a:t>
            </a:r>
            <a:r>
              <a:rPr lang="en-US" altLang="zh-TW" dirty="0"/>
              <a:t>binary </a:t>
            </a:r>
            <a:r>
              <a:rPr lang="en-US" altLang="zh-TW" dirty="0" smtClean="0"/>
              <a:t>tree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 smtClean="0"/>
              <a:t>binary </a:t>
            </a:r>
            <a:r>
              <a:rPr lang="en-US" altLang="zh-TW" dirty="0"/>
              <a:t>tree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of depth </a:t>
            </a:r>
            <a:r>
              <a:rPr lang="en-US" altLang="zh-TW" dirty="0">
                <a:solidFill>
                  <a:srgbClr val="C00000"/>
                </a:solidFill>
              </a:rPr>
              <a:t>k</a:t>
            </a:r>
            <a:r>
              <a:rPr lang="en-US" altLang="zh-TW" dirty="0"/>
              <a:t> </a:t>
            </a:r>
            <a:r>
              <a:rPr lang="en-US" altLang="zh-TW" dirty="0" smtClean="0"/>
              <a:t>which has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k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– 1 </a:t>
            </a:r>
            <a:r>
              <a:rPr lang="en-US" altLang="zh-TW" dirty="0"/>
              <a:t>nodes</a:t>
            </a:r>
          </a:p>
          <a:p>
            <a:pPr lvl="1"/>
            <a:endParaRPr lang="zh-TW" altLang="en-US" b="1" dirty="0"/>
          </a:p>
        </p:txBody>
      </p:sp>
      <p:grpSp>
        <p:nvGrpSpPr>
          <p:cNvPr id="93" name="群組 92"/>
          <p:cNvGrpSpPr/>
          <p:nvPr/>
        </p:nvGrpSpPr>
        <p:grpSpPr>
          <a:xfrm>
            <a:off x="2536032" y="2924944"/>
            <a:ext cx="4071937" cy="2714625"/>
            <a:chOff x="500063" y="3143250"/>
            <a:chExt cx="4071937" cy="2714625"/>
          </a:xfrm>
        </p:grpSpPr>
        <p:sp>
          <p:nvSpPr>
            <p:cNvPr id="48" name="橢圓 4"/>
            <p:cNvSpPr>
              <a:spLocks noChangeArrowheads="1"/>
            </p:cNvSpPr>
            <p:nvPr/>
          </p:nvSpPr>
          <p:spPr bwMode="auto">
            <a:xfrm>
              <a:off x="2286000" y="31718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橢圓 5"/>
            <p:cNvSpPr>
              <a:spLocks noChangeArrowheads="1"/>
            </p:cNvSpPr>
            <p:nvPr/>
          </p:nvSpPr>
          <p:spPr bwMode="auto">
            <a:xfrm>
              <a:off x="1285875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6"/>
            <p:cNvSpPr>
              <a:spLocks noChangeArrowheads="1"/>
            </p:cNvSpPr>
            <p:nvPr/>
          </p:nvSpPr>
          <p:spPr bwMode="auto">
            <a:xfrm>
              <a:off x="3286125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7"/>
            <p:cNvSpPr>
              <a:spLocks noChangeArrowheads="1"/>
            </p:cNvSpPr>
            <p:nvPr/>
          </p:nvSpPr>
          <p:spPr bwMode="auto">
            <a:xfrm>
              <a:off x="378618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橢圓 8"/>
            <p:cNvSpPr>
              <a:spLocks noChangeArrowheads="1"/>
            </p:cNvSpPr>
            <p:nvPr/>
          </p:nvSpPr>
          <p:spPr bwMode="auto">
            <a:xfrm>
              <a:off x="78581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3" name="橢圓 9"/>
            <p:cNvSpPr>
              <a:spLocks noChangeArrowheads="1"/>
            </p:cNvSpPr>
            <p:nvPr/>
          </p:nvSpPr>
          <p:spPr bwMode="auto">
            <a:xfrm>
              <a:off x="178593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橢圓 10"/>
            <p:cNvSpPr>
              <a:spLocks noChangeArrowheads="1"/>
            </p:cNvSpPr>
            <p:nvPr/>
          </p:nvSpPr>
          <p:spPr bwMode="auto">
            <a:xfrm>
              <a:off x="2714625" y="45720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5" name="直線接點 11"/>
            <p:cNvCxnSpPr>
              <a:cxnSpLocks noChangeShapeType="1"/>
              <a:stCxn id="48" idx="4"/>
              <a:endCxn id="49" idx="0"/>
            </p:cNvCxnSpPr>
            <p:nvPr/>
          </p:nvCxnSpPr>
          <p:spPr bwMode="auto">
            <a:xfrm rot="5400000">
              <a:off x="1942307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" name="直線接點 12"/>
            <p:cNvCxnSpPr>
              <a:cxnSpLocks noChangeShapeType="1"/>
              <a:stCxn id="48" idx="4"/>
              <a:endCxn id="50" idx="0"/>
            </p:cNvCxnSpPr>
            <p:nvPr/>
          </p:nvCxnSpPr>
          <p:spPr bwMode="auto">
            <a:xfrm rot="16200000" flipH="1">
              <a:off x="2942432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7" name="直線接點 13"/>
            <p:cNvCxnSpPr>
              <a:cxnSpLocks noChangeShapeType="1"/>
              <a:stCxn id="49" idx="4"/>
              <a:endCxn id="52" idx="0"/>
            </p:cNvCxnSpPr>
            <p:nvPr/>
          </p:nvCxnSpPr>
          <p:spPr bwMode="auto">
            <a:xfrm rot="5400000">
              <a:off x="1177926" y="4214812"/>
              <a:ext cx="214312" cy="5000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直線接點 14"/>
            <p:cNvCxnSpPr>
              <a:cxnSpLocks noChangeShapeType="1"/>
              <a:stCxn id="49" idx="4"/>
              <a:endCxn id="53" idx="0"/>
            </p:cNvCxnSpPr>
            <p:nvPr/>
          </p:nvCxnSpPr>
          <p:spPr bwMode="auto">
            <a:xfrm rot="16200000" flipH="1">
              <a:off x="1677988" y="4214813"/>
              <a:ext cx="214312" cy="50006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" name="直線接點 15"/>
            <p:cNvCxnSpPr>
              <a:cxnSpLocks noChangeShapeType="1"/>
              <a:stCxn id="50" idx="4"/>
              <a:endCxn id="54" idx="0"/>
            </p:cNvCxnSpPr>
            <p:nvPr/>
          </p:nvCxnSpPr>
          <p:spPr bwMode="auto">
            <a:xfrm rot="5400000">
              <a:off x="3142457" y="4179094"/>
              <a:ext cx="214312" cy="5715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直線接點 16"/>
            <p:cNvCxnSpPr>
              <a:cxnSpLocks noChangeShapeType="1"/>
              <a:stCxn id="50" idx="4"/>
              <a:endCxn id="51" idx="0"/>
            </p:cNvCxnSpPr>
            <p:nvPr/>
          </p:nvCxnSpPr>
          <p:spPr bwMode="auto">
            <a:xfrm rot="16200000" flipH="1">
              <a:off x="3678238" y="4214813"/>
              <a:ext cx="214312" cy="50006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2" name="矩形 35"/>
            <p:cNvSpPr>
              <a:spLocks noChangeArrowheads="1"/>
            </p:cNvSpPr>
            <p:nvPr/>
          </p:nvSpPr>
          <p:spPr bwMode="auto">
            <a:xfrm>
              <a:off x="2357438" y="31432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橢圓 40"/>
            <p:cNvSpPr>
              <a:spLocks noChangeArrowheads="1"/>
            </p:cNvSpPr>
            <p:nvPr/>
          </p:nvSpPr>
          <p:spPr bwMode="auto">
            <a:xfrm>
              <a:off x="500063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4" name="橢圓 41"/>
            <p:cNvSpPr>
              <a:spLocks noChangeArrowheads="1"/>
            </p:cNvSpPr>
            <p:nvPr/>
          </p:nvSpPr>
          <p:spPr bwMode="auto">
            <a:xfrm>
              <a:off x="1009650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5" name="橢圓 42"/>
            <p:cNvSpPr>
              <a:spLocks noChangeArrowheads="1"/>
            </p:cNvSpPr>
            <p:nvPr/>
          </p:nvSpPr>
          <p:spPr bwMode="auto">
            <a:xfrm>
              <a:off x="1500188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橢圓 43"/>
            <p:cNvSpPr>
              <a:spLocks noChangeArrowheads="1"/>
            </p:cNvSpPr>
            <p:nvPr/>
          </p:nvSpPr>
          <p:spPr bwMode="auto">
            <a:xfrm>
              <a:off x="2000250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7" name="橢圓 44"/>
            <p:cNvSpPr>
              <a:spLocks noChangeArrowheads="1"/>
            </p:cNvSpPr>
            <p:nvPr/>
          </p:nvSpPr>
          <p:spPr bwMode="auto">
            <a:xfrm>
              <a:off x="2500313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8" name="橢圓 45"/>
            <p:cNvSpPr>
              <a:spLocks noChangeArrowheads="1"/>
            </p:cNvSpPr>
            <p:nvPr/>
          </p:nvSpPr>
          <p:spPr bwMode="auto">
            <a:xfrm>
              <a:off x="3000375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9" name="橢圓 46"/>
            <p:cNvSpPr>
              <a:spLocks noChangeArrowheads="1"/>
            </p:cNvSpPr>
            <p:nvPr/>
          </p:nvSpPr>
          <p:spPr bwMode="auto">
            <a:xfrm>
              <a:off x="3500438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0" name="橢圓 47"/>
            <p:cNvSpPr>
              <a:spLocks noChangeArrowheads="1"/>
            </p:cNvSpPr>
            <p:nvPr/>
          </p:nvSpPr>
          <p:spPr bwMode="auto">
            <a:xfrm>
              <a:off x="4000500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1" name="直線接點 48"/>
            <p:cNvCxnSpPr>
              <a:cxnSpLocks noChangeShapeType="1"/>
              <a:stCxn id="52" idx="4"/>
            </p:cNvCxnSpPr>
            <p:nvPr/>
          </p:nvCxnSpPr>
          <p:spPr bwMode="auto">
            <a:xfrm rot="5400000">
              <a:off x="785019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直線接點 51"/>
            <p:cNvCxnSpPr>
              <a:cxnSpLocks noChangeShapeType="1"/>
              <a:stCxn id="52" idx="4"/>
              <a:endCxn id="64" idx="0"/>
            </p:cNvCxnSpPr>
            <p:nvPr/>
          </p:nvCxnSpPr>
          <p:spPr bwMode="auto">
            <a:xfrm rot="16200000" flipH="1">
              <a:off x="1039813" y="5067300"/>
              <a:ext cx="214312" cy="2238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直線接點 54"/>
            <p:cNvCxnSpPr>
              <a:cxnSpLocks noChangeShapeType="1"/>
              <a:stCxn id="53" idx="4"/>
              <a:endCxn id="65" idx="0"/>
            </p:cNvCxnSpPr>
            <p:nvPr/>
          </p:nvCxnSpPr>
          <p:spPr bwMode="auto">
            <a:xfrm rot="5400000">
              <a:off x="1785144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直線接點 57"/>
            <p:cNvCxnSpPr>
              <a:cxnSpLocks noChangeShapeType="1"/>
              <a:stCxn id="53" idx="4"/>
              <a:endCxn id="66" idx="0"/>
            </p:cNvCxnSpPr>
            <p:nvPr/>
          </p:nvCxnSpPr>
          <p:spPr bwMode="auto">
            <a:xfrm rot="16200000" flipH="1">
              <a:off x="2035176" y="5072062"/>
              <a:ext cx="214312" cy="2143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" name="直線接點 60"/>
            <p:cNvCxnSpPr>
              <a:cxnSpLocks noChangeShapeType="1"/>
              <a:stCxn id="54" idx="4"/>
              <a:endCxn id="67" idx="0"/>
            </p:cNvCxnSpPr>
            <p:nvPr/>
          </p:nvCxnSpPr>
          <p:spPr bwMode="auto">
            <a:xfrm rot="5400000">
              <a:off x="2749551" y="5072062"/>
              <a:ext cx="214312" cy="2143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6" name="直線接點 63"/>
            <p:cNvCxnSpPr>
              <a:cxnSpLocks noChangeShapeType="1"/>
              <a:stCxn id="54" idx="4"/>
              <a:endCxn id="68" idx="0"/>
            </p:cNvCxnSpPr>
            <p:nvPr/>
          </p:nvCxnSpPr>
          <p:spPr bwMode="auto">
            <a:xfrm rot="16200000" flipH="1">
              <a:off x="2999582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7" name="直線接點 66"/>
            <p:cNvCxnSpPr>
              <a:cxnSpLocks noChangeShapeType="1"/>
              <a:stCxn id="51" idx="4"/>
              <a:endCxn id="69" idx="0"/>
            </p:cNvCxnSpPr>
            <p:nvPr/>
          </p:nvCxnSpPr>
          <p:spPr bwMode="auto">
            <a:xfrm rot="5400000">
              <a:off x="3785394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8" name="直線接點 69"/>
            <p:cNvCxnSpPr>
              <a:cxnSpLocks noChangeShapeType="1"/>
              <a:stCxn id="51" idx="4"/>
              <a:endCxn id="70" idx="0"/>
            </p:cNvCxnSpPr>
            <p:nvPr/>
          </p:nvCxnSpPr>
          <p:spPr bwMode="auto">
            <a:xfrm rot="16200000" flipH="1">
              <a:off x="4035426" y="5072062"/>
              <a:ext cx="214312" cy="2143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9" name="矩形 101"/>
            <p:cNvSpPr>
              <a:spLocks noChangeArrowheads="1"/>
            </p:cNvSpPr>
            <p:nvPr/>
          </p:nvSpPr>
          <p:spPr bwMode="auto">
            <a:xfrm>
              <a:off x="1357313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0" name="矩形 102"/>
            <p:cNvSpPr>
              <a:spLocks noChangeArrowheads="1"/>
            </p:cNvSpPr>
            <p:nvPr/>
          </p:nvSpPr>
          <p:spPr bwMode="auto">
            <a:xfrm>
              <a:off x="3357563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1" name="矩形 103"/>
            <p:cNvSpPr>
              <a:spLocks noChangeArrowheads="1"/>
            </p:cNvSpPr>
            <p:nvPr/>
          </p:nvSpPr>
          <p:spPr bwMode="auto">
            <a:xfrm>
              <a:off x="85725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2" name="矩形 104"/>
            <p:cNvSpPr>
              <a:spLocks noChangeArrowheads="1"/>
            </p:cNvSpPr>
            <p:nvPr/>
          </p:nvSpPr>
          <p:spPr bwMode="auto">
            <a:xfrm>
              <a:off x="185737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3" name="矩形 105"/>
            <p:cNvSpPr>
              <a:spLocks noChangeArrowheads="1"/>
            </p:cNvSpPr>
            <p:nvPr/>
          </p:nvSpPr>
          <p:spPr bwMode="auto">
            <a:xfrm>
              <a:off x="2786063" y="45434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4" name="矩形 106"/>
            <p:cNvSpPr>
              <a:spLocks noChangeArrowheads="1"/>
            </p:cNvSpPr>
            <p:nvPr/>
          </p:nvSpPr>
          <p:spPr bwMode="auto">
            <a:xfrm>
              <a:off x="385762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5" name="矩形 107"/>
            <p:cNvSpPr>
              <a:spLocks noChangeArrowheads="1"/>
            </p:cNvSpPr>
            <p:nvPr/>
          </p:nvSpPr>
          <p:spPr bwMode="auto">
            <a:xfrm>
              <a:off x="571500" y="5257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6" name="矩形 108"/>
            <p:cNvSpPr>
              <a:spLocks noChangeArrowheads="1"/>
            </p:cNvSpPr>
            <p:nvPr/>
          </p:nvSpPr>
          <p:spPr bwMode="auto">
            <a:xfrm>
              <a:off x="1071563" y="5257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9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7" name="矩形 109"/>
            <p:cNvSpPr>
              <a:spLocks noChangeArrowheads="1"/>
            </p:cNvSpPr>
            <p:nvPr/>
          </p:nvSpPr>
          <p:spPr bwMode="auto">
            <a:xfrm>
              <a:off x="1500188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10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8" name="矩形 110"/>
            <p:cNvSpPr>
              <a:spLocks noChangeArrowheads="1"/>
            </p:cNvSpPr>
            <p:nvPr/>
          </p:nvSpPr>
          <p:spPr bwMode="auto">
            <a:xfrm>
              <a:off x="2000250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89" name="矩形 111"/>
            <p:cNvSpPr>
              <a:spLocks noChangeArrowheads="1"/>
            </p:cNvSpPr>
            <p:nvPr/>
          </p:nvSpPr>
          <p:spPr bwMode="auto">
            <a:xfrm>
              <a:off x="2500313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90" name="矩形 112"/>
            <p:cNvSpPr>
              <a:spLocks noChangeArrowheads="1"/>
            </p:cNvSpPr>
            <p:nvPr/>
          </p:nvSpPr>
          <p:spPr bwMode="auto">
            <a:xfrm>
              <a:off x="3000375" y="5257800"/>
              <a:ext cx="64293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91" name="矩形 113"/>
            <p:cNvSpPr>
              <a:spLocks noChangeArrowheads="1"/>
            </p:cNvSpPr>
            <p:nvPr/>
          </p:nvSpPr>
          <p:spPr bwMode="auto">
            <a:xfrm>
              <a:off x="3500438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92" name="矩形 114"/>
            <p:cNvSpPr>
              <a:spLocks noChangeArrowheads="1"/>
            </p:cNvSpPr>
            <p:nvPr/>
          </p:nvSpPr>
          <p:spPr bwMode="auto">
            <a:xfrm>
              <a:off x="4000500" y="525780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4" name="矩形 24"/>
          <p:cNvSpPr>
            <a:spLocks noChangeArrowheads="1"/>
          </p:cNvSpPr>
          <p:nvPr/>
        </p:nvSpPr>
        <p:spPr bwMode="auto">
          <a:xfrm>
            <a:off x="2750344" y="5734997"/>
            <a:ext cx="3643312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A full binary tree of depth 4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Complete </a:t>
            </a:r>
            <a:r>
              <a:rPr lang="en-US" altLang="zh-TW" dirty="0"/>
              <a:t>binary tree 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/>
              <a:t>A </a:t>
            </a:r>
            <a:r>
              <a:rPr lang="en-US" altLang="zh-TW" dirty="0" smtClean="0"/>
              <a:t>binary </a:t>
            </a:r>
            <a:r>
              <a:rPr lang="en-US" altLang="zh-TW" dirty="0"/>
              <a:t>tree</a:t>
            </a:r>
            <a:r>
              <a:rPr lang="en-US" altLang="zh-TW" dirty="0">
                <a:solidFill>
                  <a:srgbClr val="893BC3"/>
                </a:solidFill>
              </a:rPr>
              <a:t> </a:t>
            </a:r>
            <a:r>
              <a:rPr lang="en-US" altLang="zh-TW" dirty="0"/>
              <a:t>of depth </a:t>
            </a:r>
            <a:r>
              <a:rPr lang="en-US" altLang="zh-TW" dirty="0">
                <a:solidFill>
                  <a:srgbClr val="FF0000"/>
                </a:solidFill>
              </a:rPr>
              <a:t>k </a:t>
            </a:r>
            <a:r>
              <a:rPr lang="en-US" altLang="zh-TW" dirty="0"/>
              <a:t>with </a:t>
            </a:r>
            <a:r>
              <a:rPr lang="en-US" altLang="zh-TW" dirty="0">
                <a:solidFill>
                  <a:srgbClr val="FF0000"/>
                </a:solidFill>
              </a:rPr>
              <a:t>n </a:t>
            </a:r>
            <a:r>
              <a:rPr lang="en-US" altLang="zh-TW" dirty="0" smtClean="0"/>
              <a:t>node is called </a:t>
            </a:r>
            <a:r>
              <a:rPr lang="en-US" altLang="zh-TW" b="1" dirty="0" smtClean="0"/>
              <a:t>complete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its nodes correspond to the nodes numbered from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in the full binary </a:t>
            </a:r>
            <a:r>
              <a:rPr lang="en-US" altLang="zh-TW" dirty="0" smtClean="0"/>
              <a:t>tree</a:t>
            </a:r>
            <a:endParaRPr lang="en-US" altLang="zh-TW" dirty="0"/>
          </a:p>
        </p:txBody>
      </p:sp>
      <p:grpSp>
        <p:nvGrpSpPr>
          <p:cNvPr id="34" name="群組 33"/>
          <p:cNvGrpSpPr/>
          <p:nvPr/>
        </p:nvGrpSpPr>
        <p:grpSpPr>
          <a:xfrm>
            <a:off x="2498887" y="3522687"/>
            <a:ext cx="3786187" cy="2714625"/>
            <a:chOff x="4643438" y="3143250"/>
            <a:chExt cx="3786187" cy="2714625"/>
          </a:xfrm>
        </p:grpSpPr>
        <p:sp>
          <p:nvSpPr>
            <p:cNvPr id="35" name="橢圓 129"/>
            <p:cNvSpPr>
              <a:spLocks noChangeArrowheads="1"/>
            </p:cNvSpPr>
            <p:nvPr/>
          </p:nvSpPr>
          <p:spPr bwMode="auto">
            <a:xfrm>
              <a:off x="5708503" y="529758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橢圓 72"/>
            <p:cNvSpPr>
              <a:spLocks noChangeArrowheads="1"/>
            </p:cNvSpPr>
            <p:nvPr/>
          </p:nvSpPr>
          <p:spPr bwMode="auto">
            <a:xfrm>
              <a:off x="6429375" y="31718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橢圓 73"/>
            <p:cNvSpPr>
              <a:spLocks noChangeArrowheads="1"/>
            </p:cNvSpPr>
            <p:nvPr/>
          </p:nvSpPr>
          <p:spPr bwMode="auto">
            <a:xfrm>
              <a:off x="5429250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橢圓 74"/>
            <p:cNvSpPr>
              <a:spLocks noChangeArrowheads="1"/>
            </p:cNvSpPr>
            <p:nvPr/>
          </p:nvSpPr>
          <p:spPr bwMode="auto">
            <a:xfrm>
              <a:off x="7429500" y="38576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橢圓 75"/>
            <p:cNvSpPr>
              <a:spLocks noChangeArrowheads="1"/>
            </p:cNvSpPr>
            <p:nvPr/>
          </p:nvSpPr>
          <p:spPr bwMode="auto">
            <a:xfrm>
              <a:off x="792956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橢圓 76"/>
            <p:cNvSpPr>
              <a:spLocks noChangeArrowheads="1"/>
            </p:cNvSpPr>
            <p:nvPr/>
          </p:nvSpPr>
          <p:spPr bwMode="auto">
            <a:xfrm>
              <a:off x="492918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橢圓 77"/>
            <p:cNvSpPr>
              <a:spLocks noChangeArrowheads="1"/>
            </p:cNvSpPr>
            <p:nvPr/>
          </p:nvSpPr>
          <p:spPr bwMode="auto">
            <a:xfrm>
              <a:off x="592931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2" name="橢圓 78"/>
            <p:cNvSpPr>
              <a:spLocks noChangeArrowheads="1"/>
            </p:cNvSpPr>
            <p:nvPr/>
          </p:nvSpPr>
          <p:spPr bwMode="auto">
            <a:xfrm>
              <a:off x="6858000" y="45720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43" name="直線接點 79"/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 rot="5400000">
              <a:off x="6087269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直線接點 80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 rot="16200000" flipH="1">
              <a:off x="7087394" y="3264694"/>
              <a:ext cx="185737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直線接點 81"/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 rot="5400000">
              <a:off x="5322888" y="4214813"/>
              <a:ext cx="214312" cy="50006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" name="直線接點 82"/>
            <p:cNvCxnSpPr>
              <a:cxnSpLocks noChangeShapeType="1"/>
              <a:stCxn id="37" idx="4"/>
              <a:endCxn id="41" idx="0"/>
            </p:cNvCxnSpPr>
            <p:nvPr/>
          </p:nvCxnSpPr>
          <p:spPr bwMode="auto">
            <a:xfrm rot="16200000" flipH="1">
              <a:off x="5822951" y="4214812"/>
              <a:ext cx="214312" cy="5000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直線接點 83"/>
            <p:cNvCxnSpPr>
              <a:cxnSpLocks noChangeShapeType="1"/>
              <a:stCxn id="38" idx="4"/>
              <a:endCxn id="42" idx="0"/>
            </p:cNvCxnSpPr>
            <p:nvPr/>
          </p:nvCxnSpPr>
          <p:spPr bwMode="auto">
            <a:xfrm rot="5400000">
              <a:off x="7287419" y="4179094"/>
              <a:ext cx="214312" cy="5715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直線接點 84"/>
            <p:cNvCxnSpPr>
              <a:cxnSpLocks noChangeShapeType="1"/>
              <a:stCxn id="38" idx="4"/>
              <a:endCxn id="39" idx="0"/>
            </p:cNvCxnSpPr>
            <p:nvPr/>
          </p:nvCxnSpPr>
          <p:spPr bwMode="auto">
            <a:xfrm rot="16200000" flipH="1">
              <a:off x="7823201" y="4214812"/>
              <a:ext cx="214312" cy="5000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9" name="橢圓 85"/>
            <p:cNvSpPr>
              <a:spLocks noChangeArrowheads="1"/>
            </p:cNvSpPr>
            <p:nvPr/>
          </p:nvSpPr>
          <p:spPr bwMode="auto">
            <a:xfrm>
              <a:off x="4643438" y="5286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86"/>
            <p:cNvSpPr>
              <a:spLocks noChangeArrowheads="1"/>
            </p:cNvSpPr>
            <p:nvPr/>
          </p:nvSpPr>
          <p:spPr bwMode="auto">
            <a:xfrm>
              <a:off x="5153025" y="5286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1" name="直線接點 93"/>
            <p:cNvCxnSpPr>
              <a:cxnSpLocks noChangeShapeType="1"/>
              <a:stCxn id="40" idx="4"/>
              <a:endCxn id="49" idx="0"/>
            </p:cNvCxnSpPr>
            <p:nvPr/>
          </p:nvCxnSpPr>
          <p:spPr bwMode="auto">
            <a:xfrm rot="5400000">
              <a:off x="4929982" y="5036344"/>
              <a:ext cx="214312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" name="直線接點 94"/>
            <p:cNvCxnSpPr>
              <a:cxnSpLocks noChangeShapeType="1"/>
              <a:stCxn id="40" idx="4"/>
              <a:endCxn id="50" idx="0"/>
            </p:cNvCxnSpPr>
            <p:nvPr/>
          </p:nvCxnSpPr>
          <p:spPr bwMode="auto">
            <a:xfrm rot="16200000" flipH="1">
              <a:off x="5184776" y="5067300"/>
              <a:ext cx="214312" cy="2238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" name="矩形 115"/>
            <p:cNvSpPr>
              <a:spLocks noChangeArrowheads="1"/>
            </p:cNvSpPr>
            <p:nvPr/>
          </p:nvSpPr>
          <p:spPr bwMode="auto">
            <a:xfrm>
              <a:off x="6500813" y="31432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4" name="矩形 116"/>
            <p:cNvSpPr>
              <a:spLocks noChangeArrowheads="1"/>
            </p:cNvSpPr>
            <p:nvPr/>
          </p:nvSpPr>
          <p:spPr bwMode="auto">
            <a:xfrm>
              <a:off x="5500688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5" name="矩形 117"/>
            <p:cNvSpPr>
              <a:spLocks noChangeArrowheads="1"/>
            </p:cNvSpPr>
            <p:nvPr/>
          </p:nvSpPr>
          <p:spPr bwMode="auto">
            <a:xfrm>
              <a:off x="7500938" y="382905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6" name="矩形 118"/>
            <p:cNvSpPr>
              <a:spLocks noChangeArrowheads="1"/>
            </p:cNvSpPr>
            <p:nvPr/>
          </p:nvSpPr>
          <p:spPr bwMode="auto">
            <a:xfrm>
              <a:off x="500062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7" name="矩形 119"/>
            <p:cNvSpPr>
              <a:spLocks noChangeArrowheads="1"/>
            </p:cNvSpPr>
            <p:nvPr/>
          </p:nvSpPr>
          <p:spPr bwMode="auto">
            <a:xfrm>
              <a:off x="600075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8" name="矩形 120"/>
            <p:cNvSpPr>
              <a:spLocks noChangeArrowheads="1"/>
            </p:cNvSpPr>
            <p:nvPr/>
          </p:nvSpPr>
          <p:spPr bwMode="auto">
            <a:xfrm>
              <a:off x="6929438" y="45434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59" name="矩形 121"/>
            <p:cNvSpPr>
              <a:spLocks noChangeArrowheads="1"/>
            </p:cNvSpPr>
            <p:nvPr/>
          </p:nvSpPr>
          <p:spPr bwMode="auto">
            <a:xfrm>
              <a:off x="800100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0" name="矩形 122"/>
            <p:cNvSpPr>
              <a:spLocks noChangeArrowheads="1"/>
            </p:cNvSpPr>
            <p:nvPr/>
          </p:nvSpPr>
          <p:spPr bwMode="auto">
            <a:xfrm>
              <a:off x="4714875" y="5257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123"/>
            <p:cNvSpPr>
              <a:spLocks noChangeArrowheads="1"/>
            </p:cNvSpPr>
            <p:nvPr/>
          </p:nvSpPr>
          <p:spPr bwMode="auto">
            <a:xfrm>
              <a:off x="5214938" y="5257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9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124"/>
            <p:cNvSpPr>
              <a:spLocks noChangeArrowheads="1"/>
            </p:cNvSpPr>
            <p:nvPr/>
          </p:nvSpPr>
          <p:spPr bwMode="auto">
            <a:xfrm>
              <a:off x="5672784" y="5270615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63" name="直線接點 127"/>
            <p:cNvCxnSpPr>
              <a:cxnSpLocks noChangeShapeType="1"/>
              <a:stCxn id="41" idx="4"/>
              <a:endCxn id="35" idx="0"/>
            </p:cNvCxnSpPr>
            <p:nvPr/>
          </p:nvCxnSpPr>
          <p:spPr bwMode="auto">
            <a:xfrm flipH="1">
              <a:off x="5958534" y="5072063"/>
              <a:ext cx="220810" cy="22552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4" name="矩形 24"/>
          <p:cNvSpPr>
            <a:spLocks noChangeArrowheads="1"/>
          </p:cNvSpPr>
          <p:nvPr/>
        </p:nvSpPr>
        <p:spPr bwMode="auto">
          <a:xfrm>
            <a:off x="2123728" y="6167045"/>
            <a:ext cx="4536504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A </a:t>
            </a:r>
            <a:r>
              <a:rPr lang="en-US" altLang="zh-TW" sz="2400" dirty="0" smtClean="0">
                <a:latin typeface="+mj-lt"/>
              </a:rPr>
              <a:t>complete </a:t>
            </a:r>
            <a:r>
              <a:rPr lang="en-US" altLang="zh-TW" sz="2400" dirty="0">
                <a:latin typeface="+mj-lt"/>
              </a:rPr>
              <a:t>binary tree of depth 4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92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numbering scheme suggests to use a </a:t>
            </a:r>
            <a:r>
              <a:rPr lang="en-US" dirty="0" smtClean="0"/>
              <a:t>1-D array </a:t>
            </a:r>
            <a:r>
              <a:rPr lang="en-US" dirty="0"/>
              <a:t>to store the nodes</a:t>
            </a:r>
          </a:p>
          <a:p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28750" y="2781449"/>
            <a:ext cx="2500313" cy="3671887"/>
            <a:chOff x="1428750" y="2781449"/>
            <a:chExt cx="2500313" cy="3671887"/>
          </a:xfrm>
        </p:grpSpPr>
        <p:sp>
          <p:nvSpPr>
            <p:cNvPr id="65" name="橢圓 4"/>
            <p:cNvSpPr>
              <a:spLocks noChangeArrowheads="1"/>
            </p:cNvSpPr>
            <p:nvPr/>
          </p:nvSpPr>
          <p:spPr bwMode="auto">
            <a:xfrm>
              <a:off x="2357438" y="28100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橢圓 5"/>
            <p:cNvSpPr>
              <a:spLocks noChangeArrowheads="1"/>
            </p:cNvSpPr>
            <p:nvPr/>
          </p:nvSpPr>
          <p:spPr bwMode="auto">
            <a:xfrm>
              <a:off x="1785938" y="359583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7" name="橢圓 6"/>
            <p:cNvSpPr>
              <a:spLocks noChangeArrowheads="1"/>
            </p:cNvSpPr>
            <p:nvPr/>
          </p:nvSpPr>
          <p:spPr bwMode="auto">
            <a:xfrm>
              <a:off x="2928938" y="359583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8" name="橢圓 7"/>
            <p:cNvSpPr>
              <a:spLocks noChangeArrowheads="1"/>
            </p:cNvSpPr>
            <p:nvPr/>
          </p:nvSpPr>
          <p:spPr bwMode="auto">
            <a:xfrm>
              <a:off x="32146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9" name="橢圓 8"/>
            <p:cNvSpPr>
              <a:spLocks noChangeArrowheads="1"/>
            </p:cNvSpPr>
            <p:nvPr/>
          </p:nvSpPr>
          <p:spPr bwMode="auto">
            <a:xfrm>
              <a:off x="15001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0" name="橢圓 9"/>
            <p:cNvSpPr>
              <a:spLocks noChangeArrowheads="1"/>
            </p:cNvSpPr>
            <p:nvPr/>
          </p:nvSpPr>
          <p:spPr bwMode="auto">
            <a:xfrm>
              <a:off x="20716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1" name="橢圓 10"/>
            <p:cNvSpPr>
              <a:spLocks noChangeArrowheads="1"/>
            </p:cNvSpPr>
            <p:nvPr/>
          </p:nvSpPr>
          <p:spPr bwMode="auto">
            <a:xfrm>
              <a:off x="2643188" y="4453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2" name="直線接點 11"/>
            <p:cNvCxnSpPr>
              <a:cxnSpLocks noChangeShapeType="1"/>
              <a:stCxn id="65" idx="4"/>
            </p:cNvCxnSpPr>
            <p:nvPr/>
          </p:nvCxnSpPr>
          <p:spPr bwMode="auto">
            <a:xfrm rot="5400000">
              <a:off x="2178050" y="3167211"/>
              <a:ext cx="285750" cy="571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3" name="直線接點 12"/>
            <p:cNvCxnSpPr>
              <a:cxnSpLocks noChangeShapeType="1"/>
              <a:stCxn id="65" idx="4"/>
            </p:cNvCxnSpPr>
            <p:nvPr/>
          </p:nvCxnSpPr>
          <p:spPr bwMode="auto">
            <a:xfrm rot="16200000" flipH="1">
              <a:off x="2749550" y="3167211"/>
              <a:ext cx="285750" cy="571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直線接點 13"/>
            <p:cNvCxnSpPr>
              <a:cxnSpLocks noChangeShapeType="1"/>
              <a:stCxn id="66" idx="4"/>
              <a:endCxn id="69" idx="0"/>
            </p:cNvCxnSpPr>
            <p:nvPr/>
          </p:nvCxnSpPr>
          <p:spPr bwMode="auto">
            <a:xfrm rot="5400000">
              <a:off x="171370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" name="直線接點 14"/>
            <p:cNvCxnSpPr>
              <a:cxnSpLocks noChangeShapeType="1"/>
              <a:stCxn id="66" idx="4"/>
              <a:endCxn id="70" idx="0"/>
            </p:cNvCxnSpPr>
            <p:nvPr/>
          </p:nvCxnSpPr>
          <p:spPr bwMode="auto">
            <a:xfrm rot="16200000" flipH="1">
              <a:off x="199945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6" name="直線接點 15"/>
            <p:cNvCxnSpPr>
              <a:cxnSpLocks noChangeShapeType="1"/>
              <a:stCxn id="67" idx="4"/>
              <a:endCxn id="71" idx="0"/>
            </p:cNvCxnSpPr>
            <p:nvPr/>
          </p:nvCxnSpPr>
          <p:spPr bwMode="auto">
            <a:xfrm rot="5400000">
              <a:off x="285670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7" name="直線接點 16"/>
            <p:cNvCxnSpPr>
              <a:cxnSpLocks noChangeShapeType="1"/>
              <a:stCxn id="67" idx="4"/>
              <a:endCxn id="68" idx="0"/>
            </p:cNvCxnSpPr>
            <p:nvPr/>
          </p:nvCxnSpPr>
          <p:spPr bwMode="auto">
            <a:xfrm rot="16200000" flipH="1">
              <a:off x="3142456" y="4131618"/>
              <a:ext cx="357187" cy="2857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8" name="矩形 17"/>
            <p:cNvSpPr>
              <a:spLocks noChangeArrowheads="1"/>
            </p:cNvSpPr>
            <p:nvPr/>
          </p:nvSpPr>
          <p:spPr bwMode="auto">
            <a:xfrm>
              <a:off x="2286000" y="2781449"/>
              <a:ext cx="7143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A(1)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79" name="矩形 18"/>
            <p:cNvSpPr>
              <a:spLocks noChangeArrowheads="1"/>
            </p:cNvSpPr>
            <p:nvPr/>
          </p:nvSpPr>
          <p:spPr bwMode="auto">
            <a:xfrm>
              <a:off x="1716434" y="3567261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B(2)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0" name="矩形 19"/>
            <p:cNvSpPr>
              <a:spLocks noChangeArrowheads="1"/>
            </p:cNvSpPr>
            <p:nvPr/>
          </p:nvSpPr>
          <p:spPr bwMode="auto">
            <a:xfrm>
              <a:off x="2857500" y="3567261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C(3)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1" name="矩形 20"/>
            <p:cNvSpPr>
              <a:spLocks noChangeArrowheads="1"/>
            </p:cNvSpPr>
            <p:nvPr/>
          </p:nvSpPr>
          <p:spPr bwMode="auto">
            <a:xfrm>
              <a:off x="1428750" y="4424511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D(4)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2" name="矩形 21"/>
            <p:cNvSpPr>
              <a:spLocks noChangeArrowheads="1"/>
            </p:cNvSpPr>
            <p:nvPr/>
          </p:nvSpPr>
          <p:spPr bwMode="auto">
            <a:xfrm>
              <a:off x="2037903" y="4424511"/>
              <a:ext cx="56877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E(5)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2607468" y="4424511"/>
              <a:ext cx="57070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F(6)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4" name="矩形 23"/>
            <p:cNvSpPr>
              <a:spLocks noChangeArrowheads="1"/>
            </p:cNvSpPr>
            <p:nvPr/>
          </p:nvSpPr>
          <p:spPr bwMode="auto">
            <a:xfrm>
              <a:off x="3178969" y="4424511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G(7)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85" name="矩形 24"/>
            <p:cNvSpPr>
              <a:spLocks noChangeArrowheads="1"/>
            </p:cNvSpPr>
            <p:nvPr/>
          </p:nvSpPr>
          <p:spPr bwMode="auto">
            <a:xfrm>
              <a:off x="142875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A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6" name="矩形 25"/>
            <p:cNvSpPr>
              <a:spLocks noChangeArrowheads="1"/>
            </p:cNvSpPr>
            <p:nvPr/>
          </p:nvSpPr>
          <p:spPr bwMode="auto">
            <a:xfrm>
              <a:off x="178593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B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7" name="矩形 26"/>
            <p:cNvSpPr>
              <a:spLocks noChangeArrowheads="1"/>
            </p:cNvSpPr>
            <p:nvPr/>
          </p:nvSpPr>
          <p:spPr bwMode="auto">
            <a:xfrm>
              <a:off x="214312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C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8" name="矩形 27"/>
            <p:cNvSpPr>
              <a:spLocks noChangeArrowheads="1"/>
            </p:cNvSpPr>
            <p:nvPr/>
          </p:nvSpPr>
          <p:spPr bwMode="auto">
            <a:xfrm>
              <a:off x="2500313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D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89" name="矩形 28"/>
            <p:cNvSpPr>
              <a:spLocks noChangeArrowheads="1"/>
            </p:cNvSpPr>
            <p:nvPr/>
          </p:nvSpPr>
          <p:spPr bwMode="auto">
            <a:xfrm>
              <a:off x="285750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E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0" name="矩形 29"/>
            <p:cNvSpPr>
              <a:spLocks noChangeArrowheads="1"/>
            </p:cNvSpPr>
            <p:nvPr/>
          </p:nvSpPr>
          <p:spPr bwMode="auto">
            <a:xfrm>
              <a:off x="321468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F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1" name="矩形 30"/>
            <p:cNvSpPr>
              <a:spLocks noChangeArrowheads="1"/>
            </p:cNvSpPr>
            <p:nvPr/>
          </p:nvSpPr>
          <p:spPr bwMode="auto">
            <a:xfrm>
              <a:off x="357187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G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2" name="矩形 31"/>
            <p:cNvSpPr>
              <a:spLocks noChangeArrowheads="1"/>
            </p:cNvSpPr>
            <p:nvPr/>
          </p:nvSpPr>
          <p:spPr bwMode="auto">
            <a:xfrm>
              <a:off x="142875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1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3" name="矩形 32"/>
            <p:cNvSpPr>
              <a:spLocks noChangeArrowheads="1"/>
            </p:cNvSpPr>
            <p:nvPr/>
          </p:nvSpPr>
          <p:spPr bwMode="auto">
            <a:xfrm>
              <a:off x="178593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2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4" name="矩形 33"/>
            <p:cNvSpPr>
              <a:spLocks noChangeArrowheads="1"/>
            </p:cNvSpPr>
            <p:nvPr/>
          </p:nvSpPr>
          <p:spPr bwMode="auto">
            <a:xfrm>
              <a:off x="214312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3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5" name="矩形 34"/>
            <p:cNvSpPr>
              <a:spLocks noChangeArrowheads="1"/>
            </p:cNvSpPr>
            <p:nvPr/>
          </p:nvSpPr>
          <p:spPr bwMode="auto">
            <a:xfrm>
              <a:off x="2500313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4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6" name="矩形 35"/>
            <p:cNvSpPr>
              <a:spLocks noChangeArrowheads="1"/>
            </p:cNvSpPr>
            <p:nvPr/>
          </p:nvSpPr>
          <p:spPr bwMode="auto">
            <a:xfrm>
              <a:off x="285750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5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7" name="矩形 36"/>
            <p:cNvSpPr>
              <a:spLocks noChangeArrowheads="1"/>
            </p:cNvSpPr>
            <p:nvPr/>
          </p:nvSpPr>
          <p:spPr bwMode="auto">
            <a:xfrm>
              <a:off x="321468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6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98" name="矩形 37"/>
            <p:cNvSpPr>
              <a:spLocks noChangeArrowheads="1"/>
            </p:cNvSpPr>
            <p:nvPr/>
          </p:nvSpPr>
          <p:spPr bwMode="auto">
            <a:xfrm>
              <a:off x="357187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7</a:t>
              </a:r>
              <a:endParaRPr lang="zh-TW" altLang="en-US" b="1">
                <a:latin typeface="Comic Sans MS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04048" y="2781449"/>
            <a:ext cx="2925515" cy="3671887"/>
            <a:chOff x="5004048" y="2781449"/>
            <a:chExt cx="2925515" cy="3671887"/>
          </a:xfrm>
        </p:grpSpPr>
        <p:sp>
          <p:nvSpPr>
            <p:cNvPr id="99" name="橢圓 38"/>
            <p:cNvSpPr>
              <a:spLocks noChangeArrowheads="1"/>
            </p:cNvSpPr>
            <p:nvPr/>
          </p:nvSpPr>
          <p:spPr bwMode="auto">
            <a:xfrm>
              <a:off x="7000875" y="281002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0" name="橢圓 40"/>
            <p:cNvSpPr>
              <a:spLocks noChangeArrowheads="1"/>
            </p:cNvSpPr>
            <p:nvPr/>
          </p:nvSpPr>
          <p:spPr bwMode="auto">
            <a:xfrm>
              <a:off x="6357938" y="345296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1" name="橢圓 42"/>
            <p:cNvSpPr>
              <a:spLocks noChangeArrowheads="1"/>
            </p:cNvSpPr>
            <p:nvPr/>
          </p:nvSpPr>
          <p:spPr bwMode="auto">
            <a:xfrm>
              <a:off x="5715000" y="4095899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2" name="橢圓 44"/>
            <p:cNvSpPr>
              <a:spLocks noChangeArrowheads="1"/>
            </p:cNvSpPr>
            <p:nvPr/>
          </p:nvSpPr>
          <p:spPr bwMode="auto">
            <a:xfrm>
              <a:off x="5072063" y="473883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3" name="直線接點 45"/>
            <p:cNvCxnSpPr>
              <a:cxnSpLocks noChangeShapeType="1"/>
              <a:stCxn id="99" idx="3"/>
              <a:endCxn id="100" idx="7"/>
            </p:cNvCxnSpPr>
            <p:nvPr/>
          </p:nvCxnSpPr>
          <p:spPr bwMode="auto">
            <a:xfrm rot="5400000">
              <a:off x="6784975" y="3237061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" name="直線接點 50"/>
            <p:cNvCxnSpPr>
              <a:cxnSpLocks noChangeShapeType="1"/>
              <a:stCxn id="100" idx="3"/>
              <a:endCxn id="101" idx="7"/>
            </p:cNvCxnSpPr>
            <p:nvPr/>
          </p:nvCxnSpPr>
          <p:spPr bwMode="auto">
            <a:xfrm rot="5400000">
              <a:off x="6142038" y="3879999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5" name="直線接點 53"/>
            <p:cNvCxnSpPr>
              <a:cxnSpLocks noChangeShapeType="1"/>
              <a:stCxn id="101" idx="3"/>
              <a:endCxn id="102" idx="7"/>
            </p:cNvCxnSpPr>
            <p:nvPr/>
          </p:nvCxnSpPr>
          <p:spPr bwMode="auto">
            <a:xfrm rot="5400000">
              <a:off x="5499100" y="4522936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6" name="矩形 56"/>
            <p:cNvSpPr>
              <a:spLocks noChangeArrowheads="1"/>
            </p:cNvSpPr>
            <p:nvPr/>
          </p:nvSpPr>
          <p:spPr bwMode="auto">
            <a:xfrm>
              <a:off x="6929437" y="2781449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A(1)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07" name="矩形 57"/>
            <p:cNvSpPr>
              <a:spLocks noChangeArrowheads="1"/>
            </p:cNvSpPr>
            <p:nvPr/>
          </p:nvSpPr>
          <p:spPr bwMode="auto">
            <a:xfrm>
              <a:off x="6286500" y="3424386"/>
              <a:ext cx="58975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B(2)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08" name="矩形 58"/>
            <p:cNvSpPr>
              <a:spLocks noChangeArrowheads="1"/>
            </p:cNvSpPr>
            <p:nvPr/>
          </p:nvSpPr>
          <p:spPr bwMode="auto">
            <a:xfrm>
              <a:off x="5643562" y="4067324"/>
              <a:ext cx="64293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C(4)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09" name="矩形 59"/>
            <p:cNvSpPr>
              <a:spLocks noChangeArrowheads="1"/>
            </p:cNvSpPr>
            <p:nvPr/>
          </p:nvSpPr>
          <p:spPr bwMode="auto">
            <a:xfrm>
              <a:off x="5004048" y="4710261"/>
              <a:ext cx="60379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b="1" dirty="0" smtClean="0">
                  <a:latin typeface="Comic Sans MS" charset="0"/>
                </a:rPr>
                <a:t>D(8)</a:t>
              </a:r>
              <a:endParaRPr lang="zh-TW" altLang="en-US" b="1" dirty="0">
                <a:latin typeface="Comic Sans MS" charset="0"/>
              </a:endParaRPr>
            </a:p>
          </p:txBody>
        </p:sp>
        <p:sp>
          <p:nvSpPr>
            <p:cNvPr id="110" name="矩形 60"/>
            <p:cNvSpPr>
              <a:spLocks noChangeArrowheads="1"/>
            </p:cNvSpPr>
            <p:nvPr/>
          </p:nvSpPr>
          <p:spPr bwMode="auto">
            <a:xfrm>
              <a:off x="5072063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A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1" name="矩形 61"/>
            <p:cNvSpPr>
              <a:spLocks noChangeArrowheads="1"/>
            </p:cNvSpPr>
            <p:nvPr/>
          </p:nvSpPr>
          <p:spPr bwMode="auto">
            <a:xfrm>
              <a:off x="542925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B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2" name="矩形 62"/>
            <p:cNvSpPr>
              <a:spLocks noChangeArrowheads="1"/>
            </p:cNvSpPr>
            <p:nvPr/>
          </p:nvSpPr>
          <p:spPr bwMode="auto">
            <a:xfrm>
              <a:off x="578643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3" name="矩形 63"/>
            <p:cNvSpPr>
              <a:spLocks noChangeArrowheads="1"/>
            </p:cNvSpPr>
            <p:nvPr/>
          </p:nvSpPr>
          <p:spPr bwMode="auto">
            <a:xfrm>
              <a:off x="614362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C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4" name="矩形 64"/>
            <p:cNvSpPr>
              <a:spLocks noChangeArrowheads="1"/>
            </p:cNvSpPr>
            <p:nvPr/>
          </p:nvSpPr>
          <p:spPr bwMode="auto">
            <a:xfrm>
              <a:off x="6500813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5" name="矩形 65"/>
            <p:cNvSpPr>
              <a:spLocks noChangeArrowheads="1"/>
            </p:cNvSpPr>
            <p:nvPr/>
          </p:nvSpPr>
          <p:spPr bwMode="auto">
            <a:xfrm>
              <a:off x="6858000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6" name="矩形 66"/>
            <p:cNvSpPr>
              <a:spLocks noChangeArrowheads="1"/>
            </p:cNvSpPr>
            <p:nvPr/>
          </p:nvSpPr>
          <p:spPr bwMode="auto">
            <a:xfrm>
              <a:off x="7215188" y="585326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b="1"/>
            </a:p>
          </p:txBody>
        </p:sp>
        <p:sp>
          <p:nvSpPr>
            <p:cNvPr id="117" name="矩形 67"/>
            <p:cNvSpPr>
              <a:spLocks noChangeArrowheads="1"/>
            </p:cNvSpPr>
            <p:nvPr/>
          </p:nvSpPr>
          <p:spPr bwMode="auto">
            <a:xfrm>
              <a:off x="5072063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1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8" name="矩形 68"/>
            <p:cNvSpPr>
              <a:spLocks noChangeArrowheads="1"/>
            </p:cNvSpPr>
            <p:nvPr/>
          </p:nvSpPr>
          <p:spPr bwMode="auto">
            <a:xfrm>
              <a:off x="542925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2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9" name="矩形 69"/>
            <p:cNvSpPr>
              <a:spLocks noChangeArrowheads="1"/>
            </p:cNvSpPr>
            <p:nvPr/>
          </p:nvSpPr>
          <p:spPr bwMode="auto">
            <a:xfrm>
              <a:off x="578643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3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0" name="矩形 70"/>
            <p:cNvSpPr>
              <a:spLocks noChangeArrowheads="1"/>
            </p:cNvSpPr>
            <p:nvPr/>
          </p:nvSpPr>
          <p:spPr bwMode="auto">
            <a:xfrm>
              <a:off x="614362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4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1" name="矩形 71"/>
            <p:cNvSpPr>
              <a:spLocks noChangeArrowheads="1"/>
            </p:cNvSpPr>
            <p:nvPr/>
          </p:nvSpPr>
          <p:spPr bwMode="auto">
            <a:xfrm>
              <a:off x="6500813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5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2" name="矩形 72"/>
            <p:cNvSpPr>
              <a:spLocks noChangeArrowheads="1"/>
            </p:cNvSpPr>
            <p:nvPr/>
          </p:nvSpPr>
          <p:spPr bwMode="auto">
            <a:xfrm>
              <a:off x="6858000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6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3" name="矩形 73"/>
            <p:cNvSpPr>
              <a:spLocks noChangeArrowheads="1"/>
            </p:cNvSpPr>
            <p:nvPr/>
          </p:nvSpPr>
          <p:spPr bwMode="auto">
            <a:xfrm>
              <a:off x="7215188" y="5381774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7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4" name="矩形 74"/>
            <p:cNvSpPr>
              <a:spLocks noChangeArrowheads="1"/>
            </p:cNvSpPr>
            <p:nvPr/>
          </p:nvSpPr>
          <p:spPr bwMode="auto">
            <a:xfrm>
              <a:off x="7572375" y="585326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D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25" name="矩形 75"/>
            <p:cNvSpPr>
              <a:spLocks noChangeArrowheads="1"/>
            </p:cNvSpPr>
            <p:nvPr/>
          </p:nvSpPr>
          <p:spPr bwMode="auto">
            <a:xfrm>
              <a:off x="7572375" y="538177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r>
                <a:rPr lang="en-US" altLang="zh-TW" b="1">
                  <a:latin typeface="Comic Sans MS" charset="0"/>
                </a:rPr>
                <a:t>8</a:t>
              </a:r>
              <a:endParaRPr lang="zh-TW" altLang="en-US" b="1">
                <a:latin typeface="Comic Sans MS" charset="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78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in a tree structure are organized in a </a:t>
            </a:r>
            <a:r>
              <a:rPr lang="en-US" altLang="zh-TW" b="1" dirty="0" smtClean="0"/>
              <a:t>hierarchical</a:t>
            </a:r>
            <a:r>
              <a:rPr lang="en-US" altLang="zh-TW" dirty="0" smtClean="0"/>
              <a:t> manner.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61837"/>
              </p:ext>
            </p:extLst>
          </p:nvPr>
        </p:nvGraphicFramePr>
        <p:xfrm>
          <a:off x="107504" y="2996952"/>
          <a:ext cx="8976997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Visio" r:id="rId3" imgW="7129889" imgH="2522166" progId="Visio.Drawing.11">
                  <p:embed/>
                </p:oleObj>
              </mc:Choice>
              <mc:Fallback>
                <p:oleObj name="Visio" r:id="rId3" imgW="7129889" imgH="25221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996952"/>
                        <a:ext cx="8976997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0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Advantages: Easy to determine the locations of the parent, left child, and right child of any node.</a:t>
            </a:r>
          </a:p>
          <a:p>
            <a:r>
              <a:rPr lang="en-US" dirty="0" smtClean="0"/>
              <a:t>Let </a:t>
            </a:r>
            <a:r>
              <a:rPr lang="en-US" dirty="0"/>
              <a:t>node </a:t>
            </a:r>
            <a:r>
              <a:rPr lang="en-US" dirty="0" err="1"/>
              <a:t>i</a:t>
            </a:r>
            <a:r>
              <a:rPr lang="en-US" dirty="0"/>
              <a:t> be in position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dirty="0" smtClean="0"/>
              <a:t>(</a:t>
            </a:r>
            <a:r>
              <a:rPr lang="en-US" dirty="0"/>
              <a:t>array[0] </a:t>
            </a:r>
            <a:r>
              <a:rPr lang="en-US" dirty="0" smtClean="0"/>
              <a:t>is </a:t>
            </a:r>
            <a:r>
              <a:rPr lang="en-US" dirty="0"/>
              <a:t>empty)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Parent(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) =  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/ 2   </a:t>
            </a:r>
            <a:r>
              <a:rPr lang="en-US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≠ </a:t>
            </a:r>
            <a:r>
              <a:rPr lang="en-US" altLang="zh-TW" dirty="0" smtClean="0"/>
              <a:t>1. If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is the root and has no parent.</a:t>
            </a:r>
          </a:p>
          <a:p>
            <a:pPr lvl="1"/>
            <a:r>
              <a:rPr lang="en-US" altLang="zh-TW" b="1" dirty="0" err="1" smtClean="0">
                <a:solidFill>
                  <a:srgbClr val="FF0000"/>
                </a:solidFill>
              </a:rPr>
              <a:t>leftChild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dirty="0" smtClean="0">
                <a:solidFill>
                  <a:srgbClr val="FF0000"/>
                </a:solidFill>
              </a:rPr>
              <a:t>) = 2i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if 2i ≤ n. If </a:t>
            </a:r>
            <a:r>
              <a:rPr lang="en-US" altLang="zh-TW" dirty="0"/>
              <a:t>2i </a:t>
            </a:r>
            <a:r>
              <a:rPr lang="en-US" altLang="zh-TW" dirty="0" smtClean="0"/>
              <a:t>&gt; n, the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has no left child.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rightChild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altLang="zh-TW" b="1" dirty="0" smtClean="0">
                <a:solidFill>
                  <a:srgbClr val="FF0000"/>
                </a:solidFill>
              </a:rPr>
              <a:t>2i+1 </a:t>
            </a:r>
            <a:r>
              <a:rPr lang="en-US" altLang="zh-TW" dirty="0" smtClean="0"/>
              <a:t>if </a:t>
            </a:r>
            <a:r>
              <a:rPr lang="en-US" altLang="zh-TW" dirty="0"/>
              <a:t>2i+</a:t>
            </a:r>
            <a:r>
              <a:rPr lang="en-US" altLang="zh-TW" dirty="0" smtClean="0"/>
              <a:t>1 </a:t>
            </a:r>
            <a:r>
              <a:rPr lang="en-US" altLang="zh-TW" dirty="0"/>
              <a:t>≤ </a:t>
            </a:r>
            <a:r>
              <a:rPr lang="en-US" altLang="zh-TW" dirty="0" smtClean="0"/>
              <a:t>n, if </a:t>
            </a:r>
            <a:r>
              <a:rPr lang="en-US" altLang="zh-TW" dirty="0"/>
              <a:t>2i+1 </a:t>
            </a:r>
            <a:r>
              <a:rPr lang="en-US" altLang="zh-TW" dirty="0" smtClean="0"/>
              <a:t>&gt; n, the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has no right child.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肘形接點 5"/>
          <p:cNvCxnSpPr>
            <a:cxnSpLocks noChangeShapeType="1"/>
          </p:cNvCxnSpPr>
          <p:nvPr/>
        </p:nvCxnSpPr>
        <p:spPr bwMode="auto">
          <a:xfrm rot="5400000">
            <a:off x="3565599" y="3781226"/>
            <a:ext cx="357188" cy="71437"/>
          </a:xfrm>
          <a:prstGeom prst="bentConnector3">
            <a:avLst>
              <a:gd name="adj1" fmla="val 10319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" name="肘形接點 20"/>
          <p:cNvCxnSpPr>
            <a:cxnSpLocks noChangeShapeType="1"/>
          </p:cNvCxnSpPr>
          <p:nvPr/>
        </p:nvCxnSpPr>
        <p:spPr bwMode="auto">
          <a:xfrm rot="16200000" flipH="1">
            <a:off x="2845519" y="3781226"/>
            <a:ext cx="366713" cy="80963"/>
          </a:xfrm>
          <a:prstGeom prst="bentConnector3">
            <a:avLst>
              <a:gd name="adj1" fmla="val 9857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33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Wasteful of space for </a:t>
            </a:r>
            <a:r>
              <a:rPr lang="en-US" dirty="0"/>
              <a:t>a skewed </a:t>
            </a:r>
            <a:r>
              <a:rPr lang="en-US" dirty="0" smtClean="0"/>
              <a:t>tree.</a:t>
            </a:r>
          </a:p>
          <a:p>
            <a:pPr lvl="1"/>
            <a:r>
              <a:rPr lang="en-US" dirty="0" smtClean="0"/>
              <a:t>Insertion and deletion of nodes require move a large parts of existing nodes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8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Chain structure in chapter 4!</a:t>
            </a:r>
          </a:p>
          <a:p>
            <a:r>
              <a:rPr lang="en-US" dirty="0" smtClean="0"/>
              <a:t>Each tree node consists of three fields</a:t>
            </a:r>
          </a:p>
          <a:p>
            <a:pPr lvl="1"/>
            <a:r>
              <a:rPr lang="en-US" dirty="0" smtClean="0"/>
              <a:t>Data, </a:t>
            </a:r>
            <a:r>
              <a:rPr lang="en-US" dirty="0" err="1" smtClean="0"/>
              <a:t>leftChild</a:t>
            </a:r>
            <a:r>
              <a:rPr lang="en-US" dirty="0" smtClean="0"/>
              <a:t>, and </a:t>
            </a:r>
            <a:r>
              <a:rPr lang="en-US" dirty="0" err="1" smtClean="0"/>
              <a:t>rightChild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839817" y="3694161"/>
            <a:ext cx="1071562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482504" y="3694161"/>
            <a:ext cx="1357313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400" dirty="0" err="1" smtClean="0"/>
              <a:t>leftChild</a:t>
            </a:r>
            <a:endParaRPr lang="zh-TW" altLang="en-US" sz="2400" dirty="0"/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4911379" y="3694161"/>
            <a:ext cx="1428750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400" dirty="0" err="1" smtClean="0"/>
              <a:t>rightChild</a:t>
            </a:r>
            <a:endParaRPr lang="zh-TW" altLang="en-US" sz="2400" dirty="0"/>
          </a:p>
        </p:txBody>
      </p:sp>
      <p:cxnSp>
        <p:nvCxnSpPr>
          <p:cNvPr id="7" name="直線接點 18"/>
          <p:cNvCxnSpPr>
            <a:cxnSpLocks noChangeShapeType="1"/>
            <a:endCxn id="5" idx="1"/>
          </p:cNvCxnSpPr>
          <p:nvPr/>
        </p:nvCxnSpPr>
        <p:spPr bwMode="auto">
          <a:xfrm>
            <a:off x="2125317" y="4008487"/>
            <a:ext cx="357187" cy="884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直線單箭頭接點 34"/>
          <p:cNvCxnSpPr>
            <a:cxnSpLocks noChangeShapeType="1"/>
          </p:cNvCxnSpPr>
          <p:nvPr/>
        </p:nvCxnSpPr>
        <p:spPr bwMode="auto">
          <a:xfrm rot="5400000">
            <a:off x="1910210" y="4222005"/>
            <a:ext cx="428625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線接點 35"/>
          <p:cNvCxnSpPr>
            <a:cxnSpLocks noChangeShapeType="1"/>
            <a:stCxn id="6" idx="3"/>
          </p:cNvCxnSpPr>
          <p:nvPr/>
        </p:nvCxnSpPr>
        <p:spPr bwMode="auto">
          <a:xfrm flipV="1">
            <a:off x="6340129" y="4008487"/>
            <a:ext cx="357188" cy="884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單箭頭接點 36"/>
          <p:cNvCxnSpPr>
            <a:cxnSpLocks noChangeShapeType="1"/>
          </p:cNvCxnSpPr>
          <p:nvPr/>
        </p:nvCxnSpPr>
        <p:spPr bwMode="auto">
          <a:xfrm rot="5400000">
            <a:off x="6483798" y="4222005"/>
            <a:ext cx="428625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2699792" y="4827467"/>
            <a:ext cx="3456384" cy="1841893"/>
            <a:chOff x="2987824" y="5041750"/>
            <a:chExt cx="3456384" cy="1841893"/>
          </a:xfrm>
        </p:grpSpPr>
        <p:sp>
          <p:nvSpPr>
            <p:cNvPr id="21" name="橢圓 4"/>
            <p:cNvSpPr>
              <a:spLocks noChangeArrowheads="1"/>
            </p:cNvSpPr>
            <p:nvPr/>
          </p:nvSpPr>
          <p:spPr bwMode="auto">
            <a:xfrm>
              <a:off x="4212531" y="5041750"/>
              <a:ext cx="907529" cy="90752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2" name="直線接點 11"/>
            <p:cNvCxnSpPr>
              <a:cxnSpLocks noChangeShapeType="1"/>
            </p:cNvCxnSpPr>
            <p:nvPr/>
          </p:nvCxnSpPr>
          <p:spPr bwMode="auto">
            <a:xfrm flipH="1">
              <a:off x="3851920" y="5805264"/>
              <a:ext cx="504056" cy="504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直線接點 12"/>
            <p:cNvCxnSpPr>
              <a:cxnSpLocks noChangeShapeType="1"/>
              <a:stCxn id="21" idx="5"/>
            </p:cNvCxnSpPr>
            <p:nvPr/>
          </p:nvCxnSpPr>
          <p:spPr bwMode="auto">
            <a:xfrm>
              <a:off x="4987155" y="5816374"/>
              <a:ext cx="520949" cy="4929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矩形 17"/>
            <p:cNvSpPr>
              <a:spLocks noChangeArrowheads="1"/>
            </p:cNvSpPr>
            <p:nvPr/>
          </p:nvSpPr>
          <p:spPr bwMode="auto">
            <a:xfrm>
              <a:off x="4283968" y="5158933"/>
              <a:ext cx="7920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sz="2400" dirty="0"/>
                <a:t>Data</a:t>
              </a:r>
              <a:endParaRPr lang="zh-TW" altLang="en-US" sz="2400" dirty="0"/>
            </a:p>
          </p:txBody>
        </p:sp>
        <p:sp>
          <p:nvSpPr>
            <p:cNvPr id="29" name="矩形 17"/>
            <p:cNvSpPr>
              <a:spLocks noChangeArrowheads="1"/>
            </p:cNvSpPr>
            <p:nvPr/>
          </p:nvSpPr>
          <p:spPr bwMode="auto">
            <a:xfrm>
              <a:off x="2987824" y="6230565"/>
              <a:ext cx="1296144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sz="2400" dirty="0" err="1" smtClean="0"/>
                <a:t>leftChild</a:t>
              </a:r>
              <a:endParaRPr lang="zh-TW" altLang="en-US" sz="2400" dirty="0"/>
            </a:p>
          </p:txBody>
        </p:sp>
        <p:sp>
          <p:nvSpPr>
            <p:cNvPr id="30" name="矩形 17"/>
            <p:cNvSpPr>
              <a:spLocks noChangeArrowheads="1"/>
            </p:cNvSpPr>
            <p:nvPr/>
          </p:nvSpPr>
          <p:spPr bwMode="auto">
            <a:xfrm>
              <a:off x="5004048" y="6237312"/>
              <a:ext cx="1440160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r>
                <a:rPr lang="en-US" altLang="zh-TW" sz="2400" dirty="0" err="1" smtClean="0"/>
                <a:t>rightChild</a:t>
              </a:r>
              <a:endParaRPr lang="zh-TW" altLang="en-US" sz="2400" dirty="0"/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132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071563" y="2428875"/>
            <a:ext cx="1785937" cy="1885950"/>
            <a:chOff x="1071563" y="2428875"/>
            <a:chExt cx="1785937" cy="1885950"/>
          </a:xfrm>
        </p:grpSpPr>
        <p:grpSp>
          <p:nvGrpSpPr>
            <p:cNvPr id="4" name="群組 41"/>
            <p:cNvGrpSpPr>
              <a:grpSpLocks/>
            </p:cNvGrpSpPr>
            <p:nvPr/>
          </p:nvGrpSpPr>
          <p:grpSpPr bwMode="auto">
            <a:xfrm>
              <a:off x="2357438" y="2428875"/>
              <a:ext cx="500062" cy="600075"/>
              <a:chOff x="2357438" y="2428875"/>
              <a:chExt cx="500062" cy="600075"/>
            </a:xfrm>
          </p:grpSpPr>
          <p:sp>
            <p:nvSpPr>
              <p:cNvPr id="5" name="橢圓 4"/>
              <p:cNvSpPr>
                <a:spLocks noChangeArrowheads="1"/>
              </p:cNvSpPr>
              <p:nvPr/>
            </p:nvSpPr>
            <p:spPr bwMode="auto">
              <a:xfrm>
                <a:off x="2357438" y="245745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" name="矩形 5"/>
              <p:cNvSpPr>
                <a:spLocks noChangeArrowheads="1"/>
              </p:cNvSpPr>
              <p:nvPr/>
            </p:nvSpPr>
            <p:spPr bwMode="auto">
              <a:xfrm>
                <a:off x="2428875" y="2428875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A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  <p:cxnSp>
          <p:nvCxnSpPr>
            <p:cNvPr id="7" name="直線接點 10"/>
            <p:cNvCxnSpPr>
              <a:cxnSpLocks noChangeShapeType="1"/>
              <a:stCxn id="23" idx="7"/>
              <a:endCxn id="5" idx="3"/>
            </p:cNvCxnSpPr>
            <p:nvPr/>
          </p:nvCxnSpPr>
          <p:spPr bwMode="auto">
            <a:xfrm rot="5400000" flipH="1" flipV="1">
              <a:off x="2141538" y="2884488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直線接點 13"/>
            <p:cNvCxnSpPr>
              <a:cxnSpLocks noChangeShapeType="1"/>
              <a:stCxn id="26" idx="7"/>
              <a:endCxn id="23" idx="3"/>
            </p:cNvCxnSpPr>
            <p:nvPr/>
          </p:nvCxnSpPr>
          <p:spPr bwMode="auto">
            <a:xfrm rot="5400000" flipH="1" flipV="1">
              <a:off x="1498600" y="3527425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直線接點 17"/>
            <p:cNvCxnSpPr>
              <a:cxnSpLocks noChangeShapeType="1"/>
              <a:stCxn id="29" idx="1"/>
              <a:endCxn id="23" idx="5"/>
            </p:cNvCxnSpPr>
            <p:nvPr/>
          </p:nvCxnSpPr>
          <p:spPr bwMode="auto">
            <a:xfrm rot="16200000" flipV="1">
              <a:off x="2141538" y="3527425"/>
              <a:ext cx="288925" cy="288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2" name="群組 42"/>
            <p:cNvGrpSpPr>
              <a:grpSpLocks/>
            </p:cNvGrpSpPr>
            <p:nvPr/>
          </p:nvGrpSpPr>
          <p:grpSpPr bwMode="auto">
            <a:xfrm>
              <a:off x="1714500" y="3071813"/>
              <a:ext cx="500063" cy="600075"/>
              <a:chOff x="1714500" y="3071813"/>
              <a:chExt cx="500063" cy="600075"/>
            </a:xfrm>
          </p:grpSpPr>
          <p:sp>
            <p:nvSpPr>
              <p:cNvPr id="23" name="橢圓 7"/>
              <p:cNvSpPr>
                <a:spLocks noChangeArrowheads="1"/>
              </p:cNvSpPr>
              <p:nvPr/>
            </p:nvSpPr>
            <p:spPr bwMode="auto">
              <a:xfrm>
                <a:off x="1714500" y="3100388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4" name="矩形 48"/>
              <p:cNvSpPr>
                <a:spLocks noChangeArrowheads="1"/>
              </p:cNvSpPr>
              <p:nvPr/>
            </p:nvSpPr>
            <p:spPr bwMode="auto">
              <a:xfrm>
                <a:off x="1785938" y="3071813"/>
                <a:ext cx="35718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B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  <p:grpSp>
          <p:nvGrpSpPr>
            <p:cNvPr id="25" name="群組 43"/>
            <p:cNvGrpSpPr>
              <a:grpSpLocks/>
            </p:cNvGrpSpPr>
            <p:nvPr/>
          </p:nvGrpSpPr>
          <p:grpSpPr bwMode="auto">
            <a:xfrm>
              <a:off x="1071563" y="3714750"/>
              <a:ext cx="500062" cy="600075"/>
              <a:chOff x="1071563" y="3714750"/>
              <a:chExt cx="500062" cy="600075"/>
            </a:xfrm>
          </p:grpSpPr>
          <p:sp>
            <p:nvSpPr>
              <p:cNvPr id="26" name="橢圓 8"/>
              <p:cNvSpPr>
                <a:spLocks noChangeArrowheads="1"/>
              </p:cNvSpPr>
              <p:nvPr/>
            </p:nvSpPr>
            <p:spPr bwMode="auto">
              <a:xfrm>
                <a:off x="1071563" y="37433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7" name="矩形 49"/>
              <p:cNvSpPr>
                <a:spLocks noChangeArrowheads="1"/>
              </p:cNvSpPr>
              <p:nvPr/>
            </p:nvSpPr>
            <p:spPr bwMode="auto">
              <a:xfrm>
                <a:off x="1143000" y="371475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C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  <p:grpSp>
          <p:nvGrpSpPr>
            <p:cNvPr id="28" name="群組 44"/>
            <p:cNvGrpSpPr>
              <a:grpSpLocks/>
            </p:cNvGrpSpPr>
            <p:nvPr/>
          </p:nvGrpSpPr>
          <p:grpSpPr bwMode="auto">
            <a:xfrm>
              <a:off x="2357438" y="3714750"/>
              <a:ext cx="500062" cy="600075"/>
              <a:chOff x="2357438" y="3714750"/>
              <a:chExt cx="500062" cy="600075"/>
            </a:xfrm>
          </p:grpSpPr>
          <p:sp>
            <p:nvSpPr>
              <p:cNvPr id="29" name="橢圓 9"/>
              <p:cNvSpPr>
                <a:spLocks noChangeArrowheads="1"/>
              </p:cNvSpPr>
              <p:nvPr/>
            </p:nvSpPr>
            <p:spPr bwMode="auto">
              <a:xfrm>
                <a:off x="2357438" y="37433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矩形 50"/>
              <p:cNvSpPr>
                <a:spLocks noChangeArrowheads="1"/>
              </p:cNvSpPr>
              <p:nvPr/>
            </p:nvSpPr>
            <p:spPr bwMode="auto">
              <a:xfrm>
                <a:off x="2428875" y="371475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r>
                  <a:rPr lang="en-US" altLang="zh-TW" b="1">
                    <a:latin typeface="Comic Sans MS" charset="0"/>
                  </a:rPr>
                  <a:t>D</a:t>
                </a:r>
                <a:endParaRPr lang="zh-TW" altLang="en-US" b="1">
                  <a:latin typeface="Comic Sans MS" charset="0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786188" y="1971675"/>
            <a:ext cx="4286250" cy="3746719"/>
            <a:chOff x="3786188" y="1971675"/>
            <a:chExt cx="4286250" cy="3746719"/>
          </a:xfrm>
        </p:grpSpPr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6572250" y="19716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A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1" name="矩形 21"/>
            <p:cNvSpPr>
              <a:spLocks noChangeArrowheads="1"/>
            </p:cNvSpPr>
            <p:nvPr/>
          </p:nvSpPr>
          <p:spPr bwMode="auto">
            <a:xfrm>
              <a:off x="6143625" y="19716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2" name="矩形 23"/>
            <p:cNvSpPr>
              <a:spLocks noChangeArrowheads="1"/>
            </p:cNvSpPr>
            <p:nvPr/>
          </p:nvSpPr>
          <p:spPr bwMode="auto">
            <a:xfrm>
              <a:off x="7000875" y="19716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3" name="矩形 24"/>
            <p:cNvSpPr>
              <a:spLocks noChangeArrowheads="1"/>
            </p:cNvSpPr>
            <p:nvPr/>
          </p:nvSpPr>
          <p:spPr bwMode="auto">
            <a:xfrm>
              <a:off x="5715000" y="30003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B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4" name="矩形 25"/>
            <p:cNvSpPr>
              <a:spLocks noChangeArrowheads="1"/>
            </p:cNvSpPr>
            <p:nvPr/>
          </p:nvSpPr>
          <p:spPr bwMode="auto">
            <a:xfrm>
              <a:off x="5286375" y="30003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5" name="矩形 26"/>
            <p:cNvSpPr>
              <a:spLocks noChangeArrowheads="1"/>
            </p:cNvSpPr>
            <p:nvPr/>
          </p:nvSpPr>
          <p:spPr bwMode="auto">
            <a:xfrm>
              <a:off x="6143625" y="3000375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6" name="矩形 30"/>
            <p:cNvSpPr>
              <a:spLocks noChangeArrowheads="1"/>
            </p:cNvSpPr>
            <p:nvPr/>
          </p:nvSpPr>
          <p:spPr bwMode="auto">
            <a:xfrm>
              <a:off x="4857750" y="4043363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C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17" name="矩形 31"/>
            <p:cNvSpPr>
              <a:spLocks noChangeArrowheads="1"/>
            </p:cNvSpPr>
            <p:nvPr/>
          </p:nvSpPr>
          <p:spPr bwMode="auto">
            <a:xfrm>
              <a:off x="4429125" y="4043363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8" name="矩形 32"/>
            <p:cNvSpPr>
              <a:spLocks noChangeArrowheads="1"/>
            </p:cNvSpPr>
            <p:nvPr/>
          </p:nvSpPr>
          <p:spPr bwMode="auto">
            <a:xfrm>
              <a:off x="5286375" y="4043363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6572250" y="4071938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charset="0"/>
                </a:rPr>
                <a:t>D</a:t>
              </a:r>
              <a:endParaRPr lang="zh-TW" altLang="en-US" b="1">
                <a:latin typeface="Comic Sans MS" charset="0"/>
              </a:endParaRPr>
            </a:p>
          </p:txBody>
        </p:sp>
        <p:sp>
          <p:nvSpPr>
            <p:cNvPr id="20" name="矩形 34"/>
            <p:cNvSpPr>
              <a:spLocks noChangeArrowheads="1"/>
            </p:cNvSpPr>
            <p:nvPr/>
          </p:nvSpPr>
          <p:spPr bwMode="auto">
            <a:xfrm>
              <a:off x="6143625" y="4071938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sp>
          <p:nvSpPr>
            <p:cNvPr id="21" name="矩形 35"/>
            <p:cNvSpPr>
              <a:spLocks noChangeArrowheads="1"/>
            </p:cNvSpPr>
            <p:nvPr/>
          </p:nvSpPr>
          <p:spPr bwMode="auto">
            <a:xfrm>
              <a:off x="7000875" y="4071938"/>
              <a:ext cx="42862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b="1"/>
            </a:p>
          </p:txBody>
        </p:sp>
        <p:cxnSp>
          <p:nvCxnSpPr>
            <p:cNvPr id="31" name="直線單箭頭接點 52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5929313" y="2571750"/>
              <a:ext cx="428625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直線單箭頭接點 53"/>
            <p:cNvCxnSpPr>
              <a:cxnSpLocks noChangeShapeType="1"/>
              <a:endCxn id="16" idx="0"/>
            </p:cNvCxnSpPr>
            <p:nvPr/>
          </p:nvCxnSpPr>
          <p:spPr bwMode="auto">
            <a:xfrm rot="5400000">
              <a:off x="5064919" y="3607594"/>
              <a:ext cx="442913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直線單箭頭接點 56"/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 rot="16200000" flipH="1">
              <a:off x="6336507" y="3621881"/>
              <a:ext cx="471488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直線單箭頭接點 62"/>
            <p:cNvCxnSpPr>
              <a:cxnSpLocks noChangeShapeType="1"/>
              <a:stCxn id="12" idx="2"/>
              <a:endCxn id="39" idx="0"/>
            </p:cNvCxnSpPr>
            <p:nvPr/>
          </p:nvCxnSpPr>
          <p:spPr bwMode="auto">
            <a:xfrm>
              <a:off x="7215188" y="2571750"/>
              <a:ext cx="392906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直線單箭頭接點 64"/>
            <p:cNvCxnSpPr>
              <a:cxnSpLocks noChangeShapeType="1"/>
              <a:stCxn id="18" idx="2"/>
              <a:endCxn id="41" idx="0"/>
            </p:cNvCxnSpPr>
            <p:nvPr/>
          </p:nvCxnSpPr>
          <p:spPr bwMode="auto">
            <a:xfrm flipH="1">
              <a:off x="5322094" y="4643438"/>
              <a:ext cx="178594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直線單箭頭接點 65"/>
            <p:cNvCxnSpPr>
              <a:cxnSpLocks noChangeShapeType="1"/>
              <a:stCxn id="21" idx="2"/>
              <a:endCxn id="43" idx="0"/>
            </p:cNvCxnSpPr>
            <p:nvPr/>
          </p:nvCxnSpPr>
          <p:spPr bwMode="auto">
            <a:xfrm>
              <a:off x="7215188" y="4672013"/>
              <a:ext cx="392906" cy="400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直線單箭頭接點 66"/>
            <p:cNvCxnSpPr>
              <a:cxnSpLocks noChangeShapeType="1"/>
              <a:endCxn id="40" idx="0"/>
            </p:cNvCxnSpPr>
            <p:nvPr/>
          </p:nvCxnSpPr>
          <p:spPr bwMode="auto">
            <a:xfrm flipH="1">
              <a:off x="4250532" y="4643438"/>
              <a:ext cx="392906" cy="42862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直線單箭頭接點 67"/>
            <p:cNvCxnSpPr>
              <a:cxnSpLocks noChangeShapeType="1"/>
              <a:endCxn id="42" idx="0"/>
            </p:cNvCxnSpPr>
            <p:nvPr/>
          </p:nvCxnSpPr>
          <p:spPr bwMode="auto">
            <a:xfrm>
              <a:off x="6357938" y="4672013"/>
              <a:ext cx="178594" cy="40005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9" name="矩形 73"/>
            <p:cNvSpPr>
              <a:spLocks noChangeArrowheads="1"/>
            </p:cNvSpPr>
            <p:nvPr/>
          </p:nvSpPr>
          <p:spPr bwMode="auto">
            <a:xfrm>
              <a:off x="7143750" y="3000375"/>
              <a:ext cx="9286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0" name="矩形 74"/>
            <p:cNvSpPr>
              <a:spLocks noChangeArrowheads="1"/>
            </p:cNvSpPr>
            <p:nvPr/>
          </p:nvSpPr>
          <p:spPr bwMode="auto">
            <a:xfrm>
              <a:off x="3786188" y="5072063"/>
              <a:ext cx="928687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1" name="矩形 75"/>
            <p:cNvSpPr>
              <a:spLocks noChangeArrowheads="1"/>
            </p:cNvSpPr>
            <p:nvPr/>
          </p:nvSpPr>
          <p:spPr bwMode="auto">
            <a:xfrm>
              <a:off x="4857750" y="5072063"/>
              <a:ext cx="9286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2" name="矩形 76"/>
            <p:cNvSpPr>
              <a:spLocks noChangeArrowheads="1"/>
            </p:cNvSpPr>
            <p:nvPr/>
          </p:nvSpPr>
          <p:spPr bwMode="auto">
            <a:xfrm>
              <a:off x="6072188" y="5072063"/>
              <a:ext cx="928687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  <p:sp>
          <p:nvSpPr>
            <p:cNvPr id="43" name="矩形 77"/>
            <p:cNvSpPr>
              <a:spLocks noChangeArrowheads="1"/>
            </p:cNvSpPr>
            <p:nvPr/>
          </p:nvSpPr>
          <p:spPr bwMode="auto">
            <a:xfrm>
              <a:off x="7143750" y="5072063"/>
              <a:ext cx="92868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sz="2400" dirty="0"/>
                <a:t>NULL</a:t>
              </a:r>
              <a:endParaRPr lang="zh-TW" altLang="en-US" sz="2400" dirty="0"/>
            </a:p>
          </p:txBody>
        </p:sp>
      </p:grpSp>
      <p:sp>
        <p:nvSpPr>
          <p:cNvPr id="44" name="向右箭號 83"/>
          <p:cNvSpPr>
            <a:spLocks noChangeArrowheads="1"/>
          </p:cNvSpPr>
          <p:nvPr/>
        </p:nvSpPr>
        <p:spPr bwMode="auto">
          <a:xfrm>
            <a:off x="3571875" y="3000375"/>
            <a:ext cx="642938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4951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ADT: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857780"/>
              </p:ext>
            </p:extLst>
          </p:nvPr>
        </p:nvGraphicFramePr>
        <p:xfrm>
          <a:off x="467544" y="1556792"/>
          <a:ext cx="8208912" cy="51024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/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 class Tree;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Forward declaration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Tree &lt;T&gt;;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T data;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Tree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(void) {root=NULL;}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Tree operations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*root;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1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</a:t>
            </a:r>
            <a:r>
              <a:rPr lang="en-US" altLang="zh-TW" dirty="0" smtClean="0"/>
              <a:t>a tree </a:t>
            </a:r>
            <a:r>
              <a:rPr lang="en-US" altLang="zh-TW" dirty="0"/>
              <a:t>exactly once</a:t>
            </a:r>
          </a:p>
          <a:p>
            <a:r>
              <a:rPr lang="en-US" altLang="zh-TW" dirty="0" smtClean="0"/>
              <a:t>Treat each node and its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in the same fashion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smtClean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Inorder</a:t>
            </a:r>
            <a:r>
              <a:rPr lang="en-US" altLang="zh-TW" dirty="0" smtClean="0"/>
              <a:t>     </a:t>
            </a:r>
            <a:r>
              <a:rPr lang="en-US" altLang="zh-TW" dirty="0"/>
              <a:t>: visit left -&gt; root -&gt; </a:t>
            </a:r>
            <a:r>
              <a:rPr lang="en-US" altLang="zh-TW" dirty="0" smtClean="0"/>
              <a:t>right</a:t>
            </a:r>
            <a:endParaRPr lang="en-US" altLang="zh-TW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Preorder</a:t>
            </a:r>
            <a:r>
              <a:rPr lang="en-US" altLang="zh-TW" dirty="0"/>
              <a:t>   : visit root -&gt; left -&gt; </a:t>
            </a:r>
            <a:r>
              <a:rPr lang="en-US" altLang="zh-TW" dirty="0" smtClean="0"/>
              <a:t>right </a:t>
            </a:r>
            <a:endParaRPr lang="en-US" altLang="zh-TW" dirty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Postorder</a:t>
            </a:r>
            <a:r>
              <a:rPr lang="en-US" altLang="zh-TW" dirty="0"/>
              <a:t>  : visit left -&gt; right -&gt; </a:t>
            </a:r>
            <a:r>
              <a:rPr lang="en-US" altLang="zh-TW" dirty="0" smtClean="0"/>
              <a:t>root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500438" y="2780928"/>
            <a:ext cx="1785937" cy="1243012"/>
            <a:chOff x="3500438" y="2780928"/>
            <a:chExt cx="1785937" cy="1243012"/>
          </a:xfrm>
        </p:grpSpPr>
        <p:grpSp>
          <p:nvGrpSpPr>
            <p:cNvPr id="14" name="群組 14"/>
            <p:cNvGrpSpPr>
              <a:grpSpLocks/>
            </p:cNvGrpSpPr>
            <p:nvPr/>
          </p:nvGrpSpPr>
          <p:grpSpPr bwMode="auto">
            <a:xfrm>
              <a:off x="4786313" y="3423865"/>
              <a:ext cx="500062" cy="600075"/>
              <a:chOff x="4786313" y="2857500"/>
              <a:chExt cx="500062" cy="600075"/>
            </a:xfrm>
          </p:grpSpPr>
          <p:sp>
            <p:nvSpPr>
              <p:cNvPr id="15" name="橢圓 9"/>
              <p:cNvSpPr>
                <a:spLocks noChangeArrowheads="1"/>
              </p:cNvSpPr>
              <p:nvPr/>
            </p:nvSpPr>
            <p:spPr bwMode="auto">
              <a:xfrm>
                <a:off x="4786313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6" name="矩形 10"/>
              <p:cNvSpPr>
                <a:spLocks noChangeArrowheads="1"/>
              </p:cNvSpPr>
              <p:nvPr/>
            </p:nvSpPr>
            <p:spPr bwMode="auto">
              <a:xfrm>
                <a:off x="4857750" y="285750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C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11" name="群組 13"/>
            <p:cNvGrpSpPr>
              <a:grpSpLocks/>
            </p:cNvGrpSpPr>
            <p:nvPr/>
          </p:nvGrpSpPr>
          <p:grpSpPr bwMode="auto">
            <a:xfrm>
              <a:off x="3500438" y="3423865"/>
              <a:ext cx="500062" cy="600075"/>
              <a:chOff x="3500438" y="2857500"/>
              <a:chExt cx="500062" cy="600075"/>
            </a:xfrm>
          </p:grpSpPr>
          <p:sp>
            <p:nvSpPr>
              <p:cNvPr id="12" name="橢圓 6"/>
              <p:cNvSpPr>
                <a:spLocks noChangeArrowheads="1"/>
              </p:cNvSpPr>
              <p:nvPr/>
            </p:nvSpPr>
            <p:spPr bwMode="auto">
              <a:xfrm>
                <a:off x="35004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3" name="矩形 8"/>
              <p:cNvSpPr>
                <a:spLocks noChangeArrowheads="1"/>
              </p:cNvSpPr>
              <p:nvPr/>
            </p:nvSpPr>
            <p:spPr bwMode="auto">
              <a:xfrm>
                <a:off x="3571875" y="2857500"/>
                <a:ext cx="357188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B</a:t>
                </a:r>
                <a:endParaRPr lang="zh-TW" altLang="en-US" b="1" dirty="0">
                  <a:latin typeface="+mj-lt"/>
                </a:endParaRPr>
              </a:p>
            </p:txBody>
          </p:sp>
        </p:grpSp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80950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78092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0" name="直線接點 7"/>
            <p:cNvCxnSpPr>
              <a:cxnSpLocks noChangeShapeType="1"/>
              <a:stCxn id="12" idx="7"/>
              <a:endCxn id="8" idx="3"/>
            </p:cNvCxnSpPr>
            <p:nvPr/>
          </p:nvCxnSpPr>
          <p:spPr bwMode="auto">
            <a:xfrm rot="5400000" flipH="1" flipV="1">
              <a:off x="3927475" y="323654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直線接點 11"/>
            <p:cNvCxnSpPr>
              <a:cxnSpLocks noChangeShapeType="1"/>
              <a:stCxn id="15" idx="1"/>
              <a:endCxn id="8" idx="5"/>
            </p:cNvCxnSpPr>
            <p:nvPr/>
          </p:nvCxnSpPr>
          <p:spPr bwMode="auto">
            <a:xfrm rot="16200000" flipV="1">
              <a:off x="4570413" y="3236540"/>
              <a:ext cx="288925" cy="2889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932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</a:t>
            </a:r>
            <a:r>
              <a:rPr lang="en-US" altLang="zh-TW" dirty="0" smtClean="0"/>
              <a:t>a tree </a:t>
            </a:r>
            <a:r>
              <a:rPr lang="en-US" altLang="zh-TW" dirty="0"/>
              <a:t>exactly once</a:t>
            </a:r>
          </a:p>
          <a:p>
            <a:r>
              <a:rPr lang="en-US" altLang="zh-TW" dirty="0" smtClean="0"/>
              <a:t>Treat each node and its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in the same fashion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smtClean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Inorder</a:t>
            </a:r>
            <a:r>
              <a:rPr lang="en-US" altLang="zh-TW" dirty="0" smtClean="0"/>
              <a:t>     </a:t>
            </a:r>
            <a:r>
              <a:rPr lang="en-US" altLang="zh-TW" dirty="0"/>
              <a:t>: visit left -&gt; root -&gt; right 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Preorder   : visit root -&gt; left -&gt; right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Postorder  : visit left -&gt; right -&gt; root :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6"/>
          <p:cNvSpPr>
            <a:spLocks noChangeArrowheads="1"/>
          </p:cNvSpPr>
          <p:nvPr/>
        </p:nvSpPr>
        <p:spPr bwMode="auto">
          <a:xfrm>
            <a:off x="4786313" y="345561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4143375" y="280474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6"/>
          <p:cNvSpPr>
            <a:spLocks noChangeArrowheads="1"/>
          </p:cNvSpPr>
          <p:nvPr/>
        </p:nvSpPr>
        <p:spPr bwMode="auto">
          <a:xfrm>
            <a:off x="3500438" y="346355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12"/>
          <p:cNvGrpSpPr>
            <a:grpSpLocks/>
          </p:cNvGrpSpPr>
          <p:nvPr/>
        </p:nvGrpSpPr>
        <p:grpSpPr bwMode="auto">
          <a:xfrm>
            <a:off x="4143375" y="2780928"/>
            <a:ext cx="500063" cy="600075"/>
            <a:chOff x="4143375" y="2214563"/>
            <a:chExt cx="500063" cy="600075"/>
          </a:xfrm>
        </p:grpSpPr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2431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2145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7"/>
          <p:cNvCxnSpPr>
            <a:cxnSpLocks noChangeShapeType="1"/>
            <a:stCxn id="12" idx="7"/>
            <a:endCxn id="8" idx="3"/>
          </p:cNvCxnSpPr>
          <p:nvPr/>
        </p:nvCxnSpPr>
        <p:spPr bwMode="auto">
          <a:xfrm rot="5400000" flipH="1" flipV="1">
            <a:off x="3927475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" name="群組 13"/>
          <p:cNvGrpSpPr>
            <a:grpSpLocks/>
          </p:cNvGrpSpPr>
          <p:nvPr/>
        </p:nvGrpSpPr>
        <p:grpSpPr bwMode="auto">
          <a:xfrm>
            <a:off x="3500438" y="3423865"/>
            <a:ext cx="500062" cy="600075"/>
            <a:chOff x="3500438" y="2857500"/>
            <a:chExt cx="500062" cy="600075"/>
          </a:xfrm>
        </p:grpSpPr>
        <p:sp>
          <p:nvSpPr>
            <p:cNvPr id="12" name="橢圓 6"/>
            <p:cNvSpPr>
              <a:spLocks noChangeArrowheads="1"/>
            </p:cNvSpPr>
            <p:nvPr/>
          </p:nvSpPr>
          <p:spPr bwMode="auto">
            <a:xfrm>
              <a:off x="35004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71875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14"/>
          <p:cNvGrpSpPr>
            <a:grpSpLocks/>
          </p:cNvGrpSpPr>
          <p:nvPr/>
        </p:nvGrpSpPr>
        <p:grpSpPr bwMode="auto">
          <a:xfrm>
            <a:off x="4786313" y="3423865"/>
            <a:ext cx="500062" cy="600075"/>
            <a:chOff x="4786313" y="2857500"/>
            <a:chExt cx="500062" cy="600075"/>
          </a:xfrm>
        </p:grpSpPr>
        <p:sp>
          <p:nvSpPr>
            <p:cNvPr id="15" name="橢圓 9"/>
            <p:cNvSpPr>
              <a:spLocks noChangeArrowheads="1"/>
            </p:cNvSpPr>
            <p:nvPr/>
          </p:nvSpPr>
          <p:spPr bwMode="auto">
            <a:xfrm>
              <a:off x="4786313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4857750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7" name="直線接點 11"/>
          <p:cNvCxnSpPr>
            <a:cxnSpLocks noChangeShapeType="1"/>
            <a:stCxn id="15" idx="1"/>
            <a:endCxn id="8" idx="5"/>
          </p:cNvCxnSpPr>
          <p:nvPr/>
        </p:nvCxnSpPr>
        <p:spPr bwMode="auto">
          <a:xfrm rot="16200000" flipV="1">
            <a:off x="4570413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</p:cNvCxnSpPr>
          <p:nvPr/>
        </p:nvCxnSpPr>
        <p:spPr bwMode="auto">
          <a:xfrm rot="5400000" flipH="1" flipV="1">
            <a:off x="3857625" y="3138115"/>
            <a:ext cx="285750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直線單箭頭接點 18"/>
          <p:cNvCxnSpPr>
            <a:cxnSpLocks noChangeShapeType="1"/>
          </p:cNvCxnSpPr>
          <p:nvPr/>
        </p:nvCxnSpPr>
        <p:spPr bwMode="auto">
          <a:xfrm rot="16200000" flipH="1">
            <a:off x="4643438" y="3138115"/>
            <a:ext cx="276225" cy="27622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6228184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42497" y="4653136"/>
            <a:ext cx="357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56809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654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</a:t>
            </a:r>
            <a:r>
              <a:rPr lang="en-US" altLang="zh-TW" dirty="0" smtClean="0"/>
              <a:t>a tree </a:t>
            </a:r>
            <a:r>
              <a:rPr lang="en-US" altLang="zh-TW" dirty="0"/>
              <a:t>exactly once</a:t>
            </a:r>
          </a:p>
          <a:p>
            <a:r>
              <a:rPr lang="en-US" altLang="zh-TW" dirty="0" smtClean="0"/>
              <a:t>Treat each node and its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in the same fashion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smtClean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Inorder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    : visit left -&gt; root -&gt; right 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TW" dirty="0"/>
              <a:t>: visit root -&gt; left -&gt; right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Postorder  : visit left -&gt; right -&gt; root :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6"/>
          <p:cNvSpPr>
            <a:spLocks noChangeArrowheads="1"/>
          </p:cNvSpPr>
          <p:nvPr/>
        </p:nvSpPr>
        <p:spPr bwMode="auto">
          <a:xfrm>
            <a:off x="4786313" y="345561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4143375" y="280474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6"/>
          <p:cNvSpPr>
            <a:spLocks noChangeArrowheads="1"/>
          </p:cNvSpPr>
          <p:nvPr/>
        </p:nvSpPr>
        <p:spPr bwMode="auto">
          <a:xfrm>
            <a:off x="3500438" y="346355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12"/>
          <p:cNvGrpSpPr>
            <a:grpSpLocks/>
          </p:cNvGrpSpPr>
          <p:nvPr/>
        </p:nvGrpSpPr>
        <p:grpSpPr bwMode="auto">
          <a:xfrm>
            <a:off x="4143375" y="2780928"/>
            <a:ext cx="500063" cy="600075"/>
            <a:chOff x="4143375" y="2214563"/>
            <a:chExt cx="500063" cy="600075"/>
          </a:xfrm>
        </p:grpSpPr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2431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2145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7"/>
          <p:cNvCxnSpPr>
            <a:cxnSpLocks noChangeShapeType="1"/>
            <a:stCxn id="12" idx="7"/>
            <a:endCxn id="8" idx="3"/>
          </p:cNvCxnSpPr>
          <p:nvPr/>
        </p:nvCxnSpPr>
        <p:spPr bwMode="auto">
          <a:xfrm rot="5400000" flipH="1" flipV="1">
            <a:off x="3927475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" name="群組 13"/>
          <p:cNvGrpSpPr>
            <a:grpSpLocks/>
          </p:cNvGrpSpPr>
          <p:nvPr/>
        </p:nvGrpSpPr>
        <p:grpSpPr bwMode="auto">
          <a:xfrm>
            <a:off x="3500438" y="3423865"/>
            <a:ext cx="500062" cy="600075"/>
            <a:chOff x="3500438" y="2857500"/>
            <a:chExt cx="500062" cy="600075"/>
          </a:xfrm>
        </p:grpSpPr>
        <p:sp>
          <p:nvSpPr>
            <p:cNvPr id="12" name="橢圓 6"/>
            <p:cNvSpPr>
              <a:spLocks noChangeArrowheads="1"/>
            </p:cNvSpPr>
            <p:nvPr/>
          </p:nvSpPr>
          <p:spPr bwMode="auto">
            <a:xfrm>
              <a:off x="35004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71875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14"/>
          <p:cNvGrpSpPr>
            <a:grpSpLocks/>
          </p:cNvGrpSpPr>
          <p:nvPr/>
        </p:nvGrpSpPr>
        <p:grpSpPr bwMode="auto">
          <a:xfrm>
            <a:off x="4786313" y="3423865"/>
            <a:ext cx="500062" cy="600075"/>
            <a:chOff x="4786313" y="2857500"/>
            <a:chExt cx="500062" cy="600075"/>
          </a:xfrm>
        </p:grpSpPr>
        <p:sp>
          <p:nvSpPr>
            <p:cNvPr id="15" name="橢圓 9"/>
            <p:cNvSpPr>
              <a:spLocks noChangeArrowheads="1"/>
            </p:cNvSpPr>
            <p:nvPr/>
          </p:nvSpPr>
          <p:spPr bwMode="auto">
            <a:xfrm>
              <a:off x="4786313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4857750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7" name="直線接點 11"/>
          <p:cNvCxnSpPr>
            <a:cxnSpLocks noChangeShapeType="1"/>
            <a:stCxn id="15" idx="1"/>
            <a:endCxn id="8" idx="5"/>
          </p:cNvCxnSpPr>
          <p:nvPr/>
        </p:nvCxnSpPr>
        <p:spPr bwMode="auto">
          <a:xfrm rot="16200000" flipV="1">
            <a:off x="4570413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</p:cNvCxnSpPr>
          <p:nvPr/>
        </p:nvCxnSpPr>
        <p:spPr bwMode="auto">
          <a:xfrm flipH="1">
            <a:off x="3857625" y="3138115"/>
            <a:ext cx="285750" cy="3175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直線單箭頭接點 18"/>
          <p:cNvCxnSpPr>
            <a:cxnSpLocks noChangeShapeType="1"/>
            <a:stCxn id="12" idx="6"/>
            <a:endCxn id="15" idx="2"/>
          </p:cNvCxnSpPr>
          <p:nvPr/>
        </p:nvCxnSpPr>
        <p:spPr bwMode="auto">
          <a:xfrm>
            <a:off x="4000500" y="3702472"/>
            <a:ext cx="785813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6228184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B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42497" y="4653136"/>
            <a:ext cx="357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A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56809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C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228184" y="5127277"/>
            <a:ext cx="3571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smtClean="0">
                <a:latin typeface="+mj-lt"/>
                <a:ea typeface="+mn-ea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42497" y="5127277"/>
            <a:ext cx="3571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smtClean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56809" y="5127277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33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Visit each node in </a:t>
            </a:r>
            <a:r>
              <a:rPr lang="en-US" altLang="zh-TW" dirty="0" smtClean="0"/>
              <a:t>a tree </a:t>
            </a:r>
            <a:r>
              <a:rPr lang="en-US" altLang="zh-TW" dirty="0"/>
              <a:t>exactly once</a:t>
            </a:r>
          </a:p>
          <a:p>
            <a:r>
              <a:rPr lang="en-US" altLang="zh-TW" dirty="0" smtClean="0"/>
              <a:t>Treat each node and its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in the same fashion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smtClean="0"/>
              <a:t>Every time we visit a node A: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Inorder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    : visit left -&gt; root -&gt; right : </a:t>
            </a:r>
          </a:p>
          <a:p>
            <a:pPr lvl="1">
              <a:buNone/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Preorder   : visit root -&gt; left -&gt; right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Postorder</a:t>
            </a:r>
            <a:r>
              <a:rPr lang="en-US" altLang="zh-TW" dirty="0"/>
              <a:t>  : visit left -&gt; right -&gt; root :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橢圓 6"/>
          <p:cNvSpPr>
            <a:spLocks noChangeArrowheads="1"/>
          </p:cNvSpPr>
          <p:nvPr/>
        </p:nvSpPr>
        <p:spPr bwMode="auto">
          <a:xfrm>
            <a:off x="4786313" y="345561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6"/>
          <p:cNvSpPr>
            <a:spLocks noChangeArrowheads="1"/>
          </p:cNvSpPr>
          <p:nvPr/>
        </p:nvSpPr>
        <p:spPr bwMode="auto">
          <a:xfrm>
            <a:off x="4143375" y="280474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6"/>
          <p:cNvSpPr>
            <a:spLocks noChangeArrowheads="1"/>
          </p:cNvSpPr>
          <p:nvPr/>
        </p:nvSpPr>
        <p:spPr bwMode="auto">
          <a:xfrm>
            <a:off x="3500438" y="346355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12"/>
          <p:cNvGrpSpPr>
            <a:grpSpLocks/>
          </p:cNvGrpSpPr>
          <p:nvPr/>
        </p:nvGrpSpPr>
        <p:grpSpPr bwMode="auto">
          <a:xfrm>
            <a:off x="4143375" y="2780928"/>
            <a:ext cx="500063" cy="600075"/>
            <a:chOff x="4143375" y="2214563"/>
            <a:chExt cx="500063" cy="600075"/>
          </a:xfrm>
        </p:grpSpPr>
        <p:sp>
          <p:nvSpPr>
            <p:cNvPr id="8" name="橢圓 4"/>
            <p:cNvSpPr>
              <a:spLocks noChangeArrowheads="1"/>
            </p:cNvSpPr>
            <p:nvPr/>
          </p:nvSpPr>
          <p:spPr bwMode="auto">
            <a:xfrm>
              <a:off x="4143375" y="22431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4214813" y="22145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7"/>
          <p:cNvCxnSpPr>
            <a:cxnSpLocks noChangeShapeType="1"/>
            <a:stCxn id="12" idx="7"/>
            <a:endCxn id="8" idx="3"/>
          </p:cNvCxnSpPr>
          <p:nvPr/>
        </p:nvCxnSpPr>
        <p:spPr bwMode="auto">
          <a:xfrm rot="5400000" flipH="1" flipV="1">
            <a:off x="3927475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" name="群組 13"/>
          <p:cNvGrpSpPr>
            <a:grpSpLocks/>
          </p:cNvGrpSpPr>
          <p:nvPr/>
        </p:nvGrpSpPr>
        <p:grpSpPr bwMode="auto">
          <a:xfrm>
            <a:off x="3500438" y="3423865"/>
            <a:ext cx="500062" cy="600075"/>
            <a:chOff x="3500438" y="2857500"/>
            <a:chExt cx="500062" cy="600075"/>
          </a:xfrm>
        </p:grpSpPr>
        <p:sp>
          <p:nvSpPr>
            <p:cNvPr id="12" name="橢圓 6"/>
            <p:cNvSpPr>
              <a:spLocks noChangeArrowheads="1"/>
            </p:cNvSpPr>
            <p:nvPr/>
          </p:nvSpPr>
          <p:spPr bwMode="auto">
            <a:xfrm>
              <a:off x="35004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8"/>
            <p:cNvSpPr>
              <a:spLocks noChangeArrowheads="1"/>
            </p:cNvSpPr>
            <p:nvPr/>
          </p:nvSpPr>
          <p:spPr bwMode="auto">
            <a:xfrm>
              <a:off x="3571875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14"/>
          <p:cNvGrpSpPr>
            <a:grpSpLocks/>
          </p:cNvGrpSpPr>
          <p:nvPr/>
        </p:nvGrpSpPr>
        <p:grpSpPr bwMode="auto">
          <a:xfrm>
            <a:off x="4786313" y="3423865"/>
            <a:ext cx="500062" cy="600075"/>
            <a:chOff x="4786313" y="2857500"/>
            <a:chExt cx="500062" cy="600075"/>
          </a:xfrm>
        </p:grpSpPr>
        <p:sp>
          <p:nvSpPr>
            <p:cNvPr id="15" name="橢圓 9"/>
            <p:cNvSpPr>
              <a:spLocks noChangeArrowheads="1"/>
            </p:cNvSpPr>
            <p:nvPr/>
          </p:nvSpPr>
          <p:spPr bwMode="auto">
            <a:xfrm>
              <a:off x="4786313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4857750" y="28575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7" name="直線接點 11"/>
          <p:cNvCxnSpPr>
            <a:cxnSpLocks noChangeShapeType="1"/>
            <a:stCxn id="15" idx="1"/>
            <a:endCxn id="8" idx="5"/>
          </p:cNvCxnSpPr>
          <p:nvPr/>
        </p:nvCxnSpPr>
        <p:spPr bwMode="auto">
          <a:xfrm rot="16200000" flipV="1">
            <a:off x="4570413" y="3236540"/>
            <a:ext cx="288925" cy="2889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線單箭頭接點 17"/>
          <p:cNvCxnSpPr>
            <a:cxnSpLocks noChangeShapeType="1"/>
            <a:stCxn id="16" idx="0"/>
            <a:endCxn id="8" idx="6"/>
          </p:cNvCxnSpPr>
          <p:nvPr/>
        </p:nvCxnSpPr>
        <p:spPr bwMode="auto">
          <a:xfrm flipH="1" flipV="1">
            <a:off x="4643438" y="3059534"/>
            <a:ext cx="392906" cy="36433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直線單箭頭接點 18"/>
          <p:cNvCxnSpPr>
            <a:cxnSpLocks noChangeShapeType="1"/>
            <a:stCxn id="12" idx="6"/>
            <a:endCxn id="15" idx="2"/>
          </p:cNvCxnSpPr>
          <p:nvPr/>
        </p:nvCxnSpPr>
        <p:spPr bwMode="auto">
          <a:xfrm>
            <a:off x="4000500" y="3702472"/>
            <a:ext cx="785813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6228184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B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42497" y="4653136"/>
            <a:ext cx="357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A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56809" y="4653136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C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228184" y="5127277"/>
            <a:ext cx="3571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smtClean="0">
                <a:latin typeface="+mj-lt"/>
                <a:ea typeface="+mn-ea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42497" y="5127277"/>
            <a:ext cx="3571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smtClean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56809" y="5127277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28184" y="5589240"/>
            <a:ext cx="357188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smtClean="0">
                <a:latin typeface="+mj-lt"/>
                <a:ea typeface="+mn-ea"/>
              </a:rPr>
              <a:t>B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42497" y="5589240"/>
            <a:ext cx="3571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smtClean="0">
                <a:latin typeface="+mj-lt"/>
                <a:ea typeface="+mn-ea"/>
              </a:rPr>
              <a:t>C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656809" y="5589240"/>
            <a:ext cx="3571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A</a:t>
            </a:r>
            <a:endParaRPr lang="zh-TW" altLang="en-US" sz="2400" dirty="0">
              <a:latin typeface="+mj-lt"/>
              <a:ea typeface="+mn-ea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64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Inorder</a:t>
            </a:r>
            <a:r>
              <a:rPr lang="en-US" altLang="zh-TW" dirty="0" smtClean="0"/>
              <a:t>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Steps of traversal:</a:t>
            </a:r>
          </a:p>
          <a:p>
            <a:pPr lvl="1"/>
            <a:r>
              <a:rPr lang="en-US" altLang="zh-TW" dirty="0" smtClean="0"/>
              <a:t>Step1: Moving down the tree toward the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until you can go no farther.</a:t>
            </a:r>
          </a:p>
          <a:p>
            <a:pPr lvl="1"/>
            <a:r>
              <a:rPr lang="en-US" altLang="zh-TW" dirty="0" smtClean="0"/>
              <a:t>Step2: </a:t>
            </a:r>
            <a:r>
              <a:rPr lang="en-US" altLang="zh-TW" b="1" dirty="0" smtClean="0"/>
              <a:t>Visit</a:t>
            </a:r>
            <a:r>
              <a:rPr lang="en-US" altLang="zh-TW" dirty="0" smtClean="0"/>
              <a:t> the node.</a:t>
            </a:r>
          </a:p>
          <a:p>
            <a:pPr lvl="1"/>
            <a:r>
              <a:rPr lang="en-US" altLang="zh-TW" dirty="0" smtClean="0"/>
              <a:t>Step3: Move one node to the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and continue step1.</a:t>
            </a:r>
          </a:p>
          <a:p>
            <a:r>
              <a:rPr lang="en-US" altLang="zh-TW" dirty="0" smtClean="0"/>
              <a:t>Use recursion to describe this traversal.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08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/>
              <a:t>tree</a:t>
            </a:r>
            <a:r>
              <a:rPr lang="en-US" altLang="zh-TW" dirty="0"/>
              <a:t> is a finite set of one or more nodes such that</a:t>
            </a:r>
          </a:p>
          <a:p>
            <a:pPr lvl="1"/>
            <a:r>
              <a:rPr lang="en-US" altLang="zh-TW" dirty="0" smtClean="0"/>
              <a:t>There </a:t>
            </a:r>
            <a:r>
              <a:rPr lang="en-US" altLang="zh-TW" dirty="0"/>
              <a:t>is a specially designated node called </a:t>
            </a:r>
            <a:r>
              <a:rPr lang="en-US" altLang="zh-TW" b="1" i="1" dirty="0" smtClean="0"/>
              <a:t>root</a:t>
            </a:r>
            <a:endParaRPr lang="en-US" altLang="zh-TW" dirty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remaining nodes are partitioned into n ≥ 0 </a:t>
            </a:r>
            <a:r>
              <a:rPr lang="en-US" altLang="zh-TW" dirty="0" smtClean="0"/>
              <a:t>disjointed sets </a:t>
            </a:r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r>
              <a:rPr lang="en-US" altLang="zh-TW" dirty="0"/>
              <a:t>, T</a:t>
            </a:r>
            <a:r>
              <a:rPr lang="en-US" altLang="zh-TW" baseline="-25000" dirty="0"/>
              <a:t>2</a:t>
            </a:r>
            <a:r>
              <a:rPr lang="en-US" altLang="zh-TW" dirty="0"/>
              <a:t>, …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n</a:t>
            </a:r>
            <a:r>
              <a:rPr lang="en-US" altLang="zh-TW" dirty="0"/>
              <a:t>, where each of these sets </a:t>
            </a:r>
            <a:r>
              <a:rPr lang="en-US" altLang="zh-TW" dirty="0" smtClean="0"/>
              <a:t>is </a:t>
            </a:r>
            <a:r>
              <a:rPr lang="en-US" altLang="zh-TW" dirty="0"/>
              <a:t>a tree. T</a:t>
            </a:r>
            <a:r>
              <a:rPr lang="en-US" altLang="zh-TW" baseline="-25000" dirty="0"/>
              <a:t>1</a:t>
            </a:r>
            <a:r>
              <a:rPr lang="en-US" altLang="zh-TW" dirty="0"/>
              <a:t>, T</a:t>
            </a:r>
            <a:r>
              <a:rPr lang="en-US" altLang="zh-TW" baseline="-25000" dirty="0"/>
              <a:t>2</a:t>
            </a:r>
            <a:r>
              <a:rPr lang="en-US" altLang="zh-TW" dirty="0"/>
              <a:t>, … </a:t>
            </a:r>
            <a:r>
              <a:rPr lang="en-US" altLang="zh-TW" dirty="0" err="1" smtClean="0"/>
              <a:t>T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are called </a:t>
            </a:r>
            <a:r>
              <a:rPr lang="en-US" altLang="zh-TW" b="1" i="1" dirty="0" err="1"/>
              <a:t>subtrees</a:t>
            </a:r>
            <a:r>
              <a:rPr lang="en-US" altLang="zh-TW" dirty="0"/>
              <a:t> of the root.</a:t>
            </a:r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082652" y="4124729"/>
            <a:ext cx="2857500" cy="2688647"/>
            <a:chOff x="3000375" y="3757613"/>
            <a:chExt cx="3143250" cy="2957512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4357688" y="37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6"/>
            <p:cNvSpPr>
              <a:spLocks noChangeArrowheads="1"/>
            </p:cNvSpPr>
            <p:nvPr/>
          </p:nvSpPr>
          <p:spPr bwMode="auto">
            <a:xfrm>
              <a:off x="4357688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7"/>
            <p:cNvSpPr>
              <a:spLocks noChangeArrowheads="1"/>
            </p:cNvSpPr>
            <p:nvPr/>
          </p:nvSpPr>
          <p:spPr bwMode="auto">
            <a:xfrm>
              <a:off x="4357688" y="5357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8"/>
            <p:cNvSpPr>
              <a:spLocks noChangeArrowheads="1"/>
            </p:cNvSpPr>
            <p:nvPr/>
          </p:nvSpPr>
          <p:spPr bwMode="auto">
            <a:xfrm>
              <a:off x="5072063" y="61436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9"/>
            <p:cNvSpPr>
              <a:spLocks noChangeArrowheads="1"/>
            </p:cNvSpPr>
            <p:nvPr/>
          </p:nvSpPr>
          <p:spPr bwMode="auto">
            <a:xfrm>
              <a:off x="3286125" y="45720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10"/>
            <p:cNvSpPr>
              <a:spLocks noChangeArrowheads="1"/>
            </p:cNvSpPr>
            <p:nvPr/>
          </p:nvSpPr>
          <p:spPr bwMode="auto">
            <a:xfrm>
              <a:off x="5357813" y="45720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橢圓 11"/>
            <p:cNvSpPr>
              <a:spLocks noChangeArrowheads="1"/>
            </p:cNvSpPr>
            <p:nvPr/>
          </p:nvSpPr>
          <p:spPr bwMode="auto">
            <a:xfrm>
              <a:off x="3571875" y="53578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橢圓 12"/>
            <p:cNvSpPr>
              <a:spLocks noChangeArrowheads="1"/>
            </p:cNvSpPr>
            <p:nvPr/>
          </p:nvSpPr>
          <p:spPr bwMode="auto">
            <a:xfrm>
              <a:off x="3000375" y="53578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橢圓 13"/>
            <p:cNvSpPr>
              <a:spLocks noChangeArrowheads="1"/>
            </p:cNvSpPr>
            <p:nvPr/>
          </p:nvSpPr>
          <p:spPr bwMode="auto">
            <a:xfrm>
              <a:off x="5072063" y="5357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橢圓 14"/>
            <p:cNvSpPr>
              <a:spLocks noChangeArrowheads="1"/>
            </p:cNvSpPr>
            <p:nvPr/>
          </p:nvSpPr>
          <p:spPr bwMode="auto">
            <a:xfrm>
              <a:off x="5643563" y="5357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4" name="直線接點 16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rot="5400000">
              <a:off x="4464844" y="4429919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直線接點 17"/>
            <p:cNvCxnSpPr>
              <a:cxnSpLocks noChangeShapeType="1"/>
              <a:stCxn id="4" idx="4"/>
              <a:endCxn id="8" idx="0"/>
            </p:cNvCxnSpPr>
            <p:nvPr/>
          </p:nvCxnSpPr>
          <p:spPr bwMode="auto">
            <a:xfrm rot="5400000">
              <a:off x="3929063" y="3892550"/>
              <a:ext cx="285750" cy="10731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直線接點 20"/>
            <p:cNvCxnSpPr>
              <a:cxnSpLocks noChangeShapeType="1"/>
              <a:stCxn id="4" idx="4"/>
              <a:endCxn id="9" idx="0"/>
            </p:cNvCxnSpPr>
            <p:nvPr/>
          </p:nvCxnSpPr>
          <p:spPr bwMode="auto">
            <a:xfrm rot="16200000" flipH="1">
              <a:off x="4965701" y="3929062"/>
              <a:ext cx="285750" cy="10001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直線接點 23"/>
            <p:cNvCxnSpPr>
              <a:cxnSpLocks noChangeShapeType="1"/>
              <a:stCxn id="8" idx="4"/>
              <a:endCxn id="11" idx="0"/>
            </p:cNvCxnSpPr>
            <p:nvPr/>
          </p:nvCxnSpPr>
          <p:spPr bwMode="auto">
            <a:xfrm rot="5400000">
              <a:off x="3249613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直線接點 2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16200000" flipH="1">
              <a:off x="3535363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直線接點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rot="5400000">
              <a:off x="4464844" y="5215731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直線接點 32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 rot="5400000">
              <a:off x="5322888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直線接點 35"/>
            <p:cNvCxnSpPr>
              <a:cxnSpLocks noChangeShapeType="1"/>
              <a:stCxn id="9" idx="4"/>
              <a:endCxn id="13" idx="0"/>
            </p:cNvCxnSpPr>
            <p:nvPr/>
          </p:nvCxnSpPr>
          <p:spPr bwMode="auto">
            <a:xfrm rot="16200000" flipH="1">
              <a:off x="5608638" y="5072063"/>
              <a:ext cx="285750" cy="2857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直線接點 38"/>
            <p:cNvCxnSpPr>
              <a:cxnSpLocks noChangeShapeType="1"/>
              <a:stCxn id="12" idx="4"/>
              <a:endCxn id="7" idx="0"/>
            </p:cNvCxnSpPr>
            <p:nvPr/>
          </p:nvCxnSpPr>
          <p:spPr bwMode="auto">
            <a:xfrm rot="5400000">
              <a:off x="5179219" y="6001544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矩形 41"/>
            <p:cNvSpPr>
              <a:spLocks noChangeArrowheads="1"/>
            </p:cNvSpPr>
            <p:nvPr/>
          </p:nvSpPr>
          <p:spPr bwMode="auto">
            <a:xfrm>
              <a:off x="4429125" y="37576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A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4" name="矩形 42"/>
            <p:cNvSpPr>
              <a:spLocks noChangeArrowheads="1"/>
            </p:cNvSpPr>
            <p:nvPr/>
          </p:nvSpPr>
          <p:spPr bwMode="auto">
            <a:xfrm>
              <a:off x="3357563" y="45434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43"/>
            <p:cNvSpPr>
              <a:spLocks noChangeArrowheads="1"/>
            </p:cNvSpPr>
            <p:nvPr/>
          </p:nvSpPr>
          <p:spPr bwMode="auto">
            <a:xfrm>
              <a:off x="4429125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6" name="矩形 44"/>
            <p:cNvSpPr>
              <a:spLocks noChangeArrowheads="1"/>
            </p:cNvSpPr>
            <p:nvPr/>
          </p:nvSpPr>
          <p:spPr bwMode="auto">
            <a:xfrm>
              <a:off x="5429250" y="45434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矩形 45"/>
            <p:cNvSpPr>
              <a:spLocks noChangeArrowheads="1"/>
            </p:cNvSpPr>
            <p:nvPr/>
          </p:nvSpPr>
          <p:spPr bwMode="auto">
            <a:xfrm>
              <a:off x="3071813" y="53292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8" name="矩形 46"/>
            <p:cNvSpPr>
              <a:spLocks noChangeArrowheads="1"/>
            </p:cNvSpPr>
            <p:nvPr/>
          </p:nvSpPr>
          <p:spPr bwMode="auto">
            <a:xfrm>
              <a:off x="3643313" y="53292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F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9" name="矩形 47"/>
            <p:cNvSpPr>
              <a:spLocks noChangeArrowheads="1"/>
            </p:cNvSpPr>
            <p:nvPr/>
          </p:nvSpPr>
          <p:spPr bwMode="auto">
            <a:xfrm>
              <a:off x="4429125" y="53292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0" name="矩形 48"/>
            <p:cNvSpPr>
              <a:spLocks noChangeArrowheads="1"/>
            </p:cNvSpPr>
            <p:nvPr/>
          </p:nvSpPr>
          <p:spPr bwMode="auto">
            <a:xfrm>
              <a:off x="5143500" y="53292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1" name="矩形 49"/>
            <p:cNvSpPr>
              <a:spLocks noChangeArrowheads="1"/>
            </p:cNvSpPr>
            <p:nvPr/>
          </p:nvSpPr>
          <p:spPr bwMode="auto">
            <a:xfrm>
              <a:off x="5726113" y="53292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I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50"/>
            <p:cNvSpPr>
              <a:spLocks noChangeArrowheads="1"/>
            </p:cNvSpPr>
            <p:nvPr/>
          </p:nvSpPr>
          <p:spPr bwMode="auto">
            <a:xfrm>
              <a:off x="5143500" y="611505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J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19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Inorder</a:t>
            </a:r>
            <a:r>
              <a:rPr lang="en-US" altLang="zh-TW" dirty="0"/>
              <a:t> </a:t>
            </a:r>
            <a:r>
              <a:rPr lang="en-US" altLang="zh-TW" dirty="0" smtClean="0"/>
              <a:t>Traversal : 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29865"/>
              </p:ext>
            </p:extLst>
          </p:nvPr>
        </p:nvGraphicFramePr>
        <p:xfrm>
          <a:off x="467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/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function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Preorder </a:t>
            </a:r>
            <a:r>
              <a:rPr lang="en-US" altLang="zh-TW" dirty="0"/>
              <a:t>Traversal : </a:t>
            </a:r>
            <a:r>
              <a:rPr lang="en-US" altLang="zh-TW" dirty="0" smtClean="0"/>
              <a:t>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323365"/>
              </p:ext>
            </p:extLst>
          </p:nvPr>
        </p:nvGraphicFramePr>
        <p:xfrm>
          <a:off x="467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/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Tree&lt;T&gt;::Preorder()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preorder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Preorder(root);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Tree&lt;T&gt;::Preorder(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preorder traversal function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Preorder(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Preorder(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30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Postorder </a:t>
            </a:r>
            <a:r>
              <a:rPr lang="en-US" altLang="zh-TW" dirty="0"/>
              <a:t>Traversal : </a:t>
            </a:r>
            <a:r>
              <a:rPr lang="en-US" altLang="zh-TW" dirty="0" smtClean="0"/>
              <a:t>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831843"/>
              </p:ext>
            </p:extLst>
          </p:nvPr>
        </p:nvGraphicFramePr>
        <p:xfrm>
          <a:off x="467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/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Postorder(root);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function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Postorder(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Postorder(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52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29"/>
          <p:cNvSpPr>
            <a:spLocks noChangeArrowheads="1"/>
          </p:cNvSpPr>
          <p:nvPr/>
        </p:nvSpPr>
        <p:spPr bwMode="auto">
          <a:xfrm>
            <a:off x="5643563" y="31432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5072063" y="250031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3" name="橢圓 28"/>
          <p:cNvSpPr>
            <a:spLocks noChangeArrowheads="1"/>
          </p:cNvSpPr>
          <p:nvPr/>
        </p:nvSpPr>
        <p:spPr bwMode="auto">
          <a:xfrm>
            <a:off x="4572000" y="31432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0" name="橢圓 27"/>
          <p:cNvSpPr>
            <a:spLocks noChangeArrowheads="1"/>
          </p:cNvSpPr>
          <p:nvPr/>
        </p:nvSpPr>
        <p:spPr bwMode="auto">
          <a:xfrm>
            <a:off x="4000500" y="31432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26"/>
          <p:cNvSpPr>
            <a:spLocks noChangeArrowheads="1"/>
          </p:cNvSpPr>
          <p:nvPr/>
        </p:nvSpPr>
        <p:spPr bwMode="auto">
          <a:xfrm>
            <a:off x="2928938" y="31432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54"/>
          <p:cNvSpPr>
            <a:spLocks noChangeArrowheads="1"/>
          </p:cNvSpPr>
          <p:nvPr/>
        </p:nvSpPr>
        <p:spPr bwMode="auto">
          <a:xfrm>
            <a:off x="3000375" y="31146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D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橢圓 24"/>
          <p:cNvSpPr>
            <a:spLocks noChangeArrowheads="1"/>
          </p:cNvSpPr>
          <p:nvPr/>
        </p:nvSpPr>
        <p:spPr bwMode="auto">
          <a:xfrm>
            <a:off x="3500438" y="250031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2" name="矩形 52"/>
          <p:cNvSpPr>
            <a:spLocks noChangeArrowheads="1"/>
          </p:cNvSpPr>
          <p:nvPr/>
        </p:nvSpPr>
        <p:spPr bwMode="auto">
          <a:xfrm>
            <a:off x="3571875" y="247173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橢圓 5"/>
          <p:cNvSpPr>
            <a:spLocks noChangeArrowheads="1"/>
          </p:cNvSpPr>
          <p:nvPr/>
        </p:nvSpPr>
        <p:spPr bwMode="auto">
          <a:xfrm>
            <a:off x="4286250" y="18573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</a:t>
            </a:r>
            <a:endParaRPr lang="zh-TW" altLang="en-US" dirty="0"/>
          </a:p>
        </p:txBody>
      </p:sp>
      <p:graphicFrame>
        <p:nvGraphicFramePr>
          <p:cNvPr id="61" name="內容版面配置區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310635"/>
              </p:ext>
            </p:extLst>
          </p:nvPr>
        </p:nvGraphicFramePr>
        <p:xfrm>
          <a:off x="1864990" y="4164672"/>
          <a:ext cx="529929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67"/>
                <a:gridCol w="36707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Traversal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Output</a:t>
                      </a:r>
                      <a:r>
                        <a:rPr lang="en-US" altLang="zh-TW" sz="2800" baseline="0" dirty="0" smtClean="0"/>
                        <a:t> ordered list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err="1" smtClean="0"/>
                        <a:t>Inorder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smtClean="0"/>
                        <a:t>Preorder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smtClean="0"/>
                        <a:t>Postorder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4357688" y="18288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4" name="直線接點 30"/>
          <p:cNvCxnSpPr>
            <a:cxnSpLocks noChangeShapeType="1"/>
            <a:stCxn id="21" idx="7"/>
            <a:endCxn id="12" idx="3"/>
          </p:cNvCxnSpPr>
          <p:nvPr/>
        </p:nvCxnSpPr>
        <p:spPr bwMode="auto">
          <a:xfrm rot="5400000" flipH="1" flipV="1">
            <a:off x="3998912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線接點 33"/>
          <p:cNvCxnSpPr>
            <a:cxnSpLocks noChangeShapeType="1"/>
            <a:stCxn id="24" idx="1"/>
            <a:endCxn id="12" idx="5"/>
          </p:cNvCxnSpPr>
          <p:nvPr/>
        </p:nvCxnSpPr>
        <p:spPr bwMode="auto">
          <a:xfrm rot="16200000" flipV="1">
            <a:off x="4784725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36"/>
          <p:cNvCxnSpPr>
            <a:cxnSpLocks noChangeShapeType="1"/>
            <a:stCxn id="27" idx="7"/>
            <a:endCxn id="21" idx="3"/>
          </p:cNvCxnSpPr>
          <p:nvPr/>
        </p:nvCxnSpPr>
        <p:spPr bwMode="auto">
          <a:xfrm rot="5400000" flipH="1" flipV="1">
            <a:off x="3320256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直線接點 43"/>
          <p:cNvCxnSpPr>
            <a:cxnSpLocks noChangeShapeType="1"/>
            <a:stCxn id="30" idx="1"/>
            <a:endCxn id="21" idx="5"/>
          </p:cNvCxnSpPr>
          <p:nvPr/>
        </p:nvCxnSpPr>
        <p:spPr bwMode="auto">
          <a:xfrm rot="16200000" flipV="1">
            <a:off x="3856037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線接點 46"/>
          <p:cNvCxnSpPr>
            <a:cxnSpLocks noChangeShapeType="1"/>
            <a:stCxn id="33" idx="7"/>
            <a:endCxn id="24" idx="3"/>
          </p:cNvCxnSpPr>
          <p:nvPr/>
        </p:nvCxnSpPr>
        <p:spPr bwMode="auto">
          <a:xfrm rot="5400000" flipH="1" flipV="1">
            <a:off x="4927600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直線接點 49"/>
          <p:cNvCxnSpPr>
            <a:cxnSpLocks noChangeShapeType="1"/>
            <a:stCxn id="36" idx="1"/>
            <a:endCxn id="24" idx="5"/>
          </p:cNvCxnSpPr>
          <p:nvPr/>
        </p:nvCxnSpPr>
        <p:spPr bwMode="auto">
          <a:xfrm rot="16200000" flipV="1">
            <a:off x="5463381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矩形 53"/>
          <p:cNvSpPr>
            <a:spLocks noChangeArrowheads="1"/>
          </p:cNvSpPr>
          <p:nvPr/>
        </p:nvSpPr>
        <p:spPr bwMode="auto">
          <a:xfrm>
            <a:off x="5143500" y="247173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55"/>
          <p:cNvSpPr>
            <a:spLocks noChangeArrowheads="1"/>
          </p:cNvSpPr>
          <p:nvPr/>
        </p:nvSpPr>
        <p:spPr bwMode="auto">
          <a:xfrm>
            <a:off x="4071938" y="31146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E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矩形 56"/>
          <p:cNvSpPr>
            <a:spLocks noChangeArrowheads="1"/>
          </p:cNvSpPr>
          <p:nvPr/>
        </p:nvSpPr>
        <p:spPr bwMode="auto">
          <a:xfrm>
            <a:off x="4643438" y="31146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F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矩形 57"/>
          <p:cNvSpPr>
            <a:spLocks noChangeArrowheads="1"/>
          </p:cNvSpPr>
          <p:nvPr/>
        </p:nvSpPr>
        <p:spPr bwMode="auto">
          <a:xfrm>
            <a:off x="5715000" y="31146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G</a:t>
            </a:r>
            <a:endParaRPr lang="zh-TW" altLang="en-US" b="1" dirty="0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3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Example</a:t>
            </a:r>
            <a:endParaRPr lang="zh-TW" altLang="en-US" dirty="0"/>
          </a:p>
        </p:txBody>
      </p:sp>
      <p:graphicFrame>
        <p:nvGraphicFramePr>
          <p:cNvPr id="61" name="內容版面配置區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42244"/>
              </p:ext>
            </p:extLst>
          </p:nvPr>
        </p:nvGraphicFramePr>
        <p:xfrm>
          <a:off x="1864990" y="4164672"/>
          <a:ext cx="529929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67"/>
                <a:gridCol w="36707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Traversal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Output</a:t>
                      </a:r>
                      <a:r>
                        <a:rPr lang="en-US" altLang="zh-TW" sz="2800" baseline="0" dirty="0" smtClean="0"/>
                        <a:t> ordered list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err="1" smtClean="0"/>
                        <a:t>Inorder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smtClean="0"/>
                        <a:t>Preorder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dirty="0" smtClean="0"/>
                        <a:t>Postorder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4286250" y="1857375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3500438" y="250031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2928938" y="314325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4000500" y="314325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5"/>
          <p:cNvSpPr>
            <a:spLocks noChangeArrowheads="1"/>
          </p:cNvSpPr>
          <p:nvPr/>
        </p:nvSpPr>
        <p:spPr bwMode="auto">
          <a:xfrm>
            <a:off x="4572000" y="3143250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5"/>
          <p:cNvSpPr>
            <a:spLocks noChangeArrowheads="1"/>
          </p:cNvSpPr>
          <p:nvPr/>
        </p:nvSpPr>
        <p:spPr bwMode="auto">
          <a:xfrm>
            <a:off x="5643563" y="314325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5"/>
          <p:cNvSpPr>
            <a:spLocks noChangeArrowheads="1"/>
          </p:cNvSpPr>
          <p:nvPr/>
        </p:nvSpPr>
        <p:spPr bwMode="auto">
          <a:xfrm>
            <a:off x="5072063" y="250031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1" name="群組 27"/>
          <p:cNvGrpSpPr>
            <a:grpSpLocks/>
          </p:cNvGrpSpPr>
          <p:nvPr/>
        </p:nvGrpSpPr>
        <p:grpSpPr bwMode="auto">
          <a:xfrm>
            <a:off x="4286250" y="1828800"/>
            <a:ext cx="500063" cy="600075"/>
            <a:chOff x="4286250" y="1828800"/>
            <a:chExt cx="500063" cy="600075"/>
          </a:xfrm>
        </p:grpSpPr>
        <p:sp>
          <p:nvSpPr>
            <p:cNvPr id="12" name="橢圓 5"/>
            <p:cNvSpPr>
              <a:spLocks noChangeArrowheads="1"/>
            </p:cNvSpPr>
            <p:nvPr/>
          </p:nvSpPr>
          <p:spPr bwMode="auto">
            <a:xfrm>
              <a:off x="4286250" y="18573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4357688" y="1828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4" name="直線接點 30"/>
          <p:cNvCxnSpPr>
            <a:cxnSpLocks noChangeShapeType="1"/>
            <a:stCxn id="21" idx="7"/>
            <a:endCxn id="12" idx="3"/>
          </p:cNvCxnSpPr>
          <p:nvPr/>
        </p:nvCxnSpPr>
        <p:spPr bwMode="auto">
          <a:xfrm rot="5400000" flipH="1" flipV="1">
            <a:off x="3998912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線接點 33"/>
          <p:cNvCxnSpPr>
            <a:cxnSpLocks noChangeShapeType="1"/>
            <a:stCxn id="24" idx="1"/>
            <a:endCxn id="12" idx="5"/>
          </p:cNvCxnSpPr>
          <p:nvPr/>
        </p:nvCxnSpPr>
        <p:spPr bwMode="auto">
          <a:xfrm rot="16200000" flipV="1">
            <a:off x="4784725" y="221297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36"/>
          <p:cNvCxnSpPr>
            <a:cxnSpLocks noChangeShapeType="1"/>
            <a:stCxn id="27" idx="7"/>
            <a:endCxn id="21" idx="3"/>
          </p:cNvCxnSpPr>
          <p:nvPr/>
        </p:nvCxnSpPr>
        <p:spPr bwMode="auto">
          <a:xfrm rot="5400000" flipH="1" flipV="1">
            <a:off x="3320256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直線接點 43"/>
          <p:cNvCxnSpPr>
            <a:cxnSpLocks noChangeShapeType="1"/>
            <a:stCxn id="30" idx="1"/>
            <a:endCxn id="21" idx="5"/>
          </p:cNvCxnSpPr>
          <p:nvPr/>
        </p:nvCxnSpPr>
        <p:spPr bwMode="auto">
          <a:xfrm rot="16200000" flipV="1">
            <a:off x="3856037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線接點 46"/>
          <p:cNvCxnSpPr>
            <a:cxnSpLocks noChangeShapeType="1"/>
            <a:stCxn id="33" idx="7"/>
            <a:endCxn id="24" idx="3"/>
          </p:cNvCxnSpPr>
          <p:nvPr/>
        </p:nvCxnSpPr>
        <p:spPr bwMode="auto">
          <a:xfrm rot="5400000" flipH="1" flipV="1">
            <a:off x="4927600" y="299878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直線接點 49"/>
          <p:cNvCxnSpPr>
            <a:cxnSpLocks noChangeShapeType="1"/>
            <a:stCxn id="36" idx="1"/>
            <a:endCxn id="24" idx="5"/>
          </p:cNvCxnSpPr>
          <p:nvPr/>
        </p:nvCxnSpPr>
        <p:spPr bwMode="auto">
          <a:xfrm rot="16200000" flipV="1">
            <a:off x="5463381" y="296306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0" name="群組 26"/>
          <p:cNvGrpSpPr>
            <a:grpSpLocks/>
          </p:cNvGrpSpPr>
          <p:nvPr/>
        </p:nvGrpSpPr>
        <p:grpSpPr bwMode="auto">
          <a:xfrm>
            <a:off x="3500438" y="2471738"/>
            <a:ext cx="500062" cy="600075"/>
            <a:chOff x="3500438" y="2471738"/>
            <a:chExt cx="500062" cy="600075"/>
          </a:xfrm>
        </p:grpSpPr>
        <p:sp>
          <p:nvSpPr>
            <p:cNvPr id="21" name="橢圓 24"/>
            <p:cNvSpPr>
              <a:spLocks noChangeArrowheads="1"/>
            </p:cNvSpPr>
            <p:nvPr/>
          </p:nvSpPr>
          <p:spPr bwMode="auto">
            <a:xfrm>
              <a:off x="3500438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52"/>
            <p:cNvSpPr>
              <a:spLocks noChangeArrowheads="1"/>
            </p:cNvSpPr>
            <p:nvPr/>
          </p:nvSpPr>
          <p:spPr bwMode="auto">
            <a:xfrm>
              <a:off x="3571875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3" name="群組 30"/>
          <p:cNvGrpSpPr>
            <a:grpSpLocks/>
          </p:cNvGrpSpPr>
          <p:nvPr/>
        </p:nvGrpSpPr>
        <p:grpSpPr bwMode="auto">
          <a:xfrm>
            <a:off x="5072063" y="2471738"/>
            <a:ext cx="500062" cy="600075"/>
            <a:chOff x="5072063" y="2471738"/>
            <a:chExt cx="500062" cy="600075"/>
          </a:xfrm>
        </p:grpSpPr>
        <p:sp>
          <p:nvSpPr>
            <p:cNvPr id="24" name="橢圓 25"/>
            <p:cNvSpPr>
              <a:spLocks noChangeArrowheads="1"/>
            </p:cNvSpPr>
            <p:nvPr/>
          </p:nvSpPr>
          <p:spPr bwMode="auto">
            <a:xfrm>
              <a:off x="5072063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53"/>
            <p:cNvSpPr>
              <a:spLocks noChangeArrowheads="1"/>
            </p:cNvSpPr>
            <p:nvPr/>
          </p:nvSpPr>
          <p:spPr bwMode="auto">
            <a:xfrm>
              <a:off x="5143500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6" name="群組 24"/>
          <p:cNvGrpSpPr>
            <a:grpSpLocks/>
          </p:cNvGrpSpPr>
          <p:nvPr/>
        </p:nvGrpSpPr>
        <p:grpSpPr bwMode="auto">
          <a:xfrm>
            <a:off x="2928938" y="3114675"/>
            <a:ext cx="500062" cy="600075"/>
            <a:chOff x="2928938" y="3114675"/>
            <a:chExt cx="500062" cy="600075"/>
          </a:xfrm>
        </p:grpSpPr>
        <p:sp>
          <p:nvSpPr>
            <p:cNvPr id="27" name="橢圓 26"/>
            <p:cNvSpPr>
              <a:spLocks noChangeArrowheads="1"/>
            </p:cNvSpPr>
            <p:nvPr/>
          </p:nvSpPr>
          <p:spPr bwMode="auto">
            <a:xfrm>
              <a:off x="2928938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矩形 54"/>
            <p:cNvSpPr>
              <a:spLocks noChangeArrowheads="1"/>
            </p:cNvSpPr>
            <p:nvPr/>
          </p:nvSpPr>
          <p:spPr bwMode="auto">
            <a:xfrm>
              <a:off x="3000375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9" name="群組 25"/>
          <p:cNvGrpSpPr>
            <a:grpSpLocks/>
          </p:cNvGrpSpPr>
          <p:nvPr/>
        </p:nvGrpSpPr>
        <p:grpSpPr bwMode="auto">
          <a:xfrm>
            <a:off x="4000500" y="3114675"/>
            <a:ext cx="500063" cy="600075"/>
            <a:chOff x="4000500" y="3114675"/>
            <a:chExt cx="500063" cy="600075"/>
          </a:xfrm>
        </p:grpSpPr>
        <p:sp>
          <p:nvSpPr>
            <p:cNvPr id="30" name="橢圓 27"/>
            <p:cNvSpPr>
              <a:spLocks noChangeArrowheads="1"/>
            </p:cNvSpPr>
            <p:nvPr/>
          </p:nvSpPr>
          <p:spPr bwMode="auto">
            <a:xfrm>
              <a:off x="4000500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55"/>
            <p:cNvSpPr>
              <a:spLocks noChangeArrowheads="1"/>
            </p:cNvSpPr>
            <p:nvPr/>
          </p:nvSpPr>
          <p:spPr bwMode="auto">
            <a:xfrm>
              <a:off x="4071938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E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28"/>
          <p:cNvGrpSpPr>
            <a:grpSpLocks/>
          </p:cNvGrpSpPr>
          <p:nvPr/>
        </p:nvGrpSpPr>
        <p:grpSpPr bwMode="auto">
          <a:xfrm>
            <a:off x="4572000" y="3114675"/>
            <a:ext cx="500063" cy="600075"/>
            <a:chOff x="4572000" y="3114675"/>
            <a:chExt cx="500063" cy="600075"/>
          </a:xfrm>
        </p:grpSpPr>
        <p:sp>
          <p:nvSpPr>
            <p:cNvPr id="33" name="橢圓 28"/>
            <p:cNvSpPr>
              <a:spLocks noChangeArrowheads="1"/>
            </p:cNvSpPr>
            <p:nvPr/>
          </p:nvSpPr>
          <p:spPr bwMode="auto">
            <a:xfrm>
              <a:off x="4572000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56"/>
            <p:cNvSpPr>
              <a:spLocks noChangeArrowheads="1"/>
            </p:cNvSpPr>
            <p:nvPr/>
          </p:nvSpPr>
          <p:spPr bwMode="auto">
            <a:xfrm>
              <a:off x="4643438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29"/>
          <p:cNvGrpSpPr>
            <a:grpSpLocks/>
          </p:cNvGrpSpPr>
          <p:nvPr/>
        </p:nvGrpSpPr>
        <p:grpSpPr bwMode="auto">
          <a:xfrm>
            <a:off x="5643563" y="3114675"/>
            <a:ext cx="500062" cy="600075"/>
            <a:chOff x="5643563" y="3114675"/>
            <a:chExt cx="500062" cy="600075"/>
          </a:xfrm>
        </p:grpSpPr>
        <p:sp>
          <p:nvSpPr>
            <p:cNvPr id="36" name="橢圓 29"/>
            <p:cNvSpPr>
              <a:spLocks noChangeArrowheads="1"/>
            </p:cNvSpPr>
            <p:nvPr/>
          </p:nvSpPr>
          <p:spPr bwMode="auto">
            <a:xfrm>
              <a:off x="56435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57"/>
            <p:cNvSpPr>
              <a:spLocks noChangeArrowheads="1"/>
            </p:cNvSpPr>
            <p:nvPr/>
          </p:nvSpPr>
          <p:spPr bwMode="auto">
            <a:xfrm>
              <a:off x="57150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3563888" y="459065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D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4963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B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13538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E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42113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A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0688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F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99263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C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78388" y="458112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G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13538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D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84963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B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2113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E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56388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A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99263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F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706888" y="5157192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C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278388" y="5168304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G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56388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D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13538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B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849638" y="566124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E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27838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A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421138" y="566124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F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92638" y="5670773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C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706888" y="5661248"/>
            <a:ext cx="3571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600" dirty="0">
                <a:latin typeface="+mj-lt"/>
                <a:ea typeface="+mn-ea"/>
              </a:rPr>
              <a:t>G</a:t>
            </a:r>
            <a:endParaRPr lang="zh-TW" altLang="en-US" sz="3600" dirty="0">
              <a:latin typeface="+mj-lt"/>
              <a:ea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97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38" grpId="1"/>
      <p:bldP spid="39" grpId="1"/>
      <p:bldP spid="40" grpId="1"/>
      <p:bldP spid="41" grpId="1"/>
      <p:bldP spid="42" grpId="1"/>
      <p:bldP spid="43" grpId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would like to visit nodes in a fashion like using </a:t>
            </a:r>
            <a:r>
              <a:rPr lang="en-US" altLang="zh-TW" b="1" dirty="0" smtClean="0"/>
              <a:t>iterator</a:t>
            </a:r>
            <a:r>
              <a:rPr lang="en-US" altLang="zh-TW" dirty="0" smtClean="0"/>
              <a:t> visit elements in a container</a:t>
            </a:r>
          </a:p>
          <a:p>
            <a:r>
              <a:rPr lang="en-US" altLang="zh-TW" dirty="0" smtClean="0"/>
              <a:t>Recursive traversal is no long suitable</a:t>
            </a:r>
          </a:p>
          <a:p>
            <a:r>
              <a:rPr lang="en-US" altLang="zh-TW" dirty="0" smtClean="0"/>
              <a:t>We need an </a:t>
            </a:r>
            <a:r>
              <a:rPr lang="en-US" altLang="zh-TW" b="1" dirty="0" smtClean="0"/>
              <a:t>iterative</a:t>
            </a:r>
            <a:r>
              <a:rPr lang="en-US" altLang="zh-TW" dirty="0" smtClean="0"/>
              <a:t> version, but how?</a:t>
            </a:r>
          </a:p>
          <a:p>
            <a:pPr lvl="1"/>
            <a:r>
              <a:rPr lang="en-US" altLang="zh-TW" dirty="0" smtClean="0"/>
              <a:t>Using stack to store non-visited nodes!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12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Non-Recursive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203190"/>
              </p:ext>
            </p:extLst>
          </p:nvPr>
        </p:nvGraphicFramePr>
        <p:xfrm>
          <a:off x="467544" y="1628800"/>
          <a:ext cx="8208912" cy="45365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/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NonrecInorder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Non recursive 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using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Stack&lt;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s;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declare and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while(1){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while(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move down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field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to stack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s.IsEmpty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all nodes are visited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s.Top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s.Pop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Visit(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3212976"/>
            <a:ext cx="741682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49371" y="5790753"/>
            <a:ext cx="60052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We only need this part to develop tree iterator</a:t>
            </a:r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77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Inorder</a:t>
            </a:r>
            <a:r>
              <a:rPr lang="en-US" altLang="zh-TW" dirty="0" smtClean="0"/>
              <a:t>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958470"/>
              </p:ext>
            </p:extLst>
          </p:nvPr>
        </p:nvGraphicFramePr>
        <p:xfrm>
          <a:off x="978257" y="1637075"/>
          <a:ext cx="7187486" cy="45168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187486"/>
              </a:tblGrid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nested class within Tree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{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roor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T* Next();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Stack&lt;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s;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T*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::Next()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while(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  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down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field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to stack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altLang="zh-TW" sz="16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s.IsEmpty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 NULL;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All nodes are visited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s.Top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s.Pop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endParaRPr lang="zh-TW" altLang="zh-TW" sz="16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T&amp; temp =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6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rightNode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&amp;temp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26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6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75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Level-Order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Visit nodes in a top to down, left to right manner.</a:t>
            </a:r>
            <a:endParaRPr lang="zh-TW" altLang="en-US" dirty="0"/>
          </a:p>
        </p:txBody>
      </p:sp>
      <p:sp>
        <p:nvSpPr>
          <p:cNvPr id="4" name="橢圓 4"/>
          <p:cNvSpPr>
            <a:spLocks noChangeArrowheads="1"/>
          </p:cNvSpPr>
          <p:nvPr/>
        </p:nvSpPr>
        <p:spPr bwMode="auto">
          <a:xfrm>
            <a:off x="2571180" y="280089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4"/>
          <p:cNvSpPr>
            <a:spLocks noChangeArrowheads="1"/>
          </p:cNvSpPr>
          <p:nvPr/>
        </p:nvSpPr>
        <p:spPr bwMode="auto">
          <a:xfrm>
            <a:off x="1713930" y="344383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4"/>
          <p:cNvSpPr>
            <a:spLocks noChangeArrowheads="1"/>
          </p:cNvSpPr>
          <p:nvPr/>
        </p:nvSpPr>
        <p:spPr bwMode="auto">
          <a:xfrm>
            <a:off x="2285430" y="408677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4"/>
          <p:cNvSpPr>
            <a:spLocks noChangeArrowheads="1"/>
          </p:cNvSpPr>
          <p:nvPr/>
        </p:nvSpPr>
        <p:spPr bwMode="auto">
          <a:xfrm>
            <a:off x="1713930" y="472970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4"/>
          <p:cNvSpPr>
            <a:spLocks noChangeArrowheads="1"/>
          </p:cNvSpPr>
          <p:nvPr/>
        </p:nvSpPr>
        <p:spPr bwMode="auto">
          <a:xfrm>
            <a:off x="2856930" y="472970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4"/>
          <p:cNvSpPr>
            <a:spLocks noChangeArrowheads="1"/>
          </p:cNvSpPr>
          <p:nvPr/>
        </p:nvSpPr>
        <p:spPr bwMode="auto">
          <a:xfrm>
            <a:off x="2856930" y="408677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4"/>
          <p:cNvSpPr>
            <a:spLocks noChangeArrowheads="1"/>
          </p:cNvSpPr>
          <p:nvPr/>
        </p:nvSpPr>
        <p:spPr bwMode="auto">
          <a:xfrm>
            <a:off x="3999930" y="408677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4"/>
          <p:cNvSpPr>
            <a:spLocks noChangeArrowheads="1"/>
          </p:cNvSpPr>
          <p:nvPr/>
        </p:nvSpPr>
        <p:spPr bwMode="auto">
          <a:xfrm>
            <a:off x="3428430" y="344383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" name="直線接點 13"/>
          <p:cNvCxnSpPr>
            <a:cxnSpLocks noChangeShapeType="1"/>
            <a:stCxn id="23" idx="7"/>
            <a:endCxn id="20" idx="3"/>
          </p:cNvCxnSpPr>
          <p:nvPr/>
        </p:nvCxnSpPr>
        <p:spPr bwMode="auto">
          <a:xfrm rot="5400000" flipH="1" flipV="1">
            <a:off x="2248123" y="3120777"/>
            <a:ext cx="288925" cy="5032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直線接點 16"/>
          <p:cNvCxnSpPr>
            <a:cxnSpLocks noChangeShapeType="1"/>
            <a:stCxn id="26" idx="1"/>
            <a:endCxn id="20" idx="5"/>
          </p:cNvCxnSpPr>
          <p:nvPr/>
        </p:nvCxnSpPr>
        <p:spPr bwMode="auto">
          <a:xfrm rot="16200000" flipV="1">
            <a:off x="3105373" y="3120777"/>
            <a:ext cx="288925" cy="5032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直線接點 19"/>
          <p:cNvCxnSpPr>
            <a:cxnSpLocks noChangeShapeType="1"/>
            <a:stCxn id="29" idx="1"/>
            <a:endCxn id="23" idx="5"/>
          </p:cNvCxnSpPr>
          <p:nvPr/>
        </p:nvCxnSpPr>
        <p:spPr bwMode="auto">
          <a:xfrm rot="16200000" flipV="1">
            <a:off x="2105248" y="39065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線接點 22"/>
          <p:cNvCxnSpPr>
            <a:cxnSpLocks noChangeShapeType="1"/>
            <a:stCxn id="32" idx="7"/>
            <a:endCxn id="26" idx="3"/>
          </p:cNvCxnSpPr>
          <p:nvPr/>
        </p:nvCxnSpPr>
        <p:spPr bwMode="auto">
          <a:xfrm rot="5400000" flipH="1" flipV="1">
            <a:off x="3248248" y="39065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25"/>
          <p:cNvCxnSpPr>
            <a:cxnSpLocks noChangeShapeType="1"/>
            <a:stCxn id="35" idx="1"/>
            <a:endCxn id="26" idx="5"/>
          </p:cNvCxnSpPr>
          <p:nvPr/>
        </p:nvCxnSpPr>
        <p:spPr bwMode="auto">
          <a:xfrm rot="16200000" flipV="1">
            <a:off x="3819748" y="39065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直線接點 28"/>
          <p:cNvCxnSpPr>
            <a:cxnSpLocks noChangeShapeType="1"/>
            <a:stCxn id="38" idx="7"/>
            <a:endCxn id="29" idx="3"/>
          </p:cNvCxnSpPr>
          <p:nvPr/>
        </p:nvCxnSpPr>
        <p:spPr bwMode="auto">
          <a:xfrm rot="5400000" flipH="1" flipV="1">
            <a:off x="2105248" y="454952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線接點 31"/>
          <p:cNvCxnSpPr>
            <a:cxnSpLocks noChangeShapeType="1"/>
            <a:stCxn id="41" idx="1"/>
            <a:endCxn id="29" idx="5"/>
          </p:cNvCxnSpPr>
          <p:nvPr/>
        </p:nvCxnSpPr>
        <p:spPr bwMode="auto">
          <a:xfrm rot="16200000" flipV="1">
            <a:off x="2676748" y="454952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" name="群組 37"/>
          <p:cNvGrpSpPr>
            <a:grpSpLocks/>
          </p:cNvGrpSpPr>
          <p:nvPr/>
        </p:nvGrpSpPr>
        <p:grpSpPr bwMode="auto">
          <a:xfrm>
            <a:off x="2571180" y="2772320"/>
            <a:ext cx="500062" cy="600075"/>
            <a:chOff x="2500313" y="1828800"/>
            <a:chExt cx="500062" cy="600075"/>
          </a:xfrm>
        </p:grpSpPr>
        <p:sp>
          <p:nvSpPr>
            <p:cNvPr id="20" name="橢圓 4"/>
            <p:cNvSpPr>
              <a:spLocks noChangeArrowheads="1"/>
            </p:cNvSpPr>
            <p:nvPr/>
          </p:nvSpPr>
          <p:spPr bwMode="auto">
            <a:xfrm>
              <a:off x="2500313" y="18573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37"/>
            <p:cNvSpPr>
              <a:spLocks noChangeArrowheads="1"/>
            </p:cNvSpPr>
            <p:nvPr/>
          </p:nvSpPr>
          <p:spPr bwMode="auto">
            <a:xfrm>
              <a:off x="2571750" y="1828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38"/>
          <p:cNvGrpSpPr>
            <a:grpSpLocks/>
          </p:cNvGrpSpPr>
          <p:nvPr/>
        </p:nvGrpSpPr>
        <p:grpSpPr bwMode="auto">
          <a:xfrm>
            <a:off x="1713930" y="3415258"/>
            <a:ext cx="500062" cy="600075"/>
            <a:chOff x="1643063" y="2471738"/>
            <a:chExt cx="500062" cy="600075"/>
          </a:xfrm>
        </p:grpSpPr>
        <p:sp>
          <p:nvSpPr>
            <p:cNvPr id="23" name="橢圓 6"/>
            <p:cNvSpPr>
              <a:spLocks noChangeArrowheads="1"/>
            </p:cNvSpPr>
            <p:nvPr/>
          </p:nvSpPr>
          <p:spPr bwMode="auto">
            <a:xfrm>
              <a:off x="1643063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38"/>
            <p:cNvSpPr>
              <a:spLocks noChangeArrowheads="1"/>
            </p:cNvSpPr>
            <p:nvPr/>
          </p:nvSpPr>
          <p:spPr bwMode="auto">
            <a:xfrm>
              <a:off x="1714500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39"/>
          <p:cNvGrpSpPr>
            <a:grpSpLocks/>
          </p:cNvGrpSpPr>
          <p:nvPr/>
        </p:nvGrpSpPr>
        <p:grpSpPr bwMode="auto">
          <a:xfrm>
            <a:off x="3428430" y="3415258"/>
            <a:ext cx="500062" cy="600075"/>
            <a:chOff x="3357563" y="2471738"/>
            <a:chExt cx="500062" cy="600075"/>
          </a:xfrm>
        </p:grpSpPr>
        <p:sp>
          <p:nvSpPr>
            <p:cNvPr id="26" name="橢圓 7"/>
            <p:cNvSpPr>
              <a:spLocks noChangeArrowheads="1"/>
            </p:cNvSpPr>
            <p:nvPr/>
          </p:nvSpPr>
          <p:spPr bwMode="auto">
            <a:xfrm>
              <a:off x="3357563" y="25003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39"/>
            <p:cNvSpPr>
              <a:spLocks noChangeArrowheads="1"/>
            </p:cNvSpPr>
            <p:nvPr/>
          </p:nvSpPr>
          <p:spPr bwMode="auto">
            <a:xfrm>
              <a:off x="3429000" y="2471738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8" name="群組 40"/>
          <p:cNvGrpSpPr>
            <a:grpSpLocks/>
          </p:cNvGrpSpPr>
          <p:nvPr/>
        </p:nvGrpSpPr>
        <p:grpSpPr bwMode="auto">
          <a:xfrm>
            <a:off x="2285430" y="4058195"/>
            <a:ext cx="500062" cy="600075"/>
            <a:chOff x="2214563" y="3114675"/>
            <a:chExt cx="500062" cy="600075"/>
          </a:xfrm>
        </p:grpSpPr>
        <p:sp>
          <p:nvSpPr>
            <p:cNvPr id="29" name="橢圓 8"/>
            <p:cNvSpPr>
              <a:spLocks noChangeArrowheads="1"/>
            </p:cNvSpPr>
            <p:nvPr/>
          </p:nvSpPr>
          <p:spPr bwMode="auto">
            <a:xfrm>
              <a:off x="22145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矩形 40"/>
            <p:cNvSpPr>
              <a:spLocks noChangeArrowheads="1"/>
            </p:cNvSpPr>
            <p:nvPr/>
          </p:nvSpPr>
          <p:spPr bwMode="auto">
            <a:xfrm>
              <a:off x="22860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1" name="群組 41"/>
          <p:cNvGrpSpPr>
            <a:grpSpLocks/>
          </p:cNvGrpSpPr>
          <p:nvPr/>
        </p:nvGrpSpPr>
        <p:grpSpPr bwMode="auto">
          <a:xfrm>
            <a:off x="2856930" y="4058195"/>
            <a:ext cx="500062" cy="600075"/>
            <a:chOff x="2786063" y="3114675"/>
            <a:chExt cx="500062" cy="600075"/>
          </a:xfrm>
        </p:grpSpPr>
        <p:sp>
          <p:nvSpPr>
            <p:cNvPr id="32" name="橢圓 9"/>
            <p:cNvSpPr>
              <a:spLocks noChangeArrowheads="1"/>
            </p:cNvSpPr>
            <p:nvPr/>
          </p:nvSpPr>
          <p:spPr bwMode="auto">
            <a:xfrm>
              <a:off x="2786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41"/>
            <p:cNvSpPr>
              <a:spLocks noChangeArrowheads="1"/>
            </p:cNvSpPr>
            <p:nvPr/>
          </p:nvSpPr>
          <p:spPr bwMode="auto">
            <a:xfrm>
              <a:off x="2857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4" name="群組 42"/>
          <p:cNvGrpSpPr>
            <a:grpSpLocks/>
          </p:cNvGrpSpPr>
          <p:nvPr/>
        </p:nvGrpSpPr>
        <p:grpSpPr bwMode="auto">
          <a:xfrm>
            <a:off x="3999930" y="4058195"/>
            <a:ext cx="500062" cy="600075"/>
            <a:chOff x="3929063" y="3114675"/>
            <a:chExt cx="500062" cy="600075"/>
          </a:xfrm>
        </p:grpSpPr>
        <p:sp>
          <p:nvSpPr>
            <p:cNvPr id="35" name="橢圓 10"/>
            <p:cNvSpPr>
              <a:spLocks noChangeArrowheads="1"/>
            </p:cNvSpPr>
            <p:nvPr/>
          </p:nvSpPr>
          <p:spPr bwMode="auto">
            <a:xfrm>
              <a:off x="3929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矩形 42"/>
            <p:cNvSpPr>
              <a:spLocks noChangeArrowheads="1"/>
            </p:cNvSpPr>
            <p:nvPr/>
          </p:nvSpPr>
          <p:spPr bwMode="auto">
            <a:xfrm>
              <a:off x="4000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7" name="群組 43"/>
          <p:cNvGrpSpPr>
            <a:grpSpLocks/>
          </p:cNvGrpSpPr>
          <p:nvPr/>
        </p:nvGrpSpPr>
        <p:grpSpPr bwMode="auto">
          <a:xfrm>
            <a:off x="1713930" y="4701133"/>
            <a:ext cx="500062" cy="600075"/>
            <a:chOff x="1643063" y="3757613"/>
            <a:chExt cx="500062" cy="600075"/>
          </a:xfrm>
        </p:grpSpPr>
        <p:sp>
          <p:nvSpPr>
            <p:cNvPr id="38" name="橢圓 12"/>
            <p:cNvSpPr>
              <a:spLocks noChangeArrowheads="1"/>
            </p:cNvSpPr>
            <p:nvPr/>
          </p:nvSpPr>
          <p:spPr bwMode="auto">
            <a:xfrm>
              <a:off x="1643063" y="37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矩形 43"/>
            <p:cNvSpPr>
              <a:spLocks noChangeArrowheads="1"/>
            </p:cNvSpPr>
            <p:nvPr/>
          </p:nvSpPr>
          <p:spPr bwMode="auto">
            <a:xfrm>
              <a:off x="1714500" y="37576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D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0" name="群組 44"/>
          <p:cNvGrpSpPr>
            <a:grpSpLocks/>
          </p:cNvGrpSpPr>
          <p:nvPr/>
        </p:nvGrpSpPr>
        <p:grpSpPr bwMode="auto">
          <a:xfrm>
            <a:off x="2856930" y="4701133"/>
            <a:ext cx="500062" cy="600075"/>
            <a:chOff x="2786063" y="3757613"/>
            <a:chExt cx="500062" cy="600075"/>
          </a:xfrm>
        </p:grpSpPr>
        <p:sp>
          <p:nvSpPr>
            <p:cNvPr id="41" name="橢圓 11"/>
            <p:cNvSpPr>
              <a:spLocks noChangeArrowheads="1"/>
            </p:cNvSpPr>
            <p:nvPr/>
          </p:nvSpPr>
          <p:spPr bwMode="auto">
            <a:xfrm>
              <a:off x="2786063" y="37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2" name="矩形 44"/>
            <p:cNvSpPr>
              <a:spLocks noChangeArrowheads="1"/>
            </p:cNvSpPr>
            <p:nvPr/>
          </p:nvSpPr>
          <p:spPr bwMode="auto">
            <a:xfrm>
              <a:off x="2857500" y="37576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3" name="矩形 45"/>
          <p:cNvSpPr>
            <a:spLocks noChangeArrowheads="1"/>
          </p:cNvSpPr>
          <p:nvPr/>
        </p:nvSpPr>
        <p:spPr bwMode="auto">
          <a:xfrm>
            <a:off x="478631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latin typeface="+mj-lt"/>
              </a:rPr>
              <a:t>A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4" name="矩形 45"/>
          <p:cNvSpPr>
            <a:spLocks noChangeArrowheads="1"/>
          </p:cNvSpPr>
          <p:nvPr/>
        </p:nvSpPr>
        <p:spPr bwMode="auto">
          <a:xfrm>
            <a:off x="525011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latin typeface="+mj-lt"/>
              </a:rPr>
              <a:t>B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5" name="矩形 45"/>
          <p:cNvSpPr>
            <a:spLocks noChangeArrowheads="1"/>
          </p:cNvSpPr>
          <p:nvPr/>
        </p:nvSpPr>
        <p:spPr bwMode="auto">
          <a:xfrm>
            <a:off x="571392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latin typeface="+mj-lt"/>
              </a:rPr>
              <a:t>C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17772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latin typeface="+mj-lt"/>
              </a:rPr>
              <a:t>E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7" name="矩形 45"/>
          <p:cNvSpPr>
            <a:spLocks noChangeArrowheads="1"/>
          </p:cNvSpPr>
          <p:nvPr/>
        </p:nvSpPr>
        <p:spPr bwMode="auto">
          <a:xfrm>
            <a:off x="664153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latin typeface="+mj-lt"/>
              </a:rPr>
              <a:t>F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8" name="矩形 45"/>
          <p:cNvSpPr>
            <a:spLocks noChangeArrowheads="1"/>
          </p:cNvSpPr>
          <p:nvPr/>
        </p:nvSpPr>
        <p:spPr bwMode="auto">
          <a:xfrm>
            <a:off x="710533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latin typeface="+mj-lt"/>
              </a:rPr>
              <a:t>G</a:t>
            </a:r>
            <a:endParaRPr lang="zh-TW" altLang="en-US" sz="3200" dirty="0">
              <a:latin typeface="+mj-lt"/>
            </a:endParaRPr>
          </a:p>
        </p:txBody>
      </p:sp>
      <p:sp>
        <p:nvSpPr>
          <p:cNvPr id="49" name="矩形 45"/>
          <p:cNvSpPr>
            <a:spLocks noChangeArrowheads="1"/>
          </p:cNvSpPr>
          <p:nvPr/>
        </p:nvSpPr>
        <p:spPr bwMode="auto">
          <a:xfrm>
            <a:off x="7569143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latin typeface="+mj-lt"/>
              </a:rPr>
              <a:t>D</a:t>
            </a:r>
            <a:endParaRPr lang="zh-TW" altLang="en-US" sz="3200" dirty="0">
              <a:latin typeface="+mj-lt"/>
            </a:endParaRPr>
          </a:p>
        </p:txBody>
      </p:sp>
      <p:sp>
        <p:nvSpPr>
          <p:cNvPr id="50" name="矩形 45"/>
          <p:cNvSpPr>
            <a:spLocks noChangeArrowheads="1"/>
          </p:cNvSpPr>
          <p:nvPr/>
        </p:nvSpPr>
        <p:spPr bwMode="auto">
          <a:xfrm>
            <a:off x="8032948" y="3667671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latin typeface="+mj-lt"/>
              </a:rPr>
              <a:t>H</a:t>
            </a:r>
            <a:endParaRPr lang="zh-TW" altLang="en-US" sz="3200" dirty="0">
              <a:latin typeface="+mj-lt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918497" y="300753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95536" y="25876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LEVEL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16811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16811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16811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16811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1547664" y="5542870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reorder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矩形 48"/>
          <p:cNvSpPr>
            <a:spLocks noChangeArrowheads="1"/>
          </p:cNvSpPr>
          <p:nvPr/>
        </p:nvSpPr>
        <p:spPr bwMode="auto">
          <a:xfrm>
            <a:off x="3047852" y="5542870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norder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矩形 49"/>
          <p:cNvSpPr>
            <a:spLocks noChangeArrowheads="1"/>
          </p:cNvSpPr>
          <p:nvPr/>
        </p:nvSpPr>
        <p:spPr bwMode="auto">
          <a:xfrm>
            <a:off x="4548039" y="5542870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ostorder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矩形 50"/>
          <p:cNvSpPr>
            <a:spLocks noChangeArrowheads="1"/>
          </p:cNvSpPr>
          <p:nvPr/>
        </p:nvSpPr>
        <p:spPr bwMode="auto">
          <a:xfrm>
            <a:off x="1547664" y="6115362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tack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矩形 53"/>
          <p:cNvSpPr>
            <a:spLocks noChangeArrowheads="1"/>
          </p:cNvSpPr>
          <p:nvPr/>
        </p:nvSpPr>
        <p:spPr bwMode="auto">
          <a:xfrm>
            <a:off x="3047852" y="6115362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tack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矩形 54"/>
          <p:cNvSpPr>
            <a:spLocks noChangeArrowheads="1"/>
          </p:cNvSpPr>
          <p:nvPr/>
        </p:nvSpPr>
        <p:spPr bwMode="auto">
          <a:xfrm>
            <a:off x="4548039" y="6115362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tack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矩形 55"/>
          <p:cNvSpPr>
            <a:spLocks noChangeArrowheads="1"/>
          </p:cNvSpPr>
          <p:nvPr/>
        </p:nvSpPr>
        <p:spPr bwMode="auto">
          <a:xfrm>
            <a:off x="6048227" y="5542870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rgbClr val="C00000"/>
                </a:solidFill>
                <a:latin typeface="+mj-lt"/>
              </a:rPr>
              <a:t>Level-Order</a:t>
            </a:r>
            <a:endParaRPr lang="zh-TW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5" name="矩形 56"/>
          <p:cNvSpPr>
            <a:spLocks noChangeArrowheads="1"/>
          </p:cNvSpPr>
          <p:nvPr/>
        </p:nvSpPr>
        <p:spPr bwMode="auto">
          <a:xfrm>
            <a:off x="6048227" y="6115362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C00000"/>
                </a:solidFill>
                <a:latin typeface="+mj-lt"/>
              </a:rPr>
              <a:t>Q</a:t>
            </a:r>
            <a:r>
              <a:rPr lang="en-US" altLang="zh-TW" dirty="0" smtClean="0">
                <a:solidFill>
                  <a:srgbClr val="C00000"/>
                </a:solidFill>
                <a:latin typeface="+mj-lt"/>
              </a:rPr>
              <a:t>ueue</a:t>
            </a:r>
            <a:endParaRPr lang="zh-TW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投影片編號版面配置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47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0018 0.1011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10115 L 0.00052 0.18958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959 L 0.00104 0.2990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Level-Order Traversal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057904"/>
              </p:ext>
            </p:extLst>
          </p:nvPr>
        </p:nvGraphicFramePr>
        <p:xfrm>
          <a:off x="179512" y="1772816"/>
          <a:ext cx="8784976" cy="38884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784976"/>
              </a:tblGrid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LevelOrder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Traverse the binary tree in level order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Queue&lt;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q;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Visit(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q.IsEmpty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q.Front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q.Pop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8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Terminology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idx="1"/>
          </p:nvPr>
        </p:nvSpPr>
        <p:spPr>
          <a:xfrm>
            <a:off x="642938" y="1501924"/>
            <a:ext cx="7772400" cy="49514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Degree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of a node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The number of </a:t>
            </a:r>
            <a:r>
              <a:rPr lang="en-US" altLang="zh-TW" dirty="0" err="1" smtClean="0">
                <a:ea typeface="新細明體" pitchFamily="18" charset="-120"/>
              </a:rPr>
              <a:t>subtrees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 : deg(A) =3; deg(C) =1</a:t>
            </a:r>
          </a:p>
          <a:p>
            <a:pPr lvl="1" eaLnBrk="1" hangingPunct="1"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Leaf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or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Terminal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nodes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The node whose degree is 0</a:t>
            </a:r>
          </a:p>
          <a:p>
            <a:pPr lvl="1" eaLnBrk="1" hangingPunct="1">
              <a:defRPr/>
            </a:pPr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 : E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F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G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J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I</a:t>
            </a:r>
          </a:p>
          <a:p>
            <a:pPr lvl="1" eaLnBrk="1" hangingPunct="1"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Nonterminals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  <a:p>
            <a:pPr eaLnBrk="1" hangingPunct="1">
              <a:defRPr/>
            </a:pPr>
            <a:endParaRPr lang="en-US" altLang="zh-TW" sz="1400" dirty="0" smtClean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Degree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of a tree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The maximum degree of the nodes in the tree</a:t>
            </a:r>
          </a:p>
          <a:p>
            <a:pPr lvl="1" eaLnBrk="1" hangingPunct="1">
              <a:defRPr/>
            </a:pPr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 : Deg. of the tree = 3</a:t>
            </a:r>
          </a:p>
        </p:txBody>
      </p:sp>
      <p:cxnSp>
        <p:nvCxnSpPr>
          <p:cNvPr id="35" name="直線接點 17"/>
          <p:cNvCxnSpPr>
            <a:cxnSpLocks noChangeShapeType="1"/>
          </p:cNvCxnSpPr>
          <p:nvPr/>
        </p:nvCxnSpPr>
        <p:spPr bwMode="auto">
          <a:xfrm rot="5400000">
            <a:off x="6394450" y="2344738"/>
            <a:ext cx="285750" cy="107315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直線接點 17"/>
          <p:cNvCxnSpPr>
            <a:cxnSpLocks noChangeShapeType="1"/>
          </p:cNvCxnSpPr>
          <p:nvPr/>
        </p:nvCxnSpPr>
        <p:spPr bwMode="auto">
          <a:xfrm rot="5400000">
            <a:off x="6954044" y="2885281"/>
            <a:ext cx="285750" cy="1588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直線接點 17"/>
          <p:cNvCxnSpPr>
            <a:cxnSpLocks noChangeShapeType="1"/>
          </p:cNvCxnSpPr>
          <p:nvPr/>
        </p:nvCxnSpPr>
        <p:spPr bwMode="auto">
          <a:xfrm rot="16200000" flipH="1">
            <a:off x="7500938" y="2386012"/>
            <a:ext cx="285750" cy="1000125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" name="橢圓 5"/>
          <p:cNvSpPr>
            <a:spLocks noChangeArrowheads="1"/>
          </p:cNvSpPr>
          <p:nvPr/>
        </p:nvSpPr>
        <p:spPr bwMode="auto">
          <a:xfrm>
            <a:off x="5786438" y="3024188"/>
            <a:ext cx="500062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1" name="橢圓 5"/>
          <p:cNvSpPr>
            <a:spLocks noChangeArrowheads="1"/>
          </p:cNvSpPr>
          <p:nvPr/>
        </p:nvSpPr>
        <p:spPr bwMode="auto">
          <a:xfrm>
            <a:off x="6858000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2" name="橢圓 5"/>
          <p:cNvSpPr>
            <a:spLocks noChangeArrowheads="1"/>
          </p:cNvSpPr>
          <p:nvPr/>
        </p:nvSpPr>
        <p:spPr bwMode="auto">
          <a:xfrm>
            <a:off x="7858125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7572375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5500688" y="38100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橢圓 5"/>
          <p:cNvSpPr>
            <a:spLocks noChangeArrowheads="1"/>
          </p:cNvSpPr>
          <p:nvPr/>
        </p:nvSpPr>
        <p:spPr bwMode="auto">
          <a:xfrm>
            <a:off x="6072188" y="38100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橢圓 5"/>
          <p:cNvSpPr>
            <a:spLocks noChangeArrowheads="1"/>
          </p:cNvSpPr>
          <p:nvPr/>
        </p:nvSpPr>
        <p:spPr bwMode="auto">
          <a:xfrm>
            <a:off x="6858000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8" name="橢圓 5"/>
          <p:cNvSpPr>
            <a:spLocks noChangeArrowheads="1"/>
          </p:cNvSpPr>
          <p:nvPr/>
        </p:nvSpPr>
        <p:spPr bwMode="auto">
          <a:xfrm>
            <a:off x="7572375" y="4608513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9" name="橢圓 5"/>
          <p:cNvSpPr>
            <a:spLocks noChangeArrowheads="1"/>
          </p:cNvSpPr>
          <p:nvPr/>
        </p:nvSpPr>
        <p:spPr bwMode="auto">
          <a:xfrm>
            <a:off x="8143875" y="3813156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4" name="橢圓 5"/>
          <p:cNvSpPr>
            <a:spLocks noChangeArrowheads="1"/>
          </p:cNvSpPr>
          <p:nvPr/>
        </p:nvSpPr>
        <p:spPr bwMode="auto">
          <a:xfrm>
            <a:off x="6858000" y="2251075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3" name="橢圓 5"/>
          <p:cNvSpPr>
            <a:spLocks noChangeArrowheads="1"/>
          </p:cNvSpPr>
          <p:nvPr/>
        </p:nvSpPr>
        <p:spPr bwMode="auto">
          <a:xfrm>
            <a:off x="6858000" y="224313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4" name="橢圓 6"/>
          <p:cNvSpPr>
            <a:spLocks noChangeArrowheads="1"/>
          </p:cNvSpPr>
          <p:nvPr/>
        </p:nvSpPr>
        <p:spPr bwMode="auto">
          <a:xfrm>
            <a:off x="6858000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5" name="橢圓 7"/>
          <p:cNvSpPr>
            <a:spLocks noChangeArrowheads="1"/>
          </p:cNvSpPr>
          <p:nvPr/>
        </p:nvSpPr>
        <p:spPr bwMode="auto">
          <a:xfrm>
            <a:off x="6858000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6" name="橢圓 8"/>
          <p:cNvSpPr>
            <a:spLocks noChangeArrowheads="1"/>
          </p:cNvSpPr>
          <p:nvPr/>
        </p:nvSpPr>
        <p:spPr bwMode="auto">
          <a:xfrm>
            <a:off x="7572375" y="46005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7" name="橢圓 9"/>
          <p:cNvSpPr>
            <a:spLocks noChangeArrowheads="1"/>
          </p:cNvSpPr>
          <p:nvPr/>
        </p:nvSpPr>
        <p:spPr bwMode="auto">
          <a:xfrm>
            <a:off x="5786438" y="30289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8" name="橢圓 10"/>
          <p:cNvSpPr>
            <a:spLocks noChangeArrowheads="1"/>
          </p:cNvSpPr>
          <p:nvPr/>
        </p:nvSpPr>
        <p:spPr bwMode="auto">
          <a:xfrm>
            <a:off x="7858125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59" name="橢圓 11"/>
          <p:cNvSpPr>
            <a:spLocks noChangeArrowheads="1"/>
          </p:cNvSpPr>
          <p:nvPr/>
        </p:nvSpPr>
        <p:spPr bwMode="auto">
          <a:xfrm>
            <a:off x="60721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60" name="橢圓 12"/>
          <p:cNvSpPr>
            <a:spLocks noChangeArrowheads="1"/>
          </p:cNvSpPr>
          <p:nvPr/>
        </p:nvSpPr>
        <p:spPr bwMode="auto">
          <a:xfrm>
            <a:off x="55006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61" name="橢圓 13"/>
          <p:cNvSpPr>
            <a:spLocks noChangeArrowheads="1"/>
          </p:cNvSpPr>
          <p:nvPr/>
        </p:nvSpPr>
        <p:spPr bwMode="auto">
          <a:xfrm>
            <a:off x="75723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462" name="橢圓 14"/>
          <p:cNvSpPr>
            <a:spLocks noChangeArrowheads="1"/>
          </p:cNvSpPr>
          <p:nvPr/>
        </p:nvSpPr>
        <p:spPr bwMode="auto">
          <a:xfrm>
            <a:off x="81438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8463" name="直線接點 23"/>
          <p:cNvCxnSpPr>
            <a:cxnSpLocks noChangeShapeType="1"/>
            <a:stCxn id="18457" idx="4"/>
            <a:endCxn id="18460" idx="0"/>
          </p:cNvCxnSpPr>
          <p:nvPr/>
        </p:nvCxnSpPr>
        <p:spPr bwMode="auto">
          <a:xfrm rot="5400000">
            <a:off x="575151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4" name="直線接點 26"/>
          <p:cNvCxnSpPr>
            <a:cxnSpLocks noChangeShapeType="1"/>
            <a:stCxn id="18457" idx="4"/>
            <a:endCxn id="18459" idx="0"/>
          </p:cNvCxnSpPr>
          <p:nvPr/>
        </p:nvCxnSpPr>
        <p:spPr bwMode="auto">
          <a:xfrm rot="16200000" flipH="1">
            <a:off x="603726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5" name="直線接點 29"/>
          <p:cNvCxnSpPr>
            <a:cxnSpLocks noChangeShapeType="1"/>
            <a:stCxn id="18454" idx="4"/>
            <a:endCxn id="18455" idx="0"/>
          </p:cNvCxnSpPr>
          <p:nvPr/>
        </p:nvCxnSpPr>
        <p:spPr bwMode="auto">
          <a:xfrm rot="5400000">
            <a:off x="6965157" y="3672681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6" name="直線接點 32"/>
          <p:cNvCxnSpPr>
            <a:cxnSpLocks noChangeShapeType="1"/>
            <a:stCxn id="18458" idx="4"/>
            <a:endCxn id="18461" idx="0"/>
          </p:cNvCxnSpPr>
          <p:nvPr/>
        </p:nvCxnSpPr>
        <p:spPr bwMode="auto">
          <a:xfrm rot="5400000">
            <a:off x="782320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7" name="直線接點 35"/>
          <p:cNvCxnSpPr>
            <a:cxnSpLocks noChangeShapeType="1"/>
            <a:stCxn id="18458" idx="4"/>
            <a:endCxn id="18462" idx="0"/>
          </p:cNvCxnSpPr>
          <p:nvPr/>
        </p:nvCxnSpPr>
        <p:spPr bwMode="auto">
          <a:xfrm rot="16200000" flipH="1">
            <a:off x="810895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8" name="直線接點 38"/>
          <p:cNvCxnSpPr>
            <a:cxnSpLocks noChangeShapeType="1"/>
            <a:stCxn id="18461" idx="4"/>
            <a:endCxn id="18456" idx="0"/>
          </p:cNvCxnSpPr>
          <p:nvPr/>
        </p:nvCxnSpPr>
        <p:spPr bwMode="auto">
          <a:xfrm rot="5400000">
            <a:off x="7679532" y="4458494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矩形 41"/>
          <p:cNvSpPr>
            <a:spLocks noChangeArrowheads="1"/>
          </p:cNvSpPr>
          <p:nvPr/>
        </p:nvSpPr>
        <p:spPr bwMode="auto">
          <a:xfrm>
            <a:off x="6929438" y="2214563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42"/>
          <p:cNvSpPr>
            <a:spLocks noChangeArrowheads="1"/>
          </p:cNvSpPr>
          <p:nvPr/>
        </p:nvSpPr>
        <p:spPr bwMode="auto">
          <a:xfrm>
            <a:off x="5857875" y="30003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6" name="矩形 43"/>
          <p:cNvSpPr>
            <a:spLocks noChangeArrowheads="1"/>
          </p:cNvSpPr>
          <p:nvPr/>
        </p:nvSpPr>
        <p:spPr bwMode="auto">
          <a:xfrm>
            <a:off x="6929438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7929563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D</a:t>
            </a:r>
            <a:endParaRPr lang="zh-TW" altLang="en-US" b="1" dirty="0">
              <a:latin typeface="+mj-lt"/>
            </a:endParaRPr>
          </a:p>
        </p:txBody>
      </p:sp>
      <p:sp>
        <p:nvSpPr>
          <p:cNvPr id="28" name="矩形 45"/>
          <p:cNvSpPr>
            <a:spLocks noChangeArrowheads="1"/>
          </p:cNvSpPr>
          <p:nvPr/>
        </p:nvSpPr>
        <p:spPr bwMode="auto">
          <a:xfrm>
            <a:off x="55721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46"/>
          <p:cNvSpPr>
            <a:spLocks noChangeArrowheads="1"/>
          </p:cNvSpPr>
          <p:nvPr/>
        </p:nvSpPr>
        <p:spPr bwMode="auto">
          <a:xfrm>
            <a:off x="61436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929438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31" name="矩形 48"/>
          <p:cNvSpPr>
            <a:spLocks noChangeArrowheads="1"/>
          </p:cNvSpPr>
          <p:nvPr/>
        </p:nvSpPr>
        <p:spPr bwMode="auto">
          <a:xfrm>
            <a:off x="7643813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32" name="矩形 49"/>
          <p:cNvSpPr>
            <a:spLocks noChangeArrowheads="1"/>
          </p:cNvSpPr>
          <p:nvPr/>
        </p:nvSpPr>
        <p:spPr bwMode="auto">
          <a:xfrm>
            <a:off x="8215312" y="378618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I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50"/>
          <p:cNvSpPr>
            <a:spLocks noChangeArrowheads="1"/>
          </p:cNvSpPr>
          <p:nvPr/>
        </p:nvSpPr>
        <p:spPr bwMode="auto">
          <a:xfrm>
            <a:off x="7643813" y="45720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15" name="直線接點 16"/>
          <p:cNvCxnSpPr>
            <a:cxnSpLocks noChangeShapeType="1"/>
          </p:cNvCxnSpPr>
          <p:nvPr/>
        </p:nvCxnSpPr>
        <p:spPr bwMode="auto">
          <a:xfrm rot="16200000" flipH="1">
            <a:off x="6953250" y="2881313"/>
            <a:ext cx="28575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17"/>
          <p:cNvCxnSpPr>
            <a:cxnSpLocks noChangeShapeType="1"/>
          </p:cNvCxnSpPr>
          <p:nvPr/>
        </p:nvCxnSpPr>
        <p:spPr bwMode="auto">
          <a:xfrm rot="5400000">
            <a:off x="6430169" y="2345532"/>
            <a:ext cx="285750" cy="107156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直線接點 20"/>
          <p:cNvCxnSpPr>
            <a:cxnSpLocks noChangeShapeType="1"/>
          </p:cNvCxnSpPr>
          <p:nvPr/>
        </p:nvCxnSpPr>
        <p:spPr bwMode="auto">
          <a:xfrm rot="16200000" flipH="1">
            <a:off x="7453313" y="2381250"/>
            <a:ext cx="285750" cy="10001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1075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34" grpId="0" animBg="1"/>
      <p:bldP spid="34" grpId="1" animBg="1"/>
      <p:bldP spid="34" grpId="2" animBg="1"/>
      <p:bldP spid="34" grpId="3" animBg="1"/>
      <p:bldP spid="34" grpId="4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Self-Study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Binary tree operations</a:t>
            </a:r>
          </a:p>
          <a:p>
            <a:pPr lvl="1"/>
            <a:r>
              <a:rPr lang="en-US" altLang="zh-TW" b="1" dirty="0" smtClean="0">
                <a:hlinkClick r:id="rId2"/>
              </a:rPr>
              <a:t>Preorder traversal (Non-recursive &amp; iterator)</a:t>
            </a:r>
            <a:endParaRPr lang="en-US" altLang="zh-TW" b="1" dirty="0" smtClean="0"/>
          </a:p>
          <a:p>
            <a:pPr lvl="1"/>
            <a:r>
              <a:rPr lang="en-US" altLang="zh-TW" b="1" dirty="0" smtClean="0">
                <a:hlinkClick r:id="rId2"/>
              </a:rPr>
              <a:t>Postorder </a:t>
            </a:r>
            <a:r>
              <a:rPr lang="en-US" altLang="zh-TW" b="1" dirty="0">
                <a:hlinkClick r:id="rId2"/>
              </a:rPr>
              <a:t>traversal (Non-recursive &amp; iterator)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Copying </a:t>
            </a:r>
            <a:r>
              <a:rPr lang="en-US" altLang="zh-TW" dirty="0"/>
              <a:t>B</a:t>
            </a:r>
            <a:r>
              <a:rPr lang="en-US" altLang="zh-TW" dirty="0" smtClean="0"/>
              <a:t>inary Trees</a:t>
            </a:r>
          </a:p>
          <a:p>
            <a:pPr lvl="1"/>
            <a:r>
              <a:rPr lang="en-US" altLang="zh-TW" dirty="0" smtClean="0"/>
              <a:t>Testing Equality</a:t>
            </a:r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32040" y="3501008"/>
            <a:ext cx="3810000" cy="233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66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Terminology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5673725" cy="51609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Parent / Children</a:t>
            </a:r>
          </a:p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Sibling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Children of the same parent</a:t>
            </a:r>
          </a:p>
          <a:p>
            <a:pPr lvl="1" eaLnBrk="1" hangingPunct="1">
              <a:defRPr/>
            </a:pPr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 : E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F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are siblings</a:t>
            </a:r>
          </a:p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Ancestors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All nodes along the path 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from the root to that node</a:t>
            </a:r>
          </a:p>
          <a:p>
            <a:pPr lvl="1" eaLnBrk="1" hangingPunct="1">
              <a:defRPr/>
            </a:pPr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 : ancestor of J =&gt; H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D</a:t>
            </a:r>
            <a:r>
              <a:rPr lang="zh-TW" altLang="en-US" dirty="0" smtClean="0">
                <a:ea typeface="新細明體" pitchFamily="18" charset="-120"/>
              </a:rPr>
              <a:t>、</a:t>
            </a:r>
            <a:r>
              <a:rPr lang="en-US" altLang="zh-TW" dirty="0" smtClean="0">
                <a:ea typeface="新細明體" pitchFamily="18" charset="-120"/>
              </a:rPr>
              <a:t>A</a:t>
            </a:r>
          </a:p>
          <a:p>
            <a:pPr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Descendants</a:t>
            </a:r>
          </a:p>
          <a:p>
            <a:pPr lvl="1">
              <a:defRPr/>
            </a:pPr>
            <a:r>
              <a:rPr lang="en-US" altLang="zh-TW" dirty="0" smtClean="0">
                <a:ea typeface="新細明體" pitchFamily="18" charset="-120"/>
              </a:rPr>
              <a:t>All nodes in the </a:t>
            </a:r>
            <a:r>
              <a:rPr lang="en-US" altLang="zh-TW" dirty="0" err="1" smtClean="0">
                <a:ea typeface="新細明體" pitchFamily="18" charset="-120"/>
              </a:rPr>
              <a:t>subtrees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defRPr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6" name="橢圓 5"/>
          <p:cNvSpPr>
            <a:spLocks noChangeArrowheads="1"/>
          </p:cNvSpPr>
          <p:nvPr/>
        </p:nvSpPr>
        <p:spPr bwMode="auto">
          <a:xfrm>
            <a:off x="5786438" y="3024188"/>
            <a:ext cx="500062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橢圓 5"/>
          <p:cNvSpPr>
            <a:spLocks noChangeArrowheads="1"/>
          </p:cNvSpPr>
          <p:nvPr/>
        </p:nvSpPr>
        <p:spPr bwMode="auto">
          <a:xfrm>
            <a:off x="5500688" y="37973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072188" y="3797300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5"/>
          <p:cNvSpPr>
            <a:spLocks noChangeArrowheads="1"/>
          </p:cNvSpPr>
          <p:nvPr/>
        </p:nvSpPr>
        <p:spPr bwMode="auto">
          <a:xfrm>
            <a:off x="6858000" y="37973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7572375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5"/>
          <p:cNvSpPr>
            <a:spLocks noChangeArrowheads="1"/>
          </p:cNvSpPr>
          <p:nvPr/>
        </p:nvSpPr>
        <p:spPr bwMode="auto">
          <a:xfrm>
            <a:off x="8143875" y="3810000"/>
            <a:ext cx="500063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3" name="橢圓 5"/>
          <p:cNvSpPr>
            <a:spLocks noChangeArrowheads="1"/>
          </p:cNvSpPr>
          <p:nvPr/>
        </p:nvSpPr>
        <p:spPr bwMode="auto">
          <a:xfrm>
            <a:off x="7858125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6858000" y="30241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橢圓 5"/>
          <p:cNvSpPr>
            <a:spLocks noChangeArrowheads="1"/>
          </p:cNvSpPr>
          <p:nvPr/>
        </p:nvSpPr>
        <p:spPr bwMode="auto">
          <a:xfrm>
            <a:off x="6858000" y="2249488"/>
            <a:ext cx="500063" cy="500062"/>
          </a:xfrm>
          <a:prstGeom prst="ellipse">
            <a:avLst/>
          </a:prstGeom>
          <a:solidFill>
            <a:srgbClr val="AA72D4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橢圓 5"/>
          <p:cNvSpPr>
            <a:spLocks noChangeArrowheads="1"/>
          </p:cNvSpPr>
          <p:nvPr/>
        </p:nvSpPr>
        <p:spPr bwMode="auto">
          <a:xfrm>
            <a:off x="7572375" y="4608513"/>
            <a:ext cx="500063" cy="500062"/>
          </a:xfrm>
          <a:prstGeom prst="ellipse">
            <a:avLst/>
          </a:prstGeom>
          <a:solidFill>
            <a:srgbClr val="AA72D4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橢圓 5"/>
          <p:cNvSpPr>
            <a:spLocks noChangeArrowheads="1"/>
          </p:cNvSpPr>
          <p:nvPr/>
        </p:nvSpPr>
        <p:spPr bwMode="auto">
          <a:xfrm>
            <a:off x="6858000" y="2249488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5"/>
          <p:cNvSpPr>
            <a:spLocks noChangeArrowheads="1"/>
          </p:cNvSpPr>
          <p:nvPr/>
        </p:nvSpPr>
        <p:spPr bwMode="auto">
          <a:xfrm>
            <a:off x="7572375" y="4595813"/>
            <a:ext cx="500063" cy="500062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3" name="橢圓 5"/>
          <p:cNvSpPr>
            <a:spLocks noChangeArrowheads="1"/>
          </p:cNvSpPr>
          <p:nvPr/>
        </p:nvSpPr>
        <p:spPr bwMode="auto">
          <a:xfrm>
            <a:off x="6858000" y="224313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4" name="橢圓 6"/>
          <p:cNvSpPr>
            <a:spLocks noChangeArrowheads="1"/>
          </p:cNvSpPr>
          <p:nvPr/>
        </p:nvSpPr>
        <p:spPr bwMode="auto">
          <a:xfrm>
            <a:off x="6858000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5" name="橢圓 7"/>
          <p:cNvSpPr>
            <a:spLocks noChangeArrowheads="1"/>
          </p:cNvSpPr>
          <p:nvPr/>
        </p:nvSpPr>
        <p:spPr bwMode="auto">
          <a:xfrm>
            <a:off x="6858000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6" name="橢圓 8"/>
          <p:cNvSpPr>
            <a:spLocks noChangeArrowheads="1"/>
          </p:cNvSpPr>
          <p:nvPr/>
        </p:nvSpPr>
        <p:spPr bwMode="auto">
          <a:xfrm>
            <a:off x="7572375" y="46005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7" name="橢圓 9"/>
          <p:cNvSpPr>
            <a:spLocks noChangeArrowheads="1"/>
          </p:cNvSpPr>
          <p:nvPr/>
        </p:nvSpPr>
        <p:spPr bwMode="auto">
          <a:xfrm>
            <a:off x="5786438" y="30289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8" name="橢圓 10"/>
          <p:cNvSpPr>
            <a:spLocks noChangeArrowheads="1"/>
          </p:cNvSpPr>
          <p:nvPr/>
        </p:nvSpPr>
        <p:spPr bwMode="auto">
          <a:xfrm>
            <a:off x="7858125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79" name="橢圓 11"/>
          <p:cNvSpPr>
            <a:spLocks noChangeArrowheads="1"/>
          </p:cNvSpPr>
          <p:nvPr/>
        </p:nvSpPr>
        <p:spPr bwMode="auto">
          <a:xfrm>
            <a:off x="60721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80" name="橢圓 12"/>
          <p:cNvSpPr>
            <a:spLocks noChangeArrowheads="1"/>
          </p:cNvSpPr>
          <p:nvPr/>
        </p:nvSpPr>
        <p:spPr bwMode="auto">
          <a:xfrm>
            <a:off x="55006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81" name="橢圓 13"/>
          <p:cNvSpPr>
            <a:spLocks noChangeArrowheads="1"/>
          </p:cNvSpPr>
          <p:nvPr/>
        </p:nvSpPr>
        <p:spPr bwMode="auto">
          <a:xfrm>
            <a:off x="75723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9482" name="橢圓 14"/>
          <p:cNvSpPr>
            <a:spLocks noChangeArrowheads="1"/>
          </p:cNvSpPr>
          <p:nvPr/>
        </p:nvSpPr>
        <p:spPr bwMode="auto">
          <a:xfrm>
            <a:off x="8143875" y="381600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9483" name="直線接點 16"/>
          <p:cNvCxnSpPr>
            <a:cxnSpLocks noChangeShapeType="1"/>
            <a:stCxn id="19473" idx="4"/>
            <a:endCxn id="19474" idx="0"/>
          </p:cNvCxnSpPr>
          <p:nvPr/>
        </p:nvCxnSpPr>
        <p:spPr bwMode="auto">
          <a:xfrm rot="5400000">
            <a:off x="6965157" y="2885281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4" name="直線接點 17"/>
          <p:cNvCxnSpPr>
            <a:cxnSpLocks noChangeShapeType="1"/>
            <a:stCxn id="19473" idx="4"/>
            <a:endCxn id="19477" idx="0"/>
          </p:cNvCxnSpPr>
          <p:nvPr/>
        </p:nvCxnSpPr>
        <p:spPr bwMode="auto">
          <a:xfrm rot="5400000">
            <a:off x="6430169" y="2350294"/>
            <a:ext cx="285750" cy="107156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5" name="直線接點 20"/>
          <p:cNvCxnSpPr>
            <a:cxnSpLocks noChangeShapeType="1"/>
            <a:stCxn id="19473" idx="4"/>
            <a:endCxn id="19478" idx="0"/>
          </p:cNvCxnSpPr>
          <p:nvPr/>
        </p:nvCxnSpPr>
        <p:spPr bwMode="auto">
          <a:xfrm rot="16200000" flipH="1">
            <a:off x="7466013" y="2386012"/>
            <a:ext cx="285750" cy="10001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6" name="直線接點 23"/>
          <p:cNvCxnSpPr>
            <a:cxnSpLocks noChangeShapeType="1"/>
            <a:stCxn id="19477" idx="4"/>
            <a:endCxn id="19480" idx="0"/>
          </p:cNvCxnSpPr>
          <p:nvPr/>
        </p:nvCxnSpPr>
        <p:spPr bwMode="auto">
          <a:xfrm rot="5400000">
            <a:off x="575151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7" name="直線接點 26"/>
          <p:cNvCxnSpPr>
            <a:cxnSpLocks noChangeShapeType="1"/>
            <a:stCxn id="19477" idx="4"/>
            <a:endCxn id="19479" idx="0"/>
          </p:cNvCxnSpPr>
          <p:nvPr/>
        </p:nvCxnSpPr>
        <p:spPr bwMode="auto">
          <a:xfrm rot="16200000" flipH="1">
            <a:off x="6037263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8" name="直線接點 29"/>
          <p:cNvCxnSpPr>
            <a:cxnSpLocks noChangeShapeType="1"/>
            <a:stCxn id="19474" idx="4"/>
            <a:endCxn id="19475" idx="0"/>
          </p:cNvCxnSpPr>
          <p:nvPr/>
        </p:nvCxnSpPr>
        <p:spPr bwMode="auto">
          <a:xfrm rot="5400000">
            <a:off x="6965157" y="3671094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89" name="直線接點 32"/>
          <p:cNvCxnSpPr>
            <a:cxnSpLocks noChangeShapeType="1"/>
            <a:stCxn id="19478" idx="4"/>
            <a:endCxn id="19481" idx="0"/>
          </p:cNvCxnSpPr>
          <p:nvPr/>
        </p:nvCxnSpPr>
        <p:spPr bwMode="auto">
          <a:xfrm rot="5400000">
            <a:off x="782320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0" name="直線接點 35"/>
          <p:cNvCxnSpPr>
            <a:cxnSpLocks noChangeShapeType="1"/>
            <a:stCxn id="19478" idx="4"/>
            <a:endCxn id="19482" idx="0"/>
          </p:cNvCxnSpPr>
          <p:nvPr/>
        </p:nvCxnSpPr>
        <p:spPr bwMode="auto">
          <a:xfrm>
            <a:off x="8108157" y="3529013"/>
            <a:ext cx="285750" cy="28699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1" name="直線接點 38"/>
          <p:cNvCxnSpPr>
            <a:cxnSpLocks noChangeShapeType="1"/>
            <a:stCxn id="19481" idx="4"/>
            <a:endCxn id="19476" idx="0"/>
          </p:cNvCxnSpPr>
          <p:nvPr/>
        </p:nvCxnSpPr>
        <p:spPr bwMode="auto">
          <a:xfrm rot="5400000">
            <a:off x="7679532" y="4456906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矩形 41"/>
          <p:cNvSpPr>
            <a:spLocks noChangeArrowheads="1"/>
          </p:cNvSpPr>
          <p:nvPr/>
        </p:nvSpPr>
        <p:spPr bwMode="auto">
          <a:xfrm>
            <a:off x="6929438" y="2214563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42"/>
          <p:cNvSpPr>
            <a:spLocks noChangeArrowheads="1"/>
          </p:cNvSpPr>
          <p:nvPr/>
        </p:nvSpPr>
        <p:spPr bwMode="auto">
          <a:xfrm>
            <a:off x="5857875" y="30003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B</a:t>
            </a:r>
            <a:endParaRPr lang="zh-TW" altLang="en-US" b="1">
              <a:latin typeface="+mj-lt"/>
            </a:endParaRPr>
          </a:p>
        </p:txBody>
      </p:sp>
      <p:sp>
        <p:nvSpPr>
          <p:cNvPr id="26" name="矩形 43"/>
          <p:cNvSpPr>
            <a:spLocks noChangeArrowheads="1"/>
          </p:cNvSpPr>
          <p:nvPr/>
        </p:nvSpPr>
        <p:spPr bwMode="auto">
          <a:xfrm>
            <a:off x="6929438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C</a:t>
            </a:r>
            <a:endParaRPr lang="zh-TW" altLang="en-US" b="1">
              <a:latin typeface="+mj-lt"/>
            </a:endParaRPr>
          </a:p>
        </p:txBody>
      </p:sp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7929563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D</a:t>
            </a:r>
            <a:endParaRPr lang="zh-TW" altLang="en-US" b="1">
              <a:latin typeface="+mj-lt"/>
            </a:endParaRPr>
          </a:p>
        </p:txBody>
      </p:sp>
      <p:sp>
        <p:nvSpPr>
          <p:cNvPr id="28" name="矩形 45"/>
          <p:cNvSpPr>
            <a:spLocks noChangeArrowheads="1"/>
          </p:cNvSpPr>
          <p:nvPr/>
        </p:nvSpPr>
        <p:spPr bwMode="auto">
          <a:xfrm>
            <a:off x="55721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46"/>
          <p:cNvSpPr>
            <a:spLocks noChangeArrowheads="1"/>
          </p:cNvSpPr>
          <p:nvPr/>
        </p:nvSpPr>
        <p:spPr bwMode="auto">
          <a:xfrm>
            <a:off x="61436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929438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31" name="矩形 48"/>
          <p:cNvSpPr>
            <a:spLocks noChangeArrowheads="1"/>
          </p:cNvSpPr>
          <p:nvPr/>
        </p:nvSpPr>
        <p:spPr bwMode="auto">
          <a:xfrm>
            <a:off x="7643813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矩形 49"/>
          <p:cNvSpPr>
            <a:spLocks noChangeArrowheads="1"/>
          </p:cNvSpPr>
          <p:nvPr/>
        </p:nvSpPr>
        <p:spPr bwMode="auto">
          <a:xfrm>
            <a:off x="8215313" y="3789040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I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50"/>
          <p:cNvSpPr>
            <a:spLocks noChangeArrowheads="1"/>
          </p:cNvSpPr>
          <p:nvPr/>
        </p:nvSpPr>
        <p:spPr bwMode="auto">
          <a:xfrm>
            <a:off x="7643813" y="45720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30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6" grpId="0" animBg="1"/>
      <p:bldP spid="47" grpId="0" animBg="1"/>
      <p:bldP spid="47" grpId="1" animBg="1"/>
      <p:bldP spid="35" grpId="0" animBg="1"/>
      <p:bldP spid="35" grpId="1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Terminology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4887912" cy="5589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Level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of a node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Level(root) =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1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Level(node) = </a:t>
            </a:r>
            <a:r>
              <a:rPr lang="en-US" altLang="zh-TW" dirty="0" smtClean="0">
                <a:solidFill>
                  <a:srgbClr val="0000FF"/>
                </a:solidFill>
                <a:latin typeface="Mistral" pitchFamily="66" charset="0"/>
                <a:ea typeface="新細明體" pitchFamily="18" charset="-120"/>
              </a:rPr>
              <a:t>l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 + 1 </a:t>
            </a:r>
            <a:b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if level of n’s parent is </a:t>
            </a:r>
            <a:r>
              <a:rPr lang="en-US" altLang="zh-TW" dirty="0" smtClean="0">
                <a:solidFill>
                  <a:srgbClr val="0000FF"/>
                </a:solidFill>
                <a:latin typeface="Mistral" pitchFamily="66" charset="0"/>
                <a:ea typeface="新細明體" pitchFamily="18" charset="-120"/>
              </a:rPr>
              <a:t>l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Ex : level(G) =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3</a:t>
            </a:r>
          </a:p>
          <a:p>
            <a:pPr marL="457200" lvl="1" indent="0" eaLnBrk="1" hangingPunct="1">
              <a:buNone/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Height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 or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depth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 of a tree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Maximum level of any node in the tree</a:t>
            </a:r>
          </a:p>
          <a:p>
            <a:pPr lvl="1" eaLnBrk="1" hangingPunct="1">
              <a:defRPr/>
            </a:pPr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 :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Height of the tree =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0485" name="橢圓 5"/>
          <p:cNvSpPr>
            <a:spLocks noChangeArrowheads="1"/>
          </p:cNvSpPr>
          <p:nvPr/>
        </p:nvSpPr>
        <p:spPr bwMode="auto">
          <a:xfrm>
            <a:off x="6858000" y="224313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6" name="橢圓 6"/>
          <p:cNvSpPr>
            <a:spLocks noChangeArrowheads="1"/>
          </p:cNvSpPr>
          <p:nvPr/>
        </p:nvSpPr>
        <p:spPr bwMode="auto">
          <a:xfrm>
            <a:off x="6858000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7" name="橢圓 7"/>
          <p:cNvSpPr>
            <a:spLocks noChangeArrowheads="1"/>
          </p:cNvSpPr>
          <p:nvPr/>
        </p:nvSpPr>
        <p:spPr bwMode="auto">
          <a:xfrm>
            <a:off x="6858000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8" name="橢圓 8"/>
          <p:cNvSpPr>
            <a:spLocks noChangeArrowheads="1"/>
          </p:cNvSpPr>
          <p:nvPr/>
        </p:nvSpPr>
        <p:spPr bwMode="auto">
          <a:xfrm>
            <a:off x="7572375" y="460057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89" name="橢圓 9"/>
          <p:cNvSpPr>
            <a:spLocks noChangeArrowheads="1"/>
          </p:cNvSpPr>
          <p:nvPr/>
        </p:nvSpPr>
        <p:spPr bwMode="auto">
          <a:xfrm>
            <a:off x="5786438" y="30289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0" name="橢圓 10"/>
          <p:cNvSpPr>
            <a:spLocks noChangeArrowheads="1"/>
          </p:cNvSpPr>
          <p:nvPr/>
        </p:nvSpPr>
        <p:spPr bwMode="auto">
          <a:xfrm>
            <a:off x="7858125" y="3028950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1" name="橢圓 11"/>
          <p:cNvSpPr>
            <a:spLocks noChangeArrowheads="1"/>
          </p:cNvSpPr>
          <p:nvPr/>
        </p:nvSpPr>
        <p:spPr bwMode="auto">
          <a:xfrm>
            <a:off x="60721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2" name="橢圓 12"/>
          <p:cNvSpPr>
            <a:spLocks noChangeArrowheads="1"/>
          </p:cNvSpPr>
          <p:nvPr/>
        </p:nvSpPr>
        <p:spPr bwMode="auto">
          <a:xfrm>
            <a:off x="5500688" y="3814763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3" name="橢圓 13"/>
          <p:cNvSpPr>
            <a:spLocks noChangeArrowheads="1"/>
          </p:cNvSpPr>
          <p:nvPr/>
        </p:nvSpPr>
        <p:spPr bwMode="auto">
          <a:xfrm>
            <a:off x="75723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494" name="橢圓 14"/>
          <p:cNvSpPr>
            <a:spLocks noChangeArrowheads="1"/>
          </p:cNvSpPr>
          <p:nvPr/>
        </p:nvSpPr>
        <p:spPr bwMode="auto">
          <a:xfrm>
            <a:off x="8143875" y="3814763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0495" name="直線接點 16"/>
          <p:cNvCxnSpPr>
            <a:cxnSpLocks noChangeShapeType="1"/>
            <a:stCxn id="20485" idx="4"/>
            <a:endCxn id="20486" idx="0"/>
          </p:cNvCxnSpPr>
          <p:nvPr/>
        </p:nvCxnSpPr>
        <p:spPr bwMode="auto">
          <a:xfrm rot="5400000">
            <a:off x="6965157" y="2886869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直線接點 17"/>
          <p:cNvCxnSpPr>
            <a:cxnSpLocks noChangeShapeType="1"/>
            <a:stCxn id="20485" idx="4"/>
            <a:endCxn id="20489" idx="0"/>
          </p:cNvCxnSpPr>
          <p:nvPr/>
        </p:nvCxnSpPr>
        <p:spPr bwMode="auto">
          <a:xfrm rot="5400000">
            <a:off x="6429375" y="2349500"/>
            <a:ext cx="285750" cy="10731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直線接點 20"/>
          <p:cNvCxnSpPr>
            <a:cxnSpLocks noChangeShapeType="1"/>
            <a:stCxn id="20485" idx="4"/>
            <a:endCxn id="20490" idx="0"/>
          </p:cNvCxnSpPr>
          <p:nvPr/>
        </p:nvCxnSpPr>
        <p:spPr bwMode="auto">
          <a:xfrm rot="16200000" flipH="1">
            <a:off x="7466013" y="2386012"/>
            <a:ext cx="285750" cy="100012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8" name="直線接點 23"/>
          <p:cNvCxnSpPr>
            <a:cxnSpLocks noChangeShapeType="1"/>
            <a:stCxn id="20489" idx="4"/>
            <a:endCxn id="20492" idx="0"/>
          </p:cNvCxnSpPr>
          <p:nvPr/>
        </p:nvCxnSpPr>
        <p:spPr bwMode="auto">
          <a:xfrm rot="5400000">
            <a:off x="5749925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9" name="直線接點 26"/>
          <p:cNvCxnSpPr>
            <a:cxnSpLocks noChangeShapeType="1"/>
            <a:stCxn id="20489" idx="4"/>
            <a:endCxn id="20491" idx="0"/>
          </p:cNvCxnSpPr>
          <p:nvPr/>
        </p:nvCxnSpPr>
        <p:spPr bwMode="auto">
          <a:xfrm rot="16200000" flipH="1">
            <a:off x="6035675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0" name="直線接點 29"/>
          <p:cNvCxnSpPr>
            <a:cxnSpLocks noChangeShapeType="1"/>
            <a:stCxn id="20486" idx="4"/>
            <a:endCxn id="20487" idx="0"/>
          </p:cNvCxnSpPr>
          <p:nvPr/>
        </p:nvCxnSpPr>
        <p:spPr bwMode="auto">
          <a:xfrm rot="5400000">
            <a:off x="6965157" y="3672681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1" name="直線接點 32"/>
          <p:cNvCxnSpPr>
            <a:cxnSpLocks noChangeShapeType="1"/>
            <a:stCxn id="20490" idx="4"/>
            <a:endCxn id="20493" idx="0"/>
          </p:cNvCxnSpPr>
          <p:nvPr/>
        </p:nvCxnSpPr>
        <p:spPr bwMode="auto">
          <a:xfrm rot="5400000">
            <a:off x="782320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2" name="直線接點 35"/>
          <p:cNvCxnSpPr>
            <a:cxnSpLocks noChangeShapeType="1"/>
            <a:stCxn id="20490" idx="4"/>
            <a:endCxn id="20494" idx="0"/>
          </p:cNvCxnSpPr>
          <p:nvPr/>
        </p:nvCxnSpPr>
        <p:spPr bwMode="auto">
          <a:xfrm rot="16200000" flipH="1">
            <a:off x="8108950" y="3529013"/>
            <a:ext cx="285750" cy="2857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3" name="直線接點 38"/>
          <p:cNvCxnSpPr>
            <a:cxnSpLocks noChangeShapeType="1"/>
            <a:stCxn id="20493" idx="4"/>
            <a:endCxn id="20488" idx="0"/>
          </p:cNvCxnSpPr>
          <p:nvPr/>
        </p:nvCxnSpPr>
        <p:spPr bwMode="auto">
          <a:xfrm rot="5400000">
            <a:off x="7679532" y="4458494"/>
            <a:ext cx="285750" cy="15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矩形 41"/>
          <p:cNvSpPr>
            <a:spLocks noChangeArrowheads="1"/>
          </p:cNvSpPr>
          <p:nvPr/>
        </p:nvSpPr>
        <p:spPr bwMode="auto">
          <a:xfrm>
            <a:off x="6929438" y="2214563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42"/>
          <p:cNvSpPr>
            <a:spLocks noChangeArrowheads="1"/>
          </p:cNvSpPr>
          <p:nvPr/>
        </p:nvSpPr>
        <p:spPr bwMode="auto">
          <a:xfrm>
            <a:off x="5857875" y="300037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B</a:t>
            </a:r>
            <a:endParaRPr lang="zh-TW" altLang="en-US" b="1">
              <a:latin typeface="+mj-lt"/>
            </a:endParaRPr>
          </a:p>
        </p:txBody>
      </p:sp>
      <p:sp>
        <p:nvSpPr>
          <p:cNvPr id="26" name="矩形 43"/>
          <p:cNvSpPr>
            <a:spLocks noChangeArrowheads="1"/>
          </p:cNvSpPr>
          <p:nvPr/>
        </p:nvSpPr>
        <p:spPr bwMode="auto">
          <a:xfrm>
            <a:off x="6929438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C</a:t>
            </a:r>
            <a:endParaRPr lang="zh-TW" altLang="en-US" b="1">
              <a:latin typeface="+mj-lt"/>
            </a:endParaRPr>
          </a:p>
        </p:txBody>
      </p:sp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7929563" y="300037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D</a:t>
            </a:r>
            <a:endParaRPr lang="zh-TW" altLang="en-US" b="1">
              <a:latin typeface="+mj-lt"/>
            </a:endParaRPr>
          </a:p>
        </p:txBody>
      </p:sp>
      <p:sp>
        <p:nvSpPr>
          <p:cNvPr id="28" name="矩形 45"/>
          <p:cNvSpPr>
            <a:spLocks noChangeArrowheads="1"/>
          </p:cNvSpPr>
          <p:nvPr/>
        </p:nvSpPr>
        <p:spPr bwMode="auto">
          <a:xfrm>
            <a:off x="55721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46"/>
          <p:cNvSpPr>
            <a:spLocks noChangeArrowheads="1"/>
          </p:cNvSpPr>
          <p:nvPr/>
        </p:nvSpPr>
        <p:spPr bwMode="auto">
          <a:xfrm>
            <a:off x="61436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929438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31" name="矩形 48"/>
          <p:cNvSpPr>
            <a:spLocks noChangeArrowheads="1"/>
          </p:cNvSpPr>
          <p:nvPr/>
        </p:nvSpPr>
        <p:spPr bwMode="auto">
          <a:xfrm>
            <a:off x="7643813" y="3786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32" name="矩形 49"/>
          <p:cNvSpPr>
            <a:spLocks noChangeArrowheads="1"/>
          </p:cNvSpPr>
          <p:nvPr/>
        </p:nvSpPr>
        <p:spPr bwMode="auto">
          <a:xfrm>
            <a:off x="8226425" y="3786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I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50"/>
          <p:cNvSpPr>
            <a:spLocks noChangeArrowheads="1"/>
          </p:cNvSpPr>
          <p:nvPr/>
        </p:nvSpPr>
        <p:spPr bwMode="auto">
          <a:xfrm>
            <a:off x="7643813" y="457200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8424" y="17728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LEVEL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53715" y="232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753715" y="3115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753715" y="3880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53715" y="4687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77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tree node holds </a:t>
            </a:r>
            <a:r>
              <a:rPr lang="en-US" altLang="zh-TW" b="1" dirty="0" smtClean="0"/>
              <a:t>a data field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several link fields</a:t>
            </a:r>
            <a:r>
              <a:rPr lang="en-US" altLang="zh-TW" dirty="0" smtClean="0"/>
              <a:t> pointing to </a:t>
            </a:r>
            <a:r>
              <a:rPr lang="en-US" altLang="zh-TW" dirty="0" err="1" smtClean="0"/>
              <a:t>subtrees</a:t>
            </a:r>
            <a:endParaRPr lang="en-US" altLang="zh-TW" dirty="0" smtClean="0"/>
          </a:p>
          <a:p>
            <a:r>
              <a:rPr lang="en-US" altLang="zh-TW" dirty="0" smtClean="0"/>
              <a:t>However, the degree of each node might vary. For tree of </a:t>
            </a:r>
            <a:r>
              <a:rPr lang="en-US" altLang="zh-TW" b="1" dirty="0" smtClean="0"/>
              <a:t>degree k</a:t>
            </a:r>
            <a:r>
              <a:rPr lang="en-US" altLang="zh-TW" dirty="0" smtClean="0"/>
              <a:t>, allocate k link field for each node.</a:t>
            </a:r>
            <a:endParaRPr lang="zh-TW" altLang="en-US" dirty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400350" y="4346372"/>
            <a:ext cx="78581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 smtClean="0"/>
              <a:t>DATA</a:t>
            </a:r>
            <a:endParaRPr lang="zh-TW" altLang="en-US" b="1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186163" y="4346372"/>
            <a:ext cx="10715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 smtClean="0"/>
              <a:t>CHILD </a:t>
            </a:r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4257725" y="4346372"/>
            <a:ext cx="10715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 smtClean="0"/>
              <a:t>CHILD 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5329288" y="4346372"/>
            <a:ext cx="65437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/>
            <a:r>
              <a:rPr lang="en-US" altLang="zh-TW" b="1"/>
              <a:t>…</a:t>
            </a:r>
            <a:endParaRPr lang="zh-TW" altLang="en-US" b="1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971600" y="5593353"/>
            <a:ext cx="571500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543100" y="5593353"/>
            <a:ext cx="785813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2328913" y="5593353"/>
            <a:ext cx="785812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3114725" y="5593353"/>
            <a:ext cx="785813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4350867" y="5817195"/>
            <a:ext cx="571500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4922367" y="5817195"/>
            <a:ext cx="785812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5708179" y="5817195"/>
            <a:ext cx="785813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6493992" y="5817195"/>
            <a:ext cx="785812" cy="4921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400" b="1" dirty="0">
              <a:latin typeface="+mj-lt"/>
            </a:endParaRPr>
          </a:p>
        </p:txBody>
      </p:sp>
      <p:cxnSp>
        <p:nvCxnSpPr>
          <p:cNvPr id="16" name="直線單箭頭接點 25"/>
          <p:cNvCxnSpPr>
            <a:cxnSpLocks noChangeShapeType="1"/>
            <a:stCxn id="5" idx="2"/>
          </p:cNvCxnSpPr>
          <p:nvPr/>
        </p:nvCxnSpPr>
        <p:spPr bwMode="auto">
          <a:xfrm flipH="1">
            <a:off x="2328914" y="4900370"/>
            <a:ext cx="1393030" cy="689014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直線單箭頭接點 25"/>
          <p:cNvCxnSpPr>
            <a:cxnSpLocks noChangeShapeType="1"/>
            <a:stCxn id="6" idx="2"/>
          </p:cNvCxnSpPr>
          <p:nvPr/>
        </p:nvCxnSpPr>
        <p:spPr bwMode="auto">
          <a:xfrm>
            <a:off x="4793507" y="4900370"/>
            <a:ext cx="1046137" cy="9168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5983660" y="4346372"/>
            <a:ext cx="10715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 dirty="0" smtClean="0"/>
              <a:t>CHILD k</a:t>
            </a:r>
            <a:endParaRPr lang="zh-TW" altLang="en-US" b="1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910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Disadvantage: Wasting the memory!</a:t>
            </a:r>
          </a:p>
          <a:p>
            <a:pPr lvl="1"/>
            <a:r>
              <a:rPr lang="en-US" altLang="zh-TW" dirty="0" smtClean="0"/>
              <a:t>If T is a tree of degree k with n nodes.</a:t>
            </a:r>
          </a:p>
          <a:p>
            <a:pPr lvl="1"/>
            <a:r>
              <a:rPr lang="en-US" altLang="zh-TW" dirty="0" smtClean="0"/>
              <a:t>The total # of link fields are </a:t>
            </a:r>
            <a:r>
              <a:rPr lang="en-US" altLang="zh-TW" dirty="0" err="1" smtClean="0">
                <a:solidFill>
                  <a:srgbClr val="FF0000"/>
                </a:solidFill>
              </a:rPr>
              <a:t>n‧k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The total # of used link fields are</a:t>
            </a:r>
            <a:r>
              <a:rPr lang="en-US" altLang="zh-TW" dirty="0" smtClean="0">
                <a:solidFill>
                  <a:srgbClr val="FF0000"/>
                </a:solidFill>
              </a:rPr>
              <a:t> n-1</a:t>
            </a:r>
          </a:p>
          <a:p>
            <a:pPr lvl="2"/>
            <a:r>
              <a:rPr lang="en-US" altLang="zh-TW" dirty="0" smtClean="0"/>
              <a:t>For each </a:t>
            </a:r>
            <a:r>
              <a:rPr lang="en-US" altLang="zh-TW" dirty="0"/>
              <a:t>node (except </a:t>
            </a:r>
            <a:r>
              <a:rPr lang="en-US" altLang="zh-TW" b="1" i="1" dirty="0"/>
              <a:t>root</a:t>
            </a:r>
            <a:r>
              <a:rPr lang="en-US" altLang="zh-TW" dirty="0"/>
              <a:t>), there is </a:t>
            </a:r>
            <a:r>
              <a:rPr lang="en-US" altLang="zh-TW" dirty="0" smtClean="0"/>
              <a:t>only </a:t>
            </a:r>
            <a:r>
              <a:rPr lang="en-US" altLang="zh-TW" dirty="0"/>
              <a:t>one </a:t>
            </a:r>
            <a:r>
              <a:rPr lang="en-US" altLang="zh-TW" dirty="0" smtClean="0"/>
              <a:t>link pointing </a:t>
            </a:r>
            <a:r>
              <a:rPr lang="en-US" altLang="zh-TW" dirty="0"/>
              <a:t>to it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# of zero link fields are </a:t>
            </a:r>
            <a:r>
              <a:rPr lang="en-US" altLang="zh-TW" dirty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n‧k</a:t>
            </a:r>
            <a:r>
              <a:rPr lang="en-US" altLang="zh-TW" dirty="0" smtClean="0">
                <a:solidFill>
                  <a:srgbClr val="FF0000"/>
                </a:solidFill>
              </a:rPr>
              <a:t> – n – 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50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Left Child-Right </a:t>
            </a:r>
            <a:r>
              <a:rPr lang="en-US" altLang="zh-TW" dirty="0"/>
              <a:t>S</a:t>
            </a:r>
            <a:r>
              <a:rPr lang="en-US" altLang="zh-TW" dirty="0" smtClean="0"/>
              <a:t>ibling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node has </a:t>
            </a:r>
            <a:r>
              <a:rPr lang="en-US" altLang="zh-TW" dirty="0" smtClean="0"/>
              <a:t>exactly </a:t>
            </a:r>
            <a:r>
              <a:rPr lang="en-US" altLang="zh-TW" b="1" dirty="0" smtClean="0"/>
              <a:t>two link fields</a:t>
            </a:r>
          </a:p>
          <a:p>
            <a:pPr lvl="1"/>
            <a:r>
              <a:rPr lang="en-US" altLang="zh-TW" dirty="0" smtClean="0"/>
              <a:t>Left link(child): points to </a:t>
            </a:r>
            <a:r>
              <a:rPr lang="en-US" altLang="zh-TW" b="1" dirty="0" smtClean="0"/>
              <a:t>leftmost child node</a:t>
            </a:r>
          </a:p>
          <a:p>
            <a:pPr lvl="1"/>
            <a:r>
              <a:rPr lang="en-US" altLang="zh-TW" dirty="0" smtClean="0"/>
              <a:t>Right link(sibling): </a:t>
            </a:r>
            <a:r>
              <a:rPr lang="en-US" altLang="zh-TW" dirty="0"/>
              <a:t>points to </a:t>
            </a:r>
            <a:r>
              <a:rPr lang="en-US" altLang="zh-TW" b="1" dirty="0" smtClean="0"/>
              <a:t>closest sibling </a:t>
            </a:r>
            <a:r>
              <a:rPr lang="en-US" altLang="zh-TW" b="1" dirty="0"/>
              <a:t>node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4679157" y="321292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A</a:t>
            </a:r>
            <a:endParaRPr lang="zh-TW" altLang="en-US" b="1">
              <a:latin typeface="+mj-lt"/>
            </a:endParaRPr>
          </a:p>
        </p:txBody>
      </p:sp>
      <p:grpSp>
        <p:nvGrpSpPr>
          <p:cNvPr id="6" name="群組 155"/>
          <p:cNvGrpSpPr>
            <a:grpSpLocks/>
          </p:cNvGrpSpPr>
          <p:nvPr/>
        </p:nvGrpSpPr>
        <p:grpSpPr bwMode="auto">
          <a:xfrm>
            <a:off x="2678907" y="3241585"/>
            <a:ext cx="3786187" cy="3500355"/>
            <a:chOff x="571472" y="1428736"/>
            <a:chExt cx="3786214" cy="3500462"/>
          </a:xfrm>
        </p:grpSpPr>
        <p:sp>
          <p:nvSpPr>
            <p:cNvPr id="25" name="橢圓 4"/>
            <p:cNvSpPr>
              <a:spLocks noChangeArrowheads="1"/>
            </p:cNvSpPr>
            <p:nvPr/>
          </p:nvSpPr>
          <p:spPr bwMode="auto">
            <a:xfrm>
              <a:off x="2500298" y="1428736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6"/>
            <p:cNvSpPr>
              <a:spLocks noChangeArrowheads="1"/>
            </p:cNvSpPr>
            <p:nvPr/>
          </p:nvSpPr>
          <p:spPr bwMode="auto">
            <a:xfrm>
              <a:off x="1571604" y="240020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橢圓 8"/>
            <p:cNvSpPr>
              <a:spLocks noChangeArrowheads="1"/>
            </p:cNvSpPr>
            <p:nvPr/>
          </p:nvSpPr>
          <p:spPr bwMode="auto">
            <a:xfrm>
              <a:off x="2500298" y="240020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橢圓 10"/>
            <p:cNvSpPr>
              <a:spLocks noChangeArrowheads="1"/>
            </p:cNvSpPr>
            <p:nvPr/>
          </p:nvSpPr>
          <p:spPr bwMode="auto">
            <a:xfrm>
              <a:off x="3428992" y="2400208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12"/>
            <p:cNvSpPr>
              <a:spLocks noChangeArrowheads="1"/>
            </p:cNvSpPr>
            <p:nvPr/>
          </p:nvSpPr>
          <p:spPr bwMode="auto">
            <a:xfrm>
              <a:off x="1428728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14"/>
            <p:cNvSpPr>
              <a:spLocks noChangeArrowheads="1"/>
            </p:cNvSpPr>
            <p:nvPr/>
          </p:nvSpPr>
          <p:spPr bwMode="auto">
            <a:xfrm>
              <a:off x="571472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16"/>
            <p:cNvSpPr>
              <a:spLocks noChangeArrowheads="1"/>
            </p:cNvSpPr>
            <p:nvPr/>
          </p:nvSpPr>
          <p:spPr bwMode="auto">
            <a:xfrm>
              <a:off x="2214546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橢圓 18"/>
            <p:cNvSpPr>
              <a:spLocks noChangeArrowheads="1"/>
            </p:cNvSpPr>
            <p:nvPr/>
          </p:nvSpPr>
          <p:spPr bwMode="auto">
            <a:xfrm>
              <a:off x="3000364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橢圓 20"/>
            <p:cNvSpPr>
              <a:spLocks noChangeArrowheads="1"/>
            </p:cNvSpPr>
            <p:nvPr/>
          </p:nvSpPr>
          <p:spPr bwMode="auto">
            <a:xfrm>
              <a:off x="3857620" y="3429000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橢圓 22"/>
            <p:cNvSpPr>
              <a:spLocks noChangeArrowheads="1"/>
            </p:cNvSpPr>
            <p:nvPr/>
          </p:nvSpPr>
          <p:spPr bwMode="auto">
            <a:xfrm>
              <a:off x="2643174" y="4429132"/>
              <a:ext cx="500066" cy="50006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</p:grpSp>
      <p:cxnSp>
        <p:nvCxnSpPr>
          <p:cNvPr id="7" name="直線單箭頭接點 25"/>
          <p:cNvCxnSpPr>
            <a:cxnSpLocks noChangeShapeType="1"/>
            <a:stCxn id="25" idx="4"/>
            <a:endCxn id="26" idx="0"/>
          </p:cNvCxnSpPr>
          <p:nvPr/>
        </p:nvCxnSpPr>
        <p:spPr bwMode="auto">
          <a:xfrm rot="5400000">
            <a:off x="4157711" y="3512988"/>
            <a:ext cx="471392" cy="9286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直線單箭頭接點 29"/>
          <p:cNvCxnSpPr>
            <a:cxnSpLocks noChangeShapeType="1"/>
            <a:stCxn id="26" idx="4"/>
            <a:endCxn id="30" idx="0"/>
          </p:cNvCxnSpPr>
          <p:nvPr/>
        </p:nvCxnSpPr>
        <p:spPr bwMode="auto">
          <a:xfrm rot="5400000">
            <a:off x="3164646" y="4477371"/>
            <a:ext cx="528710" cy="100012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線單箭頭接點 35"/>
          <p:cNvCxnSpPr>
            <a:cxnSpLocks noChangeShapeType="1"/>
            <a:stCxn id="26" idx="6"/>
            <a:endCxn id="27" idx="2"/>
          </p:cNvCxnSpPr>
          <p:nvPr/>
        </p:nvCxnSpPr>
        <p:spPr bwMode="auto">
          <a:xfrm>
            <a:off x="4179094" y="4463053"/>
            <a:ext cx="428625" cy="15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6" name="群組 35"/>
          <p:cNvGrpSpPr/>
          <p:nvPr/>
        </p:nvGrpSpPr>
        <p:grpSpPr>
          <a:xfrm>
            <a:off x="3178969" y="4463053"/>
            <a:ext cx="2786062" cy="1778836"/>
            <a:chOff x="3178969" y="4463053"/>
            <a:chExt cx="2786062" cy="1778836"/>
          </a:xfrm>
        </p:grpSpPr>
        <p:cxnSp>
          <p:nvCxnSpPr>
            <p:cNvPr id="9" name="直線單箭頭接點 32"/>
            <p:cNvCxnSpPr>
              <a:cxnSpLocks noChangeShapeType="1"/>
              <a:stCxn id="30" idx="6"/>
              <a:endCxn id="29" idx="2"/>
            </p:cNvCxnSpPr>
            <p:nvPr/>
          </p:nvCxnSpPr>
          <p:spPr bwMode="auto">
            <a:xfrm>
              <a:off x="3178969" y="5491813"/>
              <a:ext cx="357187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直線單箭頭接點 38"/>
            <p:cNvCxnSpPr>
              <a:cxnSpLocks noChangeShapeType="1"/>
              <a:stCxn id="27" idx="6"/>
              <a:endCxn id="28" idx="2"/>
            </p:cNvCxnSpPr>
            <p:nvPr/>
          </p:nvCxnSpPr>
          <p:spPr bwMode="auto">
            <a:xfrm>
              <a:off x="5107782" y="4463053"/>
              <a:ext cx="428625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直線單箭頭接點 41"/>
            <p:cNvCxnSpPr>
              <a:cxnSpLocks noChangeShapeType="1"/>
              <a:stCxn id="27" idx="4"/>
              <a:endCxn id="31" idx="0"/>
            </p:cNvCxnSpPr>
            <p:nvPr/>
          </p:nvCxnSpPr>
          <p:spPr bwMode="auto">
            <a:xfrm rot="5400000">
              <a:off x="4450521" y="4834558"/>
              <a:ext cx="528710" cy="2857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直線單箭頭接點 44"/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rot="5400000">
              <a:off x="5307770" y="4763121"/>
              <a:ext cx="528710" cy="42862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直線單箭頭接點 47"/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5607844" y="5491813"/>
              <a:ext cx="357187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直線單箭頭接點 50"/>
            <p:cNvCxnSpPr>
              <a:cxnSpLocks noChangeShapeType="1"/>
              <a:stCxn id="32" idx="4"/>
              <a:endCxn id="34" idx="0"/>
            </p:cNvCxnSpPr>
            <p:nvPr/>
          </p:nvCxnSpPr>
          <p:spPr bwMode="auto">
            <a:xfrm rot="5400000">
              <a:off x="4929194" y="5813270"/>
              <a:ext cx="500051" cy="357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" name="矩形 107"/>
          <p:cNvSpPr>
            <a:spLocks noChangeArrowheads="1"/>
          </p:cNvSpPr>
          <p:nvPr/>
        </p:nvSpPr>
        <p:spPr bwMode="auto">
          <a:xfrm>
            <a:off x="3750469" y="4170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矩形 108"/>
          <p:cNvSpPr>
            <a:spLocks noChangeArrowheads="1"/>
          </p:cNvSpPr>
          <p:nvPr/>
        </p:nvSpPr>
        <p:spPr bwMode="auto">
          <a:xfrm>
            <a:off x="4679157" y="417018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C</a:t>
            </a:r>
            <a:endParaRPr lang="zh-TW" altLang="en-US" b="1">
              <a:latin typeface="+mj-lt"/>
            </a:endParaRPr>
          </a:p>
        </p:txBody>
      </p:sp>
      <p:sp>
        <p:nvSpPr>
          <p:cNvPr id="18" name="矩形 109"/>
          <p:cNvSpPr>
            <a:spLocks noChangeArrowheads="1"/>
          </p:cNvSpPr>
          <p:nvPr/>
        </p:nvSpPr>
        <p:spPr bwMode="auto">
          <a:xfrm>
            <a:off x="5607844" y="4170188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D</a:t>
            </a:r>
            <a:endParaRPr lang="zh-TW" altLang="en-US" b="1">
              <a:latin typeface="+mj-lt"/>
            </a:endParaRPr>
          </a:p>
        </p:txBody>
      </p:sp>
      <p:sp>
        <p:nvSpPr>
          <p:cNvPr id="19" name="矩形 110"/>
          <p:cNvSpPr>
            <a:spLocks noChangeArrowheads="1"/>
          </p:cNvSpPr>
          <p:nvPr/>
        </p:nvSpPr>
        <p:spPr bwMode="auto">
          <a:xfrm>
            <a:off x="2750344" y="5213176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20" name="矩形 111"/>
          <p:cNvSpPr>
            <a:spLocks noChangeArrowheads="1"/>
          </p:cNvSpPr>
          <p:nvPr/>
        </p:nvSpPr>
        <p:spPr bwMode="auto">
          <a:xfrm>
            <a:off x="3607594" y="5213176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sp>
        <p:nvSpPr>
          <p:cNvPr id="21" name="矩形 112"/>
          <p:cNvSpPr>
            <a:spLocks noChangeArrowheads="1"/>
          </p:cNvSpPr>
          <p:nvPr/>
        </p:nvSpPr>
        <p:spPr bwMode="auto">
          <a:xfrm>
            <a:off x="4393407" y="521317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22" name="矩形 113"/>
          <p:cNvSpPr>
            <a:spLocks noChangeArrowheads="1"/>
          </p:cNvSpPr>
          <p:nvPr/>
        </p:nvSpPr>
        <p:spPr bwMode="auto">
          <a:xfrm>
            <a:off x="5179219" y="5213176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23" name="矩形 114"/>
          <p:cNvSpPr>
            <a:spLocks noChangeArrowheads="1"/>
          </p:cNvSpPr>
          <p:nvPr/>
        </p:nvSpPr>
        <p:spPr bwMode="auto">
          <a:xfrm>
            <a:off x="6107907" y="521317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I</a:t>
            </a:r>
            <a:endParaRPr lang="zh-TW" altLang="en-US" b="1">
              <a:latin typeface="+mj-lt"/>
            </a:endParaRPr>
          </a:p>
        </p:txBody>
      </p:sp>
      <p:sp>
        <p:nvSpPr>
          <p:cNvPr id="24" name="矩形 115"/>
          <p:cNvSpPr>
            <a:spLocks noChangeArrowheads="1"/>
          </p:cNvSpPr>
          <p:nvPr/>
        </p:nvSpPr>
        <p:spPr bwMode="auto">
          <a:xfrm>
            <a:off x="4822032" y="6213301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J</a:t>
            </a:r>
            <a:endParaRPr lang="zh-TW" altLang="en-US" b="1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33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0</TotalTime>
  <Words>2268</Words>
  <Application>Microsoft Office PowerPoint</Application>
  <PresentationFormat>如螢幕大小 (4:3)</PresentationFormat>
  <Paragraphs>639</Paragraphs>
  <Slides>40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新細明體</vt:lpstr>
      <vt:lpstr>標楷體</vt:lpstr>
      <vt:lpstr>Arial</vt:lpstr>
      <vt:lpstr>Calibri</vt:lpstr>
      <vt:lpstr>Comic Sans MS</vt:lpstr>
      <vt:lpstr>Courier New</vt:lpstr>
      <vt:lpstr>Mistral</vt:lpstr>
      <vt:lpstr>Wingdings</vt:lpstr>
      <vt:lpstr>NTHU</vt:lpstr>
      <vt:lpstr>Visio</vt:lpstr>
      <vt:lpstr> Data Structures  資料結構</vt:lpstr>
      <vt:lpstr>Tree Structure</vt:lpstr>
      <vt:lpstr>Tree Definition</vt:lpstr>
      <vt:lpstr>Terminology</vt:lpstr>
      <vt:lpstr>Terminology</vt:lpstr>
      <vt:lpstr>Terminology</vt:lpstr>
      <vt:lpstr>List Representation</vt:lpstr>
      <vt:lpstr>List Representation</vt:lpstr>
      <vt:lpstr>Left Child-Right Sibling Representation</vt:lpstr>
      <vt:lpstr>Left Child-Right Sibling Representation</vt:lpstr>
      <vt:lpstr>Left Child-Right Sibling Representation</vt:lpstr>
      <vt:lpstr>Binary Tree</vt:lpstr>
      <vt:lpstr>Properties of Binary Tree</vt:lpstr>
      <vt:lpstr>Properties of Binary Tree</vt:lpstr>
      <vt:lpstr>Special Binary Tree</vt:lpstr>
      <vt:lpstr>Special Binary Tree</vt:lpstr>
      <vt:lpstr>Special Binary Tree</vt:lpstr>
      <vt:lpstr>Binary tree representation</vt:lpstr>
      <vt:lpstr>Array Representation</vt:lpstr>
      <vt:lpstr>Array Representation</vt:lpstr>
      <vt:lpstr>Array Representation</vt:lpstr>
      <vt:lpstr>Linked Representation</vt:lpstr>
      <vt:lpstr>Linked Representation</vt:lpstr>
      <vt:lpstr>ADT: Tree</vt:lpstr>
      <vt:lpstr>Binary Tree Traversal</vt:lpstr>
      <vt:lpstr>Binary Tree Traversal</vt:lpstr>
      <vt:lpstr>Binary Tree Traversal</vt:lpstr>
      <vt:lpstr>Binary Tree Traversal</vt:lpstr>
      <vt:lpstr>Inorder Traversal</vt:lpstr>
      <vt:lpstr>Inorder Traversal : Codes</vt:lpstr>
      <vt:lpstr>Preorder Traversal : Codes</vt:lpstr>
      <vt:lpstr>Postorder Traversal : Codes</vt:lpstr>
      <vt:lpstr>Running Example</vt:lpstr>
      <vt:lpstr>Running Example</vt:lpstr>
      <vt:lpstr>Tree Iterator</vt:lpstr>
      <vt:lpstr>Non-Recursive Inorder Traversal</vt:lpstr>
      <vt:lpstr>Inorder Iterator</vt:lpstr>
      <vt:lpstr>Level-Order Traversal</vt:lpstr>
      <vt:lpstr>Level-Order Traversal : Codes</vt:lpstr>
      <vt:lpstr>Self-Study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2014-03-30T00:53:48Z</dcterms:created>
  <dcterms:modified xsi:type="dcterms:W3CDTF">2019-10-22T01:02:00Z</dcterms:modified>
</cp:coreProperties>
</file>