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16" r:id="rId1"/>
  </p:sldMasterIdLst>
  <p:notesMasterIdLst>
    <p:notesMasterId r:id="rId70"/>
  </p:notesMasterIdLst>
  <p:handoutMasterIdLst>
    <p:handoutMasterId r:id="rId71"/>
  </p:handoutMasterIdLst>
  <p:sldIdLst>
    <p:sldId id="653" r:id="rId2"/>
    <p:sldId id="594" r:id="rId3"/>
    <p:sldId id="593" r:id="rId4"/>
    <p:sldId id="591" r:id="rId5"/>
    <p:sldId id="595" r:id="rId6"/>
    <p:sldId id="596" r:id="rId7"/>
    <p:sldId id="597" r:id="rId8"/>
    <p:sldId id="598" r:id="rId9"/>
    <p:sldId id="599" r:id="rId10"/>
    <p:sldId id="603" r:id="rId11"/>
    <p:sldId id="600" r:id="rId12"/>
    <p:sldId id="601" r:id="rId13"/>
    <p:sldId id="602" r:id="rId14"/>
    <p:sldId id="604" r:id="rId15"/>
    <p:sldId id="605" r:id="rId16"/>
    <p:sldId id="606" r:id="rId17"/>
    <p:sldId id="607" r:id="rId18"/>
    <p:sldId id="608" r:id="rId19"/>
    <p:sldId id="609" r:id="rId20"/>
    <p:sldId id="610" r:id="rId21"/>
    <p:sldId id="611" r:id="rId22"/>
    <p:sldId id="612" r:id="rId23"/>
    <p:sldId id="613" r:id="rId24"/>
    <p:sldId id="654" r:id="rId25"/>
    <p:sldId id="614" r:id="rId26"/>
    <p:sldId id="655" r:id="rId27"/>
    <p:sldId id="656" r:id="rId28"/>
    <p:sldId id="657" r:id="rId29"/>
    <p:sldId id="658" r:id="rId30"/>
    <p:sldId id="659" r:id="rId31"/>
    <p:sldId id="615" r:id="rId32"/>
    <p:sldId id="660" r:id="rId33"/>
    <p:sldId id="616" r:id="rId34"/>
    <p:sldId id="617" r:id="rId35"/>
    <p:sldId id="618" r:id="rId36"/>
    <p:sldId id="619" r:id="rId37"/>
    <p:sldId id="620" r:id="rId38"/>
    <p:sldId id="621" r:id="rId39"/>
    <p:sldId id="622" r:id="rId40"/>
    <p:sldId id="623" r:id="rId41"/>
    <p:sldId id="624" r:id="rId42"/>
    <p:sldId id="625" r:id="rId43"/>
    <p:sldId id="626" r:id="rId44"/>
    <p:sldId id="627" r:id="rId45"/>
    <p:sldId id="628" r:id="rId46"/>
    <p:sldId id="630" r:id="rId47"/>
    <p:sldId id="631" r:id="rId48"/>
    <p:sldId id="633" r:id="rId49"/>
    <p:sldId id="634" r:id="rId50"/>
    <p:sldId id="635" r:id="rId51"/>
    <p:sldId id="636" r:id="rId52"/>
    <p:sldId id="637" r:id="rId53"/>
    <p:sldId id="638" r:id="rId54"/>
    <p:sldId id="639" r:id="rId55"/>
    <p:sldId id="640" r:id="rId56"/>
    <p:sldId id="641" r:id="rId57"/>
    <p:sldId id="642" r:id="rId58"/>
    <p:sldId id="643" r:id="rId59"/>
    <p:sldId id="644" r:id="rId60"/>
    <p:sldId id="645" r:id="rId61"/>
    <p:sldId id="646" r:id="rId62"/>
    <p:sldId id="647" r:id="rId63"/>
    <p:sldId id="648" r:id="rId64"/>
    <p:sldId id="661" r:id="rId65"/>
    <p:sldId id="662" r:id="rId66"/>
    <p:sldId id="664" r:id="rId67"/>
    <p:sldId id="665" r:id="rId68"/>
    <p:sldId id="663" r:id="rId6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E3FDE45-AF77-4B5C-9715-49D594BDF05E}" styleName="淺色樣式 1 - 輔色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505E3EF-67EA-436B-97B2-0124C06EBD24}" styleName="中等深淺樣式 4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1FECB4D8-DB02-4DC6-A0A2-4F2EBAE1DC90}" styleName="中等深淺樣式 1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75DCB02-9BB8-47FD-8907-85C794F793BA}" styleName="佈景主題樣式 1 - 輔色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86" autoAdjust="0"/>
    <p:restoredTop sz="69594" autoAdjust="0"/>
  </p:normalViewPr>
  <p:slideViewPr>
    <p:cSldViewPr>
      <p:cViewPr varScale="1">
        <p:scale>
          <a:sx n="48" d="100"/>
          <a:sy n="48" d="100"/>
        </p:scale>
        <p:origin x="1832" y="28"/>
      </p:cViewPr>
      <p:guideLst>
        <p:guide orient="horz" pos="2160"/>
        <p:guide pos="2880"/>
      </p:guideLst>
    </p:cSldViewPr>
  </p:slid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8" d="100"/>
          <a:sy n="58" d="100"/>
        </p:scale>
        <p:origin x="-2580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0D6DFB-B483-4E85-9999-0E4EA5B89B62}" type="datetimeFigureOut">
              <a:rPr lang="zh-TW" altLang="en-US" smtClean="0"/>
              <a:t>2019/10/22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5204E6-19B5-46A4-9AF5-EFD25F20C51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78162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CE57DB-8F5C-4D8B-BCBA-B432D7B332FC}" type="datetimeFigureOut">
              <a:rPr lang="zh-TW" altLang="en-US" smtClean="0"/>
              <a:pPr/>
              <a:t>2019/10/22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5ECE07-C2FA-49DC-BEB1-3CD08689F99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30545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5ECE07-C2FA-49DC-BEB1-3CD08689F993}" type="slidenum">
              <a:rPr lang="zh-TW" altLang="en-US" smtClean="0"/>
              <a:pPr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67833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n</a:t>
            </a:r>
            <a:r>
              <a:rPr lang="en-US" altLang="zh-TW" baseline="0" dirty="0" smtClean="0"/>
              <a:t> = total keys</a:t>
            </a:r>
          </a:p>
          <a:p>
            <a:r>
              <a:rPr lang="en-US" altLang="zh-TW" baseline="0" dirty="0" err="1" smtClean="0"/>
              <a:t>rth</a:t>
            </a:r>
            <a:r>
              <a:rPr lang="en-US" altLang="zh-TW" baseline="0" dirty="0" smtClean="0"/>
              <a:t> largest = n-r+1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5ECE07-C2FA-49DC-BEB1-3CD08689F993}" type="slidenum">
              <a:rPr lang="zh-TW" altLang="en-US" smtClean="0"/>
              <a:pPr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45439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3603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89AF05E-598A-49F4-B02D-983CE5C1D04F}" type="slidenum">
              <a:rPr lang="zh-TW" altLang="en-US" smtClean="0"/>
              <a:pPr>
                <a:defRPr/>
              </a:pPr>
              <a:t>45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422345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5651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26F5570-DEE9-47F0-BFA3-E4930605C488}" type="slidenum">
              <a:rPr lang="zh-TW" altLang="en-US" smtClean="0"/>
              <a:pPr>
                <a:defRPr/>
              </a:pPr>
              <a:t>46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998872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為何不連在</a:t>
            </a:r>
            <a:r>
              <a:rPr lang="en-US" altLang="zh-TW" dirty="0" smtClean="0"/>
              <a:t>leaf -&gt; </a:t>
            </a:r>
            <a:r>
              <a:rPr lang="zh-TW" altLang="en-US" dirty="0" smtClean="0"/>
              <a:t>也成，演算法不會錯，但</a:t>
            </a:r>
            <a:r>
              <a:rPr lang="en-US" altLang="zh-TW" dirty="0" smtClean="0"/>
              <a:t>find</a:t>
            </a:r>
            <a:r>
              <a:rPr lang="zh-TW" altLang="en-US" dirty="0" smtClean="0"/>
              <a:t>時間更久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5ECE07-C2FA-49DC-BEB1-3CD08689F993}" type="slidenum">
              <a:rPr lang="zh-TW" altLang="en-US" smtClean="0"/>
              <a:pPr/>
              <a:t>61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0236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4083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120605D-3EAA-4A89-ADB5-DDA36C9E809C}" type="slidenum">
              <a:rPr lang="zh-TW" altLang="en-US" smtClean="0"/>
              <a:pPr>
                <a:defRPr/>
              </a:pPr>
              <a:t>65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758841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6131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0126DEF-AC0D-49BF-BEE3-9A48857C8176}" type="slidenum">
              <a:rPr lang="zh-TW" altLang="en-US" smtClean="0"/>
              <a:pPr>
                <a:defRPr/>
              </a:pPr>
              <a:t>68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889402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 smtClean="0"/>
              <a:t>按一下以編輯母片副標題樣式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2019/10/22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28882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2019/10/22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78162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2019/10/22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945204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tx1"/>
              </a:buClr>
              <a:defRPr/>
            </a:lvl1pPr>
            <a:lvl2pPr>
              <a:buClr>
                <a:schemeClr val="tx1"/>
              </a:buClr>
              <a:defRPr/>
            </a:lvl2pPr>
            <a:lvl3pPr>
              <a:buClr>
                <a:schemeClr val="tx1"/>
              </a:buClr>
              <a:defRPr/>
            </a:lvl3pPr>
            <a:lvl4pPr>
              <a:buClr>
                <a:schemeClr val="tx1"/>
              </a:buClr>
              <a:defRPr/>
            </a:lvl4pPr>
            <a:lvl5pPr>
              <a:buClr>
                <a:schemeClr val="tx1"/>
              </a:buClr>
              <a:defRPr/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3657600" y="6366608"/>
            <a:ext cx="2133600" cy="365125"/>
          </a:xfrm>
        </p:spPr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2019/10/22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5791200" y="6308725"/>
            <a:ext cx="2895600" cy="365125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-1371600" y="6366607"/>
            <a:ext cx="2133600" cy="365125"/>
          </a:xfrm>
        </p:spPr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340631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2019/10/22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7365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2019/10/22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618622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2019/10/22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899024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2019/10/22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89751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2019/10/22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731781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2019/10/22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94999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2019/10/22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827431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gi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圖片 18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660"/>
            <a:ext cx="9143999" cy="6776680"/>
          </a:xfrm>
          <a:prstGeom prst="rect">
            <a:avLst/>
          </a:prstGeom>
        </p:spPr>
      </p:pic>
      <p:grpSp>
        <p:nvGrpSpPr>
          <p:cNvPr id="15" name="群組 14"/>
          <p:cNvGrpSpPr/>
          <p:nvPr userDrawn="1"/>
        </p:nvGrpSpPr>
        <p:grpSpPr>
          <a:xfrm>
            <a:off x="7668344" y="5877272"/>
            <a:ext cx="1391012" cy="926572"/>
            <a:chOff x="3563888" y="4221088"/>
            <a:chExt cx="1391012" cy="926572"/>
          </a:xfrm>
        </p:grpSpPr>
        <p:pic>
          <p:nvPicPr>
            <p:cNvPr id="16" name="Picture 4"/>
            <p:cNvPicPr>
              <a:picLocks noChangeAspect="1" noChangeArrowheads="1"/>
            </p:cNvPicPr>
            <p:nvPr userDrawn="1"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3563888" y="4221088"/>
              <a:ext cx="936104" cy="926572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4" descr="C:\Users\James\Downloads\GIF\清大LOGO(鳥).gif"/>
            <p:cNvPicPr>
              <a:picLocks noChangeAspect="1" noChangeArrowheads="1"/>
            </p:cNvPicPr>
            <p:nvPr userDrawn="1"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54799" y="4511434"/>
              <a:ext cx="900101" cy="448831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標題版面配置區 1"/>
          <p:cNvSpPr>
            <a:spLocks noGrp="1"/>
          </p:cNvSpPr>
          <p:nvPr userDrawn="1"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 userDrawn="1"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 userDrawn="1"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pPr/>
              <a:t>2019/10/22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 userDrawn="1"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 userDrawn="1"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3958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7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332656"/>
            <a:ext cx="7772400" cy="2736304"/>
          </a:xfrm>
        </p:spPr>
        <p:txBody>
          <a:bodyPr>
            <a:noAutofit/>
          </a:bodyPr>
          <a:lstStyle/>
          <a:p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>
                <a:solidFill>
                  <a:srgbClr val="00B050"/>
                </a:solidFill>
              </a:rPr>
              <a:t>Data Structures</a:t>
            </a:r>
            <a:br>
              <a:rPr lang="en-US" altLang="zh-TW" dirty="0" smtClean="0">
                <a:solidFill>
                  <a:srgbClr val="00B050"/>
                </a:solidFill>
              </a:rPr>
            </a:br>
            <a:r>
              <a:rPr lang="zh-TW" altLang="en-US" dirty="0"/>
              <a:t> </a:t>
            </a:r>
            <a:r>
              <a:rPr lang="zh-TW" alt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標楷體" pitchFamily="65" charset="-120"/>
                <a:ea typeface="標楷體" pitchFamily="65" charset="-120"/>
              </a:rPr>
              <a:t>資料結構</a:t>
            </a:r>
            <a:endParaRPr lang="zh-TW" altLang="en-US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5085184"/>
            <a:ext cx="6400800" cy="1752600"/>
          </a:xfrm>
        </p:spPr>
        <p:txBody>
          <a:bodyPr>
            <a:normAutofit/>
          </a:bodyPr>
          <a:lstStyle/>
          <a:p>
            <a:r>
              <a:rPr lang="en-US" altLang="zh-TW" sz="24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Department </a:t>
            </a:r>
            <a:r>
              <a:rPr lang="en-US" altLang="zh-TW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of Computer Science</a:t>
            </a:r>
          </a:p>
          <a:p>
            <a:r>
              <a:rPr lang="en-US" altLang="zh-TW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National </a:t>
            </a:r>
            <a:r>
              <a:rPr lang="en-US" altLang="zh-TW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Tsing</a:t>
            </a:r>
            <a:r>
              <a:rPr lang="en-US" altLang="zh-TW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TW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Hua</a:t>
            </a:r>
            <a:r>
              <a:rPr lang="en-US" altLang="zh-TW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University</a:t>
            </a:r>
            <a:endParaRPr lang="zh-TW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2896608" y="3235623"/>
            <a:ext cx="335079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400" b="1" dirty="0" smtClean="0"/>
              <a:t>Trees – </a:t>
            </a:r>
            <a:r>
              <a:rPr lang="en-US" altLang="zh-TW" sz="4400" b="1" smtClean="0"/>
              <a:t>Part II</a:t>
            </a:r>
            <a:endParaRPr lang="zh-TW" altLang="en-US" sz="4400" b="1" dirty="0"/>
          </a:p>
        </p:txBody>
      </p:sp>
      <p:pic>
        <p:nvPicPr>
          <p:cNvPr id="5" name="Picture 2" descr="C:\Users\James\AppData\Local\Microsoft\Windows\Temporary Internet Files\Content.IE5\MEPDDFUI\MC900088606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3573016"/>
            <a:ext cx="1417947" cy="173518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2796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ADT : Priority Queue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3678122"/>
              </p:ext>
            </p:extLst>
          </p:nvPr>
        </p:nvGraphicFramePr>
        <p:xfrm>
          <a:off x="1725098" y="1567703"/>
          <a:ext cx="5693804" cy="483958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56938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1979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template &lt; class T &gt;</a:t>
                      </a:r>
                      <a:endParaRPr lang="zh-TW" sz="16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77547" marR="7754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19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class </a:t>
                      </a:r>
                      <a:r>
                        <a:rPr lang="en-US" sz="1600" b="1" kern="100" baseline="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MaxPQ</a:t>
                      </a:r>
                      <a:endParaRPr lang="zh-TW" altLang="zh-TW" sz="1600" b="1" kern="100" baseline="0" dirty="0" smtClean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77547" marR="7754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1979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en-US" sz="16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{ </a:t>
                      </a:r>
                      <a:endParaRPr lang="zh-TW" sz="16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77547" marR="7754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1979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en-US" sz="16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public:</a:t>
                      </a:r>
                      <a:endParaRPr lang="zh-TW" sz="16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77547" marR="7754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19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</a:t>
                      </a:r>
                      <a:r>
                        <a:rPr lang="en-US" altLang="zh-TW" sz="1600" b="1" kern="100" baseline="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MaxPQ</a:t>
                      </a:r>
                      <a:r>
                        <a:rPr lang="en-US" altLang="zh-TW" sz="16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();</a:t>
                      </a:r>
                      <a:endParaRPr lang="zh-TW" altLang="zh-TW" sz="1600" b="1" kern="100" baseline="0" dirty="0" smtClean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77547" marR="7754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19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~</a:t>
                      </a:r>
                      <a:r>
                        <a:rPr lang="en-US" altLang="zh-TW" sz="1600" b="1" kern="100" baseline="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MaxPQ</a:t>
                      </a:r>
                      <a:r>
                        <a:rPr lang="en-US" altLang="zh-TW" sz="16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();</a:t>
                      </a:r>
                      <a:endParaRPr lang="zh-TW" altLang="zh-TW" sz="1600" b="1" kern="100" baseline="0" dirty="0" smtClean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77547" marR="7754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1979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en-US" sz="16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	</a:t>
                      </a:r>
                      <a:endParaRPr lang="zh-TW" sz="16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77547" marR="7754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1979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en-US" altLang="zh-TW" sz="16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US" altLang="zh-TW" sz="16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</a:t>
                      </a:r>
                      <a:r>
                        <a:rPr lang="en-US" altLang="zh-TW" sz="1600" b="1" kern="100" baseline="0" dirty="0" smtClean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// Check if PQ is empty</a:t>
                      </a:r>
                      <a:endParaRPr lang="zh-TW" sz="1600" b="1" kern="100" baseline="0" dirty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77547" marR="7754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19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</a:t>
                      </a:r>
                      <a:r>
                        <a:rPr lang="en-US" altLang="zh-TW" sz="1600" b="1" kern="100" baseline="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bool</a:t>
                      </a:r>
                      <a:r>
                        <a:rPr lang="en-US" altLang="zh-TW" sz="16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US" altLang="zh-TW" sz="1600" b="1" kern="100" baseline="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IsEmpty</a:t>
                      </a:r>
                      <a:r>
                        <a:rPr lang="en-US" altLang="zh-TW" sz="16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() </a:t>
                      </a:r>
                      <a:r>
                        <a:rPr lang="en-US" altLang="zh-TW" sz="1600" b="1" kern="100" baseline="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const</a:t>
                      </a:r>
                      <a:r>
                        <a:rPr lang="en-US" altLang="zh-TW" sz="16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;</a:t>
                      </a:r>
                      <a:r>
                        <a:rPr lang="en-US" sz="16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	</a:t>
                      </a:r>
                      <a:endParaRPr lang="zh-TW" altLang="zh-TW" sz="1600" b="1" kern="100" baseline="0" dirty="0" smtClean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77547" marR="7754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19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</a:t>
                      </a:r>
                      <a:r>
                        <a:rPr lang="en-US" sz="1600" b="1" kern="100" baseline="0" dirty="0" smtClean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// Return reference to the max element</a:t>
                      </a:r>
                      <a:endParaRPr lang="zh-TW" sz="1600" b="1" kern="100" baseline="0" dirty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77547" marR="7754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19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kern="100" baseline="0" dirty="0" smtClean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</a:t>
                      </a:r>
                      <a:r>
                        <a:rPr lang="en-US" altLang="zh-TW" sz="16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T&amp; Top() </a:t>
                      </a:r>
                      <a:r>
                        <a:rPr lang="en-US" altLang="zh-TW" sz="1600" b="1" kern="100" baseline="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const</a:t>
                      </a:r>
                      <a:r>
                        <a:rPr lang="en-US" altLang="zh-TW" sz="16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;</a:t>
                      </a:r>
                      <a:endParaRPr lang="zh-TW" altLang="zh-TW" sz="1600" b="1" kern="100" baseline="0" dirty="0" smtClean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77547" marR="7754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19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00" baseline="0" dirty="0" smtClean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// Add an element to the PQ</a:t>
                      </a:r>
                      <a:r>
                        <a:rPr lang="en-US" sz="1600" b="1" kern="100" baseline="0" dirty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	</a:t>
                      </a:r>
                      <a:endParaRPr lang="zh-TW" altLang="zh-TW" sz="1600" b="1" kern="100" baseline="0" dirty="0" smtClean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77547" marR="7754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419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</a:t>
                      </a:r>
                      <a:r>
                        <a:rPr lang="en-US" altLang="zh-TW" sz="16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void Push(</a:t>
                      </a:r>
                      <a:r>
                        <a:rPr lang="en-US" altLang="zh-TW" sz="1600" b="1" kern="100" baseline="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const</a:t>
                      </a:r>
                      <a:r>
                        <a:rPr lang="en-US" altLang="zh-TW" sz="16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T&amp;);</a:t>
                      </a:r>
                      <a:r>
                        <a:rPr lang="en-US" sz="16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	</a:t>
                      </a:r>
                      <a:endParaRPr lang="zh-TW" altLang="zh-TW" sz="1600" b="1" kern="100" baseline="0" dirty="0" smtClean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77547" marR="7754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419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00" baseline="0" dirty="0" smtClean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// Delete element with max priority</a:t>
                      </a:r>
                      <a:r>
                        <a:rPr lang="en-US" sz="16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	</a:t>
                      </a:r>
                      <a:endParaRPr lang="zh-TW" altLang="zh-TW" sz="1600" b="1" kern="100" baseline="0" dirty="0" smtClean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77547" marR="7754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419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void Pop();</a:t>
                      </a:r>
                      <a:endParaRPr lang="zh-TW" altLang="zh-TW" sz="1600" b="1" kern="100" baseline="0" dirty="0" smtClean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77547" marR="7754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419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private:</a:t>
                      </a:r>
                      <a:endParaRPr lang="zh-TW" altLang="zh-TW" sz="1600" b="1" kern="100" baseline="0" dirty="0" smtClean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77547" marR="7754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419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kern="100" baseline="0" dirty="0" smtClean="0">
                          <a:solidFill>
                            <a:srgbClr val="C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T* heap       </a:t>
                      </a:r>
                      <a:r>
                        <a:rPr lang="en-US" altLang="zh-TW" sz="1600" b="1" kern="100" baseline="0" dirty="0" smtClean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// Element array</a:t>
                      </a:r>
                      <a:endParaRPr lang="zh-TW" altLang="zh-TW" sz="1600" b="1" kern="100" baseline="0" dirty="0" smtClean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77547" marR="7754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419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kern="100" baseline="0" dirty="0" smtClean="0">
                          <a:solidFill>
                            <a:srgbClr val="C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</a:t>
                      </a:r>
                      <a:r>
                        <a:rPr lang="en-US" altLang="zh-TW" sz="1600" b="1" kern="100" baseline="0" dirty="0" err="1" smtClean="0">
                          <a:solidFill>
                            <a:srgbClr val="C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int</a:t>
                      </a:r>
                      <a:r>
                        <a:rPr lang="en-US" altLang="zh-TW" sz="1600" b="1" kern="100" baseline="0" dirty="0" smtClean="0">
                          <a:solidFill>
                            <a:srgbClr val="C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US" altLang="zh-TW" sz="1600" b="1" kern="100" baseline="0" dirty="0" err="1" smtClean="0">
                          <a:solidFill>
                            <a:srgbClr val="C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heapSize</a:t>
                      </a:r>
                      <a:r>
                        <a:rPr lang="en-US" altLang="zh-TW" sz="1600" b="1" kern="100" baseline="0" dirty="0" smtClean="0">
                          <a:solidFill>
                            <a:srgbClr val="C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; </a:t>
                      </a:r>
                      <a:r>
                        <a:rPr lang="en-US" altLang="zh-TW" sz="1600" b="1" kern="100" baseline="0" dirty="0" smtClean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// # of elements</a:t>
                      </a:r>
                      <a:endParaRPr lang="zh-TW" altLang="zh-TW" sz="1600" b="1" kern="100" baseline="0" dirty="0" smtClean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77547" marR="7754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419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</a:t>
                      </a:r>
                      <a:r>
                        <a:rPr lang="en-US" altLang="zh-TW" sz="1600" b="1" kern="100" baseline="0" dirty="0" err="1" smtClean="0">
                          <a:solidFill>
                            <a:srgbClr val="C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int</a:t>
                      </a:r>
                      <a:r>
                        <a:rPr lang="en-US" altLang="zh-TW" sz="1600" b="1" kern="100" baseline="0" dirty="0" smtClean="0">
                          <a:solidFill>
                            <a:srgbClr val="C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capacity; </a:t>
                      </a:r>
                      <a:r>
                        <a:rPr lang="en-US" altLang="zh-TW" sz="1600" b="1" kern="100" baseline="0" dirty="0" smtClean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// size of the array “heap”</a:t>
                      </a:r>
                      <a:endParaRPr lang="zh-TW" altLang="zh-TW" sz="1600" b="1" kern="100" baseline="0" dirty="0" smtClean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77547" marR="7754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419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};</a:t>
                      </a:r>
                      <a:endParaRPr lang="zh-TW" altLang="zh-TW" sz="1600" b="1" kern="100" baseline="0" dirty="0" smtClean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77547" marR="7754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</a:tbl>
          </a:graphicData>
        </a:graphic>
      </p:graphicFrame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551672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Max </a:t>
            </a:r>
            <a:r>
              <a:rPr lang="en-US" altLang="zh-TW" dirty="0" smtClean="0"/>
              <a:t>Heap : Insert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4906888" cy="4525963"/>
          </a:xfrm>
        </p:spPr>
        <p:txBody>
          <a:bodyPr/>
          <a:lstStyle/>
          <a:p>
            <a:r>
              <a:rPr lang="en-US" altLang="zh-TW" dirty="0" smtClean="0"/>
              <a:t>Insert (5)</a:t>
            </a:r>
          </a:p>
          <a:p>
            <a:r>
              <a:rPr lang="en-US" altLang="zh-TW" dirty="0" smtClean="0"/>
              <a:t>Make sure it is a complete binary tree</a:t>
            </a:r>
          </a:p>
          <a:p>
            <a:r>
              <a:rPr lang="en-US" altLang="zh-TW" dirty="0" smtClean="0"/>
              <a:t>Check if the new node is greater than its parent</a:t>
            </a:r>
          </a:p>
          <a:p>
            <a:r>
              <a:rPr lang="en-US" altLang="zh-TW" dirty="0" smtClean="0"/>
              <a:t>If so, swap two nodes</a:t>
            </a:r>
            <a:endParaRPr lang="zh-TW" altLang="en-US" dirty="0"/>
          </a:p>
        </p:txBody>
      </p:sp>
      <p:sp>
        <p:nvSpPr>
          <p:cNvPr id="4" name="橢圓 9"/>
          <p:cNvSpPr>
            <a:spLocks noChangeArrowheads="1"/>
          </p:cNvSpPr>
          <p:nvPr/>
        </p:nvSpPr>
        <p:spPr bwMode="auto">
          <a:xfrm>
            <a:off x="7328644" y="3308425"/>
            <a:ext cx="500062" cy="500062"/>
          </a:xfrm>
          <a:prstGeom prst="ellipse">
            <a:avLst/>
          </a:prstGeom>
          <a:solidFill>
            <a:srgbClr val="FF9900"/>
          </a:solidFill>
          <a:ln w="38100" algn="ctr">
            <a:solidFill>
              <a:srgbClr val="FF0000">
                <a:alpha val="0"/>
              </a:srgbClr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5" name="橢圓 9"/>
          <p:cNvSpPr>
            <a:spLocks noChangeArrowheads="1"/>
          </p:cNvSpPr>
          <p:nvPr/>
        </p:nvSpPr>
        <p:spPr bwMode="auto">
          <a:xfrm>
            <a:off x="7042894" y="3951362"/>
            <a:ext cx="500062" cy="500063"/>
          </a:xfrm>
          <a:prstGeom prst="ellipse">
            <a:avLst/>
          </a:prstGeom>
          <a:solidFill>
            <a:srgbClr val="FF9900"/>
          </a:solidFill>
          <a:ln w="38100" algn="ctr">
            <a:solidFill>
              <a:srgbClr val="FF0000">
                <a:alpha val="0"/>
              </a:srgbClr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cxnSp>
        <p:nvCxnSpPr>
          <p:cNvPr id="6" name="直線接點 10"/>
          <p:cNvCxnSpPr>
            <a:cxnSpLocks noChangeShapeType="1"/>
            <a:stCxn id="23" idx="7"/>
            <a:endCxn id="11" idx="4"/>
          </p:cNvCxnSpPr>
          <p:nvPr/>
        </p:nvCxnSpPr>
        <p:spPr bwMode="auto">
          <a:xfrm rot="5400000" flipH="1" flipV="1">
            <a:off x="6701581" y="3076650"/>
            <a:ext cx="215900" cy="393700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7" name="直線接點 13"/>
          <p:cNvCxnSpPr>
            <a:cxnSpLocks noChangeShapeType="1"/>
            <a:stCxn id="14" idx="1"/>
            <a:endCxn id="11" idx="4"/>
          </p:cNvCxnSpPr>
          <p:nvPr/>
        </p:nvCxnSpPr>
        <p:spPr bwMode="auto">
          <a:xfrm rot="16200000" flipV="1">
            <a:off x="7096869" y="3076650"/>
            <a:ext cx="215900" cy="393700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8" name="直線接點 16"/>
          <p:cNvCxnSpPr>
            <a:cxnSpLocks noChangeShapeType="1"/>
            <a:stCxn id="20" idx="7"/>
            <a:endCxn id="23" idx="4"/>
          </p:cNvCxnSpPr>
          <p:nvPr/>
        </p:nvCxnSpPr>
        <p:spPr bwMode="auto">
          <a:xfrm rot="5400000" flipH="1" flipV="1">
            <a:off x="6272956" y="3862462"/>
            <a:ext cx="215900" cy="107950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9" name="直線接點 19"/>
          <p:cNvCxnSpPr>
            <a:cxnSpLocks noChangeShapeType="1"/>
            <a:stCxn id="17" idx="1"/>
            <a:endCxn id="23" idx="4"/>
          </p:cNvCxnSpPr>
          <p:nvPr/>
        </p:nvCxnSpPr>
        <p:spPr bwMode="auto">
          <a:xfrm rot="16200000" flipV="1">
            <a:off x="6381700" y="3861668"/>
            <a:ext cx="215900" cy="109538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pSp>
        <p:nvGrpSpPr>
          <p:cNvPr id="10" name="群組 24"/>
          <p:cNvGrpSpPr>
            <a:grpSpLocks/>
          </p:cNvGrpSpPr>
          <p:nvPr/>
        </p:nvGrpSpPr>
        <p:grpSpPr bwMode="auto">
          <a:xfrm>
            <a:off x="6741269" y="2636912"/>
            <a:ext cx="571500" cy="600075"/>
            <a:chOff x="2341672" y="3829050"/>
            <a:chExt cx="571488" cy="600164"/>
          </a:xfrm>
        </p:grpSpPr>
        <p:sp>
          <p:nvSpPr>
            <p:cNvPr id="11" name="橢圓 4"/>
            <p:cNvSpPr>
              <a:spLocks noChangeArrowheads="1"/>
            </p:cNvSpPr>
            <p:nvPr/>
          </p:nvSpPr>
          <p:spPr bwMode="auto">
            <a:xfrm>
              <a:off x="2357438" y="3857625"/>
              <a:ext cx="500062" cy="500063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12" name="矩形 18"/>
            <p:cNvSpPr>
              <a:spLocks noChangeArrowheads="1"/>
            </p:cNvSpPr>
            <p:nvPr/>
          </p:nvSpPr>
          <p:spPr bwMode="auto">
            <a:xfrm>
              <a:off x="2341672" y="3829050"/>
              <a:ext cx="571488" cy="600164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9900">
                  <a:alpha val="0"/>
                </a:srgbClr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 algn="ctr">
                <a:defRPr/>
              </a:pPr>
              <a:r>
                <a:rPr lang="en-US" altLang="zh-TW" b="1" dirty="0">
                  <a:latin typeface="+mj-lt"/>
                </a:rPr>
                <a:t>20</a:t>
              </a:r>
              <a:endParaRPr lang="zh-TW" altLang="en-US" b="1" dirty="0">
                <a:latin typeface="+mj-lt"/>
              </a:endParaRPr>
            </a:p>
          </p:txBody>
        </p:sp>
      </p:grpSp>
      <p:grpSp>
        <p:nvGrpSpPr>
          <p:cNvPr id="13" name="群組 26"/>
          <p:cNvGrpSpPr>
            <a:grpSpLocks/>
          </p:cNvGrpSpPr>
          <p:nvPr/>
        </p:nvGrpSpPr>
        <p:grpSpPr bwMode="auto">
          <a:xfrm>
            <a:off x="7328644" y="3279850"/>
            <a:ext cx="500062" cy="600075"/>
            <a:chOff x="2928938" y="4471988"/>
            <a:chExt cx="500062" cy="600075"/>
          </a:xfrm>
        </p:grpSpPr>
        <p:sp>
          <p:nvSpPr>
            <p:cNvPr id="14" name="橢圓 6"/>
            <p:cNvSpPr>
              <a:spLocks noChangeArrowheads="1"/>
            </p:cNvSpPr>
            <p:nvPr/>
          </p:nvSpPr>
          <p:spPr bwMode="auto">
            <a:xfrm>
              <a:off x="2928938" y="4500563"/>
              <a:ext cx="500062" cy="500062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15" name="矩形 40"/>
            <p:cNvSpPr>
              <a:spLocks noChangeArrowheads="1"/>
            </p:cNvSpPr>
            <p:nvPr/>
          </p:nvSpPr>
          <p:spPr bwMode="auto">
            <a:xfrm>
              <a:off x="3009900" y="4471988"/>
              <a:ext cx="347663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9900">
                  <a:alpha val="0"/>
                </a:srgbClr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 algn="ctr">
                <a:defRPr/>
              </a:pPr>
              <a:r>
                <a:rPr lang="en-US" altLang="zh-TW" b="1" dirty="0">
                  <a:latin typeface="+mj-lt"/>
                </a:rPr>
                <a:t>2</a:t>
              </a:r>
              <a:endParaRPr lang="zh-TW" altLang="en-US" b="1" dirty="0">
                <a:latin typeface="+mj-lt"/>
              </a:endParaRPr>
            </a:p>
          </p:txBody>
        </p:sp>
      </p:grpSp>
      <p:grpSp>
        <p:nvGrpSpPr>
          <p:cNvPr id="16" name="群組 28"/>
          <p:cNvGrpSpPr>
            <a:grpSpLocks/>
          </p:cNvGrpSpPr>
          <p:nvPr/>
        </p:nvGrpSpPr>
        <p:grpSpPr bwMode="auto">
          <a:xfrm>
            <a:off x="6431706" y="3922787"/>
            <a:ext cx="571500" cy="600075"/>
            <a:chOff x="2031765" y="5114925"/>
            <a:chExt cx="571518" cy="600164"/>
          </a:xfrm>
        </p:grpSpPr>
        <p:sp>
          <p:nvSpPr>
            <p:cNvPr id="17" name="橢圓 8"/>
            <p:cNvSpPr>
              <a:spLocks noChangeArrowheads="1"/>
            </p:cNvSpPr>
            <p:nvPr/>
          </p:nvSpPr>
          <p:spPr bwMode="auto">
            <a:xfrm>
              <a:off x="2071688" y="5143500"/>
              <a:ext cx="500062" cy="500063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18" name="矩形 42"/>
            <p:cNvSpPr>
              <a:spLocks noChangeArrowheads="1"/>
            </p:cNvSpPr>
            <p:nvPr/>
          </p:nvSpPr>
          <p:spPr bwMode="auto">
            <a:xfrm>
              <a:off x="2031765" y="5114925"/>
              <a:ext cx="571518" cy="600164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9900">
                  <a:alpha val="0"/>
                </a:srgbClr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 algn="ctr">
                <a:defRPr/>
              </a:pPr>
              <a:r>
                <a:rPr lang="en-US" altLang="zh-TW" b="1" dirty="0">
                  <a:latin typeface="+mj-lt"/>
                </a:rPr>
                <a:t>10</a:t>
              </a:r>
              <a:endParaRPr lang="zh-TW" altLang="en-US" b="1" dirty="0">
                <a:latin typeface="+mj-lt"/>
              </a:endParaRPr>
            </a:p>
          </p:txBody>
        </p:sp>
      </p:grpSp>
      <p:grpSp>
        <p:nvGrpSpPr>
          <p:cNvPr id="19" name="群組 27"/>
          <p:cNvGrpSpPr>
            <a:grpSpLocks/>
          </p:cNvGrpSpPr>
          <p:nvPr/>
        </p:nvGrpSpPr>
        <p:grpSpPr bwMode="auto">
          <a:xfrm>
            <a:off x="5868144" y="3922787"/>
            <a:ext cx="571500" cy="600075"/>
            <a:chOff x="1468656" y="5114925"/>
            <a:chExt cx="571482" cy="600164"/>
          </a:xfrm>
        </p:grpSpPr>
        <p:sp>
          <p:nvSpPr>
            <p:cNvPr id="20" name="橢圓 7"/>
            <p:cNvSpPr>
              <a:spLocks noChangeArrowheads="1"/>
            </p:cNvSpPr>
            <p:nvPr/>
          </p:nvSpPr>
          <p:spPr bwMode="auto">
            <a:xfrm>
              <a:off x="1500188" y="5143500"/>
              <a:ext cx="500062" cy="500063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21" name="矩形 41"/>
            <p:cNvSpPr>
              <a:spLocks noChangeArrowheads="1"/>
            </p:cNvSpPr>
            <p:nvPr/>
          </p:nvSpPr>
          <p:spPr bwMode="auto">
            <a:xfrm>
              <a:off x="1468656" y="5114925"/>
              <a:ext cx="571482" cy="600164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9900">
                  <a:alpha val="0"/>
                </a:srgbClr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 algn="ctr">
                <a:defRPr/>
              </a:pPr>
              <a:r>
                <a:rPr lang="en-US" altLang="zh-TW" b="1" dirty="0">
                  <a:latin typeface="+mj-lt"/>
                </a:rPr>
                <a:t>14</a:t>
              </a:r>
              <a:endParaRPr lang="zh-TW" altLang="en-US" b="1" dirty="0">
                <a:latin typeface="+mj-lt"/>
              </a:endParaRPr>
            </a:p>
          </p:txBody>
        </p:sp>
      </p:grpSp>
      <p:grpSp>
        <p:nvGrpSpPr>
          <p:cNvPr id="22" name="群組 25"/>
          <p:cNvGrpSpPr>
            <a:grpSpLocks/>
          </p:cNvGrpSpPr>
          <p:nvPr/>
        </p:nvGrpSpPr>
        <p:grpSpPr bwMode="auto">
          <a:xfrm>
            <a:off x="6145956" y="3279850"/>
            <a:ext cx="571500" cy="600075"/>
            <a:chOff x="1746012" y="4471988"/>
            <a:chExt cx="571520" cy="600164"/>
          </a:xfrm>
        </p:grpSpPr>
        <p:sp>
          <p:nvSpPr>
            <p:cNvPr id="23" name="橢圓 5"/>
            <p:cNvSpPr>
              <a:spLocks noChangeArrowheads="1"/>
            </p:cNvSpPr>
            <p:nvPr/>
          </p:nvSpPr>
          <p:spPr bwMode="auto">
            <a:xfrm>
              <a:off x="1785938" y="4500563"/>
              <a:ext cx="500062" cy="500062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24" name="矩形 18"/>
            <p:cNvSpPr>
              <a:spLocks noChangeArrowheads="1"/>
            </p:cNvSpPr>
            <p:nvPr/>
          </p:nvSpPr>
          <p:spPr bwMode="auto">
            <a:xfrm>
              <a:off x="1746012" y="4471988"/>
              <a:ext cx="571520" cy="600164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9900">
                  <a:alpha val="0"/>
                </a:srgbClr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 algn="ctr">
                <a:defRPr/>
              </a:pPr>
              <a:r>
                <a:rPr lang="en-US" altLang="zh-TW" b="1" dirty="0">
                  <a:latin typeface="+mj-lt"/>
                </a:rPr>
                <a:t>15</a:t>
              </a:r>
              <a:endParaRPr lang="zh-TW" altLang="en-US" b="1" dirty="0">
                <a:latin typeface="+mj-lt"/>
              </a:endParaRPr>
            </a:p>
          </p:txBody>
        </p:sp>
      </p:grpSp>
      <p:grpSp>
        <p:nvGrpSpPr>
          <p:cNvPr id="25" name="群組 29"/>
          <p:cNvGrpSpPr>
            <a:grpSpLocks/>
          </p:cNvGrpSpPr>
          <p:nvPr/>
        </p:nvGrpSpPr>
        <p:grpSpPr bwMode="auto">
          <a:xfrm>
            <a:off x="7042894" y="3922787"/>
            <a:ext cx="500062" cy="600075"/>
            <a:chOff x="2643188" y="5114925"/>
            <a:chExt cx="500062" cy="600075"/>
          </a:xfrm>
        </p:grpSpPr>
        <p:sp>
          <p:nvSpPr>
            <p:cNvPr id="26" name="橢圓 9"/>
            <p:cNvSpPr>
              <a:spLocks noChangeArrowheads="1"/>
            </p:cNvSpPr>
            <p:nvPr/>
          </p:nvSpPr>
          <p:spPr bwMode="auto">
            <a:xfrm>
              <a:off x="2643188" y="5143500"/>
              <a:ext cx="500062" cy="500063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27" name="矩形 43"/>
            <p:cNvSpPr>
              <a:spLocks noChangeArrowheads="1"/>
            </p:cNvSpPr>
            <p:nvPr/>
          </p:nvSpPr>
          <p:spPr bwMode="auto">
            <a:xfrm>
              <a:off x="2724150" y="5114925"/>
              <a:ext cx="347663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9900">
                  <a:alpha val="0"/>
                </a:srgbClr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 algn="ctr">
                <a:defRPr/>
              </a:pPr>
              <a:r>
                <a:rPr lang="en-US" altLang="zh-TW" b="1" dirty="0">
                  <a:latin typeface="+mj-lt"/>
                </a:rPr>
                <a:t>5</a:t>
              </a:r>
              <a:endParaRPr lang="zh-TW" altLang="en-US" b="1" dirty="0">
                <a:latin typeface="+mj-lt"/>
              </a:endParaRPr>
            </a:p>
          </p:txBody>
        </p:sp>
      </p:grpSp>
      <p:cxnSp>
        <p:nvCxnSpPr>
          <p:cNvPr id="28" name="直線接點 22"/>
          <p:cNvCxnSpPr>
            <a:cxnSpLocks noChangeShapeType="1"/>
          </p:cNvCxnSpPr>
          <p:nvPr/>
        </p:nvCxnSpPr>
        <p:spPr bwMode="auto">
          <a:xfrm rot="5400000" flipH="1" flipV="1">
            <a:off x="7417544" y="3862462"/>
            <a:ext cx="215900" cy="107950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9" name="直線單箭頭接點 28"/>
          <p:cNvCxnSpPr>
            <a:cxnSpLocks noChangeShapeType="1"/>
          </p:cNvCxnSpPr>
          <p:nvPr/>
        </p:nvCxnSpPr>
        <p:spPr bwMode="auto">
          <a:xfrm rot="5400000" flipH="1" flipV="1">
            <a:off x="7507237" y="3844207"/>
            <a:ext cx="428625" cy="214312"/>
          </a:xfrm>
          <a:prstGeom prst="straightConnector1">
            <a:avLst/>
          </a:prstGeom>
          <a:noFill/>
          <a:ln w="38100" algn="ctr">
            <a:solidFill>
              <a:srgbClr val="7030A0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30" name="投影片編號版面配置區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533682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Max </a:t>
            </a:r>
            <a:r>
              <a:rPr lang="en-US" altLang="zh-TW" dirty="0" smtClean="0"/>
              <a:t>Heap : Insert</a:t>
            </a:r>
            <a:endParaRPr lang="zh-TW" altLang="en-US" dirty="0"/>
          </a:p>
        </p:txBody>
      </p:sp>
      <p:grpSp>
        <p:nvGrpSpPr>
          <p:cNvPr id="53" name="群組 52"/>
          <p:cNvGrpSpPr/>
          <p:nvPr/>
        </p:nvGrpSpPr>
        <p:grpSpPr>
          <a:xfrm>
            <a:off x="5868144" y="2636912"/>
            <a:ext cx="1960562" cy="1885950"/>
            <a:chOff x="2467422" y="2852936"/>
            <a:chExt cx="1960562" cy="1885950"/>
          </a:xfrm>
        </p:grpSpPr>
        <p:cxnSp>
          <p:nvCxnSpPr>
            <p:cNvPr id="30" name="直線接點 10"/>
            <p:cNvCxnSpPr>
              <a:cxnSpLocks noChangeShapeType="1"/>
              <a:stCxn id="47" idx="7"/>
              <a:endCxn id="35" idx="4"/>
            </p:cNvCxnSpPr>
            <p:nvPr/>
          </p:nvCxnSpPr>
          <p:spPr bwMode="auto">
            <a:xfrm rot="5400000" flipH="1" flipV="1">
              <a:off x="3300859" y="3292674"/>
              <a:ext cx="215900" cy="393700"/>
            </a:xfrm>
            <a:prstGeom prst="line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" name="直線接點 13"/>
            <p:cNvCxnSpPr>
              <a:cxnSpLocks noChangeShapeType="1"/>
              <a:stCxn id="50" idx="1"/>
              <a:endCxn id="35" idx="4"/>
            </p:cNvCxnSpPr>
            <p:nvPr/>
          </p:nvCxnSpPr>
          <p:spPr bwMode="auto">
            <a:xfrm rot="16200000" flipV="1">
              <a:off x="3696147" y="3292674"/>
              <a:ext cx="215900" cy="393700"/>
            </a:xfrm>
            <a:prstGeom prst="line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" name="直線接點 16"/>
            <p:cNvCxnSpPr>
              <a:cxnSpLocks noChangeShapeType="1"/>
              <a:stCxn id="44" idx="7"/>
              <a:endCxn id="47" idx="4"/>
            </p:cNvCxnSpPr>
            <p:nvPr/>
          </p:nvCxnSpPr>
          <p:spPr bwMode="auto">
            <a:xfrm rot="5400000" flipH="1" flipV="1">
              <a:off x="2872234" y="4078486"/>
              <a:ext cx="215900" cy="107950"/>
            </a:xfrm>
            <a:prstGeom prst="line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" name="直線接點 19"/>
            <p:cNvCxnSpPr>
              <a:cxnSpLocks noChangeShapeType="1"/>
              <a:stCxn id="41" idx="1"/>
              <a:endCxn id="47" idx="4"/>
            </p:cNvCxnSpPr>
            <p:nvPr/>
          </p:nvCxnSpPr>
          <p:spPr bwMode="auto">
            <a:xfrm rot="16200000" flipV="1">
              <a:off x="2980978" y="4077692"/>
              <a:ext cx="215900" cy="109538"/>
            </a:xfrm>
            <a:prstGeom prst="line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34" name="群組 24"/>
            <p:cNvGrpSpPr>
              <a:grpSpLocks/>
            </p:cNvGrpSpPr>
            <p:nvPr/>
          </p:nvGrpSpPr>
          <p:grpSpPr bwMode="auto">
            <a:xfrm>
              <a:off x="3340547" y="2852936"/>
              <a:ext cx="571500" cy="600075"/>
              <a:chOff x="2341672" y="3829050"/>
              <a:chExt cx="571488" cy="600164"/>
            </a:xfrm>
          </p:grpSpPr>
          <p:sp>
            <p:nvSpPr>
              <p:cNvPr id="35" name="橢圓 4"/>
              <p:cNvSpPr>
                <a:spLocks noChangeArrowheads="1"/>
              </p:cNvSpPr>
              <p:nvPr/>
            </p:nvSpPr>
            <p:spPr bwMode="auto">
              <a:xfrm>
                <a:off x="2357438" y="3857625"/>
                <a:ext cx="500062" cy="500063"/>
              </a:xfrm>
              <a:prstGeom prst="ellipse">
                <a:avLst/>
              </a:prstGeom>
              <a:solidFill>
                <a:schemeClr val="accent1">
                  <a:alpha val="0"/>
                </a:schemeClr>
              </a:solidFill>
              <a:ln w="38100" algn="ctr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tIns="137160" bIns="137160">
                <a:spAutoFit/>
              </a:bodyPr>
              <a:lstStyle/>
              <a:p>
                <a:endParaRPr lang="zh-TW" altLang="en-US"/>
              </a:p>
            </p:txBody>
          </p:sp>
          <p:sp>
            <p:nvSpPr>
              <p:cNvPr id="36" name="矩形 18"/>
              <p:cNvSpPr>
                <a:spLocks noChangeArrowheads="1"/>
              </p:cNvSpPr>
              <p:nvPr/>
            </p:nvSpPr>
            <p:spPr bwMode="auto">
              <a:xfrm>
                <a:off x="2341672" y="3829050"/>
                <a:ext cx="571488" cy="600164"/>
              </a:xfrm>
              <a:prstGeom prst="rect">
                <a:avLst/>
              </a:prstGeom>
              <a:solidFill>
                <a:schemeClr val="accent1">
                  <a:alpha val="0"/>
                </a:schemeClr>
              </a:solidFill>
              <a:ln w="38100" algn="ctr">
                <a:solidFill>
                  <a:srgbClr val="FF9900">
                    <a:alpha val="0"/>
                  </a:srgbClr>
                </a:solidFill>
                <a:round/>
                <a:headEnd/>
                <a:tailEnd/>
              </a:ln>
            </p:spPr>
            <p:txBody>
              <a:bodyPr tIns="137160" bIns="137160">
                <a:spAutoFit/>
              </a:bodyPr>
              <a:lstStyle/>
              <a:p>
                <a:pPr algn="ctr">
                  <a:defRPr/>
                </a:pPr>
                <a:r>
                  <a:rPr lang="en-US" altLang="zh-TW" b="1" dirty="0">
                    <a:latin typeface="+mj-lt"/>
                  </a:rPr>
                  <a:t>20</a:t>
                </a:r>
                <a:endParaRPr lang="zh-TW" altLang="en-US" b="1" dirty="0">
                  <a:latin typeface="+mj-lt"/>
                </a:endParaRPr>
              </a:p>
            </p:txBody>
          </p:sp>
        </p:grpSp>
        <p:grpSp>
          <p:nvGrpSpPr>
            <p:cNvPr id="37" name="群組 26"/>
            <p:cNvGrpSpPr>
              <a:grpSpLocks/>
            </p:cNvGrpSpPr>
            <p:nvPr/>
          </p:nvGrpSpPr>
          <p:grpSpPr bwMode="auto">
            <a:xfrm>
              <a:off x="3642172" y="4138811"/>
              <a:ext cx="500062" cy="600075"/>
              <a:chOff x="2928938" y="4471988"/>
              <a:chExt cx="500062" cy="600075"/>
            </a:xfrm>
          </p:grpSpPr>
          <p:sp>
            <p:nvSpPr>
              <p:cNvPr id="38" name="橢圓 6"/>
              <p:cNvSpPr>
                <a:spLocks noChangeArrowheads="1"/>
              </p:cNvSpPr>
              <p:nvPr/>
            </p:nvSpPr>
            <p:spPr bwMode="auto">
              <a:xfrm>
                <a:off x="2928938" y="4500563"/>
                <a:ext cx="500062" cy="500062"/>
              </a:xfrm>
              <a:prstGeom prst="ellipse">
                <a:avLst/>
              </a:prstGeom>
              <a:solidFill>
                <a:schemeClr val="accent1">
                  <a:alpha val="0"/>
                </a:schemeClr>
              </a:solidFill>
              <a:ln w="38100" algn="ctr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tIns="137160" bIns="137160">
                <a:spAutoFit/>
              </a:bodyPr>
              <a:lstStyle/>
              <a:p>
                <a:endParaRPr lang="zh-TW" altLang="en-US"/>
              </a:p>
            </p:txBody>
          </p:sp>
          <p:sp>
            <p:nvSpPr>
              <p:cNvPr id="39" name="矩形 40"/>
              <p:cNvSpPr>
                <a:spLocks noChangeArrowheads="1"/>
              </p:cNvSpPr>
              <p:nvPr/>
            </p:nvSpPr>
            <p:spPr bwMode="auto">
              <a:xfrm>
                <a:off x="3009900" y="4471988"/>
                <a:ext cx="347663" cy="600075"/>
              </a:xfrm>
              <a:prstGeom prst="rect">
                <a:avLst/>
              </a:prstGeom>
              <a:solidFill>
                <a:schemeClr val="accent1">
                  <a:alpha val="0"/>
                </a:schemeClr>
              </a:solidFill>
              <a:ln w="38100" algn="ctr">
                <a:solidFill>
                  <a:srgbClr val="FF9900">
                    <a:alpha val="0"/>
                  </a:srgbClr>
                </a:solidFill>
                <a:round/>
                <a:headEnd/>
                <a:tailEnd/>
              </a:ln>
            </p:spPr>
            <p:txBody>
              <a:bodyPr tIns="137160" bIns="137160">
                <a:spAutoFit/>
              </a:bodyPr>
              <a:lstStyle/>
              <a:p>
                <a:pPr algn="ctr">
                  <a:defRPr/>
                </a:pPr>
                <a:r>
                  <a:rPr lang="en-US" altLang="zh-TW" b="1" dirty="0">
                    <a:latin typeface="+mj-lt"/>
                  </a:rPr>
                  <a:t>2</a:t>
                </a:r>
                <a:endParaRPr lang="zh-TW" altLang="en-US" b="1" dirty="0">
                  <a:latin typeface="+mj-lt"/>
                </a:endParaRPr>
              </a:p>
            </p:txBody>
          </p:sp>
        </p:grpSp>
        <p:grpSp>
          <p:nvGrpSpPr>
            <p:cNvPr id="40" name="群組 28"/>
            <p:cNvGrpSpPr>
              <a:grpSpLocks/>
            </p:cNvGrpSpPr>
            <p:nvPr/>
          </p:nvGrpSpPr>
          <p:grpSpPr bwMode="auto">
            <a:xfrm>
              <a:off x="3030984" y="4138811"/>
              <a:ext cx="571500" cy="600075"/>
              <a:chOff x="2031765" y="5114925"/>
              <a:chExt cx="571518" cy="600164"/>
            </a:xfrm>
          </p:grpSpPr>
          <p:sp>
            <p:nvSpPr>
              <p:cNvPr id="41" name="橢圓 8"/>
              <p:cNvSpPr>
                <a:spLocks noChangeArrowheads="1"/>
              </p:cNvSpPr>
              <p:nvPr/>
            </p:nvSpPr>
            <p:spPr bwMode="auto">
              <a:xfrm>
                <a:off x="2071688" y="5143500"/>
                <a:ext cx="500062" cy="500063"/>
              </a:xfrm>
              <a:prstGeom prst="ellipse">
                <a:avLst/>
              </a:prstGeom>
              <a:solidFill>
                <a:schemeClr val="accent1">
                  <a:alpha val="0"/>
                </a:schemeClr>
              </a:solidFill>
              <a:ln w="38100" algn="ctr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tIns="137160" bIns="137160">
                <a:spAutoFit/>
              </a:bodyPr>
              <a:lstStyle/>
              <a:p>
                <a:endParaRPr lang="zh-TW" altLang="en-US"/>
              </a:p>
            </p:txBody>
          </p:sp>
          <p:sp>
            <p:nvSpPr>
              <p:cNvPr id="42" name="矩形 42"/>
              <p:cNvSpPr>
                <a:spLocks noChangeArrowheads="1"/>
              </p:cNvSpPr>
              <p:nvPr/>
            </p:nvSpPr>
            <p:spPr bwMode="auto">
              <a:xfrm>
                <a:off x="2031765" y="5114925"/>
                <a:ext cx="571518" cy="600164"/>
              </a:xfrm>
              <a:prstGeom prst="rect">
                <a:avLst/>
              </a:prstGeom>
              <a:solidFill>
                <a:schemeClr val="accent1">
                  <a:alpha val="0"/>
                </a:schemeClr>
              </a:solidFill>
              <a:ln w="38100" algn="ctr">
                <a:solidFill>
                  <a:srgbClr val="FF9900">
                    <a:alpha val="0"/>
                  </a:srgbClr>
                </a:solidFill>
                <a:round/>
                <a:headEnd/>
                <a:tailEnd/>
              </a:ln>
            </p:spPr>
            <p:txBody>
              <a:bodyPr tIns="137160" bIns="137160">
                <a:spAutoFit/>
              </a:bodyPr>
              <a:lstStyle/>
              <a:p>
                <a:pPr algn="ctr">
                  <a:defRPr/>
                </a:pPr>
                <a:r>
                  <a:rPr lang="en-US" altLang="zh-TW" b="1" dirty="0">
                    <a:latin typeface="+mj-lt"/>
                  </a:rPr>
                  <a:t>10</a:t>
                </a:r>
                <a:endParaRPr lang="zh-TW" altLang="en-US" b="1" dirty="0">
                  <a:latin typeface="+mj-lt"/>
                </a:endParaRPr>
              </a:p>
            </p:txBody>
          </p:sp>
        </p:grpSp>
        <p:grpSp>
          <p:nvGrpSpPr>
            <p:cNvPr id="43" name="群組 27"/>
            <p:cNvGrpSpPr>
              <a:grpSpLocks/>
            </p:cNvGrpSpPr>
            <p:nvPr/>
          </p:nvGrpSpPr>
          <p:grpSpPr bwMode="auto">
            <a:xfrm>
              <a:off x="2467422" y="4138811"/>
              <a:ext cx="571500" cy="600075"/>
              <a:chOff x="1468656" y="5114925"/>
              <a:chExt cx="571482" cy="600164"/>
            </a:xfrm>
          </p:grpSpPr>
          <p:sp>
            <p:nvSpPr>
              <p:cNvPr id="44" name="橢圓 7"/>
              <p:cNvSpPr>
                <a:spLocks noChangeArrowheads="1"/>
              </p:cNvSpPr>
              <p:nvPr/>
            </p:nvSpPr>
            <p:spPr bwMode="auto">
              <a:xfrm>
                <a:off x="1500188" y="5143500"/>
                <a:ext cx="500062" cy="500063"/>
              </a:xfrm>
              <a:prstGeom prst="ellipse">
                <a:avLst/>
              </a:prstGeom>
              <a:solidFill>
                <a:schemeClr val="accent1">
                  <a:alpha val="0"/>
                </a:schemeClr>
              </a:solidFill>
              <a:ln w="38100" algn="ctr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tIns="137160" bIns="137160">
                <a:spAutoFit/>
              </a:bodyPr>
              <a:lstStyle/>
              <a:p>
                <a:endParaRPr lang="zh-TW" altLang="en-US"/>
              </a:p>
            </p:txBody>
          </p:sp>
          <p:sp>
            <p:nvSpPr>
              <p:cNvPr id="45" name="矩形 41"/>
              <p:cNvSpPr>
                <a:spLocks noChangeArrowheads="1"/>
              </p:cNvSpPr>
              <p:nvPr/>
            </p:nvSpPr>
            <p:spPr bwMode="auto">
              <a:xfrm>
                <a:off x="1468656" y="5114925"/>
                <a:ext cx="571482" cy="600164"/>
              </a:xfrm>
              <a:prstGeom prst="rect">
                <a:avLst/>
              </a:prstGeom>
              <a:solidFill>
                <a:schemeClr val="accent1">
                  <a:alpha val="0"/>
                </a:schemeClr>
              </a:solidFill>
              <a:ln w="38100" algn="ctr">
                <a:solidFill>
                  <a:srgbClr val="FF9900">
                    <a:alpha val="0"/>
                  </a:srgbClr>
                </a:solidFill>
                <a:round/>
                <a:headEnd/>
                <a:tailEnd/>
              </a:ln>
            </p:spPr>
            <p:txBody>
              <a:bodyPr tIns="137160" bIns="137160">
                <a:spAutoFit/>
              </a:bodyPr>
              <a:lstStyle/>
              <a:p>
                <a:pPr algn="ctr">
                  <a:defRPr/>
                </a:pPr>
                <a:r>
                  <a:rPr lang="en-US" altLang="zh-TW" b="1" dirty="0">
                    <a:latin typeface="+mj-lt"/>
                  </a:rPr>
                  <a:t>14</a:t>
                </a:r>
                <a:endParaRPr lang="zh-TW" altLang="en-US" b="1" dirty="0">
                  <a:latin typeface="+mj-lt"/>
                </a:endParaRPr>
              </a:p>
            </p:txBody>
          </p:sp>
        </p:grpSp>
        <p:grpSp>
          <p:nvGrpSpPr>
            <p:cNvPr id="46" name="群組 25"/>
            <p:cNvGrpSpPr>
              <a:grpSpLocks/>
            </p:cNvGrpSpPr>
            <p:nvPr/>
          </p:nvGrpSpPr>
          <p:grpSpPr bwMode="auto">
            <a:xfrm>
              <a:off x="2745234" y="3495874"/>
              <a:ext cx="571500" cy="600075"/>
              <a:chOff x="1746012" y="4471988"/>
              <a:chExt cx="571520" cy="600164"/>
            </a:xfrm>
          </p:grpSpPr>
          <p:sp>
            <p:nvSpPr>
              <p:cNvPr id="47" name="橢圓 5"/>
              <p:cNvSpPr>
                <a:spLocks noChangeArrowheads="1"/>
              </p:cNvSpPr>
              <p:nvPr/>
            </p:nvSpPr>
            <p:spPr bwMode="auto">
              <a:xfrm>
                <a:off x="1785938" y="4500563"/>
                <a:ext cx="500062" cy="500062"/>
              </a:xfrm>
              <a:prstGeom prst="ellipse">
                <a:avLst/>
              </a:prstGeom>
              <a:solidFill>
                <a:schemeClr val="accent1">
                  <a:alpha val="0"/>
                </a:schemeClr>
              </a:solidFill>
              <a:ln w="38100" algn="ctr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tIns="137160" bIns="137160">
                <a:spAutoFit/>
              </a:bodyPr>
              <a:lstStyle/>
              <a:p>
                <a:endParaRPr lang="zh-TW" altLang="en-US"/>
              </a:p>
            </p:txBody>
          </p:sp>
          <p:sp>
            <p:nvSpPr>
              <p:cNvPr id="48" name="矩形 18"/>
              <p:cNvSpPr>
                <a:spLocks noChangeArrowheads="1"/>
              </p:cNvSpPr>
              <p:nvPr/>
            </p:nvSpPr>
            <p:spPr bwMode="auto">
              <a:xfrm>
                <a:off x="1746012" y="4471988"/>
                <a:ext cx="571520" cy="600164"/>
              </a:xfrm>
              <a:prstGeom prst="rect">
                <a:avLst/>
              </a:prstGeom>
              <a:solidFill>
                <a:schemeClr val="accent1">
                  <a:alpha val="0"/>
                </a:schemeClr>
              </a:solidFill>
              <a:ln w="38100" algn="ctr">
                <a:solidFill>
                  <a:srgbClr val="FF9900">
                    <a:alpha val="0"/>
                  </a:srgbClr>
                </a:solidFill>
                <a:round/>
                <a:headEnd/>
                <a:tailEnd/>
              </a:ln>
            </p:spPr>
            <p:txBody>
              <a:bodyPr tIns="137160" bIns="137160">
                <a:spAutoFit/>
              </a:bodyPr>
              <a:lstStyle/>
              <a:p>
                <a:pPr algn="ctr">
                  <a:defRPr/>
                </a:pPr>
                <a:r>
                  <a:rPr lang="en-US" altLang="zh-TW" b="1" dirty="0">
                    <a:latin typeface="+mj-lt"/>
                  </a:rPr>
                  <a:t>15</a:t>
                </a:r>
                <a:endParaRPr lang="zh-TW" altLang="en-US" b="1" dirty="0">
                  <a:latin typeface="+mj-lt"/>
                </a:endParaRPr>
              </a:p>
            </p:txBody>
          </p:sp>
        </p:grpSp>
        <p:grpSp>
          <p:nvGrpSpPr>
            <p:cNvPr id="49" name="群組 30"/>
            <p:cNvGrpSpPr>
              <a:grpSpLocks/>
            </p:cNvGrpSpPr>
            <p:nvPr/>
          </p:nvGrpSpPr>
          <p:grpSpPr bwMode="auto">
            <a:xfrm>
              <a:off x="3927922" y="3495874"/>
              <a:ext cx="500062" cy="600075"/>
              <a:chOff x="2643188" y="5114925"/>
              <a:chExt cx="500062" cy="600075"/>
            </a:xfrm>
          </p:grpSpPr>
          <p:sp>
            <p:nvSpPr>
              <p:cNvPr id="50" name="橢圓 9"/>
              <p:cNvSpPr>
                <a:spLocks noChangeArrowheads="1"/>
              </p:cNvSpPr>
              <p:nvPr/>
            </p:nvSpPr>
            <p:spPr bwMode="auto">
              <a:xfrm>
                <a:off x="2643188" y="5143500"/>
                <a:ext cx="500062" cy="500063"/>
              </a:xfrm>
              <a:prstGeom prst="ellipse">
                <a:avLst/>
              </a:prstGeom>
              <a:solidFill>
                <a:schemeClr val="accent1">
                  <a:alpha val="0"/>
                </a:schemeClr>
              </a:solidFill>
              <a:ln w="38100" algn="ctr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tIns="137160" bIns="137160">
                <a:spAutoFit/>
              </a:bodyPr>
              <a:lstStyle/>
              <a:p>
                <a:endParaRPr lang="zh-TW" altLang="en-US"/>
              </a:p>
            </p:txBody>
          </p:sp>
          <p:sp>
            <p:nvSpPr>
              <p:cNvPr id="51" name="矩形 43"/>
              <p:cNvSpPr>
                <a:spLocks noChangeArrowheads="1"/>
              </p:cNvSpPr>
              <p:nvPr/>
            </p:nvSpPr>
            <p:spPr bwMode="auto">
              <a:xfrm>
                <a:off x="2724150" y="5114925"/>
                <a:ext cx="347663" cy="600075"/>
              </a:xfrm>
              <a:prstGeom prst="rect">
                <a:avLst/>
              </a:prstGeom>
              <a:solidFill>
                <a:schemeClr val="accent1">
                  <a:alpha val="0"/>
                </a:schemeClr>
              </a:solidFill>
              <a:ln w="38100" algn="ctr">
                <a:solidFill>
                  <a:srgbClr val="FF9900">
                    <a:alpha val="0"/>
                  </a:srgbClr>
                </a:solidFill>
                <a:round/>
                <a:headEnd/>
                <a:tailEnd/>
              </a:ln>
            </p:spPr>
            <p:txBody>
              <a:bodyPr tIns="137160" bIns="137160">
                <a:spAutoFit/>
              </a:bodyPr>
              <a:lstStyle/>
              <a:p>
                <a:pPr algn="ctr">
                  <a:defRPr/>
                </a:pPr>
                <a:r>
                  <a:rPr lang="en-US" altLang="zh-TW" b="1" dirty="0">
                    <a:latin typeface="+mj-lt"/>
                  </a:rPr>
                  <a:t>5</a:t>
                </a:r>
                <a:endParaRPr lang="zh-TW" altLang="en-US" b="1" dirty="0">
                  <a:latin typeface="+mj-lt"/>
                </a:endParaRPr>
              </a:p>
            </p:txBody>
          </p:sp>
        </p:grpSp>
        <p:cxnSp>
          <p:nvCxnSpPr>
            <p:cNvPr id="52" name="直線接點 22"/>
            <p:cNvCxnSpPr>
              <a:cxnSpLocks noChangeShapeType="1"/>
            </p:cNvCxnSpPr>
            <p:nvPr/>
          </p:nvCxnSpPr>
          <p:spPr bwMode="auto">
            <a:xfrm rot="5400000" flipH="1" flipV="1">
              <a:off x="4016822" y="4078486"/>
              <a:ext cx="215900" cy="107950"/>
            </a:xfrm>
            <a:prstGeom prst="line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9" name="內容版面配置區 2"/>
          <p:cNvSpPr txBox="1">
            <a:spLocks/>
          </p:cNvSpPr>
          <p:nvPr/>
        </p:nvSpPr>
        <p:spPr>
          <a:xfrm>
            <a:off x="457200" y="1600200"/>
            <a:ext cx="490688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smtClean="0"/>
              <a:t>Insert (5)</a:t>
            </a:r>
          </a:p>
          <a:p>
            <a:r>
              <a:rPr lang="en-US" altLang="zh-TW" dirty="0" smtClean="0"/>
              <a:t>Make sure it is a complete binary tree</a:t>
            </a:r>
          </a:p>
          <a:p>
            <a:r>
              <a:rPr lang="en-US" altLang="zh-TW" dirty="0" smtClean="0"/>
              <a:t>Check if the new node is greater than its parent</a:t>
            </a:r>
          </a:p>
          <a:p>
            <a:r>
              <a:rPr lang="en-US" altLang="zh-TW" dirty="0" smtClean="0"/>
              <a:t>If so, swap two nodes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482278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Max Heap : </a:t>
            </a:r>
            <a:r>
              <a:rPr lang="en-US" altLang="zh-TW" dirty="0" smtClean="0"/>
              <a:t>Insert Codes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53234891"/>
              </p:ext>
            </p:extLst>
          </p:nvPr>
        </p:nvGraphicFramePr>
        <p:xfrm>
          <a:off x="467544" y="1628798"/>
          <a:ext cx="8208912" cy="3600402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82089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6954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template &lt; class T &gt;</a:t>
                      </a:r>
                      <a:endParaRPr lang="zh-TW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6954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void </a:t>
                      </a:r>
                      <a:r>
                        <a:rPr lang="en-US" sz="1800" b="1" kern="100" baseline="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MaxPQ</a:t>
                      </a:r>
                      <a:r>
                        <a:rPr lang="en-US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&lt;T&gt;::Push(</a:t>
                      </a:r>
                      <a:r>
                        <a:rPr lang="en-US" sz="1800" b="1" kern="100" baseline="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const</a:t>
                      </a:r>
                      <a:r>
                        <a:rPr lang="en-US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T&amp; e</a:t>
                      </a:r>
                      <a:r>
                        <a:rPr lang="en-US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)</a:t>
                      </a:r>
                      <a:endParaRPr lang="zh-TW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6954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{ </a:t>
                      </a:r>
                      <a:r>
                        <a:rPr lang="en-US" altLang="zh-TW" sz="1800" b="1" kern="100" baseline="0" dirty="0" smtClean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// Insert e into max heap</a:t>
                      </a:r>
                      <a:endParaRPr lang="zh-TW" sz="1800" b="1" kern="100" baseline="0" dirty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6954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800" b="1" kern="100" baseline="0" dirty="0" smtClean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// Make sure the array has enough space here…</a:t>
                      </a:r>
                      <a:endParaRPr lang="zh-TW" sz="1800" b="1" kern="100" baseline="0" dirty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6954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</a:t>
                      </a:r>
                      <a:r>
                        <a:rPr lang="en-US" altLang="zh-TW" sz="1800" b="1" kern="100" baseline="0" dirty="0" smtClean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// …</a:t>
                      </a:r>
                      <a:endParaRPr lang="zh-TW" sz="1800" b="1" kern="100" baseline="0" dirty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6954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</a:t>
                      </a:r>
                      <a:r>
                        <a:rPr lang="en-US" altLang="zh-TW" sz="1800" b="1" kern="100" baseline="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int</a:t>
                      </a:r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US" altLang="zh-TW" sz="1800" b="1" kern="100" baseline="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currentNode</a:t>
                      </a:r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= ++</a:t>
                      </a:r>
                      <a:r>
                        <a:rPr lang="en-US" altLang="zh-TW" sz="1800" b="1" kern="100" baseline="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heapSize</a:t>
                      </a:r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;</a:t>
                      </a:r>
                      <a:endParaRPr lang="zh-TW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6954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while(</a:t>
                      </a:r>
                      <a:r>
                        <a:rPr lang="en-US" altLang="zh-TW" sz="1800" b="1" kern="100" baseline="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currentNode</a:t>
                      </a:r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!= 1 &amp;&amp; heap[</a:t>
                      </a:r>
                      <a:r>
                        <a:rPr lang="en-US" altLang="zh-TW" sz="1800" b="1" kern="100" baseline="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currentNode</a:t>
                      </a:r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/2] &lt; e)</a:t>
                      </a:r>
                      <a:endParaRPr lang="zh-TW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6954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{ </a:t>
                      </a:r>
                      <a:r>
                        <a:rPr lang="en-US" altLang="zh-TW" sz="1800" b="1" kern="100" baseline="0" dirty="0" smtClean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// Swap with parent node</a:t>
                      </a:r>
                      <a:endParaRPr lang="zh-TW" sz="1800" b="1" kern="100" baseline="0" dirty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6954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heap[</a:t>
                      </a:r>
                      <a:r>
                        <a:rPr lang="en-US" altLang="zh-TW" sz="1800" b="1" kern="100" baseline="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currentNode</a:t>
                      </a:r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]=heap[</a:t>
                      </a:r>
                      <a:r>
                        <a:rPr lang="en-US" altLang="zh-TW" sz="1800" b="1" kern="100" baseline="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currentNode</a:t>
                      </a:r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/2];</a:t>
                      </a:r>
                      <a:endParaRPr lang="zh-TW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6954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</a:t>
                      </a:r>
                      <a:r>
                        <a:rPr lang="en-US" altLang="zh-TW" sz="1800" b="1" kern="100" baseline="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currentNode</a:t>
                      </a:r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/= 2; </a:t>
                      </a:r>
                      <a:r>
                        <a:rPr lang="en-US" altLang="zh-TW" sz="1800" b="1" kern="100" baseline="0" dirty="0" smtClean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// </a:t>
                      </a:r>
                      <a:r>
                        <a:rPr lang="en-US" altLang="zh-TW" sz="1800" b="1" kern="100" baseline="0" dirty="0" err="1" smtClean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currentNode</a:t>
                      </a:r>
                      <a:r>
                        <a:rPr lang="en-US" altLang="zh-TW" sz="1800" b="1" kern="100" baseline="0" dirty="0" smtClean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now points to parent</a:t>
                      </a:r>
                      <a:endParaRPr lang="zh-TW" sz="1800" b="1" kern="100" baseline="0" dirty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6954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}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6954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heap[</a:t>
                      </a:r>
                      <a:r>
                        <a:rPr lang="en-US" altLang="zh-TW" sz="1800" b="1" kern="100" baseline="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currentNode</a:t>
                      </a:r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]=e;</a:t>
                      </a:r>
                      <a:endParaRPr lang="zh-TW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695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}</a:t>
                      </a: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	</a:t>
                      </a:r>
                      <a:endParaRPr lang="zh-TW" altLang="zh-TW" sz="1800" b="1" kern="100" baseline="0" dirty="0" smtClean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1043608" y="5262299"/>
            <a:ext cx="714952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b="1" dirty="0" smtClean="0"/>
              <a:t>Time Complexity</a:t>
            </a:r>
            <a:br>
              <a:rPr lang="en-US" altLang="zh-TW" sz="2400" b="1" dirty="0" smtClean="0"/>
            </a:br>
            <a:r>
              <a:rPr lang="en-US" altLang="zh-TW" sz="2400" b="1" dirty="0" smtClean="0"/>
              <a:t>Travel at most the height of a tree, therefore is O(</a:t>
            </a:r>
            <a:r>
              <a:rPr lang="en-US" altLang="zh-TW" sz="2400" b="1" dirty="0" err="1" smtClean="0"/>
              <a:t>logn</a:t>
            </a:r>
            <a:r>
              <a:rPr lang="en-US" altLang="zh-TW" sz="2400" b="1" dirty="0" smtClean="0"/>
              <a:t>)</a:t>
            </a:r>
            <a:endParaRPr lang="zh-TW" altLang="en-US" sz="2400" b="1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92182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Max Heap : </a:t>
            </a:r>
            <a:r>
              <a:rPr lang="en-US" altLang="zh-TW" dirty="0" smtClean="0"/>
              <a:t>Delete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5050904" cy="45259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dirty="0" smtClean="0"/>
              <a:t>Always delete the root</a:t>
            </a:r>
          </a:p>
          <a:p>
            <a:pPr>
              <a:lnSpc>
                <a:spcPct val="90000"/>
              </a:lnSpc>
            </a:pPr>
            <a:r>
              <a:rPr lang="en-US" altLang="zh-TW" dirty="0" smtClean="0"/>
              <a:t>Move </a:t>
            </a:r>
            <a:r>
              <a:rPr lang="en-US" altLang="zh-TW" dirty="0"/>
              <a:t>the last element to </a:t>
            </a:r>
            <a:r>
              <a:rPr lang="en-US" altLang="zh-TW" dirty="0" smtClean="0"/>
              <a:t>the </a:t>
            </a:r>
            <a:r>
              <a:rPr lang="en-US" altLang="zh-TW" dirty="0"/>
              <a:t>root ( maintain a </a:t>
            </a:r>
            <a:r>
              <a:rPr lang="en-US" altLang="zh-TW" dirty="0" smtClean="0"/>
              <a:t>complete </a:t>
            </a:r>
            <a:r>
              <a:rPr lang="en-US" altLang="zh-TW" dirty="0"/>
              <a:t>binary tree </a:t>
            </a:r>
            <a:r>
              <a:rPr lang="en-US" altLang="zh-TW" dirty="0" smtClean="0"/>
              <a:t>)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橢圓 9"/>
          <p:cNvSpPr>
            <a:spLocks noChangeArrowheads="1"/>
          </p:cNvSpPr>
          <p:nvPr/>
        </p:nvSpPr>
        <p:spPr bwMode="auto">
          <a:xfrm>
            <a:off x="6295628" y="4212952"/>
            <a:ext cx="500062" cy="500062"/>
          </a:xfrm>
          <a:prstGeom prst="ellipse">
            <a:avLst/>
          </a:prstGeom>
          <a:solidFill>
            <a:srgbClr val="FF9900"/>
          </a:solidFill>
          <a:ln w="38100" algn="ctr">
            <a:solidFill>
              <a:srgbClr val="FF0000">
                <a:alpha val="0"/>
              </a:srgbClr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grpSp>
        <p:nvGrpSpPr>
          <p:cNvPr id="5" name="群組 36"/>
          <p:cNvGrpSpPr>
            <a:grpSpLocks/>
          </p:cNvGrpSpPr>
          <p:nvPr/>
        </p:nvGrpSpPr>
        <p:grpSpPr bwMode="auto">
          <a:xfrm>
            <a:off x="6295628" y="4197077"/>
            <a:ext cx="500062" cy="600075"/>
            <a:chOff x="2071688" y="3500438"/>
            <a:chExt cx="500062" cy="600075"/>
          </a:xfrm>
        </p:grpSpPr>
        <p:sp>
          <p:nvSpPr>
            <p:cNvPr id="6" name="橢圓 8"/>
            <p:cNvSpPr>
              <a:spLocks noChangeArrowheads="1"/>
            </p:cNvSpPr>
            <p:nvPr/>
          </p:nvSpPr>
          <p:spPr bwMode="auto">
            <a:xfrm>
              <a:off x="2071688" y="3529013"/>
              <a:ext cx="500062" cy="500062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7" name="矩形 19"/>
            <p:cNvSpPr>
              <a:spLocks noChangeArrowheads="1"/>
            </p:cNvSpPr>
            <p:nvPr/>
          </p:nvSpPr>
          <p:spPr bwMode="auto">
            <a:xfrm>
              <a:off x="2081213" y="3500438"/>
              <a:ext cx="490537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9900">
                  <a:alpha val="0"/>
                </a:srgbClr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 algn="ctr"/>
              <a:r>
                <a:rPr lang="en-US" altLang="zh-TW" b="1"/>
                <a:t>8</a:t>
              </a:r>
              <a:endParaRPr lang="zh-TW" altLang="en-US" b="1"/>
            </a:p>
          </p:txBody>
        </p:sp>
      </p:grpSp>
      <p:cxnSp>
        <p:nvCxnSpPr>
          <p:cNvPr id="8" name="直線接點 10"/>
          <p:cNvCxnSpPr>
            <a:cxnSpLocks noChangeShapeType="1"/>
            <a:stCxn id="16" idx="7"/>
            <a:endCxn id="13" idx="4"/>
          </p:cNvCxnSpPr>
          <p:nvPr/>
        </p:nvCxnSpPr>
        <p:spPr bwMode="auto">
          <a:xfrm rot="5400000" flipH="1" flipV="1">
            <a:off x="6525815" y="3350939"/>
            <a:ext cx="215900" cy="393700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9" name="直線接點 13"/>
          <p:cNvCxnSpPr>
            <a:cxnSpLocks noChangeShapeType="1"/>
            <a:stCxn id="19" idx="1"/>
            <a:endCxn id="13" idx="4"/>
          </p:cNvCxnSpPr>
          <p:nvPr/>
        </p:nvCxnSpPr>
        <p:spPr bwMode="auto">
          <a:xfrm rot="16200000" flipV="1">
            <a:off x="6920309" y="3350145"/>
            <a:ext cx="215900" cy="395288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0" name="直線接點 16"/>
          <p:cNvCxnSpPr>
            <a:cxnSpLocks noChangeShapeType="1"/>
            <a:stCxn id="22" idx="7"/>
            <a:endCxn id="16" idx="4"/>
          </p:cNvCxnSpPr>
          <p:nvPr/>
        </p:nvCxnSpPr>
        <p:spPr bwMode="auto">
          <a:xfrm rot="5400000" flipH="1" flipV="1">
            <a:off x="6097190" y="4136752"/>
            <a:ext cx="215900" cy="107950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1" name="直線接點 19"/>
          <p:cNvCxnSpPr>
            <a:cxnSpLocks noChangeShapeType="1"/>
            <a:stCxn id="6" idx="1"/>
            <a:endCxn id="16" idx="4"/>
          </p:cNvCxnSpPr>
          <p:nvPr/>
        </p:nvCxnSpPr>
        <p:spPr bwMode="auto">
          <a:xfrm rot="16200000" flipV="1">
            <a:off x="6206728" y="4136752"/>
            <a:ext cx="215900" cy="107950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pSp>
        <p:nvGrpSpPr>
          <p:cNvPr id="12" name="群組 33"/>
          <p:cNvGrpSpPr>
            <a:grpSpLocks/>
          </p:cNvGrpSpPr>
          <p:nvPr/>
        </p:nvGrpSpPr>
        <p:grpSpPr bwMode="auto">
          <a:xfrm>
            <a:off x="6581378" y="2911202"/>
            <a:ext cx="522287" cy="600075"/>
            <a:chOff x="2357438" y="2214563"/>
            <a:chExt cx="522069" cy="600075"/>
          </a:xfrm>
        </p:grpSpPr>
        <p:sp>
          <p:nvSpPr>
            <p:cNvPr id="13" name="橢圓 4"/>
            <p:cNvSpPr>
              <a:spLocks noChangeArrowheads="1"/>
            </p:cNvSpPr>
            <p:nvPr/>
          </p:nvSpPr>
          <p:spPr bwMode="auto">
            <a:xfrm>
              <a:off x="2357438" y="2243138"/>
              <a:ext cx="500062" cy="500062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14" name="矩形 18"/>
            <p:cNvSpPr>
              <a:spLocks noChangeArrowheads="1"/>
            </p:cNvSpPr>
            <p:nvPr/>
          </p:nvSpPr>
          <p:spPr bwMode="auto">
            <a:xfrm>
              <a:off x="2388970" y="2214563"/>
              <a:ext cx="490537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9900">
                  <a:alpha val="0"/>
                </a:srgbClr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 algn="ctr"/>
              <a:r>
                <a:rPr lang="en-US" altLang="zh-TW" b="1" dirty="0"/>
                <a:t>20</a:t>
              </a:r>
              <a:endParaRPr lang="zh-TW" altLang="en-US" b="1" dirty="0"/>
            </a:p>
          </p:txBody>
        </p:sp>
      </p:grpSp>
      <p:grpSp>
        <p:nvGrpSpPr>
          <p:cNvPr id="15" name="群組 34"/>
          <p:cNvGrpSpPr>
            <a:grpSpLocks/>
          </p:cNvGrpSpPr>
          <p:nvPr/>
        </p:nvGrpSpPr>
        <p:grpSpPr bwMode="auto">
          <a:xfrm>
            <a:off x="6009878" y="3554139"/>
            <a:ext cx="500062" cy="600075"/>
            <a:chOff x="1785938" y="2857500"/>
            <a:chExt cx="500062" cy="600075"/>
          </a:xfrm>
        </p:grpSpPr>
        <p:sp>
          <p:nvSpPr>
            <p:cNvPr id="16" name="橢圓 5"/>
            <p:cNvSpPr>
              <a:spLocks noChangeArrowheads="1"/>
            </p:cNvSpPr>
            <p:nvPr/>
          </p:nvSpPr>
          <p:spPr bwMode="auto">
            <a:xfrm>
              <a:off x="1785938" y="2886075"/>
              <a:ext cx="500062" cy="500063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17" name="矩形 18"/>
            <p:cNvSpPr>
              <a:spLocks noChangeArrowheads="1"/>
            </p:cNvSpPr>
            <p:nvPr/>
          </p:nvSpPr>
          <p:spPr bwMode="auto">
            <a:xfrm>
              <a:off x="1785938" y="2857500"/>
              <a:ext cx="500062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9900">
                  <a:alpha val="0"/>
                </a:srgbClr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 algn="ctr"/>
              <a:r>
                <a:rPr lang="en-US" altLang="zh-TW" b="1"/>
                <a:t>16</a:t>
              </a:r>
              <a:endParaRPr lang="zh-TW" altLang="en-US" b="1"/>
            </a:p>
          </p:txBody>
        </p:sp>
      </p:grpSp>
      <p:grpSp>
        <p:nvGrpSpPr>
          <p:cNvPr id="18" name="群組 37"/>
          <p:cNvGrpSpPr>
            <a:grpSpLocks/>
          </p:cNvGrpSpPr>
          <p:nvPr/>
        </p:nvGrpSpPr>
        <p:grpSpPr bwMode="auto">
          <a:xfrm>
            <a:off x="7152878" y="3554139"/>
            <a:ext cx="500062" cy="600075"/>
            <a:chOff x="2928938" y="2857500"/>
            <a:chExt cx="500062" cy="600075"/>
          </a:xfrm>
        </p:grpSpPr>
        <p:sp>
          <p:nvSpPr>
            <p:cNvPr id="19" name="橢圓 6"/>
            <p:cNvSpPr>
              <a:spLocks noChangeArrowheads="1"/>
            </p:cNvSpPr>
            <p:nvPr/>
          </p:nvSpPr>
          <p:spPr bwMode="auto">
            <a:xfrm>
              <a:off x="2928938" y="2886075"/>
              <a:ext cx="500062" cy="500063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20" name="矩形 17"/>
            <p:cNvSpPr>
              <a:spLocks noChangeArrowheads="1"/>
            </p:cNvSpPr>
            <p:nvPr/>
          </p:nvSpPr>
          <p:spPr bwMode="auto">
            <a:xfrm>
              <a:off x="2928938" y="2857500"/>
              <a:ext cx="490537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9900">
                  <a:alpha val="0"/>
                </a:srgbClr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 algn="ctr"/>
              <a:r>
                <a:rPr lang="en-US" altLang="zh-TW" b="1"/>
                <a:t>15</a:t>
              </a:r>
              <a:endParaRPr lang="zh-TW" altLang="en-US" b="1"/>
            </a:p>
          </p:txBody>
        </p:sp>
      </p:grpSp>
      <p:grpSp>
        <p:nvGrpSpPr>
          <p:cNvPr id="21" name="群組 35"/>
          <p:cNvGrpSpPr>
            <a:grpSpLocks/>
          </p:cNvGrpSpPr>
          <p:nvPr/>
        </p:nvGrpSpPr>
        <p:grpSpPr bwMode="auto">
          <a:xfrm>
            <a:off x="5724128" y="4197077"/>
            <a:ext cx="500062" cy="600075"/>
            <a:chOff x="1500188" y="3500438"/>
            <a:chExt cx="500062" cy="600075"/>
          </a:xfrm>
        </p:grpSpPr>
        <p:sp>
          <p:nvSpPr>
            <p:cNvPr id="22" name="橢圓 7"/>
            <p:cNvSpPr>
              <a:spLocks noChangeArrowheads="1"/>
            </p:cNvSpPr>
            <p:nvPr/>
          </p:nvSpPr>
          <p:spPr bwMode="auto">
            <a:xfrm>
              <a:off x="1500188" y="3529013"/>
              <a:ext cx="500062" cy="500062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23" name="矩形 18"/>
            <p:cNvSpPr>
              <a:spLocks noChangeArrowheads="1"/>
            </p:cNvSpPr>
            <p:nvPr/>
          </p:nvSpPr>
          <p:spPr bwMode="auto">
            <a:xfrm>
              <a:off x="1500188" y="3500438"/>
              <a:ext cx="500062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9900">
                  <a:alpha val="0"/>
                </a:srgbClr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 algn="ctr"/>
              <a:r>
                <a:rPr lang="en-US" altLang="zh-TW" b="1"/>
                <a:t>12</a:t>
              </a:r>
              <a:endParaRPr lang="zh-TW" altLang="en-US" b="1"/>
            </a:p>
          </p:txBody>
        </p:sp>
      </p:grpSp>
      <p:cxnSp>
        <p:nvCxnSpPr>
          <p:cNvPr id="24" name="直線單箭頭接點 23"/>
          <p:cNvCxnSpPr>
            <a:cxnSpLocks noChangeShapeType="1"/>
          </p:cNvCxnSpPr>
          <p:nvPr/>
        </p:nvCxnSpPr>
        <p:spPr bwMode="auto">
          <a:xfrm rot="5400000" flipH="1" flipV="1">
            <a:off x="6474222" y="3804170"/>
            <a:ext cx="500062" cy="142875"/>
          </a:xfrm>
          <a:prstGeom prst="straightConnector1">
            <a:avLst/>
          </a:prstGeom>
          <a:noFill/>
          <a:ln w="38100" algn="ctr">
            <a:solidFill>
              <a:srgbClr val="7030A0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5" name="投影片編號版面配置區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288428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Max Heap : </a:t>
            </a:r>
            <a:r>
              <a:rPr lang="en-US" altLang="zh-TW" dirty="0" smtClean="0"/>
              <a:t>Delete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5050904" cy="45259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dirty="0" smtClean="0"/>
              <a:t>Always delete the root</a:t>
            </a:r>
          </a:p>
          <a:p>
            <a:pPr>
              <a:lnSpc>
                <a:spcPct val="90000"/>
              </a:lnSpc>
            </a:pPr>
            <a:r>
              <a:rPr lang="en-US" altLang="zh-TW" dirty="0" smtClean="0"/>
              <a:t>Move </a:t>
            </a:r>
            <a:r>
              <a:rPr lang="en-US" altLang="zh-TW" dirty="0"/>
              <a:t>the last element to </a:t>
            </a:r>
            <a:r>
              <a:rPr lang="en-US" altLang="zh-TW" dirty="0" smtClean="0"/>
              <a:t>the </a:t>
            </a:r>
            <a:r>
              <a:rPr lang="en-US" altLang="zh-TW" dirty="0"/>
              <a:t>root ( maintain a </a:t>
            </a:r>
            <a:r>
              <a:rPr lang="en-US" altLang="zh-TW" dirty="0" smtClean="0"/>
              <a:t>complete </a:t>
            </a:r>
            <a:r>
              <a:rPr lang="en-US" altLang="zh-TW" dirty="0"/>
              <a:t>binary tree </a:t>
            </a:r>
            <a:r>
              <a:rPr lang="en-US" altLang="zh-TW" dirty="0" smtClean="0"/>
              <a:t>)</a:t>
            </a:r>
          </a:p>
          <a:p>
            <a:pPr>
              <a:lnSpc>
                <a:spcPct val="90000"/>
              </a:lnSpc>
            </a:pPr>
            <a:r>
              <a:rPr lang="en-US" altLang="zh-TW" dirty="0" smtClean="0"/>
              <a:t>Swap with larger and largest child (if any)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endParaRPr lang="en-US" altLang="zh-TW" dirty="0" smtClean="0"/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25" name="橢圓 9"/>
          <p:cNvSpPr>
            <a:spLocks noChangeArrowheads="1"/>
          </p:cNvSpPr>
          <p:nvPr/>
        </p:nvSpPr>
        <p:spPr bwMode="auto">
          <a:xfrm>
            <a:off x="6009878" y="3585889"/>
            <a:ext cx="500062" cy="500063"/>
          </a:xfrm>
          <a:prstGeom prst="ellipse">
            <a:avLst/>
          </a:prstGeom>
          <a:solidFill>
            <a:srgbClr val="FF9900"/>
          </a:solidFill>
          <a:ln w="38100" algn="ctr">
            <a:solidFill>
              <a:srgbClr val="FF0000">
                <a:alpha val="0"/>
              </a:srgbClr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26" name="橢圓 9"/>
          <p:cNvSpPr>
            <a:spLocks noChangeArrowheads="1"/>
          </p:cNvSpPr>
          <p:nvPr/>
        </p:nvSpPr>
        <p:spPr bwMode="auto">
          <a:xfrm>
            <a:off x="6581378" y="2942952"/>
            <a:ext cx="500062" cy="500062"/>
          </a:xfrm>
          <a:prstGeom prst="ellipse">
            <a:avLst/>
          </a:prstGeom>
          <a:solidFill>
            <a:srgbClr val="FF9900"/>
          </a:solidFill>
          <a:ln w="38100" algn="ctr">
            <a:solidFill>
              <a:srgbClr val="FF0000">
                <a:alpha val="0"/>
              </a:srgbClr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cxnSp>
        <p:nvCxnSpPr>
          <p:cNvPr id="27" name="直線接點 10"/>
          <p:cNvCxnSpPr>
            <a:cxnSpLocks noChangeShapeType="1"/>
            <a:stCxn id="31" idx="7"/>
          </p:cNvCxnSpPr>
          <p:nvPr/>
        </p:nvCxnSpPr>
        <p:spPr bwMode="auto">
          <a:xfrm rot="5400000" flipH="1" flipV="1">
            <a:off x="6525815" y="3350939"/>
            <a:ext cx="215900" cy="393700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8" name="直線接點 13"/>
          <p:cNvCxnSpPr>
            <a:cxnSpLocks noChangeShapeType="1"/>
            <a:stCxn id="34" idx="1"/>
          </p:cNvCxnSpPr>
          <p:nvPr/>
        </p:nvCxnSpPr>
        <p:spPr bwMode="auto">
          <a:xfrm rot="16200000" flipV="1">
            <a:off x="6920309" y="3350145"/>
            <a:ext cx="215900" cy="395288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9" name="直線接點 16"/>
          <p:cNvCxnSpPr>
            <a:cxnSpLocks noChangeShapeType="1"/>
            <a:stCxn id="37" idx="7"/>
            <a:endCxn id="31" idx="4"/>
          </p:cNvCxnSpPr>
          <p:nvPr/>
        </p:nvCxnSpPr>
        <p:spPr bwMode="auto">
          <a:xfrm rot="5400000" flipH="1" flipV="1">
            <a:off x="6097190" y="4136752"/>
            <a:ext cx="215900" cy="107950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pSp>
        <p:nvGrpSpPr>
          <p:cNvPr id="30" name="群組 34"/>
          <p:cNvGrpSpPr>
            <a:grpSpLocks/>
          </p:cNvGrpSpPr>
          <p:nvPr/>
        </p:nvGrpSpPr>
        <p:grpSpPr bwMode="auto">
          <a:xfrm>
            <a:off x="6009878" y="3554139"/>
            <a:ext cx="500062" cy="600075"/>
            <a:chOff x="1785938" y="2857500"/>
            <a:chExt cx="500062" cy="600075"/>
          </a:xfrm>
        </p:grpSpPr>
        <p:sp>
          <p:nvSpPr>
            <p:cNvPr id="31" name="橢圓 5"/>
            <p:cNvSpPr>
              <a:spLocks noChangeArrowheads="1"/>
            </p:cNvSpPr>
            <p:nvPr/>
          </p:nvSpPr>
          <p:spPr bwMode="auto">
            <a:xfrm>
              <a:off x="1785938" y="2886075"/>
              <a:ext cx="500062" cy="500063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32" name="矩形 18"/>
            <p:cNvSpPr>
              <a:spLocks noChangeArrowheads="1"/>
            </p:cNvSpPr>
            <p:nvPr/>
          </p:nvSpPr>
          <p:spPr bwMode="auto">
            <a:xfrm>
              <a:off x="1785938" y="2857500"/>
              <a:ext cx="500062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9900">
                  <a:alpha val="0"/>
                </a:srgbClr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 algn="ctr"/>
              <a:r>
                <a:rPr lang="en-US" altLang="zh-TW" b="1"/>
                <a:t>16</a:t>
              </a:r>
              <a:endParaRPr lang="zh-TW" altLang="en-US" b="1"/>
            </a:p>
          </p:txBody>
        </p:sp>
      </p:grpSp>
      <p:grpSp>
        <p:nvGrpSpPr>
          <p:cNvPr id="33" name="群組 37"/>
          <p:cNvGrpSpPr>
            <a:grpSpLocks/>
          </p:cNvGrpSpPr>
          <p:nvPr/>
        </p:nvGrpSpPr>
        <p:grpSpPr bwMode="auto">
          <a:xfrm>
            <a:off x="7152878" y="3554139"/>
            <a:ext cx="500062" cy="600075"/>
            <a:chOff x="2928938" y="2857500"/>
            <a:chExt cx="500062" cy="600075"/>
          </a:xfrm>
        </p:grpSpPr>
        <p:sp>
          <p:nvSpPr>
            <p:cNvPr id="34" name="橢圓 6"/>
            <p:cNvSpPr>
              <a:spLocks noChangeArrowheads="1"/>
            </p:cNvSpPr>
            <p:nvPr/>
          </p:nvSpPr>
          <p:spPr bwMode="auto">
            <a:xfrm>
              <a:off x="2928938" y="2886075"/>
              <a:ext cx="500062" cy="500063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35" name="矩形 17"/>
            <p:cNvSpPr>
              <a:spLocks noChangeArrowheads="1"/>
            </p:cNvSpPr>
            <p:nvPr/>
          </p:nvSpPr>
          <p:spPr bwMode="auto">
            <a:xfrm>
              <a:off x="2928938" y="2857500"/>
              <a:ext cx="490537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9900">
                  <a:alpha val="0"/>
                </a:srgbClr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 algn="ctr"/>
              <a:r>
                <a:rPr lang="en-US" altLang="zh-TW" b="1"/>
                <a:t>15</a:t>
              </a:r>
              <a:endParaRPr lang="zh-TW" altLang="en-US" b="1"/>
            </a:p>
          </p:txBody>
        </p:sp>
      </p:grpSp>
      <p:grpSp>
        <p:nvGrpSpPr>
          <p:cNvPr id="36" name="群組 35"/>
          <p:cNvGrpSpPr>
            <a:grpSpLocks/>
          </p:cNvGrpSpPr>
          <p:nvPr/>
        </p:nvGrpSpPr>
        <p:grpSpPr bwMode="auto">
          <a:xfrm>
            <a:off x="5724128" y="4197077"/>
            <a:ext cx="500062" cy="600075"/>
            <a:chOff x="1500188" y="3500438"/>
            <a:chExt cx="500062" cy="600075"/>
          </a:xfrm>
        </p:grpSpPr>
        <p:sp>
          <p:nvSpPr>
            <p:cNvPr id="37" name="橢圓 7"/>
            <p:cNvSpPr>
              <a:spLocks noChangeArrowheads="1"/>
            </p:cNvSpPr>
            <p:nvPr/>
          </p:nvSpPr>
          <p:spPr bwMode="auto">
            <a:xfrm>
              <a:off x="1500188" y="3529013"/>
              <a:ext cx="500062" cy="500062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38" name="矩形 18"/>
            <p:cNvSpPr>
              <a:spLocks noChangeArrowheads="1"/>
            </p:cNvSpPr>
            <p:nvPr/>
          </p:nvSpPr>
          <p:spPr bwMode="auto">
            <a:xfrm>
              <a:off x="1500188" y="3500438"/>
              <a:ext cx="500062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9900">
                  <a:alpha val="0"/>
                </a:srgbClr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 algn="ctr"/>
              <a:r>
                <a:rPr lang="en-US" altLang="zh-TW" b="1"/>
                <a:t>12</a:t>
              </a:r>
              <a:endParaRPr lang="zh-TW" altLang="en-US" b="1"/>
            </a:p>
          </p:txBody>
        </p:sp>
      </p:grpSp>
      <p:grpSp>
        <p:nvGrpSpPr>
          <p:cNvPr id="39" name="群組 39"/>
          <p:cNvGrpSpPr>
            <a:grpSpLocks/>
          </p:cNvGrpSpPr>
          <p:nvPr/>
        </p:nvGrpSpPr>
        <p:grpSpPr bwMode="auto">
          <a:xfrm>
            <a:off x="6581378" y="2911202"/>
            <a:ext cx="500062" cy="600075"/>
            <a:chOff x="2071688" y="3500438"/>
            <a:chExt cx="500062" cy="600075"/>
          </a:xfrm>
        </p:grpSpPr>
        <p:sp>
          <p:nvSpPr>
            <p:cNvPr id="40" name="橢圓 8"/>
            <p:cNvSpPr>
              <a:spLocks noChangeArrowheads="1"/>
            </p:cNvSpPr>
            <p:nvPr/>
          </p:nvSpPr>
          <p:spPr bwMode="auto">
            <a:xfrm>
              <a:off x="2071688" y="3529013"/>
              <a:ext cx="500062" cy="500062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41" name="矩形 19"/>
            <p:cNvSpPr>
              <a:spLocks noChangeArrowheads="1"/>
            </p:cNvSpPr>
            <p:nvPr/>
          </p:nvSpPr>
          <p:spPr bwMode="auto">
            <a:xfrm>
              <a:off x="2081213" y="3500438"/>
              <a:ext cx="490537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9900">
                  <a:alpha val="0"/>
                </a:srgbClr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 algn="ctr"/>
              <a:r>
                <a:rPr lang="en-US" altLang="zh-TW" b="1"/>
                <a:t>8</a:t>
              </a:r>
              <a:endParaRPr lang="zh-TW" altLang="en-US" b="1"/>
            </a:p>
          </p:txBody>
        </p:sp>
      </p:grpSp>
      <p:cxnSp>
        <p:nvCxnSpPr>
          <p:cNvPr id="42" name="直線單箭頭接點 41"/>
          <p:cNvCxnSpPr>
            <a:cxnSpLocks noChangeShapeType="1"/>
          </p:cNvCxnSpPr>
          <p:nvPr/>
        </p:nvCxnSpPr>
        <p:spPr bwMode="auto">
          <a:xfrm rot="5400000" flipH="1" flipV="1">
            <a:off x="6348809" y="3250133"/>
            <a:ext cx="214312" cy="393700"/>
          </a:xfrm>
          <a:prstGeom prst="straightConnector1">
            <a:avLst/>
          </a:prstGeom>
          <a:noFill/>
          <a:ln w="38100" algn="ctr">
            <a:solidFill>
              <a:srgbClr val="7030A0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847228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Max Heap : </a:t>
            </a:r>
            <a:r>
              <a:rPr lang="en-US" altLang="zh-TW" dirty="0" smtClean="0"/>
              <a:t>Delete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5050904" cy="4525963"/>
          </a:xfrm>
        </p:spPr>
        <p:txBody>
          <a:bodyPr>
            <a:normAutofit lnSpcReduction="10000"/>
          </a:bodyPr>
          <a:lstStyle/>
          <a:p>
            <a:r>
              <a:rPr lang="en-US" altLang="zh-TW" dirty="0" smtClean="0"/>
              <a:t>Always delete the root</a:t>
            </a:r>
          </a:p>
          <a:p>
            <a:r>
              <a:rPr lang="en-US" altLang="zh-TW" dirty="0" smtClean="0"/>
              <a:t>Move </a:t>
            </a:r>
            <a:r>
              <a:rPr lang="en-US" altLang="zh-TW" dirty="0"/>
              <a:t>the last element to </a:t>
            </a:r>
            <a:r>
              <a:rPr lang="en-US" altLang="zh-TW" dirty="0" smtClean="0"/>
              <a:t>the </a:t>
            </a:r>
            <a:r>
              <a:rPr lang="en-US" altLang="zh-TW" dirty="0"/>
              <a:t>root ( maintain a </a:t>
            </a:r>
            <a:r>
              <a:rPr lang="en-US" altLang="zh-TW" dirty="0" smtClean="0"/>
              <a:t>complete </a:t>
            </a:r>
            <a:r>
              <a:rPr lang="en-US" altLang="zh-TW" dirty="0"/>
              <a:t>binary tree </a:t>
            </a:r>
            <a:r>
              <a:rPr lang="en-US" altLang="zh-TW" dirty="0" smtClean="0"/>
              <a:t>)</a:t>
            </a:r>
          </a:p>
          <a:p>
            <a:r>
              <a:rPr lang="en-US" altLang="zh-TW" dirty="0" smtClean="0"/>
              <a:t>Swap with larger and largest child (if any)</a:t>
            </a:r>
          </a:p>
          <a:p>
            <a:r>
              <a:rPr lang="en-US" altLang="zh-TW" dirty="0" smtClean="0"/>
              <a:t>Continue step 3 until the max heap is maintained </a:t>
            </a:r>
            <a:r>
              <a:rPr lang="en-US" altLang="zh-TW" dirty="0"/>
              <a:t>(trickle down</a:t>
            </a:r>
            <a:r>
              <a:rPr lang="en-US" altLang="zh-TW" dirty="0" smtClean="0"/>
              <a:t>)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endParaRPr lang="en-US" altLang="zh-TW" dirty="0" smtClean="0"/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22" name="橢圓 9"/>
          <p:cNvSpPr>
            <a:spLocks noChangeArrowheads="1"/>
          </p:cNvSpPr>
          <p:nvPr/>
        </p:nvSpPr>
        <p:spPr bwMode="auto">
          <a:xfrm>
            <a:off x="6009878" y="3593827"/>
            <a:ext cx="500062" cy="500062"/>
          </a:xfrm>
          <a:prstGeom prst="ellipse">
            <a:avLst/>
          </a:prstGeom>
          <a:solidFill>
            <a:srgbClr val="FF9900"/>
          </a:solidFill>
          <a:ln w="38100" algn="ctr">
            <a:solidFill>
              <a:srgbClr val="FF0000">
                <a:alpha val="0"/>
              </a:srgbClr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23" name="橢圓 9"/>
          <p:cNvSpPr>
            <a:spLocks noChangeArrowheads="1"/>
          </p:cNvSpPr>
          <p:nvPr/>
        </p:nvSpPr>
        <p:spPr bwMode="auto">
          <a:xfrm>
            <a:off x="5724128" y="4228827"/>
            <a:ext cx="500062" cy="500062"/>
          </a:xfrm>
          <a:prstGeom prst="ellipse">
            <a:avLst/>
          </a:prstGeom>
          <a:solidFill>
            <a:srgbClr val="FF9900"/>
          </a:solidFill>
          <a:ln w="38100" algn="ctr">
            <a:solidFill>
              <a:srgbClr val="FF0000">
                <a:alpha val="0"/>
              </a:srgbClr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cxnSp>
        <p:nvCxnSpPr>
          <p:cNvPr id="24" name="直線接點 10"/>
          <p:cNvCxnSpPr>
            <a:cxnSpLocks noChangeShapeType="1"/>
          </p:cNvCxnSpPr>
          <p:nvPr/>
        </p:nvCxnSpPr>
        <p:spPr bwMode="auto">
          <a:xfrm rot="5400000" flipH="1" flipV="1">
            <a:off x="6525815" y="3350939"/>
            <a:ext cx="215900" cy="393700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3" name="直線接點 13"/>
          <p:cNvCxnSpPr>
            <a:cxnSpLocks noChangeShapeType="1"/>
            <a:stCxn id="46" idx="1"/>
          </p:cNvCxnSpPr>
          <p:nvPr/>
        </p:nvCxnSpPr>
        <p:spPr bwMode="auto">
          <a:xfrm rot="16200000" flipV="1">
            <a:off x="6920309" y="3350145"/>
            <a:ext cx="215900" cy="395288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4" name="直線接點 16"/>
          <p:cNvCxnSpPr>
            <a:cxnSpLocks noChangeShapeType="1"/>
            <a:stCxn id="49" idx="7"/>
          </p:cNvCxnSpPr>
          <p:nvPr/>
        </p:nvCxnSpPr>
        <p:spPr bwMode="auto">
          <a:xfrm rot="5400000" flipH="1" flipV="1">
            <a:off x="6097190" y="4136752"/>
            <a:ext cx="215900" cy="107950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pSp>
        <p:nvGrpSpPr>
          <p:cNvPr id="45" name="群組 37"/>
          <p:cNvGrpSpPr>
            <a:grpSpLocks/>
          </p:cNvGrpSpPr>
          <p:nvPr/>
        </p:nvGrpSpPr>
        <p:grpSpPr bwMode="auto">
          <a:xfrm>
            <a:off x="7152878" y="3554139"/>
            <a:ext cx="500062" cy="600075"/>
            <a:chOff x="2928938" y="2857500"/>
            <a:chExt cx="500062" cy="600075"/>
          </a:xfrm>
        </p:grpSpPr>
        <p:sp>
          <p:nvSpPr>
            <p:cNvPr id="46" name="橢圓 6"/>
            <p:cNvSpPr>
              <a:spLocks noChangeArrowheads="1"/>
            </p:cNvSpPr>
            <p:nvPr/>
          </p:nvSpPr>
          <p:spPr bwMode="auto">
            <a:xfrm>
              <a:off x="2928938" y="2886075"/>
              <a:ext cx="500062" cy="500063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47" name="矩形 17"/>
            <p:cNvSpPr>
              <a:spLocks noChangeArrowheads="1"/>
            </p:cNvSpPr>
            <p:nvPr/>
          </p:nvSpPr>
          <p:spPr bwMode="auto">
            <a:xfrm>
              <a:off x="2928938" y="2857500"/>
              <a:ext cx="490537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9900">
                  <a:alpha val="0"/>
                </a:srgbClr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 algn="ctr"/>
              <a:r>
                <a:rPr lang="en-US" altLang="zh-TW" b="1"/>
                <a:t>15</a:t>
              </a:r>
              <a:endParaRPr lang="zh-TW" altLang="en-US" b="1"/>
            </a:p>
          </p:txBody>
        </p:sp>
      </p:grpSp>
      <p:grpSp>
        <p:nvGrpSpPr>
          <p:cNvPr id="48" name="群組 35"/>
          <p:cNvGrpSpPr>
            <a:grpSpLocks/>
          </p:cNvGrpSpPr>
          <p:nvPr/>
        </p:nvGrpSpPr>
        <p:grpSpPr bwMode="auto">
          <a:xfrm>
            <a:off x="5724128" y="4197077"/>
            <a:ext cx="500062" cy="600075"/>
            <a:chOff x="1500188" y="3500438"/>
            <a:chExt cx="500062" cy="600075"/>
          </a:xfrm>
        </p:grpSpPr>
        <p:sp>
          <p:nvSpPr>
            <p:cNvPr id="49" name="橢圓 7"/>
            <p:cNvSpPr>
              <a:spLocks noChangeArrowheads="1"/>
            </p:cNvSpPr>
            <p:nvPr/>
          </p:nvSpPr>
          <p:spPr bwMode="auto">
            <a:xfrm>
              <a:off x="1500188" y="3529013"/>
              <a:ext cx="500062" cy="500062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50" name="矩形 18"/>
            <p:cNvSpPr>
              <a:spLocks noChangeArrowheads="1"/>
            </p:cNvSpPr>
            <p:nvPr/>
          </p:nvSpPr>
          <p:spPr bwMode="auto">
            <a:xfrm>
              <a:off x="1500188" y="3500438"/>
              <a:ext cx="500062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9900">
                  <a:alpha val="0"/>
                </a:srgbClr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 algn="ctr"/>
              <a:r>
                <a:rPr lang="en-US" altLang="zh-TW" b="1"/>
                <a:t>12</a:t>
              </a:r>
              <a:endParaRPr lang="zh-TW" altLang="en-US" b="1"/>
            </a:p>
          </p:txBody>
        </p:sp>
      </p:grpSp>
      <p:grpSp>
        <p:nvGrpSpPr>
          <p:cNvPr id="51" name="群組 42"/>
          <p:cNvGrpSpPr>
            <a:grpSpLocks/>
          </p:cNvGrpSpPr>
          <p:nvPr/>
        </p:nvGrpSpPr>
        <p:grpSpPr bwMode="auto">
          <a:xfrm>
            <a:off x="6581378" y="2911202"/>
            <a:ext cx="500062" cy="600075"/>
            <a:chOff x="1785938" y="2857500"/>
            <a:chExt cx="500062" cy="600075"/>
          </a:xfrm>
        </p:grpSpPr>
        <p:sp>
          <p:nvSpPr>
            <p:cNvPr id="52" name="橢圓 5"/>
            <p:cNvSpPr>
              <a:spLocks noChangeArrowheads="1"/>
            </p:cNvSpPr>
            <p:nvPr/>
          </p:nvSpPr>
          <p:spPr bwMode="auto">
            <a:xfrm>
              <a:off x="1785938" y="2886075"/>
              <a:ext cx="500062" cy="500063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53" name="矩形 18"/>
            <p:cNvSpPr>
              <a:spLocks noChangeArrowheads="1"/>
            </p:cNvSpPr>
            <p:nvPr/>
          </p:nvSpPr>
          <p:spPr bwMode="auto">
            <a:xfrm>
              <a:off x="1785938" y="2857500"/>
              <a:ext cx="500062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9900">
                  <a:alpha val="0"/>
                </a:srgbClr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 algn="ctr"/>
              <a:r>
                <a:rPr lang="en-US" altLang="zh-TW" b="1"/>
                <a:t>16</a:t>
              </a:r>
              <a:endParaRPr lang="zh-TW" altLang="en-US" b="1"/>
            </a:p>
          </p:txBody>
        </p:sp>
      </p:grpSp>
      <p:grpSp>
        <p:nvGrpSpPr>
          <p:cNvPr id="54" name="群組 45"/>
          <p:cNvGrpSpPr>
            <a:grpSpLocks/>
          </p:cNvGrpSpPr>
          <p:nvPr/>
        </p:nvGrpSpPr>
        <p:grpSpPr bwMode="auto">
          <a:xfrm>
            <a:off x="6009878" y="3554139"/>
            <a:ext cx="500062" cy="600075"/>
            <a:chOff x="2071688" y="3500438"/>
            <a:chExt cx="500062" cy="600075"/>
          </a:xfrm>
        </p:grpSpPr>
        <p:sp>
          <p:nvSpPr>
            <p:cNvPr id="55" name="橢圓 8"/>
            <p:cNvSpPr>
              <a:spLocks noChangeArrowheads="1"/>
            </p:cNvSpPr>
            <p:nvPr/>
          </p:nvSpPr>
          <p:spPr bwMode="auto">
            <a:xfrm>
              <a:off x="2071688" y="3529013"/>
              <a:ext cx="500062" cy="500062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56" name="矩形 19"/>
            <p:cNvSpPr>
              <a:spLocks noChangeArrowheads="1"/>
            </p:cNvSpPr>
            <p:nvPr/>
          </p:nvSpPr>
          <p:spPr bwMode="auto">
            <a:xfrm>
              <a:off x="2081213" y="3500438"/>
              <a:ext cx="490537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9900">
                  <a:alpha val="0"/>
                </a:srgbClr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 algn="ctr"/>
              <a:r>
                <a:rPr lang="en-US" altLang="zh-TW" b="1"/>
                <a:t>8</a:t>
              </a:r>
              <a:endParaRPr lang="zh-TW" altLang="en-US" b="1"/>
            </a:p>
          </p:txBody>
        </p:sp>
      </p:grpSp>
      <p:cxnSp>
        <p:nvCxnSpPr>
          <p:cNvPr id="57" name="直線單箭頭接點 56"/>
          <p:cNvCxnSpPr>
            <a:cxnSpLocks noChangeShapeType="1"/>
          </p:cNvCxnSpPr>
          <p:nvPr/>
        </p:nvCxnSpPr>
        <p:spPr bwMode="auto">
          <a:xfrm rot="5400000" flipH="1" flipV="1">
            <a:off x="5795565" y="3982765"/>
            <a:ext cx="357187" cy="214312"/>
          </a:xfrm>
          <a:prstGeom prst="straightConnector1">
            <a:avLst/>
          </a:prstGeom>
          <a:noFill/>
          <a:ln w="38100" algn="ctr">
            <a:solidFill>
              <a:srgbClr val="7030A0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492774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Max Heap : </a:t>
            </a:r>
            <a:r>
              <a:rPr lang="en-US" altLang="zh-TW" dirty="0" smtClean="0"/>
              <a:t>Delete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5050904" cy="4709120"/>
          </a:xfrm>
        </p:spPr>
        <p:txBody>
          <a:bodyPr>
            <a:normAutofit lnSpcReduction="10000"/>
          </a:bodyPr>
          <a:lstStyle/>
          <a:p>
            <a:r>
              <a:rPr lang="en-US" altLang="zh-TW" dirty="0" smtClean="0"/>
              <a:t>Always delete the root</a:t>
            </a:r>
          </a:p>
          <a:p>
            <a:r>
              <a:rPr lang="en-US" altLang="zh-TW" dirty="0" smtClean="0"/>
              <a:t>Move </a:t>
            </a:r>
            <a:r>
              <a:rPr lang="en-US" altLang="zh-TW" dirty="0"/>
              <a:t>the last element to </a:t>
            </a:r>
            <a:r>
              <a:rPr lang="en-US" altLang="zh-TW" dirty="0" smtClean="0"/>
              <a:t>the </a:t>
            </a:r>
            <a:r>
              <a:rPr lang="en-US" altLang="zh-TW" dirty="0"/>
              <a:t>root ( maintain a </a:t>
            </a:r>
            <a:r>
              <a:rPr lang="en-US" altLang="zh-TW" dirty="0" smtClean="0"/>
              <a:t>complete </a:t>
            </a:r>
            <a:r>
              <a:rPr lang="en-US" altLang="zh-TW" dirty="0"/>
              <a:t>binary tree </a:t>
            </a:r>
            <a:r>
              <a:rPr lang="en-US" altLang="zh-TW" dirty="0" smtClean="0"/>
              <a:t>)</a:t>
            </a:r>
          </a:p>
          <a:p>
            <a:r>
              <a:rPr lang="en-US" altLang="zh-TW" dirty="0" smtClean="0"/>
              <a:t>Swap with larger and largest child (if any)</a:t>
            </a:r>
          </a:p>
          <a:p>
            <a:r>
              <a:rPr lang="en-US" altLang="zh-TW" dirty="0" smtClean="0"/>
              <a:t>Continue step 3 until the max heap is maintained (trickle down)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endParaRPr lang="en-US" altLang="zh-TW" dirty="0" smtClean="0"/>
          </a:p>
          <a:p>
            <a:endParaRPr lang="en-US" altLang="zh-TW" dirty="0"/>
          </a:p>
          <a:p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5724128" y="2911202"/>
            <a:ext cx="1928812" cy="1885950"/>
            <a:chOff x="5307484" y="2214563"/>
            <a:chExt cx="1928812" cy="1885950"/>
          </a:xfrm>
        </p:grpSpPr>
        <p:cxnSp>
          <p:nvCxnSpPr>
            <p:cNvPr id="25" name="直線接點 10"/>
            <p:cNvCxnSpPr>
              <a:cxnSpLocks noChangeShapeType="1"/>
            </p:cNvCxnSpPr>
            <p:nvPr/>
          </p:nvCxnSpPr>
          <p:spPr bwMode="auto">
            <a:xfrm rot="5400000" flipH="1" flipV="1">
              <a:off x="6109171" y="2654300"/>
              <a:ext cx="215900" cy="393700"/>
            </a:xfrm>
            <a:prstGeom prst="line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" name="直線接點 13"/>
            <p:cNvCxnSpPr>
              <a:cxnSpLocks noChangeShapeType="1"/>
              <a:stCxn id="29" idx="1"/>
            </p:cNvCxnSpPr>
            <p:nvPr/>
          </p:nvCxnSpPr>
          <p:spPr bwMode="auto">
            <a:xfrm rot="16200000" flipV="1">
              <a:off x="6503665" y="2653506"/>
              <a:ext cx="215900" cy="395288"/>
            </a:xfrm>
            <a:prstGeom prst="line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" name="直線接點 16"/>
            <p:cNvCxnSpPr>
              <a:cxnSpLocks noChangeShapeType="1"/>
            </p:cNvCxnSpPr>
            <p:nvPr/>
          </p:nvCxnSpPr>
          <p:spPr bwMode="auto">
            <a:xfrm rot="5400000" flipH="1" flipV="1">
              <a:off x="5680546" y="3440113"/>
              <a:ext cx="215900" cy="107950"/>
            </a:xfrm>
            <a:prstGeom prst="line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28" name="群組 37"/>
            <p:cNvGrpSpPr>
              <a:grpSpLocks/>
            </p:cNvGrpSpPr>
            <p:nvPr/>
          </p:nvGrpSpPr>
          <p:grpSpPr bwMode="auto">
            <a:xfrm>
              <a:off x="6736234" y="2857500"/>
              <a:ext cx="500062" cy="600075"/>
              <a:chOff x="2928938" y="2857500"/>
              <a:chExt cx="500062" cy="600075"/>
            </a:xfrm>
          </p:grpSpPr>
          <p:sp>
            <p:nvSpPr>
              <p:cNvPr id="29" name="橢圓 6"/>
              <p:cNvSpPr>
                <a:spLocks noChangeArrowheads="1"/>
              </p:cNvSpPr>
              <p:nvPr/>
            </p:nvSpPr>
            <p:spPr bwMode="auto">
              <a:xfrm>
                <a:off x="2928938" y="2886075"/>
                <a:ext cx="500062" cy="500063"/>
              </a:xfrm>
              <a:prstGeom prst="ellipse">
                <a:avLst/>
              </a:prstGeom>
              <a:solidFill>
                <a:schemeClr val="accent1">
                  <a:alpha val="0"/>
                </a:schemeClr>
              </a:solidFill>
              <a:ln w="38100" algn="ctr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tIns="137160" bIns="137160">
                <a:spAutoFit/>
              </a:bodyPr>
              <a:lstStyle/>
              <a:p>
                <a:endParaRPr lang="zh-TW" altLang="en-US"/>
              </a:p>
            </p:txBody>
          </p:sp>
          <p:sp>
            <p:nvSpPr>
              <p:cNvPr id="30" name="矩形 17"/>
              <p:cNvSpPr>
                <a:spLocks noChangeArrowheads="1"/>
              </p:cNvSpPr>
              <p:nvPr/>
            </p:nvSpPr>
            <p:spPr bwMode="auto">
              <a:xfrm>
                <a:off x="2928938" y="2857500"/>
                <a:ext cx="490537" cy="600075"/>
              </a:xfrm>
              <a:prstGeom prst="rect">
                <a:avLst/>
              </a:prstGeom>
              <a:solidFill>
                <a:schemeClr val="accent1">
                  <a:alpha val="0"/>
                </a:schemeClr>
              </a:solidFill>
              <a:ln w="38100" algn="ctr">
                <a:solidFill>
                  <a:srgbClr val="FF9900">
                    <a:alpha val="0"/>
                  </a:srgbClr>
                </a:solidFill>
                <a:round/>
                <a:headEnd/>
                <a:tailEnd/>
              </a:ln>
            </p:spPr>
            <p:txBody>
              <a:bodyPr tIns="137160" bIns="137160">
                <a:spAutoFit/>
              </a:bodyPr>
              <a:lstStyle/>
              <a:p>
                <a:pPr algn="ctr"/>
                <a:r>
                  <a:rPr lang="en-US" altLang="zh-TW" b="1"/>
                  <a:t>15</a:t>
                </a:r>
                <a:endParaRPr lang="zh-TW" altLang="en-US" b="1"/>
              </a:p>
            </p:txBody>
          </p:sp>
        </p:grpSp>
        <p:grpSp>
          <p:nvGrpSpPr>
            <p:cNvPr id="31" name="群組 42"/>
            <p:cNvGrpSpPr>
              <a:grpSpLocks/>
            </p:cNvGrpSpPr>
            <p:nvPr/>
          </p:nvGrpSpPr>
          <p:grpSpPr bwMode="auto">
            <a:xfrm>
              <a:off x="6164734" y="2214563"/>
              <a:ext cx="500062" cy="600075"/>
              <a:chOff x="1785938" y="2857500"/>
              <a:chExt cx="500062" cy="600075"/>
            </a:xfrm>
          </p:grpSpPr>
          <p:sp>
            <p:nvSpPr>
              <p:cNvPr id="32" name="橢圓 5"/>
              <p:cNvSpPr>
                <a:spLocks noChangeArrowheads="1"/>
              </p:cNvSpPr>
              <p:nvPr/>
            </p:nvSpPr>
            <p:spPr bwMode="auto">
              <a:xfrm>
                <a:off x="1785938" y="2886075"/>
                <a:ext cx="500062" cy="500063"/>
              </a:xfrm>
              <a:prstGeom prst="ellipse">
                <a:avLst/>
              </a:prstGeom>
              <a:solidFill>
                <a:schemeClr val="accent1">
                  <a:alpha val="0"/>
                </a:schemeClr>
              </a:solidFill>
              <a:ln w="38100" algn="ctr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tIns="137160" bIns="137160">
                <a:spAutoFit/>
              </a:bodyPr>
              <a:lstStyle/>
              <a:p>
                <a:endParaRPr lang="zh-TW" altLang="en-US"/>
              </a:p>
            </p:txBody>
          </p:sp>
          <p:sp>
            <p:nvSpPr>
              <p:cNvPr id="33" name="矩形 18"/>
              <p:cNvSpPr>
                <a:spLocks noChangeArrowheads="1"/>
              </p:cNvSpPr>
              <p:nvPr/>
            </p:nvSpPr>
            <p:spPr bwMode="auto">
              <a:xfrm>
                <a:off x="1785938" y="2857500"/>
                <a:ext cx="500062" cy="600075"/>
              </a:xfrm>
              <a:prstGeom prst="rect">
                <a:avLst/>
              </a:prstGeom>
              <a:solidFill>
                <a:schemeClr val="accent1">
                  <a:alpha val="0"/>
                </a:schemeClr>
              </a:solidFill>
              <a:ln w="38100" algn="ctr">
                <a:solidFill>
                  <a:srgbClr val="FF9900">
                    <a:alpha val="0"/>
                  </a:srgbClr>
                </a:solidFill>
                <a:round/>
                <a:headEnd/>
                <a:tailEnd/>
              </a:ln>
            </p:spPr>
            <p:txBody>
              <a:bodyPr tIns="137160" bIns="137160">
                <a:spAutoFit/>
              </a:bodyPr>
              <a:lstStyle/>
              <a:p>
                <a:pPr algn="ctr"/>
                <a:r>
                  <a:rPr lang="en-US" altLang="zh-TW" b="1"/>
                  <a:t>16</a:t>
                </a:r>
                <a:endParaRPr lang="zh-TW" altLang="en-US" b="1"/>
              </a:p>
            </p:txBody>
          </p:sp>
        </p:grpSp>
        <p:grpSp>
          <p:nvGrpSpPr>
            <p:cNvPr id="34" name="群組 48"/>
            <p:cNvGrpSpPr>
              <a:grpSpLocks/>
            </p:cNvGrpSpPr>
            <p:nvPr/>
          </p:nvGrpSpPr>
          <p:grpSpPr bwMode="auto">
            <a:xfrm>
              <a:off x="5593234" y="2857500"/>
              <a:ext cx="500062" cy="600075"/>
              <a:chOff x="1500188" y="3500438"/>
              <a:chExt cx="500062" cy="600075"/>
            </a:xfrm>
          </p:grpSpPr>
          <p:sp>
            <p:nvSpPr>
              <p:cNvPr id="35" name="橢圓 7"/>
              <p:cNvSpPr>
                <a:spLocks noChangeArrowheads="1"/>
              </p:cNvSpPr>
              <p:nvPr/>
            </p:nvSpPr>
            <p:spPr bwMode="auto">
              <a:xfrm>
                <a:off x="1500188" y="3529013"/>
                <a:ext cx="500062" cy="500062"/>
              </a:xfrm>
              <a:prstGeom prst="ellipse">
                <a:avLst/>
              </a:prstGeom>
              <a:solidFill>
                <a:schemeClr val="accent1">
                  <a:alpha val="0"/>
                </a:schemeClr>
              </a:solidFill>
              <a:ln w="38100" algn="ctr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tIns="137160" bIns="137160">
                <a:spAutoFit/>
              </a:bodyPr>
              <a:lstStyle/>
              <a:p>
                <a:endParaRPr lang="zh-TW" altLang="en-US"/>
              </a:p>
            </p:txBody>
          </p:sp>
          <p:sp>
            <p:nvSpPr>
              <p:cNvPr id="36" name="矩形 18"/>
              <p:cNvSpPr>
                <a:spLocks noChangeArrowheads="1"/>
              </p:cNvSpPr>
              <p:nvPr/>
            </p:nvSpPr>
            <p:spPr bwMode="auto">
              <a:xfrm>
                <a:off x="1500188" y="3500438"/>
                <a:ext cx="500062" cy="600075"/>
              </a:xfrm>
              <a:prstGeom prst="rect">
                <a:avLst/>
              </a:prstGeom>
              <a:solidFill>
                <a:schemeClr val="accent1">
                  <a:alpha val="0"/>
                </a:schemeClr>
              </a:solidFill>
              <a:ln w="38100" algn="ctr">
                <a:solidFill>
                  <a:srgbClr val="FF9900">
                    <a:alpha val="0"/>
                  </a:srgbClr>
                </a:solidFill>
                <a:round/>
                <a:headEnd/>
                <a:tailEnd/>
              </a:ln>
            </p:spPr>
            <p:txBody>
              <a:bodyPr tIns="137160" bIns="137160">
                <a:spAutoFit/>
              </a:bodyPr>
              <a:lstStyle/>
              <a:p>
                <a:pPr algn="ctr"/>
                <a:r>
                  <a:rPr lang="en-US" altLang="zh-TW" b="1"/>
                  <a:t>12</a:t>
                </a:r>
                <a:endParaRPr lang="zh-TW" altLang="en-US" b="1"/>
              </a:p>
            </p:txBody>
          </p:sp>
        </p:grpSp>
        <p:grpSp>
          <p:nvGrpSpPr>
            <p:cNvPr id="37" name="群組 51"/>
            <p:cNvGrpSpPr>
              <a:grpSpLocks/>
            </p:cNvGrpSpPr>
            <p:nvPr/>
          </p:nvGrpSpPr>
          <p:grpSpPr bwMode="auto">
            <a:xfrm>
              <a:off x="5307484" y="3500438"/>
              <a:ext cx="500062" cy="600075"/>
              <a:chOff x="2071688" y="3500438"/>
              <a:chExt cx="500062" cy="600075"/>
            </a:xfrm>
          </p:grpSpPr>
          <p:sp>
            <p:nvSpPr>
              <p:cNvPr id="38" name="橢圓 8"/>
              <p:cNvSpPr>
                <a:spLocks noChangeArrowheads="1"/>
              </p:cNvSpPr>
              <p:nvPr/>
            </p:nvSpPr>
            <p:spPr bwMode="auto">
              <a:xfrm>
                <a:off x="2071688" y="3529013"/>
                <a:ext cx="500062" cy="500062"/>
              </a:xfrm>
              <a:prstGeom prst="ellipse">
                <a:avLst/>
              </a:prstGeom>
              <a:solidFill>
                <a:schemeClr val="accent1">
                  <a:alpha val="0"/>
                </a:schemeClr>
              </a:solidFill>
              <a:ln w="38100" algn="ctr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tIns="137160" bIns="137160">
                <a:spAutoFit/>
              </a:bodyPr>
              <a:lstStyle/>
              <a:p>
                <a:endParaRPr lang="zh-TW" altLang="en-US"/>
              </a:p>
            </p:txBody>
          </p:sp>
          <p:sp>
            <p:nvSpPr>
              <p:cNvPr id="39" name="矩形 19"/>
              <p:cNvSpPr>
                <a:spLocks noChangeArrowheads="1"/>
              </p:cNvSpPr>
              <p:nvPr/>
            </p:nvSpPr>
            <p:spPr bwMode="auto">
              <a:xfrm>
                <a:off x="2081213" y="3500438"/>
                <a:ext cx="490537" cy="600075"/>
              </a:xfrm>
              <a:prstGeom prst="rect">
                <a:avLst/>
              </a:prstGeom>
              <a:solidFill>
                <a:schemeClr val="accent1">
                  <a:alpha val="0"/>
                </a:schemeClr>
              </a:solidFill>
              <a:ln w="38100" algn="ctr">
                <a:solidFill>
                  <a:srgbClr val="FF9900">
                    <a:alpha val="0"/>
                  </a:srgbClr>
                </a:solidFill>
                <a:round/>
                <a:headEnd/>
                <a:tailEnd/>
              </a:ln>
            </p:spPr>
            <p:txBody>
              <a:bodyPr tIns="137160" bIns="137160">
                <a:spAutoFit/>
              </a:bodyPr>
              <a:lstStyle/>
              <a:p>
                <a:pPr algn="ctr"/>
                <a:r>
                  <a:rPr lang="en-US" altLang="zh-TW" b="1"/>
                  <a:t>8</a:t>
                </a:r>
                <a:endParaRPr lang="zh-TW" altLang="en-US" b="1"/>
              </a:p>
            </p:txBody>
          </p:sp>
        </p:grpSp>
      </p:grp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658690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Max Heap : </a:t>
            </a:r>
            <a:r>
              <a:rPr lang="en-US" altLang="zh-TW" dirty="0" smtClean="0"/>
              <a:t>Delete Codes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04805943"/>
              </p:ext>
            </p:extLst>
          </p:nvPr>
        </p:nvGraphicFramePr>
        <p:xfrm>
          <a:off x="467544" y="1340762"/>
          <a:ext cx="8208912" cy="532860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82089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2025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template &lt; class T &gt;</a:t>
                      </a:r>
                      <a:endParaRPr lang="zh-TW" sz="14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025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void </a:t>
                      </a:r>
                      <a:r>
                        <a:rPr lang="en-US" sz="1400" b="1" kern="100" baseline="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MaxPQ</a:t>
                      </a:r>
                      <a:r>
                        <a:rPr lang="en-US" sz="14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&lt;T&gt;::Pop()</a:t>
                      </a:r>
                      <a:endParaRPr lang="zh-TW" sz="14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2025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4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{ </a:t>
                      </a:r>
                      <a:r>
                        <a:rPr lang="en-US" altLang="zh-TW" sz="1400" b="1" kern="100" baseline="0" dirty="0" smtClean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//Delete max element</a:t>
                      </a:r>
                      <a:endParaRPr lang="zh-TW" sz="1400" b="1" kern="100" baseline="0" dirty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2025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400" b="1" kern="100" baseline="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if(</a:t>
                      </a:r>
                      <a:r>
                        <a:rPr lang="en-US" altLang="zh-TW" sz="1400" b="1" kern="100" baseline="0" dirty="0" err="1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IsEmpty</a:t>
                      </a:r>
                      <a:r>
                        <a:rPr lang="en-US" altLang="zh-TW" sz="1400" b="1" kern="100" baseline="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()) throw “Heap is empty”;</a:t>
                      </a:r>
                      <a:endParaRPr lang="zh-TW" sz="1400" b="1" kern="100" baseline="0" dirty="0"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2025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4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heap[1].~T(); </a:t>
                      </a:r>
                      <a:r>
                        <a:rPr lang="en-US" altLang="zh-TW" sz="1400" b="1" kern="100" baseline="0" dirty="0" smtClean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// delete max element (always the root!)</a:t>
                      </a:r>
                      <a:endParaRPr lang="zh-TW" sz="1400" b="1" kern="100" baseline="0" dirty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2025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4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</a:t>
                      </a:r>
                      <a:r>
                        <a:rPr lang="en-US" altLang="zh-TW" sz="1400" b="1" kern="100" baseline="0" dirty="0" smtClean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// Remove the last element from heap</a:t>
                      </a:r>
                      <a:endParaRPr lang="zh-TW" sz="1400" b="1" kern="100" baseline="0" dirty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2025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4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T </a:t>
                      </a:r>
                      <a:r>
                        <a:rPr lang="en-US" altLang="zh-TW" sz="1400" b="1" kern="100" baseline="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lastE</a:t>
                      </a:r>
                      <a:r>
                        <a:rPr lang="en-US" altLang="zh-TW" sz="14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= heap[</a:t>
                      </a:r>
                      <a:r>
                        <a:rPr lang="en-US" altLang="zh-TW" sz="1400" b="1" kern="100" baseline="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heapSize</a:t>
                      </a:r>
                      <a:r>
                        <a:rPr lang="en-US" altLang="zh-TW" sz="14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--];</a:t>
                      </a:r>
                      <a:endParaRPr lang="zh-TW" sz="14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2025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4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</a:t>
                      </a:r>
                      <a:endParaRPr lang="zh-TW" sz="1400" b="1" kern="100" baseline="0" dirty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2025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400" b="1" kern="100" baseline="0" dirty="0" smtClean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// trickle down</a:t>
                      </a:r>
                      <a:endParaRPr lang="zh-TW" sz="1400" b="1" kern="100" baseline="0" dirty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2025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4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</a:t>
                      </a:r>
                      <a:r>
                        <a:rPr lang="en-US" altLang="zh-TW" sz="1400" b="1" kern="100" baseline="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int</a:t>
                      </a:r>
                      <a:r>
                        <a:rPr lang="en-US" altLang="zh-TW" sz="14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US" altLang="zh-TW" sz="1400" b="1" kern="100" baseline="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currentNode</a:t>
                      </a:r>
                      <a:r>
                        <a:rPr lang="en-US" altLang="zh-TW" sz="14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= 1; </a:t>
                      </a:r>
                      <a:r>
                        <a:rPr lang="en-US" altLang="zh-TW" sz="1400" b="1" kern="100" baseline="0" dirty="0" smtClean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// root</a:t>
                      </a:r>
                      <a:endParaRPr lang="zh-TW" sz="1400" b="1" kern="100" baseline="0" dirty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2025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4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</a:t>
                      </a:r>
                      <a:r>
                        <a:rPr lang="en-US" altLang="zh-TW" sz="1400" b="1" kern="100" baseline="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int</a:t>
                      </a:r>
                      <a:r>
                        <a:rPr lang="en-US" altLang="zh-TW" sz="14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child = 2; </a:t>
                      </a:r>
                      <a:r>
                        <a:rPr lang="en-US" altLang="zh-TW" sz="1400" b="1" kern="100" baseline="0" dirty="0" smtClean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// A child of </a:t>
                      </a:r>
                      <a:r>
                        <a:rPr lang="en-US" altLang="zh-TW" sz="1400" b="1" kern="100" baseline="0" dirty="0" err="1" smtClean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currentNode</a:t>
                      </a:r>
                      <a:endParaRPr lang="en-US" altLang="zh-TW" sz="1400" b="1" kern="100" baseline="0" dirty="0" smtClean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2025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4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while(child &lt;= </a:t>
                      </a:r>
                      <a:r>
                        <a:rPr lang="en-US" altLang="zh-TW" sz="1400" b="1" kern="100" baseline="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heapSize</a:t>
                      </a:r>
                      <a:r>
                        <a:rPr lang="en-US" altLang="zh-TW" sz="14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) {</a:t>
                      </a:r>
                      <a:endParaRPr lang="zh-TW" sz="14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202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</a:t>
                      </a:r>
                      <a:r>
                        <a:rPr lang="en-US" altLang="zh-TW" sz="1400" b="1" kern="100" baseline="0" dirty="0" smtClean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// Set child to larger child of </a:t>
                      </a:r>
                      <a:r>
                        <a:rPr lang="en-US" altLang="zh-TW" sz="1400" b="1" kern="100" baseline="0" dirty="0" err="1" smtClean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currentNode</a:t>
                      </a:r>
                      <a:endParaRPr lang="zh-TW" altLang="zh-TW" sz="1400" b="1" kern="100" baseline="0" dirty="0" smtClean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202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if (child &lt; </a:t>
                      </a:r>
                      <a:r>
                        <a:rPr lang="en-US" altLang="zh-TW" sz="1400" b="1" kern="100" baseline="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heapSize</a:t>
                      </a:r>
                      <a:r>
                        <a:rPr lang="en-US" altLang="zh-TW" sz="14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&amp;&amp; heap[child] &lt; heap[child + 1]) child++;</a:t>
                      </a:r>
                      <a:endParaRPr lang="zh-TW" altLang="zh-TW" sz="1400" b="1" kern="100" baseline="0" dirty="0" smtClean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2202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zh-TW" sz="1400" b="1" kern="100" baseline="0" dirty="0" smtClean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2202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1" kern="100" baseline="0" dirty="0" smtClean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// Can we put </a:t>
                      </a:r>
                      <a:r>
                        <a:rPr lang="en-US" altLang="zh-TW" sz="1400" b="1" kern="100" baseline="0" dirty="0" err="1" smtClean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lastE</a:t>
                      </a:r>
                      <a:r>
                        <a:rPr lang="en-US" altLang="zh-TW" sz="1400" b="1" kern="100" baseline="0" dirty="0" smtClean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in </a:t>
                      </a:r>
                      <a:r>
                        <a:rPr lang="en-US" altLang="zh-TW" sz="1400" b="1" kern="100" baseline="0" dirty="0" err="1" smtClean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currentNode</a:t>
                      </a:r>
                      <a:r>
                        <a:rPr lang="en-US" altLang="zh-TW" sz="1400" b="1" kern="100" baseline="0" dirty="0" smtClean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?</a:t>
                      </a:r>
                      <a:endParaRPr lang="zh-TW" altLang="zh-TW" sz="1400" b="1" kern="100" baseline="0" dirty="0" smtClean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2202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if (</a:t>
                      </a:r>
                      <a:r>
                        <a:rPr lang="en-US" altLang="zh-TW" sz="1400" b="1" kern="100" baseline="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lastE</a:t>
                      </a:r>
                      <a:r>
                        <a:rPr lang="en-US" altLang="zh-TW" sz="14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&gt;= heap[child]) break; </a:t>
                      </a:r>
                      <a:r>
                        <a:rPr lang="en-US" altLang="zh-TW" sz="1400" b="1" kern="100" baseline="0" dirty="0" smtClean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// Yes!</a:t>
                      </a:r>
                      <a:endParaRPr lang="zh-TW" altLang="zh-TW" sz="1400" b="1" kern="100" baseline="0" dirty="0" smtClean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2202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zh-TW" sz="1400" b="1" kern="100" baseline="0" dirty="0" smtClean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2202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1" kern="100" baseline="0" dirty="0" smtClean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// No!</a:t>
                      </a:r>
                      <a:endParaRPr lang="zh-TW" altLang="zh-TW" sz="1400" b="1" kern="100" baseline="0" dirty="0" smtClean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2202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heap[</a:t>
                      </a:r>
                      <a:r>
                        <a:rPr lang="en-US" altLang="zh-TW" sz="1400" b="1" kern="100" baseline="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currentNode</a:t>
                      </a:r>
                      <a:r>
                        <a:rPr lang="en-US" altLang="zh-TW" sz="14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] = heap[child]; </a:t>
                      </a:r>
                      <a:r>
                        <a:rPr lang="en-US" altLang="zh-TW" sz="1400" b="1" kern="100" baseline="0" dirty="0" smtClean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// Move child up</a:t>
                      </a:r>
                      <a:endParaRPr lang="zh-TW" altLang="zh-TW" sz="1400" b="1" kern="100" baseline="0" dirty="0" smtClean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2202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</a:t>
                      </a:r>
                      <a:r>
                        <a:rPr lang="en-US" altLang="zh-TW" sz="1400" b="1" kern="100" baseline="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currentNode</a:t>
                      </a:r>
                      <a:r>
                        <a:rPr lang="en-US" altLang="zh-TW" sz="14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= child; child *=2;  </a:t>
                      </a:r>
                      <a:r>
                        <a:rPr lang="en-US" altLang="zh-TW" sz="1400" b="1" kern="100" baseline="0" dirty="0" smtClean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// Move down a level</a:t>
                      </a:r>
                      <a:endParaRPr lang="zh-TW" altLang="zh-TW" sz="1400" b="1" kern="100" baseline="0" dirty="0" smtClean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2202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}</a:t>
                      </a:r>
                      <a:r>
                        <a:rPr lang="en-US" sz="14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	</a:t>
                      </a:r>
                      <a:endParaRPr lang="zh-TW" altLang="zh-TW" sz="1400" b="1" kern="100" baseline="0" dirty="0" smtClean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22202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heap[</a:t>
                      </a:r>
                      <a:r>
                        <a:rPr lang="en-US" altLang="zh-TW" sz="1400" b="1" kern="100" baseline="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currentNode</a:t>
                      </a:r>
                      <a:r>
                        <a:rPr lang="en-US" altLang="zh-TW" sz="14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] = </a:t>
                      </a:r>
                      <a:r>
                        <a:rPr lang="en-US" altLang="zh-TW" sz="1400" b="1" kern="100" baseline="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lastE</a:t>
                      </a:r>
                      <a:r>
                        <a:rPr lang="en-US" altLang="zh-TW" sz="14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;</a:t>
                      </a:r>
                      <a:endParaRPr lang="zh-TW" altLang="zh-TW" sz="1400" b="1" kern="100" baseline="0" dirty="0" smtClean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22202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}</a:t>
                      </a:r>
                      <a:endParaRPr lang="zh-TW" altLang="zh-TW" sz="1400" b="1" kern="100" baseline="0" dirty="0" smtClean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3707904" y="6125234"/>
            <a:ext cx="4824536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000" b="1" dirty="0" smtClean="0"/>
              <a:t>Time Complexity = Height of tree =  O(</a:t>
            </a:r>
            <a:r>
              <a:rPr lang="en-US" altLang="zh-TW" sz="2000" b="1" dirty="0" err="1" smtClean="0"/>
              <a:t>logn</a:t>
            </a:r>
            <a:r>
              <a:rPr lang="en-US" altLang="zh-TW" sz="2000" b="1" dirty="0" smtClean="0"/>
              <a:t>)</a:t>
            </a:r>
            <a:endParaRPr lang="zh-TW" altLang="en-US" sz="2000" b="1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129764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Binary Search Tree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/>
              <a:t>Definition: A </a:t>
            </a:r>
            <a:r>
              <a:rPr lang="en-US" altLang="zh-TW" b="1" i="1" dirty="0" smtClean="0"/>
              <a:t>binary search tree (BST) </a:t>
            </a:r>
            <a:r>
              <a:rPr lang="en-US" altLang="zh-TW" dirty="0" smtClean="0"/>
              <a:t>is a binary tree which satisfies the following properties:</a:t>
            </a:r>
          </a:p>
          <a:p>
            <a:pPr lvl="1"/>
            <a:r>
              <a:rPr lang="en-US" altLang="zh-TW" dirty="0" smtClean="0"/>
              <a:t>Every element has a </a:t>
            </a:r>
            <a:r>
              <a:rPr lang="en-US" altLang="zh-TW" b="1" i="1" dirty="0" smtClean="0"/>
              <a:t>key</a:t>
            </a:r>
            <a:r>
              <a:rPr lang="en-US" altLang="zh-TW" dirty="0" smtClean="0"/>
              <a:t> and no two elements have the same key.</a:t>
            </a:r>
          </a:p>
          <a:p>
            <a:pPr lvl="1"/>
            <a:r>
              <a:rPr lang="en-US" altLang="zh-TW" dirty="0" smtClean="0"/>
              <a:t>The keys (if any) in the </a:t>
            </a:r>
            <a:r>
              <a:rPr lang="en-US" altLang="zh-TW" b="1" dirty="0" smtClean="0"/>
              <a:t>left </a:t>
            </a:r>
            <a:r>
              <a:rPr lang="en-US" altLang="zh-TW" b="1" dirty="0" err="1" smtClean="0"/>
              <a:t>subtree</a:t>
            </a:r>
            <a:r>
              <a:rPr lang="en-US" altLang="zh-TW" b="1" dirty="0" smtClean="0"/>
              <a:t> </a:t>
            </a:r>
            <a:r>
              <a:rPr lang="en-US" altLang="zh-TW" dirty="0" smtClean="0"/>
              <a:t>are </a:t>
            </a:r>
            <a:r>
              <a:rPr lang="en-US" altLang="zh-TW" b="1" dirty="0" smtClean="0"/>
              <a:t>smaller</a:t>
            </a:r>
            <a:r>
              <a:rPr lang="en-US" altLang="zh-TW" dirty="0" smtClean="0"/>
              <a:t> than the key in the root</a:t>
            </a:r>
          </a:p>
          <a:p>
            <a:pPr lvl="1"/>
            <a:r>
              <a:rPr lang="en-US" altLang="zh-TW" dirty="0"/>
              <a:t>The keys (if any) in the </a:t>
            </a:r>
            <a:r>
              <a:rPr lang="en-US" altLang="zh-TW" b="1" dirty="0" smtClean="0"/>
              <a:t>right </a:t>
            </a:r>
            <a:r>
              <a:rPr lang="en-US" altLang="zh-TW" b="1" dirty="0" err="1" smtClean="0"/>
              <a:t>subtree</a:t>
            </a:r>
            <a:r>
              <a:rPr lang="en-US" altLang="zh-TW" dirty="0" smtClean="0"/>
              <a:t> </a:t>
            </a:r>
            <a:r>
              <a:rPr lang="en-US" altLang="zh-TW" dirty="0"/>
              <a:t>are </a:t>
            </a:r>
            <a:r>
              <a:rPr lang="en-US" altLang="zh-TW" b="1" dirty="0" smtClean="0"/>
              <a:t>larger </a:t>
            </a:r>
            <a:r>
              <a:rPr lang="en-US" altLang="zh-TW" dirty="0" smtClean="0"/>
              <a:t>than </a:t>
            </a:r>
            <a:r>
              <a:rPr lang="en-US" altLang="zh-TW" dirty="0"/>
              <a:t>the key in the </a:t>
            </a:r>
            <a:r>
              <a:rPr lang="en-US" altLang="zh-TW" dirty="0" smtClean="0"/>
              <a:t>root</a:t>
            </a:r>
          </a:p>
          <a:p>
            <a:pPr lvl="1"/>
            <a:r>
              <a:rPr lang="en-US" altLang="zh-TW" dirty="0" smtClean="0"/>
              <a:t>The left and right </a:t>
            </a:r>
            <a:r>
              <a:rPr lang="en-US" altLang="zh-TW" dirty="0" err="1" smtClean="0"/>
              <a:t>subtrees</a:t>
            </a:r>
            <a:r>
              <a:rPr lang="en-US" altLang="zh-TW" dirty="0" smtClean="0"/>
              <a:t> are also BST</a:t>
            </a:r>
            <a:endParaRPr lang="en-US" altLang="zh-TW" dirty="0"/>
          </a:p>
          <a:p>
            <a:pPr lvl="1"/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936212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Binary tree applications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5735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BST: Examples</a:t>
            </a:r>
            <a:endParaRPr lang="zh-TW" altLang="en-US" dirty="0"/>
          </a:p>
        </p:txBody>
      </p:sp>
      <p:sp>
        <p:nvSpPr>
          <p:cNvPr id="4" name="橢圓 29"/>
          <p:cNvSpPr>
            <a:spLocks noChangeArrowheads="1"/>
          </p:cNvSpPr>
          <p:nvPr/>
        </p:nvSpPr>
        <p:spPr bwMode="auto">
          <a:xfrm>
            <a:off x="3929063" y="3101901"/>
            <a:ext cx="500062" cy="500062"/>
          </a:xfrm>
          <a:prstGeom prst="ellipse">
            <a:avLst/>
          </a:prstGeom>
          <a:solidFill>
            <a:srgbClr val="FF9900"/>
          </a:solidFill>
          <a:ln w="38100" algn="ctr">
            <a:solidFill>
              <a:srgbClr val="FF0000">
                <a:alpha val="0"/>
              </a:srgbClr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5" name="橢圓 29"/>
          <p:cNvSpPr>
            <a:spLocks noChangeArrowheads="1"/>
          </p:cNvSpPr>
          <p:nvPr/>
        </p:nvSpPr>
        <p:spPr bwMode="auto">
          <a:xfrm>
            <a:off x="3357563" y="2451026"/>
            <a:ext cx="500062" cy="500062"/>
          </a:xfrm>
          <a:prstGeom prst="ellipse">
            <a:avLst/>
          </a:prstGeom>
          <a:solidFill>
            <a:srgbClr val="FF9900"/>
          </a:solidFill>
          <a:ln w="38100" algn="ctr">
            <a:solidFill>
              <a:srgbClr val="FF0000">
                <a:alpha val="0"/>
              </a:srgbClr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6" name="橢圓 5"/>
          <p:cNvSpPr>
            <a:spLocks noChangeArrowheads="1"/>
          </p:cNvSpPr>
          <p:nvPr/>
        </p:nvSpPr>
        <p:spPr bwMode="auto">
          <a:xfrm>
            <a:off x="2571750" y="1820788"/>
            <a:ext cx="500063" cy="500063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7" name="矩形 22"/>
          <p:cNvSpPr>
            <a:spLocks noChangeArrowheads="1"/>
          </p:cNvSpPr>
          <p:nvPr/>
        </p:nvSpPr>
        <p:spPr bwMode="auto">
          <a:xfrm>
            <a:off x="2571750" y="1792213"/>
            <a:ext cx="571500" cy="600075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latin typeface="+mj-lt"/>
              </a:rPr>
              <a:t>20</a:t>
            </a:r>
            <a:endParaRPr lang="zh-TW" altLang="en-US" b="1" dirty="0">
              <a:latin typeface="+mj-lt"/>
            </a:endParaRPr>
          </a:p>
        </p:txBody>
      </p:sp>
      <p:sp>
        <p:nvSpPr>
          <p:cNvPr id="8" name="橢圓 24"/>
          <p:cNvSpPr>
            <a:spLocks noChangeArrowheads="1"/>
          </p:cNvSpPr>
          <p:nvPr/>
        </p:nvSpPr>
        <p:spPr bwMode="auto">
          <a:xfrm>
            <a:off x="1785938" y="2463726"/>
            <a:ext cx="500062" cy="500062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9" name="橢圓 25"/>
          <p:cNvSpPr>
            <a:spLocks noChangeArrowheads="1"/>
          </p:cNvSpPr>
          <p:nvPr/>
        </p:nvSpPr>
        <p:spPr bwMode="auto">
          <a:xfrm>
            <a:off x="3357563" y="2463726"/>
            <a:ext cx="500062" cy="500062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10" name="橢圓 26"/>
          <p:cNvSpPr>
            <a:spLocks noChangeArrowheads="1"/>
          </p:cNvSpPr>
          <p:nvPr/>
        </p:nvSpPr>
        <p:spPr bwMode="auto">
          <a:xfrm>
            <a:off x="1214438" y="3106663"/>
            <a:ext cx="500062" cy="500063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11" name="橢圓 27"/>
          <p:cNvSpPr>
            <a:spLocks noChangeArrowheads="1"/>
          </p:cNvSpPr>
          <p:nvPr/>
        </p:nvSpPr>
        <p:spPr bwMode="auto">
          <a:xfrm>
            <a:off x="2286000" y="3106663"/>
            <a:ext cx="500063" cy="500063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12" name="橢圓 29"/>
          <p:cNvSpPr>
            <a:spLocks noChangeArrowheads="1"/>
          </p:cNvSpPr>
          <p:nvPr/>
        </p:nvSpPr>
        <p:spPr bwMode="auto">
          <a:xfrm>
            <a:off x="3929063" y="3106663"/>
            <a:ext cx="500062" cy="500063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cxnSp>
        <p:nvCxnSpPr>
          <p:cNvPr id="13" name="直線接點 30"/>
          <p:cNvCxnSpPr>
            <a:cxnSpLocks noChangeShapeType="1"/>
            <a:stCxn id="8" idx="7"/>
          </p:cNvCxnSpPr>
          <p:nvPr/>
        </p:nvCxnSpPr>
        <p:spPr bwMode="auto">
          <a:xfrm rot="5400000" flipH="1" flipV="1">
            <a:off x="2284412" y="2176389"/>
            <a:ext cx="288925" cy="431800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4" name="直線接點 33"/>
          <p:cNvCxnSpPr>
            <a:cxnSpLocks noChangeShapeType="1"/>
            <a:stCxn id="9" idx="1"/>
            <a:endCxn id="6" idx="5"/>
          </p:cNvCxnSpPr>
          <p:nvPr/>
        </p:nvCxnSpPr>
        <p:spPr bwMode="auto">
          <a:xfrm rot="16200000" flipV="1">
            <a:off x="3070225" y="2176389"/>
            <a:ext cx="288925" cy="431800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5" name="直線接點 36"/>
          <p:cNvCxnSpPr>
            <a:cxnSpLocks noChangeShapeType="1"/>
            <a:stCxn id="10" idx="7"/>
            <a:endCxn id="8" idx="3"/>
          </p:cNvCxnSpPr>
          <p:nvPr/>
        </p:nvCxnSpPr>
        <p:spPr bwMode="auto">
          <a:xfrm rot="5400000" flipH="1" flipV="1">
            <a:off x="1605756" y="2926482"/>
            <a:ext cx="288925" cy="217488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6" name="直線接點 43"/>
          <p:cNvCxnSpPr>
            <a:cxnSpLocks noChangeShapeType="1"/>
            <a:stCxn id="11" idx="1"/>
            <a:endCxn id="8" idx="5"/>
          </p:cNvCxnSpPr>
          <p:nvPr/>
        </p:nvCxnSpPr>
        <p:spPr bwMode="auto">
          <a:xfrm rot="16200000" flipV="1">
            <a:off x="2141537" y="2962201"/>
            <a:ext cx="288925" cy="146050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7" name="直線接點 49"/>
          <p:cNvCxnSpPr>
            <a:cxnSpLocks noChangeShapeType="1"/>
            <a:stCxn id="12" idx="1"/>
            <a:endCxn id="9" idx="5"/>
          </p:cNvCxnSpPr>
          <p:nvPr/>
        </p:nvCxnSpPr>
        <p:spPr bwMode="auto">
          <a:xfrm rot="16200000" flipV="1">
            <a:off x="3748881" y="2926482"/>
            <a:ext cx="288925" cy="217488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8" name="矩形 22"/>
          <p:cNvSpPr>
            <a:spLocks noChangeArrowheads="1"/>
          </p:cNvSpPr>
          <p:nvPr/>
        </p:nvSpPr>
        <p:spPr bwMode="auto">
          <a:xfrm>
            <a:off x="1785938" y="2435151"/>
            <a:ext cx="571500" cy="600075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latin typeface="+mj-lt"/>
              </a:rPr>
              <a:t>15</a:t>
            </a:r>
            <a:endParaRPr lang="zh-TW" altLang="en-US" b="1" dirty="0">
              <a:latin typeface="+mj-lt"/>
            </a:endParaRPr>
          </a:p>
        </p:txBody>
      </p:sp>
      <p:sp>
        <p:nvSpPr>
          <p:cNvPr id="19" name="矩形 22"/>
          <p:cNvSpPr>
            <a:spLocks noChangeArrowheads="1"/>
          </p:cNvSpPr>
          <p:nvPr/>
        </p:nvSpPr>
        <p:spPr bwMode="auto">
          <a:xfrm>
            <a:off x="1214438" y="3078088"/>
            <a:ext cx="571500" cy="600075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latin typeface="+mj-lt"/>
              </a:rPr>
              <a:t>12</a:t>
            </a:r>
            <a:endParaRPr lang="zh-TW" altLang="en-US" b="1" dirty="0">
              <a:latin typeface="+mj-lt"/>
            </a:endParaRPr>
          </a:p>
        </p:txBody>
      </p:sp>
      <p:sp>
        <p:nvSpPr>
          <p:cNvPr id="20" name="矩形 22"/>
          <p:cNvSpPr>
            <a:spLocks noChangeArrowheads="1"/>
          </p:cNvSpPr>
          <p:nvPr/>
        </p:nvSpPr>
        <p:spPr bwMode="auto">
          <a:xfrm>
            <a:off x="2286000" y="3078088"/>
            <a:ext cx="571500" cy="600075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latin typeface="+mj-lt"/>
              </a:rPr>
              <a:t>10</a:t>
            </a:r>
            <a:endParaRPr lang="zh-TW" altLang="en-US" b="1" dirty="0">
              <a:latin typeface="+mj-lt"/>
            </a:endParaRPr>
          </a:p>
        </p:txBody>
      </p:sp>
      <p:sp>
        <p:nvSpPr>
          <p:cNvPr id="21" name="矩形 22"/>
          <p:cNvSpPr>
            <a:spLocks noChangeArrowheads="1"/>
          </p:cNvSpPr>
          <p:nvPr/>
        </p:nvSpPr>
        <p:spPr bwMode="auto">
          <a:xfrm>
            <a:off x="3929063" y="3078088"/>
            <a:ext cx="571500" cy="600075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latin typeface="+mj-lt"/>
              </a:rPr>
              <a:t>22</a:t>
            </a:r>
            <a:endParaRPr lang="zh-TW" altLang="en-US" b="1" dirty="0">
              <a:latin typeface="+mj-lt"/>
            </a:endParaRPr>
          </a:p>
        </p:txBody>
      </p:sp>
      <p:sp>
        <p:nvSpPr>
          <p:cNvPr id="22" name="矩形 22"/>
          <p:cNvSpPr>
            <a:spLocks noChangeArrowheads="1"/>
          </p:cNvSpPr>
          <p:nvPr/>
        </p:nvSpPr>
        <p:spPr bwMode="auto">
          <a:xfrm>
            <a:off x="3357563" y="2438326"/>
            <a:ext cx="571500" cy="600075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latin typeface="+mj-lt"/>
              </a:rPr>
              <a:t>25</a:t>
            </a:r>
            <a:endParaRPr lang="zh-TW" altLang="en-US" b="1" dirty="0">
              <a:latin typeface="+mj-lt"/>
            </a:endParaRPr>
          </a:p>
        </p:txBody>
      </p:sp>
      <p:sp>
        <p:nvSpPr>
          <p:cNvPr id="23" name="橢圓 5"/>
          <p:cNvSpPr>
            <a:spLocks noChangeArrowheads="1"/>
          </p:cNvSpPr>
          <p:nvPr/>
        </p:nvSpPr>
        <p:spPr bwMode="auto">
          <a:xfrm>
            <a:off x="6072188" y="1820788"/>
            <a:ext cx="500062" cy="500063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24" name="矩形 22"/>
          <p:cNvSpPr>
            <a:spLocks noChangeArrowheads="1"/>
          </p:cNvSpPr>
          <p:nvPr/>
        </p:nvSpPr>
        <p:spPr bwMode="auto">
          <a:xfrm>
            <a:off x="6072188" y="1792213"/>
            <a:ext cx="642937" cy="600075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latin typeface="+mj-lt"/>
              </a:rPr>
              <a:t>30</a:t>
            </a:r>
            <a:endParaRPr lang="zh-TW" altLang="en-US" b="1" dirty="0">
              <a:latin typeface="+mj-lt"/>
            </a:endParaRPr>
          </a:p>
        </p:txBody>
      </p:sp>
      <p:sp>
        <p:nvSpPr>
          <p:cNvPr id="25" name="橢圓 24"/>
          <p:cNvSpPr>
            <a:spLocks noChangeArrowheads="1"/>
          </p:cNvSpPr>
          <p:nvPr/>
        </p:nvSpPr>
        <p:spPr bwMode="auto">
          <a:xfrm>
            <a:off x="5286375" y="2463726"/>
            <a:ext cx="500063" cy="500062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26" name="橢圓 25"/>
          <p:cNvSpPr>
            <a:spLocks noChangeArrowheads="1"/>
          </p:cNvSpPr>
          <p:nvPr/>
        </p:nvSpPr>
        <p:spPr bwMode="auto">
          <a:xfrm>
            <a:off x="6858000" y="2463726"/>
            <a:ext cx="500063" cy="500062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27" name="橢圓 26"/>
          <p:cNvSpPr>
            <a:spLocks noChangeArrowheads="1"/>
          </p:cNvSpPr>
          <p:nvPr/>
        </p:nvSpPr>
        <p:spPr bwMode="auto">
          <a:xfrm>
            <a:off x="4714875" y="3106663"/>
            <a:ext cx="500063" cy="500063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28" name="橢圓 29"/>
          <p:cNvSpPr>
            <a:spLocks noChangeArrowheads="1"/>
          </p:cNvSpPr>
          <p:nvPr/>
        </p:nvSpPr>
        <p:spPr bwMode="auto">
          <a:xfrm>
            <a:off x="7429500" y="3106663"/>
            <a:ext cx="500063" cy="500063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cxnSp>
        <p:nvCxnSpPr>
          <p:cNvPr id="29" name="直線接點 30"/>
          <p:cNvCxnSpPr>
            <a:cxnSpLocks noChangeShapeType="1"/>
            <a:stCxn id="25" idx="7"/>
            <a:endCxn id="23" idx="3"/>
          </p:cNvCxnSpPr>
          <p:nvPr/>
        </p:nvCxnSpPr>
        <p:spPr bwMode="auto">
          <a:xfrm rot="5400000" flipH="1" flipV="1">
            <a:off x="5784850" y="2176389"/>
            <a:ext cx="288925" cy="431800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0" name="直線接點 33"/>
          <p:cNvCxnSpPr>
            <a:cxnSpLocks noChangeShapeType="1"/>
            <a:stCxn id="26" idx="1"/>
            <a:endCxn id="23" idx="5"/>
          </p:cNvCxnSpPr>
          <p:nvPr/>
        </p:nvCxnSpPr>
        <p:spPr bwMode="auto">
          <a:xfrm rot="16200000" flipV="1">
            <a:off x="6570662" y="2176389"/>
            <a:ext cx="288925" cy="431800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1" name="直線接點 36"/>
          <p:cNvCxnSpPr>
            <a:cxnSpLocks noChangeShapeType="1"/>
            <a:stCxn id="27" idx="7"/>
            <a:endCxn id="25" idx="3"/>
          </p:cNvCxnSpPr>
          <p:nvPr/>
        </p:nvCxnSpPr>
        <p:spPr bwMode="auto">
          <a:xfrm rot="5400000" flipH="1" flipV="1">
            <a:off x="5106194" y="2926482"/>
            <a:ext cx="288925" cy="217487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2" name="直線接點 49"/>
          <p:cNvCxnSpPr>
            <a:cxnSpLocks noChangeShapeType="1"/>
            <a:stCxn id="28" idx="1"/>
            <a:endCxn id="26" idx="5"/>
          </p:cNvCxnSpPr>
          <p:nvPr/>
        </p:nvCxnSpPr>
        <p:spPr bwMode="auto">
          <a:xfrm rot="16200000" flipV="1">
            <a:off x="7249319" y="2926482"/>
            <a:ext cx="288925" cy="217487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33" name="矩形 22"/>
          <p:cNvSpPr>
            <a:spLocks noChangeArrowheads="1"/>
          </p:cNvSpPr>
          <p:nvPr/>
        </p:nvSpPr>
        <p:spPr bwMode="auto">
          <a:xfrm>
            <a:off x="5357813" y="2435151"/>
            <a:ext cx="500062" cy="600075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>
                <a:latin typeface="+mj-lt"/>
              </a:rPr>
              <a:t>5</a:t>
            </a:r>
            <a:endParaRPr lang="zh-TW" altLang="en-US" b="1">
              <a:latin typeface="+mj-lt"/>
            </a:endParaRPr>
          </a:p>
        </p:txBody>
      </p:sp>
      <p:sp>
        <p:nvSpPr>
          <p:cNvPr id="34" name="矩形 22"/>
          <p:cNvSpPr>
            <a:spLocks noChangeArrowheads="1"/>
          </p:cNvSpPr>
          <p:nvPr/>
        </p:nvSpPr>
        <p:spPr bwMode="auto">
          <a:xfrm>
            <a:off x="4786313" y="3078088"/>
            <a:ext cx="500062" cy="600075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>
                <a:latin typeface="+mj-lt"/>
              </a:rPr>
              <a:t>2</a:t>
            </a:r>
            <a:endParaRPr lang="zh-TW" altLang="en-US" b="1">
              <a:latin typeface="+mj-lt"/>
            </a:endParaRPr>
          </a:p>
        </p:txBody>
      </p:sp>
      <p:sp>
        <p:nvSpPr>
          <p:cNvPr id="35" name="矩形 22"/>
          <p:cNvSpPr>
            <a:spLocks noChangeArrowheads="1"/>
          </p:cNvSpPr>
          <p:nvPr/>
        </p:nvSpPr>
        <p:spPr bwMode="auto">
          <a:xfrm>
            <a:off x="7429500" y="3078088"/>
            <a:ext cx="571500" cy="600075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latin typeface="+mj-lt"/>
              </a:rPr>
              <a:t>42</a:t>
            </a:r>
            <a:endParaRPr lang="zh-TW" altLang="en-US" b="1" dirty="0">
              <a:latin typeface="+mj-lt"/>
            </a:endParaRPr>
          </a:p>
        </p:txBody>
      </p:sp>
      <p:sp>
        <p:nvSpPr>
          <p:cNvPr id="36" name="矩形 22"/>
          <p:cNvSpPr>
            <a:spLocks noChangeArrowheads="1"/>
          </p:cNvSpPr>
          <p:nvPr/>
        </p:nvSpPr>
        <p:spPr bwMode="auto">
          <a:xfrm>
            <a:off x="6858000" y="2406576"/>
            <a:ext cx="571500" cy="600075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latin typeface="+mj-lt"/>
              </a:rPr>
              <a:t>40</a:t>
            </a:r>
            <a:endParaRPr lang="zh-TW" altLang="en-US" b="1" dirty="0">
              <a:latin typeface="+mj-lt"/>
            </a:endParaRPr>
          </a:p>
        </p:txBody>
      </p:sp>
      <p:sp>
        <p:nvSpPr>
          <p:cNvPr id="37" name="橢圓 26"/>
          <p:cNvSpPr>
            <a:spLocks noChangeArrowheads="1"/>
          </p:cNvSpPr>
          <p:nvPr/>
        </p:nvSpPr>
        <p:spPr bwMode="auto">
          <a:xfrm>
            <a:off x="6357938" y="3078088"/>
            <a:ext cx="500062" cy="500063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cxnSp>
        <p:nvCxnSpPr>
          <p:cNvPr id="38" name="直線接點 36"/>
          <p:cNvCxnSpPr>
            <a:cxnSpLocks noChangeShapeType="1"/>
            <a:stCxn id="37" idx="7"/>
            <a:endCxn id="26" idx="3"/>
          </p:cNvCxnSpPr>
          <p:nvPr/>
        </p:nvCxnSpPr>
        <p:spPr bwMode="auto">
          <a:xfrm rot="5400000" flipH="1" flipV="1">
            <a:off x="6727825" y="2947913"/>
            <a:ext cx="260350" cy="146050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39" name="矩形 22"/>
          <p:cNvSpPr>
            <a:spLocks noChangeArrowheads="1"/>
          </p:cNvSpPr>
          <p:nvPr/>
        </p:nvSpPr>
        <p:spPr bwMode="auto">
          <a:xfrm>
            <a:off x="6357938" y="3049513"/>
            <a:ext cx="642937" cy="600075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latin typeface="+mj-lt"/>
              </a:rPr>
              <a:t>39</a:t>
            </a:r>
            <a:endParaRPr lang="zh-TW" altLang="en-US" b="1" dirty="0">
              <a:latin typeface="+mj-lt"/>
            </a:endParaRPr>
          </a:p>
        </p:txBody>
      </p:sp>
      <p:sp>
        <p:nvSpPr>
          <p:cNvPr id="40" name="矩形 52"/>
          <p:cNvSpPr>
            <a:spLocks noChangeArrowheads="1"/>
          </p:cNvSpPr>
          <p:nvPr/>
        </p:nvSpPr>
        <p:spPr bwMode="auto">
          <a:xfrm>
            <a:off x="2500313" y="3805163"/>
            <a:ext cx="64293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TW" b="1" dirty="0" smtClean="0">
                <a:latin typeface="+mj-lt"/>
              </a:rPr>
              <a:t>NO!</a:t>
            </a:r>
            <a:endParaRPr lang="zh-TW" altLang="en-US" b="1" dirty="0">
              <a:latin typeface="+mj-lt"/>
            </a:endParaRPr>
          </a:p>
        </p:txBody>
      </p:sp>
      <p:sp>
        <p:nvSpPr>
          <p:cNvPr id="41" name="矩形 52"/>
          <p:cNvSpPr>
            <a:spLocks noChangeArrowheads="1"/>
          </p:cNvSpPr>
          <p:nvPr/>
        </p:nvSpPr>
        <p:spPr bwMode="auto">
          <a:xfrm>
            <a:off x="6072188" y="3792463"/>
            <a:ext cx="78581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TW" b="1" dirty="0" smtClean="0">
                <a:latin typeface="+mj-lt"/>
              </a:rPr>
              <a:t>YES!</a:t>
            </a:r>
            <a:endParaRPr lang="zh-TW" altLang="en-US" b="1" dirty="0">
              <a:latin typeface="+mj-lt"/>
            </a:endParaRPr>
          </a:p>
        </p:txBody>
      </p:sp>
      <p:sp>
        <p:nvSpPr>
          <p:cNvPr id="42" name="文字方塊 41"/>
          <p:cNvSpPr txBox="1"/>
          <p:nvPr/>
        </p:nvSpPr>
        <p:spPr>
          <a:xfrm>
            <a:off x="3059832" y="4489956"/>
            <a:ext cx="28382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 err="1" smtClean="0"/>
              <a:t>Inorder</a:t>
            </a:r>
            <a:r>
              <a:rPr lang="en-US" altLang="zh-TW" sz="2800" b="1" dirty="0" smtClean="0"/>
              <a:t> traversal?</a:t>
            </a:r>
          </a:p>
        </p:txBody>
      </p:sp>
      <p:sp>
        <p:nvSpPr>
          <p:cNvPr id="44" name="文字方塊 43"/>
          <p:cNvSpPr txBox="1"/>
          <p:nvPr/>
        </p:nvSpPr>
        <p:spPr>
          <a:xfrm>
            <a:off x="899592" y="5445224"/>
            <a:ext cx="76794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altLang="zh-TW" sz="2800" b="1" dirty="0" err="1"/>
              <a:t>Inorder</a:t>
            </a:r>
            <a:r>
              <a:rPr lang="en-US" altLang="zh-TW" sz="2800" b="1" dirty="0"/>
              <a:t> traversal </a:t>
            </a:r>
            <a:r>
              <a:rPr lang="en-US" altLang="zh-TW" sz="2800" dirty="0"/>
              <a:t>of a BST will result in a sorted </a:t>
            </a:r>
            <a:r>
              <a:rPr lang="en-US" altLang="zh-TW" sz="2800" dirty="0" smtClean="0"/>
              <a:t>list</a:t>
            </a:r>
            <a:endParaRPr lang="zh-TW" altLang="en-US" sz="2800" dirty="0"/>
          </a:p>
        </p:txBody>
      </p:sp>
      <p:sp>
        <p:nvSpPr>
          <p:cNvPr id="43" name="投影片編號版面配置區 4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288612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0" presetClass="emph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7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7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7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7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30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8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8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8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8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30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8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8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8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8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30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9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9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9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9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30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9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9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9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9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30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0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0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0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0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30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0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0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0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0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30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30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30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30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30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3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30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3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30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4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4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4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4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30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4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4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4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4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30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5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5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5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5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30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5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5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5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5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30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6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6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6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6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30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6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6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6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6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30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7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7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7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9" grpId="0" animBg="1"/>
      <p:bldP spid="40" grpId="0"/>
      <p:bldP spid="40" grpId="1"/>
      <p:bldP spid="41" grpId="0"/>
      <p:bldP spid="42" grpId="0"/>
      <p:bldP spid="4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BST : Operations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Search an element in a BST</a:t>
            </a:r>
          </a:p>
          <a:p>
            <a:r>
              <a:rPr lang="en-US" altLang="zh-TW" dirty="0" smtClean="0"/>
              <a:t>Search for the </a:t>
            </a:r>
            <a:r>
              <a:rPr lang="en-US" altLang="zh-TW" dirty="0" err="1" smtClean="0"/>
              <a:t>r</a:t>
            </a:r>
            <a:r>
              <a:rPr lang="en-US" altLang="zh-TW" baseline="30000" dirty="0" err="1" smtClean="0"/>
              <a:t>th</a:t>
            </a:r>
            <a:r>
              <a:rPr lang="en-US" altLang="zh-TW" dirty="0" smtClean="0"/>
              <a:t> smallest element in a BST</a:t>
            </a:r>
          </a:p>
          <a:p>
            <a:r>
              <a:rPr lang="en-US" altLang="zh-TW" dirty="0"/>
              <a:t>Insert an element into a </a:t>
            </a:r>
            <a:r>
              <a:rPr lang="en-US" altLang="zh-TW" dirty="0" smtClean="0"/>
              <a:t>BST</a:t>
            </a:r>
            <a:endParaRPr lang="en-US" altLang="zh-TW" dirty="0"/>
          </a:p>
          <a:p>
            <a:r>
              <a:rPr lang="en-US" altLang="zh-TW"/>
              <a:t>Delete </a:t>
            </a:r>
            <a:r>
              <a:rPr lang="en-US" altLang="zh-TW" smtClean="0"/>
              <a:t>max/min </a:t>
            </a:r>
            <a:r>
              <a:rPr lang="en-US" altLang="zh-TW" dirty="0"/>
              <a:t>from a </a:t>
            </a:r>
            <a:r>
              <a:rPr lang="en-US" altLang="zh-TW" dirty="0" smtClean="0"/>
              <a:t>BST</a:t>
            </a:r>
            <a:endParaRPr lang="en-US" altLang="zh-TW" dirty="0"/>
          </a:p>
          <a:p>
            <a:r>
              <a:rPr lang="en-US" altLang="zh-TW" dirty="0"/>
              <a:t>Delete an arbitrary element from a BST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349863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BST : Search an Element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5410944" cy="4525963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Search for key 7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Start from root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Compare the key with root</a:t>
            </a:r>
          </a:p>
          <a:p>
            <a:pPr marL="914400" lvl="1" indent="-514350"/>
            <a:r>
              <a:rPr lang="en-US" altLang="zh-TW" dirty="0" smtClean="0"/>
              <a:t>‘&lt;’ search the left </a:t>
            </a:r>
            <a:r>
              <a:rPr lang="en-US" altLang="zh-TW" dirty="0" err="1" smtClean="0"/>
              <a:t>subtree</a:t>
            </a:r>
            <a:endParaRPr lang="en-US" altLang="zh-TW" dirty="0" smtClean="0"/>
          </a:p>
          <a:p>
            <a:pPr marL="914400" lvl="1" indent="-514350"/>
            <a:r>
              <a:rPr lang="en-US" altLang="zh-TW" dirty="0" smtClean="0"/>
              <a:t>‘&gt;’ search the right </a:t>
            </a:r>
            <a:r>
              <a:rPr lang="en-US" altLang="zh-TW" dirty="0" err="1" smtClean="0"/>
              <a:t>subtree</a:t>
            </a:r>
            <a:endParaRPr lang="en-US" altLang="zh-TW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Repeat step 3 until the key is found or a leaf is visited</a:t>
            </a:r>
          </a:p>
          <a:p>
            <a:pPr lvl="1"/>
            <a:endParaRPr lang="zh-TW" altLang="en-US" dirty="0"/>
          </a:p>
        </p:txBody>
      </p:sp>
      <p:sp>
        <p:nvSpPr>
          <p:cNvPr id="4" name="橢圓 29"/>
          <p:cNvSpPr>
            <a:spLocks noChangeArrowheads="1"/>
          </p:cNvSpPr>
          <p:nvPr/>
        </p:nvSpPr>
        <p:spPr bwMode="auto">
          <a:xfrm>
            <a:off x="7225456" y="2786063"/>
            <a:ext cx="500063" cy="500062"/>
          </a:xfrm>
          <a:prstGeom prst="ellipse">
            <a:avLst/>
          </a:prstGeom>
          <a:solidFill>
            <a:srgbClr val="FF9900"/>
          </a:solidFill>
          <a:ln w="38100" algn="ctr">
            <a:solidFill>
              <a:srgbClr val="FF0000">
                <a:alpha val="0"/>
              </a:srgbClr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5" name="橢圓 29"/>
          <p:cNvSpPr>
            <a:spLocks noChangeArrowheads="1"/>
          </p:cNvSpPr>
          <p:nvPr/>
        </p:nvSpPr>
        <p:spPr bwMode="auto">
          <a:xfrm>
            <a:off x="6439644" y="3429000"/>
            <a:ext cx="500062" cy="500063"/>
          </a:xfrm>
          <a:prstGeom prst="ellipse">
            <a:avLst/>
          </a:prstGeom>
          <a:solidFill>
            <a:srgbClr val="FF9900"/>
          </a:solidFill>
          <a:ln w="38100" algn="ctr">
            <a:solidFill>
              <a:srgbClr val="FF0000">
                <a:alpha val="0"/>
              </a:srgbClr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6" name="橢圓 29"/>
          <p:cNvSpPr>
            <a:spLocks noChangeArrowheads="1"/>
          </p:cNvSpPr>
          <p:nvPr/>
        </p:nvSpPr>
        <p:spPr bwMode="auto">
          <a:xfrm>
            <a:off x="6939706" y="4071938"/>
            <a:ext cx="500063" cy="500062"/>
          </a:xfrm>
          <a:prstGeom prst="ellipse">
            <a:avLst/>
          </a:prstGeom>
          <a:solidFill>
            <a:srgbClr val="FF9900"/>
          </a:solidFill>
          <a:ln w="38100" algn="ctr">
            <a:solidFill>
              <a:srgbClr val="FF0000">
                <a:alpha val="0"/>
              </a:srgbClr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grpSp>
        <p:nvGrpSpPr>
          <p:cNvPr id="7" name="群組 25"/>
          <p:cNvGrpSpPr>
            <a:grpSpLocks/>
          </p:cNvGrpSpPr>
          <p:nvPr/>
        </p:nvGrpSpPr>
        <p:grpSpPr bwMode="auto">
          <a:xfrm>
            <a:off x="7225456" y="2757488"/>
            <a:ext cx="571500" cy="600075"/>
            <a:chOff x="2571750" y="1757363"/>
            <a:chExt cx="571490" cy="600164"/>
          </a:xfrm>
        </p:grpSpPr>
        <p:sp>
          <p:nvSpPr>
            <p:cNvPr id="8" name="橢圓 5"/>
            <p:cNvSpPr>
              <a:spLocks noChangeArrowheads="1"/>
            </p:cNvSpPr>
            <p:nvPr/>
          </p:nvSpPr>
          <p:spPr bwMode="auto">
            <a:xfrm>
              <a:off x="2571750" y="1785938"/>
              <a:ext cx="500063" cy="500062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9" name="矩形 22"/>
            <p:cNvSpPr>
              <a:spLocks noChangeArrowheads="1"/>
            </p:cNvSpPr>
            <p:nvPr/>
          </p:nvSpPr>
          <p:spPr bwMode="auto">
            <a:xfrm>
              <a:off x="2571750" y="1757363"/>
              <a:ext cx="571490" cy="600164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latin typeface="+mj-lt"/>
                </a:rPr>
                <a:t>60</a:t>
              </a:r>
              <a:endParaRPr lang="zh-TW" altLang="en-US" b="1" dirty="0">
                <a:latin typeface="+mj-lt"/>
              </a:endParaRPr>
            </a:p>
          </p:txBody>
        </p:sp>
      </p:grpSp>
      <p:cxnSp>
        <p:nvCxnSpPr>
          <p:cNvPr id="10" name="直線接點 30"/>
          <p:cNvCxnSpPr>
            <a:cxnSpLocks noChangeShapeType="1"/>
          </p:cNvCxnSpPr>
          <p:nvPr/>
        </p:nvCxnSpPr>
        <p:spPr bwMode="auto">
          <a:xfrm rot="5400000" flipH="1" flipV="1">
            <a:off x="6938118" y="3141663"/>
            <a:ext cx="288925" cy="431800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1" name="直線接點 36"/>
          <p:cNvCxnSpPr>
            <a:cxnSpLocks noChangeShapeType="1"/>
          </p:cNvCxnSpPr>
          <p:nvPr/>
        </p:nvCxnSpPr>
        <p:spPr bwMode="auto">
          <a:xfrm rot="5400000" flipH="1" flipV="1">
            <a:off x="6259462" y="3891757"/>
            <a:ext cx="288925" cy="217488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2" name="直線接點 43"/>
          <p:cNvCxnSpPr>
            <a:cxnSpLocks noChangeShapeType="1"/>
          </p:cNvCxnSpPr>
          <p:nvPr/>
        </p:nvCxnSpPr>
        <p:spPr bwMode="auto">
          <a:xfrm rot="16200000" flipV="1">
            <a:off x="6795243" y="3927476"/>
            <a:ext cx="288925" cy="146050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pSp>
        <p:nvGrpSpPr>
          <p:cNvPr id="13" name="群組 26"/>
          <p:cNvGrpSpPr>
            <a:grpSpLocks/>
          </p:cNvGrpSpPr>
          <p:nvPr/>
        </p:nvGrpSpPr>
        <p:grpSpPr bwMode="auto">
          <a:xfrm>
            <a:off x="6439644" y="3400425"/>
            <a:ext cx="571500" cy="600075"/>
            <a:chOff x="1785938" y="2400300"/>
            <a:chExt cx="571500" cy="600075"/>
          </a:xfrm>
        </p:grpSpPr>
        <p:sp>
          <p:nvSpPr>
            <p:cNvPr id="14" name="橢圓 24"/>
            <p:cNvSpPr>
              <a:spLocks noChangeArrowheads="1"/>
            </p:cNvSpPr>
            <p:nvPr/>
          </p:nvSpPr>
          <p:spPr bwMode="auto">
            <a:xfrm>
              <a:off x="1785938" y="2428875"/>
              <a:ext cx="500062" cy="500063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15" name="矩形 22"/>
            <p:cNvSpPr>
              <a:spLocks noChangeArrowheads="1"/>
            </p:cNvSpPr>
            <p:nvPr/>
          </p:nvSpPr>
          <p:spPr bwMode="auto">
            <a:xfrm>
              <a:off x="1857375" y="2400300"/>
              <a:ext cx="500063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latin typeface="+mj-lt"/>
                </a:rPr>
                <a:t>5</a:t>
              </a:r>
              <a:endParaRPr lang="zh-TW" altLang="en-US" b="1" dirty="0">
                <a:latin typeface="+mj-lt"/>
              </a:endParaRPr>
            </a:p>
          </p:txBody>
        </p:sp>
      </p:grpSp>
      <p:grpSp>
        <p:nvGrpSpPr>
          <p:cNvPr id="16" name="群組 27"/>
          <p:cNvGrpSpPr>
            <a:grpSpLocks/>
          </p:cNvGrpSpPr>
          <p:nvPr/>
        </p:nvGrpSpPr>
        <p:grpSpPr bwMode="auto">
          <a:xfrm>
            <a:off x="5868144" y="4043363"/>
            <a:ext cx="587375" cy="600075"/>
            <a:chOff x="1214438" y="3043238"/>
            <a:chExt cx="587266" cy="600075"/>
          </a:xfrm>
        </p:grpSpPr>
        <p:sp>
          <p:nvSpPr>
            <p:cNvPr id="17" name="橢圓 26"/>
            <p:cNvSpPr>
              <a:spLocks noChangeArrowheads="1"/>
            </p:cNvSpPr>
            <p:nvPr/>
          </p:nvSpPr>
          <p:spPr bwMode="auto">
            <a:xfrm>
              <a:off x="1214438" y="3071813"/>
              <a:ext cx="500062" cy="500062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18" name="矩形 22"/>
            <p:cNvSpPr>
              <a:spLocks noChangeArrowheads="1"/>
            </p:cNvSpPr>
            <p:nvPr/>
          </p:nvSpPr>
          <p:spPr bwMode="auto">
            <a:xfrm>
              <a:off x="1301734" y="3043238"/>
              <a:ext cx="499970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latin typeface="+mj-lt"/>
                </a:rPr>
                <a:t>2</a:t>
              </a:r>
              <a:endParaRPr lang="zh-TW" altLang="en-US" b="1" dirty="0">
                <a:latin typeface="+mj-lt"/>
              </a:endParaRPr>
            </a:p>
          </p:txBody>
        </p:sp>
      </p:grpSp>
      <p:grpSp>
        <p:nvGrpSpPr>
          <p:cNvPr id="19" name="群組 28"/>
          <p:cNvGrpSpPr>
            <a:grpSpLocks/>
          </p:cNvGrpSpPr>
          <p:nvPr/>
        </p:nvGrpSpPr>
        <p:grpSpPr bwMode="auto">
          <a:xfrm>
            <a:off x="6939706" y="4043363"/>
            <a:ext cx="571500" cy="600075"/>
            <a:chOff x="2286000" y="3043238"/>
            <a:chExt cx="571500" cy="600075"/>
          </a:xfrm>
        </p:grpSpPr>
        <p:sp>
          <p:nvSpPr>
            <p:cNvPr id="20" name="橢圓 27"/>
            <p:cNvSpPr>
              <a:spLocks noChangeArrowheads="1"/>
            </p:cNvSpPr>
            <p:nvPr/>
          </p:nvSpPr>
          <p:spPr bwMode="auto">
            <a:xfrm>
              <a:off x="2286000" y="3071813"/>
              <a:ext cx="500063" cy="500062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21" name="矩形 22"/>
            <p:cNvSpPr>
              <a:spLocks noChangeArrowheads="1"/>
            </p:cNvSpPr>
            <p:nvPr/>
          </p:nvSpPr>
          <p:spPr bwMode="auto">
            <a:xfrm>
              <a:off x="2357438" y="3043238"/>
              <a:ext cx="500062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latin typeface="+mj-lt"/>
                </a:rPr>
                <a:t>7</a:t>
              </a:r>
              <a:endParaRPr lang="zh-TW" altLang="en-US" b="1" dirty="0">
                <a:latin typeface="+mj-lt"/>
              </a:endParaRPr>
            </a:p>
          </p:txBody>
        </p:sp>
      </p:grpSp>
      <p:cxnSp>
        <p:nvCxnSpPr>
          <p:cNvPr id="22" name="直線單箭頭接點 21"/>
          <p:cNvCxnSpPr>
            <a:cxnSpLocks noChangeShapeType="1"/>
          </p:cNvCxnSpPr>
          <p:nvPr/>
        </p:nvCxnSpPr>
        <p:spPr bwMode="auto">
          <a:xfrm rot="10800000" flipV="1">
            <a:off x="6939706" y="3286125"/>
            <a:ext cx="428625" cy="285750"/>
          </a:xfrm>
          <a:prstGeom prst="straightConnector1">
            <a:avLst/>
          </a:prstGeom>
          <a:noFill/>
          <a:ln w="38100" algn="ctr">
            <a:solidFill>
              <a:srgbClr val="7030A0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3" name="直線單箭頭接點 22"/>
          <p:cNvCxnSpPr>
            <a:cxnSpLocks noChangeShapeType="1"/>
          </p:cNvCxnSpPr>
          <p:nvPr/>
        </p:nvCxnSpPr>
        <p:spPr bwMode="auto">
          <a:xfrm rot="16200000" flipH="1">
            <a:off x="6868269" y="3857625"/>
            <a:ext cx="357187" cy="214313"/>
          </a:xfrm>
          <a:prstGeom prst="straightConnector1">
            <a:avLst/>
          </a:prstGeom>
          <a:noFill/>
          <a:ln w="38100" algn="ctr">
            <a:solidFill>
              <a:srgbClr val="7030A0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4" name="投影片編號版面配置區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734401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3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3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BST : Recursive Search Codes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graphicFrame>
        <p:nvGraphicFramePr>
          <p:cNvPr id="5" name="內容版面配置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29791743"/>
              </p:ext>
            </p:extLst>
          </p:nvPr>
        </p:nvGraphicFramePr>
        <p:xfrm>
          <a:off x="467544" y="1628800"/>
          <a:ext cx="8208912" cy="4497369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82089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750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00" baseline="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template &lt; class K, class E &gt;</a:t>
                      </a:r>
                      <a:endParaRPr lang="zh-TW" altLang="zh-TW" sz="1800" b="1" kern="100" baseline="0" dirty="0" smtClean="0"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77547" marR="7754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505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pair&lt;K,E&gt;* BST&lt;K,E&gt;::Get(</a:t>
                      </a:r>
                      <a:r>
                        <a:rPr lang="en-US" altLang="zh-TW" sz="1800" b="1" kern="100" baseline="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const</a:t>
                      </a:r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K&amp; k)</a:t>
                      </a:r>
                      <a:endParaRPr lang="zh-TW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7505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{ </a:t>
                      </a:r>
                      <a:r>
                        <a:rPr lang="en-US" sz="1800" b="1" kern="100" baseline="0" dirty="0" smtClean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// Search the BST for a pair with key k</a:t>
                      </a:r>
                      <a:endParaRPr lang="zh-TW" sz="1800" b="1" kern="100" baseline="0" dirty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2299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</a:t>
                      </a:r>
                      <a:r>
                        <a:rPr lang="en-US" altLang="zh-TW" sz="1800" b="1" kern="100" baseline="0" dirty="0" smtClean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// If the this pair is found, return a pointer to this   </a:t>
                      </a:r>
                      <a:br>
                        <a:rPr lang="en-US" altLang="zh-TW" sz="1800" b="1" kern="100" baseline="0" dirty="0" smtClean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</a:br>
                      <a:r>
                        <a:rPr lang="en-US" altLang="zh-TW" sz="1800" b="1" kern="100" baseline="0" dirty="0" smtClean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// pair, otherwise return 0</a:t>
                      </a:r>
                      <a:endParaRPr lang="zh-TW" sz="1800" b="1" kern="100" baseline="0" dirty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7505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800" b="1" kern="100" baseline="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return Get(root, k);</a:t>
                      </a:r>
                      <a:endParaRPr lang="zh-TW" sz="1800" b="1" kern="100" baseline="0" dirty="0"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7505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}</a:t>
                      </a:r>
                      <a:endParaRPr lang="zh-TW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7505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endParaRPr lang="zh-TW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750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00" baseline="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template &lt; class K, class E &gt;</a:t>
                      </a:r>
                      <a:endParaRPr lang="zh-TW" altLang="zh-TW" sz="1800" b="1" kern="100" baseline="0" dirty="0" smtClean="0"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750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pair&lt;K,E&gt;* BST&lt;K,E&gt;::Get(</a:t>
                      </a:r>
                      <a:r>
                        <a:rPr lang="en-US" altLang="zh-TW" sz="1800" b="1" kern="100" baseline="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TreeNode</a:t>
                      </a:r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&lt;pair&lt;K,E&gt;&gt;* p, </a:t>
                      </a:r>
                      <a:r>
                        <a:rPr lang="en-US" altLang="zh-TW" sz="1800" b="1" kern="100" baseline="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const</a:t>
                      </a:r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K&amp; k)</a:t>
                      </a:r>
                      <a:endParaRPr lang="zh-TW" altLang="zh-TW" sz="1800" b="1" kern="100" baseline="0" dirty="0" smtClean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750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{ </a:t>
                      </a:r>
                      <a:endParaRPr lang="zh-TW" altLang="zh-TW" sz="1800" b="1" kern="100" baseline="0" dirty="0" smtClean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750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if(!p) return 0;</a:t>
                      </a:r>
                      <a:endParaRPr lang="zh-TW" altLang="zh-TW" sz="1800" b="1" kern="100" baseline="0" dirty="0" smtClean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750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if(k &lt; p-&gt;</a:t>
                      </a:r>
                      <a:r>
                        <a:rPr lang="en-US" altLang="zh-TW" sz="1800" b="1" kern="100" baseline="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data.first</a:t>
                      </a:r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) return Get(p-&gt;</a:t>
                      </a:r>
                      <a:r>
                        <a:rPr lang="en-US" altLang="zh-TW" sz="1800" b="1" kern="100" baseline="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leftChild</a:t>
                      </a:r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, k);</a:t>
                      </a:r>
                      <a:endParaRPr lang="zh-TW" altLang="zh-TW" sz="1800" b="1" kern="100" baseline="0" dirty="0" smtClean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7505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if(k &gt; p-&gt;</a:t>
                      </a:r>
                      <a:r>
                        <a:rPr lang="en-US" altLang="zh-TW" sz="1800" b="1" kern="100" baseline="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data.first</a:t>
                      </a:r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) return Get(p-&gt;</a:t>
                      </a:r>
                      <a:r>
                        <a:rPr lang="en-US" altLang="zh-TW" sz="1800" b="1" kern="100" baseline="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rightChild</a:t>
                      </a:r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, k);</a:t>
                      </a:r>
                      <a:endParaRPr lang="zh-TW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8750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return &amp;p-&gt;data;</a:t>
                      </a:r>
                      <a:endParaRPr lang="zh-TW" altLang="zh-TW" sz="1800" b="1" kern="100" baseline="0" dirty="0" smtClean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8750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}</a:t>
                      </a: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	</a:t>
                      </a:r>
                      <a:endParaRPr lang="zh-TW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4" name="文字方塊 3"/>
          <p:cNvSpPr txBox="1"/>
          <p:nvPr/>
        </p:nvSpPr>
        <p:spPr>
          <a:xfrm>
            <a:off x="4462393" y="3142709"/>
            <a:ext cx="2633093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 smtClean="0"/>
              <a:t>p-&gt;</a:t>
            </a:r>
            <a:r>
              <a:rPr lang="en-US" altLang="zh-TW" dirty="0" err="1" smtClean="0"/>
              <a:t>data.first</a:t>
            </a:r>
            <a:r>
              <a:rPr lang="en-US" altLang="zh-TW" dirty="0" smtClean="0"/>
              <a:t> = key</a:t>
            </a:r>
          </a:p>
          <a:p>
            <a:r>
              <a:rPr lang="en-US" altLang="zh-TW" smtClean="0"/>
              <a:t>p-</a:t>
            </a:r>
            <a:r>
              <a:rPr lang="en-US" altLang="zh-TW" dirty="0" smtClean="0"/>
              <a:t>&gt;</a:t>
            </a:r>
            <a:r>
              <a:rPr lang="en-US" altLang="zh-TW" dirty="0" err="1" smtClean="0"/>
              <a:t>data.second</a:t>
            </a:r>
            <a:r>
              <a:rPr lang="en-US" altLang="zh-TW" dirty="0" smtClean="0"/>
              <a:t> = element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5129264" y="4077072"/>
            <a:ext cx="1296144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2" name="直線單箭頭接點 11"/>
          <p:cNvCxnSpPr>
            <a:stCxn id="6" idx="0"/>
            <a:endCxn id="4" idx="2"/>
          </p:cNvCxnSpPr>
          <p:nvPr/>
        </p:nvCxnSpPr>
        <p:spPr>
          <a:xfrm flipV="1">
            <a:off x="5777336" y="3789040"/>
            <a:ext cx="1604" cy="28803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673560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BST : Iterative Search Codes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graphicFrame>
        <p:nvGraphicFramePr>
          <p:cNvPr id="5" name="內容版面配置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72396582"/>
              </p:ext>
            </p:extLst>
          </p:nvPr>
        </p:nvGraphicFramePr>
        <p:xfrm>
          <a:off x="467544" y="1628799"/>
          <a:ext cx="8208912" cy="4497363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82089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595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00" baseline="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template &lt; class K, class E &gt;</a:t>
                      </a:r>
                      <a:endParaRPr lang="zh-TW" altLang="zh-TW" sz="1800" b="1" kern="100" baseline="0" dirty="0" smtClean="0"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95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pair&lt;K,E&gt;* BST&lt;K,E&gt;::Get(</a:t>
                      </a:r>
                      <a:r>
                        <a:rPr lang="en-US" altLang="zh-TW" sz="1800" b="1" kern="100" baseline="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const</a:t>
                      </a:r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K&amp; k)</a:t>
                      </a:r>
                      <a:endParaRPr lang="zh-TW" altLang="zh-TW" sz="1800" b="1" kern="100" baseline="0" dirty="0" smtClean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595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{ </a:t>
                      </a:r>
                      <a:endParaRPr lang="zh-TW" altLang="zh-TW" sz="1800" b="1" kern="100" baseline="0" dirty="0" smtClean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595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</a:t>
                      </a:r>
                      <a:r>
                        <a:rPr lang="en-US" altLang="zh-TW" sz="1800" b="1" kern="100" baseline="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TreeNode</a:t>
                      </a:r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&lt; pair&lt;K, E&gt; &gt; *</a:t>
                      </a:r>
                      <a:r>
                        <a:rPr lang="en-US" altLang="zh-TW" sz="1800" b="1" kern="100" baseline="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currentNode</a:t>
                      </a:r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= root;</a:t>
                      </a:r>
                      <a:endParaRPr lang="zh-TW" altLang="zh-TW" sz="1800" b="1" kern="100" baseline="0" dirty="0" smtClean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595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while (</a:t>
                      </a:r>
                      <a:r>
                        <a:rPr lang="en-US" altLang="zh-TW" sz="1800" b="1" kern="100" baseline="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currentNode</a:t>
                      </a:r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) {</a:t>
                      </a:r>
                      <a:endParaRPr lang="zh-TW" altLang="zh-TW" sz="1800" b="1" kern="100" baseline="0" dirty="0" smtClean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5951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if (k &lt; </a:t>
                      </a:r>
                      <a:r>
                        <a:rPr lang="en-US" altLang="zh-TW" sz="1800" b="1" kern="100" baseline="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currentNode</a:t>
                      </a:r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-&gt;</a:t>
                      </a:r>
                      <a:r>
                        <a:rPr lang="en-US" altLang="zh-TW" sz="1800" b="1" kern="100" baseline="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data.first</a:t>
                      </a:r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)</a:t>
                      </a:r>
                      <a:endParaRPr lang="zh-TW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595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  </a:t>
                      </a:r>
                      <a:r>
                        <a:rPr lang="en-US" altLang="zh-TW" sz="1800" b="1" kern="100" baseline="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currentNode</a:t>
                      </a:r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= </a:t>
                      </a:r>
                      <a:r>
                        <a:rPr lang="en-US" altLang="zh-TW" sz="1800" b="1" kern="100" baseline="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currentNode</a:t>
                      </a:r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-&gt;</a:t>
                      </a:r>
                      <a:r>
                        <a:rPr lang="en-US" altLang="zh-TW" sz="1800" b="1" kern="100" baseline="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leftChild</a:t>
                      </a:r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;</a:t>
                      </a:r>
                      <a:endParaRPr lang="zh-TW" altLang="zh-TW" sz="1800" b="1" kern="100" baseline="0" dirty="0" smtClean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595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else if (k &gt; </a:t>
                      </a:r>
                      <a:r>
                        <a:rPr lang="en-US" altLang="zh-TW" sz="1800" b="1" kern="100" baseline="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currentNode</a:t>
                      </a:r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-&gt;</a:t>
                      </a:r>
                      <a:r>
                        <a:rPr lang="en-US" altLang="zh-TW" sz="1800" b="1" kern="100" baseline="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data.first</a:t>
                      </a:r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)</a:t>
                      </a:r>
                      <a:endParaRPr lang="zh-TW" altLang="zh-TW" sz="1800" b="1" kern="100" baseline="0" dirty="0" smtClean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595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  </a:t>
                      </a:r>
                      <a:r>
                        <a:rPr lang="en-US" altLang="zh-TW" sz="1800" b="1" kern="100" baseline="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currentNode</a:t>
                      </a:r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= </a:t>
                      </a:r>
                      <a:r>
                        <a:rPr lang="en-US" altLang="zh-TW" sz="1800" b="1" kern="100" baseline="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currentNode</a:t>
                      </a:r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-&gt;</a:t>
                      </a:r>
                      <a:r>
                        <a:rPr lang="en-US" altLang="zh-TW" sz="1800" b="1" kern="100" baseline="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rightChild</a:t>
                      </a:r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;</a:t>
                      </a:r>
                      <a:endParaRPr lang="zh-TW" altLang="zh-TW" sz="1800" b="1" kern="100" baseline="0" dirty="0" smtClean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595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else return &amp; </a:t>
                      </a:r>
                      <a:r>
                        <a:rPr lang="en-US" altLang="zh-TW" sz="1800" b="1" kern="100" baseline="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currentNode</a:t>
                      </a:r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-&gt;data;</a:t>
                      </a:r>
                      <a:endParaRPr lang="zh-TW" altLang="zh-TW" sz="1800" b="1" kern="100" baseline="0" dirty="0" smtClean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595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}</a:t>
                      </a:r>
                      <a:endParaRPr lang="zh-TW" altLang="zh-TW" sz="1800" b="1" kern="100" baseline="0" dirty="0" smtClean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4595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return NULL; </a:t>
                      </a:r>
                      <a:r>
                        <a:rPr lang="en-US" altLang="zh-TW" sz="1800" b="1" kern="100" baseline="0" dirty="0" smtClean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// no match found</a:t>
                      </a:r>
                      <a:endParaRPr lang="zh-TW" altLang="zh-TW" sz="1800" b="1" kern="100" baseline="0" dirty="0" smtClean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4595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}</a:t>
                      </a: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	</a:t>
                      </a:r>
                      <a:endParaRPr lang="zh-TW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998676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BST : Search an </a:t>
            </a:r>
            <a:r>
              <a:rPr lang="en-US" altLang="zh-TW" dirty="0" smtClean="0"/>
              <a:t>Element by Rank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Definition of </a:t>
            </a:r>
            <a:r>
              <a:rPr lang="en-US" altLang="zh-TW" b="1" dirty="0" smtClean="0"/>
              <a:t>rank</a:t>
            </a:r>
            <a:r>
              <a:rPr lang="en-US" altLang="zh-TW" dirty="0" smtClean="0"/>
              <a:t>:</a:t>
            </a:r>
          </a:p>
          <a:p>
            <a:pPr lvl="1"/>
            <a:r>
              <a:rPr lang="en-US" altLang="zh-TW" dirty="0" smtClean="0"/>
              <a:t>A </a:t>
            </a:r>
            <a:r>
              <a:rPr lang="en-US" altLang="zh-TW" b="1" i="1" dirty="0" smtClean="0"/>
              <a:t>rank</a:t>
            </a:r>
            <a:r>
              <a:rPr lang="en-US" altLang="zh-TW" dirty="0" smtClean="0"/>
              <a:t> of a node is its position in </a:t>
            </a:r>
            <a:r>
              <a:rPr lang="en-US" altLang="zh-TW" dirty="0" err="1" smtClean="0"/>
              <a:t>inorder</a:t>
            </a:r>
            <a:r>
              <a:rPr lang="en-US" altLang="zh-TW" dirty="0" smtClean="0"/>
              <a:t> traversal</a:t>
            </a:r>
          </a:p>
          <a:p>
            <a:pPr lvl="1"/>
            <a:endParaRPr lang="zh-TW" altLang="en-US" dirty="0"/>
          </a:p>
        </p:txBody>
      </p:sp>
      <p:grpSp>
        <p:nvGrpSpPr>
          <p:cNvPr id="21" name="群組 20"/>
          <p:cNvGrpSpPr/>
          <p:nvPr/>
        </p:nvGrpSpPr>
        <p:grpSpPr>
          <a:xfrm>
            <a:off x="2333771" y="2780928"/>
            <a:ext cx="2714625" cy="1885950"/>
            <a:chOff x="2771800" y="2911202"/>
            <a:chExt cx="2714625" cy="1885950"/>
          </a:xfrm>
        </p:grpSpPr>
        <p:sp>
          <p:nvSpPr>
            <p:cNvPr id="4" name="橢圓 5"/>
            <p:cNvSpPr>
              <a:spLocks noChangeArrowheads="1"/>
            </p:cNvSpPr>
            <p:nvPr/>
          </p:nvSpPr>
          <p:spPr bwMode="auto">
            <a:xfrm>
              <a:off x="4129113" y="2939777"/>
              <a:ext cx="500062" cy="500063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5" name="矩形 22"/>
            <p:cNvSpPr>
              <a:spLocks noChangeArrowheads="1"/>
            </p:cNvSpPr>
            <p:nvPr/>
          </p:nvSpPr>
          <p:spPr bwMode="auto">
            <a:xfrm>
              <a:off x="4129113" y="2911202"/>
              <a:ext cx="642937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latin typeface="+mj-lt"/>
                </a:rPr>
                <a:t>30</a:t>
              </a:r>
              <a:endParaRPr lang="zh-TW" altLang="en-US" b="1" dirty="0">
                <a:latin typeface="+mj-lt"/>
              </a:endParaRPr>
            </a:p>
          </p:txBody>
        </p:sp>
        <p:sp>
          <p:nvSpPr>
            <p:cNvPr id="6" name="橢圓 5"/>
            <p:cNvSpPr>
              <a:spLocks noChangeArrowheads="1"/>
            </p:cNvSpPr>
            <p:nvPr/>
          </p:nvSpPr>
          <p:spPr bwMode="auto">
            <a:xfrm>
              <a:off x="3343300" y="3582715"/>
              <a:ext cx="500063" cy="500062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7" name="橢圓 6"/>
            <p:cNvSpPr>
              <a:spLocks noChangeArrowheads="1"/>
            </p:cNvSpPr>
            <p:nvPr/>
          </p:nvSpPr>
          <p:spPr bwMode="auto">
            <a:xfrm>
              <a:off x="4914925" y="3582715"/>
              <a:ext cx="500063" cy="500062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8" name="橢圓 7"/>
            <p:cNvSpPr>
              <a:spLocks noChangeArrowheads="1"/>
            </p:cNvSpPr>
            <p:nvPr/>
          </p:nvSpPr>
          <p:spPr bwMode="auto">
            <a:xfrm>
              <a:off x="2771800" y="4225652"/>
              <a:ext cx="500063" cy="500063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cxnSp>
          <p:nvCxnSpPr>
            <p:cNvPr id="10" name="直線接點 30"/>
            <p:cNvCxnSpPr>
              <a:cxnSpLocks noChangeShapeType="1"/>
              <a:stCxn id="6" idx="7"/>
              <a:endCxn id="4" idx="3"/>
            </p:cNvCxnSpPr>
            <p:nvPr/>
          </p:nvCxnSpPr>
          <p:spPr bwMode="auto">
            <a:xfrm rot="5400000" flipH="1" flipV="1">
              <a:off x="3841775" y="3295378"/>
              <a:ext cx="288925" cy="431800"/>
            </a:xfrm>
            <a:prstGeom prst="line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" name="直線接點 33"/>
            <p:cNvCxnSpPr>
              <a:cxnSpLocks noChangeShapeType="1"/>
              <a:stCxn id="7" idx="1"/>
              <a:endCxn id="4" idx="5"/>
            </p:cNvCxnSpPr>
            <p:nvPr/>
          </p:nvCxnSpPr>
          <p:spPr bwMode="auto">
            <a:xfrm rot="16200000" flipV="1">
              <a:off x="4627587" y="3295378"/>
              <a:ext cx="288925" cy="431800"/>
            </a:xfrm>
            <a:prstGeom prst="line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" name="直線接點 36"/>
            <p:cNvCxnSpPr>
              <a:cxnSpLocks noChangeShapeType="1"/>
              <a:stCxn id="8" idx="7"/>
              <a:endCxn id="6" idx="3"/>
            </p:cNvCxnSpPr>
            <p:nvPr/>
          </p:nvCxnSpPr>
          <p:spPr bwMode="auto">
            <a:xfrm rot="5400000" flipH="1" flipV="1">
              <a:off x="3163119" y="4045471"/>
              <a:ext cx="288925" cy="217487"/>
            </a:xfrm>
            <a:prstGeom prst="line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4" name="矩形 22"/>
            <p:cNvSpPr>
              <a:spLocks noChangeArrowheads="1"/>
            </p:cNvSpPr>
            <p:nvPr/>
          </p:nvSpPr>
          <p:spPr bwMode="auto">
            <a:xfrm>
              <a:off x="3414738" y="3554140"/>
              <a:ext cx="500062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>
                  <a:latin typeface="+mj-lt"/>
                </a:rPr>
                <a:t>5</a:t>
              </a:r>
              <a:endParaRPr lang="zh-TW" altLang="en-US" b="1">
                <a:latin typeface="+mj-lt"/>
              </a:endParaRPr>
            </a:p>
          </p:txBody>
        </p:sp>
        <p:sp>
          <p:nvSpPr>
            <p:cNvPr id="15" name="矩形 22"/>
            <p:cNvSpPr>
              <a:spLocks noChangeArrowheads="1"/>
            </p:cNvSpPr>
            <p:nvPr/>
          </p:nvSpPr>
          <p:spPr bwMode="auto">
            <a:xfrm>
              <a:off x="2843238" y="4197077"/>
              <a:ext cx="500062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>
                  <a:latin typeface="+mj-lt"/>
                </a:rPr>
                <a:t>2</a:t>
              </a:r>
              <a:endParaRPr lang="zh-TW" altLang="en-US" b="1">
                <a:latin typeface="+mj-lt"/>
              </a:endParaRPr>
            </a:p>
          </p:txBody>
        </p:sp>
        <p:sp>
          <p:nvSpPr>
            <p:cNvPr id="17" name="矩形 22"/>
            <p:cNvSpPr>
              <a:spLocks noChangeArrowheads="1"/>
            </p:cNvSpPr>
            <p:nvPr/>
          </p:nvSpPr>
          <p:spPr bwMode="auto">
            <a:xfrm>
              <a:off x="4914925" y="3525565"/>
              <a:ext cx="571500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latin typeface="+mj-lt"/>
                </a:rPr>
                <a:t>40</a:t>
              </a:r>
              <a:endParaRPr lang="zh-TW" altLang="en-US" b="1" dirty="0">
                <a:latin typeface="+mj-lt"/>
              </a:endParaRPr>
            </a:p>
          </p:txBody>
        </p:sp>
      </p:grpSp>
      <p:sp>
        <p:nvSpPr>
          <p:cNvPr id="22" name="文字方塊 21"/>
          <p:cNvSpPr txBox="1"/>
          <p:nvPr/>
        </p:nvSpPr>
        <p:spPr>
          <a:xfrm>
            <a:off x="995153" y="4653136"/>
            <a:ext cx="53918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 err="1" smtClean="0"/>
              <a:t>Inorder</a:t>
            </a:r>
            <a:r>
              <a:rPr lang="en-US" altLang="zh-TW" sz="2800" b="1" dirty="0" smtClean="0"/>
              <a:t> traversal : 2 -&gt; 5 -&gt; 30 -&gt; 40</a:t>
            </a:r>
            <a:endParaRPr lang="zh-TW" altLang="en-US" sz="2800" b="1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995154" y="5157192"/>
            <a:ext cx="54076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/>
              <a:t> </a:t>
            </a:r>
            <a:r>
              <a:rPr lang="en-US" altLang="zh-TW" sz="2800" b="1" dirty="0" smtClean="0"/>
              <a:t>                    Rank : 1      2       3        4</a:t>
            </a:r>
            <a:endParaRPr lang="zh-TW" altLang="en-US" sz="2800" b="1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979335" y="5714092"/>
            <a:ext cx="5423496" cy="9541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/>
              <a:t>Therefore, the </a:t>
            </a:r>
            <a:r>
              <a:rPr lang="en-US" altLang="zh-TW" sz="2800" dirty="0" err="1" smtClean="0"/>
              <a:t>r</a:t>
            </a:r>
            <a:r>
              <a:rPr lang="en-US" altLang="zh-TW" sz="2800" baseline="30000" dirty="0" err="1" smtClean="0"/>
              <a:t>th</a:t>
            </a:r>
            <a:r>
              <a:rPr lang="en-US" altLang="zh-TW" sz="2800" dirty="0" smtClean="0"/>
              <a:t> smallest element is the node with rank r</a:t>
            </a:r>
            <a:endParaRPr lang="zh-TW" altLang="en-US" sz="2800" dirty="0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25</a:t>
            </a:fld>
            <a:endParaRPr lang="zh-TW" altLang="en-US"/>
          </a:p>
        </p:txBody>
      </p:sp>
      <p:sp>
        <p:nvSpPr>
          <p:cNvPr id="13" name="文字方塊 12"/>
          <p:cNvSpPr txBox="1"/>
          <p:nvPr/>
        </p:nvSpPr>
        <p:spPr>
          <a:xfrm>
            <a:off x="5137443" y="3192943"/>
            <a:ext cx="37683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 smtClean="0">
                <a:solidFill>
                  <a:srgbClr val="FF0000"/>
                </a:solidFill>
              </a:rPr>
              <a:t>Need r visits of nodes</a:t>
            </a:r>
          </a:p>
          <a:p>
            <a:r>
              <a:rPr lang="en-US" altLang="zh-TW" sz="2800" b="1" dirty="0" smtClean="0">
                <a:solidFill>
                  <a:srgbClr val="FF0000"/>
                </a:solidFill>
              </a:rPr>
              <a:t>Any faster ways?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303649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4" grpId="0" animBg="1"/>
      <p:bldP spid="1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BST:</a:t>
            </a:r>
            <a:r>
              <a:rPr lang="zh-TW" altLang="en-US" dirty="0"/>
              <a:t> </a:t>
            </a:r>
            <a:r>
              <a:rPr lang="en-US" altLang="zh-TW" dirty="0" smtClean="0"/>
              <a:t>Search by Rank - </a:t>
            </a:r>
            <a:r>
              <a:rPr lang="en-US" altLang="zh-TW" dirty="0" err="1" smtClean="0"/>
              <a:t>leftSize</a:t>
            </a:r>
            <a:endParaRPr lang="zh-TW" altLang="en-US" dirty="0"/>
          </a:p>
        </p:txBody>
      </p:sp>
      <p:sp>
        <p:nvSpPr>
          <p:cNvPr id="16" name="橢圓 5"/>
          <p:cNvSpPr>
            <a:spLocks noChangeArrowheads="1"/>
          </p:cNvSpPr>
          <p:nvPr/>
        </p:nvSpPr>
        <p:spPr bwMode="auto">
          <a:xfrm>
            <a:off x="5054377" y="3107605"/>
            <a:ext cx="500063" cy="500063"/>
          </a:xfrm>
          <a:prstGeom prst="ellipse">
            <a:avLst/>
          </a:prstGeom>
          <a:noFill/>
          <a:ln w="38100" algn="ctr">
            <a:solidFill>
              <a:srgbClr val="FF0000">
                <a:alpha val="0"/>
              </a:srgbClr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17" name="橢圓 5"/>
          <p:cNvSpPr>
            <a:spLocks noChangeArrowheads="1"/>
          </p:cNvSpPr>
          <p:nvPr/>
        </p:nvSpPr>
        <p:spPr bwMode="auto">
          <a:xfrm>
            <a:off x="4554315" y="3798168"/>
            <a:ext cx="500062" cy="500062"/>
          </a:xfrm>
          <a:prstGeom prst="ellipse">
            <a:avLst/>
          </a:prstGeom>
          <a:noFill/>
          <a:ln w="38100" algn="ctr">
            <a:solidFill>
              <a:srgbClr val="FF0000">
                <a:alpha val="0"/>
              </a:srgbClr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18" name="橢圓 17"/>
          <p:cNvSpPr>
            <a:spLocks noChangeArrowheads="1"/>
          </p:cNvSpPr>
          <p:nvPr/>
        </p:nvSpPr>
        <p:spPr bwMode="auto">
          <a:xfrm>
            <a:off x="4268565" y="2456730"/>
            <a:ext cx="500062" cy="500063"/>
          </a:xfrm>
          <a:prstGeom prst="ellipse">
            <a:avLst/>
          </a:prstGeom>
          <a:noFill/>
          <a:ln w="38100" algn="ctr">
            <a:solidFill>
              <a:srgbClr val="FF0000">
                <a:alpha val="0"/>
              </a:srgbClr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grpSp>
        <p:nvGrpSpPr>
          <p:cNvPr id="19" name="群組 55"/>
          <p:cNvGrpSpPr>
            <a:grpSpLocks/>
          </p:cNvGrpSpPr>
          <p:nvPr/>
        </p:nvGrpSpPr>
        <p:grpSpPr bwMode="auto">
          <a:xfrm>
            <a:off x="5625877" y="3726730"/>
            <a:ext cx="658813" cy="600075"/>
            <a:chOff x="3929063" y="5000625"/>
            <a:chExt cx="658703" cy="600164"/>
          </a:xfrm>
        </p:grpSpPr>
        <p:sp>
          <p:nvSpPr>
            <p:cNvPr id="20" name="橢圓 29"/>
            <p:cNvSpPr>
              <a:spLocks noChangeArrowheads="1"/>
            </p:cNvSpPr>
            <p:nvPr/>
          </p:nvSpPr>
          <p:spPr bwMode="auto">
            <a:xfrm>
              <a:off x="3929063" y="5029200"/>
              <a:ext cx="500062" cy="500063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21" name="矩形 22"/>
            <p:cNvSpPr>
              <a:spLocks noChangeArrowheads="1"/>
            </p:cNvSpPr>
            <p:nvPr/>
          </p:nvSpPr>
          <p:spPr bwMode="auto">
            <a:xfrm>
              <a:off x="3944935" y="5000625"/>
              <a:ext cx="642831" cy="600164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latin typeface="+mj-lt"/>
                </a:rPr>
                <a:t>80</a:t>
              </a:r>
              <a:endParaRPr lang="zh-TW" altLang="en-US" b="1" dirty="0">
                <a:latin typeface="+mj-lt"/>
              </a:endParaRPr>
            </a:p>
          </p:txBody>
        </p:sp>
      </p:grpSp>
      <p:grpSp>
        <p:nvGrpSpPr>
          <p:cNvPr id="22" name="群組 49"/>
          <p:cNvGrpSpPr>
            <a:grpSpLocks/>
          </p:cNvGrpSpPr>
          <p:nvPr/>
        </p:nvGrpSpPr>
        <p:grpSpPr bwMode="auto">
          <a:xfrm>
            <a:off x="4268565" y="2440855"/>
            <a:ext cx="571500" cy="600075"/>
            <a:chOff x="2571750" y="3714750"/>
            <a:chExt cx="571490" cy="600164"/>
          </a:xfrm>
          <a:noFill/>
        </p:grpSpPr>
        <p:sp>
          <p:nvSpPr>
            <p:cNvPr id="23" name="橢圓 5"/>
            <p:cNvSpPr>
              <a:spLocks noChangeArrowheads="1"/>
            </p:cNvSpPr>
            <p:nvPr/>
          </p:nvSpPr>
          <p:spPr bwMode="auto">
            <a:xfrm>
              <a:off x="2571750" y="3743325"/>
              <a:ext cx="500063" cy="500063"/>
            </a:xfrm>
            <a:prstGeom prst="ellipse">
              <a:avLst/>
            </a:prstGeom>
            <a:grpFill/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24" name="矩形 22"/>
            <p:cNvSpPr>
              <a:spLocks noChangeArrowheads="1"/>
            </p:cNvSpPr>
            <p:nvPr/>
          </p:nvSpPr>
          <p:spPr bwMode="auto">
            <a:xfrm>
              <a:off x="2571750" y="3714750"/>
              <a:ext cx="571490" cy="600164"/>
            </a:xfrm>
            <a:prstGeom prst="rect">
              <a:avLst/>
            </a:prstGeom>
            <a:grpFill/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latin typeface="+mj-lt"/>
                </a:rPr>
                <a:t>30</a:t>
              </a:r>
              <a:endParaRPr lang="zh-TW" altLang="en-US" b="1" dirty="0">
                <a:latin typeface="+mj-lt"/>
              </a:endParaRPr>
            </a:p>
          </p:txBody>
        </p:sp>
      </p:grpSp>
      <p:cxnSp>
        <p:nvCxnSpPr>
          <p:cNvPr id="25" name="直線接點 30"/>
          <p:cNvCxnSpPr>
            <a:cxnSpLocks noChangeShapeType="1"/>
          </p:cNvCxnSpPr>
          <p:nvPr/>
        </p:nvCxnSpPr>
        <p:spPr bwMode="auto">
          <a:xfrm rot="5400000" flipH="1" flipV="1">
            <a:off x="3981227" y="2825031"/>
            <a:ext cx="288925" cy="431800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" name="直線接點 33"/>
          <p:cNvCxnSpPr>
            <a:cxnSpLocks noChangeShapeType="1"/>
          </p:cNvCxnSpPr>
          <p:nvPr/>
        </p:nvCxnSpPr>
        <p:spPr bwMode="auto">
          <a:xfrm rot="16200000" flipV="1">
            <a:off x="4767039" y="2825031"/>
            <a:ext cx="288925" cy="431800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7" name="直線接點 36"/>
          <p:cNvCxnSpPr>
            <a:cxnSpLocks noChangeShapeType="1"/>
          </p:cNvCxnSpPr>
          <p:nvPr/>
        </p:nvCxnSpPr>
        <p:spPr bwMode="auto">
          <a:xfrm rot="5400000" flipH="1" flipV="1">
            <a:off x="3302571" y="3575124"/>
            <a:ext cx="288925" cy="217487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8" name="直線接點 49"/>
          <p:cNvCxnSpPr>
            <a:cxnSpLocks noChangeShapeType="1"/>
          </p:cNvCxnSpPr>
          <p:nvPr/>
        </p:nvCxnSpPr>
        <p:spPr bwMode="auto">
          <a:xfrm rot="16200000" flipV="1">
            <a:off x="5445696" y="3575124"/>
            <a:ext cx="288925" cy="217487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pSp>
        <p:nvGrpSpPr>
          <p:cNvPr id="29" name="群組 50"/>
          <p:cNvGrpSpPr>
            <a:grpSpLocks/>
          </p:cNvGrpSpPr>
          <p:nvPr/>
        </p:nvGrpSpPr>
        <p:grpSpPr bwMode="auto">
          <a:xfrm>
            <a:off x="3482752" y="3083793"/>
            <a:ext cx="571500" cy="600075"/>
            <a:chOff x="1785938" y="4357688"/>
            <a:chExt cx="571500" cy="600075"/>
          </a:xfrm>
        </p:grpSpPr>
        <p:sp>
          <p:nvSpPr>
            <p:cNvPr id="30" name="橢圓 24"/>
            <p:cNvSpPr>
              <a:spLocks noChangeArrowheads="1"/>
            </p:cNvSpPr>
            <p:nvPr/>
          </p:nvSpPr>
          <p:spPr bwMode="auto">
            <a:xfrm>
              <a:off x="1785938" y="4386263"/>
              <a:ext cx="500062" cy="500062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31" name="矩形 22"/>
            <p:cNvSpPr>
              <a:spLocks noChangeArrowheads="1"/>
            </p:cNvSpPr>
            <p:nvPr/>
          </p:nvSpPr>
          <p:spPr bwMode="auto">
            <a:xfrm>
              <a:off x="1857376" y="4357688"/>
              <a:ext cx="500062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latin typeface="+mj-lt"/>
                </a:rPr>
                <a:t>5</a:t>
              </a:r>
              <a:endParaRPr lang="zh-TW" altLang="en-US" b="1" dirty="0">
                <a:latin typeface="+mj-lt"/>
              </a:endParaRPr>
            </a:p>
          </p:txBody>
        </p:sp>
      </p:grpSp>
      <p:grpSp>
        <p:nvGrpSpPr>
          <p:cNvPr id="32" name="群組 51"/>
          <p:cNvGrpSpPr>
            <a:grpSpLocks/>
          </p:cNvGrpSpPr>
          <p:nvPr/>
        </p:nvGrpSpPr>
        <p:grpSpPr bwMode="auto">
          <a:xfrm>
            <a:off x="2911252" y="3726730"/>
            <a:ext cx="571500" cy="600075"/>
            <a:chOff x="1214438" y="5000636"/>
            <a:chExt cx="571500" cy="600075"/>
          </a:xfrm>
        </p:grpSpPr>
        <p:sp>
          <p:nvSpPr>
            <p:cNvPr id="33" name="橢圓 26"/>
            <p:cNvSpPr>
              <a:spLocks noChangeArrowheads="1"/>
            </p:cNvSpPr>
            <p:nvPr/>
          </p:nvSpPr>
          <p:spPr bwMode="auto">
            <a:xfrm>
              <a:off x="1214438" y="5029200"/>
              <a:ext cx="500062" cy="500063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34" name="矩形 22"/>
            <p:cNvSpPr>
              <a:spLocks noChangeArrowheads="1"/>
            </p:cNvSpPr>
            <p:nvPr/>
          </p:nvSpPr>
          <p:spPr bwMode="auto">
            <a:xfrm>
              <a:off x="1285876" y="5000636"/>
              <a:ext cx="500062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latin typeface="+mj-lt"/>
                </a:rPr>
                <a:t>2</a:t>
              </a:r>
              <a:endParaRPr lang="zh-TW" altLang="en-US" b="1" dirty="0">
                <a:latin typeface="+mj-lt"/>
              </a:endParaRPr>
            </a:p>
          </p:txBody>
        </p:sp>
      </p:grpSp>
      <p:grpSp>
        <p:nvGrpSpPr>
          <p:cNvPr id="35" name="群組 56"/>
          <p:cNvGrpSpPr>
            <a:grpSpLocks/>
          </p:cNvGrpSpPr>
          <p:nvPr/>
        </p:nvGrpSpPr>
        <p:grpSpPr bwMode="auto">
          <a:xfrm>
            <a:off x="5054377" y="3086968"/>
            <a:ext cx="571500" cy="600075"/>
            <a:chOff x="3357562" y="4360645"/>
            <a:chExt cx="571495" cy="600164"/>
          </a:xfrm>
          <a:noFill/>
        </p:grpSpPr>
        <p:sp>
          <p:nvSpPr>
            <p:cNvPr id="36" name="橢圓 25"/>
            <p:cNvSpPr>
              <a:spLocks noChangeArrowheads="1"/>
            </p:cNvSpPr>
            <p:nvPr/>
          </p:nvSpPr>
          <p:spPr bwMode="auto">
            <a:xfrm>
              <a:off x="3357563" y="4386263"/>
              <a:ext cx="500062" cy="500062"/>
            </a:xfrm>
            <a:prstGeom prst="ellipse">
              <a:avLst/>
            </a:prstGeom>
            <a:grpFill/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37" name="矩形 22"/>
            <p:cNvSpPr>
              <a:spLocks noChangeArrowheads="1"/>
            </p:cNvSpPr>
            <p:nvPr/>
          </p:nvSpPr>
          <p:spPr bwMode="auto">
            <a:xfrm>
              <a:off x="3357562" y="4360645"/>
              <a:ext cx="571495" cy="600164"/>
            </a:xfrm>
            <a:prstGeom prst="rect">
              <a:avLst/>
            </a:prstGeom>
            <a:grpFill/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latin typeface="+mj-lt"/>
                </a:rPr>
                <a:t>40</a:t>
              </a:r>
              <a:endParaRPr lang="zh-TW" altLang="en-US" b="1" dirty="0">
                <a:latin typeface="+mj-lt"/>
              </a:endParaRPr>
            </a:p>
          </p:txBody>
        </p:sp>
      </p:grpSp>
      <p:grpSp>
        <p:nvGrpSpPr>
          <p:cNvPr id="38" name="群組 54"/>
          <p:cNvGrpSpPr>
            <a:grpSpLocks/>
          </p:cNvGrpSpPr>
          <p:nvPr/>
        </p:nvGrpSpPr>
        <p:grpSpPr bwMode="auto">
          <a:xfrm>
            <a:off x="4554315" y="3769593"/>
            <a:ext cx="571500" cy="600075"/>
            <a:chOff x="2857500" y="5043488"/>
            <a:chExt cx="571492" cy="600164"/>
          </a:xfrm>
          <a:noFill/>
        </p:grpSpPr>
        <p:sp>
          <p:nvSpPr>
            <p:cNvPr id="39" name="橢圓 38"/>
            <p:cNvSpPr>
              <a:spLocks noChangeArrowheads="1"/>
            </p:cNvSpPr>
            <p:nvPr/>
          </p:nvSpPr>
          <p:spPr bwMode="auto">
            <a:xfrm>
              <a:off x="2857500" y="5072063"/>
              <a:ext cx="500063" cy="500062"/>
            </a:xfrm>
            <a:prstGeom prst="ellipse">
              <a:avLst/>
            </a:prstGeom>
            <a:grpFill/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40" name="矩形 22"/>
            <p:cNvSpPr>
              <a:spLocks noChangeArrowheads="1"/>
            </p:cNvSpPr>
            <p:nvPr/>
          </p:nvSpPr>
          <p:spPr bwMode="auto">
            <a:xfrm>
              <a:off x="2857500" y="5043488"/>
              <a:ext cx="571492" cy="600164"/>
            </a:xfrm>
            <a:prstGeom prst="rect">
              <a:avLst/>
            </a:prstGeom>
            <a:grpFill/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latin typeface="+mj-lt"/>
                </a:rPr>
                <a:t>35</a:t>
              </a:r>
              <a:endParaRPr lang="zh-TW" altLang="en-US" b="1" dirty="0">
                <a:latin typeface="+mj-lt"/>
              </a:endParaRPr>
            </a:p>
          </p:txBody>
        </p:sp>
      </p:grpSp>
      <p:cxnSp>
        <p:nvCxnSpPr>
          <p:cNvPr id="41" name="直線接點 36"/>
          <p:cNvCxnSpPr>
            <a:cxnSpLocks noChangeShapeType="1"/>
          </p:cNvCxnSpPr>
          <p:nvPr/>
        </p:nvCxnSpPr>
        <p:spPr bwMode="auto">
          <a:xfrm rot="5400000" flipH="1" flipV="1">
            <a:off x="2745359" y="4203774"/>
            <a:ext cx="260350" cy="217487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2" name="直線接點 36"/>
          <p:cNvCxnSpPr>
            <a:cxnSpLocks noChangeShapeType="1"/>
          </p:cNvCxnSpPr>
          <p:nvPr/>
        </p:nvCxnSpPr>
        <p:spPr bwMode="auto">
          <a:xfrm rot="16200000" flipV="1">
            <a:off x="3316859" y="4203774"/>
            <a:ext cx="260350" cy="217487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3" name="直線接點 36"/>
          <p:cNvCxnSpPr>
            <a:cxnSpLocks noChangeShapeType="1"/>
          </p:cNvCxnSpPr>
          <p:nvPr/>
        </p:nvCxnSpPr>
        <p:spPr bwMode="auto">
          <a:xfrm rot="5400000" flipH="1" flipV="1">
            <a:off x="4888483" y="3632274"/>
            <a:ext cx="331788" cy="146050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pSp>
        <p:nvGrpSpPr>
          <p:cNvPr id="44" name="群組 52"/>
          <p:cNvGrpSpPr>
            <a:grpSpLocks/>
          </p:cNvGrpSpPr>
          <p:nvPr/>
        </p:nvGrpSpPr>
        <p:grpSpPr bwMode="auto">
          <a:xfrm>
            <a:off x="2339752" y="4341093"/>
            <a:ext cx="571500" cy="600075"/>
            <a:chOff x="642938" y="5614988"/>
            <a:chExt cx="571500" cy="600075"/>
          </a:xfrm>
        </p:grpSpPr>
        <p:sp>
          <p:nvSpPr>
            <p:cNvPr id="45" name="橢圓 26"/>
            <p:cNvSpPr>
              <a:spLocks noChangeArrowheads="1"/>
            </p:cNvSpPr>
            <p:nvPr/>
          </p:nvSpPr>
          <p:spPr bwMode="auto">
            <a:xfrm>
              <a:off x="642938" y="5643563"/>
              <a:ext cx="500062" cy="500062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46" name="矩形 22"/>
            <p:cNvSpPr>
              <a:spLocks noChangeArrowheads="1"/>
            </p:cNvSpPr>
            <p:nvPr/>
          </p:nvSpPr>
          <p:spPr bwMode="auto">
            <a:xfrm>
              <a:off x="714376" y="5614988"/>
              <a:ext cx="500062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latin typeface="+mj-lt"/>
                </a:rPr>
                <a:t>1</a:t>
              </a:r>
              <a:endParaRPr lang="zh-TW" altLang="en-US" b="1" dirty="0">
                <a:latin typeface="+mj-lt"/>
              </a:endParaRPr>
            </a:p>
          </p:txBody>
        </p:sp>
      </p:grpSp>
      <p:grpSp>
        <p:nvGrpSpPr>
          <p:cNvPr id="47" name="群組 53"/>
          <p:cNvGrpSpPr>
            <a:grpSpLocks/>
          </p:cNvGrpSpPr>
          <p:nvPr/>
        </p:nvGrpSpPr>
        <p:grpSpPr bwMode="auto">
          <a:xfrm>
            <a:off x="3482752" y="4341093"/>
            <a:ext cx="571500" cy="600075"/>
            <a:chOff x="1785938" y="5614988"/>
            <a:chExt cx="571500" cy="600075"/>
          </a:xfrm>
        </p:grpSpPr>
        <p:sp>
          <p:nvSpPr>
            <p:cNvPr id="48" name="橢圓 26"/>
            <p:cNvSpPr>
              <a:spLocks noChangeArrowheads="1"/>
            </p:cNvSpPr>
            <p:nvPr/>
          </p:nvSpPr>
          <p:spPr bwMode="auto">
            <a:xfrm>
              <a:off x="1785938" y="5643563"/>
              <a:ext cx="500062" cy="500062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49" name="矩形 22"/>
            <p:cNvSpPr>
              <a:spLocks noChangeArrowheads="1"/>
            </p:cNvSpPr>
            <p:nvPr/>
          </p:nvSpPr>
          <p:spPr bwMode="auto">
            <a:xfrm>
              <a:off x="1857376" y="5614988"/>
              <a:ext cx="500062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latin typeface="+mj-lt"/>
                </a:rPr>
                <a:t>3</a:t>
              </a:r>
              <a:endParaRPr lang="zh-TW" altLang="en-US" b="1" dirty="0">
                <a:latin typeface="+mj-lt"/>
              </a:endParaRPr>
            </a:p>
          </p:txBody>
        </p:sp>
      </p:grpSp>
      <p:sp>
        <p:nvSpPr>
          <p:cNvPr id="90" name="文字方塊 89"/>
          <p:cNvSpPr txBox="1"/>
          <p:nvPr/>
        </p:nvSpPr>
        <p:spPr>
          <a:xfrm>
            <a:off x="3871727" y="2453438"/>
            <a:ext cx="365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>
                <a:solidFill>
                  <a:srgbClr val="7030A0"/>
                </a:solidFill>
              </a:rPr>
              <a:t>5</a:t>
            </a:r>
            <a:endParaRPr lang="zh-TW" altLang="en-US" b="1" dirty="0">
              <a:solidFill>
                <a:srgbClr val="7030A0"/>
              </a:solidFill>
            </a:endParaRPr>
          </a:p>
        </p:txBody>
      </p:sp>
      <p:sp>
        <p:nvSpPr>
          <p:cNvPr id="91" name="文字方塊 90"/>
          <p:cNvSpPr txBox="1"/>
          <p:nvPr/>
        </p:nvSpPr>
        <p:spPr>
          <a:xfrm>
            <a:off x="3066663" y="3048515"/>
            <a:ext cx="365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>
                <a:solidFill>
                  <a:srgbClr val="7030A0"/>
                </a:solidFill>
              </a:rPr>
              <a:t>4</a:t>
            </a:r>
            <a:endParaRPr lang="zh-TW" altLang="en-US" b="1" dirty="0">
              <a:solidFill>
                <a:srgbClr val="7030A0"/>
              </a:solidFill>
            </a:endParaRPr>
          </a:p>
        </p:txBody>
      </p:sp>
      <p:sp>
        <p:nvSpPr>
          <p:cNvPr id="92" name="文字方塊 91"/>
          <p:cNvSpPr txBox="1"/>
          <p:nvPr/>
        </p:nvSpPr>
        <p:spPr>
          <a:xfrm>
            <a:off x="2500685" y="3752976"/>
            <a:ext cx="365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>
                <a:solidFill>
                  <a:srgbClr val="7030A0"/>
                </a:solidFill>
              </a:rPr>
              <a:t>2</a:t>
            </a:r>
            <a:endParaRPr lang="zh-TW" altLang="en-US" b="1" dirty="0">
              <a:solidFill>
                <a:srgbClr val="7030A0"/>
              </a:solidFill>
            </a:endParaRPr>
          </a:p>
        </p:txBody>
      </p:sp>
      <p:sp>
        <p:nvSpPr>
          <p:cNvPr id="93" name="文字方塊 92"/>
          <p:cNvSpPr txBox="1"/>
          <p:nvPr/>
        </p:nvSpPr>
        <p:spPr>
          <a:xfrm>
            <a:off x="1907196" y="4388866"/>
            <a:ext cx="365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>
                <a:solidFill>
                  <a:srgbClr val="7030A0"/>
                </a:solidFill>
              </a:rPr>
              <a:t>1</a:t>
            </a:r>
            <a:endParaRPr lang="zh-TW" altLang="en-US" b="1" dirty="0">
              <a:solidFill>
                <a:srgbClr val="7030A0"/>
              </a:solidFill>
            </a:endParaRPr>
          </a:p>
        </p:txBody>
      </p:sp>
      <p:sp>
        <p:nvSpPr>
          <p:cNvPr id="94" name="文字方塊 93"/>
          <p:cNvSpPr txBox="1"/>
          <p:nvPr/>
        </p:nvSpPr>
        <p:spPr>
          <a:xfrm>
            <a:off x="3117702" y="4399186"/>
            <a:ext cx="365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>
                <a:solidFill>
                  <a:srgbClr val="7030A0"/>
                </a:solidFill>
              </a:rPr>
              <a:t>1</a:t>
            </a:r>
            <a:endParaRPr lang="zh-TW" altLang="en-US" b="1" dirty="0">
              <a:solidFill>
                <a:srgbClr val="7030A0"/>
              </a:solidFill>
            </a:endParaRPr>
          </a:p>
        </p:txBody>
      </p:sp>
      <p:sp>
        <p:nvSpPr>
          <p:cNvPr id="95" name="文字方塊 94"/>
          <p:cNvSpPr txBox="1"/>
          <p:nvPr/>
        </p:nvSpPr>
        <p:spPr>
          <a:xfrm>
            <a:off x="4700366" y="3048514"/>
            <a:ext cx="365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>
                <a:solidFill>
                  <a:srgbClr val="7030A0"/>
                </a:solidFill>
              </a:rPr>
              <a:t>2</a:t>
            </a:r>
            <a:endParaRPr lang="zh-TW" altLang="en-US" b="1" dirty="0">
              <a:solidFill>
                <a:srgbClr val="7030A0"/>
              </a:solidFill>
            </a:endParaRPr>
          </a:p>
        </p:txBody>
      </p:sp>
      <p:sp>
        <p:nvSpPr>
          <p:cNvPr id="96" name="文字方塊 95"/>
          <p:cNvSpPr txBox="1"/>
          <p:nvPr/>
        </p:nvSpPr>
        <p:spPr>
          <a:xfrm>
            <a:off x="4183746" y="3817325"/>
            <a:ext cx="365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>
                <a:solidFill>
                  <a:srgbClr val="7030A0"/>
                </a:solidFill>
              </a:rPr>
              <a:t>1</a:t>
            </a:r>
            <a:endParaRPr lang="zh-TW" altLang="en-US" b="1" dirty="0">
              <a:solidFill>
                <a:srgbClr val="7030A0"/>
              </a:solidFill>
            </a:endParaRPr>
          </a:p>
        </p:txBody>
      </p:sp>
      <p:sp>
        <p:nvSpPr>
          <p:cNvPr id="97" name="文字方塊 96"/>
          <p:cNvSpPr txBox="1"/>
          <p:nvPr/>
        </p:nvSpPr>
        <p:spPr>
          <a:xfrm>
            <a:off x="5261954" y="3810978"/>
            <a:ext cx="365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>
                <a:solidFill>
                  <a:srgbClr val="7030A0"/>
                </a:solidFill>
              </a:rPr>
              <a:t>1</a:t>
            </a:r>
            <a:endParaRPr lang="zh-TW" altLang="en-US" b="1" dirty="0">
              <a:solidFill>
                <a:srgbClr val="7030A0"/>
              </a:solidFill>
            </a:endParaRPr>
          </a:p>
        </p:txBody>
      </p:sp>
      <p:sp>
        <p:nvSpPr>
          <p:cNvPr id="98" name="文字方塊 97"/>
          <p:cNvSpPr txBox="1"/>
          <p:nvPr/>
        </p:nvSpPr>
        <p:spPr>
          <a:xfrm>
            <a:off x="306163" y="1239048"/>
            <a:ext cx="85316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To facilitate searching for rank-r element, we store the additional information, </a:t>
            </a:r>
            <a:r>
              <a:rPr lang="en-US" altLang="zh-TW" sz="2400" dirty="0" err="1" smtClean="0">
                <a:solidFill>
                  <a:srgbClr val="7030A0"/>
                </a:solidFill>
              </a:rPr>
              <a:t>leftSize</a:t>
            </a:r>
            <a:endParaRPr lang="en-US" altLang="zh-TW" sz="2400" dirty="0" smtClean="0">
              <a:solidFill>
                <a:srgbClr val="7030A0"/>
              </a:solidFill>
            </a:endParaRPr>
          </a:p>
          <a:p>
            <a:r>
              <a:rPr lang="en-US" altLang="zh-TW" sz="2400" dirty="0" err="1" smtClean="0">
                <a:solidFill>
                  <a:srgbClr val="7030A0"/>
                </a:solidFill>
              </a:rPr>
              <a:t>leftSize</a:t>
            </a:r>
            <a:r>
              <a:rPr lang="en-US" altLang="zh-TW" sz="2400" dirty="0" smtClean="0">
                <a:solidFill>
                  <a:srgbClr val="7030A0"/>
                </a:solidFill>
              </a:rPr>
              <a:t> = 1 + # of nodes in left subtree</a:t>
            </a:r>
            <a:endParaRPr lang="zh-TW" altLang="en-US" sz="24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274676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BST:</a:t>
            </a:r>
            <a:r>
              <a:rPr lang="zh-TW" altLang="en-US" dirty="0"/>
              <a:t> </a:t>
            </a:r>
            <a:r>
              <a:rPr lang="en-US" altLang="zh-TW" dirty="0" smtClean="0"/>
              <a:t>Search by Rank - </a:t>
            </a:r>
            <a:r>
              <a:rPr lang="en-US" altLang="zh-TW" dirty="0" err="1" smtClean="0"/>
              <a:t>leftSize</a:t>
            </a:r>
            <a:endParaRPr lang="zh-TW" altLang="en-US" dirty="0"/>
          </a:p>
        </p:txBody>
      </p:sp>
      <p:sp>
        <p:nvSpPr>
          <p:cNvPr id="16" name="橢圓 5"/>
          <p:cNvSpPr>
            <a:spLocks noChangeArrowheads="1"/>
          </p:cNvSpPr>
          <p:nvPr/>
        </p:nvSpPr>
        <p:spPr bwMode="auto">
          <a:xfrm>
            <a:off x="5423545" y="4499768"/>
            <a:ext cx="500063" cy="500063"/>
          </a:xfrm>
          <a:prstGeom prst="ellipse">
            <a:avLst/>
          </a:prstGeom>
          <a:noFill/>
          <a:ln w="38100" algn="ctr">
            <a:solidFill>
              <a:srgbClr val="FF0000">
                <a:alpha val="0"/>
              </a:srgbClr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17" name="橢圓 5"/>
          <p:cNvSpPr>
            <a:spLocks noChangeArrowheads="1"/>
          </p:cNvSpPr>
          <p:nvPr/>
        </p:nvSpPr>
        <p:spPr bwMode="auto">
          <a:xfrm>
            <a:off x="4923483" y="5190331"/>
            <a:ext cx="500062" cy="500062"/>
          </a:xfrm>
          <a:prstGeom prst="ellipse">
            <a:avLst/>
          </a:prstGeom>
          <a:noFill/>
          <a:ln w="38100" algn="ctr">
            <a:solidFill>
              <a:srgbClr val="FF0000">
                <a:alpha val="0"/>
              </a:srgbClr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18" name="橢圓 17"/>
          <p:cNvSpPr>
            <a:spLocks noChangeArrowheads="1"/>
          </p:cNvSpPr>
          <p:nvPr/>
        </p:nvSpPr>
        <p:spPr bwMode="auto">
          <a:xfrm>
            <a:off x="4637733" y="3848893"/>
            <a:ext cx="500062" cy="500063"/>
          </a:xfrm>
          <a:prstGeom prst="ellipse">
            <a:avLst/>
          </a:prstGeom>
          <a:noFill/>
          <a:ln w="38100" algn="ctr">
            <a:solidFill>
              <a:srgbClr val="FF0000">
                <a:alpha val="0"/>
              </a:srgbClr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grpSp>
        <p:nvGrpSpPr>
          <p:cNvPr id="19" name="群組 55"/>
          <p:cNvGrpSpPr>
            <a:grpSpLocks/>
          </p:cNvGrpSpPr>
          <p:nvPr/>
        </p:nvGrpSpPr>
        <p:grpSpPr bwMode="auto">
          <a:xfrm>
            <a:off x="5995045" y="5118893"/>
            <a:ext cx="658813" cy="600075"/>
            <a:chOff x="3929063" y="5000625"/>
            <a:chExt cx="658703" cy="600164"/>
          </a:xfrm>
        </p:grpSpPr>
        <p:sp>
          <p:nvSpPr>
            <p:cNvPr id="20" name="橢圓 29"/>
            <p:cNvSpPr>
              <a:spLocks noChangeArrowheads="1"/>
            </p:cNvSpPr>
            <p:nvPr/>
          </p:nvSpPr>
          <p:spPr bwMode="auto">
            <a:xfrm>
              <a:off x="3929063" y="5029200"/>
              <a:ext cx="500062" cy="500063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21" name="矩形 22"/>
            <p:cNvSpPr>
              <a:spLocks noChangeArrowheads="1"/>
            </p:cNvSpPr>
            <p:nvPr/>
          </p:nvSpPr>
          <p:spPr bwMode="auto">
            <a:xfrm>
              <a:off x="3944935" y="5000625"/>
              <a:ext cx="642831" cy="600164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latin typeface="+mj-lt"/>
                </a:rPr>
                <a:t>80</a:t>
              </a:r>
              <a:endParaRPr lang="zh-TW" altLang="en-US" b="1" dirty="0">
                <a:latin typeface="+mj-lt"/>
              </a:endParaRPr>
            </a:p>
          </p:txBody>
        </p:sp>
      </p:grpSp>
      <p:grpSp>
        <p:nvGrpSpPr>
          <p:cNvPr id="22" name="群組 49"/>
          <p:cNvGrpSpPr>
            <a:grpSpLocks/>
          </p:cNvGrpSpPr>
          <p:nvPr/>
        </p:nvGrpSpPr>
        <p:grpSpPr bwMode="auto">
          <a:xfrm>
            <a:off x="4637733" y="3833018"/>
            <a:ext cx="571500" cy="600075"/>
            <a:chOff x="2571750" y="3714750"/>
            <a:chExt cx="571490" cy="600164"/>
          </a:xfrm>
          <a:noFill/>
        </p:grpSpPr>
        <p:sp>
          <p:nvSpPr>
            <p:cNvPr id="23" name="橢圓 5"/>
            <p:cNvSpPr>
              <a:spLocks noChangeArrowheads="1"/>
            </p:cNvSpPr>
            <p:nvPr/>
          </p:nvSpPr>
          <p:spPr bwMode="auto">
            <a:xfrm>
              <a:off x="2571750" y="3743325"/>
              <a:ext cx="500063" cy="500063"/>
            </a:xfrm>
            <a:prstGeom prst="ellipse">
              <a:avLst/>
            </a:prstGeom>
            <a:grpFill/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24" name="矩形 22"/>
            <p:cNvSpPr>
              <a:spLocks noChangeArrowheads="1"/>
            </p:cNvSpPr>
            <p:nvPr/>
          </p:nvSpPr>
          <p:spPr bwMode="auto">
            <a:xfrm>
              <a:off x="2571750" y="3714750"/>
              <a:ext cx="571490" cy="600164"/>
            </a:xfrm>
            <a:prstGeom prst="rect">
              <a:avLst/>
            </a:prstGeom>
            <a:grpFill/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latin typeface="+mj-lt"/>
                </a:rPr>
                <a:t>30</a:t>
              </a:r>
              <a:endParaRPr lang="zh-TW" altLang="en-US" b="1" dirty="0">
                <a:latin typeface="+mj-lt"/>
              </a:endParaRPr>
            </a:p>
          </p:txBody>
        </p:sp>
      </p:grpSp>
      <p:cxnSp>
        <p:nvCxnSpPr>
          <p:cNvPr id="25" name="直線接點 30"/>
          <p:cNvCxnSpPr>
            <a:cxnSpLocks noChangeShapeType="1"/>
          </p:cNvCxnSpPr>
          <p:nvPr/>
        </p:nvCxnSpPr>
        <p:spPr bwMode="auto">
          <a:xfrm rot="5400000" flipH="1" flipV="1">
            <a:off x="4350395" y="4217194"/>
            <a:ext cx="288925" cy="431800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" name="直線接點 33"/>
          <p:cNvCxnSpPr>
            <a:cxnSpLocks noChangeShapeType="1"/>
          </p:cNvCxnSpPr>
          <p:nvPr/>
        </p:nvCxnSpPr>
        <p:spPr bwMode="auto">
          <a:xfrm rot="16200000" flipV="1">
            <a:off x="5136207" y="4217194"/>
            <a:ext cx="288925" cy="431800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7" name="直線接點 36"/>
          <p:cNvCxnSpPr>
            <a:cxnSpLocks noChangeShapeType="1"/>
          </p:cNvCxnSpPr>
          <p:nvPr/>
        </p:nvCxnSpPr>
        <p:spPr bwMode="auto">
          <a:xfrm rot="5400000" flipH="1" flipV="1">
            <a:off x="3671739" y="4967287"/>
            <a:ext cx="288925" cy="217487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8" name="直線接點 49"/>
          <p:cNvCxnSpPr>
            <a:cxnSpLocks noChangeShapeType="1"/>
          </p:cNvCxnSpPr>
          <p:nvPr/>
        </p:nvCxnSpPr>
        <p:spPr bwMode="auto">
          <a:xfrm rot="16200000" flipV="1">
            <a:off x="5814864" y="4967287"/>
            <a:ext cx="288925" cy="217487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pSp>
        <p:nvGrpSpPr>
          <p:cNvPr id="29" name="群組 50"/>
          <p:cNvGrpSpPr>
            <a:grpSpLocks/>
          </p:cNvGrpSpPr>
          <p:nvPr/>
        </p:nvGrpSpPr>
        <p:grpSpPr bwMode="auto">
          <a:xfrm>
            <a:off x="3851920" y="4475956"/>
            <a:ext cx="571500" cy="600075"/>
            <a:chOff x="1785938" y="4357688"/>
            <a:chExt cx="571500" cy="600075"/>
          </a:xfrm>
        </p:grpSpPr>
        <p:sp>
          <p:nvSpPr>
            <p:cNvPr id="30" name="橢圓 24"/>
            <p:cNvSpPr>
              <a:spLocks noChangeArrowheads="1"/>
            </p:cNvSpPr>
            <p:nvPr/>
          </p:nvSpPr>
          <p:spPr bwMode="auto">
            <a:xfrm>
              <a:off x="1785938" y="4386263"/>
              <a:ext cx="500062" cy="500062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31" name="矩形 22"/>
            <p:cNvSpPr>
              <a:spLocks noChangeArrowheads="1"/>
            </p:cNvSpPr>
            <p:nvPr/>
          </p:nvSpPr>
          <p:spPr bwMode="auto">
            <a:xfrm>
              <a:off x="1857376" y="4357688"/>
              <a:ext cx="500062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latin typeface="+mj-lt"/>
                </a:rPr>
                <a:t>5</a:t>
              </a:r>
              <a:endParaRPr lang="zh-TW" altLang="en-US" b="1" dirty="0">
                <a:latin typeface="+mj-lt"/>
              </a:endParaRPr>
            </a:p>
          </p:txBody>
        </p:sp>
      </p:grpSp>
      <p:grpSp>
        <p:nvGrpSpPr>
          <p:cNvPr id="32" name="群組 51"/>
          <p:cNvGrpSpPr>
            <a:grpSpLocks/>
          </p:cNvGrpSpPr>
          <p:nvPr/>
        </p:nvGrpSpPr>
        <p:grpSpPr bwMode="auto">
          <a:xfrm>
            <a:off x="3280420" y="5118893"/>
            <a:ext cx="571500" cy="600075"/>
            <a:chOff x="1214438" y="5000636"/>
            <a:chExt cx="571500" cy="600075"/>
          </a:xfrm>
        </p:grpSpPr>
        <p:sp>
          <p:nvSpPr>
            <p:cNvPr id="33" name="橢圓 26"/>
            <p:cNvSpPr>
              <a:spLocks noChangeArrowheads="1"/>
            </p:cNvSpPr>
            <p:nvPr/>
          </p:nvSpPr>
          <p:spPr bwMode="auto">
            <a:xfrm>
              <a:off x="1214438" y="5029200"/>
              <a:ext cx="500062" cy="500063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34" name="矩形 22"/>
            <p:cNvSpPr>
              <a:spLocks noChangeArrowheads="1"/>
            </p:cNvSpPr>
            <p:nvPr/>
          </p:nvSpPr>
          <p:spPr bwMode="auto">
            <a:xfrm>
              <a:off x="1285876" y="5000636"/>
              <a:ext cx="500062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latin typeface="+mj-lt"/>
                </a:rPr>
                <a:t>2</a:t>
              </a:r>
              <a:endParaRPr lang="zh-TW" altLang="en-US" b="1" dirty="0">
                <a:latin typeface="+mj-lt"/>
              </a:endParaRPr>
            </a:p>
          </p:txBody>
        </p:sp>
      </p:grpSp>
      <p:grpSp>
        <p:nvGrpSpPr>
          <p:cNvPr id="35" name="群組 56"/>
          <p:cNvGrpSpPr>
            <a:grpSpLocks/>
          </p:cNvGrpSpPr>
          <p:nvPr/>
        </p:nvGrpSpPr>
        <p:grpSpPr bwMode="auto">
          <a:xfrm>
            <a:off x="5423545" y="4479131"/>
            <a:ext cx="571500" cy="600075"/>
            <a:chOff x="3357562" y="4360645"/>
            <a:chExt cx="571495" cy="600164"/>
          </a:xfrm>
          <a:noFill/>
        </p:grpSpPr>
        <p:sp>
          <p:nvSpPr>
            <p:cNvPr id="36" name="橢圓 25"/>
            <p:cNvSpPr>
              <a:spLocks noChangeArrowheads="1"/>
            </p:cNvSpPr>
            <p:nvPr/>
          </p:nvSpPr>
          <p:spPr bwMode="auto">
            <a:xfrm>
              <a:off x="3357563" y="4386263"/>
              <a:ext cx="500062" cy="500062"/>
            </a:xfrm>
            <a:prstGeom prst="ellipse">
              <a:avLst/>
            </a:prstGeom>
            <a:grpFill/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37" name="矩形 22"/>
            <p:cNvSpPr>
              <a:spLocks noChangeArrowheads="1"/>
            </p:cNvSpPr>
            <p:nvPr/>
          </p:nvSpPr>
          <p:spPr bwMode="auto">
            <a:xfrm>
              <a:off x="3357562" y="4360645"/>
              <a:ext cx="571495" cy="600164"/>
            </a:xfrm>
            <a:prstGeom prst="rect">
              <a:avLst/>
            </a:prstGeom>
            <a:grpFill/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latin typeface="+mj-lt"/>
                </a:rPr>
                <a:t>40</a:t>
              </a:r>
              <a:endParaRPr lang="zh-TW" altLang="en-US" b="1" dirty="0">
                <a:latin typeface="+mj-lt"/>
              </a:endParaRPr>
            </a:p>
          </p:txBody>
        </p:sp>
      </p:grpSp>
      <p:grpSp>
        <p:nvGrpSpPr>
          <p:cNvPr id="38" name="群組 54"/>
          <p:cNvGrpSpPr>
            <a:grpSpLocks/>
          </p:cNvGrpSpPr>
          <p:nvPr/>
        </p:nvGrpSpPr>
        <p:grpSpPr bwMode="auto">
          <a:xfrm>
            <a:off x="4923483" y="5161756"/>
            <a:ext cx="571500" cy="600075"/>
            <a:chOff x="2857500" y="5043488"/>
            <a:chExt cx="571492" cy="600164"/>
          </a:xfrm>
          <a:noFill/>
        </p:grpSpPr>
        <p:sp>
          <p:nvSpPr>
            <p:cNvPr id="39" name="橢圓 38"/>
            <p:cNvSpPr>
              <a:spLocks noChangeArrowheads="1"/>
            </p:cNvSpPr>
            <p:nvPr/>
          </p:nvSpPr>
          <p:spPr bwMode="auto">
            <a:xfrm>
              <a:off x="2857500" y="5072063"/>
              <a:ext cx="500063" cy="500062"/>
            </a:xfrm>
            <a:prstGeom prst="ellipse">
              <a:avLst/>
            </a:prstGeom>
            <a:grpFill/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40" name="矩形 22"/>
            <p:cNvSpPr>
              <a:spLocks noChangeArrowheads="1"/>
            </p:cNvSpPr>
            <p:nvPr/>
          </p:nvSpPr>
          <p:spPr bwMode="auto">
            <a:xfrm>
              <a:off x="2857500" y="5043488"/>
              <a:ext cx="571492" cy="600164"/>
            </a:xfrm>
            <a:prstGeom prst="rect">
              <a:avLst/>
            </a:prstGeom>
            <a:grpFill/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latin typeface="+mj-lt"/>
                </a:rPr>
                <a:t>35</a:t>
              </a:r>
              <a:endParaRPr lang="zh-TW" altLang="en-US" b="1" dirty="0">
                <a:latin typeface="+mj-lt"/>
              </a:endParaRPr>
            </a:p>
          </p:txBody>
        </p:sp>
      </p:grpSp>
      <p:cxnSp>
        <p:nvCxnSpPr>
          <p:cNvPr id="41" name="直線接點 36"/>
          <p:cNvCxnSpPr>
            <a:cxnSpLocks noChangeShapeType="1"/>
          </p:cNvCxnSpPr>
          <p:nvPr/>
        </p:nvCxnSpPr>
        <p:spPr bwMode="auto">
          <a:xfrm rot="5400000" flipH="1" flipV="1">
            <a:off x="3114527" y="5595937"/>
            <a:ext cx="260350" cy="217487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2" name="直線接點 36"/>
          <p:cNvCxnSpPr>
            <a:cxnSpLocks noChangeShapeType="1"/>
          </p:cNvCxnSpPr>
          <p:nvPr/>
        </p:nvCxnSpPr>
        <p:spPr bwMode="auto">
          <a:xfrm rot="16200000" flipV="1">
            <a:off x="3686027" y="5595937"/>
            <a:ext cx="260350" cy="217487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3" name="直線接點 36"/>
          <p:cNvCxnSpPr>
            <a:cxnSpLocks noChangeShapeType="1"/>
          </p:cNvCxnSpPr>
          <p:nvPr/>
        </p:nvCxnSpPr>
        <p:spPr bwMode="auto">
          <a:xfrm rot="5400000" flipH="1" flipV="1">
            <a:off x="5257651" y="5024437"/>
            <a:ext cx="331788" cy="146050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pSp>
        <p:nvGrpSpPr>
          <p:cNvPr id="44" name="群組 52"/>
          <p:cNvGrpSpPr>
            <a:grpSpLocks/>
          </p:cNvGrpSpPr>
          <p:nvPr/>
        </p:nvGrpSpPr>
        <p:grpSpPr bwMode="auto">
          <a:xfrm>
            <a:off x="2708920" y="5733256"/>
            <a:ext cx="571500" cy="600075"/>
            <a:chOff x="642938" y="5614988"/>
            <a:chExt cx="571500" cy="600075"/>
          </a:xfrm>
        </p:grpSpPr>
        <p:sp>
          <p:nvSpPr>
            <p:cNvPr id="45" name="橢圓 26"/>
            <p:cNvSpPr>
              <a:spLocks noChangeArrowheads="1"/>
            </p:cNvSpPr>
            <p:nvPr/>
          </p:nvSpPr>
          <p:spPr bwMode="auto">
            <a:xfrm>
              <a:off x="642938" y="5643563"/>
              <a:ext cx="500062" cy="500062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46" name="矩形 22"/>
            <p:cNvSpPr>
              <a:spLocks noChangeArrowheads="1"/>
            </p:cNvSpPr>
            <p:nvPr/>
          </p:nvSpPr>
          <p:spPr bwMode="auto">
            <a:xfrm>
              <a:off x="714376" y="5614988"/>
              <a:ext cx="500062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latin typeface="+mj-lt"/>
                </a:rPr>
                <a:t>1</a:t>
              </a:r>
              <a:endParaRPr lang="zh-TW" altLang="en-US" b="1" dirty="0">
                <a:latin typeface="+mj-lt"/>
              </a:endParaRPr>
            </a:p>
          </p:txBody>
        </p:sp>
      </p:grpSp>
      <p:grpSp>
        <p:nvGrpSpPr>
          <p:cNvPr id="47" name="群組 53"/>
          <p:cNvGrpSpPr>
            <a:grpSpLocks/>
          </p:cNvGrpSpPr>
          <p:nvPr/>
        </p:nvGrpSpPr>
        <p:grpSpPr bwMode="auto">
          <a:xfrm>
            <a:off x="3851920" y="5733256"/>
            <a:ext cx="571500" cy="600075"/>
            <a:chOff x="1785938" y="5614988"/>
            <a:chExt cx="571500" cy="600075"/>
          </a:xfrm>
        </p:grpSpPr>
        <p:sp>
          <p:nvSpPr>
            <p:cNvPr id="48" name="橢圓 26"/>
            <p:cNvSpPr>
              <a:spLocks noChangeArrowheads="1"/>
            </p:cNvSpPr>
            <p:nvPr/>
          </p:nvSpPr>
          <p:spPr bwMode="auto">
            <a:xfrm>
              <a:off x="1785938" y="5643563"/>
              <a:ext cx="500062" cy="500062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49" name="矩形 22"/>
            <p:cNvSpPr>
              <a:spLocks noChangeArrowheads="1"/>
            </p:cNvSpPr>
            <p:nvPr/>
          </p:nvSpPr>
          <p:spPr bwMode="auto">
            <a:xfrm>
              <a:off x="1857376" y="5614988"/>
              <a:ext cx="500062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latin typeface="+mj-lt"/>
                </a:rPr>
                <a:t>3</a:t>
              </a:r>
              <a:endParaRPr lang="zh-TW" altLang="en-US" b="1" dirty="0">
                <a:latin typeface="+mj-lt"/>
              </a:endParaRPr>
            </a:p>
          </p:txBody>
        </p:sp>
      </p:grpSp>
      <p:sp>
        <p:nvSpPr>
          <p:cNvPr id="90" name="文字方塊 89"/>
          <p:cNvSpPr txBox="1"/>
          <p:nvPr/>
        </p:nvSpPr>
        <p:spPr>
          <a:xfrm>
            <a:off x="4240895" y="3845601"/>
            <a:ext cx="365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>
                <a:solidFill>
                  <a:srgbClr val="7030A0"/>
                </a:solidFill>
              </a:rPr>
              <a:t>5</a:t>
            </a:r>
            <a:endParaRPr lang="zh-TW" altLang="en-US" b="1" dirty="0">
              <a:solidFill>
                <a:srgbClr val="7030A0"/>
              </a:solidFill>
            </a:endParaRPr>
          </a:p>
        </p:txBody>
      </p:sp>
      <p:sp>
        <p:nvSpPr>
          <p:cNvPr id="91" name="文字方塊 90"/>
          <p:cNvSpPr txBox="1"/>
          <p:nvPr/>
        </p:nvSpPr>
        <p:spPr>
          <a:xfrm>
            <a:off x="3435831" y="4440678"/>
            <a:ext cx="365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>
                <a:solidFill>
                  <a:srgbClr val="7030A0"/>
                </a:solidFill>
              </a:rPr>
              <a:t>4</a:t>
            </a:r>
            <a:endParaRPr lang="zh-TW" altLang="en-US" b="1" dirty="0">
              <a:solidFill>
                <a:srgbClr val="7030A0"/>
              </a:solidFill>
            </a:endParaRPr>
          </a:p>
        </p:txBody>
      </p:sp>
      <p:sp>
        <p:nvSpPr>
          <p:cNvPr id="92" name="文字方塊 91"/>
          <p:cNvSpPr txBox="1"/>
          <p:nvPr/>
        </p:nvSpPr>
        <p:spPr>
          <a:xfrm>
            <a:off x="2869853" y="5145139"/>
            <a:ext cx="365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>
                <a:solidFill>
                  <a:srgbClr val="7030A0"/>
                </a:solidFill>
              </a:rPr>
              <a:t>2</a:t>
            </a:r>
            <a:endParaRPr lang="zh-TW" altLang="en-US" b="1" dirty="0">
              <a:solidFill>
                <a:srgbClr val="7030A0"/>
              </a:solidFill>
            </a:endParaRPr>
          </a:p>
        </p:txBody>
      </p:sp>
      <p:sp>
        <p:nvSpPr>
          <p:cNvPr id="93" name="文字方塊 92"/>
          <p:cNvSpPr txBox="1"/>
          <p:nvPr/>
        </p:nvSpPr>
        <p:spPr>
          <a:xfrm>
            <a:off x="2276364" y="5781029"/>
            <a:ext cx="365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>
                <a:solidFill>
                  <a:srgbClr val="7030A0"/>
                </a:solidFill>
              </a:rPr>
              <a:t>1</a:t>
            </a:r>
            <a:endParaRPr lang="zh-TW" altLang="en-US" b="1" dirty="0">
              <a:solidFill>
                <a:srgbClr val="7030A0"/>
              </a:solidFill>
            </a:endParaRPr>
          </a:p>
        </p:txBody>
      </p:sp>
      <p:sp>
        <p:nvSpPr>
          <p:cNvPr id="94" name="文字方塊 93"/>
          <p:cNvSpPr txBox="1"/>
          <p:nvPr/>
        </p:nvSpPr>
        <p:spPr>
          <a:xfrm>
            <a:off x="3486870" y="5791349"/>
            <a:ext cx="365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>
                <a:solidFill>
                  <a:srgbClr val="7030A0"/>
                </a:solidFill>
              </a:rPr>
              <a:t>1</a:t>
            </a:r>
            <a:endParaRPr lang="zh-TW" altLang="en-US" b="1" dirty="0">
              <a:solidFill>
                <a:srgbClr val="7030A0"/>
              </a:solidFill>
            </a:endParaRPr>
          </a:p>
        </p:txBody>
      </p:sp>
      <p:sp>
        <p:nvSpPr>
          <p:cNvPr id="95" name="文字方塊 94"/>
          <p:cNvSpPr txBox="1"/>
          <p:nvPr/>
        </p:nvSpPr>
        <p:spPr>
          <a:xfrm>
            <a:off x="5069534" y="4440677"/>
            <a:ext cx="365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>
                <a:solidFill>
                  <a:srgbClr val="7030A0"/>
                </a:solidFill>
              </a:rPr>
              <a:t>2</a:t>
            </a:r>
            <a:endParaRPr lang="zh-TW" altLang="en-US" b="1" dirty="0">
              <a:solidFill>
                <a:srgbClr val="7030A0"/>
              </a:solidFill>
            </a:endParaRPr>
          </a:p>
        </p:txBody>
      </p:sp>
      <p:sp>
        <p:nvSpPr>
          <p:cNvPr id="96" name="文字方塊 95"/>
          <p:cNvSpPr txBox="1"/>
          <p:nvPr/>
        </p:nvSpPr>
        <p:spPr>
          <a:xfrm>
            <a:off x="4552914" y="5209488"/>
            <a:ext cx="365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>
                <a:solidFill>
                  <a:srgbClr val="7030A0"/>
                </a:solidFill>
              </a:rPr>
              <a:t>1</a:t>
            </a:r>
            <a:endParaRPr lang="zh-TW" altLang="en-US" b="1" dirty="0">
              <a:solidFill>
                <a:srgbClr val="7030A0"/>
              </a:solidFill>
            </a:endParaRPr>
          </a:p>
        </p:txBody>
      </p:sp>
      <p:sp>
        <p:nvSpPr>
          <p:cNvPr id="97" name="文字方塊 96"/>
          <p:cNvSpPr txBox="1"/>
          <p:nvPr/>
        </p:nvSpPr>
        <p:spPr>
          <a:xfrm>
            <a:off x="5631122" y="5203141"/>
            <a:ext cx="365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>
                <a:solidFill>
                  <a:srgbClr val="7030A0"/>
                </a:solidFill>
              </a:rPr>
              <a:t>1</a:t>
            </a:r>
            <a:endParaRPr lang="zh-TW" altLang="en-US" b="1" dirty="0">
              <a:solidFill>
                <a:srgbClr val="7030A0"/>
              </a:solidFill>
            </a:endParaRPr>
          </a:p>
        </p:txBody>
      </p:sp>
      <p:sp>
        <p:nvSpPr>
          <p:cNvPr id="98" name="文字方塊 97"/>
          <p:cNvSpPr txBox="1"/>
          <p:nvPr/>
        </p:nvSpPr>
        <p:spPr>
          <a:xfrm>
            <a:off x="0" y="1239048"/>
            <a:ext cx="914399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If we are searching for the rank-r element, we perform:</a:t>
            </a:r>
          </a:p>
          <a:p>
            <a:pPr marL="457200" indent="-457200">
              <a:buAutoNum type="arabicParenR"/>
            </a:pPr>
            <a:r>
              <a:rPr lang="en-US" altLang="zh-TW" sz="2400" dirty="0" smtClean="0">
                <a:solidFill>
                  <a:srgbClr val="7030A0"/>
                </a:solidFill>
              </a:rPr>
              <a:t>Set </a:t>
            </a:r>
            <a:r>
              <a:rPr lang="en-US" altLang="zh-TW" sz="2400" dirty="0" err="1" smtClean="0">
                <a:solidFill>
                  <a:srgbClr val="7030A0"/>
                </a:solidFill>
              </a:rPr>
              <a:t>currentNode</a:t>
            </a:r>
            <a:r>
              <a:rPr lang="en-US" altLang="zh-TW" sz="2400" dirty="0" smtClean="0">
                <a:solidFill>
                  <a:srgbClr val="7030A0"/>
                </a:solidFill>
              </a:rPr>
              <a:t> = root</a:t>
            </a:r>
          </a:p>
          <a:p>
            <a:pPr marL="457200" indent="-457200">
              <a:buAutoNum type="arabicParenR"/>
            </a:pPr>
            <a:r>
              <a:rPr lang="en-US" altLang="zh-TW" sz="2400" dirty="0" smtClean="0">
                <a:solidFill>
                  <a:srgbClr val="7030A0"/>
                </a:solidFill>
              </a:rPr>
              <a:t>Consider 3 cases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TW" sz="2400" dirty="0" err="1" smtClean="0">
                <a:solidFill>
                  <a:srgbClr val="7030A0"/>
                </a:solidFill>
              </a:rPr>
              <a:t>leftSize</a:t>
            </a:r>
            <a:r>
              <a:rPr lang="en-US" altLang="zh-TW" sz="2400" dirty="0" smtClean="0">
                <a:solidFill>
                  <a:srgbClr val="7030A0"/>
                </a:solidFill>
              </a:rPr>
              <a:t> &gt; r: </a:t>
            </a:r>
            <a:r>
              <a:rPr lang="en-US" altLang="zh-TW" sz="2400" dirty="0" err="1" smtClean="0">
                <a:solidFill>
                  <a:srgbClr val="7030A0"/>
                </a:solidFill>
              </a:rPr>
              <a:t>currentNode</a:t>
            </a:r>
            <a:r>
              <a:rPr lang="en-US" altLang="zh-TW" sz="2400" dirty="0">
                <a:solidFill>
                  <a:srgbClr val="7030A0"/>
                </a:solidFill>
              </a:rPr>
              <a:t> </a:t>
            </a:r>
            <a:r>
              <a:rPr lang="en-US" altLang="zh-TW" sz="2400" dirty="0" smtClean="0">
                <a:solidFill>
                  <a:srgbClr val="7030A0"/>
                </a:solidFill>
              </a:rPr>
              <a:t>= left child; repeat 2)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TW" sz="2400" dirty="0" err="1" smtClean="0">
                <a:solidFill>
                  <a:srgbClr val="7030A0"/>
                </a:solidFill>
              </a:rPr>
              <a:t>leftSize</a:t>
            </a:r>
            <a:r>
              <a:rPr lang="en-US" altLang="zh-TW" sz="2400" dirty="0" smtClean="0">
                <a:solidFill>
                  <a:srgbClr val="7030A0"/>
                </a:solidFill>
              </a:rPr>
              <a:t> &lt; r: r = r – </a:t>
            </a:r>
            <a:r>
              <a:rPr lang="en-US" altLang="zh-TW" sz="2400" dirty="0" err="1" smtClean="0">
                <a:solidFill>
                  <a:srgbClr val="7030A0"/>
                </a:solidFill>
              </a:rPr>
              <a:t>leftSize</a:t>
            </a:r>
            <a:r>
              <a:rPr lang="en-US" altLang="zh-TW" sz="2400" dirty="0" smtClean="0">
                <a:solidFill>
                  <a:srgbClr val="7030A0"/>
                </a:solidFill>
              </a:rPr>
              <a:t>; </a:t>
            </a:r>
            <a:r>
              <a:rPr lang="en-US" altLang="zh-TW" sz="2400" dirty="0" err="1" smtClean="0">
                <a:solidFill>
                  <a:srgbClr val="7030A0"/>
                </a:solidFill>
              </a:rPr>
              <a:t>currentNode</a:t>
            </a:r>
            <a:r>
              <a:rPr lang="en-US" altLang="zh-TW" sz="2400" dirty="0" smtClean="0">
                <a:solidFill>
                  <a:srgbClr val="7030A0"/>
                </a:solidFill>
              </a:rPr>
              <a:t> = right child, repeat 2)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TW" sz="2400" dirty="0" err="1" smtClean="0">
                <a:solidFill>
                  <a:srgbClr val="7030A0"/>
                </a:solidFill>
              </a:rPr>
              <a:t>leftSize</a:t>
            </a:r>
            <a:r>
              <a:rPr lang="en-US" altLang="zh-TW" sz="2400" dirty="0" smtClean="0">
                <a:solidFill>
                  <a:srgbClr val="7030A0"/>
                </a:solidFill>
              </a:rPr>
              <a:t> = r: bingo; break</a:t>
            </a:r>
            <a:endParaRPr lang="zh-TW" altLang="en-US" sz="24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8689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BST:</a:t>
            </a:r>
            <a:r>
              <a:rPr lang="zh-TW" altLang="en-US" dirty="0"/>
              <a:t> </a:t>
            </a:r>
            <a:r>
              <a:rPr lang="en-US" altLang="zh-TW" dirty="0" smtClean="0"/>
              <a:t>Search by Rank - </a:t>
            </a:r>
            <a:r>
              <a:rPr lang="en-US" altLang="zh-TW" dirty="0" err="1" smtClean="0"/>
              <a:t>leftSize</a:t>
            </a:r>
            <a:endParaRPr lang="zh-TW" altLang="en-US" dirty="0"/>
          </a:p>
        </p:txBody>
      </p:sp>
      <p:sp>
        <p:nvSpPr>
          <p:cNvPr id="16" name="橢圓 5"/>
          <p:cNvSpPr>
            <a:spLocks noChangeArrowheads="1"/>
          </p:cNvSpPr>
          <p:nvPr/>
        </p:nvSpPr>
        <p:spPr bwMode="auto">
          <a:xfrm>
            <a:off x="5423545" y="4499768"/>
            <a:ext cx="500063" cy="500063"/>
          </a:xfrm>
          <a:prstGeom prst="ellipse">
            <a:avLst/>
          </a:prstGeom>
          <a:noFill/>
          <a:ln w="38100" algn="ctr">
            <a:solidFill>
              <a:srgbClr val="FF0000">
                <a:alpha val="0"/>
              </a:srgbClr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17" name="橢圓 5"/>
          <p:cNvSpPr>
            <a:spLocks noChangeArrowheads="1"/>
          </p:cNvSpPr>
          <p:nvPr/>
        </p:nvSpPr>
        <p:spPr bwMode="auto">
          <a:xfrm>
            <a:off x="4923483" y="5190331"/>
            <a:ext cx="500062" cy="500062"/>
          </a:xfrm>
          <a:prstGeom prst="ellipse">
            <a:avLst/>
          </a:prstGeom>
          <a:noFill/>
          <a:ln w="38100" algn="ctr">
            <a:solidFill>
              <a:srgbClr val="FF0000">
                <a:alpha val="0"/>
              </a:srgbClr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18" name="橢圓 17"/>
          <p:cNvSpPr>
            <a:spLocks noChangeArrowheads="1"/>
          </p:cNvSpPr>
          <p:nvPr/>
        </p:nvSpPr>
        <p:spPr bwMode="auto">
          <a:xfrm>
            <a:off x="4637733" y="3848893"/>
            <a:ext cx="500062" cy="500063"/>
          </a:xfrm>
          <a:prstGeom prst="ellipse">
            <a:avLst/>
          </a:prstGeom>
          <a:noFill/>
          <a:ln w="38100" algn="ctr">
            <a:solidFill>
              <a:srgbClr val="FF0000">
                <a:alpha val="0"/>
              </a:srgbClr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grpSp>
        <p:nvGrpSpPr>
          <p:cNvPr id="19" name="群組 55"/>
          <p:cNvGrpSpPr>
            <a:grpSpLocks/>
          </p:cNvGrpSpPr>
          <p:nvPr/>
        </p:nvGrpSpPr>
        <p:grpSpPr bwMode="auto">
          <a:xfrm>
            <a:off x="5995045" y="5118893"/>
            <a:ext cx="658813" cy="600075"/>
            <a:chOff x="3929063" y="5000625"/>
            <a:chExt cx="658703" cy="600164"/>
          </a:xfrm>
        </p:grpSpPr>
        <p:sp>
          <p:nvSpPr>
            <p:cNvPr id="20" name="橢圓 29"/>
            <p:cNvSpPr>
              <a:spLocks noChangeArrowheads="1"/>
            </p:cNvSpPr>
            <p:nvPr/>
          </p:nvSpPr>
          <p:spPr bwMode="auto">
            <a:xfrm>
              <a:off x="3929063" y="5029200"/>
              <a:ext cx="500062" cy="500063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21" name="矩形 22"/>
            <p:cNvSpPr>
              <a:spLocks noChangeArrowheads="1"/>
            </p:cNvSpPr>
            <p:nvPr/>
          </p:nvSpPr>
          <p:spPr bwMode="auto">
            <a:xfrm>
              <a:off x="3944935" y="5000625"/>
              <a:ext cx="642831" cy="600164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latin typeface="+mj-lt"/>
                </a:rPr>
                <a:t>80</a:t>
              </a:r>
              <a:endParaRPr lang="zh-TW" altLang="en-US" b="1" dirty="0">
                <a:latin typeface="+mj-lt"/>
              </a:endParaRPr>
            </a:p>
          </p:txBody>
        </p:sp>
      </p:grpSp>
      <p:grpSp>
        <p:nvGrpSpPr>
          <p:cNvPr id="22" name="群組 49"/>
          <p:cNvGrpSpPr>
            <a:grpSpLocks/>
          </p:cNvGrpSpPr>
          <p:nvPr/>
        </p:nvGrpSpPr>
        <p:grpSpPr bwMode="auto">
          <a:xfrm>
            <a:off x="4637733" y="3833018"/>
            <a:ext cx="571500" cy="600075"/>
            <a:chOff x="2571750" y="3714750"/>
            <a:chExt cx="571490" cy="600164"/>
          </a:xfrm>
          <a:noFill/>
        </p:grpSpPr>
        <p:sp>
          <p:nvSpPr>
            <p:cNvPr id="23" name="橢圓 5"/>
            <p:cNvSpPr>
              <a:spLocks noChangeArrowheads="1"/>
            </p:cNvSpPr>
            <p:nvPr/>
          </p:nvSpPr>
          <p:spPr bwMode="auto">
            <a:xfrm>
              <a:off x="2571750" y="3743325"/>
              <a:ext cx="500063" cy="500063"/>
            </a:xfrm>
            <a:prstGeom prst="ellipse">
              <a:avLst/>
            </a:prstGeom>
            <a:grpFill/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24" name="矩形 22"/>
            <p:cNvSpPr>
              <a:spLocks noChangeArrowheads="1"/>
            </p:cNvSpPr>
            <p:nvPr/>
          </p:nvSpPr>
          <p:spPr bwMode="auto">
            <a:xfrm>
              <a:off x="2571750" y="3714750"/>
              <a:ext cx="571490" cy="600164"/>
            </a:xfrm>
            <a:prstGeom prst="rect">
              <a:avLst/>
            </a:prstGeom>
            <a:grpFill/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latin typeface="+mj-lt"/>
                </a:rPr>
                <a:t>30</a:t>
              </a:r>
              <a:endParaRPr lang="zh-TW" altLang="en-US" b="1" dirty="0">
                <a:latin typeface="+mj-lt"/>
              </a:endParaRPr>
            </a:p>
          </p:txBody>
        </p:sp>
      </p:grpSp>
      <p:cxnSp>
        <p:nvCxnSpPr>
          <p:cNvPr id="25" name="直線接點 30"/>
          <p:cNvCxnSpPr>
            <a:cxnSpLocks noChangeShapeType="1"/>
          </p:cNvCxnSpPr>
          <p:nvPr/>
        </p:nvCxnSpPr>
        <p:spPr bwMode="auto">
          <a:xfrm rot="5400000" flipH="1" flipV="1">
            <a:off x="4350395" y="4217194"/>
            <a:ext cx="288925" cy="431800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" name="直線接點 33"/>
          <p:cNvCxnSpPr>
            <a:cxnSpLocks noChangeShapeType="1"/>
          </p:cNvCxnSpPr>
          <p:nvPr/>
        </p:nvCxnSpPr>
        <p:spPr bwMode="auto">
          <a:xfrm rot="16200000" flipV="1">
            <a:off x="5136207" y="4217194"/>
            <a:ext cx="288925" cy="431800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7" name="直線接點 36"/>
          <p:cNvCxnSpPr>
            <a:cxnSpLocks noChangeShapeType="1"/>
          </p:cNvCxnSpPr>
          <p:nvPr/>
        </p:nvCxnSpPr>
        <p:spPr bwMode="auto">
          <a:xfrm rot="5400000" flipH="1" flipV="1">
            <a:off x="3671739" y="4967287"/>
            <a:ext cx="288925" cy="217487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8" name="直線接點 49"/>
          <p:cNvCxnSpPr>
            <a:cxnSpLocks noChangeShapeType="1"/>
          </p:cNvCxnSpPr>
          <p:nvPr/>
        </p:nvCxnSpPr>
        <p:spPr bwMode="auto">
          <a:xfrm rot="16200000" flipV="1">
            <a:off x="5814864" y="4967287"/>
            <a:ext cx="288925" cy="217487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pSp>
        <p:nvGrpSpPr>
          <p:cNvPr id="29" name="群組 50"/>
          <p:cNvGrpSpPr>
            <a:grpSpLocks/>
          </p:cNvGrpSpPr>
          <p:nvPr/>
        </p:nvGrpSpPr>
        <p:grpSpPr bwMode="auto">
          <a:xfrm>
            <a:off x="3851920" y="4475956"/>
            <a:ext cx="571500" cy="600075"/>
            <a:chOff x="1785938" y="4357688"/>
            <a:chExt cx="571500" cy="600075"/>
          </a:xfrm>
        </p:grpSpPr>
        <p:sp>
          <p:nvSpPr>
            <p:cNvPr id="30" name="橢圓 24"/>
            <p:cNvSpPr>
              <a:spLocks noChangeArrowheads="1"/>
            </p:cNvSpPr>
            <p:nvPr/>
          </p:nvSpPr>
          <p:spPr bwMode="auto">
            <a:xfrm>
              <a:off x="1785938" y="4386263"/>
              <a:ext cx="500062" cy="500062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31" name="矩形 22"/>
            <p:cNvSpPr>
              <a:spLocks noChangeArrowheads="1"/>
            </p:cNvSpPr>
            <p:nvPr/>
          </p:nvSpPr>
          <p:spPr bwMode="auto">
            <a:xfrm>
              <a:off x="1857376" y="4357688"/>
              <a:ext cx="500062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latin typeface="+mj-lt"/>
                </a:rPr>
                <a:t>5</a:t>
              </a:r>
              <a:endParaRPr lang="zh-TW" altLang="en-US" b="1" dirty="0">
                <a:latin typeface="+mj-lt"/>
              </a:endParaRPr>
            </a:p>
          </p:txBody>
        </p:sp>
      </p:grpSp>
      <p:grpSp>
        <p:nvGrpSpPr>
          <p:cNvPr id="32" name="群組 51"/>
          <p:cNvGrpSpPr>
            <a:grpSpLocks/>
          </p:cNvGrpSpPr>
          <p:nvPr/>
        </p:nvGrpSpPr>
        <p:grpSpPr bwMode="auto">
          <a:xfrm>
            <a:off x="3280420" y="5118893"/>
            <a:ext cx="571500" cy="600075"/>
            <a:chOff x="1214438" y="5000636"/>
            <a:chExt cx="571500" cy="600075"/>
          </a:xfrm>
        </p:grpSpPr>
        <p:sp>
          <p:nvSpPr>
            <p:cNvPr id="33" name="橢圓 26"/>
            <p:cNvSpPr>
              <a:spLocks noChangeArrowheads="1"/>
            </p:cNvSpPr>
            <p:nvPr/>
          </p:nvSpPr>
          <p:spPr bwMode="auto">
            <a:xfrm>
              <a:off x="1214438" y="5029200"/>
              <a:ext cx="500062" cy="500063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34" name="矩形 22"/>
            <p:cNvSpPr>
              <a:spLocks noChangeArrowheads="1"/>
            </p:cNvSpPr>
            <p:nvPr/>
          </p:nvSpPr>
          <p:spPr bwMode="auto">
            <a:xfrm>
              <a:off x="1285876" y="5000636"/>
              <a:ext cx="500062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latin typeface="+mj-lt"/>
                </a:rPr>
                <a:t>2</a:t>
              </a:r>
              <a:endParaRPr lang="zh-TW" altLang="en-US" b="1" dirty="0">
                <a:latin typeface="+mj-lt"/>
              </a:endParaRPr>
            </a:p>
          </p:txBody>
        </p:sp>
      </p:grpSp>
      <p:grpSp>
        <p:nvGrpSpPr>
          <p:cNvPr id="35" name="群組 56"/>
          <p:cNvGrpSpPr>
            <a:grpSpLocks/>
          </p:cNvGrpSpPr>
          <p:nvPr/>
        </p:nvGrpSpPr>
        <p:grpSpPr bwMode="auto">
          <a:xfrm>
            <a:off x="5423545" y="4479131"/>
            <a:ext cx="571500" cy="600075"/>
            <a:chOff x="3357562" y="4360645"/>
            <a:chExt cx="571495" cy="600164"/>
          </a:xfrm>
          <a:noFill/>
        </p:grpSpPr>
        <p:sp>
          <p:nvSpPr>
            <p:cNvPr id="36" name="橢圓 25"/>
            <p:cNvSpPr>
              <a:spLocks noChangeArrowheads="1"/>
            </p:cNvSpPr>
            <p:nvPr/>
          </p:nvSpPr>
          <p:spPr bwMode="auto">
            <a:xfrm>
              <a:off x="3357563" y="4386263"/>
              <a:ext cx="500062" cy="500062"/>
            </a:xfrm>
            <a:prstGeom prst="ellipse">
              <a:avLst/>
            </a:prstGeom>
            <a:grpFill/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37" name="矩形 22"/>
            <p:cNvSpPr>
              <a:spLocks noChangeArrowheads="1"/>
            </p:cNvSpPr>
            <p:nvPr/>
          </p:nvSpPr>
          <p:spPr bwMode="auto">
            <a:xfrm>
              <a:off x="3357562" y="4360645"/>
              <a:ext cx="571495" cy="600164"/>
            </a:xfrm>
            <a:prstGeom prst="rect">
              <a:avLst/>
            </a:prstGeom>
            <a:grpFill/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latin typeface="+mj-lt"/>
                </a:rPr>
                <a:t>40</a:t>
              </a:r>
              <a:endParaRPr lang="zh-TW" altLang="en-US" b="1" dirty="0">
                <a:latin typeface="+mj-lt"/>
              </a:endParaRPr>
            </a:p>
          </p:txBody>
        </p:sp>
      </p:grpSp>
      <p:grpSp>
        <p:nvGrpSpPr>
          <p:cNvPr id="38" name="群組 54"/>
          <p:cNvGrpSpPr>
            <a:grpSpLocks/>
          </p:cNvGrpSpPr>
          <p:nvPr/>
        </p:nvGrpSpPr>
        <p:grpSpPr bwMode="auto">
          <a:xfrm>
            <a:off x="4923483" y="5161756"/>
            <a:ext cx="571500" cy="600075"/>
            <a:chOff x="2857500" y="5043488"/>
            <a:chExt cx="571492" cy="600164"/>
          </a:xfrm>
          <a:noFill/>
        </p:grpSpPr>
        <p:sp>
          <p:nvSpPr>
            <p:cNvPr id="39" name="橢圓 38"/>
            <p:cNvSpPr>
              <a:spLocks noChangeArrowheads="1"/>
            </p:cNvSpPr>
            <p:nvPr/>
          </p:nvSpPr>
          <p:spPr bwMode="auto">
            <a:xfrm>
              <a:off x="2857500" y="5072063"/>
              <a:ext cx="500063" cy="500062"/>
            </a:xfrm>
            <a:prstGeom prst="ellipse">
              <a:avLst/>
            </a:prstGeom>
            <a:grpFill/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40" name="矩形 22"/>
            <p:cNvSpPr>
              <a:spLocks noChangeArrowheads="1"/>
            </p:cNvSpPr>
            <p:nvPr/>
          </p:nvSpPr>
          <p:spPr bwMode="auto">
            <a:xfrm>
              <a:off x="2857500" y="5043488"/>
              <a:ext cx="571492" cy="600164"/>
            </a:xfrm>
            <a:prstGeom prst="rect">
              <a:avLst/>
            </a:prstGeom>
            <a:grpFill/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latin typeface="+mj-lt"/>
                </a:rPr>
                <a:t>35</a:t>
              </a:r>
              <a:endParaRPr lang="zh-TW" altLang="en-US" b="1" dirty="0">
                <a:latin typeface="+mj-lt"/>
              </a:endParaRPr>
            </a:p>
          </p:txBody>
        </p:sp>
      </p:grpSp>
      <p:cxnSp>
        <p:nvCxnSpPr>
          <p:cNvPr id="41" name="直線接點 36"/>
          <p:cNvCxnSpPr>
            <a:cxnSpLocks noChangeShapeType="1"/>
          </p:cNvCxnSpPr>
          <p:nvPr/>
        </p:nvCxnSpPr>
        <p:spPr bwMode="auto">
          <a:xfrm rot="5400000" flipH="1" flipV="1">
            <a:off x="3114527" y="5595937"/>
            <a:ext cx="260350" cy="217487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2" name="直線接點 36"/>
          <p:cNvCxnSpPr>
            <a:cxnSpLocks noChangeShapeType="1"/>
          </p:cNvCxnSpPr>
          <p:nvPr/>
        </p:nvCxnSpPr>
        <p:spPr bwMode="auto">
          <a:xfrm rot="16200000" flipV="1">
            <a:off x="3686027" y="5595937"/>
            <a:ext cx="260350" cy="217487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3" name="直線接點 36"/>
          <p:cNvCxnSpPr>
            <a:cxnSpLocks noChangeShapeType="1"/>
          </p:cNvCxnSpPr>
          <p:nvPr/>
        </p:nvCxnSpPr>
        <p:spPr bwMode="auto">
          <a:xfrm rot="5400000" flipH="1" flipV="1">
            <a:off x="5257651" y="5024437"/>
            <a:ext cx="331788" cy="146050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pSp>
        <p:nvGrpSpPr>
          <p:cNvPr id="44" name="群組 52"/>
          <p:cNvGrpSpPr>
            <a:grpSpLocks/>
          </p:cNvGrpSpPr>
          <p:nvPr/>
        </p:nvGrpSpPr>
        <p:grpSpPr bwMode="auto">
          <a:xfrm>
            <a:off x="2708920" y="5733256"/>
            <a:ext cx="571500" cy="600075"/>
            <a:chOff x="642938" y="5614988"/>
            <a:chExt cx="571500" cy="600075"/>
          </a:xfrm>
        </p:grpSpPr>
        <p:sp>
          <p:nvSpPr>
            <p:cNvPr id="45" name="橢圓 26"/>
            <p:cNvSpPr>
              <a:spLocks noChangeArrowheads="1"/>
            </p:cNvSpPr>
            <p:nvPr/>
          </p:nvSpPr>
          <p:spPr bwMode="auto">
            <a:xfrm>
              <a:off x="642938" y="5643563"/>
              <a:ext cx="500062" cy="500062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46" name="矩形 22"/>
            <p:cNvSpPr>
              <a:spLocks noChangeArrowheads="1"/>
            </p:cNvSpPr>
            <p:nvPr/>
          </p:nvSpPr>
          <p:spPr bwMode="auto">
            <a:xfrm>
              <a:off x="714376" y="5614988"/>
              <a:ext cx="500062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latin typeface="+mj-lt"/>
                </a:rPr>
                <a:t>1</a:t>
              </a:r>
              <a:endParaRPr lang="zh-TW" altLang="en-US" b="1" dirty="0">
                <a:latin typeface="+mj-lt"/>
              </a:endParaRPr>
            </a:p>
          </p:txBody>
        </p:sp>
      </p:grpSp>
      <p:grpSp>
        <p:nvGrpSpPr>
          <p:cNvPr id="47" name="群組 53"/>
          <p:cNvGrpSpPr>
            <a:grpSpLocks/>
          </p:cNvGrpSpPr>
          <p:nvPr/>
        </p:nvGrpSpPr>
        <p:grpSpPr bwMode="auto">
          <a:xfrm>
            <a:off x="3851920" y="5733256"/>
            <a:ext cx="571500" cy="600075"/>
            <a:chOff x="1785938" y="5614988"/>
            <a:chExt cx="571500" cy="600075"/>
          </a:xfrm>
        </p:grpSpPr>
        <p:sp>
          <p:nvSpPr>
            <p:cNvPr id="48" name="橢圓 26"/>
            <p:cNvSpPr>
              <a:spLocks noChangeArrowheads="1"/>
            </p:cNvSpPr>
            <p:nvPr/>
          </p:nvSpPr>
          <p:spPr bwMode="auto">
            <a:xfrm>
              <a:off x="1785938" y="5643563"/>
              <a:ext cx="500062" cy="500062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49" name="矩形 22"/>
            <p:cNvSpPr>
              <a:spLocks noChangeArrowheads="1"/>
            </p:cNvSpPr>
            <p:nvPr/>
          </p:nvSpPr>
          <p:spPr bwMode="auto">
            <a:xfrm>
              <a:off x="1857376" y="5614988"/>
              <a:ext cx="500062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latin typeface="+mj-lt"/>
                </a:rPr>
                <a:t>3</a:t>
              </a:r>
              <a:endParaRPr lang="zh-TW" altLang="en-US" b="1" dirty="0">
                <a:latin typeface="+mj-lt"/>
              </a:endParaRPr>
            </a:p>
          </p:txBody>
        </p:sp>
      </p:grpSp>
      <p:sp>
        <p:nvSpPr>
          <p:cNvPr id="90" name="文字方塊 89"/>
          <p:cNvSpPr txBox="1"/>
          <p:nvPr/>
        </p:nvSpPr>
        <p:spPr>
          <a:xfrm>
            <a:off x="4240895" y="3845601"/>
            <a:ext cx="365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>
                <a:solidFill>
                  <a:srgbClr val="7030A0"/>
                </a:solidFill>
              </a:rPr>
              <a:t>5</a:t>
            </a:r>
            <a:endParaRPr lang="zh-TW" altLang="en-US" b="1" dirty="0">
              <a:solidFill>
                <a:srgbClr val="7030A0"/>
              </a:solidFill>
            </a:endParaRPr>
          </a:p>
        </p:txBody>
      </p:sp>
      <p:sp>
        <p:nvSpPr>
          <p:cNvPr id="91" name="文字方塊 90"/>
          <p:cNvSpPr txBox="1"/>
          <p:nvPr/>
        </p:nvSpPr>
        <p:spPr>
          <a:xfrm>
            <a:off x="3435831" y="4440678"/>
            <a:ext cx="365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>
                <a:solidFill>
                  <a:srgbClr val="7030A0"/>
                </a:solidFill>
              </a:rPr>
              <a:t>4</a:t>
            </a:r>
            <a:endParaRPr lang="zh-TW" altLang="en-US" b="1" dirty="0">
              <a:solidFill>
                <a:srgbClr val="7030A0"/>
              </a:solidFill>
            </a:endParaRPr>
          </a:p>
        </p:txBody>
      </p:sp>
      <p:sp>
        <p:nvSpPr>
          <p:cNvPr id="92" name="文字方塊 91"/>
          <p:cNvSpPr txBox="1"/>
          <p:nvPr/>
        </p:nvSpPr>
        <p:spPr>
          <a:xfrm>
            <a:off x="2869853" y="5145139"/>
            <a:ext cx="365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>
                <a:solidFill>
                  <a:srgbClr val="7030A0"/>
                </a:solidFill>
              </a:rPr>
              <a:t>2</a:t>
            </a:r>
            <a:endParaRPr lang="zh-TW" altLang="en-US" b="1" dirty="0">
              <a:solidFill>
                <a:srgbClr val="7030A0"/>
              </a:solidFill>
            </a:endParaRPr>
          </a:p>
        </p:txBody>
      </p:sp>
      <p:sp>
        <p:nvSpPr>
          <p:cNvPr id="93" name="文字方塊 92"/>
          <p:cNvSpPr txBox="1"/>
          <p:nvPr/>
        </p:nvSpPr>
        <p:spPr>
          <a:xfrm>
            <a:off x="2276364" y="5781029"/>
            <a:ext cx="365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>
                <a:solidFill>
                  <a:srgbClr val="7030A0"/>
                </a:solidFill>
              </a:rPr>
              <a:t>1</a:t>
            </a:r>
            <a:endParaRPr lang="zh-TW" altLang="en-US" b="1" dirty="0">
              <a:solidFill>
                <a:srgbClr val="7030A0"/>
              </a:solidFill>
            </a:endParaRPr>
          </a:p>
        </p:txBody>
      </p:sp>
      <p:sp>
        <p:nvSpPr>
          <p:cNvPr id="94" name="文字方塊 93"/>
          <p:cNvSpPr txBox="1"/>
          <p:nvPr/>
        </p:nvSpPr>
        <p:spPr>
          <a:xfrm>
            <a:off x="3486870" y="5791349"/>
            <a:ext cx="365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>
                <a:solidFill>
                  <a:srgbClr val="7030A0"/>
                </a:solidFill>
              </a:rPr>
              <a:t>1</a:t>
            </a:r>
            <a:endParaRPr lang="zh-TW" altLang="en-US" b="1" dirty="0">
              <a:solidFill>
                <a:srgbClr val="7030A0"/>
              </a:solidFill>
            </a:endParaRPr>
          </a:p>
        </p:txBody>
      </p:sp>
      <p:sp>
        <p:nvSpPr>
          <p:cNvPr id="95" name="文字方塊 94"/>
          <p:cNvSpPr txBox="1"/>
          <p:nvPr/>
        </p:nvSpPr>
        <p:spPr>
          <a:xfrm>
            <a:off x="5069534" y="4440677"/>
            <a:ext cx="365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>
                <a:solidFill>
                  <a:srgbClr val="7030A0"/>
                </a:solidFill>
              </a:rPr>
              <a:t>2</a:t>
            </a:r>
            <a:endParaRPr lang="zh-TW" altLang="en-US" b="1" dirty="0">
              <a:solidFill>
                <a:srgbClr val="7030A0"/>
              </a:solidFill>
            </a:endParaRPr>
          </a:p>
        </p:txBody>
      </p:sp>
      <p:sp>
        <p:nvSpPr>
          <p:cNvPr id="96" name="文字方塊 95"/>
          <p:cNvSpPr txBox="1"/>
          <p:nvPr/>
        </p:nvSpPr>
        <p:spPr>
          <a:xfrm>
            <a:off x="4552914" y="5209488"/>
            <a:ext cx="365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>
                <a:solidFill>
                  <a:srgbClr val="7030A0"/>
                </a:solidFill>
              </a:rPr>
              <a:t>1</a:t>
            </a:r>
            <a:endParaRPr lang="zh-TW" altLang="en-US" b="1" dirty="0">
              <a:solidFill>
                <a:srgbClr val="7030A0"/>
              </a:solidFill>
            </a:endParaRPr>
          </a:p>
        </p:txBody>
      </p:sp>
      <p:sp>
        <p:nvSpPr>
          <p:cNvPr id="97" name="文字方塊 96"/>
          <p:cNvSpPr txBox="1"/>
          <p:nvPr/>
        </p:nvSpPr>
        <p:spPr>
          <a:xfrm>
            <a:off x="5631122" y="5203141"/>
            <a:ext cx="365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>
                <a:solidFill>
                  <a:srgbClr val="7030A0"/>
                </a:solidFill>
              </a:rPr>
              <a:t>1</a:t>
            </a:r>
            <a:endParaRPr lang="zh-TW" altLang="en-US" b="1" dirty="0">
              <a:solidFill>
                <a:srgbClr val="7030A0"/>
              </a:solidFill>
            </a:endParaRPr>
          </a:p>
        </p:txBody>
      </p:sp>
      <p:sp>
        <p:nvSpPr>
          <p:cNvPr id="98" name="文字方塊 97"/>
          <p:cNvSpPr txBox="1"/>
          <p:nvPr/>
        </p:nvSpPr>
        <p:spPr>
          <a:xfrm>
            <a:off x="0" y="1239048"/>
            <a:ext cx="914399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If we are searching for the rank-r element, we perform:</a:t>
            </a:r>
          </a:p>
          <a:p>
            <a:pPr marL="457200" indent="-457200">
              <a:buAutoNum type="arabicParenR"/>
            </a:pPr>
            <a:r>
              <a:rPr lang="en-US" altLang="zh-TW" sz="2400" dirty="0" smtClean="0">
                <a:solidFill>
                  <a:srgbClr val="7030A0"/>
                </a:solidFill>
              </a:rPr>
              <a:t>Set </a:t>
            </a:r>
            <a:r>
              <a:rPr lang="en-US" altLang="zh-TW" sz="2400" dirty="0" err="1" smtClean="0">
                <a:solidFill>
                  <a:srgbClr val="7030A0"/>
                </a:solidFill>
              </a:rPr>
              <a:t>currentNode</a:t>
            </a:r>
            <a:r>
              <a:rPr lang="en-US" altLang="zh-TW" sz="2400" dirty="0" smtClean="0">
                <a:solidFill>
                  <a:srgbClr val="7030A0"/>
                </a:solidFill>
              </a:rPr>
              <a:t> = root</a:t>
            </a:r>
          </a:p>
          <a:p>
            <a:pPr marL="457200" indent="-457200">
              <a:buAutoNum type="arabicParenR"/>
            </a:pPr>
            <a:r>
              <a:rPr lang="en-US" altLang="zh-TW" sz="2400" dirty="0" smtClean="0">
                <a:solidFill>
                  <a:srgbClr val="7030A0"/>
                </a:solidFill>
              </a:rPr>
              <a:t>Consider 3 cases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TW" sz="2400" dirty="0" err="1" smtClean="0">
                <a:solidFill>
                  <a:srgbClr val="7030A0"/>
                </a:solidFill>
              </a:rPr>
              <a:t>leftSize</a:t>
            </a:r>
            <a:r>
              <a:rPr lang="en-US" altLang="zh-TW" sz="2400" dirty="0" smtClean="0">
                <a:solidFill>
                  <a:srgbClr val="7030A0"/>
                </a:solidFill>
              </a:rPr>
              <a:t> &gt; r: </a:t>
            </a:r>
            <a:r>
              <a:rPr lang="en-US" altLang="zh-TW" sz="2400" dirty="0" err="1" smtClean="0">
                <a:solidFill>
                  <a:srgbClr val="7030A0"/>
                </a:solidFill>
              </a:rPr>
              <a:t>currentNode</a:t>
            </a:r>
            <a:r>
              <a:rPr lang="en-US" altLang="zh-TW" sz="2400" dirty="0">
                <a:solidFill>
                  <a:srgbClr val="7030A0"/>
                </a:solidFill>
              </a:rPr>
              <a:t> </a:t>
            </a:r>
            <a:r>
              <a:rPr lang="en-US" altLang="zh-TW" sz="2400" dirty="0" smtClean="0">
                <a:solidFill>
                  <a:srgbClr val="7030A0"/>
                </a:solidFill>
              </a:rPr>
              <a:t>= left child; repeat 2)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TW" sz="2400" dirty="0" err="1" smtClean="0">
                <a:solidFill>
                  <a:srgbClr val="7030A0"/>
                </a:solidFill>
              </a:rPr>
              <a:t>leftSize</a:t>
            </a:r>
            <a:r>
              <a:rPr lang="en-US" altLang="zh-TW" sz="2400" dirty="0" smtClean="0">
                <a:solidFill>
                  <a:srgbClr val="7030A0"/>
                </a:solidFill>
              </a:rPr>
              <a:t> &lt; r: r = r – </a:t>
            </a:r>
            <a:r>
              <a:rPr lang="en-US" altLang="zh-TW" sz="2400" dirty="0" err="1" smtClean="0">
                <a:solidFill>
                  <a:srgbClr val="7030A0"/>
                </a:solidFill>
              </a:rPr>
              <a:t>leftSize</a:t>
            </a:r>
            <a:r>
              <a:rPr lang="en-US" altLang="zh-TW" sz="2400" dirty="0" smtClean="0">
                <a:solidFill>
                  <a:srgbClr val="7030A0"/>
                </a:solidFill>
              </a:rPr>
              <a:t>; </a:t>
            </a:r>
            <a:r>
              <a:rPr lang="en-US" altLang="zh-TW" sz="2400" dirty="0" err="1" smtClean="0">
                <a:solidFill>
                  <a:srgbClr val="7030A0"/>
                </a:solidFill>
              </a:rPr>
              <a:t>currentNode</a:t>
            </a:r>
            <a:r>
              <a:rPr lang="en-US" altLang="zh-TW" sz="2400" dirty="0" smtClean="0">
                <a:solidFill>
                  <a:srgbClr val="7030A0"/>
                </a:solidFill>
              </a:rPr>
              <a:t> = right child, repeat 2)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TW" sz="2400" dirty="0" err="1" smtClean="0">
                <a:solidFill>
                  <a:srgbClr val="7030A0"/>
                </a:solidFill>
              </a:rPr>
              <a:t>leftSize</a:t>
            </a:r>
            <a:r>
              <a:rPr lang="en-US" altLang="zh-TW" sz="2400" dirty="0" smtClean="0">
                <a:solidFill>
                  <a:srgbClr val="7030A0"/>
                </a:solidFill>
              </a:rPr>
              <a:t> = r: bingo; break</a:t>
            </a:r>
            <a:endParaRPr lang="zh-TW" altLang="en-US" sz="2400" dirty="0">
              <a:solidFill>
                <a:srgbClr val="7030A0"/>
              </a:solidFill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457200" y="4149080"/>
            <a:ext cx="1819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Example: r=3</a:t>
            </a:r>
            <a:endParaRPr lang="zh-TW" altLang="en-US" sz="2400" dirty="0"/>
          </a:p>
        </p:txBody>
      </p:sp>
      <p:cxnSp>
        <p:nvCxnSpPr>
          <p:cNvPr id="5" name="直線單箭頭接點 4"/>
          <p:cNvCxnSpPr/>
          <p:nvPr/>
        </p:nvCxnSpPr>
        <p:spPr>
          <a:xfrm flipH="1">
            <a:off x="4395851" y="4538350"/>
            <a:ext cx="659884" cy="402263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單箭頭接點 49"/>
          <p:cNvCxnSpPr/>
          <p:nvPr/>
        </p:nvCxnSpPr>
        <p:spPr>
          <a:xfrm flipH="1">
            <a:off x="3862871" y="5088418"/>
            <a:ext cx="425997" cy="528279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單箭頭接點 52"/>
          <p:cNvCxnSpPr/>
          <p:nvPr/>
        </p:nvCxnSpPr>
        <p:spPr>
          <a:xfrm>
            <a:off x="4278957" y="5597838"/>
            <a:ext cx="341910" cy="362321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559398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BST:</a:t>
            </a:r>
            <a:r>
              <a:rPr lang="zh-TW" altLang="en-US" dirty="0"/>
              <a:t> </a:t>
            </a:r>
            <a:r>
              <a:rPr lang="en-US" altLang="zh-TW" dirty="0" smtClean="0"/>
              <a:t>Search by Rank - </a:t>
            </a:r>
            <a:r>
              <a:rPr lang="en-US" altLang="zh-TW" dirty="0" err="1" smtClean="0"/>
              <a:t>leftSize</a:t>
            </a:r>
            <a:endParaRPr lang="zh-TW" altLang="en-US" dirty="0"/>
          </a:p>
        </p:txBody>
      </p:sp>
      <p:sp>
        <p:nvSpPr>
          <p:cNvPr id="16" name="橢圓 5"/>
          <p:cNvSpPr>
            <a:spLocks noChangeArrowheads="1"/>
          </p:cNvSpPr>
          <p:nvPr/>
        </p:nvSpPr>
        <p:spPr bwMode="auto">
          <a:xfrm>
            <a:off x="5423545" y="4499768"/>
            <a:ext cx="500063" cy="500063"/>
          </a:xfrm>
          <a:prstGeom prst="ellipse">
            <a:avLst/>
          </a:prstGeom>
          <a:noFill/>
          <a:ln w="38100" algn="ctr">
            <a:solidFill>
              <a:srgbClr val="FF0000">
                <a:alpha val="0"/>
              </a:srgbClr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17" name="橢圓 5"/>
          <p:cNvSpPr>
            <a:spLocks noChangeArrowheads="1"/>
          </p:cNvSpPr>
          <p:nvPr/>
        </p:nvSpPr>
        <p:spPr bwMode="auto">
          <a:xfrm>
            <a:off x="4923483" y="5190331"/>
            <a:ext cx="500062" cy="500062"/>
          </a:xfrm>
          <a:prstGeom prst="ellipse">
            <a:avLst/>
          </a:prstGeom>
          <a:noFill/>
          <a:ln w="38100" algn="ctr">
            <a:solidFill>
              <a:srgbClr val="FF0000">
                <a:alpha val="0"/>
              </a:srgbClr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18" name="橢圓 17"/>
          <p:cNvSpPr>
            <a:spLocks noChangeArrowheads="1"/>
          </p:cNvSpPr>
          <p:nvPr/>
        </p:nvSpPr>
        <p:spPr bwMode="auto">
          <a:xfrm>
            <a:off x="4637733" y="3848893"/>
            <a:ext cx="500062" cy="500063"/>
          </a:xfrm>
          <a:prstGeom prst="ellipse">
            <a:avLst/>
          </a:prstGeom>
          <a:noFill/>
          <a:ln w="38100" algn="ctr">
            <a:solidFill>
              <a:srgbClr val="FF0000">
                <a:alpha val="0"/>
              </a:srgbClr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grpSp>
        <p:nvGrpSpPr>
          <p:cNvPr id="19" name="群組 55"/>
          <p:cNvGrpSpPr>
            <a:grpSpLocks/>
          </p:cNvGrpSpPr>
          <p:nvPr/>
        </p:nvGrpSpPr>
        <p:grpSpPr bwMode="auto">
          <a:xfrm>
            <a:off x="5995045" y="5118893"/>
            <a:ext cx="658813" cy="600075"/>
            <a:chOff x="3929063" y="5000625"/>
            <a:chExt cx="658703" cy="600164"/>
          </a:xfrm>
        </p:grpSpPr>
        <p:sp>
          <p:nvSpPr>
            <p:cNvPr id="20" name="橢圓 29"/>
            <p:cNvSpPr>
              <a:spLocks noChangeArrowheads="1"/>
            </p:cNvSpPr>
            <p:nvPr/>
          </p:nvSpPr>
          <p:spPr bwMode="auto">
            <a:xfrm>
              <a:off x="3929063" y="5029200"/>
              <a:ext cx="500062" cy="500063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21" name="矩形 22"/>
            <p:cNvSpPr>
              <a:spLocks noChangeArrowheads="1"/>
            </p:cNvSpPr>
            <p:nvPr/>
          </p:nvSpPr>
          <p:spPr bwMode="auto">
            <a:xfrm>
              <a:off x="3944935" y="5000625"/>
              <a:ext cx="642831" cy="600164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latin typeface="+mj-lt"/>
                </a:rPr>
                <a:t>80</a:t>
              </a:r>
              <a:endParaRPr lang="zh-TW" altLang="en-US" b="1" dirty="0">
                <a:latin typeface="+mj-lt"/>
              </a:endParaRPr>
            </a:p>
          </p:txBody>
        </p:sp>
      </p:grpSp>
      <p:grpSp>
        <p:nvGrpSpPr>
          <p:cNvPr id="22" name="群組 49"/>
          <p:cNvGrpSpPr>
            <a:grpSpLocks/>
          </p:cNvGrpSpPr>
          <p:nvPr/>
        </p:nvGrpSpPr>
        <p:grpSpPr bwMode="auto">
          <a:xfrm>
            <a:off x="4637733" y="3833018"/>
            <a:ext cx="571500" cy="600075"/>
            <a:chOff x="2571750" y="3714750"/>
            <a:chExt cx="571490" cy="600164"/>
          </a:xfrm>
          <a:noFill/>
        </p:grpSpPr>
        <p:sp>
          <p:nvSpPr>
            <p:cNvPr id="23" name="橢圓 5"/>
            <p:cNvSpPr>
              <a:spLocks noChangeArrowheads="1"/>
            </p:cNvSpPr>
            <p:nvPr/>
          </p:nvSpPr>
          <p:spPr bwMode="auto">
            <a:xfrm>
              <a:off x="2571750" y="3743325"/>
              <a:ext cx="500063" cy="500063"/>
            </a:xfrm>
            <a:prstGeom prst="ellipse">
              <a:avLst/>
            </a:prstGeom>
            <a:grpFill/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24" name="矩形 22"/>
            <p:cNvSpPr>
              <a:spLocks noChangeArrowheads="1"/>
            </p:cNvSpPr>
            <p:nvPr/>
          </p:nvSpPr>
          <p:spPr bwMode="auto">
            <a:xfrm>
              <a:off x="2571750" y="3714750"/>
              <a:ext cx="571490" cy="600164"/>
            </a:xfrm>
            <a:prstGeom prst="rect">
              <a:avLst/>
            </a:prstGeom>
            <a:grpFill/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latin typeface="+mj-lt"/>
                </a:rPr>
                <a:t>30</a:t>
              </a:r>
              <a:endParaRPr lang="zh-TW" altLang="en-US" b="1" dirty="0">
                <a:latin typeface="+mj-lt"/>
              </a:endParaRPr>
            </a:p>
          </p:txBody>
        </p:sp>
      </p:grpSp>
      <p:cxnSp>
        <p:nvCxnSpPr>
          <p:cNvPr id="25" name="直線接點 30"/>
          <p:cNvCxnSpPr>
            <a:cxnSpLocks noChangeShapeType="1"/>
          </p:cNvCxnSpPr>
          <p:nvPr/>
        </p:nvCxnSpPr>
        <p:spPr bwMode="auto">
          <a:xfrm rot="5400000" flipH="1" flipV="1">
            <a:off x="4350395" y="4217194"/>
            <a:ext cx="288925" cy="431800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" name="直線接點 33"/>
          <p:cNvCxnSpPr>
            <a:cxnSpLocks noChangeShapeType="1"/>
          </p:cNvCxnSpPr>
          <p:nvPr/>
        </p:nvCxnSpPr>
        <p:spPr bwMode="auto">
          <a:xfrm rot="16200000" flipV="1">
            <a:off x="5136207" y="4217194"/>
            <a:ext cx="288925" cy="431800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7" name="直線接點 36"/>
          <p:cNvCxnSpPr>
            <a:cxnSpLocks noChangeShapeType="1"/>
          </p:cNvCxnSpPr>
          <p:nvPr/>
        </p:nvCxnSpPr>
        <p:spPr bwMode="auto">
          <a:xfrm rot="5400000" flipH="1" flipV="1">
            <a:off x="3671739" y="4967287"/>
            <a:ext cx="288925" cy="217487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8" name="直線接點 49"/>
          <p:cNvCxnSpPr>
            <a:cxnSpLocks noChangeShapeType="1"/>
          </p:cNvCxnSpPr>
          <p:nvPr/>
        </p:nvCxnSpPr>
        <p:spPr bwMode="auto">
          <a:xfrm rot="16200000" flipV="1">
            <a:off x="5814864" y="4967287"/>
            <a:ext cx="288925" cy="217487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pSp>
        <p:nvGrpSpPr>
          <p:cNvPr id="29" name="群組 50"/>
          <p:cNvGrpSpPr>
            <a:grpSpLocks/>
          </p:cNvGrpSpPr>
          <p:nvPr/>
        </p:nvGrpSpPr>
        <p:grpSpPr bwMode="auto">
          <a:xfrm>
            <a:off x="3851920" y="4475956"/>
            <a:ext cx="571500" cy="600075"/>
            <a:chOff x="1785938" y="4357688"/>
            <a:chExt cx="571500" cy="600075"/>
          </a:xfrm>
        </p:grpSpPr>
        <p:sp>
          <p:nvSpPr>
            <p:cNvPr id="30" name="橢圓 24"/>
            <p:cNvSpPr>
              <a:spLocks noChangeArrowheads="1"/>
            </p:cNvSpPr>
            <p:nvPr/>
          </p:nvSpPr>
          <p:spPr bwMode="auto">
            <a:xfrm>
              <a:off x="1785938" y="4386263"/>
              <a:ext cx="500062" cy="500062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31" name="矩形 22"/>
            <p:cNvSpPr>
              <a:spLocks noChangeArrowheads="1"/>
            </p:cNvSpPr>
            <p:nvPr/>
          </p:nvSpPr>
          <p:spPr bwMode="auto">
            <a:xfrm>
              <a:off x="1857376" y="4357688"/>
              <a:ext cx="500062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latin typeface="+mj-lt"/>
                </a:rPr>
                <a:t>5</a:t>
              </a:r>
              <a:endParaRPr lang="zh-TW" altLang="en-US" b="1" dirty="0">
                <a:latin typeface="+mj-lt"/>
              </a:endParaRPr>
            </a:p>
          </p:txBody>
        </p:sp>
      </p:grpSp>
      <p:grpSp>
        <p:nvGrpSpPr>
          <p:cNvPr id="32" name="群組 51"/>
          <p:cNvGrpSpPr>
            <a:grpSpLocks/>
          </p:cNvGrpSpPr>
          <p:nvPr/>
        </p:nvGrpSpPr>
        <p:grpSpPr bwMode="auto">
          <a:xfrm>
            <a:off x="3280420" y="5118893"/>
            <a:ext cx="571500" cy="600075"/>
            <a:chOff x="1214438" y="5000636"/>
            <a:chExt cx="571500" cy="600075"/>
          </a:xfrm>
        </p:grpSpPr>
        <p:sp>
          <p:nvSpPr>
            <p:cNvPr id="33" name="橢圓 26"/>
            <p:cNvSpPr>
              <a:spLocks noChangeArrowheads="1"/>
            </p:cNvSpPr>
            <p:nvPr/>
          </p:nvSpPr>
          <p:spPr bwMode="auto">
            <a:xfrm>
              <a:off x="1214438" y="5029200"/>
              <a:ext cx="500062" cy="500063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34" name="矩形 22"/>
            <p:cNvSpPr>
              <a:spLocks noChangeArrowheads="1"/>
            </p:cNvSpPr>
            <p:nvPr/>
          </p:nvSpPr>
          <p:spPr bwMode="auto">
            <a:xfrm>
              <a:off x="1285876" y="5000636"/>
              <a:ext cx="500062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latin typeface="+mj-lt"/>
                </a:rPr>
                <a:t>2</a:t>
              </a:r>
              <a:endParaRPr lang="zh-TW" altLang="en-US" b="1" dirty="0">
                <a:latin typeface="+mj-lt"/>
              </a:endParaRPr>
            </a:p>
          </p:txBody>
        </p:sp>
      </p:grpSp>
      <p:grpSp>
        <p:nvGrpSpPr>
          <p:cNvPr id="35" name="群組 56"/>
          <p:cNvGrpSpPr>
            <a:grpSpLocks/>
          </p:cNvGrpSpPr>
          <p:nvPr/>
        </p:nvGrpSpPr>
        <p:grpSpPr bwMode="auto">
          <a:xfrm>
            <a:off x="5423545" y="4479131"/>
            <a:ext cx="571500" cy="600075"/>
            <a:chOff x="3357562" y="4360645"/>
            <a:chExt cx="571495" cy="600164"/>
          </a:xfrm>
          <a:noFill/>
        </p:grpSpPr>
        <p:sp>
          <p:nvSpPr>
            <p:cNvPr id="36" name="橢圓 25"/>
            <p:cNvSpPr>
              <a:spLocks noChangeArrowheads="1"/>
            </p:cNvSpPr>
            <p:nvPr/>
          </p:nvSpPr>
          <p:spPr bwMode="auto">
            <a:xfrm>
              <a:off x="3357563" y="4386263"/>
              <a:ext cx="500062" cy="500062"/>
            </a:xfrm>
            <a:prstGeom prst="ellipse">
              <a:avLst/>
            </a:prstGeom>
            <a:grpFill/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37" name="矩形 22"/>
            <p:cNvSpPr>
              <a:spLocks noChangeArrowheads="1"/>
            </p:cNvSpPr>
            <p:nvPr/>
          </p:nvSpPr>
          <p:spPr bwMode="auto">
            <a:xfrm>
              <a:off x="3357562" y="4360645"/>
              <a:ext cx="571495" cy="600164"/>
            </a:xfrm>
            <a:prstGeom prst="rect">
              <a:avLst/>
            </a:prstGeom>
            <a:grpFill/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latin typeface="+mj-lt"/>
                </a:rPr>
                <a:t>40</a:t>
              </a:r>
              <a:endParaRPr lang="zh-TW" altLang="en-US" b="1" dirty="0">
                <a:latin typeface="+mj-lt"/>
              </a:endParaRPr>
            </a:p>
          </p:txBody>
        </p:sp>
      </p:grpSp>
      <p:grpSp>
        <p:nvGrpSpPr>
          <p:cNvPr id="38" name="群組 54"/>
          <p:cNvGrpSpPr>
            <a:grpSpLocks/>
          </p:cNvGrpSpPr>
          <p:nvPr/>
        </p:nvGrpSpPr>
        <p:grpSpPr bwMode="auto">
          <a:xfrm>
            <a:off x="4923483" y="5161756"/>
            <a:ext cx="571500" cy="600075"/>
            <a:chOff x="2857500" y="5043488"/>
            <a:chExt cx="571492" cy="600164"/>
          </a:xfrm>
          <a:noFill/>
        </p:grpSpPr>
        <p:sp>
          <p:nvSpPr>
            <p:cNvPr id="39" name="橢圓 38"/>
            <p:cNvSpPr>
              <a:spLocks noChangeArrowheads="1"/>
            </p:cNvSpPr>
            <p:nvPr/>
          </p:nvSpPr>
          <p:spPr bwMode="auto">
            <a:xfrm>
              <a:off x="2857500" y="5072063"/>
              <a:ext cx="500063" cy="500062"/>
            </a:xfrm>
            <a:prstGeom prst="ellipse">
              <a:avLst/>
            </a:prstGeom>
            <a:grpFill/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40" name="矩形 22"/>
            <p:cNvSpPr>
              <a:spLocks noChangeArrowheads="1"/>
            </p:cNvSpPr>
            <p:nvPr/>
          </p:nvSpPr>
          <p:spPr bwMode="auto">
            <a:xfrm>
              <a:off x="2857500" y="5043488"/>
              <a:ext cx="571492" cy="600164"/>
            </a:xfrm>
            <a:prstGeom prst="rect">
              <a:avLst/>
            </a:prstGeom>
            <a:grpFill/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latin typeface="+mj-lt"/>
                </a:rPr>
                <a:t>35</a:t>
              </a:r>
              <a:endParaRPr lang="zh-TW" altLang="en-US" b="1" dirty="0">
                <a:latin typeface="+mj-lt"/>
              </a:endParaRPr>
            </a:p>
          </p:txBody>
        </p:sp>
      </p:grpSp>
      <p:cxnSp>
        <p:nvCxnSpPr>
          <p:cNvPr id="41" name="直線接點 36"/>
          <p:cNvCxnSpPr>
            <a:cxnSpLocks noChangeShapeType="1"/>
          </p:cNvCxnSpPr>
          <p:nvPr/>
        </p:nvCxnSpPr>
        <p:spPr bwMode="auto">
          <a:xfrm rot="5400000" flipH="1" flipV="1">
            <a:off x="3114527" y="5595937"/>
            <a:ext cx="260350" cy="217487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2" name="直線接點 36"/>
          <p:cNvCxnSpPr>
            <a:cxnSpLocks noChangeShapeType="1"/>
          </p:cNvCxnSpPr>
          <p:nvPr/>
        </p:nvCxnSpPr>
        <p:spPr bwMode="auto">
          <a:xfrm rot="16200000" flipV="1">
            <a:off x="3686027" y="5595937"/>
            <a:ext cx="260350" cy="217487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3" name="直線接點 36"/>
          <p:cNvCxnSpPr>
            <a:cxnSpLocks noChangeShapeType="1"/>
          </p:cNvCxnSpPr>
          <p:nvPr/>
        </p:nvCxnSpPr>
        <p:spPr bwMode="auto">
          <a:xfrm rot="5400000" flipH="1" flipV="1">
            <a:off x="5257651" y="5024437"/>
            <a:ext cx="331788" cy="146050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pSp>
        <p:nvGrpSpPr>
          <p:cNvPr id="44" name="群組 52"/>
          <p:cNvGrpSpPr>
            <a:grpSpLocks/>
          </p:cNvGrpSpPr>
          <p:nvPr/>
        </p:nvGrpSpPr>
        <p:grpSpPr bwMode="auto">
          <a:xfrm>
            <a:off x="2708920" y="5733256"/>
            <a:ext cx="571500" cy="600075"/>
            <a:chOff x="642938" y="5614988"/>
            <a:chExt cx="571500" cy="600075"/>
          </a:xfrm>
        </p:grpSpPr>
        <p:sp>
          <p:nvSpPr>
            <p:cNvPr id="45" name="橢圓 26"/>
            <p:cNvSpPr>
              <a:spLocks noChangeArrowheads="1"/>
            </p:cNvSpPr>
            <p:nvPr/>
          </p:nvSpPr>
          <p:spPr bwMode="auto">
            <a:xfrm>
              <a:off x="642938" y="5643563"/>
              <a:ext cx="500062" cy="500062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46" name="矩形 22"/>
            <p:cNvSpPr>
              <a:spLocks noChangeArrowheads="1"/>
            </p:cNvSpPr>
            <p:nvPr/>
          </p:nvSpPr>
          <p:spPr bwMode="auto">
            <a:xfrm>
              <a:off x="714376" y="5614988"/>
              <a:ext cx="500062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latin typeface="+mj-lt"/>
                </a:rPr>
                <a:t>1</a:t>
              </a:r>
              <a:endParaRPr lang="zh-TW" altLang="en-US" b="1" dirty="0">
                <a:latin typeface="+mj-lt"/>
              </a:endParaRPr>
            </a:p>
          </p:txBody>
        </p:sp>
      </p:grpSp>
      <p:grpSp>
        <p:nvGrpSpPr>
          <p:cNvPr id="47" name="群組 53"/>
          <p:cNvGrpSpPr>
            <a:grpSpLocks/>
          </p:cNvGrpSpPr>
          <p:nvPr/>
        </p:nvGrpSpPr>
        <p:grpSpPr bwMode="auto">
          <a:xfrm>
            <a:off x="3851920" y="5733256"/>
            <a:ext cx="571500" cy="600075"/>
            <a:chOff x="1785938" y="5614988"/>
            <a:chExt cx="571500" cy="600075"/>
          </a:xfrm>
        </p:grpSpPr>
        <p:sp>
          <p:nvSpPr>
            <p:cNvPr id="48" name="橢圓 26"/>
            <p:cNvSpPr>
              <a:spLocks noChangeArrowheads="1"/>
            </p:cNvSpPr>
            <p:nvPr/>
          </p:nvSpPr>
          <p:spPr bwMode="auto">
            <a:xfrm>
              <a:off x="1785938" y="5643563"/>
              <a:ext cx="500062" cy="500062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49" name="矩形 22"/>
            <p:cNvSpPr>
              <a:spLocks noChangeArrowheads="1"/>
            </p:cNvSpPr>
            <p:nvPr/>
          </p:nvSpPr>
          <p:spPr bwMode="auto">
            <a:xfrm>
              <a:off x="1857376" y="5614988"/>
              <a:ext cx="500062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latin typeface="+mj-lt"/>
                </a:rPr>
                <a:t>3</a:t>
              </a:r>
              <a:endParaRPr lang="zh-TW" altLang="en-US" b="1" dirty="0">
                <a:latin typeface="+mj-lt"/>
              </a:endParaRPr>
            </a:p>
          </p:txBody>
        </p:sp>
      </p:grpSp>
      <p:sp>
        <p:nvSpPr>
          <p:cNvPr id="90" name="文字方塊 89"/>
          <p:cNvSpPr txBox="1"/>
          <p:nvPr/>
        </p:nvSpPr>
        <p:spPr>
          <a:xfrm>
            <a:off x="4240895" y="3845601"/>
            <a:ext cx="365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>
                <a:solidFill>
                  <a:srgbClr val="7030A0"/>
                </a:solidFill>
              </a:rPr>
              <a:t>5</a:t>
            </a:r>
            <a:endParaRPr lang="zh-TW" altLang="en-US" b="1" dirty="0">
              <a:solidFill>
                <a:srgbClr val="7030A0"/>
              </a:solidFill>
            </a:endParaRPr>
          </a:p>
        </p:txBody>
      </p:sp>
      <p:sp>
        <p:nvSpPr>
          <p:cNvPr id="91" name="文字方塊 90"/>
          <p:cNvSpPr txBox="1"/>
          <p:nvPr/>
        </p:nvSpPr>
        <p:spPr>
          <a:xfrm>
            <a:off x="3435831" y="4440678"/>
            <a:ext cx="365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>
                <a:solidFill>
                  <a:srgbClr val="7030A0"/>
                </a:solidFill>
              </a:rPr>
              <a:t>4</a:t>
            </a:r>
            <a:endParaRPr lang="zh-TW" altLang="en-US" b="1" dirty="0">
              <a:solidFill>
                <a:srgbClr val="7030A0"/>
              </a:solidFill>
            </a:endParaRPr>
          </a:p>
        </p:txBody>
      </p:sp>
      <p:sp>
        <p:nvSpPr>
          <p:cNvPr id="92" name="文字方塊 91"/>
          <p:cNvSpPr txBox="1"/>
          <p:nvPr/>
        </p:nvSpPr>
        <p:spPr>
          <a:xfrm>
            <a:off x="2869853" y="5145139"/>
            <a:ext cx="365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>
                <a:solidFill>
                  <a:srgbClr val="7030A0"/>
                </a:solidFill>
              </a:rPr>
              <a:t>2</a:t>
            </a:r>
            <a:endParaRPr lang="zh-TW" altLang="en-US" b="1" dirty="0">
              <a:solidFill>
                <a:srgbClr val="7030A0"/>
              </a:solidFill>
            </a:endParaRPr>
          </a:p>
        </p:txBody>
      </p:sp>
      <p:sp>
        <p:nvSpPr>
          <p:cNvPr id="93" name="文字方塊 92"/>
          <p:cNvSpPr txBox="1"/>
          <p:nvPr/>
        </p:nvSpPr>
        <p:spPr>
          <a:xfrm>
            <a:off x="2276364" y="5781029"/>
            <a:ext cx="365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>
                <a:solidFill>
                  <a:srgbClr val="7030A0"/>
                </a:solidFill>
              </a:rPr>
              <a:t>1</a:t>
            </a:r>
            <a:endParaRPr lang="zh-TW" altLang="en-US" b="1" dirty="0">
              <a:solidFill>
                <a:srgbClr val="7030A0"/>
              </a:solidFill>
            </a:endParaRPr>
          </a:p>
        </p:txBody>
      </p:sp>
      <p:sp>
        <p:nvSpPr>
          <p:cNvPr id="94" name="文字方塊 93"/>
          <p:cNvSpPr txBox="1"/>
          <p:nvPr/>
        </p:nvSpPr>
        <p:spPr>
          <a:xfrm>
            <a:off x="3486870" y="5791349"/>
            <a:ext cx="365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>
                <a:solidFill>
                  <a:srgbClr val="7030A0"/>
                </a:solidFill>
              </a:rPr>
              <a:t>1</a:t>
            </a:r>
            <a:endParaRPr lang="zh-TW" altLang="en-US" b="1" dirty="0">
              <a:solidFill>
                <a:srgbClr val="7030A0"/>
              </a:solidFill>
            </a:endParaRPr>
          </a:p>
        </p:txBody>
      </p:sp>
      <p:sp>
        <p:nvSpPr>
          <p:cNvPr id="95" name="文字方塊 94"/>
          <p:cNvSpPr txBox="1"/>
          <p:nvPr/>
        </p:nvSpPr>
        <p:spPr>
          <a:xfrm>
            <a:off x="5069534" y="4440677"/>
            <a:ext cx="365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>
                <a:solidFill>
                  <a:srgbClr val="7030A0"/>
                </a:solidFill>
              </a:rPr>
              <a:t>2</a:t>
            </a:r>
            <a:endParaRPr lang="zh-TW" altLang="en-US" b="1" dirty="0">
              <a:solidFill>
                <a:srgbClr val="7030A0"/>
              </a:solidFill>
            </a:endParaRPr>
          </a:p>
        </p:txBody>
      </p:sp>
      <p:sp>
        <p:nvSpPr>
          <p:cNvPr id="96" name="文字方塊 95"/>
          <p:cNvSpPr txBox="1"/>
          <p:nvPr/>
        </p:nvSpPr>
        <p:spPr>
          <a:xfrm>
            <a:off x="4552914" y="5209488"/>
            <a:ext cx="365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>
                <a:solidFill>
                  <a:srgbClr val="7030A0"/>
                </a:solidFill>
              </a:rPr>
              <a:t>1</a:t>
            </a:r>
            <a:endParaRPr lang="zh-TW" altLang="en-US" b="1" dirty="0">
              <a:solidFill>
                <a:srgbClr val="7030A0"/>
              </a:solidFill>
            </a:endParaRPr>
          </a:p>
        </p:txBody>
      </p:sp>
      <p:sp>
        <p:nvSpPr>
          <p:cNvPr id="97" name="文字方塊 96"/>
          <p:cNvSpPr txBox="1"/>
          <p:nvPr/>
        </p:nvSpPr>
        <p:spPr>
          <a:xfrm>
            <a:off x="5631122" y="5203141"/>
            <a:ext cx="365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>
                <a:solidFill>
                  <a:srgbClr val="7030A0"/>
                </a:solidFill>
              </a:rPr>
              <a:t>1</a:t>
            </a:r>
            <a:endParaRPr lang="zh-TW" altLang="en-US" b="1" dirty="0">
              <a:solidFill>
                <a:srgbClr val="7030A0"/>
              </a:solidFill>
            </a:endParaRPr>
          </a:p>
        </p:txBody>
      </p:sp>
      <p:sp>
        <p:nvSpPr>
          <p:cNvPr id="98" name="文字方塊 97"/>
          <p:cNvSpPr txBox="1"/>
          <p:nvPr/>
        </p:nvSpPr>
        <p:spPr>
          <a:xfrm>
            <a:off x="0" y="1239048"/>
            <a:ext cx="914399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If we are searching for the rank-r element, we perform:</a:t>
            </a:r>
          </a:p>
          <a:p>
            <a:pPr marL="457200" indent="-457200">
              <a:buAutoNum type="arabicParenR"/>
            </a:pPr>
            <a:r>
              <a:rPr lang="en-US" altLang="zh-TW" sz="2400" dirty="0" smtClean="0">
                <a:solidFill>
                  <a:srgbClr val="7030A0"/>
                </a:solidFill>
              </a:rPr>
              <a:t>Set </a:t>
            </a:r>
            <a:r>
              <a:rPr lang="en-US" altLang="zh-TW" sz="2400" dirty="0" err="1" smtClean="0">
                <a:solidFill>
                  <a:srgbClr val="7030A0"/>
                </a:solidFill>
              </a:rPr>
              <a:t>currentNode</a:t>
            </a:r>
            <a:r>
              <a:rPr lang="en-US" altLang="zh-TW" sz="2400" dirty="0" smtClean="0">
                <a:solidFill>
                  <a:srgbClr val="7030A0"/>
                </a:solidFill>
              </a:rPr>
              <a:t> = root</a:t>
            </a:r>
          </a:p>
          <a:p>
            <a:pPr marL="457200" indent="-457200">
              <a:buAutoNum type="arabicParenR"/>
            </a:pPr>
            <a:r>
              <a:rPr lang="en-US" altLang="zh-TW" sz="2400" dirty="0" smtClean="0">
                <a:solidFill>
                  <a:srgbClr val="7030A0"/>
                </a:solidFill>
              </a:rPr>
              <a:t>Consider 3 cases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TW" sz="2400" dirty="0" err="1" smtClean="0">
                <a:solidFill>
                  <a:srgbClr val="7030A0"/>
                </a:solidFill>
              </a:rPr>
              <a:t>leftSize</a:t>
            </a:r>
            <a:r>
              <a:rPr lang="en-US" altLang="zh-TW" sz="2400" dirty="0" smtClean="0">
                <a:solidFill>
                  <a:srgbClr val="7030A0"/>
                </a:solidFill>
              </a:rPr>
              <a:t> &lt; r: </a:t>
            </a:r>
            <a:r>
              <a:rPr lang="en-US" altLang="zh-TW" sz="2400" dirty="0" err="1" smtClean="0">
                <a:solidFill>
                  <a:srgbClr val="7030A0"/>
                </a:solidFill>
              </a:rPr>
              <a:t>currentNode</a:t>
            </a:r>
            <a:r>
              <a:rPr lang="en-US" altLang="zh-TW" sz="2400" dirty="0">
                <a:solidFill>
                  <a:srgbClr val="7030A0"/>
                </a:solidFill>
              </a:rPr>
              <a:t> </a:t>
            </a:r>
            <a:r>
              <a:rPr lang="en-US" altLang="zh-TW" sz="2400" dirty="0" smtClean="0">
                <a:solidFill>
                  <a:srgbClr val="7030A0"/>
                </a:solidFill>
              </a:rPr>
              <a:t>= left child; repeat 2)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TW" sz="2400" dirty="0" err="1" smtClean="0">
                <a:solidFill>
                  <a:srgbClr val="7030A0"/>
                </a:solidFill>
              </a:rPr>
              <a:t>leftSize</a:t>
            </a:r>
            <a:r>
              <a:rPr lang="en-US" altLang="zh-TW" sz="2400" dirty="0" smtClean="0">
                <a:solidFill>
                  <a:srgbClr val="7030A0"/>
                </a:solidFill>
              </a:rPr>
              <a:t> &gt; r: r = r – </a:t>
            </a:r>
            <a:r>
              <a:rPr lang="en-US" altLang="zh-TW" sz="2400" dirty="0" err="1" smtClean="0">
                <a:solidFill>
                  <a:srgbClr val="7030A0"/>
                </a:solidFill>
              </a:rPr>
              <a:t>leftSize</a:t>
            </a:r>
            <a:r>
              <a:rPr lang="en-US" altLang="zh-TW" sz="2400" dirty="0" smtClean="0">
                <a:solidFill>
                  <a:srgbClr val="7030A0"/>
                </a:solidFill>
              </a:rPr>
              <a:t>; </a:t>
            </a:r>
            <a:r>
              <a:rPr lang="en-US" altLang="zh-TW" sz="2400" dirty="0" err="1" smtClean="0">
                <a:solidFill>
                  <a:srgbClr val="7030A0"/>
                </a:solidFill>
              </a:rPr>
              <a:t>currentNode</a:t>
            </a:r>
            <a:r>
              <a:rPr lang="en-US" altLang="zh-TW" sz="2400" dirty="0" smtClean="0">
                <a:solidFill>
                  <a:srgbClr val="7030A0"/>
                </a:solidFill>
              </a:rPr>
              <a:t> = right child, repeat 2)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TW" sz="2400" dirty="0" err="1" smtClean="0">
                <a:solidFill>
                  <a:srgbClr val="7030A0"/>
                </a:solidFill>
              </a:rPr>
              <a:t>leftSize</a:t>
            </a:r>
            <a:r>
              <a:rPr lang="en-US" altLang="zh-TW" sz="2400" dirty="0" smtClean="0">
                <a:solidFill>
                  <a:srgbClr val="7030A0"/>
                </a:solidFill>
              </a:rPr>
              <a:t> = r: bingo; break</a:t>
            </a:r>
            <a:endParaRPr lang="zh-TW" altLang="en-US" sz="2400" dirty="0">
              <a:solidFill>
                <a:srgbClr val="7030A0"/>
              </a:solidFill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457200" y="4149080"/>
            <a:ext cx="1819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Example: r=7</a:t>
            </a:r>
            <a:endParaRPr lang="zh-TW" altLang="en-US" sz="2400" dirty="0"/>
          </a:p>
        </p:txBody>
      </p:sp>
      <p:cxnSp>
        <p:nvCxnSpPr>
          <p:cNvPr id="5" name="直線單箭頭接點 4"/>
          <p:cNvCxnSpPr/>
          <p:nvPr/>
        </p:nvCxnSpPr>
        <p:spPr>
          <a:xfrm>
            <a:off x="4710758" y="4610745"/>
            <a:ext cx="354011" cy="291597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799311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Given a regular expression, put </a:t>
            </a:r>
            <a:r>
              <a:rPr lang="en-US" altLang="zh-TW" b="1" dirty="0" smtClean="0">
                <a:solidFill>
                  <a:srgbClr val="C00000"/>
                </a:solidFill>
              </a:rPr>
              <a:t>operands</a:t>
            </a:r>
            <a:r>
              <a:rPr lang="en-US" altLang="zh-TW" dirty="0" smtClean="0">
                <a:solidFill>
                  <a:srgbClr val="C00000"/>
                </a:solidFill>
              </a:rPr>
              <a:t> </a:t>
            </a:r>
            <a:r>
              <a:rPr lang="en-US" altLang="zh-TW" dirty="0" smtClean="0"/>
              <a:t>at </a:t>
            </a:r>
            <a:r>
              <a:rPr lang="en-US" altLang="zh-TW" b="1" dirty="0" smtClean="0">
                <a:solidFill>
                  <a:srgbClr val="C00000"/>
                </a:solidFill>
              </a:rPr>
              <a:t>leaf </a:t>
            </a:r>
            <a:r>
              <a:rPr lang="en-US" altLang="zh-TW" dirty="0" smtClean="0"/>
              <a:t>nodes</a:t>
            </a:r>
            <a:r>
              <a:rPr lang="en-US" altLang="zh-TW" b="1" dirty="0" smtClean="0">
                <a:solidFill>
                  <a:srgbClr val="C00000"/>
                </a:solidFill>
              </a:rPr>
              <a:t> </a:t>
            </a:r>
            <a:r>
              <a:rPr lang="en-US" altLang="zh-TW" dirty="0" smtClean="0"/>
              <a:t>and </a:t>
            </a:r>
            <a:r>
              <a:rPr lang="en-US" altLang="zh-TW" b="1" dirty="0" smtClean="0">
                <a:solidFill>
                  <a:srgbClr val="00B050"/>
                </a:solidFill>
              </a:rPr>
              <a:t>operators</a:t>
            </a:r>
            <a:r>
              <a:rPr lang="en-US" altLang="zh-TW" dirty="0" smtClean="0"/>
              <a:t> at </a:t>
            </a:r>
            <a:r>
              <a:rPr lang="en-US" altLang="zh-TW" b="1" dirty="0" smtClean="0">
                <a:solidFill>
                  <a:srgbClr val="00B050"/>
                </a:solidFill>
              </a:rPr>
              <a:t>nonterminal </a:t>
            </a:r>
            <a:r>
              <a:rPr lang="en-US" altLang="zh-TW" dirty="0" smtClean="0"/>
              <a:t>nodes</a:t>
            </a:r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Expression Tree</a:t>
            </a:r>
            <a:endParaRPr lang="zh-TW" altLang="en-US" dirty="0"/>
          </a:p>
        </p:txBody>
      </p:sp>
      <p:grpSp>
        <p:nvGrpSpPr>
          <p:cNvPr id="41" name="群組 40"/>
          <p:cNvGrpSpPr/>
          <p:nvPr/>
        </p:nvGrpSpPr>
        <p:grpSpPr>
          <a:xfrm>
            <a:off x="1475656" y="3169543"/>
            <a:ext cx="1500187" cy="1957387"/>
            <a:chOff x="1475656" y="3271813"/>
            <a:chExt cx="1500187" cy="1957387"/>
          </a:xfrm>
        </p:grpSpPr>
        <p:sp>
          <p:nvSpPr>
            <p:cNvPr id="4" name="橢圓 5"/>
            <p:cNvSpPr>
              <a:spLocks noChangeArrowheads="1"/>
            </p:cNvSpPr>
            <p:nvPr/>
          </p:nvSpPr>
          <p:spPr bwMode="auto">
            <a:xfrm>
              <a:off x="1975718" y="3300388"/>
              <a:ext cx="500063" cy="500062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5" name="等腰三角形 6"/>
            <p:cNvSpPr>
              <a:spLocks noChangeArrowheads="1"/>
            </p:cNvSpPr>
            <p:nvPr/>
          </p:nvSpPr>
          <p:spPr bwMode="auto">
            <a:xfrm>
              <a:off x="1475656" y="4014763"/>
              <a:ext cx="714375" cy="1214437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6" name="等腰三角形 7"/>
            <p:cNvSpPr>
              <a:spLocks noChangeArrowheads="1"/>
            </p:cNvSpPr>
            <p:nvPr/>
          </p:nvSpPr>
          <p:spPr bwMode="auto">
            <a:xfrm>
              <a:off x="2261468" y="4014763"/>
              <a:ext cx="714375" cy="1214437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cxnSp>
          <p:nvCxnSpPr>
            <p:cNvPr id="7" name="直線接點 9"/>
            <p:cNvCxnSpPr>
              <a:cxnSpLocks noChangeShapeType="1"/>
              <a:stCxn id="5" idx="0"/>
              <a:endCxn id="4" idx="4"/>
            </p:cNvCxnSpPr>
            <p:nvPr/>
          </p:nvCxnSpPr>
          <p:spPr bwMode="auto">
            <a:xfrm rot="5400000" flipH="1" flipV="1">
              <a:off x="1921743" y="3711550"/>
              <a:ext cx="214313" cy="392113"/>
            </a:xfrm>
            <a:prstGeom prst="line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" name="直線接點 12"/>
            <p:cNvCxnSpPr>
              <a:cxnSpLocks noChangeShapeType="1"/>
              <a:stCxn id="4" idx="4"/>
              <a:endCxn id="6" idx="0"/>
            </p:cNvCxnSpPr>
            <p:nvPr/>
          </p:nvCxnSpPr>
          <p:spPr bwMode="auto">
            <a:xfrm rot="16200000" flipH="1">
              <a:off x="2314649" y="3710757"/>
              <a:ext cx="214313" cy="393700"/>
            </a:xfrm>
            <a:prstGeom prst="line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" name="矩形 16"/>
            <p:cNvSpPr>
              <a:spLocks noChangeArrowheads="1"/>
            </p:cNvSpPr>
            <p:nvPr/>
          </p:nvSpPr>
          <p:spPr bwMode="auto">
            <a:xfrm>
              <a:off x="1547093" y="4629125"/>
              <a:ext cx="561975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9900">
                  <a:alpha val="0"/>
                </a:srgbClr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 algn="ctr">
                <a:defRPr/>
              </a:pPr>
              <a:r>
                <a:rPr lang="en-US" altLang="zh-TW" b="1">
                  <a:latin typeface="+mj-lt"/>
                </a:rPr>
                <a:t>E1</a:t>
              </a:r>
              <a:endParaRPr lang="zh-TW" altLang="en-US" b="1">
                <a:latin typeface="+mj-lt"/>
              </a:endParaRPr>
            </a:p>
          </p:txBody>
        </p:sp>
        <p:sp>
          <p:nvSpPr>
            <p:cNvPr id="10" name="矩形 17"/>
            <p:cNvSpPr>
              <a:spLocks noChangeArrowheads="1"/>
            </p:cNvSpPr>
            <p:nvPr/>
          </p:nvSpPr>
          <p:spPr bwMode="auto">
            <a:xfrm>
              <a:off x="2342431" y="4629125"/>
              <a:ext cx="561975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9900">
                  <a:alpha val="0"/>
                </a:srgbClr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 algn="ctr">
                <a:defRPr/>
              </a:pPr>
              <a:r>
                <a:rPr lang="en-US" altLang="zh-TW" b="1">
                  <a:latin typeface="+mj-lt"/>
                </a:rPr>
                <a:t>E2</a:t>
              </a:r>
              <a:endParaRPr lang="zh-TW" altLang="en-US" b="1">
                <a:latin typeface="+mj-lt"/>
              </a:endParaRPr>
            </a:p>
          </p:txBody>
        </p:sp>
        <p:sp>
          <p:nvSpPr>
            <p:cNvPr id="11" name="矩形 18"/>
            <p:cNvSpPr>
              <a:spLocks noChangeArrowheads="1"/>
            </p:cNvSpPr>
            <p:nvPr/>
          </p:nvSpPr>
          <p:spPr bwMode="auto">
            <a:xfrm>
              <a:off x="2056681" y="3271813"/>
              <a:ext cx="347662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9900">
                  <a:alpha val="0"/>
                </a:srgbClr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 algn="ctr">
                <a:defRPr/>
              </a:pPr>
              <a:r>
                <a:rPr lang="en-US" altLang="zh-TW" b="1" dirty="0">
                  <a:latin typeface="+mj-lt"/>
                </a:rPr>
                <a:t>+</a:t>
              </a:r>
              <a:endParaRPr lang="zh-TW" altLang="en-US" b="1" dirty="0">
                <a:latin typeface="+mj-lt"/>
              </a:endParaRPr>
            </a:p>
          </p:txBody>
        </p:sp>
      </p:grpSp>
      <p:grpSp>
        <p:nvGrpSpPr>
          <p:cNvPr id="42" name="群組 41"/>
          <p:cNvGrpSpPr/>
          <p:nvPr/>
        </p:nvGrpSpPr>
        <p:grpSpPr>
          <a:xfrm>
            <a:off x="3404468" y="3169543"/>
            <a:ext cx="1643063" cy="1243012"/>
            <a:chOff x="3404468" y="3271813"/>
            <a:chExt cx="1643063" cy="1243012"/>
          </a:xfrm>
        </p:grpSpPr>
        <p:sp>
          <p:nvSpPr>
            <p:cNvPr id="12" name="橢圓 19"/>
            <p:cNvSpPr>
              <a:spLocks noChangeArrowheads="1"/>
            </p:cNvSpPr>
            <p:nvPr/>
          </p:nvSpPr>
          <p:spPr bwMode="auto">
            <a:xfrm>
              <a:off x="3975968" y="3300388"/>
              <a:ext cx="500063" cy="500062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cxnSp>
          <p:nvCxnSpPr>
            <p:cNvPr id="13" name="直線接點 20"/>
            <p:cNvCxnSpPr>
              <a:cxnSpLocks noChangeShapeType="1"/>
              <a:stCxn id="15" idx="7"/>
              <a:endCxn id="12" idx="4"/>
            </p:cNvCxnSpPr>
            <p:nvPr/>
          </p:nvCxnSpPr>
          <p:spPr bwMode="auto">
            <a:xfrm rot="5400000" flipH="1" flipV="1">
              <a:off x="3920406" y="3711550"/>
              <a:ext cx="215900" cy="393700"/>
            </a:xfrm>
            <a:prstGeom prst="line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" name="直線接點 21"/>
            <p:cNvCxnSpPr>
              <a:cxnSpLocks noChangeShapeType="1"/>
              <a:stCxn id="12" idx="4"/>
              <a:endCxn id="16" idx="1"/>
            </p:cNvCxnSpPr>
            <p:nvPr/>
          </p:nvCxnSpPr>
          <p:spPr bwMode="auto">
            <a:xfrm rot="16200000" flipH="1">
              <a:off x="4314900" y="3710756"/>
              <a:ext cx="215900" cy="395287"/>
            </a:xfrm>
            <a:prstGeom prst="line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5" name="橢圓 22"/>
            <p:cNvSpPr>
              <a:spLocks noChangeArrowheads="1"/>
            </p:cNvSpPr>
            <p:nvPr/>
          </p:nvSpPr>
          <p:spPr bwMode="auto">
            <a:xfrm>
              <a:off x="3404468" y="3943325"/>
              <a:ext cx="500063" cy="500063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16" name="橢圓 23"/>
            <p:cNvSpPr>
              <a:spLocks noChangeArrowheads="1"/>
            </p:cNvSpPr>
            <p:nvPr/>
          </p:nvSpPr>
          <p:spPr bwMode="auto">
            <a:xfrm>
              <a:off x="4547468" y="3943325"/>
              <a:ext cx="500063" cy="500063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17" name="矩形 31"/>
            <p:cNvSpPr>
              <a:spLocks noChangeArrowheads="1"/>
            </p:cNvSpPr>
            <p:nvPr/>
          </p:nvSpPr>
          <p:spPr bwMode="auto">
            <a:xfrm>
              <a:off x="4056931" y="3271813"/>
              <a:ext cx="347662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9900">
                  <a:alpha val="0"/>
                </a:srgbClr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 algn="ctr">
                <a:defRPr/>
              </a:pPr>
              <a:r>
                <a:rPr lang="en-US" altLang="zh-TW" b="1">
                  <a:latin typeface="+mj-lt"/>
                </a:rPr>
                <a:t>+</a:t>
              </a:r>
              <a:endParaRPr lang="zh-TW" altLang="en-US" b="1">
                <a:latin typeface="+mj-lt"/>
              </a:endParaRPr>
            </a:p>
          </p:txBody>
        </p:sp>
        <p:sp>
          <p:nvSpPr>
            <p:cNvPr id="18" name="矩形 32"/>
            <p:cNvSpPr>
              <a:spLocks noChangeArrowheads="1"/>
            </p:cNvSpPr>
            <p:nvPr/>
          </p:nvSpPr>
          <p:spPr bwMode="auto">
            <a:xfrm>
              <a:off x="3475906" y="3914750"/>
              <a:ext cx="347662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9900">
                  <a:alpha val="0"/>
                </a:srgbClr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 algn="ctr">
                <a:defRPr/>
              </a:pPr>
              <a:r>
                <a:rPr lang="en-US" altLang="zh-TW" b="1">
                  <a:latin typeface="+mj-lt"/>
                </a:rPr>
                <a:t>a</a:t>
              </a:r>
              <a:endParaRPr lang="zh-TW" altLang="en-US" b="1">
                <a:latin typeface="+mj-lt"/>
              </a:endParaRPr>
            </a:p>
          </p:txBody>
        </p:sp>
        <p:sp>
          <p:nvSpPr>
            <p:cNvPr id="19" name="矩形 33"/>
            <p:cNvSpPr>
              <a:spLocks noChangeArrowheads="1"/>
            </p:cNvSpPr>
            <p:nvPr/>
          </p:nvSpPr>
          <p:spPr bwMode="auto">
            <a:xfrm>
              <a:off x="4618906" y="3914750"/>
              <a:ext cx="347662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9900">
                  <a:alpha val="0"/>
                </a:srgbClr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 algn="ctr">
                <a:defRPr/>
              </a:pPr>
              <a:r>
                <a:rPr lang="en-US" altLang="zh-TW" b="1">
                  <a:latin typeface="+mj-lt"/>
                </a:rPr>
                <a:t>b</a:t>
              </a:r>
              <a:endParaRPr lang="zh-TW" altLang="en-US" b="1">
                <a:latin typeface="+mj-lt"/>
              </a:endParaRPr>
            </a:p>
          </p:txBody>
        </p:sp>
      </p:grpSp>
      <p:grpSp>
        <p:nvGrpSpPr>
          <p:cNvPr id="44" name="群組 43"/>
          <p:cNvGrpSpPr/>
          <p:nvPr/>
        </p:nvGrpSpPr>
        <p:grpSpPr>
          <a:xfrm>
            <a:off x="5547593" y="2800896"/>
            <a:ext cx="2309813" cy="2500312"/>
            <a:chOff x="5547593" y="2700313"/>
            <a:chExt cx="2309813" cy="2500312"/>
          </a:xfrm>
        </p:grpSpPr>
        <p:sp>
          <p:nvSpPr>
            <p:cNvPr id="20" name="橢圓 37"/>
            <p:cNvSpPr>
              <a:spLocks noChangeArrowheads="1"/>
            </p:cNvSpPr>
            <p:nvPr/>
          </p:nvSpPr>
          <p:spPr bwMode="auto">
            <a:xfrm>
              <a:off x="5976218" y="2700313"/>
              <a:ext cx="500063" cy="500062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21" name="橢圓 38"/>
            <p:cNvSpPr>
              <a:spLocks noChangeArrowheads="1"/>
            </p:cNvSpPr>
            <p:nvPr/>
          </p:nvSpPr>
          <p:spPr bwMode="auto">
            <a:xfrm>
              <a:off x="5547593" y="3343250"/>
              <a:ext cx="500063" cy="500063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22" name="橢圓 39"/>
            <p:cNvSpPr>
              <a:spLocks noChangeArrowheads="1"/>
            </p:cNvSpPr>
            <p:nvPr/>
          </p:nvSpPr>
          <p:spPr bwMode="auto">
            <a:xfrm>
              <a:off x="6476281" y="3343250"/>
              <a:ext cx="500062" cy="500063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23" name="橢圓 40"/>
            <p:cNvSpPr>
              <a:spLocks noChangeArrowheads="1"/>
            </p:cNvSpPr>
            <p:nvPr/>
          </p:nvSpPr>
          <p:spPr bwMode="auto">
            <a:xfrm>
              <a:off x="6047656" y="3986188"/>
              <a:ext cx="500062" cy="500062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24" name="橢圓 41"/>
            <p:cNvSpPr>
              <a:spLocks noChangeArrowheads="1"/>
            </p:cNvSpPr>
            <p:nvPr/>
          </p:nvSpPr>
          <p:spPr bwMode="auto">
            <a:xfrm>
              <a:off x="6904906" y="3986188"/>
              <a:ext cx="500062" cy="500062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25" name="橢圓 42"/>
            <p:cNvSpPr>
              <a:spLocks noChangeArrowheads="1"/>
            </p:cNvSpPr>
            <p:nvPr/>
          </p:nvSpPr>
          <p:spPr bwMode="auto">
            <a:xfrm>
              <a:off x="6476281" y="4629125"/>
              <a:ext cx="500062" cy="500063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26" name="橢圓 43"/>
            <p:cNvSpPr>
              <a:spLocks noChangeArrowheads="1"/>
            </p:cNvSpPr>
            <p:nvPr/>
          </p:nvSpPr>
          <p:spPr bwMode="auto">
            <a:xfrm>
              <a:off x="7333531" y="4629125"/>
              <a:ext cx="500062" cy="500063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cxnSp>
          <p:nvCxnSpPr>
            <p:cNvPr id="27" name="直線接點 44"/>
            <p:cNvCxnSpPr>
              <a:cxnSpLocks noChangeShapeType="1"/>
              <a:stCxn id="21" idx="7"/>
              <a:endCxn id="20" idx="4"/>
            </p:cNvCxnSpPr>
            <p:nvPr/>
          </p:nvCxnSpPr>
          <p:spPr bwMode="auto">
            <a:xfrm rot="5400000" flipH="1" flipV="1">
              <a:off x="5992887" y="3182119"/>
              <a:ext cx="215900" cy="252412"/>
            </a:xfrm>
            <a:prstGeom prst="line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" name="直線接點 47"/>
            <p:cNvCxnSpPr>
              <a:cxnSpLocks noChangeShapeType="1"/>
              <a:stCxn id="22" idx="1"/>
              <a:endCxn id="20" idx="4"/>
            </p:cNvCxnSpPr>
            <p:nvPr/>
          </p:nvCxnSpPr>
          <p:spPr bwMode="auto">
            <a:xfrm rot="16200000" flipV="1">
              <a:off x="6280225" y="3147193"/>
              <a:ext cx="215900" cy="322263"/>
            </a:xfrm>
            <a:prstGeom prst="line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" name="直線接點 50"/>
            <p:cNvCxnSpPr>
              <a:cxnSpLocks noChangeShapeType="1"/>
              <a:stCxn id="23" idx="7"/>
              <a:endCxn id="22" idx="4"/>
            </p:cNvCxnSpPr>
            <p:nvPr/>
          </p:nvCxnSpPr>
          <p:spPr bwMode="auto">
            <a:xfrm rot="5400000" flipH="1" flipV="1">
              <a:off x="6492950" y="3825056"/>
              <a:ext cx="215900" cy="252413"/>
            </a:xfrm>
            <a:prstGeom prst="line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" name="直線接點 53"/>
            <p:cNvCxnSpPr>
              <a:cxnSpLocks noChangeShapeType="1"/>
              <a:stCxn id="24" idx="1"/>
              <a:endCxn id="22" idx="4"/>
            </p:cNvCxnSpPr>
            <p:nvPr/>
          </p:nvCxnSpPr>
          <p:spPr bwMode="auto">
            <a:xfrm rot="16200000" flipV="1">
              <a:off x="6744569" y="3825850"/>
              <a:ext cx="215900" cy="250825"/>
            </a:xfrm>
            <a:prstGeom prst="line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" name="直線接點 56"/>
            <p:cNvCxnSpPr>
              <a:cxnSpLocks noChangeShapeType="1"/>
              <a:stCxn id="25" idx="7"/>
              <a:endCxn id="24" idx="4"/>
            </p:cNvCxnSpPr>
            <p:nvPr/>
          </p:nvCxnSpPr>
          <p:spPr bwMode="auto">
            <a:xfrm rot="5400000" flipH="1" flipV="1">
              <a:off x="6921575" y="4467993"/>
              <a:ext cx="215900" cy="252413"/>
            </a:xfrm>
            <a:prstGeom prst="line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" name="直線接點 59"/>
            <p:cNvCxnSpPr>
              <a:cxnSpLocks noChangeShapeType="1"/>
              <a:stCxn id="26" idx="1"/>
              <a:endCxn id="24" idx="4"/>
            </p:cNvCxnSpPr>
            <p:nvPr/>
          </p:nvCxnSpPr>
          <p:spPr bwMode="auto">
            <a:xfrm rot="16200000" flipV="1">
              <a:off x="7173194" y="4468787"/>
              <a:ext cx="215900" cy="250825"/>
            </a:xfrm>
            <a:prstGeom prst="line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3" name="矩形 65"/>
            <p:cNvSpPr>
              <a:spLocks noChangeArrowheads="1"/>
            </p:cNvSpPr>
            <p:nvPr/>
          </p:nvSpPr>
          <p:spPr bwMode="auto">
            <a:xfrm>
              <a:off x="6057181" y="2700313"/>
              <a:ext cx="347662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9900">
                  <a:alpha val="0"/>
                </a:srgbClr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 algn="ctr"/>
              <a:r>
                <a:rPr lang="zh-TW" altLang="en-US" b="1">
                  <a:latin typeface="Comic Sans MS" pitchFamily="66" charset="0"/>
                </a:rPr>
                <a:t>*</a:t>
              </a:r>
            </a:p>
          </p:txBody>
        </p:sp>
        <p:sp>
          <p:nvSpPr>
            <p:cNvPr id="34" name="矩形 66"/>
            <p:cNvSpPr>
              <a:spLocks noChangeArrowheads="1"/>
            </p:cNvSpPr>
            <p:nvPr/>
          </p:nvSpPr>
          <p:spPr bwMode="auto">
            <a:xfrm>
              <a:off x="5619031" y="3314675"/>
              <a:ext cx="347662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9900">
                  <a:alpha val="0"/>
                </a:srgbClr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 algn="ctr">
                <a:defRPr/>
              </a:pPr>
              <a:r>
                <a:rPr lang="en-US" altLang="zh-TW" b="1">
                  <a:latin typeface="+mj-lt"/>
                </a:rPr>
                <a:t>y</a:t>
              </a:r>
              <a:endParaRPr lang="zh-TW" altLang="en-US" b="1">
                <a:latin typeface="+mj-lt"/>
              </a:endParaRPr>
            </a:p>
          </p:txBody>
        </p:sp>
        <p:sp>
          <p:nvSpPr>
            <p:cNvPr id="35" name="矩形 67"/>
            <p:cNvSpPr>
              <a:spLocks noChangeArrowheads="1"/>
            </p:cNvSpPr>
            <p:nvPr/>
          </p:nvSpPr>
          <p:spPr bwMode="auto">
            <a:xfrm>
              <a:off x="6557243" y="3314675"/>
              <a:ext cx="347663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9900">
                  <a:alpha val="0"/>
                </a:srgbClr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 algn="ctr">
                <a:defRPr/>
              </a:pPr>
              <a:r>
                <a:rPr lang="en-US" altLang="zh-TW" b="1">
                  <a:latin typeface="+mj-lt"/>
                </a:rPr>
                <a:t>-</a:t>
              </a:r>
              <a:endParaRPr lang="zh-TW" altLang="en-US" b="1">
                <a:latin typeface="+mj-lt"/>
              </a:endParaRPr>
            </a:p>
          </p:txBody>
        </p:sp>
        <p:sp>
          <p:nvSpPr>
            <p:cNvPr id="36" name="矩形 68"/>
            <p:cNvSpPr>
              <a:spLocks noChangeArrowheads="1"/>
            </p:cNvSpPr>
            <p:nvPr/>
          </p:nvSpPr>
          <p:spPr bwMode="auto">
            <a:xfrm>
              <a:off x="6119093" y="3957613"/>
              <a:ext cx="347663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9900">
                  <a:alpha val="0"/>
                </a:srgbClr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 algn="ctr">
                <a:defRPr/>
              </a:pPr>
              <a:r>
                <a:rPr lang="en-US" altLang="zh-TW" b="1">
                  <a:latin typeface="+mj-lt"/>
                </a:rPr>
                <a:t>z</a:t>
              </a:r>
              <a:endParaRPr lang="zh-TW" altLang="en-US" b="1">
                <a:latin typeface="+mj-lt"/>
              </a:endParaRPr>
            </a:p>
          </p:txBody>
        </p:sp>
        <p:sp>
          <p:nvSpPr>
            <p:cNvPr id="37" name="矩形 69"/>
            <p:cNvSpPr>
              <a:spLocks noChangeArrowheads="1"/>
            </p:cNvSpPr>
            <p:nvPr/>
          </p:nvSpPr>
          <p:spPr bwMode="auto">
            <a:xfrm>
              <a:off x="6985868" y="3957613"/>
              <a:ext cx="347663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9900">
                  <a:alpha val="0"/>
                </a:srgbClr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 algn="ctr">
                <a:defRPr/>
              </a:pPr>
              <a:r>
                <a:rPr lang="en-US" altLang="zh-TW" b="1">
                  <a:latin typeface="+mj-lt"/>
                </a:rPr>
                <a:t>+</a:t>
              </a:r>
              <a:endParaRPr lang="zh-TW" altLang="en-US" b="1">
                <a:latin typeface="+mj-lt"/>
              </a:endParaRPr>
            </a:p>
          </p:txBody>
        </p:sp>
        <p:sp>
          <p:nvSpPr>
            <p:cNvPr id="38" name="矩形 70"/>
            <p:cNvSpPr>
              <a:spLocks noChangeArrowheads="1"/>
            </p:cNvSpPr>
            <p:nvPr/>
          </p:nvSpPr>
          <p:spPr bwMode="auto">
            <a:xfrm>
              <a:off x="6547718" y="4600550"/>
              <a:ext cx="347663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9900">
                  <a:alpha val="0"/>
                </a:srgbClr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 algn="ctr">
                <a:defRPr/>
              </a:pPr>
              <a:r>
                <a:rPr lang="en-US" altLang="zh-TW" b="1">
                  <a:latin typeface="+mj-lt"/>
                </a:rPr>
                <a:t>x</a:t>
              </a:r>
              <a:endParaRPr lang="zh-TW" altLang="en-US" b="1">
                <a:latin typeface="+mj-lt"/>
              </a:endParaRPr>
            </a:p>
          </p:txBody>
        </p:sp>
        <p:sp>
          <p:nvSpPr>
            <p:cNvPr id="39" name="矩形 71"/>
            <p:cNvSpPr>
              <a:spLocks noChangeArrowheads="1"/>
            </p:cNvSpPr>
            <p:nvPr/>
          </p:nvSpPr>
          <p:spPr bwMode="auto">
            <a:xfrm>
              <a:off x="7285906" y="4600550"/>
              <a:ext cx="571500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9900">
                  <a:alpha val="0"/>
                </a:srgbClr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 algn="ctr">
                <a:defRPr/>
              </a:pPr>
              <a:r>
                <a:rPr lang="en-US" altLang="zh-TW" b="1" dirty="0">
                  <a:solidFill>
                    <a:srgbClr val="008A3E"/>
                  </a:solidFill>
                  <a:latin typeface="+mj-lt"/>
                </a:rPr>
                <a:t>10</a:t>
              </a:r>
              <a:endParaRPr lang="zh-TW" altLang="en-US" b="1" dirty="0">
                <a:solidFill>
                  <a:srgbClr val="008A3E"/>
                </a:solidFill>
                <a:latin typeface="+mj-lt"/>
              </a:endParaRPr>
            </a:p>
          </p:txBody>
        </p:sp>
      </p:grpSp>
      <p:graphicFrame>
        <p:nvGraphicFramePr>
          <p:cNvPr id="40" name="表格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5856491"/>
              </p:ext>
            </p:extLst>
          </p:nvPr>
        </p:nvGraphicFramePr>
        <p:xfrm>
          <a:off x="1187624" y="5556840"/>
          <a:ext cx="4632176" cy="111252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1037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err="1" smtClean="0"/>
                        <a:t>Inorder</a:t>
                      </a:r>
                      <a:endParaRPr lang="zh-TW" alt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TW" altLang="en-US" b="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TW" altLang="en-US" b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TW" altLang="en-US" b="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Preorder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/>
                        <a:t>Postorder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5" name="文字方塊 44"/>
          <p:cNvSpPr txBox="1"/>
          <p:nvPr/>
        </p:nvSpPr>
        <p:spPr>
          <a:xfrm>
            <a:off x="2363416" y="5517232"/>
            <a:ext cx="949945" cy="369332"/>
          </a:xfrm>
          <a:prstGeom prst="rect">
            <a:avLst/>
          </a:prstGeom>
          <a:noFill/>
          <a:ln w="38100"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E1 + E2</a:t>
            </a:r>
            <a:endParaRPr lang="zh-TW" altLang="en-US" dirty="0">
              <a:latin typeface="+mj-lt"/>
            </a:endParaRPr>
          </a:p>
        </p:txBody>
      </p:sp>
      <p:sp>
        <p:nvSpPr>
          <p:cNvPr id="46" name="文字方塊 45"/>
          <p:cNvSpPr txBox="1"/>
          <p:nvPr/>
        </p:nvSpPr>
        <p:spPr>
          <a:xfrm>
            <a:off x="2363416" y="5912693"/>
            <a:ext cx="949945" cy="369332"/>
          </a:xfrm>
          <a:prstGeom prst="rect">
            <a:avLst/>
          </a:prstGeom>
          <a:noFill/>
          <a:ln w="38100"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+ E1 E2</a:t>
            </a:r>
            <a:endParaRPr lang="zh-TW" altLang="en-US" dirty="0">
              <a:latin typeface="+mj-lt"/>
            </a:endParaRPr>
          </a:p>
        </p:txBody>
      </p:sp>
      <p:sp>
        <p:nvSpPr>
          <p:cNvPr id="47" name="文字方塊 46"/>
          <p:cNvSpPr txBox="1"/>
          <p:nvPr/>
        </p:nvSpPr>
        <p:spPr>
          <a:xfrm>
            <a:off x="2363416" y="6325443"/>
            <a:ext cx="949945" cy="369332"/>
          </a:xfrm>
          <a:prstGeom prst="rect">
            <a:avLst/>
          </a:prstGeom>
          <a:noFill/>
          <a:ln w="38100"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E1 E2 +</a:t>
            </a:r>
            <a:endParaRPr lang="zh-TW" altLang="en-US" dirty="0">
              <a:latin typeface="+mj-lt"/>
            </a:endParaRPr>
          </a:p>
        </p:txBody>
      </p:sp>
      <p:sp>
        <p:nvSpPr>
          <p:cNvPr id="48" name="文字方塊 47"/>
          <p:cNvSpPr txBox="1"/>
          <p:nvPr/>
        </p:nvSpPr>
        <p:spPr>
          <a:xfrm>
            <a:off x="3313362" y="5517232"/>
            <a:ext cx="826294" cy="369332"/>
          </a:xfrm>
          <a:prstGeom prst="rect">
            <a:avLst/>
          </a:prstGeom>
          <a:noFill/>
          <a:ln w="38100"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a + </a:t>
            </a:r>
            <a:r>
              <a:rPr lang="en-US" altLang="zh-TW" dirty="0" smtClean="0">
                <a:latin typeface="+mj-lt"/>
              </a:rPr>
              <a:t>b</a:t>
            </a:r>
            <a:endParaRPr lang="zh-TW" altLang="en-US" dirty="0">
              <a:latin typeface="+mj-lt"/>
            </a:endParaRPr>
          </a:p>
        </p:txBody>
      </p:sp>
      <p:sp>
        <p:nvSpPr>
          <p:cNvPr id="49" name="文字方塊 48"/>
          <p:cNvSpPr txBox="1"/>
          <p:nvPr/>
        </p:nvSpPr>
        <p:spPr>
          <a:xfrm>
            <a:off x="3313361" y="5926807"/>
            <a:ext cx="826293" cy="369332"/>
          </a:xfrm>
          <a:prstGeom prst="rect">
            <a:avLst/>
          </a:prstGeom>
          <a:noFill/>
          <a:ln w="38100"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+ a b</a:t>
            </a:r>
            <a:endParaRPr lang="zh-TW" altLang="en-US" dirty="0">
              <a:latin typeface="+mj-lt"/>
            </a:endParaRPr>
          </a:p>
        </p:txBody>
      </p:sp>
      <p:sp>
        <p:nvSpPr>
          <p:cNvPr id="50" name="文字方塊 49"/>
          <p:cNvSpPr txBox="1"/>
          <p:nvPr/>
        </p:nvSpPr>
        <p:spPr>
          <a:xfrm>
            <a:off x="3313361" y="6339557"/>
            <a:ext cx="826295" cy="369332"/>
          </a:xfrm>
          <a:prstGeom prst="rect">
            <a:avLst/>
          </a:prstGeom>
          <a:noFill/>
          <a:ln w="38100"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a b +</a:t>
            </a:r>
            <a:endParaRPr lang="zh-TW" altLang="en-US" dirty="0">
              <a:latin typeface="+mj-lt"/>
            </a:endParaRPr>
          </a:p>
        </p:txBody>
      </p:sp>
      <p:sp>
        <p:nvSpPr>
          <p:cNvPr id="51" name="文字方塊 50"/>
          <p:cNvSpPr txBox="1"/>
          <p:nvPr/>
        </p:nvSpPr>
        <p:spPr>
          <a:xfrm>
            <a:off x="4139657" y="5517232"/>
            <a:ext cx="1754979" cy="369332"/>
          </a:xfrm>
          <a:prstGeom prst="rect">
            <a:avLst/>
          </a:prstGeom>
          <a:noFill/>
          <a:ln w="38100">
            <a:noFill/>
          </a:ln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dirty="0">
                <a:latin typeface="+mj-lt"/>
              </a:rPr>
              <a:t>y * (z – (x + </a:t>
            </a:r>
            <a:r>
              <a:rPr lang="en-US" altLang="zh-TW" dirty="0">
                <a:solidFill>
                  <a:srgbClr val="008A3E"/>
                </a:solidFill>
                <a:latin typeface="+mj-lt"/>
              </a:rPr>
              <a:t>10</a:t>
            </a:r>
            <a:r>
              <a:rPr lang="en-US" altLang="zh-TW" dirty="0">
                <a:latin typeface="+mj-lt"/>
              </a:rPr>
              <a:t>))</a:t>
            </a:r>
            <a:endParaRPr lang="zh-TW" altLang="en-US" dirty="0">
              <a:latin typeface="+mj-lt"/>
            </a:endParaRPr>
          </a:p>
        </p:txBody>
      </p:sp>
      <p:sp>
        <p:nvSpPr>
          <p:cNvPr id="52" name="文字方塊 51"/>
          <p:cNvSpPr txBox="1"/>
          <p:nvPr/>
        </p:nvSpPr>
        <p:spPr>
          <a:xfrm>
            <a:off x="4139657" y="5926807"/>
            <a:ext cx="1754980" cy="369332"/>
          </a:xfrm>
          <a:prstGeom prst="rect">
            <a:avLst/>
          </a:prstGeom>
          <a:noFill/>
          <a:ln w="38100">
            <a:noFill/>
          </a:ln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dirty="0">
                <a:latin typeface="+mj-lt"/>
              </a:rPr>
              <a:t>* y – z + z </a:t>
            </a:r>
            <a:r>
              <a:rPr lang="en-US" altLang="zh-TW" dirty="0">
                <a:solidFill>
                  <a:srgbClr val="008A3E"/>
                </a:solidFill>
                <a:latin typeface="+mj-lt"/>
              </a:rPr>
              <a:t>10</a:t>
            </a:r>
            <a:endParaRPr lang="zh-TW" altLang="en-US" dirty="0">
              <a:solidFill>
                <a:srgbClr val="008A3E"/>
              </a:solidFill>
              <a:latin typeface="+mj-lt"/>
            </a:endParaRPr>
          </a:p>
        </p:txBody>
      </p:sp>
      <p:sp>
        <p:nvSpPr>
          <p:cNvPr id="53" name="文字方塊 52"/>
          <p:cNvSpPr txBox="1"/>
          <p:nvPr/>
        </p:nvSpPr>
        <p:spPr>
          <a:xfrm>
            <a:off x="4139656" y="6339557"/>
            <a:ext cx="1750217" cy="369332"/>
          </a:xfrm>
          <a:prstGeom prst="rect">
            <a:avLst/>
          </a:prstGeom>
          <a:noFill/>
          <a:ln w="38100">
            <a:noFill/>
          </a:ln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dirty="0">
                <a:latin typeface="+mj-lt"/>
              </a:rPr>
              <a:t>y z x </a:t>
            </a:r>
            <a:r>
              <a:rPr lang="en-US" altLang="zh-TW" dirty="0">
                <a:solidFill>
                  <a:srgbClr val="008A3E"/>
                </a:solidFill>
                <a:latin typeface="+mj-lt"/>
              </a:rPr>
              <a:t>10</a:t>
            </a:r>
            <a:r>
              <a:rPr lang="en-US" altLang="zh-TW" dirty="0">
                <a:latin typeface="+mj-lt"/>
              </a:rPr>
              <a:t> + - *</a:t>
            </a:r>
            <a:endParaRPr lang="zh-TW" altLang="en-US" dirty="0">
              <a:latin typeface="+mj-lt"/>
            </a:endParaRPr>
          </a:p>
        </p:txBody>
      </p:sp>
      <p:sp>
        <p:nvSpPr>
          <p:cNvPr id="54" name="文字方塊 53"/>
          <p:cNvSpPr txBox="1"/>
          <p:nvPr/>
        </p:nvSpPr>
        <p:spPr>
          <a:xfrm>
            <a:off x="6035824" y="5538142"/>
            <a:ext cx="1660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/>
              <a:t>Infix notation</a:t>
            </a:r>
            <a:endParaRPr lang="zh-TW" altLang="en-US" b="1" dirty="0"/>
          </a:p>
        </p:txBody>
      </p:sp>
      <p:sp>
        <p:nvSpPr>
          <p:cNvPr id="55" name="文字方塊 54"/>
          <p:cNvSpPr txBox="1"/>
          <p:nvPr/>
        </p:nvSpPr>
        <p:spPr>
          <a:xfrm>
            <a:off x="6035824" y="5923731"/>
            <a:ext cx="1660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/>
              <a:t>P</a:t>
            </a:r>
            <a:r>
              <a:rPr lang="en-US" altLang="zh-TW" b="1" dirty="0" smtClean="0"/>
              <a:t>refix notation</a:t>
            </a:r>
            <a:endParaRPr lang="zh-TW" altLang="en-US" b="1" dirty="0"/>
          </a:p>
        </p:txBody>
      </p:sp>
      <p:sp>
        <p:nvSpPr>
          <p:cNvPr id="56" name="文字方塊 55"/>
          <p:cNvSpPr txBox="1"/>
          <p:nvPr/>
        </p:nvSpPr>
        <p:spPr>
          <a:xfrm>
            <a:off x="6035824" y="6309320"/>
            <a:ext cx="1704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Postfix notation</a:t>
            </a:r>
            <a:endParaRPr lang="zh-TW" altLang="en-US" b="1" dirty="0"/>
          </a:p>
        </p:txBody>
      </p:sp>
      <p:sp>
        <p:nvSpPr>
          <p:cNvPr id="57" name="向右箭號 56"/>
          <p:cNvSpPr/>
          <p:nvPr/>
        </p:nvSpPr>
        <p:spPr>
          <a:xfrm>
            <a:off x="5889873" y="5710765"/>
            <a:ext cx="167308" cy="801415"/>
          </a:xfrm>
          <a:prstGeom prst="rightArrow">
            <a:avLst>
              <a:gd name="adj1" fmla="val 13750"/>
              <a:gd name="adj2" fmla="val 5427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投影片編號版面配置區 4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437111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/>
      <p:bldP spid="56" grpId="0"/>
      <p:bldP spid="57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BST:</a:t>
            </a:r>
            <a:r>
              <a:rPr lang="zh-TW" altLang="en-US" dirty="0"/>
              <a:t> </a:t>
            </a:r>
            <a:r>
              <a:rPr lang="en-US" altLang="zh-TW" dirty="0" smtClean="0"/>
              <a:t>Search by Rank - </a:t>
            </a:r>
            <a:r>
              <a:rPr lang="en-US" altLang="zh-TW" dirty="0" err="1" smtClean="0"/>
              <a:t>leftSize</a:t>
            </a:r>
            <a:endParaRPr lang="zh-TW" altLang="en-US" dirty="0"/>
          </a:p>
        </p:txBody>
      </p:sp>
      <p:sp>
        <p:nvSpPr>
          <p:cNvPr id="16" name="橢圓 5"/>
          <p:cNvSpPr>
            <a:spLocks noChangeArrowheads="1"/>
          </p:cNvSpPr>
          <p:nvPr/>
        </p:nvSpPr>
        <p:spPr bwMode="auto">
          <a:xfrm>
            <a:off x="5423545" y="4499768"/>
            <a:ext cx="500063" cy="500063"/>
          </a:xfrm>
          <a:prstGeom prst="ellipse">
            <a:avLst/>
          </a:prstGeom>
          <a:noFill/>
          <a:ln w="38100" algn="ctr">
            <a:solidFill>
              <a:srgbClr val="FF0000">
                <a:alpha val="0"/>
              </a:srgbClr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17" name="橢圓 5"/>
          <p:cNvSpPr>
            <a:spLocks noChangeArrowheads="1"/>
          </p:cNvSpPr>
          <p:nvPr/>
        </p:nvSpPr>
        <p:spPr bwMode="auto">
          <a:xfrm>
            <a:off x="4923483" y="5190331"/>
            <a:ext cx="500062" cy="500062"/>
          </a:xfrm>
          <a:prstGeom prst="ellipse">
            <a:avLst/>
          </a:prstGeom>
          <a:noFill/>
          <a:ln w="38100" algn="ctr">
            <a:solidFill>
              <a:srgbClr val="FF0000">
                <a:alpha val="0"/>
              </a:srgbClr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18" name="橢圓 17"/>
          <p:cNvSpPr>
            <a:spLocks noChangeArrowheads="1"/>
          </p:cNvSpPr>
          <p:nvPr/>
        </p:nvSpPr>
        <p:spPr bwMode="auto">
          <a:xfrm>
            <a:off x="4637733" y="3848893"/>
            <a:ext cx="500062" cy="500063"/>
          </a:xfrm>
          <a:prstGeom prst="ellipse">
            <a:avLst/>
          </a:prstGeom>
          <a:noFill/>
          <a:ln w="38100" algn="ctr">
            <a:solidFill>
              <a:srgbClr val="FF0000">
                <a:alpha val="0"/>
              </a:srgbClr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grpSp>
        <p:nvGrpSpPr>
          <p:cNvPr id="19" name="群組 55"/>
          <p:cNvGrpSpPr>
            <a:grpSpLocks/>
          </p:cNvGrpSpPr>
          <p:nvPr/>
        </p:nvGrpSpPr>
        <p:grpSpPr bwMode="auto">
          <a:xfrm>
            <a:off x="5995045" y="5118893"/>
            <a:ext cx="658813" cy="600075"/>
            <a:chOff x="3929063" y="5000625"/>
            <a:chExt cx="658703" cy="600164"/>
          </a:xfrm>
        </p:grpSpPr>
        <p:sp>
          <p:nvSpPr>
            <p:cNvPr id="20" name="橢圓 29"/>
            <p:cNvSpPr>
              <a:spLocks noChangeArrowheads="1"/>
            </p:cNvSpPr>
            <p:nvPr/>
          </p:nvSpPr>
          <p:spPr bwMode="auto">
            <a:xfrm>
              <a:off x="3929063" y="5029200"/>
              <a:ext cx="500062" cy="500063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21" name="矩形 22"/>
            <p:cNvSpPr>
              <a:spLocks noChangeArrowheads="1"/>
            </p:cNvSpPr>
            <p:nvPr/>
          </p:nvSpPr>
          <p:spPr bwMode="auto">
            <a:xfrm>
              <a:off x="3944935" y="5000625"/>
              <a:ext cx="642831" cy="600164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latin typeface="+mj-lt"/>
                </a:rPr>
                <a:t>80</a:t>
              </a:r>
              <a:endParaRPr lang="zh-TW" altLang="en-US" b="1" dirty="0">
                <a:latin typeface="+mj-lt"/>
              </a:endParaRPr>
            </a:p>
          </p:txBody>
        </p:sp>
      </p:grpSp>
      <p:grpSp>
        <p:nvGrpSpPr>
          <p:cNvPr id="22" name="群組 49"/>
          <p:cNvGrpSpPr>
            <a:grpSpLocks/>
          </p:cNvGrpSpPr>
          <p:nvPr/>
        </p:nvGrpSpPr>
        <p:grpSpPr bwMode="auto">
          <a:xfrm>
            <a:off x="4637733" y="3833018"/>
            <a:ext cx="571500" cy="600075"/>
            <a:chOff x="2571750" y="3714750"/>
            <a:chExt cx="571490" cy="600164"/>
          </a:xfrm>
          <a:noFill/>
        </p:grpSpPr>
        <p:sp>
          <p:nvSpPr>
            <p:cNvPr id="23" name="橢圓 5"/>
            <p:cNvSpPr>
              <a:spLocks noChangeArrowheads="1"/>
            </p:cNvSpPr>
            <p:nvPr/>
          </p:nvSpPr>
          <p:spPr bwMode="auto">
            <a:xfrm>
              <a:off x="2571750" y="3743325"/>
              <a:ext cx="500063" cy="500063"/>
            </a:xfrm>
            <a:prstGeom prst="ellipse">
              <a:avLst/>
            </a:prstGeom>
            <a:grpFill/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24" name="矩形 22"/>
            <p:cNvSpPr>
              <a:spLocks noChangeArrowheads="1"/>
            </p:cNvSpPr>
            <p:nvPr/>
          </p:nvSpPr>
          <p:spPr bwMode="auto">
            <a:xfrm>
              <a:off x="2571750" y="3714750"/>
              <a:ext cx="571490" cy="600164"/>
            </a:xfrm>
            <a:prstGeom prst="rect">
              <a:avLst/>
            </a:prstGeom>
            <a:grpFill/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latin typeface="+mj-lt"/>
                </a:rPr>
                <a:t>30</a:t>
              </a:r>
              <a:endParaRPr lang="zh-TW" altLang="en-US" b="1" dirty="0">
                <a:latin typeface="+mj-lt"/>
              </a:endParaRPr>
            </a:p>
          </p:txBody>
        </p:sp>
      </p:grpSp>
      <p:cxnSp>
        <p:nvCxnSpPr>
          <p:cNvPr id="25" name="直線接點 30"/>
          <p:cNvCxnSpPr>
            <a:cxnSpLocks noChangeShapeType="1"/>
          </p:cNvCxnSpPr>
          <p:nvPr/>
        </p:nvCxnSpPr>
        <p:spPr bwMode="auto">
          <a:xfrm rot="5400000" flipH="1" flipV="1">
            <a:off x="4350395" y="4217194"/>
            <a:ext cx="288925" cy="431800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" name="直線接點 33"/>
          <p:cNvCxnSpPr>
            <a:cxnSpLocks noChangeShapeType="1"/>
          </p:cNvCxnSpPr>
          <p:nvPr/>
        </p:nvCxnSpPr>
        <p:spPr bwMode="auto">
          <a:xfrm rot="16200000" flipV="1">
            <a:off x="5136207" y="4217194"/>
            <a:ext cx="288925" cy="431800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7" name="直線接點 36"/>
          <p:cNvCxnSpPr>
            <a:cxnSpLocks noChangeShapeType="1"/>
          </p:cNvCxnSpPr>
          <p:nvPr/>
        </p:nvCxnSpPr>
        <p:spPr bwMode="auto">
          <a:xfrm rot="5400000" flipH="1" flipV="1">
            <a:off x="3671739" y="4967287"/>
            <a:ext cx="288925" cy="217487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8" name="直線接點 49"/>
          <p:cNvCxnSpPr>
            <a:cxnSpLocks noChangeShapeType="1"/>
          </p:cNvCxnSpPr>
          <p:nvPr/>
        </p:nvCxnSpPr>
        <p:spPr bwMode="auto">
          <a:xfrm rot="16200000" flipV="1">
            <a:off x="5814864" y="4967287"/>
            <a:ext cx="288925" cy="217487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pSp>
        <p:nvGrpSpPr>
          <p:cNvPr id="29" name="群組 50"/>
          <p:cNvGrpSpPr>
            <a:grpSpLocks/>
          </p:cNvGrpSpPr>
          <p:nvPr/>
        </p:nvGrpSpPr>
        <p:grpSpPr bwMode="auto">
          <a:xfrm>
            <a:off x="3851920" y="4475956"/>
            <a:ext cx="571500" cy="600075"/>
            <a:chOff x="1785938" y="4357688"/>
            <a:chExt cx="571500" cy="600075"/>
          </a:xfrm>
        </p:grpSpPr>
        <p:sp>
          <p:nvSpPr>
            <p:cNvPr id="30" name="橢圓 24"/>
            <p:cNvSpPr>
              <a:spLocks noChangeArrowheads="1"/>
            </p:cNvSpPr>
            <p:nvPr/>
          </p:nvSpPr>
          <p:spPr bwMode="auto">
            <a:xfrm>
              <a:off x="1785938" y="4386263"/>
              <a:ext cx="500062" cy="500062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31" name="矩形 22"/>
            <p:cNvSpPr>
              <a:spLocks noChangeArrowheads="1"/>
            </p:cNvSpPr>
            <p:nvPr/>
          </p:nvSpPr>
          <p:spPr bwMode="auto">
            <a:xfrm>
              <a:off x="1857376" y="4357688"/>
              <a:ext cx="500062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latin typeface="+mj-lt"/>
                </a:rPr>
                <a:t>5</a:t>
              </a:r>
              <a:endParaRPr lang="zh-TW" altLang="en-US" b="1" dirty="0">
                <a:latin typeface="+mj-lt"/>
              </a:endParaRPr>
            </a:p>
          </p:txBody>
        </p:sp>
      </p:grpSp>
      <p:grpSp>
        <p:nvGrpSpPr>
          <p:cNvPr id="32" name="群組 51"/>
          <p:cNvGrpSpPr>
            <a:grpSpLocks/>
          </p:cNvGrpSpPr>
          <p:nvPr/>
        </p:nvGrpSpPr>
        <p:grpSpPr bwMode="auto">
          <a:xfrm>
            <a:off x="3280420" y="5118893"/>
            <a:ext cx="571500" cy="600075"/>
            <a:chOff x="1214438" y="5000636"/>
            <a:chExt cx="571500" cy="600075"/>
          </a:xfrm>
        </p:grpSpPr>
        <p:sp>
          <p:nvSpPr>
            <p:cNvPr id="33" name="橢圓 26"/>
            <p:cNvSpPr>
              <a:spLocks noChangeArrowheads="1"/>
            </p:cNvSpPr>
            <p:nvPr/>
          </p:nvSpPr>
          <p:spPr bwMode="auto">
            <a:xfrm>
              <a:off x="1214438" y="5029200"/>
              <a:ext cx="500062" cy="500063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34" name="矩形 22"/>
            <p:cNvSpPr>
              <a:spLocks noChangeArrowheads="1"/>
            </p:cNvSpPr>
            <p:nvPr/>
          </p:nvSpPr>
          <p:spPr bwMode="auto">
            <a:xfrm>
              <a:off x="1285876" y="5000636"/>
              <a:ext cx="500062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latin typeface="+mj-lt"/>
                </a:rPr>
                <a:t>2</a:t>
              </a:r>
              <a:endParaRPr lang="zh-TW" altLang="en-US" b="1" dirty="0">
                <a:latin typeface="+mj-lt"/>
              </a:endParaRPr>
            </a:p>
          </p:txBody>
        </p:sp>
      </p:grpSp>
      <p:grpSp>
        <p:nvGrpSpPr>
          <p:cNvPr id="35" name="群組 56"/>
          <p:cNvGrpSpPr>
            <a:grpSpLocks/>
          </p:cNvGrpSpPr>
          <p:nvPr/>
        </p:nvGrpSpPr>
        <p:grpSpPr bwMode="auto">
          <a:xfrm>
            <a:off x="5423545" y="4479131"/>
            <a:ext cx="571500" cy="600075"/>
            <a:chOff x="3357562" y="4360645"/>
            <a:chExt cx="571495" cy="600164"/>
          </a:xfrm>
          <a:noFill/>
        </p:grpSpPr>
        <p:sp>
          <p:nvSpPr>
            <p:cNvPr id="36" name="橢圓 25"/>
            <p:cNvSpPr>
              <a:spLocks noChangeArrowheads="1"/>
            </p:cNvSpPr>
            <p:nvPr/>
          </p:nvSpPr>
          <p:spPr bwMode="auto">
            <a:xfrm>
              <a:off x="3357563" y="4386263"/>
              <a:ext cx="500062" cy="500062"/>
            </a:xfrm>
            <a:prstGeom prst="ellipse">
              <a:avLst/>
            </a:prstGeom>
            <a:grpFill/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37" name="矩形 22"/>
            <p:cNvSpPr>
              <a:spLocks noChangeArrowheads="1"/>
            </p:cNvSpPr>
            <p:nvPr/>
          </p:nvSpPr>
          <p:spPr bwMode="auto">
            <a:xfrm>
              <a:off x="3357562" y="4360645"/>
              <a:ext cx="571495" cy="600164"/>
            </a:xfrm>
            <a:prstGeom prst="rect">
              <a:avLst/>
            </a:prstGeom>
            <a:grpFill/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latin typeface="+mj-lt"/>
                </a:rPr>
                <a:t>40</a:t>
              </a:r>
              <a:endParaRPr lang="zh-TW" altLang="en-US" b="1" dirty="0">
                <a:latin typeface="+mj-lt"/>
              </a:endParaRPr>
            </a:p>
          </p:txBody>
        </p:sp>
      </p:grpSp>
      <p:grpSp>
        <p:nvGrpSpPr>
          <p:cNvPr id="38" name="群組 54"/>
          <p:cNvGrpSpPr>
            <a:grpSpLocks/>
          </p:cNvGrpSpPr>
          <p:nvPr/>
        </p:nvGrpSpPr>
        <p:grpSpPr bwMode="auto">
          <a:xfrm>
            <a:off x="4923483" y="5161756"/>
            <a:ext cx="571500" cy="600075"/>
            <a:chOff x="2857500" y="5043488"/>
            <a:chExt cx="571492" cy="600164"/>
          </a:xfrm>
          <a:noFill/>
        </p:grpSpPr>
        <p:sp>
          <p:nvSpPr>
            <p:cNvPr id="39" name="橢圓 38"/>
            <p:cNvSpPr>
              <a:spLocks noChangeArrowheads="1"/>
            </p:cNvSpPr>
            <p:nvPr/>
          </p:nvSpPr>
          <p:spPr bwMode="auto">
            <a:xfrm>
              <a:off x="2857500" y="5072063"/>
              <a:ext cx="500063" cy="500062"/>
            </a:xfrm>
            <a:prstGeom prst="ellipse">
              <a:avLst/>
            </a:prstGeom>
            <a:grpFill/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40" name="矩形 22"/>
            <p:cNvSpPr>
              <a:spLocks noChangeArrowheads="1"/>
            </p:cNvSpPr>
            <p:nvPr/>
          </p:nvSpPr>
          <p:spPr bwMode="auto">
            <a:xfrm>
              <a:off x="2857500" y="5043488"/>
              <a:ext cx="571492" cy="600164"/>
            </a:xfrm>
            <a:prstGeom prst="rect">
              <a:avLst/>
            </a:prstGeom>
            <a:grpFill/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latin typeface="+mj-lt"/>
                </a:rPr>
                <a:t>35</a:t>
              </a:r>
              <a:endParaRPr lang="zh-TW" altLang="en-US" b="1" dirty="0">
                <a:latin typeface="+mj-lt"/>
              </a:endParaRPr>
            </a:p>
          </p:txBody>
        </p:sp>
      </p:grpSp>
      <p:cxnSp>
        <p:nvCxnSpPr>
          <p:cNvPr id="41" name="直線接點 36"/>
          <p:cNvCxnSpPr>
            <a:cxnSpLocks noChangeShapeType="1"/>
          </p:cNvCxnSpPr>
          <p:nvPr/>
        </p:nvCxnSpPr>
        <p:spPr bwMode="auto">
          <a:xfrm rot="5400000" flipH="1" flipV="1">
            <a:off x="3114527" y="5595937"/>
            <a:ext cx="260350" cy="217487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2" name="直線接點 36"/>
          <p:cNvCxnSpPr>
            <a:cxnSpLocks noChangeShapeType="1"/>
          </p:cNvCxnSpPr>
          <p:nvPr/>
        </p:nvCxnSpPr>
        <p:spPr bwMode="auto">
          <a:xfrm rot="16200000" flipV="1">
            <a:off x="3686027" y="5595937"/>
            <a:ext cx="260350" cy="217487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3" name="直線接點 36"/>
          <p:cNvCxnSpPr>
            <a:cxnSpLocks noChangeShapeType="1"/>
          </p:cNvCxnSpPr>
          <p:nvPr/>
        </p:nvCxnSpPr>
        <p:spPr bwMode="auto">
          <a:xfrm rot="5400000" flipH="1" flipV="1">
            <a:off x="5257651" y="5024437"/>
            <a:ext cx="331788" cy="146050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pSp>
        <p:nvGrpSpPr>
          <p:cNvPr id="44" name="群組 52"/>
          <p:cNvGrpSpPr>
            <a:grpSpLocks/>
          </p:cNvGrpSpPr>
          <p:nvPr/>
        </p:nvGrpSpPr>
        <p:grpSpPr bwMode="auto">
          <a:xfrm>
            <a:off x="2708920" y="5733256"/>
            <a:ext cx="571500" cy="600075"/>
            <a:chOff x="642938" y="5614988"/>
            <a:chExt cx="571500" cy="600075"/>
          </a:xfrm>
        </p:grpSpPr>
        <p:sp>
          <p:nvSpPr>
            <p:cNvPr id="45" name="橢圓 26"/>
            <p:cNvSpPr>
              <a:spLocks noChangeArrowheads="1"/>
            </p:cNvSpPr>
            <p:nvPr/>
          </p:nvSpPr>
          <p:spPr bwMode="auto">
            <a:xfrm>
              <a:off x="642938" y="5643563"/>
              <a:ext cx="500062" cy="500062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46" name="矩形 22"/>
            <p:cNvSpPr>
              <a:spLocks noChangeArrowheads="1"/>
            </p:cNvSpPr>
            <p:nvPr/>
          </p:nvSpPr>
          <p:spPr bwMode="auto">
            <a:xfrm>
              <a:off x="714376" y="5614988"/>
              <a:ext cx="500062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latin typeface="+mj-lt"/>
                </a:rPr>
                <a:t>1</a:t>
              </a:r>
              <a:endParaRPr lang="zh-TW" altLang="en-US" b="1" dirty="0">
                <a:latin typeface="+mj-lt"/>
              </a:endParaRPr>
            </a:p>
          </p:txBody>
        </p:sp>
      </p:grpSp>
      <p:grpSp>
        <p:nvGrpSpPr>
          <p:cNvPr id="47" name="群組 53"/>
          <p:cNvGrpSpPr>
            <a:grpSpLocks/>
          </p:cNvGrpSpPr>
          <p:nvPr/>
        </p:nvGrpSpPr>
        <p:grpSpPr bwMode="auto">
          <a:xfrm>
            <a:off x="3851920" y="5733256"/>
            <a:ext cx="571500" cy="600075"/>
            <a:chOff x="1785938" y="5614988"/>
            <a:chExt cx="571500" cy="600075"/>
          </a:xfrm>
        </p:grpSpPr>
        <p:sp>
          <p:nvSpPr>
            <p:cNvPr id="48" name="橢圓 26"/>
            <p:cNvSpPr>
              <a:spLocks noChangeArrowheads="1"/>
            </p:cNvSpPr>
            <p:nvPr/>
          </p:nvSpPr>
          <p:spPr bwMode="auto">
            <a:xfrm>
              <a:off x="1785938" y="5643563"/>
              <a:ext cx="500062" cy="500062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49" name="矩形 22"/>
            <p:cNvSpPr>
              <a:spLocks noChangeArrowheads="1"/>
            </p:cNvSpPr>
            <p:nvPr/>
          </p:nvSpPr>
          <p:spPr bwMode="auto">
            <a:xfrm>
              <a:off x="1857376" y="5614988"/>
              <a:ext cx="500062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latin typeface="+mj-lt"/>
                </a:rPr>
                <a:t>3</a:t>
              </a:r>
              <a:endParaRPr lang="zh-TW" altLang="en-US" b="1" dirty="0">
                <a:latin typeface="+mj-lt"/>
              </a:endParaRPr>
            </a:p>
          </p:txBody>
        </p:sp>
      </p:grpSp>
      <p:sp>
        <p:nvSpPr>
          <p:cNvPr id="90" name="文字方塊 89"/>
          <p:cNvSpPr txBox="1"/>
          <p:nvPr/>
        </p:nvSpPr>
        <p:spPr>
          <a:xfrm>
            <a:off x="4240895" y="3845601"/>
            <a:ext cx="365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>
                <a:solidFill>
                  <a:srgbClr val="7030A0"/>
                </a:solidFill>
              </a:rPr>
              <a:t>5</a:t>
            </a:r>
            <a:endParaRPr lang="zh-TW" altLang="en-US" b="1" dirty="0">
              <a:solidFill>
                <a:srgbClr val="7030A0"/>
              </a:solidFill>
            </a:endParaRPr>
          </a:p>
        </p:txBody>
      </p:sp>
      <p:sp>
        <p:nvSpPr>
          <p:cNvPr id="91" name="文字方塊 90"/>
          <p:cNvSpPr txBox="1"/>
          <p:nvPr/>
        </p:nvSpPr>
        <p:spPr>
          <a:xfrm>
            <a:off x="3435831" y="4440678"/>
            <a:ext cx="365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>
                <a:solidFill>
                  <a:srgbClr val="7030A0"/>
                </a:solidFill>
              </a:rPr>
              <a:t>4</a:t>
            </a:r>
            <a:endParaRPr lang="zh-TW" altLang="en-US" b="1" dirty="0">
              <a:solidFill>
                <a:srgbClr val="7030A0"/>
              </a:solidFill>
            </a:endParaRPr>
          </a:p>
        </p:txBody>
      </p:sp>
      <p:sp>
        <p:nvSpPr>
          <p:cNvPr id="92" name="文字方塊 91"/>
          <p:cNvSpPr txBox="1"/>
          <p:nvPr/>
        </p:nvSpPr>
        <p:spPr>
          <a:xfrm>
            <a:off x="2869853" y="5145139"/>
            <a:ext cx="365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>
                <a:solidFill>
                  <a:srgbClr val="7030A0"/>
                </a:solidFill>
              </a:rPr>
              <a:t>2</a:t>
            </a:r>
            <a:endParaRPr lang="zh-TW" altLang="en-US" b="1" dirty="0">
              <a:solidFill>
                <a:srgbClr val="7030A0"/>
              </a:solidFill>
            </a:endParaRPr>
          </a:p>
        </p:txBody>
      </p:sp>
      <p:sp>
        <p:nvSpPr>
          <p:cNvPr id="93" name="文字方塊 92"/>
          <p:cNvSpPr txBox="1"/>
          <p:nvPr/>
        </p:nvSpPr>
        <p:spPr>
          <a:xfrm>
            <a:off x="2276364" y="5781029"/>
            <a:ext cx="365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>
                <a:solidFill>
                  <a:srgbClr val="7030A0"/>
                </a:solidFill>
              </a:rPr>
              <a:t>1</a:t>
            </a:r>
            <a:endParaRPr lang="zh-TW" altLang="en-US" b="1" dirty="0">
              <a:solidFill>
                <a:srgbClr val="7030A0"/>
              </a:solidFill>
            </a:endParaRPr>
          </a:p>
        </p:txBody>
      </p:sp>
      <p:sp>
        <p:nvSpPr>
          <p:cNvPr id="94" name="文字方塊 93"/>
          <p:cNvSpPr txBox="1"/>
          <p:nvPr/>
        </p:nvSpPr>
        <p:spPr>
          <a:xfrm>
            <a:off x="3486870" y="5791349"/>
            <a:ext cx="365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>
                <a:solidFill>
                  <a:srgbClr val="7030A0"/>
                </a:solidFill>
              </a:rPr>
              <a:t>1</a:t>
            </a:r>
            <a:endParaRPr lang="zh-TW" altLang="en-US" b="1" dirty="0">
              <a:solidFill>
                <a:srgbClr val="7030A0"/>
              </a:solidFill>
            </a:endParaRPr>
          </a:p>
        </p:txBody>
      </p:sp>
      <p:sp>
        <p:nvSpPr>
          <p:cNvPr id="95" name="文字方塊 94"/>
          <p:cNvSpPr txBox="1"/>
          <p:nvPr/>
        </p:nvSpPr>
        <p:spPr>
          <a:xfrm>
            <a:off x="5069534" y="4440677"/>
            <a:ext cx="365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>
                <a:solidFill>
                  <a:srgbClr val="7030A0"/>
                </a:solidFill>
              </a:rPr>
              <a:t>2</a:t>
            </a:r>
            <a:endParaRPr lang="zh-TW" altLang="en-US" b="1" dirty="0">
              <a:solidFill>
                <a:srgbClr val="7030A0"/>
              </a:solidFill>
            </a:endParaRPr>
          </a:p>
        </p:txBody>
      </p:sp>
      <p:sp>
        <p:nvSpPr>
          <p:cNvPr id="96" name="文字方塊 95"/>
          <p:cNvSpPr txBox="1"/>
          <p:nvPr/>
        </p:nvSpPr>
        <p:spPr>
          <a:xfrm>
            <a:off x="4552914" y="5209488"/>
            <a:ext cx="365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>
                <a:solidFill>
                  <a:srgbClr val="7030A0"/>
                </a:solidFill>
              </a:rPr>
              <a:t>1</a:t>
            </a:r>
            <a:endParaRPr lang="zh-TW" altLang="en-US" b="1" dirty="0">
              <a:solidFill>
                <a:srgbClr val="7030A0"/>
              </a:solidFill>
            </a:endParaRPr>
          </a:p>
        </p:txBody>
      </p:sp>
      <p:sp>
        <p:nvSpPr>
          <p:cNvPr id="97" name="文字方塊 96"/>
          <p:cNvSpPr txBox="1"/>
          <p:nvPr/>
        </p:nvSpPr>
        <p:spPr>
          <a:xfrm>
            <a:off x="5631122" y="5203141"/>
            <a:ext cx="365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>
                <a:solidFill>
                  <a:srgbClr val="7030A0"/>
                </a:solidFill>
              </a:rPr>
              <a:t>1</a:t>
            </a:r>
            <a:endParaRPr lang="zh-TW" altLang="en-US" b="1" dirty="0">
              <a:solidFill>
                <a:srgbClr val="7030A0"/>
              </a:solidFill>
            </a:endParaRPr>
          </a:p>
        </p:txBody>
      </p:sp>
      <p:sp>
        <p:nvSpPr>
          <p:cNvPr id="98" name="文字方塊 97"/>
          <p:cNvSpPr txBox="1"/>
          <p:nvPr/>
        </p:nvSpPr>
        <p:spPr>
          <a:xfrm>
            <a:off x="0" y="1239048"/>
            <a:ext cx="914399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If we are searching for the rank-r element, we perform:</a:t>
            </a:r>
          </a:p>
          <a:p>
            <a:pPr marL="457200" indent="-457200">
              <a:buAutoNum type="arabicParenR"/>
            </a:pPr>
            <a:r>
              <a:rPr lang="en-US" altLang="zh-TW" sz="2400" dirty="0" smtClean="0">
                <a:solidFill>
                  <a:srgbClr val="7030A0"/>
                </a:solidFill>
              </a:rPr>
              <a:t>Set </a:t>
            </a:r>
            <a:r>
              <a:rPr lang="en-US" altLang="zh-TW" sz="2400" dirty="0" err="1" smtClean="0">
                <a:solidFill>
                  <a:srgbClr val="7030A0"/>
                </a:solidFill>
              </a:rPr>
              <a:t>currentNode</a:t>
            </a:r>
            <a:r>
              <a:rPr lang="en-US" altLang="zh-TW" sz="2400" dirty="0" smtClean="0">
                <a:solidFill>
                  <a:srgbClr val="7030A0"/>
                </a:solidFill>
              </a:rPr>
              <a:t> = root</a:t>
            </a:r>
          </a:p>
          <a:p>
            <a:pPr marL="457200" indent="-457200">
              <a:buAutoNum type="arabicParenR"/>
            </a:pPr>
            <a:r>
              <a:rPr lang="en-US" altLang="zh-TW" sz="2400" dirty="0" smtClean="0">
                <a:solidFill>
                  <a:srgbClr val="7030A0"/>
                </a:solidFill>
              </a:rPr>
              <a:t>Consider 3 cases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TW" sz="2400" dirty="0" err="1" smtClean="0">
                <a:solidFill>
                  <a:srgbClr val="7030A0"/>
                </a:solidFill>
              </a:rPr>
              <a:t>leftSize</a:t>
            </a:r>
            <a:r>
              <a:rPr lang="en-US" altLang="zh-TW" sz="2400" dirty="0" smtClean="0">
                <a:solidFill>
                  <a:srgbClr val="7030A0"/>
                </a:solidFill>
              </a:rPr>
              <a:t> &lt; r: </a:t>
            </a:r>
            <a:r>
              <a:rPr lang="en-US" altLang="zh-TW" sz="2400" dirty="0" err="1" smtClean="0">
                <a:solidFill>
                  <a:srgbClr val="7030A0"/>
                </a:solidFill>
              </a:rPr>
              <a:t>currentNode</a:t>
            </a:r>
            <a:r>
              <a:rPr lang="en-US" altLang="zh-TW" sz="2400" dirty="0">
                <a:solidFill>
                  <a:srgbClr val="7030A0"/>
                </a:solidFill>
              </a:rPr>
              <a:t> </a:t>
            </a:r>
            <a:r>
              <a:rPr lang="en-US" altLang="zh-TW" sz="2400" dirty="0" smtClean="0">
                <a:solidFill>
                  <a:srgbClr val="7030A0"/>
                </a:solidFill>
              </a:rPr>
              <a:t>= left child; repeat 2)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TW" sz="2400" dirty="0" err="1" smtClean="0">
                <a:solidFill>
                  <a:srgbClr val="7030A0"/>
                </a:solidFill>
              </a:rPr>
              <a:t>leftSize</a:t>
            </a:r>
            <a:r>
              <a:rPr lang="en-US" altLang="zh-TW" sz="2400" dirty="0" smtClean="0">
                <a:solidFill>
                  <a:srgbClr val="7030A0"/>
                </a:solidFill>
              </a:rPr>
              <a:t> &gt; r: r = r – </a:t>
            </a:r>
            <a:r>
              <a:rPr lang="en-US" altLang="zh-TW" sz="2400" dirty="0" err="1" smtClean="0">
                <a:solidFill>
                  <a:srgbClr val="7030A0"/>
                </a:solidFill>
              </a:rPr>
              <a:t>leftSize</a:t>
            </a:r>
            <a:r>
              <a:rPr lang="en-US" altLang="zh-TW" sz="2400" dirty="0" smtClean="0">
                <a:solidFill>
                  <a:srgbClr val="7030A0"/>
                </a:solidFill>
              </a:rPr>
              <a:t>; </a:t>
            </a:r>
            <a:r>
              <a:rPr lang="en-US" altLang="zh-TW" sz="2400" dirty="0" err="1" smtClean="0">
                <a:solidFill>
                  <a:srgbClr val="7030A0"/>
                </a:solidFill>
              </a:rPr>
              <a:t>currentNode</a:t>
            </a:r>
            <a:r>
              <a:rPr lang="en-US" altLang="zh-TW" sz="2400" dirty="0" smtClean="0">
                <a:solidFill>
                  <a:srgbClr val="7030A0"/>
                </a:solidFill>
              </a:rPr>
              <a:t> = right child, repeat 2)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TW" sz="2400" dirty="0" err="1" smtClean="0">
                <a:solidFill>
                  <a:srgbClr val="7030A0"/>
                </a:solidFill>
              </a:rPr>
              <a:t>leftSize</a:t>
            </a:r>
            <a:r>
              <a:rPr lang="en-US" altLang="zh-TW" sz="2400" dirty="0" smtClean="0">
                <a:solidFill>
                  <a:srgbClr val="7030A0"/>
                </a:solidFill>
              </a:rPr>
              <a:t> = r: bingo; break</a:t>
            </a:r>
            <a:endParaRPr lang="zh-TW" altLang="en-US" sz="2400" dirty="0">
              <a:solidFill>
                <a:srgbClr val="7030A0"/>
              </a:solidFill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457200" y="4149080"/>
            <a:ext cx="1819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Example: r=6</a:t>
            </a:r>
            <a:endParaRPr lang="zh-TW" altLang="en-US" sz="2400" dirty="0"/>
          </a:p>
        </p:txBody>
      </p:sp>
      <p:cxnSp>
        <p:nvCxnSpPr>
          <p:cNvPr id="5" name="直線單箭頭接點 4"/>
          <p:cNvCxnSpPr/>
          <p:nvPr/>
        </p:nvCxnSpPr>
        <p:spPr>
          <a:xfrm>
            <a:off x="4710758" y="4610745"/>
            <a:ext cx="354011" cy="291597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單箭頭接點 49"/>
          <p:cNvCxnSpPr/>
          <p:nvPr/>
        </p:nvCxnSpPr>
        <p:spPr>
          <a:xfrm flipH="1">
            <a:off x="5476086" y="5132963"/>
            <a:ext cx="257213" cy="439996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502473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BST : </a:t>
            </a:r>
            <a:r>
              <a:rPr lang="en-US" altLang="zh-TW" dirty="0" smtClean="0"/>
              <a:t>Search by Rank Codes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 smtClean="0"/>
              <a:t>For each node, we store an additional information “</a:t>
            </a:r>
            <a:r>
              <a:rPr lang="en-US" altLang="zh-TW" sz="2400" dirty="0" err="1" smtClean="0"/>
              <a:t>leftSize</a:t>
            </a:r>
            <a:r>
              <a:rPr lang="en-US" altLang="zh-TW" sz="2400" dirty="0" smtClean="0"/>
              <a:t>” which is 1 + (# of nodes in the left </a:t>
            </a:r>
            <a:r>
              <a:rPr lang="en-US" altLang="zh-TW" sz="2400" dirty="0" err="1" smtClean="0"/>
              <a:t>subtree</a:t>
            </a:r>
            <a:r>
              <a:rPr lang="en-US" altLang="zh-TW" sz="2400" dirty="0" smtClean="0"/>
              <a:t>)</a:t>
            </a:r>
            <a:endParaRPr lang="zh-TW" altLang="en-US" sz="2400" dirty="0"/>
          </a:p>
        </p:txBody>
      </p:sp>
      <p:graphicFrame>
        <p:nvGraphicFramePr>
          <p:cNvPr id="4" name="內容版面配置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31271533"/>
              </p:ext>
            </p:extLst>
          </p:nvPr>
        </p:nvGraphicFramePr>
        <p:xfrm>
          <a:off x="467544" y="2564904"/>
          <a:ext cx="8208912" cy="4002795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82089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685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00" baseline="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template &lt; class K, class E &gt;</a:t>
                      </a:r>
                      <a:endParaRPr lang="zh-TW" altLang="zh-TW" sz="1800" b="1" kern="100" baseline="0" dirty="0" smtClean="0"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77547" marR="7754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853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pair&lt;K,E&gt;* BST&lt;K,E&gt;::</a:t>
                      </a:r>
                      <a:r>
                        <a:rPr lang="en-US" altLang="zh-TW" sz="1800" b="1" kern="100" baseline="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RankGet</a:t>
                      </a:r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</a:t>
                      </a:r>
                      <a:r>
                        <a:rPr lang="en-US" altLang="zh-TW" sz="1800" b="1" kern="100" baseline="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int</a:t>
                      </a:r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r)</a:t>
                      </a:r>
                      <a:endParaRPr lang="zh-TW" altLang="zh-TW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6853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{ </a:t>
                      </a:r>
                      <a:r>
                        <a:rPr lang="en-US" sz="1800" b="1" kern="100" baseline="0" dirty="0" smtClean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// Search BST for the </a:t>
                      </a:r>
                      <a:r>
                        <a:rPr lang="en-US" sz="1800" b="1" kern="100" baseline="0" dirty="0" err="1" smtClean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rth</a:t>
                      </a:r>
                      <a:r>
                        <a:rPr lang="en-US" sz="1800" b="1" kern="100" baseline="0" dirty="0" smtClean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smallest pair</a:t>
                      </a:r>
                      <a:endParaRPr lang="zh-TW" sz="1800" b="1" kern="100" baseline="0" dirty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6853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800" b="1" kern="100" baseline="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</a:t>
                      </a:r>
                      <a:r>
                        <a:rPr lang="en-US" altLang="zh-TW" sz="1800" b="1" kern="100" baseline="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TreeNode</a:t>
                      </a:r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&lt;pair&lt;K,E&gt;&gt;* </a:t>
                      </a:r>
                      <a:r>
                        <a:rPr lang="en-US" altLang="zh-TW" sz="1800" b="1" kern="100" baseline="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currentNode</a:t>
                      </a:r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= root;</a:t>
                      </a:r>
                      <a:endParaRPr lang="zh-TW" sz="1800" b="1" kern="100" baseline="0" dirty="0"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6853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while(</a:t>
                      </a:r>
                      <a:r>
                        <a:rPr lang="en-US" altLang="zh-TW" sz="1800" b="1" kern="100" baseline="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currentNode</a:t>
                      </a:r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){</a:t>
                      </a:r>
                      <a:endParaRPr lang="zh-TW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6853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if(r &lt; </a:t>
                      </a:r>
                      <a:r>
                        <a:rPr lang="en-US" altLang="zh-TW" sz="1800" b="1" kern="100" baseline="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currentNode</a:t>
                      </a:r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-&gt;</a:t>
                      </a:r>
                      <a:r>
                        <a:rPr lang="en-US" altLang="zh-TW" sz="1800" b="1" kern="100" baseline="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leftSize</a:t>
                      </a:r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) </a:t>
                      </a:r>
                      <a:endParaRPr lang="zh-TW" sz="1800" b="1" kern="100" baseline="0" dirty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685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00" baseline="0" dirty="0" smtClean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</a:t>
                      </a:r>
                      <a:r>
                        <a:rPr lang="en-US" altLang="zh-TW" sz="1800" b="1" kern="100" baseline="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currentNode</a:t>
                      </a:r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= </a:t>
                      </a:r>
                      <a:r>
                        <a:rPr lang="en-US" altLang="zh-TW" sz="1800" b="1" kern="100" baseline="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currentNode</a:t>
                      </a:r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-&gt;</a:t>
                      </a:r>
                      <a:r>
                        <a:rPr lang="en-US" altLang="zh-TW" sz="1800" b="1" kern="100" baseline="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leftChild</a:t>
                      </a:r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;</a:t>
                      </a:r>
                      <a:endParaRPr lang="zh-TW" altLang="zh-TW" sz="1800" b="1" kern="100" baseline="0" dirty="0" smtClean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685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else if(r &gt; </a:t>
                      </a:r>
                      <a:r>
                        <a:rPr lang="en-US" altLang="zh-TW" sz="1800" b="1" kern="100" baseline="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currentNode</a:t>
                      </a:r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-&gt;</a:t>
                      </a:r>
                      <a:r>
                        <a:rPr lang="en-US" altLang="zh-TW" sz="1800" b="1" kern="100" baseline="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leftSize</a:t>
                      </a:r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) {   </a:t>
                      </a:r>
                      <a:endParaRPr lang="zh-TW" altLang="zh-TW" sz="1800" b="1" kern="100" baseline="0" dirty="0" smtClean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685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00" baseline="0" dirty="0" smtClean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</a:t>
                      </a:r>
                      <a:r>
                        <a:rPr lang="en-US" altLang="zh-TW" sz="1800" b="1" kern="100" baseline="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r -= </a:t>
                      </a:r>
                      <a:r>
                        <a:rPr lang="en-US" altLang="zh-TW" sz="1800" b="1" kern="100" baseline="0" dirty="0" err="1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currentNode</a:t>
                      </a:r>
                      <a:r>
                        <a:rPr lang="en-US" altLang="zh-TW" sz="1800" b="1" kern="100" baseline="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-&gt;</a:t>
                      </a:r>
                      <a:r>
                        <a:rPr lang="en-US" altLang="zh-TW" sz="1800" b="1" kern="100" baseline="0" dirty="0" err="1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leftSize</a:t>
                      </a:r>
                      <a:r>
                        <a:rPr lang="en-US" altLang="zh-TW" sz="1800" b="1" kern="100" baseline="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;</a:t>
                      </a:r>
                      <a:endParaRPr lang="zh-TW" altLang="zh-TW" sz="1800" b="1" kern="100" baseline="0" dirty="0" smtClean="0"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685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00" baseline="0" dirty="0" smtClean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</a:t>
                      </a:r>
                      <a:r>
                        <a:rPr lang="en-US" altLang="zh-TW" sz="1800" b="1" kern="100" baseline="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currentNode</a:t>
                      </a:r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= </a:t>
                      </a:r>
                      <a:r>
                        <a:rPr lang="en-US" altLang="zh-TW" sz="1800" b="1" kern="100" baseline="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currentNode</a:t>
                      </a:r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-&gt;</a:t>
                      </a:r>
                      <a:r>
                        <a:rPr lang="en-US" altLang="zh-TW" sz="1800" b="1" kern="100" baseline="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rigthChild</a:t>
                      </a:r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;</a:t>
                      </a:r>
                      <a:endParaRPr lang="zh-TW" altLang="zh-TW" sz="1800" b="1" kern="100" baseline="0" dirty="0" smtClean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6853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}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685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else return &amp;</a:t>
                      </a:r>
                      <a:r>
                        <a:rPr lang="en-US" altLang="zh-TW" sz="1800" b="1" kern="100" baseline="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currentNode</a:t>
                      </a:r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-&gt;data;</a:t>
                      </a:r>
                      <a:endParaRPr lang="zh-TW" altLang="zh-TW" sz="1800" b="1" kern="100" baseline="0" dirty="0" smtClean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685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}</a:t>
                      </a:r>
                      <a:endParaRPr lang="zh-TW" altLang="zh-TW" sz="1800" b="1" kern="100" baseline="0" dirty="0" smtClean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685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return 0;</a:t>
                      </a:r>
                      <a:endParaRPr lang="zh-TW" altLang="zh-TW" sz="1800" b="1" kern="100" baseline="0" dirty="0" smtClean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6685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}</a:t>
                      </a:r>
                      <a:endParaRPr lang="zh-TW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54300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Question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/>
          <a:lstStyle/>
          <a:p>
            <a:r>
              <a:rPr lang="en-US" altLang="zh-TW" dirty="0" smtClean="0"/>
              <a:t>The </a:t>
            </a:r>
            <a:r>
              <a:rPr lang="en-US" altLang="zh-TW" dirty="0" err="1"/>
              <a:t>r</a:t>
            </a:r>
            <a:r>
              <a:rPr lang="en-US" altLang="zh-TW" baseline="30000" dirty="0" err="1"/>
              <a:t>th</a:t>
            </a:r>
            <a:r>
              <a:rPr lang="en-US" altLang="zh-TW" dirty="0"/>
              <a:t> smallest element is the node with rank </a:t>
            </a:r>
            <a:r>
              <a:rPr lang="en-US" altLang="zh-TW" dirty="0" smtClean="0"/>
              <a:t>r</a:t>
            </a:r>
          </a:p>
          <a:p>
            <a:r>
              <a:rPr lang="en-US" altLang="zh-TW" dirty="0" smtClean="0"/>
              <a:t>What if we want to retrieve the </a:t>
            </a:r>
            <a:r>
              <a:rPr lang="en-US" altLang="zh-TW" dirty="0" err="1" smtClean="0"/>
              <a:t>r</a:t>
            </a:r>
            <a:r>
              <a:rPr lang="en-US" altLang="zh-TW" baseline="30000" dirty="0" err="1" smtClean="0"/>
              <a:t>th</a:t>
            </a:r>
            <a:r>
              <a:rPr lang="en-US" altLang="zh-TW" dirty="0" smtClean="0"/>
              <a:t> largest element?</a:t>
            </a:r>
            <a:endParaRPr lang="zh-TW" altLang="en-US" dirty="0"/>
          </a:p>
          <a:p>
            <a:r>
              <a:rPr lang="en-US" altLang="zh-TW" dirty="0" smtClean="0"/>
              <a:t>We can add a variable </a:t>
            </a:r>
            <a:r>
              <a:rPr lang="en-US" altLang="zh-TW" dirty="0" err="1" smtClean="0">
                <a:solidFill>
                  <a:srgbClr val="FF0000"/>
                </a:solidFill>
              </a:rPr>
              <a:t>rightSize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r>
              <a:rPr lang="en-US" altLang="zh-TW" dirty="0" smtClean="0"/>
              <a:t>Or, we can simply </a:t>
            </a:r>
            <a:r>
              <a:rPr lang="en-US" altLang="zh-TW" dirty="0" smtClean="0"/>
              <a:t>perform </a:t>
            </a:r>
            <a:r>
              <a:rPr lang="en-US" altLang="zh-TW" smtClean="0"/>
              <a:t>a transformation …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787648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BST : Insert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4834880" cy="452596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TW" sz="2800" dirty="0" smtClean="0"/>
              <a:t>To insert an element with key 80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sz="2800" dirty="0" smtClean="0"/>
              <a:t>First we search for the existence of the element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sz="2800" dirty="0" smtClean="0"/>
              <a:t>If </a:t>
            </a:r>
            <a:r>
              <a:rPr lang="en-US" altLang="zh-TW" sz="2800" dirty="0"/>
              <a:t>the search is </a:t>
            </a:r>
            <a:r>
              <a:rPr lang="en-US" altLang="zh-TW" sz="2800" dirty="0" smtClean="0"/>
              <a:t>unsuccessful, then </a:t>
            </a:r>
            <a:r>
              <a:rPr lang="en-US" altLang="zh-TW" sz="2800" dirty="0"/>
              <a:t>the element is </a:t>
            </a:r>
            <a:r>
              <a:rPr lang="en-US" altLang="zh-TW" sz="2800" dirty="0" smtClean="0"/>
              <a:t>inserted at </a:t>
            </a:r>
            <a:r>
              <a:rPr lang="en-US" altLang="zh-TW" sz="2800" dirty="0"/>
              <a:t>the point the </a:t>
            </a:r>
            <a:r>
              <a:rPr lang="en-US" altLang="zh-TW" sz="2800" dirty="0" smtClean="0"/>
              <a:t>search terminates</a:t>
            </a:r>
            <a:endParaRPr lang="en-US" altLang="zh-TW" sz="2800" dirty="0"/>
          </a:p>
          <a:p>
            <a:pPr marL="514350" indent="-514350">
              <a:buFont typeface="+mj-lt"/>
              <a:buAutoNum type="arabicPeriod"/>
            </a:pPr>
            <a:endParaRPr lang="zh-TW" altLang="en-US" sz="2800" dirty="0"/>
          </a:p>
        </p:txBody>
      </p:sp>
      <p:sp>
        <p:nvSpPr>
          <p:cNvPr id="4" name="橢圓 5"/>
          <p:cNvSpPr>
            <a:spLocks noChangeArrowheads="1"/>
          </p:cNvSpPr>
          <p:nvPr/>
        </p:nvSpPr>
        <p:spPr bwMode="auto">
          <a:xfrm>
            <a:off x="6819653" y="2770188"/>
            <a:ext cx="500063" cy="500062"/>
          </a:xfrm>
          <a:prstGeom prst="ellipse">
            <a:avLst/>
          </a:prstGeom>
          <a:solidFill>
            <a:srgbClr val="FF9900"/>
          </a:solidFill>
          <a:ln w="38100" algn="ctr">
            <a:solidFill>
              <a:srgbClr val="FF0000">
                <a:alpha val="0"/>
              </a:srgbClr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5" name="橢圓 5"/>
          <p:cNvSpPr>
            <a:spLocks noChangeArrowheads="1"/>
          </p:cNvSpPr>
          <p:nvPr/>
        </p:nvSpPr>
        <p:spPr bwMode="auto">
          <a:xfrm>
            <a:off x="7605466" y="3413125"/>
            <a:ext cx="500062" cy="500063"/>
          </a:xfrm>
          <a:prstGeom prst="ellipse">
            <a:avLst/>
          </a:prstGeom>
          <a:solidFill>
            <a:srgbClr val="FF9900"/>
          </a:solidFill>
          <a:ln w="38100" algn="ctr">
            <a:solidFill>
              <a:srgbClr val="FF0000">
                <a:alpha val="0"/>
              </a:srgbClr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grpSp>
        <p:nvGrpSpPr>
          <p:cNvPr id="6" name="群組 28"/>
          <p:cNvGrpSpPr>
            <a:grpSpLocks/>
          </p:cNvGrpSpPr>
          <p:nvPr/>
        </p:nvGrpSpPr>
        <p:grpSpPr bwMode="auto">
          <a:xfrm>
            <a:off x="7605466" y="3390900"/>
            <a:ext cx="571500" cy="600075"/>
            <a:chOff x="2928938" y="2533432"/>
            <a:chExt cx="571492" cy="600164"/>
          </a:xfrm>
        </p:grpSpPr>
        <p:sp>
          <p:nvSpPr>
            <p:cNvPr id="7" name="橢圓 25"/>
            <p:cNvSpPr>
              <a:spLocks noChangeArrowheads="1"/>
            </p:cNvSpPr>
            <p:nvPr/>
          </p:nvSpPr>
          <p:spPr bwMode="auto">
            <a:xfrm>
              <a:off x="2928938" y="2559050"/>
              <a:ext cx="500062" cy="500063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8" name="矩形 22"/>
            <p:cNvSpPr>
              <a:spLocks noChangeArrowheads="1"/>
            </p:cNvSpPr>
            <p:nvPr/>
          </p:nvSpPr>
          <p:spPr bwMode="auto">
            <a:xfrm>
              <a:off x="2928938" y="2533432"/>
              <a:ext cx="571492" cy="600164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latin typeface="+mj-lt"/>
                </a:rPr>
                <a:t>40</a:t>
              </a:r>
              <a:endParaRPr lang="zh-TW" altLang="en-US" b="1" dirty="0">
                <a:latin typeface="+mj-lt"/>
              </a:endParaRPr>
            </a:p>
          </p:txBody>
        </p:sp>
      </p:grpSp>
      <p:grpSp>
        <p:nvGrpSpPr>
          <p:cNvPr id="9" name="群組 29"/>
          <p:cNvGrpSpPr>
            <a:grpSpLocks/>
          </p:cNvGrpSpPr>
          <p:nvPr/>
        </p:nvGrpSpPr>
        <p:grpSpPr bwMode="auto">
          <a:xfrm>
            <a:off x="8028384" y="3861050"/>
            <a:ext cx="720083" cy="712542"/>
            <a:chOff x="3351648" y="3060742"/>
            <a:chExt cx="720286" cy="712835"/>
          </a:xfrm>
        </p:grpSpPr>
        <p:sp>
          <p:nvSpPr>
            <p:cNvPr id="10" name="橢圓 29"/>
            <p:cNvSpPr>
              <a:spLocks noChangeArrowheads="1"/>
            </p:cNvSpPr>
            <p:nvPr/>
          </p:nvSpPr>
          <p:spPr bwMode="auto">
            <a:xfrm>
              <a:off x="3500438" y="3201988"/>
              <a:ext cx="500062" cy="500062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cxnSp>
          <p:nvCxnSpPr>
            <p:cNvPr id="11" name="直線接點 49"/>
            <p:cNvCxnSpPr>
              <a:cxnSpLocks noChangeShapeType="1"/>
              <a:stCxn id="10" idx="1"/>
            </p:cNvCxnSpPr>
            <p:nvPr/>
          </p:nvCxnSpPr>
          <p:spPr bwMode="auto">
            <a:xfrm flipH="1" flipV="1">
              <a:off x="3351648" y="3060742"/>
              <a:ext cx="222023" cy="214478"/>
            </a:xfrm>
            <a:prstGeom prst="line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2" name="矩形 22"/>
            <p:cNvSpPr>
              <a:spLocks noChangeArrowheads="1"/>
            </p:cNvSpPr>
            <p:nvPr/>
          </p:nvSpPr>
          <p:spPr bwMode="auto">
            <a:xfrm>
              <a:off x="3500273" y="3173255"/>
              <a:ext cx="571661" cy="600322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latin typeface="+mj-lt"/>
                </a:rPr>
                <a:t>80</a:t>
              </a:r>
              <a:endParaRPr lang="zh-TW" altLang="en-US" b="1" dirty="0">
                <a:latin typeface="+mj-lt"/>
              </a:endParaRPr>
            </a:p>
          </p:txBody>
        </p:sp>
      </p:grpSp>
      <p:grpSp>
        <p:nvGrpSpPr>
          <p:cNvPr id="13" name="群組 25"/>
          <p:cNvGrpSpPr>
            <a:grpSpLocks/>
          </p:cNvGrpSpPr>
          <p:nvPr/>
        </p:nvGrpSpPr>
        <p:grpSpPr bwMode="auto">
          <a:xfrm>
            <a:off x="6819653" y="2757488"/>
            <a:ext cx="571500" cy="600075"/>
            <a:chOff x="2143125" y="1887538"/>
            <a:chExt cx="571487" cy="600164"/>
          </a:xfrm>
        </p:grpSpPr>
        <p:sp>
          <p:nvSpPr>
            <p:cNvPr id="14" name="橢圓 5"/>
            <p:cNvSpPr>
              <a:spLocks noChangeArrowheads="1"/>
            </p:cNvSpPr>
            <p:nvPr/>
          </p:nvSpPr>
          <p:spPr bwMode="auto">
            <a:xfrm>
              <a:off x="2143125" y="1916113"/>
              <a:ext cx="500063" cy="500062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15" name="矩形 22"/>
            <p:cNvSpPr>
              <a:spLocks noChangeArrowheads="1"/>
            </p:cNvSpPr>
            <p:nvPr/>
          </p:nvSpPr>
          <p:spPr bwMode="auto">
            <a:xfrm>
              <a:off x="2143125" y="1887538"/>
              <a:ext cx="571487" cy="600164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latin typeface="+mj-lt"/>
                </a:rPr>
                <a:t>30</a:t>
              </a:r>
              <a:endParaRPr lang="zh-TW" altLang="en-US" b="1" dirty="0">
                <a:latin typeface="+mj-lt"/>
              </a:endParaRPr>
            </a:p>
          </p:txBody>
        </p:sp>
      </p:grpSp>
      <p:cxnSp>
        <p:nvCxnSpPr>
          <p:cNvPr id="16" name="直線接點 30"/>
          <p:cNvCxnSpPr>
            <a:cxnSpLocks noChangeShapeType="1"/>
          </p:cNvCxnSpPr>
          <p:nvPr/>
        </p:nvCxnSpPr>
        <p:spPr bwMode="auto">
          <a:xfrm rot="5400000" flipH="1" flipV="1">
            <a:off x="6532315" y="3128963"/>
            <a:ext cx="288925" cy="431800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7" name="直線接點 33"/>
          <p:cNvCxnSpPr>
            <a:cxnSpLocks noChangeShapeType="1"/>
          </p:cNvCxnSpPr>
          <p:nvPr/>
        </p:nvCxnSpPr>
        <p:spPr bwMode="auto">
          <a:xfrm rot="16200000" flipV="1">
            <a:off x="7318128" y="3128963"/>
            <a:ext cx="288925" cy="431800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8" name="直線接點 36"/>
          <p:cNvCxnSpPr>
            <a:cxnSpLocks noChangeShapeType="1"/>
          </p:cNvCxnSpPr>
          <p:nvPr/>
        </p:nvCxnSpPr>
        <p:spPr bwMode="auto">
          <a:xfrm rot="5400000" flipH="1" flipV="1">
            <a:off x="5853659" y="3879057"/>
            <a:ext cx="288925" cy="217488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pSp>
        <p:nvGrpSpPr>
          <p:cNvPr id="19" name="群組 26"/>
          <p:cNvGrpSpPr>
            <a:grpSpLocks/>
          </p:cNvGrpSpPr>
          <p:nvPr/>
        </p:nvGrpSpPr>
        <p:grpSpPr bwMode="auto">
          <a:xfrm>
            <a:off x="6033841" y="3387725"/>
            <a:ext cx="571500" cy="600075"/>
            <a:chOff x="1357313" y="2530475"/>
            <a:chExt cx="571500" cy="600075"/>
          </a:xfrm>
        </p:grpSpPr>
        <p:sp>
          <p:nvSpPr>
            <p:cNvPr id="20" name="橢圓 24"/>
            <p:cNvSpPr>
              <a:spLocks noChangeArrowheads="1"/>
            </p:cNvSpPr>
            <p:nvPr/>
          </p:nvSpPr>
          <p:spPr bwMode="auto">
            <a:xfrm>
              <a:off x="1357313" y="2559050"/>
              <a:ext cx="500062" cy="500063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21" name="矩形 22"/>
            <p:cNvSpPr>
              <a:spLocks noChangeArrowheads="1"/>
            </p:cNvSpPr>
            <p:nvPr/>
          </p:nvSpPr>
          <p:spPr bwMode="auto">
            <a:xfrm>
              <a:off x="1428750" y="2530475"/>
              <a:ext cx="500063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latin typeface="+mj-lt"/>
                </a:rPr>
                <a:t>5</a:t>
              </a:r>
              <a:endParaRPr lang="zh-TW" altLang="en-US" b="1" dirty="0">
                <a:latin typeface="+mj-lt"/>
              </a:endParaRPr>
            </a:p>
          </p:txBody>
        </p:sp>
      </p:grpSp>
      <p:grpSp>
        <p:nvGrpSpPr>
          <p:cNvPr id="22" name="群組 27"/>
          <p:cNvGrpSpPr>
            <a:grpSpLocks/>
          </p:cNvGrpSpPr>
          <p:nvPr/>
        </p:nvGrpSpPr>
        <p:grpSpPr bwMode="auto">
          <a:xfrm>
            <a:off x="5462341" y="4030663"/>
            <a:ext cx="571500" cy="600075"/>
            <a:chOff x="785813" y="3173413"/>
            <a:chExt cx="571500" cy="600075"/>
          </a:xfrm>
        </p:grpSpPr>
        <p:sp>
          <p:nvSpPr>
            <p:cNvPr id="23" name="橢圓 26"/>
            <p:cNvSpPr>
              <a:spLocks noChangeArrowheads="1"/>
            </p:cNvSpPr>
            <p:nvPr/>
          </p:nvSpPr>
          <p:spPr bwMode="auto">
            <a:xfrm>
              <a:off x="785813" y="3201988"/>
              <a:ext cx="500062" cy="500062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24" name="矩形 22"/>
            <p:cNvSpPr>
              <a:spLocks noChangeArrowheads="1"/>
            </p:cNvSpPr>
            <p:nvPr/>
          </p:nvSpPr>
          <p:spPr bwMode="auto">
            <a:xfrm>
              <a:off x="857250" y="3173413"/>
              <a:ext cx="500063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latin typeface="+mj-lt"/>
                </a:rPr>
                <a:t>2</a:t>
              </a:r>
              <a:endParaRPr lang="zh-TW" altLang="en-US" b="1" dirty="0">
                <a:latin typeface="+mj-lt"/>
              </a:endParaRPr>
            </a:p>
          </p:txBody>
        </p:sp>
      </p:grpSp>
      <p:cxnSp>
        <p:nvCxnSpPr>
          <p:cNvPr id="25" name="直線單箭頭接點 24"/>
          <p:cNvCxnSpPr>
            <a:cxnSpLocks noChangeShapeType="1"/>
          </p:cNvCxnSpPr>
          <p:nvPr/>
        </p:nvCxnSpPr>
        <p:spPr bwMode="auto">
          <a:xfrm>
            <a:off x="7176841" y="3286125"/>
            <a:ext cx="428625" cy="285750"/>
          </a:xfrm>
          <a:prstGeom prst="straightConnector1">
            <a:avLst/>
          </a:prstGeom>
          <a:noFill/>
          <a:ln w="38100" algn="ctr">
            <a:solidFill>
              <a:srgbClr val="7030A0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" name="直線單箭頭接點 25"/>
          <p:cNvCxnSpPr>
            <a:cxnSpLocks noChangeShapeType="1"/>
          </p:cNvCxnSpPr>
          <p:nvPr/>
        </p:nvCxnSpPr>
        <p:spPr bwMode="auto">
          <a:xfrm>
            <a:off x="7891216" y="3857625"/>
            <a:ext cx="285750" cy="285750"/>
          </a:xfrm>
          <a:prstGeom prst="straightConnector1">
            <a:avLst/>
          </a:prstGeom>
          <a:noFill/>
          <a:ln w="38100" algn="ctr">
            <a:solidFill>
              <a:srgbClr val="7030A0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7" name="投影片編號版面配置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486786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3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BST : </a:t>
            </a:r>
            <a:r>
              <a:rPr lang="en-US" altLang="zh-TW" dirty="0" smtClean="0"/>
              <a:t>Insert Codes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graphicFrame>
        <p:nvGraphicFramePr>
          <p:cNvPr id="4" name="內容版面配置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20341352"/>
              </p:ext>
            </p:extLst>
          </p:nvPr>
        </p:nvGraphicFramePr>
        <p:xfrm>
          <a:off x="467544" y="1484784"/>
          <a:ext cx="8208912" cy="533706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82089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685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00" baseline="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template &lt; class K, class E &gt;</a:t>
                      </a:r>
                      <a:endParaRPr lang="zh-TW" altLang="zh-TW" sz="1800" b="1" kern="100" baseline="0" dirty="0" smtClean="0"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77547" marR="7754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853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void BST&lt;K,E&gt;::Insert(</a:t>
                      </a:r>
                      <a:r>
                        <a:rPr lang="en-US" altLang="zh-TW" sz="1800" b="1" kern="100" baseline="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const</a:t>
                      </a:r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pair&lt;K,E&gt;&amp; </a:t>
                      </a:r>
                      <a:r>
                        <a:rPr lang="en-US" altLang="zh-TW" sz="1800" b="1" kern="100" baseline="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thePair</a:t>
                      </a:r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)</a:t>
                      </a:r>
                      <a:endParaRPr lang="zh-TW" altLang="zh-TW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6853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{ </a:t>
                      </a:r>
                      <a:r>
                        <a:rPr lang="en-US" sz="1800" b="1" kern="100" baseline="0" dirty="0" smtClean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// Search for key “</a:t>
                      </a:r>
                      <a:r>
                        <a:rPr lang="en-US" sz="1800" b="1" kern="100" baseline="0" dirty="0" err="1" smtClean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thePair.first</a:t>
                      </a:r>
                      <a:r>
                        <a:rPr lang="en-US" sz="1800" b="1" kern="100" baseline="0" dirty="0" smtClean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”, </a:t>
                      </a:r>
                      <a:r>
                        <a:rPr lang="en-US" sz="1800" b="1" kern="100" baseline="0" dirty="0" err="1" smtClean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pp</a:t>
                      </a:r>
                      <a:r>
                        <a:rPr lang="en-US" sz="1800" b="1" kern="100" baseline="0" dirty="0" smtClean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is the parent of p</a:t>
                      </a:r>
                      <a:endParaRPr lang="zh-TW" sz="1800" b="1" kern="100" baseline="0" dirty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6853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800" b="1" kern="100" baseline="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</a:t>
                      </a:r>
                      <a:r>
                        <a:rPr lang="en-US" altLang="zh-TW" sz="1800" b="1" kern="100" baseline="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TreeNode</a:t>
                      </a:r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&lt;pair&lt;K,E&gt;&gt;* p = root, *</a:t>
                      </a:r>
                      <a:r>
                        <a:rPr lang="en-US" altLang="zh-TW" sz="1800" b="1" kern="100" baseline="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pp</a:t>
                      </a:r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=0;</a:t>
                      </a:r>
                      <a:endParaRPr lang="zh-TW" sz="1800" b="1" kern="100" baseline="0" dirty="0"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6853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while(p){</a:t>
                      </a:r>
                      <a:endParaRPr lang="zh-TW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6853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800" b="1" kern="100" baseline="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</a:t>
                      </a:r>
                      <a:r>
                        <a:rPr lang="en-US" altLang="zh-TW" sz="1800" b="1" kern="100" baseline="0" dirty="0" err="1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pp</a:t>
                      </a:r>
                      <a:r>
                        <a:rPr lang="en-US" altLang="zh-TW" sz="1800" b="1" kern="100" baseline="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= p;</a:t>
                      </a:r>
                      <a:endParaRPr lang="zh-TW" sz="1800" b="1" kern="100" baseline="0" dirty="0"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6853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if(</a:t>
                      </a:r>
                      <a:r>
                        <a:rPr lang="en-US" altLang="zh-TW" sz="1800" b="1" kern="100" baseline="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thePair.first</a:t>
                      </a:r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&lt; p-&gt;</a:t>
                      </a:r>
                      <a:r>
                        <a:rPr lang="en-US" altLang="zh-TW" sz="1800" b="1" kern="100" baseline="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data.first</a:t>
                      </a:r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) </a:t>
                      </a:r>
                      <a:endParaRPr lang="zh-TW" sz="1800" b="1" kern="100" baseline="0" dirty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685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00" baseline="0" dirty="0" smtClean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</a:t>
                      </a:r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p = p-&gt;</a:t>
                      </a:r>
                      <a:r>
                        <a:rPr lang="en-US" altLang="zh-TW" sz="1800" b="1" kern="100" baseline="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leftChild</a:t>
                      </a:r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;</a:t>
                      </a:r>
                      <a:endParaRPr lang="zh-TW" altLang="zh-TW" sz="1800" b="1" kern="100" baseline="0" dirty="0" smtClean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685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else if(</a:t>
                      </a:r>
                      <a:r>
                        <a:rPr lang="en-US" altLang="zh-TW" sz="1800" b="1" kern="100" baseline="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thePair.first</a:t>
                      </a:r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&gt; p-&gt;</a:t>
                      </a:r>
                      <a:r>
                        <a:rPr lang="en-US" altLang="zh-TW" sz="1800" b="1" kern="100" baseline="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data.first</a:t>
                      </a:r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)   </a:t>
                      </a:r>
                      <a:endParaRPr lang="zh-TW" altLang="zh-TW" sz="1800" b="1" kern="100" baseline="0" dirty="0" smtClean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685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00" baseline="0" dirty="0" smtClean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</a:t>
                      </a:r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p = p-&gt;</a:t>
                      </a:r>
                      <a:r>
                        <a:rPr lang="en-US" altLang="zh-TW" sz="1800" b="1" kern="100" baseline="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rightChild</a:t>
                      </a:r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;</a:t>
                      </a:r>
                      <a:endParaRPr lang="zh-TW" altLang="zh-TW" sz="1800" b="1" kern="100" baseline="0" dirty="0" smtClean="0"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685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00" baseline="0" dirty="0" smtClean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</a:t>
                      </a:r>
                      <a:r>
                        <a:rPr lang="en-US" altLang="zh-TW" sz="1800" b="1" kern="100" baseline="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else </a:t>
                      </a:r>
                      <a:r>
                        <a:rPr lang="en-US" altLang="zh-TW" sz="1800" b="1" kern="100" baseline="0" dirty="0" smtClean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// Duplicate, update the value of element</a:t>
                      </a:r>
                      <a:endParaRPr lang="zh-TW" altLang="zh-TW" sz="1800" b="1" kern="100" baseline="0" dirty="0" smtClean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685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</a:t>
                      </a:r>
                      <a:r>
                        <a:rPr lang="en-US" altLang="zh-TW" sz="1800" b="1" kern="100" baseline="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{ p-&gt;</a:t>
                      </a:r>
                      <a:r>
                        <a:rPr lang="en-US" altLang="zh-TW" sz="1800" b="1" kern="100" baseline="0" dirty="0" err="1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data.second</a:t>
                      </a:r>
                      <a:r>
                        <a:rPr lang="en-US" altLang="zh-TW" sz="1800" b="1" kern="100" baseline="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= </a:t>
                      </a:r>
                      <a:r>
                        <a:rPr lang="en-US" altLang="zh-TW" sz="1800" b="1" kern="100" baseline="0" dirty="0" err="1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thePair.second</a:t>
                      </a:r>
                      <a:r>
                        <a:rPr lang="en-US" altLang="zh-TW" sz="1800" b="1" kern="100" baseline="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; return; }</a:t>
                      </a:r>
                      <a:endParaRPr lang="zh-TW" altLang="zh-TW" sz="1800" b="1" kern="100" baseline="0" dirty="0" smtClean="0"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6853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}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685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00" baseline="0" dirty="0" smtClean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// Perform the insertion  </a:t>
                      </a:r>
                      <a:endParaRPr lang="zh-TW" altLang="zh-TW" sz="1800" b="1" kern="100" baseline="0" dirty="0" smtClean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6685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p = new pair&lt;K,E&gt;(</a:t>
                      </a:r>
                      <a:r>
                        <a:rPr lang="en-US" altLang="zh-TW" sz="1800" b="1" kern="100" baseline="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thePair</a:t>
                      </a:r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);</a:t>
                      </a:r>
                      <a:endParaRPr lang="zh-TW" altLang="zh-TW" sz="1800" b="1" kern="100" baseline="0" dirty="0" smtClean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6685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if(root) </a:t>
                      </a:r>
                      <a:r>
                        <a:rPr lang="en-US" altLang="zh-TW" sz="1800" b="1" kern="100" baseline="0" dirty="0" smtClean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// tree is not empty</a:t>
                      </a:r>
                      <a:endParaRPr lang="zh-TW" altLang="zh-TW" sz="1800" b="1" kern="100" baseline="0" dirty="0" smtClean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6685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if(</a:t>
                      </a:r>
                      <a:r>
                        <a:rPr lang="en-US" altLang="zh-TW" sz="1800" b="1" kern="100" baseline="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thePair.first</a:t>
                      </a:r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&lt; </a:t>
                      </a:r>
                      <a:r>
                        <a:rPr lang="en-US" altLang="zh-TW" sz="1800" b="1" kern="100" baseline="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pp</a:t>
                      </a:r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-&gt;</a:t>
                      </a:r>
                      <a:r>
                        <a:rPr lang="en-US" altLang="zh-TW" sz="1800" b="1" kern="100" baseline="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data.first</a:t>
                      </a:r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) </a:t>
                      </a:r>
                      <a:r>
                        <a:rPr lang="en-US" altLang="zh-TW" sz="1800" b="1" kern="100" baseline="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pp</a:t>
                      </a:r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-&gt;</a:t>
                      </a:r>
                      <a:r>
                        <a:rPr lang="en-US" altLang="zh-TW" sz="1800" b="1" kern="100" baseline="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leftChild</a:t>
                      </a:r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= p;</a:t>
                      </a:r>
                      <a:endParaRPr lang="zh-TW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6685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else </a:t>
                      </a:r>
                      <a:r>
                        <a:rPr lang="en-US" altLang="zh-TW" sz="1800" b="1" kern="100" baseline="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pp</a:t>
                      </a:r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-&gt;</a:t>
                      </a:r>
                      <a:r>
                        <a:rPr lang="en-US" altLang="zh-TW" sz="1800" b="1" kern="100" baseline="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rightChild</a:t>
                      </a:r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= p;</a:t>
                      </a:r>
                      <a:endParaRPr lang="zh-TW" altLang="zh-TW" sz="1800" b="1" kern="100" baseline="0" dirty="0" smtClean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6685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else root = p;</a:t>
                      </a:r>
                      <a:endParaRPr lang="zh-TW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6685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}</a:t>
                      </a:r>
                      <a:endParaRPr lang="zh-TW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</a:tbl>
          </a:graphicData>
        </a:graphic>
      </p:graphicFrame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564795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BST : Delete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92500" lnSpcReduction="10000"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altLang="zh-TW" sz="3200" b="1" dirty="0" smtClean="0"/>
              <a:t>Min (Max</a:t>
            </a:r>
            <a:r>
              <a:rPr lang="en-US" altLang="zh-TW" sz="3200" b="1" dirty="0"/>
              <a:t>) </a:t>
            </a:r>
            <a:r>
              <a:rPr lang="en-US" altLang="zh-TW" sz="3200" dirty="0" smtClean="0"/>
              <a:t>element is </a:t>
            </a:r>
            <a:r>
              <a:rPr lang="en-US" altLang="zh-TW" sz="3200" dirty="0"/>
              <a:t>at the </a:t>
            </a:r>
            <a:r>
              <a:rPr lang="en-US" altLang="zh-TW" sz="3200" b="1" dirty="0"/>
              <a:t>leftmost (rightmost) </a:t>
            </a:r>
            <a:r>
              <a:rPr lang="en-US" altLang="zh-TW" sz="3200" dirty="0"/>
              <a:t>of the </a:t>
            </a:r>
            <a:r>
              <a:rPr lang="en-US" altLang="zh-TW" sz="3200" dirty="0" smtClean="0"/>
              <a:t>tree</a:t>
            </a:r>
          </a:p>
          <a:p>
            <a:pPr marL="342900" lvl="1" indent="-342900">
              <a:buFont typeface="Arial" pitchFamily="34" charset="0"/>
              <a:buChar char="•"/>
            </a:pPr>
            <a:endParaRPr lang="en-US" altLang="zh-TW" sz="3200" dirty="0"/>
          </a:p>
          <a:p>
            <a:pPr marL="342900" lvl="1" indent="-342900">
              <a:buFont typeface="Arial" pitchFamily="34" charset="0"/>
              <a:buChar char="•"/>
            </a:pPr>
            <a:endParaRPr lang="en-US" altLang="zh-TW" sz="3200" dirty="0" smtClean="0"/>
          </a:p>
          <a:p>
            <a:pPr marL="342900" lvl="1" indent="-342900">
              <a:buFont typeface="Arial" pitchFamily="34" charset="0"/>
              <a:buChar char="•"/>
            </a:pPr>
            <a:endParaRPr lang="en-US" altLang="zh-TW" sz="3200" dirty="0" smtClean="0"/>
          </a:p>
          <a:p>
            <a:pPr marL="342900" lvl="1" indent="-342900">
              <a:buFont typeface="Arial" pitchFamily="34" charset="0"/>
              <a:buChar char="•"/>
            </a:pPr>
            <a:endParaRPr lang="en-US" altLang="zh-TW" sz="3200" dirty="0"/>
          </a:p>
          <a:p>
            <a:pPr marL="342900" lvl="1" indent="-342900">
              <a:buFont typeface="Arial" pitchFamily="34" charset="0"/>
              <a:buChar char="•"/>
            </a:pPr>
            <a:endParaRPr lang="en-US" altLang="zh-TW" sz="3200" dirty="0" smtClean="0"/>
          </a:p>
          <a:p>
            <a:pPr marL="342900" lvl="1" indent="-342900">
              <a:buFont typeface="Arial" pitchFamily="34" charset="0"/>
              <a:buChar char="•"/>
            </a:pPr>
            <a:endParaRPr lang="en-US" altLang="zh-TW" sz="3200" dirty="0"/>
          </a:p>
          <a:p>
            <a:pPr marL="342900" lvl="1" indent="-342900">
              <a:buFont typeface="Arial" pitchFamily="34" charset="0"/>
              <a:buChar char="•"/>
            </a:pPr>
            <a:r>
              <a:rPr lang="en-US" altLang="zh-TW" sz="3200" dirty="0"/>
              <a:t>Min or </a:t>
            </a:r>
            <a:r>
              <a:rPr lang="en-US" altLang="zh-TW" sz="3200" dirty="0" smtClean="0"/>
              <a:t>max </a:t>
            </a:r>
            <a:r>
              <a:rPr lang="en-US" altLang="zh-TW" sz="3200" dirty="0"/>
              <a:t>are not always terminal </a:t>
            </a:r>
            <a:r>
              <a:rPr lang="en-US" altLang="zh-TW" sz="3200" dirty="0" smtClean="0"/>
              <a:t>nodes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altLang="zh-TW" sz="3200" dirty="0"/>
              <a:t>Min or </a:t>
            </a:r>
            <a:r>
              <a:rPr lang="en-US" altLang="zh-TW" sz="3200" dirty="0" smtClean="0"/>
              <a:t>max </a:t>
            </a:r>
            <a:r>
              <a:rPr lang="en-US" altLang="zh-TW" sz="3200" dirty="0"/>
              <a:t>has </a:t>
            </a:r>
            <a:r>
              <a:rPr lang="en-US" altLang="zh-TW" sz="3200" b="1" i="1" dirty="0"/>
              <a:t>at most one child</a:t>
            </a:r>
          </a:p>
          <a:p>
            <a:pPr marL="342900" lvl="1" indent="-342900">
              <a:buFont typeface="Arial" pitchFamily="34" charset="0"/>
              <a:buChar char="•"/>
            </a:pPr>
            <a:endParaRPr lang="en-US" altLang="zh-TW" sz="3200" dirty="0"/>
          </a:p>
        </p:txBody>
      </p:sp>
      <p:sp>
        <p:nvSpPr>
          <p:cNvPr id="4" name="矩形 22"/>
          <p:cNvSpPr>
            <a:spLocks noChangeArrowheads="1"/>
          </p:cNvSpPr>
          <p:nvPr/>
        </p:nvSpPr>
        <p:spPr bwMode="auto">
          <a:xfrm>
            <a:off x="6072188" y="3994795"/>
            <a:ext cx="357187" cy="600075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>
                <a:latin typeface="+mj-lt"/>
              </a:rPr>
              <a:t>4</a:t>
            </a:r>
            <a:endParaRPr lang="zh-TW" altLang="en-US" b="1">
              <a:latin typeface="+mj-lt"/>
            </a:endParaRPr>
          </a:p>
        </p:txBody>
      </p:sp>
      <p:sp>
        <p:nvSpPr>
          <p:cNvPr id="5" name="橢圓 24"/>
          <p:cNvSpPr>
            <a:spLocks noChangeArrowheads="1"/>
          </p:cNvSpPr>
          <p:nvPr/>
        </p:nvSpPr>
        <p:spPr bwMode="auto">
          <a:xfrm>
            <a:off x="5715000" y="3380432"/>
            <a:ext cx="500063" cy="500063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6" name="矩形 49"/>
          <p:cNvSpPr>
            <a:spLocks noChangeArrowheads="1"/>
          </p:cNvSpPr>
          <p:nvPr/>
        </p:nvSpPr>
        <p:spPr bwMode="auto">
          <a:xfrm>
            <a:off x="6786563" y="2951807"/>
            <a:ext cx="1285875" cy="1071563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7030A0"/>
            </a:solidFill>
            <a:prstDash val="dash"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7" name="矩形 48"/>
          <p:cNvSpPr>
            <a:spLocks noChangeArrowheads="1"/>
          </p:cNvSpPr>
          <p:nvPr/>
        </p:nvSpPr>
        <p:spPr bwMode="auto">
          <a:xfrm>
            <a:off x="4429125" y="3594745"/>
            <a:ext cx="1285875" cy="1071562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7030A0"/>
            </a:solidFill>
            <a:prstDash val="dash"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8" name="矩形 47"/>
          <p:cNvSpPr>
            <a:spLocks noChangeArrowheads="1"/>
          </p:cNvSpPr>
          <p:nvPr/>
        </p:nvSpPr>
        <p:spPr bwMode="auto">
          <a:xfrm>
            <a:off x="2857500" y="3023245"/>
            <a:ext cx="1285875" cy="1071562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7030A0"/>
            </a:solidFill>
            <a:prstDash val="dash"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9" name="矩形 46"/>
          <p:cNvSpPr>
            <a:spLocks noChangeArrowheads="1"/>
          </p:cNvSpPr>
          <p:nvPr/>
        </p:nvSpPr>
        <p:spPr bwMode="auto">
          <a:xfrm>
            <a:off x="642938" y="3594745"/>
            <a:ext cx="1285875" cy="1071562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7030A0"/>
            </a:solidFill>
            <a:prstDash val="dash"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10" name="橢圓 5"/>
          <p:cNvSpPr>
            <a:spLocks noChangeArrowheads="1"/>
          </p:cNvSpPr>
          <p:nvPr/>
        </p:nvSpPr>
        <p:spPr bwMode="auto">
          <a:xfrm>
            <a:off x="2500313" y="2737495"/>
            <a:ext cx="500062" cy="500062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11" name="矩形 22"/>
          <p:cNvSpPr>
            <a:spLocks noChangeArrowheads="1"/>
          </p:cNvSpPr>
          <p:nvPr/>
        </p:nvSpPr>
        <p:spPr bwMode="auto">
          <a:xfrm>
            <a:off x="2571750" y="2708920"/>
            <a:ext cx="357188" cy="600075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>
                <a:latin typeface="+mj-lt"/>
              </a:rPr>
              <a:t>5</a:t>
            </a:r>
            <a:endParaRPr lang="zh-TW" altLang="en-US" b="1">
              <a:latin typeface="+mj-lt"/>
            </a:endParaRPr>
          </a:p>
        </p:txBody>
      </p:sp>
      <p:sp>
        <p:nvSpPr>
          <p:cNvPr id="12" name="橢圓 24"/>
          <p:cNvSpPr>
            <a:spLocks noChangeArrowheads="1"/>
          </p:cNvSpPr>
          <p:nvPr/>
        </p:nvSpPr>
        <p:spPr bwMode="auto">
          <a:xfrm>
            <a:off x="1928813" y="3380432"/>
            <a:ext cx="500062" cy="500063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13" name="橢圓 25"/>
          <p:cNvSpPr>
            <a:spLocks noChangeArrowheads="1"/>
          </p:cNvSpPr>
          <p:nvPr/>
        </p:nvSpPr>
        <p:spPr bwMode="auto">
          <a:xfrm>
            <a:off x="3071813" y="3380432"/>
            <a:ext cx="500062" cy="500063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14" name="橢圓 26"/>
          <p:cNvSpPr>
            <a:spLocks noChangeArrowheads="1"/>
          </p:cNvSpPr>
          <p:nvPr/>
        </p:nvSpPr>
        <p:spPr bwMode="auto">
          <a:xfrm>
            <a:off x="1357313" y="4023370"/>
            <a:ext cx="500062" cy="500062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15" name="橢圓 27"/>
          <p:cNvSpPr>
            <a:spLocks noChangeArrowheads="1"/>
          </p:cNvSpPr>
          <p:nvPr/>
        </p:nvSpPr>
        <p:spPr bwMode="auto">
          <a:xfrm>
            <a:off x="2500313" y="4023370"/>
            <a:ext cx="500062" cy="500062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cxnSp>
        <p:nvCxnSpPr>
          <p:cNvPr id="16" name="直線接點 30"/>
          <p:cNvCxnSpPr>
            <a:cxnSpLocks noChangeShapeType="1"/>
            <a:stCxn id="12" idx="7"/>
            <a:endCxn id="10" idx="3"/>
          </p:cNvCxnSpPr>
          <p:nvPr/>
        </p:nvCxnSpPr>
        <p:spPr bwMode="auto">
          <a:xfrm rot="5400000" flipH="1" flipV="1">
            <a:off x="2320131" y="3200251"/>
            <a:ext cx="288925" cy="217488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7" name="直線接點 33"/>
          <p:cNvCxnSpPr>
            <a:cxnSpLocks noChangeShapeType="1"/>
            <a:stCxn id="13" idx="1"/>
            <a:endCxn id="10" idx="5"/>
          </p:cNvCxnSpPr>
          <p:nvPr/>
        </p:nvCxnSpPr>
        <p:spPr bwMode="auto">
          <a:xfrm rot="16200000" flipV="1">
            <a:off x="2891631" y="3200251"/>
            <a:ext cx="288925" cy="217488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8" name="直線接點 36"/>
          <p:cNvCxnSpPr>
            <a:cxnSpLocks noChangeShapeType="1"/>
            <a:stCxn id="14" idx="7"/>
            <a:endCxn id="12" idx="3"/>
          </p:cNvCxnSpPr>
          <p:nvPr/>
        </p:nvCxnSpPr>
        <p:spPr bwMode="auto">
          <a:xfrm rot="5400000" flipH="1" flipV="1">
            <a:off x="1748631" y="3843189"/>
            <a:ext cx="288925" cy="217488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9" name="直線接點 43"/>
          <p:cNvCxnSpPr>
            <a:cxnSpLocks noChangeShapeType="1"/>
            <a:stCxn id="15" idx="1"/>
            <a:endCxn id="12" idx="5"/>
          </p:cNvCxnSpPr>
          <p:nvPr/>
        </p:nvCxnSpPr>
        <p:spPr bwMode="auto">
          <a:xfrm rot="16200000" flipV="1">
            <a:off x="2320131" y="3843189"/>
            <a:ext cx="288925" cy="217488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0" name="橢圓 29"/>
          <p:cNvSpPr>
            <a:spLocks noChangeArrowheads="1"/>
          </p:cNvSpPr>
          <p:nvPr/>
        </p:nvSpPr>
        <p:spPr bwMode="auto">
          <a:xfrm>
            <a:off x="3071813" y="4666307"/>
            <a:ext cx="500062" cy="500063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cxnSp>
        <p:nvCxnSpPr>
          <p:cNvPr id="21" name="直線接點 49"/>
          <p:cNvCxnSpPr>
            <a:cxnSpLocks noChangeShapeType="1"/>
            <a:stCxn id="20" idx="1"/>
            <a:endCxn id="15" idx="5"/>
          </p:cNvCxnSpPr>
          <p:nvPr/>
        </p:nvCxnSpPr>
        <p:spPr bwMode="auto">
          <a:xfrm rot="16200000" flipV="1">
            <a:off x="2891631" y="4486126"/>
            <a:ext cx="288925" cy="217488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2" name="矩形 22"/>
          <p:cNvSpPr>
            <a:spLocks noChangeArrowheads="1"/>
          </p:cNvSpPr>
          <p:nvPr/>
        </p:nvSpPr>
        <p:spPr bwMode="auto">
          <a:xfrm>
            <a:off x="2000250" y="3351857"/>
            <a:ext cx="357188" cy="600075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>
                <a:latin typeface="+mj-lt"/>
              </a:rPr>
              <a:t>2</a:t>
            </a:r>
            <a:endParaRPr lang="zh-TW" altLang="en-US" b="1">
              <a:latin typeface="+mj-lt"/>
            </a:endParaRPr>
          </a:p>
        </p:txBody>
      </p:sp>
      <p:sp>
        <p:nvSpPr>
          <p:cNvPr id="23" name="矩形 22"/>
          <p:cNvSpPr>
            <a:spLocks noChangeArrowheads="1"/>
          </p:cNvSpPr>
          <p:nvPr/>
        </p:nvSpPr>
        <p:spPr bwMode="auto">
          <a:xfrm>
            <a:off x="1428750" y="3994795"/>
            <a:ext cx="357188" cy="600075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latin typeface="+mj-lt"/>
              </a:rPr>
              <a:t>1</a:t>
            </a:r>
            <a:endParaRPr lang="zh-TW" altLang="en-US" b="1" dirty="0">
              <a:latin typeface="+mj-lt"/>
            </a:endParaRPr>
          </a:p>
        </p:txBody>
      </p:sp>
      <p:sp>
        <p:nvSpPr>
          <p:cNvPr id="24" name="矩形 22"/>
          <p:cNvSpPr>
            <a:spLocks noChangeArrowheads="1"/>
          </p:cNvSpPr>
          <p:nvPr/>
        </p:nvSpPr>
        <p:spPr bwMode="auto">
          <a:xfrm>
            <a:off x="2571750" y="3994795"/>
            <a:ext cx="357188" cy="600075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>
                <a:latin typeface="+mj-lt"/>
              </a:rPr>
              <a:t>3</a:t>
            </a:r>
            <a:endParaRPr lang="zh-TW" altLang="en-US" b="1">
              <a:latin typeface="+mj-lt"/>
            </a:endParaRPr>
          </a:p>
        </p:txBody>
      </p:sp>
      <p:sp>
        <p:nvSpPr>
          <p:cNvPr id="25" name="矩形 22"/>
          <p:cNvSpPr>
            <a:spLocks noChangeArrowheads="1"/>
          </p:cNvSpPr>
          <p:nvPr/>
        </p:nvSpPr>
        <p:spPr bwMode="auto">
          <a:xfrm>
            <a:off x="3143250" y="4637732"/>
            <a:ext cx="357188" cy="600075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>
                <a:latin typeface="+mj-lt"/>
              </a:rPr>
              <a:t>4</a:t>
            </a:r>
            <a:endParaRPr lang="zh-TW" altLang="en-US" b="1">
              <a:latin typeface="+mj-lt"/>
            </a:endParaRPr>
          </a:p>
        </p:txBody>
      </p:sp>
      <p:sp>
        <p:nvSpPr>
          <p:cNvPr id="26" name="矩形 22"/>
          <p:cNvSpPr>
            <a:spLocks noChangeArrowheads="1"/>
          </p:cNvSpPr>
          <p:nvPr/>
        </p:nvSpPr>
        <p:spPr bwMode="auto">
          <a:xfrm>
            <a:off x="3143250" y="3351857"/>
            <a:ext cx="357188" cy="600075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>
                <a:latin typeface="+mj-lt"/>
              </a:rPr>
              <a:t>7</a:t>
            </a:r>
            <a:endParaRPr lang="zh-TW" altLang="en-US" b="1">
              <a:latin typeface="+mj-lt"/>
            </a:endParaRPr>
          </a:p>
        </p:txBody>
      </p:sp>
      <p:sp>
        <p:nvSpPr>
          <p:cNvPr id="27" name="橢圓 5"/>
          <p:cNvSpPr>
            <a:spLocks noChangeArrowheads="1"/>
          </p:cNvSpPr>
          <p:nvPr/>
        </p:nvSpPr>
        <p:spPr bwMode="auto">
          <a:xfrm>
            <a:off x="6286500" y="2737495"/>
            <a:ext cx="500063" cy="500062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28" name="矩形 22"/>
          <p:cNvSpPr>
            <a:spLocks noChangeArrowheads="1"/>
          </p:cNvSpPr>
          <p:nvPr/>
        </p:nvSpPr>
        <p:spPr bwMode="auto">
          <a:xfrm>
            <a:off x="6357938" y="2708920"/>
            <a:ext cx="357187" cy="600075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>
                <a:latin typeface="+mj-lt"/>
              </a:rPr>
              <a:t>5</a:t>
            </a:r>
            <a:endParaRPr lang="zh-TW" altLang="en-US" b="1">
              <a:latin typeface="+mj-lt"/>
            </a:endParaRPr>
          </a:p>
        </p:txBody>
      </p:sp>
      <p:sp>
        <p:nvSpPr>
          <p:cNvPr id="29" name="橢圓 25"/>
          <p:cNvSpPr>
            <a:spLocks noChangeArrowheads="1"/>
          </p:cNvSpPr>
          <p:nvPr/>
        </p:nvSpPr>
        <p:spPr bwMode="auto">
          <a:xfrm>
            <a:off x="6858000" y="3380432"/>
            <a:ext cx="500063" cy="500063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30" name="橢圓 26"/>
          <p:cNvSpPr>
            <a:spLocks noChangeArrowheads="1"/>
          </p:cNvSpPr>
          <p:nvPr/>
        </p:nvSpPr>
        <p:spPr bwMode="auto">
          <a:xfrm>
            <a:off x="5143500" y="4023370"/>
            <a:ext cx="500063" cy="500062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31" name="橢圓 27"/>
          <p:cNvSpPr>
            <a:spLocks noChangeArrowheads="1"/>
          </p:cNvSpPr>
          <p:nvPr/>
        </p:nvSpPr>
        <p:spPr bwMode="auto">
          <a:xfrm>
            <a:off x="6000750" y="4023370"/>
            <a:ext cx="500063" cy="500062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cxnSp>
        <p:nvCxnSpPr>
          <p:cNvPr id="32" name="直線接點 30"/>
          <p:cNvCxnSpPr>
            <a:cxnSpLocks noChangeShapeType="1"/>
            <a:stCxn id="5" idx="7"/>
            <a:endCxn id="27" idx="3"/>
          </p:cNvCxnSpPr>
          <p:nvPr/>
        </p:nvCxnSpPr>
        <p:spPr bwMode="auto">
          <a:xfrm rot="5400000" flipH="1" flipV="1">
            <a:off x="6106319" y="3200251"/>
            <a:ext cx="288925" cy="217487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3" name="直線接點 33"/>
          <p:cNvCxnSpPr>
            <a:cxnSpLocks noChangeShapeType="1"/>
            <a:stCxn id="29" idx="1"/>
            <a:endCxn id="27" idx="5"/>
          </p:cNvCxnSpPr>
          <p:nvPr/>
        </p:nvCxnSpPr>
        <p:spPr bwMode="auto">
          <a:xfrm rot="16200000" flipV="1">
            <a:off x="6677819" y="3200251"/>
            <a:ext cx="288925" cy="217487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4" name="直線接點 36"/>
          <p:cNvCxnSpPr>
            <a:cxnSpLocks noChangeShapeType="1"/>
            <a:stCxn id="30" idx="7"/>
            <a:endCxn id="5" idx="3"/>
          </p:cNvCxnSpPr>
          <p:nvPr/>
        </p:nvCxnSpPr>
        <p:spPr bwMode="auto">
          <a:xfrm rot="5400000" flipH="1" flipV="1">
            <a:off x="5534819" y="3843189"/>
            <a:ext cx="288925" cy="217487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5" name="直線接點 43"/>
          <p:cNvCxnSpPr>
            <a:cxnSpLocks noChangeShapeType="1"/>
          </p:cNvCxnSpPr>
          <p:nvPr/>
        </p:nvCxnSpPr>
        <p:spPr bwMode="auto">
          <a:xfrm rot="16200000" flipV="1">
            <a:off x="6119812" y="3836045"/>
            <a:ext cx="214313" cy="179388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36" name="橢圓 29"/>
          <p:cNvSpPr>
            <a:spLocks noChangeArrowheads="1"/>
          </p:cNvSpPr>
          <p:nvPr/>
        </p:nvSpPr>
        <p:spPr bwMode="auto">
          <a:xfrm>
            <a:off x="5715000" y="4666307"/>
            <a:ext cx="500063" cy="500063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cxnSp>
        <p:nvCxnSpPr>
          <p:cNvPr id="37" name="直線接點 49"/>
          <p:cNvCxnSpPr>
            <a:cxnSpLocks noChangeShapeType="1"/>
            <a:stCxn id="36" idx="1"/>
            <a:endCxn id="30" idx="5"/>
          </p:cNvCxnSpPr>
          <p:nvPr/>
        </p:nvCxnSpPr>
        <p:spPr bwMode="auto">
          <a:xfrm rot="16200000" flipV="1">
            <a:off x="5534819" y="4486126"/>
            <a:ext cx="288925" cy="217487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38" name="矩形 22"/>
          <p:cNvSpPr>
            <a:spLocks noChangeArrowheads="1"/>
          </p:cNvSpPr>
          <p:nvPr/>
        </p:nvSpPr>
        <p:spPr bwMode="auto">
          <a:xfrm>
            <a:off x="5786438" y="4637732"/>
            <a:ext cx="357187" cy="600075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>
                <a:latin typeface="+mj-lt"/>
              </a:rPr>
              <a:t>2</a:t>
            </a:r>
            <a:endParaRPr lang="zh-TW" altLang="en-US" b="1">
              <a:latin typeface="+mj-lt"/>
            </a:endParaRPr>
          </a:p>
        </p:txBody>
      </p:sp>
      <p:sp>
        <p:nvSpPr>
          <p:cNvPr id="39" name="矩形 22"/>
          <p:cNvSpPr>
            <a:spLocks noChangeArrowheads="1"/>
          </p:cNvSpPr>
          <p:nvPr/>
        </p:nvSpPr>
        <p:spPr bwMode="auto">
          <a:xfrm>
            <a:off x="5214938" y="3994795"/>
            <a:ext cx="357187" cy="600075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>
                <a:latin typeface="+mj-lt"/>
              </a:rPr>
              <a:t>1</a:t>
            </a:r>
            <a:endParaRPr lang="zh-TW" altLang="en-US" b="1">
              <a:latin typeface="+mj-lt"/>
            </a:endParaRPr>
          </a:p>
        </p:txBody>
      </p:sp>
      <p:sp>
        <p:nvSpPr>
          <p:cNvPr id="40" name="矩形 22"/>
          <p:cNvSpPr>
            <a:spLocks noChangeArrowheads="1"/>
          </p:cNvSpPr>
          <p:nvPr/>
        </p:nvSpPr>
        <p:spPr bwMode="auto">
          <a:xfrm>
            <a:off x="5786438" y="3351857"/>
            <a:ext cx="357187" cy="600075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>
                <a:latin typeface="+mj-lt"/>
              </a:rPr>
              <a:t>3</a:t>
            </a:r>
            <a:endParaRPr lang="zh-TW" altLang="en-US" b="1">
              <a:latin typeface="+mj-lt"/>
            </a:endParaRPr>
          </a:p>
        </p:txBody>
      </p:sp>
      <p:sp>
        <p:nvSpPr>
          <p:cNvPr id="41" name="矩形 22"/>
          <p:cNvSpPr>
            <a:spLocks noChangeArrowheads="1"/>
          </p:cNvSpPr>
          <p:nvPr/>
        </p:nvSpPr>
        <p:spPr bwMode="auto">
          <a:xfrm>
            <a:off x="6929438" y="3351857"/>
            <a:ext cx="357187" cy="600075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>
                <a:latin typeface="+mj-lt"/>
              </a:rPr>
              <a:t>7</a:t>
            </a:r>
            <a:endParaRPr lang="zh-TW" altLang="en-US" b="1">
              <a:latin typeface="+mj-lt"/>
            </a:endParaRPr>
          </a:p>
        </p:txBody>
      </p:sp>
      <p:sp>
        <p:nvSpPr>
          <p:cNvPr id="42" name="矩形 22"/>
          <p:cNvSpPr>
            <a:spLocks noChangeArrowheads="1"/>
          </p:cNvSpPr>
          <p:nvPr/>
        </p:nvSpPr>
        <p:spPr bwMode="auto">
          <a:xfrm>
            <a:off x="714375" y="3594745"/>
            <a:ext cx="714375" cy="600075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solidFill>
                  <a:srgbClr val="008A3E"/>
                </a:solidFill>
                <a:latin typeface="+mj-lt"/>
              </a:rPr>
              <a:t>Min</a:t>
            </a:r>
            <a:endParaRPr lang="zh-TW" altLang="en-US" b="1" dirty="0">
              <a:solidFill>
                <a:srgbClr val="008A3E"/>
              </a:solidFill>
              <a:latin typeface="+mj-lt"/>
            </a:endParaRPr>
          </a:p>
        </p:txBody>
      </p:sp>
      <p:sp>
        <p:nvSpPr>
          <p:cNvPr id="43" name="矩形 22"/>
          <p:cNvSpPr>
            <a:spLocks noChangeArrowheads="1"/>
          </p:cNvSpPr>
          <p:nvPr/>
        </p:nvSpPr>
        <p:spPr bwMode="auto">
          <a:xfrm>
            <a:off x="3429000" y="2880370"/>
            <a:ext cx="857250" cy="600075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solidFill>
                  <a:srgbClr val="893BC3"/>
                </a:solidFill>
                <a:latin typeface="+mj-lt"/>
              </a:rPr>
              <a:t>Max</a:t>
            </a:r>
            <a:endParaRPr lang="zh-TW" altLang="en-US" b="1" dirty="0">
              <a:solidFill>
                <a:srgbClr val="893BC3"/>
              </a:solidFill>
              <a:latin typeface="+mj-lt"/>
            </a:endParaRPr>
          </a:p>
        </p:txBody>
      </p:sp>
      <p:sp>
        <p:nvSpPr>
          <p:cNvPr id="44" name="橢圓 29"/>
          <p:cNvSpPr>
            <a:spLocks noChangeArrowheads="1"/>
          </p:cNvSpPr>
          <p:nvPr/>
        </p:nvSpPr>
        <p:spPr bwMode="auto">
          <a:xfrm>
            <a:off x="6643688" y="4023370"/>
            <a:ext cx="500062" cy="500062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cxnSp>
        <p:nvCxnSpPr>
          <p:cNvPr id="45" name="直線接點 49"/>
          <p:cNvCxnSpPr>
            <a:cxnSpLocks noChangeShapeType="1"/>
          </p:cNvCxnSpPr>
          <p:nvPr/>
        </p:nvCxnSpPr>
        <p:spPr bwMode="auto">
          <a:xfrm rot="5400000" flipH="1" flipV="1">
            <a:off x="6835775" y="3867795"/>
            <a:ext cx="185738" cy="106362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46" name="矩形 22"/>
          <p:cNvSpPr>
            <a:spLocks noChangeArrowheads="1"/>
          </p:cNvSpPr>
          <p:nvPr/>
        </p:nvSpPr>
        <p:spPr bwMode="auto">
          <a:xfrm>
            <a:off x="6715125" y="3994795"/>
            <a:ext cx="357188" cy="600075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>
                <a:latin typeface="+mj-lt"/>
              </a:rPr>
              <a:t>6</a:t>
            </a:r>
            <a:endParaRPr lang="zh-TW" altLang="en-US" b="1">
              <a:latin typeface="+mj-lt"/>
            </a:endParaRPr>
          </a:p>
        </p:txBody>
      </p:sp>
      <p:sp>
        <p:nvSpPr>
          <p:cNvPr id="47" name="矩形 22"/>
          <p:cNvSpPr>
            <a:spLocks noChangeArrowheads="1"/>
          </p:cNvSpPr>
          <p:nvPr/>
        </p:nvSpPr>
        <p:spPr bwMode="auto">
          <a:xfrm>
            <a:off x="4572000" y="3594745"/>
            <a:ext cx="714375" cy="600075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solidFill>
                  <a:srgbClr val="008A3E"/>
                </a:solidFill>
                <a:latin typeface="+mj-lt"/>
              </a:rPr>
              <a:t>Min</a:t>
            </a:r>
            <a:endParaRPr lang="zh-TW" altLang="en-US" b="1" dirty="0">
              <a:solidFill>
                <a:srgbClr val="008A3E"/>
              </a:solidFill>
              <a:latin typeface="+mj-lt"/>
            </a:endParaRPr>
          </a:p>
        </p:txBody>
      </p:sp>
      <p:sp>
        <p:nvSpPr>
          <p:cNvPr id="48" name="矩形 22"/>
          <p:cNvSpPr>
            <a:spLocks noChangeArrowheads="1"/>
          </p:cNvSpPr>
          <p:nvPr/>
        </p:nvSpPr>
        <p:spPr bwMode="auto">
          <a:xfrm>
            <a:off x="7286625" y="2880370"/>
            <a:ext cx="857250" cy="600075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solidFill>
                  <a:srgbClr val="893BC3"/>
                </a:solidFill>
                <a:latin typeface="+mj-lt"/>
              </a:rPr>
              <a:t>Max</a:t>
            </a:r>
            <a:endParaRPr lang="zh-TW" altLang="en-US" b="1" dirty="0">
              <a:solidFill>
                <a:srgbClr val="893BC3"/>
              </a:solidFill>
              <a:latin typeface="+mj-lt"/>
            </a:endParaRPr>
          </a:p>
        </p:txBody>
      </p:sp>
      <p:sp>
        <p:nvSpPr>
          <p:cNvPr id="49" name="投影片編號版面配置區 4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35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319925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"/>
                            </p:stCondLst>
                            <p:childTnLst>
                              <p:par>
                                <p:cTn id="6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500"/>
                            </p:stCondLst>
                            <p:childTnLst>
                              <p:par>
                                <p:cTn id="13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20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6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6" grpId="0" animBg="1"/>
      <p:bldP spid="47" grpId="0" animBg="1"/>
      <p:bldP spid="4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BST : Delete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To delete an element with key k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Search for the key k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If the search is successful, we have to deal three scenarios</a:t>
            </a:r>
          </a:p>
          <a:p>
            <a:pPr lvl="1"/>
            <a:r>
              <a:rPr lang="en-US" altLang="zh-TW" dirty="0" smtClean="0"/>
              <a:t>The element is a </a:t>
            </a:r>
            <a:r>
              <a:rPr lang="en-US" altLang="zh-TW" b="1" dirty="0" smtClean="0"/>
              <a:t>leaf</a:t>
            </a:r>
            <a:r>
              <a:rPr lang="en-US" altLang="zh-TW" dirty="0" smtClean="0"/>
              <a:t> node</a:t>
            </a:r>
          </a:p>
          <a:p>
            <a:pPr lvl="1"/>
            <a:r>
              <a:rPr lang="en-US" altLang="zh-TW" dirty="0" smtClean="0"/>
              <a:t>The element </a:t>
            </a:r>
            <a:r>
              <a:rPr lang="en-US" altLang="zh-TW" dirty="0"/>
              <a:t>is a </a:t>
            </a:r>
            <a:r>
              <a:rPr lang="en-US" altLang="zh-TW" b="1" dirty="0" smtClean="0"/>
              <a:t>non-leaf </a:t>
            </a:r>
            <a:r>
              <a:rPr lang="en-US" altLang="zh-TW" dirty="0" smtClean="0"/>
              <a:t>node with </a:t>
            </a:r>
            <a:r>
              <a:rPr lang="en-US" altLang="zh-TW" b="1" dirty="0" smtClean="0"/>
              <a:t>one child</a:t>
            </a:r>
          </a:p>
          <a:p>
            <a:pPr lvl="1"/>
            <a:r>
              <a:rPr lang="en-US" altLang="zh-TW" dirty="0" smtClean="0"/>
              <a:t>The element</a:t>
            </a:r>
            <a:r>
              <a:rPr lang="en-US" altLang="zh-TW" dirty="0"/>
              <a:t> is a </a:t>
            </a:r>
            <a:r>
              <a:rPr lang="en-US" altLang="zh-TW" b="1" dirty="0"/>
              <a:t>non-leaf</a:t>
            </a:r>
            <a:r>
              <a:rPr lang="en-US" altLang="zh-TW" dirty="0"/>
              <a:t> node </a:t>
            </a:r>
            <a:r>
              <a:rPr lang="en-US" altLang="zh-TW" dirty="0" smtClean="0"/>
              <a:t>with </a:t>
            </a:r>
            <a:r>
              <a:rPr lang="en-US" altLang="zh-TW" b="1" dirty="0" smtClean="0"/>
              <a:t>two children</a:t>
            </a:r>
            <a:endParaRPr lang="zh-TW" altLang="en-US" b="1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36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231654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BST : Delete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Scenario 1 : The element is a leaf node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The child field of parent node is set to NULL</a:t>
            </a:r>
            <a:endParaRPr lang="en-US" altLang="zh-TW" dirty="0"/>
          </a:p>
          <a:p>
            <a:r>
              <a:rPr lang="en-US" altLang="zh-TW" dirty="0"/>
              <a:t>D</a:t>
            </a:r>
            <a:r>
              <a:rPr lang="en-US" altLang="zh-TW" dirty="0" smtClean="0"/>
              <a:t>ispose </a:t>
            </a:r>
            <a:r>
              <a:rPr lang="en-US" altLang="zh-TW" dirty="0"/>
              <a:t>the node</a:t>
            </a:r>
          </a:p>
          <a:p>
            <a:endParaRPr lang="zh-TW" altLang="en-US" dirty="0"/>
          </a:p>
        </p:txBody>
      </p:sp>
      <p:sp>
        <p:nvSpPr>
          <p:cNvPr id="4" name="橢圓 5"/>
          <p:cNvSpPr>
            <a:spLocks noChangeArrowheads="1"/>
          </p:cNvSpPr>
          <p:nvPr/>
        </p:nvSpPr>
        <p:spPr bwMode="auto">
          <a:xfrm>
            <a:off x="5054377" y="3107605"/>
            <a:ext cx="500063" cy="500063"/>
          </a:xfrm>
          <a:prstGeom prst="ellipse">
            <a:avLst/>
          </a:prstGeom>
          <a:solidFill>
            <a:srgbClr val="FF9900"/>
          </a:solidFill>
          <a:ln w="38100" algn="ctr">
            <a:solidFill>
              <a:srgbClr val="FF0000">
                <a:alpha val="0"/>
              </a:srgbClr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5" name="橢圓 5"/>
          <p:cNvSpPr>
            <a:spLocks noChangeArrowheads="1"/>
          </p:cNvSpPr>
          <p:nvPr/>
        </p:nvSpPr>
        <p:spPr bwMode="auto">
          <a:xfrm>
            <a:off x="4554315" y="3798168"/>
            <a:ext cx="500062" cy="500062"/>
          </a:xfrm>
          <a:prstGeom prst="ellipse">
            <a:avLst/>
          </a:prstGeom>
          <a:solidFill>
            <a:srgbClr val="FF9900"/>
          </a:solidFill>
          <a:ln w="38100" algn="ctr">
            <a:solidFill>
              <a:srgbClr val="FF0000">
                <a:alpha val="0"/>
              </a:srgbClr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6" name="橢圓 5"/>
          <p:cNvSpPr>
            <a:spLocks noChangeArrowheads="1"/>
          </p:cNvSpPr>
          <p:nvPr/>
        </p:nvSpPr>
        <p:spPr bwMode="auto">
          <a:xfrm>
            <a:off x="4268565" y="2456730"/>
            <a:ext cx="500062" cy="500063"/>
          </a:xfrm>
          <a:prstGeom prst="ellipse">
            <a:avLst/>
          </a:prstGeom>
          <a:solidFill>
            <a:srgbClr val="FF9900"/>
          </a:solidFill>
          <a:ln w="38100" algn="ctr">
            <a:solidFill>
              <a:srgbClr val="FF0000">
                <a:alpha val="0"/>
              </a:srgbClr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grpSp>
        <p:nvGrpSpPr>
          <p:cNvPr id="7" name="群組 55"/>
          <p:cNvGrpSpPr>
            <a:grpSpLocks/>
          </p:cNvGrpSpPr>
          <p:nvPr/>
        </p:nvGrpSpPr>
        <p:grpSpPr bwMode="auto">
          <a:xfrm>
            <a:off x="5625877" y="3726730"/>
            <a:ext cx="658813" cy="600075"/>
            <a:chOff x="3929063" y="5000625"/>
            <a:chExt cx="658703" cy="600164"/>
          </a:xfrm>
        </p:grpSpPr>
        <p:sp>
          <p:nvSpPr>
            <p:cNvPr id="8" name="橢圓 29"/>
            <p:cNvSpPr>
              <a:spLocks noChangeArrowheads="1"/>
            </p:cNvSpPr>
            <p:nvPr/>
          </p:nvSpPr>
          <p:spPr bwMode="auto">
            <a:xfrm>
              <a:off x="3929063" y="5029200"/>
              <a:ext cx="500062" cy="500063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9" name="矩形 22"/>
            <p:cNvSpPr>
              <a:spLocks noChangeArrowheads="1"/>
            </p:cNvSpPr>
            <p:nvPr/>
          </p:nvSpPr>
          <p:spPr bwMode="auto">
            <a:xfrm>
              <a:off x="3944935" y="5000625"/>
              <a:ext cx="642831" cy="600164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latin typeface="+mj-lt"/>
                </a:rPr>
                <a:t>80</a:t>
              </a:r>
              <a:endParaRPr lang="zh-TW" altLang="en-US" b="1" dirty="0">
                <a:latin typeface="+mj-lt"/>
              </a:endParaRPr>
            </a:p>
          </p:txBody>
        </p:sp>
      </p:grpSp>
      <p:grpSp>
        <p:nvGrpSpPr>
          <p:cNvPr id="10" name="群組 49"/>
          <p:cNvGrpSpPr>
            <a:grpSpLocks/>
          </p:cNvGrpSpPr>
          <p:nvPr/>
        </p:nvGrpSpPr>
        <p:grpSpPr bwMode="auto">
          <a:xfrm>
            <a:off x="4268565" y="2440855"/>
            <a:ext cx="571500" cy="600075"/>
            <a:chOff x="2571750" y="3714750"/>
            <a:chExt cx="571490" cy="600164"/>
          </a:xfrm>
        </p:grpSpPr>
        <p:sp>
          <p:nvSpPr>
            <p:cNvPr id="11" name="橢圓 5"/>
            <p:cNvSpPr>
              <a:spLocks noChangeArrowheads="1"/>
            </p:cNvSpPr>
            <p:nvPr/>
          </p:nvSpPr>
          <p:spPr bwMode="auto">
            <a:xfrm>
              <a:off x="2571750" y="3743325"/>
              <a:ext cx="500063" cy="500063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12" name="矩形 22"/>
            <p:cNvSpPr>
              <a:spLocks noChangeArrowheads="1"/>
            </p:cNvSpPr>
            <p:nvPr/>
          </p:nvSpPr>
          <p:spPr bwMode="auto">
            <a:xfrm>
              <a:off x="2571750" y="3714750"/>
              <a:ext cx="571490" cy="600164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latin typeface="+mj-lt"/>
                </a:rPr>
                <a:t>30</a:t>
              </a:r>
              <a:endParaRPr lang="zh-TW" altLang="en-US" b="1" dirty="0">
                <a:latin typeface="+mj-lt"/>
              </a:endParaRPr>
            </a:p>
          </p:txBody>
        </p:sp>
      </p:grpSp>
      <p:cxnSp>
        <p:nvCxnSpPr>
          <p:cNvPr id="13" name="直線接點 30"/>
          <p:cNvCxnSpPr>
            <a:cxnSpLocks noChangeShapeType="1"/>
          </p:cNvCxnSpPr>
          <p:nvPr/>
        </p:nvCxnSpPr>
        <p:spPr bwMode="auto">
          <a:xfrm rot="5400000" flipH="1" flipV="1">
            <a:off x="3981227" y="2825031"/>
            <a:ext cx="288925" cy="431800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4" name="直線接點 33"/>
          <p:cNvCxnSpPr>
            <a:cxnSpLocks noChangeShapeType="1"/>
          </p:cNvCxnSpPr>
          <p:nvPr/>
        </p:nvCxnSpPr>
        <p:spPr bwMode="auto">
          <a:xfrm rot="16200000" flipV="1">
            <a:off x="4767039" y="2825031"/>
            <a:ext cx="288925" cy="431800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5" name="直線接點 36"/>
          <p:cNvCxnSpPr>
            <a:cxnSpLocks noChangeShapeType="1"/>
          </p:cNvCxnSpPr>
          <p:nvPr/>
        </p:nvCxnSpPr>
        <p:spPr bwMode="auto">
          <a:xfrm rot="5400000" flipH="1" flipV="1">
            <a:off x="3302571" y="3575124"/>
            <a:ext cx="288925" cy="217487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6" name="直線接點 49"/>
          <p:cNvCxnSpPr>
            <a:cxnSpLocks noChangeShapeType="1"/>
          </p:cNvCxnSpPr>
          <p:nvPr/>
        </p:nvCxnSpPr>
        <p:spPr bwMode="auto">
          <a:xfrm rot="16200000" flipV="1">
            <a:off x="5445696" y="3575124"/>
            <a:ext cx="288925" cy="217487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pSp>
        <p:nvGrpSpPr>
          <p:cNvPr id="17" name="群組 50"/>
          <p:cNvGrpSpPr>
            <a:grpSpLocks/>
          </p:cNvGrpSpPr>
          <p:nvPr/>
        </p:nvGrpSpPr>
        <p:grpSpPr bwMode="auto">
          <a:xfrm>
            <a:off x="3482752" y="3083793"/>
            <a:ext cx="571500" cy="600075"/>
            <a:chOff x="1785938" y="4357688"/>
            <a:chExt cx="571500" cy="600075"/>
          </a:xfrm>
        </p:grpSpPr>
        <p:sp>
          <p:nvSpPr>
            <p:cNvPr id="18" name="橢圓 24"/>
            <p:cNvSpPr>
              <a:spLocks noChangeArrowheads="1"/>
            </p:cNvSpPr>
            <p:nvPr/>
          </p:nvSpPr>
          <p:spPr bwMode="auto">
            <a:xfrm>
              <a:off x="1785938" y="4386263"/>
              <a:ext cx="500062" cy="500062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19" name="矩形 22"/>
            <p:cNvSpPr>
              <a:spLocks noChangeArrowheads="1"/>
            </p:cNvSpPr>
            <p:nvPr/>
          </p:nvSpPr>
          <p:spPr bwMode="auto">
            <a:xfrm>
              <a:off x="1857376" y="4357688"/>
              <a:ext cx="500062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latin typeface="+mj-lt"/>
                </a:rPr>
                <a:t>5</a:t>
              </a:r>
              <a:endParaRPr lang="zh-TW" altLang="en-US" b="1" dirty="0">
                <a:latin typeface="+mj-lt"/>
              </a:endParaRPr>
            </a:p>
          </p:txBody>
        </p:sp>
      </p:grpSp>
      <p:grpSp>
        <p:nvGrpSpPr>
          <p:cNvPr id="20" name="群組 51"/>
          <p:cNvGrpSpPr>
            <a:grpSpLocks/>
          </p:cNvGrpSpPr>
          <p:nvPr/>
        </p:nvGrpSpPr>
        <p:grpSpPr bwMode="auto">
          <a:xfrm>
            <a:off x="2911252" y="3726730"/>
            <a:ext cx="571500" cy="600075"/>
            <a:chOff x="1214438" y="5000636"/>
            <a:chExt cx="571500" cy="600075"/>
          </a:xfrm>
        </p:grpSpPr>
        <p:sp>
          <p:nvSpPr>
            <p:cNvPr id="21" name="橢圓 26"/>
            <p:cNvSpPr>
              <a:spLocks noChangeArrowheads="1"/>
            </p:cNvSpPr>
            <p:nvPr/>
          </p:nvSpPr>
          <p:spPr bwMode="auto">
            <a:xfrm>
              <a:off x="1214438" y="5029200"/>
              <a:ext cx="500062" cy="500063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22" name="矩形 22"/>
            <p:cNvSpPr>
              <a:spLocks noChangeArrowheads="1"/>
            </p:cNvSpPr>
            <p:nvPr/>
          </p:nvSpPr>
          <p:spPr bwMode="auto">
            <a:xfrm>
              <a:off x="1285876" y="5000636"/>
              <a:ext cx="500062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latin typeface="+mj-lt"/>
                </a:rPr>
                <a:t>2</a:t>
              </a:r>
              <a:endParaRPr lang="zh-TW" altLang="en-US" b="1" dirty="0">
                <a:latin typeface="+mj-lt"/>
              </a:endParaRPr>
            </a:p>
          </p:txBody>
        </p:sp>
      </p:grpSp>
      <p:grpSp>
        <p:nvGrpSpPr>
          <p:cNvPr id="23" name="群組 56"/>
          <p:cNvGrpSpPr>
            <a:grpSpLocks/>
          </p:cNvGrpSpPr>
          <p:nvPr/>
        </p:nvGrpSpPr>
        <p:grpSpPr bwMode="auto">
          <a:xfrm>
            <a:off x="5054377" y="3086968"/>
            <a:ext cx="571500" cy="600075"/>
            <a:chOff x="3357562" y="4360645"/>
            <a:chExt cx="571495" cy="600164"/>
          </a:xfrm>
        </p:grpSpPr>
        <p:sp>
          <p:nvSpPr>
            <p:cNvPr id="24" name="橢圓 25"/>
            <p:cNvSpPr>
              <a:spLocks noChangeArrowheads="1"/>
            </p:cNvSpPr>
            <p:nvPr/>
          </p:nvSpPr>
          <p:spPr bwMode="auto">
            <a:xfrm>
              <a:off x="3357563" y="4386263"/>
              <a:ext cx="500062" cy="500062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25" name="矩形 22"/>
            <p:cNvSpPr>
              <a:spLocks noChangeArrowheads="1"/>
            </p:cNvSpPr>
            <p:nvPr/>
          </p:nvSpPr>
          <p:spPr bwMode="auto">
            <a:xfrm>
              <a:off x="3357562" y="4360645"/>
              <a:ext cx="571495" cy="600164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latin typeface="+mj-lt"/>
                </a:rPr>
                <a:t>40</a:t>
              </a:r>
              <a:endParaRPr lang="zh-TW" altLang="en-US" b="1" dirty="0">
                <a:latin typeface="+mj-lt"/>
              </a:endParaRPr>
            </a:p>
          </p:txBody>
        </p:sp>
      </p:grpSp>
      <p:grpSp>
        <p:nvGrpSpPr>
          <p:cNvPr id="26" name="群組 54"/>
          <p:cNvGrpSpPr>
            <a:grpSpLocks/>
          </p:cNvGrpSpPr>
          <p:nvPr/>
        </p:nvGrpSpPr>
        <p:grpSpPr bwMode="auto">
          <a:xfrm>
            <a:off x="4554315" y="3769593"/>
            <a:ext cx="571500" cy="600075"/>
            <a:chOff x="2857500" y="5043488"/>
            <a:chExt cx="571492" cy="600164"/>
          </a:xfrm>
        </p:grpSpPr>
        <p:sp>
          <p:nvSpPr>
            <p:cNvPr id="27" name="橢圓 26"/>
            <p:cNvSpPr>
              <a:spLocks noChangeArrowheads="1"/>
            </p:cNvSpPr>
            <p:nvPr/>
          </p:nvSpPr>
          <p:spPr bwMode="auto">
            <a:xfrm>
              <a:off x="2857500" y="5072063"/>
              <a:ext cx="500063" cy="500062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28" name="矩形 22"/>
            <p:cNvSpPr>
              <a:spLocks noChangeArrowheads="1"/>
            </p:cNvSpPr>
            <p:nvPr/>
          </p:nvSpPr>
          <p:spPr bwMode="auto">
            <a:xfrm>
              <a:off x="2857500" y="5043488"/>
              <a:ext cx="571492" cy="600164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latin typeface="+mj-lt"/>
                </a:rPr>
                <a:t>35</a:t>
              </a:r>
              <a:endParaRPr lang="zh-TW" altLang="en-US" b="1" dirty="0">
                <a:latin typeface="+mj-lt"/>
              </a:endParaRPr>
            </a:p>
          </p:txBody>
        </p:sp>
      </p:grpSp>
      <p:cxnSp>
        <p:nvCxnSpPr>
          <p:cNvPr id="29" name="直線接點 36"/>
          <p:cNvCxnSpPr>
            <a:cxnSpLocks noChangeShapeType="1"/>
          </p:cNvCxnSpPr>
          <p:nvPr/>
        </p:nvCxnSpPr>
        <p:spPr bwMode="auto">
          <a:xfrm rot="5400000" flipH="1" flipV="1">
            <a:off x="2745359" y="4203774"/>
            <a:ext cx="260350" cy="217487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0" name="直線接點 36"/>
          <p:cNvCxnSpPr>
            <a:cxnSpLocks noChangeShapeType="1"/>
          </p:cNvCxnSpPr>
          <p:nvPr/>
        </p:nvCxnSpPr>
        <p:spPr bwMode="auto">
          <a:xfrm rot="16200000" flipV="1">
            <a:off x="3316859" y="4203774"/>
            <a:ext cx="260350" cy="217487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1" name="直線接點 36"/>
          <p:cNvCxnSpPr>
            <a:cxnSpLocks noChangeShapeType="1"/>
          </p:cNvCxnSpPr>
          <p:nvPr/>
        </p:nvCxnSpPr>
        <p:spPr bwMode="auto">
          <a:xfrm rot="5400000" flipH="1" flipV="1">
            <a:off x="4888483" y="3632274"/>
            <a:ext cx="331788" cy="146050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pSp>
        <p:nvGrpSpPr>
          <p:cNvPr id="32" name="群組 52"/>
          <p:cNvGrpSpPr>
            <a:grpSpLocks/>
          </p:cNvGrpSpPr>
          <p:nvPr/>
        </p:nvGrpSpPr>
        <p:grpSpPr bwMode="auto">
          <a:xfrm>
            <a:off x="2339752" y="4341093"/>
            <a:ext cx="571500" cy="600075"/>
            <a:chOff x="642938" y="5614988"/>
            <a:chExt cx="571500" cy="600075"/>
          </a:xfrm>
        </p:grpSpPr>
        <p:sp>
          <p:nvSpPr>
            <p:cNvPr id="33" name="橢圓 26"/>
            <p:cNvSpPr>
              <a:spLocks noChangeArrowheads="1"/>
            </p:cNvSpPr>
            <p:nvPr/>
          </p:nvSpPr>
          <p:spPr bwMode="auto">
            <a:xfrm>
              <a:off x="642938" y="5643563"/>
              <a:ext cx="500062" cy="500062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34" name="矩形 22"/>
            <p:cNvSpPr>
              <a:spLocks noChangeArrowheads="1"/>
            </p:cNvSpPr>
            <p:nvPr/>
          </p:nvSpPr>
          <p:spPr bwMode="auto">
            <a:xfrm>
              <a:off x="714376" y="5614988"/>
              <a:ext cx="500062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latin typeface="+mj-lt"/>
                </a:rPr>
                <a:t>1</a:t>
              </a:r>
              <a:endParaRPr lang="zh-TW" altLang="en-US" b="1" dirty="0">
                <a:latin typeface="+mj-lt"/>
              </a:endParaRPr>
            </a:p>
          </p:txBody>
        </p:sp>
      </p:grpSp>
      <p:grpSp>
        <p:nvGrpSpPr>
          <p:cNvPr id="35" name="群組 53"/>
          <p:cNvGrpSpPr>
            <a:grpSpLocks/>
          </p:cNvGrpSpPr>
          <p:nvPr/>
        </p:nvGrpSpPr>
        <p:grpSpPr bwMode="auto">
          <a:xfrm>
            <a:off x="3482752" y="4341093"/>
            <a:ext cx="571500" cy="600075"/>
            <a:chOff x="1785938" y="5614988"/>
            <a:chExt cx="571500" cy="600075"/>
          </a:xfrm>
        </p:grpSpPr>
        <p:sp>
          <p:nvSpPr>
            <p:cNvPr id="36" name="橢圓 26"/>
            <p:cNvSpPr>
              <a:spLocks noChangeArrowheads="1"/>
            </p:cNvSpPr>
            <p:nvPr/>
          </p:nvSpPr>
          <p:spPr bwMode="auto">
            <a:xfrm>
              <a:off x="1785938" y="5643563"/>
              <a:ext cx="500062" cy="500062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37" name="矩形 22"/>
            <p:cNvSpPr>
              <a:spLocks noChangeArrowheads="1"/>
            </p:cNvSpPr>
            <p:nvPr/>
          </p:nvSpPr>
          <p:spPr bwMode="auto">
            <a:xfrm>
              <a:off x="1857376" y="5614988"/>
              <a:ext cx="500062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latin typeface="+mj-lt"/>
                </a:rPr>
                <a:t>3</a:t>
              </a:r>
              <a:endParaRPr lang="zh-TW" altLang="en-US" b="1" dirty="0">
                <a:latin typeface="+mj-lt"/>
              </a:endParaRPr>
            </a:p>
          </p:txBody>
        </p:sp>
      </p:grpSp>
      <p:cxnSp>
        <p:nvCxnSpPr>
          <p:cNvPr id="38" name="直線單箭頭接點 37"/>
          <p:cNvCxnSpPr>
            <a:cxnSpLocks noChangeShapeType="1"/>
          </p:cNvCxnSpPr>
          <p:nvPr/>
        </p:nvCxnSpPr>
        <p:spPr bwMode="auto">
          <a:xfrm>
            <a:off x="4625752" y="2940918"/>
            <a:ext cx="428625" cy="285750"/>
          </a:xfrm>
          <a:prstGeom prst="straightConnector1">
            <a:avLst/>
          </a:prstGeom>
          <a:noFill/>
          <a:ln w="38100" algn="ctr">
            <a:solidFill>
              <a:srgbClr val="7030A0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9" name="直線單箭頭接點 38"/>
          <p:cNvCxnSpPr>
            <a:cxnSpLocks noChangeShapeType="1"/>
          </p:cNvCxnSpPr>
          <p:nvPr/>
        </p:nvCxnSpPr>
        <p:spPr bwMode="auto">
          <a:xfrm rot="5400000">
            <a:off x="4840065" y="3583855"/>
            <a:ext cx="285750" cy="142875"/>
          </a:xfrm>
          <a:prstGeom prst="straightConnector1">
            <a:avLst/>
          </a:prstGeom>
          <a:noFill/>
          <a:ln w="38100" algn="ctr">
            <a:solidFill>
              <a:srgbClr val="7030A0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40" name="文字方塊 39"/>
          <p:cNvSpPr txBox="1"/>
          <p:nvPr/>
        </p:nvSpPr>
        <p:spPr>
          <a:xfrm>
            <a:off x="2339752" y="2456730"/>
            <a:ext cx="1332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altLang="zh-TW" dirty="0" smtClean="0"/>
              <a:t>To delete </a:t>
            </a:r>
            <a:r>
              <a:rPr lang="en-US" altLang="zh-TW" dirty="0" smtClean="0">
                <a:solidFill>
                  <a:srgbClr val="C00000"/>
                </a:solidFill>
              </a:rPr>
              <a:t>35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41" name="投影片編號版面配置區 4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37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970771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3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BST : Delete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dirty="0"/>
              <a:t>Scenario </a:t>
            </a:r>
            <a:r>
              <a:rPr lang="en-US" altLang="zh-TW" dirty="0" smtClean="0"/>
              <a:t>2 </a:t>
            </a:r>
            <a:r>
              <a:rPr lang="en-US" altLang="zh-TW" dirty="0"/>
              <a:t>: The element is a </a:t>
            </a:r>
            <a:r>
              <a:rPr lang="en-US" altLang="zh-TW" dirty="0" smtClean="0"/>
              <a:t>non-leaf node with one child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Simply change the pointer from the parent node (i.e. node with key 30) to the single-child node (i.e. node with key 2)</a:t>
            </a:r>
          </a:p>
          <a:p>
            <a:r>
              <a:rPr lang="en-US" altLang="zh-TW" dirty="0" smtClean="0"/>
              <a:t>Dispose the node</a:t>
            </a:r>
          </a:p>
          <a:p>
            <a:endParaRPr lang="zh-TW" altLang="en-US" dirty="0"/>
          </a:p>
        </p:txBody>
      </p:sp>
      <p:sp>
        <p:nvSpPr>
          <p:cNvPr id="4" name="橢圓 5"/>
          <p:cNvSpPr>
            <a:spLocks noChangeArrowheads="1"/>
          </p:cNvSpPr>
          <p:nvPr/>
        </p:nvSpPr>
        <p:spPr bwMode="auto">
          <a:xfrm>
            <a:off x="4268565" y="2456730"/>
            <a:ext cx="500062" cy="500063"/>
          </a:xfrm>
          <a:prstGeom prst="ellipse">
            <a:avLst/>
          </a:prstGeom>
          <a:solidFill>
            <a:srgbClr val="FF9900"/>
          </a:solidFill>
          <a:ln w="38100" algn="ctr">
            <a:solidFill>
              <a:srgbClr val="FF0000">
                <a:alpha val="0"/>
              </a:srgbClr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5" name="橢圓 5"/>
          <p:cNvSpPr>
            <a:spLocks noChangeArrowheads="1"/>
          </p:cNvSpPr>
          <p:nvPr/>
        </p:nvSpPr>
        <p:spPr bwMode="auto">
          <a:xfrm>
            <a:off x="3482752" y="3115543"/>
            <a:ext cx="500063" cy="500062"/>
          </a:xfrm>
          <a:prstGeom prst="ellipse">
            <a:avLst/>
          </a:prstGeom>
          <a:solidFill>
            <a:srgbClr val="FF9900"/>
          </a:solidFill>
          <a:ln w="38100" algn="ctr">
            <a:solidFill>
              <a:srgbClr val="FF0000">
                <a:alpha val="0"/>
              </a:srgbClr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grpSp>
        <p:nvGrpSpPr>
          <p:cNvPr id="6" name="群組 46"/>
          <p:cNvGrpSpPr>
            <a:grpSpLocks/>
          </p:cNvGrpSpPr>
          <p:nvPr/>
        </p:nvGrpSpPr>
        <p:grpSpPr bwMode="auto">
          <a:xfrm>
            <a:off x="4268565" y="2440855"/>
            <a:ext cx="642937" cy="600075"/>
            <a:chOff x="2571750" y="3714750"/>
            <a:chExt cx="642956" cy="600164"/>
          </a:xfrm>
        </p:grpSpPr>
        <p:sp>
          <p:nvSpPr>
            <p:cNvPr id="7" name="橢圓 5"/>
            <p:cNvSpPr>
              <a:spLocks noChangeArrowheads="1"/>
            </p:cNvSpPr>
            <p:nvPr/>
          </p:nvSpPr>
          <p:spPr bwMode="auto">
            <a:xfrm>
              <a:off x="2571750" y="3743325"/>
              <a:ext cx="500063" cy="500063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8" name="矩形 22"/>
            <p:cNvSpPr>
              <a:spLocks noChangeArrowheads="1"/>
            </p:cNvSpPr>
            <p:nvPr/>
          </p:nvSpPr>
          <p:spPr bwMode="auto">
            <a:xfrm>
              <a:off x="2571750" y="3714750"/>
              <a:ext cx="642956" cy="600164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latin typeface="+mj-lt"/>
                </a:rPr>
                <a:t>30</a:t>
              </a:r>
              <a:endParaRPr lang="zh-TW" altLang="en-US" b="1" dirty="0">
                <a:latin typeface="+mj-lt"/>
              </a:endParaRPr>
            </a:p>
          </p:txBody>
        </p:sp>
      </p:grpSp>
      <p:cxnSp>
        <p:nvCxnSpPr>
          <p:cNvPr id="9" name="直線接點 30"/>
          <p:cNvCxnSpPr>
            <a:cxnSpLocks noChangeShapeType="1"/>
          </p:cNvCxnSpPr>
          <p:nvPr/>
        </p:nvCxnSpPr>
        <p:spPr bwMode="auto">
          <a:xfrm rot="5400000" flipH="1" flipV="1">
            <a:off x="3981227" y="2825031"/>
            <a:ext cx="288925" cy="431800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0" name="直線接點 33"/>
          <p:cNvCxnSpPr>
            <a:cxnSpLocks noChangeShapeType="1"/>
          </p:cNvCxnSpPr>
          <p:nvPr/>
        </p:nvCxnSpPr>
        <p:spPr bwMode="auto">
          <a:xfrm rot="16200000" flipV="1">
            <a:off x="4767039" y="2825031"/>
            <a:ext cx="288925" cy="431800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1" name="直線接點 36"/>
          <p:cNvCxnSpPr>
            <a:cxnSpLocks noChangeShapeType="1"/>
          </p:cNvCxnSpPr>
          <p:nvPr/>
        </p:nvCxnSpPr>
        <p:spPr bwMode="auto">
          <a:xfrm rot="5400000" flipH="1" flipV="1">
            <a:off x="3302571" y="3575124"/>
            <a:ext cx="288925" cy="217487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2" name="直線接點 49"/>
          <p:cNvCxnSpPr>
            <a:cxnSpLocks noChangeShapeType="1"/>
          </p:cNvCxnSpPr>
          <p:nvPr/>
        </p:nvCxnSpPr>
        <p:spPr bwMode="auto">
          <a:xfrm rot="16200000" flipV="1">
            <a:off x="5445696" y="3575124"/>
            <a:ext cx="288925" cy="217487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pSp>
        <p:nvGrpSpPr>
          <p:cNvPr id="13" name="群組 47"/>
          <p:cNvGrpSpPr>
            <a:grpSpLocks/>
          </p:cNvGrpSpPr>
          <p:nvPr/>
        </p:nvGrpSpPr>
        <p:grpSpPr bwMode="auto">
          <a:xfrm>
            <a:off x="3482752" y="3083793"/>
            <a:ext cx="571500" cy="600075"/>
            <a:chOff x="1785938" y="4357688"/>
            <a:chExt cx="571512" cy="600075"/>
          </a:xfrm>
        </p:grpSpPr>
        <p:sp>
          <p:nvSpPr>
            <p:cNvPr id="14" name="橢圓 24"/>
            <p:cNvSpPr>
              <a:spLocks noChangeArrowheads="1"/>
            </p:cNvSpPr>
            <p:nvPr/>
          </p:nvSpPr>
          <p:spPr bwMode="auto">
            <a:xfrm>
              <a:off x="1785938" y="4386263"/>
              <a:ext cx="500062" cy="500062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15" name="矩形 22"/>
            <p:cNvSpPr>
              <a:spLocks noChangeArrowheads="1"/>
            </p:cNvSpPr>
            <p:nvPr/>
          </p:nvSpPr>
          <p:spPr bwMode="auto">
            <a:xfrm>
              <a:off x="1857378" y="4357688"/>
              <a:ext cx="500072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latin typeface="+mj-lt"/>
                </a:rPr>
                <a:t>5</a:t>
              </a:r>
              <a:endParaRPr lang="zh-TW" altLang="en-US" b="1" dirty="0">
                <a:latin typeface="+mj-lt"/>
              </a:endParaRPr>
            </a:p>
          </p:txBody>
        </p:sp>
      </p:grpSp>
      <p:grpSp>
        <p:nvGrpSpPr>
          <p:cNvPr id="16" name="群組 52"/>
          <p:cNvGrpSpPr>
            <a:grpSpLocks/>
          </p:cNvGrpSpPr>
          <p:nvPr/>
        </p:nvGrpSpPr>
        <p:grpSpPr bwMode="auto">
          <a:xfrm>
            <a:off x="2911252" y="3729905"/>
            <a:ext cx="571500" cy="600075"/>
            <a:chOff x="1214438" y="5003582"/>
            <a:chExt cx="571500" cy="600075"/>
          </a:xfrm>
        </p:grpSpPr>
        <p:sp>
          <p:nvSpPr>
            <p:cNvPr id="17" name="橢圓 26"/>
            <p:cNvSpPr>
              <a:spLocks noChangeArrowheads="1"/>
            </p:cNvSpPr>
            <p:nvPr/>
          </p:nvSpPr>
          <p:spPr bwMode="auto">
            <a:xfrm>
              <a:off x="1214438" y="5029200"/>
              <a:ext cx="500062" cy="500063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18" name="矩形 22"/>
            <p:cNvSpPr>
              <a:spLocks noChangeArrowheads="1"/>
            </p:cNvSpPr>
            <p:nvPr/>
          </p:nvSpPr>
          <p:spPr bwMode="auto">
            <a:xfrm>
              <a:off x="1285876" y="5003582"/>
              <a:ext cx="500062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latin typeface="+mj-lt"/>
                </a:rPr>
                <a:t>2</a:t>
              </a:r>
              <a:endParaRPr lang="zh-TW" altLang="en-US" b="1" dirty="0">
                <a:latin typeface="+mj-lt"/>
              </a:endParaRPr>
            </a:p>
          </p:txBody>
        </p:sp>
      </p:grpSp>
      <p:grpSp>
        <p:nvGrpSpPr>
          <p:cNvPr id="19" name="群組 49"/>
          <p:cNvGrpSpPr>
            <a:grpSpLocks/>
          </p:cNvGrpSpPr>
          <p:nvPr/>
        </p:nvGrpSpPr>
        <p:grpSpPr bwMode="auto">
          <a:xfrm>
            <a:off x="5625877" y="3726730"/>
            <a:ext cx="587375" cy="600075"/>
            <a:chOff x="3929063" y="5000625"/>
            <a:chExt cx="587292" cy="600164"/>
          </a:xfrm>
        </p:grpSpPr>
        <p:sp>
          <p:nvSpPr>
            <p:cNvPr id="20" name="橢圓 29"/>
            <p:cNvSpPr>
              <a:spLocks noChangeArrowheads="1"/>
            </p:cNvSpPr>
            <p:nvPr/>
          </p:nvSpPr>
          <p:spPr bwMode="auto">
            <a:xfrm>
              <a:off x="3929063" y="5029200"/>
              <a:ext cx="500062" cy="500063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21" name="矩形 22"/>
            <p:cNvSpPr>
              <a:spLocks noChangeArrowheads="1"/>
            </p:cNvSpPr>
            <p:nvPr/>
          </p:nvSpPr>
          <p:spPr bwMode="auto">
            <a:xfrm>
              <a:off x="3944936" y="5000625"/>
              <a:ext cx="571419" cy="600164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latin typeface="+mj-lt"/>
                </a:rPr>
                <a:t>80</a:t>
              </a:r>
              <a:endParaRPr lang="zh-TW" altLang="en-US" b="1" dirty="0">
                <a:latin typeface="+mj-lt"/>
              </a:endParaRPr>
            </a:p>
          </p:txBody>
        </p:sp>
      </p:grpSp>
      <p:grpSp>
        <p:nvGrpSpPr>
          <p:cNvPr id="22" name="群組 48"/>
          <p:cNvGrpSpPr>
            <a:grpSpLocks/>
          </p:cNvGrpSpPr>
          <p:nvPr/>
        </p:nvGrpSpPr>
        <p:grpSpPr bwMode="auto">
          <a:xfrm>
            <a:off x="5054377" y="3086968"/>
            <a:ext cx="571500" cy="600075"/>
            <a:chOff x="3357562" y="4360645"/>
            <a:chExt cx="571523" cy="600164"/>
          </a:xfrm>
        </p:grpSpPr>
        <p:sp>
          <p:nvSpPr>
            <p:cNvPr id="23" name="橢圓 25"/>
            <p:cNvSpPr>
              <a:spLocks noChangeArrowheads="1"/>
            </p:cNvSpPr>
            <p:nvPr/>
          </p:nvSpPr>
          <p:spPr bwMode="auto">
            <a:xfrm>
              <a:off x="3357563" y="4386263"/>
              <a:ext cx="500062" cy="500062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24" name="矩形 22"/>
            <p:cNvSpPr>
              <a:spLocks noChangeArrowheads="1"/>
            </p:cNvSpPr>
            <p:nvPr/>
          </p:nvSpPr>
          <p:spPr bwMode="auto">
            <a:xfrm>
              <a:off x="3357562" y="4360645"/>
              <a:ext cx="571523" cy="600164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latin typeface="+mj-lt"/>
                </a:rPr>
                <a:t>40</a:t>
              </a:r>
              <a:endParaRPr lang="zh-TW" altLang="en-US" b="1" dirty="0">
                <a:latin typeface="+mj-lt"/>
              </a:endParaRPr>
            </a:p>
          </p:txBody>
        </p:sp>
      </p:grpSp>
      <p:cxnSp>
        <p:nvCxnSpPr>
          <p:cNvPr id="25" name="直線接點 36"/>
          <p:cNvCxnSpPr>
            <a:cxnSpLocks noChangeShapeType="1"/>
          </p:cNvCxnSpPr>
          <p:nvPr/>
        </p:nvCxnSpPr>
        <p:spPr bwMode="auto">
          <a:xfrm rot="5400000" flipH="1" flipV="1">
            <a:off x="2745359" y="4203774"/>
            <a:ext cx="260350" cy="217487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" name="直線接點 36"/>
          <p:cNvCxnSpPr>
            <a:cxnSpLocks noChangeShapeType="1"/>
          </p:cNvCxnSpPr>
          <p:nvPr/>
        </p:nvCxnSpPr>
        <p:spPr bwMode="auto">
          <a:xfrm rot="16200000" flipV="1">
            <a:off x="3316859" y="4203774"/>
            <a:ext cx="260350" cy="217487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pSp>
        <p:nvGrpSpPr>
          <p:cNvPr id="27" name="群組 50"/>
          <p:cNvGrpSpPr>
            <a:grpSpLocks/>
          </p:cNvGrpSpPr>
          <p:nvPr/>
        </p:nvGrpSpPr>
        <p:grpSpPr bwMode="auto">
          <a:xfrm>
            <a:off x="3482752" y="4341093"/>
            <a:ext cx="571500" cy="600075"/>
            <a:chOff x="1785938" y="5614988"/>
            <a:chExt cx="571500" cy="600075"/>
          </a:xfrm>
        </p:grpSpPr>
        <p:sp>
          <p:nvSpPr>
            <p:cNvPr id="28" name="橢圓 26"/>
            <p:cNvSpPr>
              <a:spLocks noChangeArrowheads="1"/>
            </p:cNvSpPr>
            <p:nvPr/>
          </p:nvSpPr>
          <p:spPr bwMode="auto">
            <a:xfrm>
              <a:off x="1785938" y="5643563"/>
              <a:ext cx="500062" cy="500062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29" name="矩形 22"/>
            <p:cNvSpPr>
              <a:spLocks noChangeArrowheads="1"/>
            </p:cNvSpPr>
            <p:nvPr/>
          </p:nvSpPr>
          <p:spPr bwMode="auto">
            <a:xfrm>
              <a:off x="1857376" y="5614988"/>
              <a:ext cx="500062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latin typeface="+mj-lt"/>
                </a:rPr>
                <a:t>3</a:t>
              </a:r>
              <a:endParaRPr lang="zh-TW" altLang="en-US" b="1" dirty="0">
                <a:latin typeface="+mj-lt"/>
              </a:endParaRPr>
            </a:p>
          </p:txBody>
        </p:sp>
      </p:grpSp>
      <p:cxnSp>
        <p:nvCxnSpPr>
          <p:cNvPr id="30" name="直線接點 49"/>
          <p:cNvCxnSpPr>
            <a:cxnSpLocks noChangeShapeType="1"/>
          </p:cNvCxnSpPr>
          <p:nvPr/>
        </p:nvCxnSpPr>
        <p:spPr bwMode="auto">
          <a:xfrm rot="16200000" flipV="1">
            <a:off x="5445696" y="3575124"/>
            <a:ext cx="288925" cy="217487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pSp>
        <p:nvGrpSpPr>
          <p:cNvPr id="31" name="群組 51"/>
          <p:cNvGrpSpPr>
            <a:grpSpLocks/>
          </p:cNvGrpSpPr>
          <p:nvPr/>
        </p:nvGrpSpPr>
        <p:grpSpPr bwMode="auto">
          <a:xfrm>
            <a:off x="2339752" y="4341093"/>
            <a:ext cx="571500" cy="600075"/>
            <a:chOff x="642938" y="5614988"/>
            <a:chExt cx="571500" cy="600075"/>
          </a:xfrm>
        </p:grpSpPr>
        <p:sp>
          <p:nvSpPr>
            <p:cNvPr id="32" name="橢圓 26"/>
            <p:cNvSpPr>
              <a:spLocks noChangeArrowheads="1"/>
            </p:cNvSpPr>
            <p:nvPr/>
          </p:nvSpPr>
          <p:spPr bwMode="auto">
            <a:xfrm>
              <a:off x="642938" y="5643563"/>
              <a:ext cx="500062" cy="500062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33" name="矩形 22"/>
            <p:cNvSpPr>
              <a:spLocks noChangeArrowheads="1"/>
            </p:cNvSpPr>
            <p:nvPr/>
          </p:nvSpPr>
          <p:spPr bwMode="auto">
            <a:xfrm>
              <a:off x="714376" y="5614988"/>
              <a:ext cx="500062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latin typeface="+mj-lt"/>
                </a:rPr>
                <a:t>1</a:t>
              </a:r>
              <a:endParaRPr lang="zh-TW" altLang="en-US" b="1" dirty="0">
                <a:latin typeface="+mj-lt"/>
              </a:endParaRPr>
            </a:p>
          </p:txBody>
        </p:sp>
      </p:grpSp>
      <p:cxnSp>
        <p:nvCxnSpPr>
          <p:cNvPr id="34" name="直線單箭頭接點 33"/>
          <p:cNvCxnSpPr>
            <a:cxnSpLocks noChangeShapeType="1"/>
          </p:cNvCxnSpPr>
          <p:nvPr/>
        </p:nvCxnSpPr>
        <p:spPr bwMode="auto">
          <a:xfrm rot="10800000" flipV="1">
            <a:off x="3982815" y="3012355"/>
            <a:ext cx="428625" cy="285750"/>
          </a:xfrm>
          <a:prstGeom prst="straightConnector1">
            <a:avLst/>
          </a:prstGeom>
          <a:noFill/>
          <a:ln w="38100" algn="ctr">
            <a:solidFill>
              <a:srgbClr val="7030A0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41" name="文字方塊 40"/>
          <p:cNvSpPr txBox="1"/>
          <p:nvPr/>
        </p:nvSpPr>
        <p:spPr>
          <a:xfrm>
            <a:off x="1419097" y="3180908"/>
            <a:ext cx="1215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altLang="zh-TW" dirty="0" smtClean="0"/>
              <a:t>To delete </a:t>
            </a:r>
            <a:r>
              <a:rPr lang="en-US" altLang="zh-TW" dirty="0" smtClean="0">
                <a:solidFill>
                  <a:srgbClr val="C00000"/>
                </a:solidFill>
              </a:rPr>
              <a:t>5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35" name="投影片編號版面配置區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38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526742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3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BST : Delete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dirty="0"/>
              <a:t>Scenario </a:t>
            </a:r>
            <a:r>
              <a:rPr lang="en-US" altLang="zh-TW" dirty="0" smtClean="0"/>
              <a:t>2 </a:t>
            </a:r>
            <a:r>
              <a:rPr lang="en-US" altLang="zh-TW" dirty="0"/>
              <a:t>: The element is a </a:t>
            </a:r>
            <a:r>
              <a:rPr lang="en-US" altLang="zh-TW" dirty="0" smtClean="0"/>
              <a:t>non-leaf node with one child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Simply change the pointer from the parent node (i.e. node with key 30) to the single-child node (i.e. node with key 2)</a:t>
            </a:r>
          </a:p>
          <a:p>
            <a:r>
              <a:rPr lang="en-US" altLang="zh-TW" dirty="0" smtClean="0"/>
              <a:t>Dispose the node</a:t>
            </a:r>
          </a:p>
          <a:p>
            <a:endParaRPr lang="zh-TW" altLang="en-US" dirty="0"/>
          </a:p>
        </p:txBody>
      </p:sp>
      <p:sp>
        <p:nvSpPr>
          <p:cNvPr id="41" name="文字方塊 40"/>
          <p:cNvSpPr txBox="1"/>
          <p:nvPr/>
        </p:nvSpPr>
        <p:spPr>
          <a:xfrm>
            <a:off x="1419097" y="3180908"/>
            <a:ext cx="1215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altLang="zh-TW" dirty="0" smtClean="0"/>
              <a:t>To delete </a:t>
            </a:r>
            <a:r>
              <a:rPr lang="en-US" altLang="zh-TW" dirty="0" smtClean="0">
                <a:solidFill>
                  <a:srgbClr val="C00000"/>
                </a:solidFill>
              </a:rPr>
              <a:t>5</a:t>
            </a:r>
            <a:endParaRPr lang="zh-TW" altLang="en-US" dirty="0">
              <a:solidFill>
                <a:srgbClr val="C00000"/>
              </a:solidFill>
            </a:endParaRPr>
          </a:p>
        </p:txBody>
      </p:sp>
      <p:grpSp>
        <p:nvGrpSpPr>
          <p:cNvPr id="35" name="群組 34"/>
          <p:cNvGrpSpPr/>
          <p:nvPr/>
        </p:nvGrpSpPr>
        <p:grpSpPr>
          <a:xfrm>
            <a:off x="2915816" y="2447404"/>
            <a:ext cx="3373438" cy="1917700"/>
            <a:chOff x="3143250" y="3714750"/>
            <a:chExt cx="3373438" cy="1917700"/>
          </a:xfrm>
        </p:grpSpPr>
        <p:grpSp>
          <p:nvGrpSpPr>
            <p:cNvPr id="36" name="群組 57"/>
            <p:cNvGrpSpPr>
              <a:grpSpLocks/>
            </p:cNvGrpSpPr>
            <p:nvPr/>
          </p:nvGrpSpPr>
          <p:grpSpPr bwMode="auto">
            <a:xfrm>
              <a:off x="4500563" y="3714750"/>
              <a:ext cx="571500" cy="600075"/>
              <a:chOff x="6500812" y="3714750"/>
              <a:chExt cx="571491" cy="600164"/>
            </a:xfrm>
          </p:grpSpPr>
          <p:sp>
            <p:nvSpPr>
              <p:cNvPr id="37" name="橢圓 5"/>
              <p:cNvSpPr>
                <a:spLocks noChangeArrowheads="1"/>
              </p:cNvSpPr>
              <p:nvPr/>
            </p:nvSpPr>
            <p:spPr bwMode="auto">
              <a:xfrm>
                <a:off x="6500813" y="3743325"/>
                <a:ext cx="500062" cy="500063"/>
              </a:xfrm>
              <a:prstGeom prst="ellipse">
                <a:avLst/>
              </a:prstGeom>
              <a:solidFill>
                <a:schemeClr val="accent1">
                  <a:alpha val="0"/>
                </a:schemeClr>
              </a:solidFill>
              <a:ln w="38100" algn="ctr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tIns="137160" bIns="137160">
                <a:spAutoFit/>
              </a:bodyPr>
              <a:lstStyle/>
              <a:p>
                <a:endParaRPr lang="zh-TW" altLang="en-US"/>
              </a:p>
            </p:txBody>
          </p:sp>
          <p:sp>
            <p:nvSpPr>
              <p:cNvPr id="38" name="矩形 22"/>
              <p:cNvSpPr>
                <a:spLocks noChangeArrowheads="1"/>
              </p:cNvSpPr>
              <p:nvPr/>
            </p:nvSpPr>
            <p:spPr bwMode="auto">
              <a:xfrm>
                <a:off x="6500812" y="3714750"/>
                <a:ext cx="571491" cy="600164"/>
              </a:xfrm>
              <a:prstGeom prst="rect">
                <a:avLst/>
              </a:prstGeom>
              <a:solidFill>
                <a:schemeClr val="accent1">
                  <a:alpha val="0"/>
                </a:schemeClr>
              </a:solidFill>
              <a:ln w="9525" algn="ctr">
                <a:noFill/>
                <a:round/>
                <a:headEnd/>
                <a:tailEnd/>
              </a:ln>
            </p:spPr>
            <p:txBody>
              <a:bodyPr tIns="137160" bIns="137160">
                <a:spAutoFit/>
              </a:bodyPr>
              <a:lstStyle/>
              <a:p>
                <a:pPr>
                  <a:defRPr/>
                </a:pPr>
                <a:r>
                  <a:rPr lang="en-US" altLang="zh-TW" b="1" dirty="0">
                    <a:latin typeface="+mj-lt"/>
                  </a:rPr>
                  <a:t>30</a:t>
                </a:r>
                <a:endParaRPr lang="zh-TW" altLang="en-US" b="1" dirty="0">
                  <a:latin typeface="+mj-lt"/>
                </a:endParaRPr>
              </a:p>
            </p:txBody>
          </p:sp>
        </p:grpSp>
        <p:cxnSp>
          <p:nvCxnSpPr>
            <p:cNvPr id="39" name="直線接點 30"/>
            <p:cNvCxnSpPr>
              <a:cxnSpLocks noChangeShapeType="1"/>
            </p:cNvCxnSpPr>
            <p:nvPr/>
          </p:nvCxnSpPr>
          <p:spPr bwMode="auto">
            <a:xfrm rot="5400000" flipH="1" flipV="1">
              <a:off x="4213225" y="4098926"/>
              <a:ext cx="288925" cy="431800"/>
            </a:xfrm>
            <a:prstGeom prst="line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" name="直線接點 33"/>
            <p:cNvCxnSpPr>
              <a:cxnSpLocks noChangeShapeType="1"/>
            </p:cNvCxnSpPr>
            <p:nvPr/>
          </p:nvCxnSpPr>
          <p:spPr bwMode="auto">
            <a:xfrm rot="16200000" flipV="1">
              <a:off x="4999037" y="4098926"/>
              <a:ext cx="288925" cy="431800"/>
            </a:xfrm>
            <a:prstGeom prst="line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" name="直線接點 36"/>
            <p:cNvCxnSpPr>
              <a:cxnSpLocks noChangeShapeType="1"/>
            </p:cNvCxnSpPr>
            <p:nvPr/>
          </p:nvCxnSpPr>
          <p:spPr bwMode="auto">
            <a:xfrm rot="5400000" flipH="1" flipV="1">
              <a:off x="3534569" y="4849019"/>
              <a:ext cx="288925" cy="217487"/>
            </a:xfrm>
            <a:prstGeom prst="line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3" name="直線接點 49"/>
            <p:cNvCxnSpPr>
              <a:cxnSpLocks noChangeShapeType="1"/>
            </p:cNvCxnSpPr>
            <p:nvPr/>
          </p:nvCxnSpPr>
          <p:spPr bwMode="auto">
            <a:xfrm rot="16200000" flipV="1">
              <a:off x="5677694" y="4849019"/>
              <a:ext cx="288925" cy="217487"/>
            </a:xfrm>
            <a:prstGeom prst="line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44" name="群組 58"/>
            <p:cNvGrpSpPr>
              <a:grpSpLocks/>
            </p:cNvGrpSpPr>
            <p:nvPr/>
          </p:nvGrpSpPr>
          <p:grpSpPr bwMode="auto">
            <a:xfrm>
              <a:off x="3714750" y="4357688"/>
              <a:ext cx="571500" cy="600075"/>
              <a:chOff x="5715000" y="4357688"/>
              <a:chExt cx="571500" cy="600075"/>
            </a:xfrm>
          </p:grpSpPr>
          <p:sp>
            <p:nvSpPr>
              <p:cNvPr id="45" name="橢圓 24"/>
              <p:cNvSpPr>
                <a:spLocks noChangeArrowheads="1"/>
              </p:cNvSpPr>
              <p:nvPr/>
            </p:nvSpPr>
            <p:spPr bwMode="auto">
              <a:xfrm>
                <a:off x="5715000" y="4386263"/>
                <a:ext cx="500063" cy="500062"/>
              </a:xfrm>
              <a:prstGeom prst="ellipse">
                <a:avLst/>
              </a:prstGeom>
              <a:solidFill>
                <a:schemeClr val="accent1">
                  <a:alpha val="0"/>
                </a:schemeClr>
              </a:solidFill>
              <a:ln w="38100" algn="ctr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tIns="137160" bIns="137160">
                <a:spAutoFit/>
              </a:bodyPr>
              <a:lstStyle/>
              <a:p>
                <a:endParaRPr lang="zh-TW" altLang="en-US"/>
              </a:p>
            </p:txBody>
          </p:sp>
          <p:sp>
            <p:nvSpPr>
              <p:cNvPr id="46" name="矩形 22"/>
              <p:cNvSpPr>
                <a:spLocks noChangeArrowheads="1"/>
              </p:cNvSpPr>
              <p:nvPr/>
            </p:nvSpPr>
            <p:spPr bwMode="auto">
              <a:xfrm>
                <a:off x="5786438" y="4357688"/>
                <a:ext cx="500062" cy="600075"/>
              </a:xfrm>
              <a:prstGeom prst="rect">
                <a:avLst/>
              </a:prstGeom>
              <a:solidFill>
                <a:schemeClr val="accent1">
                  <a:alpha val="0"/>
                </a:schemeClr>
              </a:solidFill>
              <a:ln w="9525" algn="ctr">
                <a:noFill/>
                <a:round/>
                <a:headEnd/>
                <a:tailEnd/>
              </a:ln>
            </p:spPr>
            <p:txBody>
              <a:bodyPr tIns="137160" bIns="137160">
                <a:spAutoFit/>
              </a:bodyPr>
              <a:lstStyle/>
              <a:p>
                <a:pPr>
                  <a:defRPr/>
                </a:pPr>
                <a:r>
                  <a:rPr lang="en-US" altLang="zh-TW" b="1" dirty="0">
                    <a:latin typeface="+mj-lt"/>
                  </a:rPr>
                  <a:t>2</a:t>
                </a:r>
                <a:endParaRPr lang="zh-TW" altLang="en-US" b="1" dirty="0">
                  <a:latin typeface="+mj-lt"/>
                </a:endParaRPr>
              </a:p>
            </p:txBody>
          </p:sp>
        </p:grpSp>
        <p:grpSp>
          <p:nvGrpSpPr>
            <p:cNvPr id="47" name="群組 55"/>
            <p:cNvGrpSpPr>
              <a:grpSpLocks/>
            </p:cNvGrpSpPr>
            <p:nvPr/>
          </p:nvGrpSpPr>
          <p:grpSpPr bwMode="auto">
            <a:xfrm>
              <a:off x="5857875" y="5000625"/>
              <a:ext cx="658813" cy="600075"/>
              <a:chOff x="7858125" y="5000625"/>
              <a:chExt cx="658705" cy="600164"/>
            </a:xfrm>
          </p:grpSpPr>
          <p:sp>
            <p:nvSpPr>
              <p:cNvPr id="48" name="橢圓 29"/>
              <p:cNvSpPr>
                <a:spLocks noChangeArrowheads="1"/>
              </p:cNvSpPr>
              <p:nvPr/>
            </p:nvSpPr>
            <p:spPr bwMode="auto">
              <a:xfrm>
                <a:off x="7858125" y="5029200"/>
                <a:ext cx="500063" cy="500063"/>
              </a:xfrm>
              <a:prstGeom prst="ellipse">
                <a:avLst/>
              </a:prstGeom>
              <a:solidFill>
                <a:schemeClr val="accent1">
                  <a:alpha val="0"/>
                </a:schemeClr>
              </a:solidFill>
              <a:ln w="38100" algn="ctr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tIns="137160" bIns="137160">
                <a:spAutoFit/>
              </a:bodyPr>
              <a:lstStyle/>
              <a:p>
                <a:endParaRPr lang="zh-TW" altLang="en-US"/>
              </a:p>
            </p:txBody>
          </p:sp>
          <p:sp>
            <p:nvSpPr>
              <p:cNvPr id="49" name="矩形 22"/>
              <p:cNvSpPr>
                <a:spLocks noChangeArrowheads="1"/>
              </p:cNvSpPr>
              <p:nvPr/>
            </p:nvSpPr>
            <p:spPr bwMode="auto">
              <a:xfrm>
                <a:off x="7873997" y="5000625"/>
                <a:ext cx="642833" cy="600164"/>
              </a:xfrm>
              <a:prstGeom prst="rect">
                <a:avLst/>
              </a:prstGeom>
              <a:solidFill>
                <a:schemeClr val="accent1">
                  <a:alpha val="0"/>
                </a:schemeClr>
              </a:solidFill>
              <a:ln w="9525" algn="ctr">
                <a:noFill/>
                <a:round/>
                <a:headEnd/>
                <a:tailEnd/>
              </a:ln>
            </p:spPr>
            <p:txBody>
              <a:bodyPr tIns="137160" bIns="137160">
                <a:spAutoFit/>
              </a:bodyPr>
              <a:lstStyle/>
              <a:p>
                <a:pPr>
                  <a:defRPr/>
                </a:pPr>
                <a:r>
                  <a:rPr lang="en-US" altLang="zh-TW" b="1" dirty="0">
                    <a:latin typeface="+mj-lt"/>
                  </a:rPr>
                  <a:t>80</a:t>
                </a:r>
                <a:endParaRPr lang="zh-TW" altLang="en-US" b="1" dirty="0">
                  <a:latin typeface="+mj-lt"/>
                </a:endParaRPr>
              </a:p>
            </p:txBody>
          </p:sp>
        </p:grpSp>
        <p:grpSp>
          <p:nvGrpSpPr>
            <p:cNvPr id="50" name="群組 56"/>
            <p:cNvGrpSpPr>
              <a:grpSpLocks/>
            </p:cNvGrpSpPr>
            <p:nvPr/>
          </p:nvGrpSpPr>
          <p:grpSpPr bwMode="auto">
            <a:xfrm>
              <a:off x="5286375" y="4360863"/>
              <a:ext cx="571500" cy="600075"/>
              <a:chOff x="7286625" y="4360645"/>
              <a:chExt cx="571497" cy="600164"/>
            </a:xfrm>
          </p:grpSpPr>
          <p:sp>
            <p:nvSpPr>
              <p:cNvPr id="51" name="橢圓 25"/>
              <p:cNvSpPr>
                <a:spLocks noChangeArrowheads="1"/>
              </p:cNvSpPr>
              <p:nvPr/>
            </p:nvSpPr>
            <p:spPr bwMode="auto">
              <a:xfrm>
                <a:off x="7286625" y="4386263"/>
                <a:ext cx="500063" cy="500062"/>
              </a:xfrm>
              <a:prstGeom prst="ellipse">
                <a:avLst/>
              </a:prstGeom>
              <a:solidFill>
                <a:schemeClr val="accent1">
                  <a:alpha val="0"/>
                </a:schemeClr>
              </a:solidFill>
              <a:ln w="38100" algn="ctr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tIns="137160" bIns="137160">
                <a:spAutoFit/>
              </a:bodyPr>
              <a:lstStyle/>
              <a:p>
                <a:endParaRPr lang="zh-TW" altLang="en-US"/>
              </a:p>
            </p:txBody>
          </p:sp>
          <p:sp>
            <p:nvSpPr>
              <p:cNvPr id="52" name="矩形 22"/>
              <p:cNvSpPr>
                <a:spLocks noChangeArrowheads="1"/>
              </p:cNvSpPr>
              <p:nvPr/>
            </p:nvSpPr>
            <p:spPr bwMode="auto">
              <a:xfrm>
                <a:off x="7286625" y="4360645"/>
                <a:ext cx="571497" cy="600164"/>
              </a:xfrm>
              <a:prstGeom prst="rect">
                <a:avLst/>
              </a:prstGeom>
              <a:solidFill>
                <a:schemeClr val="accent1">
                  <a:alpha val="0"/>
                </a:schemeClr>
              </a:solidFill>
              <a:ln w="9525" algn="ctr">
                <a:noFill/>
                <a:round/>
                <a:headEnd/>
                <a:tailEnd/>
              </a:ln>
            </p:spPr>
            <p:txBody>
              <a:bodyPr tIns="137160" bIns="137160">
                <a:spAutoFit/>
              </a:bodyPr>
              <a:lstStyle/>
              <a:p>
                <a:pPr>
                  <a:defRPr/>
                </a:pPr>
                <a:r>
                  <a:rPr lang="en-US" altLang="zh-TW" b="1" dirty="0">
                    <a:latin typeface="+mj-lt"/>
                  </a:rPr>
                  <a:t>40</a:t>
                </a:r>
                <a:endParaRPr lang="zh-TW" altLang="en-US" b="1" dirty="0">
                  <a:latin typeface="+mj-lt"/>
                </a:endParaRPr>
              </a:p>
            </p:txBody>
          </p:sp>
        </p:grpSp>
        <p:cxnSp>
          <p:nvCxnSpPr>
            <p:cNvPr id="53" name="直線接點 36"/>
            <p:cNvCxnSpPr>
              <a:cxnSpLocks noChangeShapeType="1"/>
            </p:cNvCxnSpPr>
            <p:nvPr/>
          </p:nvCxnSpPr>
          <p:spPr bwMode="auto">
            <a:xfrm rot="16200000" flipV="1">
              <a:off x="4084638" y="4870450"/>
              <a:ext cx="331788" cy="217487"/>
            </a:xfrm>
            <a:prstGeom prst="line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54" name="群組 53"/>
            <p:cNvGrpSpPr>
              <a:grpSpLocks/>
            </p:cNvGrpSpPr>
            <p:nvPr/>
          </p:nvGrpSpPr>
          <p:grpSpPr bwMode="auto">
            <a:xfrm>
              <a:off x="3143250" y="5003800"/>
              <a:ext cx="571500" cy="600075"/>
              <a:chOff x="5143500" y="5003582"/>
              <a:chExt cx="571500" cy="600075"/>
            </a:xfrm>
          </p:grpSpPr>
          <p:sp>
            <p:nvSpPr>
              <p:cNvPr id="55" name="橢圓 26"/>
              <p:cNvSpPr>
                <a:spLocks noChangeArrowheads="1"/>
              </p:cNvSpPr>
              <p:nvPr/>
            </p:nvSpPr>
            <p:spPr bwMode="auto">
              <a:xfrm>
                <a:off x="5143500" y="5029200"/>
                <a:ext cx="500063" cy="500063"/>
              </a:xfrm>
              <a:prstGeom prst="ellipse">
                <a:avLst/>
              </a:prstGeom>
              <a:solidFill>
                <a:schemeClr val="accent1">
                  <a:alpha val="0"/>
                </a:schemeClr>
              </a:solidFill>
              <a:ln w="38100" algn="ctr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tIns="137160" bIns="137160">
                <a:spAutoFit/>
              </a:bodyPr>
              <a:lstStyle/>
              <a:p>
                <a:endParaRPr lang="zh-TW" altLang="en-US"/>
              </a:p>
            </p:txBody>
          </p:sp>
          <p:sp>
            <p:nvSpPr>
              <p:cNvPr id="56" name="矩形 22"/>
              <p:cNvSpPr>
                <a:spLocks noChangeArrowheads="1"/>
              </p:cNvSpPr>
              <p:nvPr/>
            </p:nvSpPr>
            <p:spPr bwMode="auto">
              <a:xfrm>
                <a:off x="5214938" y="5003582"/>
                <a:ext cx="500062" cy="600075"/>
              </a:xfrm>
              <a:prstGeom prst="rect">
                <a:avLst/>
              </a:prstGeom>
              <a:solidFill>
                <a:schemeClr val="accent1">
                  <a:alpha val="0"/>
                </a:schemeClr>
              </a:solidFill>
              <a:ln w="9525" algn="ctr">
                <a:noFill/>
                <a:round/>
                <a:headEnd/>
                <a:tailEnd/>
              </a:ln>
            </p:spPr>
            <p:txBody>
              <a:bodyPr tIns="137160" bIns="137160">
                <a:spAutoFit/>
              </a:bodyPr>
              <a:lstStyle/>
              <a:p>
                <a:pPr>
                  <a:defRPr/>
                </a:pPr>
                <a:r>
                  <a:rPr lang="en-US" altLang="zh-TW" b="1" dirty="0">
                    <a:latin typeface="+mj-lt"/>
                  </a:rPr>
                  <a:t>1</a:t>
                </a:r>
                <a:endParaRPr lang="zh-TW" altLang="en-US" b="1" dirty="0">
                  <a:latin typeface="+mj-lt"/>
                </a:endParaRPr>
              </a:p>
            </p:txBody>
          </p:sp>
        </p:grpSp>
        <p:grpSp>
          <p:nvGrpSpPr>
            <p:cNvPr id="57" name="群組 54"/>
            <p:cNvGrpSpPr>
              <a:grpSpLocks/>
            </p:cNvGrpSpPr>
            <p:nvPr/>
          </p:nvGrpSpPr>
          <p:grpSpPr bwMode="auto">
            <a:xfrm>
              <a:off x="4286250" y="5032375"/>
              <a:ext cx="571500" cy="600075"/>
              <a:chOff x="6286500" y="5032157"/>
              <a:chExt cx="571500" cy="600075"/>
            </a:xfrm>
          </p:grpSpPr>
          <p:sp>
            <p:nvSpPr>
              <p:cNvPr id="58" name="橢圓 26"/>
              <p:cNvSpPr>
                <a:spLocks noChangeArrowheads="1"/>
              </p:cNvSpPr>
              <p:nvPr/>
            </p:nvSpPr>
            <p:spPr bwMode="auto">
              <a:xfrm>
                <a:off x="6286500" y="5072063"/>
                <a:ext cx="500063" cy="500062"/>
              </a:xfrm>
              <a:prstGeom prst="ellipse">
                <a:avLst/>
              </a:prstGeom>
              <a:solidFill>
                <a:schemeClr val="accent1">
                  <a:alpha val="0"/>
                </a:schemeClr>
              </a:solidFill>
              <a:ln w="38100" algn="ctr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tIns="137160" bIns="137160">
                <a:spAutoFit/>
              </a:bodyPr>
              <a:lstStyle/>
              <a:p>
                <a:endParaRPr lang="zh-TW" altLang="en-US"/>
              </a:p>
            </p:txBody>
          </p:sp>
          <p:sp>
            <p:nvSpPr>
              <p:cNvPr id="59" name="矩形 22"/>
              <p:cNvSpPr>
                <a:spLocks noChangeArrowheads="1"/>
              </p:cNvSpPr>
              <p:nvPr/>
            </p:nvSpPr>
            <p:spPr bwMode="auto">
              <a:xfrm>
                <a:off x="6357938" y="5032157"/>
                <a:ext cx="500062" cy="600075"/>
              </a:xfrm>
              <a:prstGeom prst="rect">
                <a:avLst/>
              </a:prstGeom>
              <a:solidFill>
                <a:schemeClr val="accent1">
                  <a:alpha val="0"/>
                </a:schemeClr>
              </a:solidFill>
              <a:ln w="9525" algn="ctr">
                <a:noFill/>
                <a:round/>
                <a:headEnd/>
                <a:tailEnd/>
              </a:ln>
            </p:spPr>
            <p:txBody>
              <a:bodyPr tIns="137160" bIns="137160">
                <a:spAutoFit/>
              </a:bodyPr>
              <a:lstStyle/>
              <a:p>
                <a:pPr>
                  <a:defRPr/>
                </a:pPr>
                <a:r>
                  <a:rPr lang="en-US" altLang="zh-TW" b="1" dirty="0">
                    <a:latin typeface="+mj-lt"/>
                  </a:rPr>
                  <a:t>3</a:t>
                </a:r>
                <a:endParaRPr lang="zh-TW" altLang="en-US" b="1" dirty="0">
                  <a:latin typeface="+mj-lt"/>
                </a:endParaRPr>
              </a:p>
            </p:txBody>
          </p:sp>
        </p:grpSp>
        <p:cxnSp>
          <p:nvCxnSpPr>
            <p:cNvPr id="60" name="直線接點 30"/>
            <p:cNvCxnSpPr>
              <a:cxnSpLocks noChangeShapeType="1"/>
            </p:cNvCxnSpPr>
            <p:nvPr/>
          </p:nvCxnSpPr>
          <p:spPr bwMode="auto">
            <a:xfrm rot="5400000" flipH="1" flipV="1">
              <a:off x="4213225" y="4098926"/>
              <a:ext cx="288925" cy="431800"/>
            </a:xfrm>
            <a:prstGeom prst="line">
              <a:avLst/>
            </a:prstGeom>
            <a:noFill/>
            <a:ln w="63500" algn="ctr">
              <a:solidFill>
                <a:srgbClr val="7030A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1" name="直線接點 33"/>
            <p:cNvCxnSpPr>
              <a:cxnSpLocks noChangeShapeType="1"/>
            </p:cNvCxnSpPr>
            <p:nvPr/>
          </p:nvCxnSpPr>
          <p:spPr bwMode="auto">
            <a:xfrm rot="16200000" flipV="1">
              <a:off x="4999037" y="4098926"/>
              <a:ext cx="288925" cy="431800"/>
            </a:xfrm>
            <a:prstGeom prst="line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2" name="直線接點 36"/>
            <p:cNvCxnSpPr>
              <a:cxnSpLocks noChangeShapeType="1"/>
            </p:cNvCxnSpPr>
            <p:nvPr/>
          </p:nvCxnSpPr>
          <p:spPr bwMode="auto">
            <a:xfrm rot="5400000" flipH="1" flipV="1">
              <a:off x="3534569" y="4849019"/>
              <a:ext cx="288925" cy="217487"/>
            </a:xfrm>
            <a:prstGeom prst="line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3" name="直線接點 49"/>
            <p:cNvCxnSpPr>
              <a:cxnSpLocks noChangeShapeType="1"/>
            </p:cNvCxnSpPr>
            <p:nvPr/>
          </p:nvCxnSpPr>
          <p:spPr bwMode="auto">
            <a:xfrm rot="16200000" flipV="1">
              <a:off x="5677694" y="4849019"/>
              <a:ext cx="288925" cy="217487"/>
            </a:xfrm>
            <a:prstGeom prst="line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4" name="直線接點 49"/>
            <p:cNvCxnSpPr>
              <a:cxnSpLocks noChangeShapeType="1"/>
            </p:cNvCxnSpPr>
            <p:nvPr/>
          </p:nvCxnSpPr>
          <p:spPr bwMode="auto">
            <a:xfrm rot="16200000" flipV="1">
              <a:off x="5677694" y="4849019"/>
              <a:ext cx="288925" cy="217487"/>
            </a:xfrm>
            <a:prstGeom prst="line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39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07738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Priority Queue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In a </a:t>
            </a:r>
            <a:r>
              <a:rPr lang="en-US" altLang="zh-TW" b="1" dirty="0" smtClean="0"/>
              <a:t>priority queue</a:t>
            </a:r>
            <a:r>
              <a:rPr lang="en-US" altLang="zh-TW" dirty="0" smtClean="0"/>
              <a:t>, the element to be processed/deleted is the one with </a:t>
            </a:r>
            <a:r>
              <a:rPr lang="en-US" altLang="zh-TW" b="1" dirty="0" smtClean="0"/>
              <a:t>highest</a:t>
            </a:r>
            <a:r>
              <a:rPr lang="en-US" altLang="zh-TW" dirty="0" smtClean="0"/>
              <a:t> (or </a:t>
            </a:r>
            <a:r>
              <a:rPr lang="en-US" altLang="zh-TW" b="1" dirty="0" smtClean="0"/>
              <a:t>lowest</a:t>
            </a:r>
            <a:r>
              <a:rPr lang="en-US" altLang="zh-TW" dirty="0" smtClean="0"/>
              <a:t>) priority</a:t>
            </a:r>
          </a:p>
          <a:p>
            <a:r>
              <a:rPr lang="en-US" altLang="zh-TW" dirty="0" smtClean="0"/>
              <a:t>Operations</a:t>
            </a:r>
          </a:p>
          <a:p>
            <a:pPr lvl="1"/>
            <a:r>
              <a:rPr lang="en-US" altLang="zh-TW" dirty="0" smtClean="0"/>
              <a:t>Get the max/min element</a:t>
            </a:r>
          </a:p>
          <a:p>
            <a:pPr lvl="1"/>
            <a:r>
              <a:rPr lang="en-US" altLang="zh-TW" dirty="0" smtClean="0"/>
              <a:t>Insert an element to the priority queue</a:t>
            </a:r>
          </a:p>
          <a:p>
            <a:pPr lvl="1"/>
            <a:r>
              <a:rPr lang="en-US" altLang="zh-TW" dirty="0" smtClean="0"/>
              <a:t>Delete element </a:t>
            </a:r>
            <a:r>
              <a:rPr lang="en-US" altLang="zh-TW" dirty="0"/>
              <a:t>with </a:t>
            </a:r>
            <a:r>
              <a:rPr lang="en-US" altLang="zh-TW" dirty="0" smtClean="0"/>
              <a:t>max/min priority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429434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BST : Delete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/>
          </a:bodyPr>
          <a:lstStyle/>
          <a:p>
            <a:r>
              <a:rPr lang="en-US" altLang="zh-TW" dirty="0"/>
              <a:t>Scenario </a:t>
            </a:r>
            <a:r>
              <a:rPr lang="en-US" altLang="zh-TW" dirty="0" smtClean="0"/>
              <a:t>3 </a:t>
            </a:r>
            <a:r>
              <a:rPr lang="en-US" altLang="zh-TW" dirty="0"/>
              <a:t>: The element is a non-leaf node with </a:t>
            </a:r>
            <a:r>
              <a:rPr lang="en-US" altLang="zh-TW" dirty="0" smtClean="0"/>
              <a:t>two children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smtClean="0"/>
              <a:t>The </a:t>
            </a:r>
            <a:r>
              <a:rPr lang="en-US" altLang="zh-TW" dirty="0"/>
              <a:t>deleted element is replaced by </a:t>
            </a:r>
            <a:r>
              <a:rPr lang="en-US" altLang="zh-TW" dirty="0" smtClean="0"/>
              <a:t>either </a:t>
            </a:r>
          </a:p>
          <a:p>
            <a:pPr lvl="1"/>
            <a:r>
              <a:rPr lang="en-US" altLang="zh-TW" dirty="0" smtClean="0"/>
              <a:t>the </a:t>
            </a:r>
            <a:r>
              <a:rPr lang="en-US" altLang="zh-TW" b="1" dirty="0" smtClean="0"/>
              <a:t>smallest</a:t>
            </a:r>
            <a:r>
              <a:rPr lang="en-US" altLang="zh-TW" dirty="0" smtClean="0"/>
              <a:t> </a:t>
            </a:r>
            <a:r>
              <a:rPr lang="en-US" altLang="zh-TW" dirty="0"/>
              <a:t>element in </a:t>
            </a:r>
            <a:r>
              <a:rPr lang="en-US" altLang="zh-TW" b="1" dirty="0" smtClean="0"/>
              <a:t>right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subtree</a:t>
            </a:r>
            <a:r>
              <a:rPr lang="en-US" altLang="zh-TW" dirty="0" smtClean="0"/>
              <a:t> </a:t>
            </a:r>
            <a:r>
              <a:rPr lang="en-US" altLang="zh-TW" dirty="0"/>
              <a:t>or 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the </a:t>
            </a:r>
            <a:r>
              <a:rPr lang="en-US" altLang="zh-TW" b="1" dirty="0" smtClean="0"/>
              <a:t>largest</a:t>
            </a:r>
            <a:r>
              <a:rPr lang="en-US" altLang="zh-TW" dirty="0" smtClean="0"/>
              <a:t> </a:t>
            </a:r>
            <a:r>
              <a:rPr lang="en-US" altLang="zh-TW" dirty="0"/>
              <a:t>element in </a:t>
            </a:r>
            <a:r>
              <a:rPr lang="en-US" altLang="zh-TW" b="1" dirty="0" smtClean="0"/>
              <a:t>left</a:t>
            </a:r>
            <a:r>
              <a:rPr lang="en-US" altLang="zh-TW" dirty="0" smtClean="0"/>
              <a:t> </a:t>
            </a:r>
            <a:r>
              <a:rPr lang="en-US" altLang="zh-TW" dirty="0" err="1"/>
              <a:t>subtree</a:t>
            </a:r>
            <a:endParaRPr lang="en-US" altLang="zh-TW" dirty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38" name="橢圓 5"/>
          <p:cNvSpPr>
            <a:spLocks noChangeArrowheads="1"/>
          </p:cNvSpPr>
          <p:nvPr/>
        </p:nvSpPr>
        <p:spPr bwMode="auto">
          <a:xfrm>
            <a:off x="4061098" y="2372693"/>
            <a:ext cx="500062" cy="500062"/>
          </a:xfrm>
          <a:prstGeom prst="ellipse">
            <a:avLst/>
          </a:prstGeom>
          <a:solidFill>
            <a:srgbClr val="FF9900"/>
          </a:solidFill>
          <a:ln w="38100" algn="ctr">
            <a:solidFill>
              <a:srgbClr val="FF0000">
                <a:alpha val="0"/>
              </a:srgbClr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grpSp>
        <p:nvGrpSpPr>
          <p:cNvPr id="39" name="群組 49"/>
          <p:cNvGrpSpPr>
            <a:grpSpLocks/>
          </p:cNvGrpSpPr>
          <p:nvPr/>
        </p:nvGrpSpPr>
        <p:grpSpPr bwMode="auto">
          <a:xfrm>
            <a:off x="4061098" y="2348880"/>
            <a:ext cx="571500" cy="600075"/>
            <a:chOff x="2286000" y="3286125"/>
            <a:chExt cx="571491" cy="600164"/>
          </a:xfrm>
        </p:grpSpPr>
        <p:sp>
          <p:nvSpPr>
            <p:cNvPr id="40" name="橢圓 5"/>
            <p:cNvSpPr>
              <a:spLocks noChangeArrowheads="1"/>
            </p:cNvSpPr>
            <p:nvPr/>
          </p:nvSpPr>
          <p:spPr bwMode="auto">
            <a:xfrm>
              <a:off x="2286000" y="3314700"/>
              <a:ext cx="500063" cy="500063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41" name="矩形 22"/>
            <p:cNvSpPr>
              <a:spLocks noChangeArrowheads="1"/>
            </p:cNvSpPr>
            <p:nvPr/>
          </p:nvSpPr>
          <p:spPr bwMode="auto">
            <a:xfrm>
              <a:off x="2286000" y="3286125"/>
              <a:ext cx="571491" cy="600164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latin typeface="+mj-lt"/>
                </a:rPr>
                <a:t>30</a:t>
              </a:r>
              <a:endParaRPr lang="zh-TW" altLang="en-US" b="1" dirty="0">
                <a:latin typeface="+mj-lt"/>
              </a:endParaRPr>
            </a:p>
          </p:txBody>
        </p:sp>
      </p:grpSp>
      <p:cxnSp>
        <p:nvCxnSpPr>
          <p:cNvPr id="42" name="直線接點 30"/>
          <p:cNvCxnSpPr>
            <a:cxnSpLocks noChangeShapeType="1"/>
          </p:cNvCxnSpPr>
          <p:nvPr/>
        </p:nvCxnSpPr>
        <p:spPr bwMode="auto">
          <a:xfrm rot="5400000" flipH="1" flipV="1">
            <a:off x="3773760" y="2733056"/>
            <a:ext cx="288925" cy="431800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3" name="直線接點 33"/>
          <p:cNvCxnSpPr>
            <a:cxnSpLocks noChangeShapeType="1"/>
          </p:cNvCxnSpPr>
          <p:nvPr/>
        </p:nvCxnSpPr>
        <p:spPr bwMode="auto">
          <a:xfrm rot="16200000" flipV="1">
            <a:off x="4559572" y="2733056"/>
            <a:ext cx="288925" cy="431800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4" name="直線接點 36"/>
          <p:cNvCxnSpPr>
            <a:cxnSpLocks noChangeShapeType="1"/>
          </p:cNvCxnSpPr>
          <p:nvPr/>
        </p:nvCxnSpPr>
        <p:spPr bwMode="auto">
          <a:xfrm rot="16200000" flipV="1">
            <a:off x="3630885" y="3518868"/>
            <a:ext cx="288925" cy="146050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5" name="直線接點 49"/>
          <p:cNvCxnSpPr>
            <a:cxnSpLocks noChangeShapeType="1"/>
          </p:cNvCxnSpPr>
          <p:nvPr/>
        </p:nvCxnSpPr>
        <p:spPr bwMode="auto">
          <a:xfrm rot="16200000" flipV="1">
            <a:off x="5238229" y="3483149"/>
            <a:ext cx="288925" cy="217487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pSp>
        <p:nvGrpSpPr>
          <p:cNvPr id="46" name="群組 50"/>
          <p:cNvGrpSpPr>
            <a:grpSpLocks/>
          </p:cNvGrpSpPr>
          <p:nvPr/>
        </p:nvGrpSpPr>
        <p:grpSpPr bwMode="auto">
          <a:xfrm>
            <a:off x="3275285" y="2991818"/>
            <a:ext cx="587375" cy="600075"/>
            <a:chOff x="1500188" y="3929067"/>
            <a:chExt cx="587248" cy="600075"/>
          </a:xfrm>
        </p:grpSpPr>
        <p:sp>
          <p:nvSpPr>
            <p:cNvPr id="47" name="橢圓 24"/>
            <p:cNvSpPr>
              <a:spLocks noChangeArrowheads="1"/>
            </p:cNvSpPr>
            <p:nvPr/>
          </p:nvSpPr>
          <p:spPr bwMode="auto">
            <a:xfrm>
              <a:off x="1500188" y="3957638"/>
              <a:ext cx="500062" cy="500062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48" name="矩形 22"/>
            <p:cNvSpPr>
              <a:spLocks noChangeArrowheads="1"/>
            </p:cNvSpPr>
            <p:nvPr/>
          </p:nvSpPr>
          <p:spPr bwMode="auto">
            <a:xfrm>
              <a:off x="1587482" y="3929067"/>
              <a:ext cx="499954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latin typeface="+mj-lt"/>
                </a:rPr>
                <a:t>5</a:t>
              </a:r>
              <a:endParaRPr lang="zh-TW" altLang="en-US" b="1" dirty="0">
                <a:latin typeface="+mj-lt"/>
              </a:endParaRPr>
            </a:p>
          </p:txBody>
        </p:sp>
      </p:grpSp>
      <p:grpSp>
        <p:nvGrpSpPr>
          <p:cNvPr id="49" name="群組 56"/>
          <p:cNvGrpSpPr>
            <a:grpSpLocks/>
          </p:cNvGrpSpPr>
          <p:nvPr/>
        </p:nvGrpSpPr>
        <p:grpSpPr bwMode="auto">
          <a:xfrm>
            <a:off x="5418410" y="3634755"/>
            <a:ext cx="587375" cy="600075"/>
            <a:chOff x="3643313" y="4572000"/>
            <a:chExt cx="587266" cy="600164"/>
          </a:xfrm>
        </p:grpSpPr>
        <p:sp>
          <p:nvSpPr>
            <p:cNvPr id="50" name="橢圓 29"/>
            <p:cNvSpPr>
              <a:spLocks noChangeArrowheads="1"/>
            </p:cNvSpPr>
            <p:nvPr/>
          </p:nvSpPr>
          <p:spPr bwMode="auto">
            <a:xfrm>
              <a:off x="3643313" y="4600575"/>
              <a:ext cx="500062" cy="500063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51" name="矩形 22"/>
            <p:cNvSpPr>
              <a:spLocks noChangeArrowheads="1"/>
            </p:cNvSpPr>
            <p:nvPr/>
          </p:nvSpPr>
          <p:spPr bwMode="auto">
            <a:xfrm>
              <a:off x="3659185" y="4572000"/>
              <a:ext cx="571394" cy="600164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latin typeface="+mj-lt"/>
                </a:rPr>
                <a:t>41</a:t>
              </a:r>
              <a:endParaRPr lang="zh-TW" altLang="en-US" b="1" dirty="0">
                <a:latin typeface="+mj-lt"/>
              </a:endParaRPr>
            </a:p>
          </p:txBody>
        </p:sp>
      </p:grpSp>
      <p:grpSp>
        <p:nvGrpSpPr>
          <p:cNvPr id="52" name="群組 55"/>
          <p:cNvGrpSpPr>
            <a:grpSpLocks/>
          </p:cNvGrpSpPr>
          <p:nvPr/>
        </p:nvGrpSpPr>
        <p:grpSpPr bwMode="auto">
          <a:xfrm>
            <a:off x="4846910" y="2991818"/>
            <a:ext cx="571500" cy="600075"/>
            <a:chOff x="3071813" y="3929067"/>
            <a:chExt cx="571496" cy="600164"/>
          </a:xfrm>
        </p:grpSpPr>
        <p:sp>
          <p:nvSpPr>
            <p:cNvPr id="53" name="橢圓 25"/>
            <p:cNvSpPr>
              <a:spLocks noChangeArrowheads="1"/>
            </p:cNvSpPr>
            <p:nvPr/>
          </p:nvSpPr>
          <p:spPr bwMode="auto">
            <a:xfrm>
              <a:off x="3071813" y="3957638"/>
              <a:ext cx="500062" cy="500062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54" name="矩形 22"/>
            <p:cNvSpPr>
              <a:spLocks noChangeArrowheads="1"/>
            </p:cNvSpPr>
            <p:nvPr/>
          </p:nvSpPr>
          <p:spPr bwMode="auto">
            <a:xfrm>
              <a:off x="3071813" y="3929067"/>
              <a:ext cx="571496" cy="600164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latin typeface="+mj-lt"/>
                </a:rPr>
                <a:t>40</a:t>
              </a:r>
              <a:endParaRPr lang="zh-TW" altLang="en-US" b="1" dirty="0">
                <a:latin typeface="+mj-lt"/>
              </a:endParaRPr>
            </a:p>
          </p:txBody>
        </p:sp>
      </p:grpSp>
      <p:grpSp>
        <p:nvGrpSpPr>
          <p:cNvPr id="55" name="群組 54"/>
          <p:cNvGrpSpPr>
            <a:grpSpLocks/>
          </p:cNvGrpSpPr>
          <p:nvPr/>
        </p:nvGrpSpPr>
        <p:grpSpPr bwMode="auto">
          <a:xfrm>
            <a:off x="4346848" y="3677618"/>
            <a:ext cx="571500" cy="600075"/>
            <a:chOff x="2571750" y="4614863"/>
            <a:chExt cx="571493" cy="600164"/>
          </a:xfrm>
        </p:grpSpPr>
        <p:sp>
          <p:nvSpPr>
            <p:cNvPr id="56" name="橢圓 26"/>
            <p:cNvSpPr>
              <a:spLocks noChangeArrowheads="1"/>
            </p:cNvSpPr>
            <p:nvPr/>
          </p:nvSpPr>
          <p:spPr bwMode="auto">
            <a:xfrm>
              <a:off x="2571750" y="4643438"/>
              <a:ext cx="500063" cy="500062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57" name="矩形 22"/>
            <p:cNvSpPr>
              <a:spLocks noChangeArrowheads="1"/>
            </p:cNvSpPr>
            <p:nvPr/>
          </p:nvSpPr>
          <p:spPr bwMode="auto">
            <a:xfrm>
              <a:off x="2571750" y="4614863"/>
              <a:ext cx="571493" cy="600164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latin typeface="+mj-lt"/>
                </a:rPr>
                <a:t>35</a:t>
              </a:r>
              <a:endParaRPr lang="zh-TW" altLang="en-US" b="1" dirty="0">
                <a:latin typeface="+mj-lt"/>
              </a:endParaRPr>
            </a:p>
          </p:txBody>
        </p:sp>
      </p:grpSp>
      <p:cxnSp>
        <p:nvCxnSpPr>
          <p:cNvPr id="58" name="直線接點 36"/>
          <p:cNvCxnSpPr>
            <a:cxnSpLocks noChangeShapeType="1"/>
          </p:cNvCxnSpPr>
          <p:nvPr/>
        </p:nvCxnSpPr>
        <p:spPr bwMode="auto">
          <a:xfrm rot="5400000" flipH="1" flipV="1">
            <a:off x="3609454" y="4111799"/>
            <a:ext cx="260350" cy="217488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60" name="直線接點 36"/>
          <p:cNvCxnSpPr>
            <a:cxnSpLocks noChangeShapeType="1"/>
          </p:cNvCxnSpPr>
          <p:nvPr/>
        </p:nvCxnSpPr>
        <p:spPr bwMode="auto">
          <a:xfrm rot="5400000" flipH="1" flipV="1">
            <a:off x="4681016" y="3540299"/>
            <a:ext cx="331788" cy="146050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pSp>
        <p:nvGrpSpPr>
          <p:cNvPr id="61" name="群組 51"/>
          <p:cNvGrpSpPr>
            <a:grpSpLocks/>
          </p:cNvGrpSpPr>
          <p:nvPr/>
        </p:nvGrpSpPr>
        <p:grpSpPr bwMode="auto">
          <a:xfrm>
            <a:off x="3775348" y="3634755"/>
            <a:ext cx="571500" cy="600075"/>
            <a:chOff x="2000250" y="4572000"/>
            <a:chExt cx="571500" cy="600075"/>
          </a:xfrm>
        </p:grpSpPr>
        <p:sp>
          <p:nvSpPr>
            <p:cNvPr id="62" name="橢圓 26"/>
            <p:cNvSpPr>
              <a:spLocks noChangeArrowheads="1"/>
            </p:cNvSpPr>
            <p:nvPr/>
          </p:nvSpPr>
          <p:spPr bwMode="auto">
            <a:xfrm>
              <a:off x="2000250" y="4600575"/>
              <a:ext cx="500063" cy="500063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63" name="矩形 22"/>
            <p:cNvSpPr>
              <a:spLocks noChangeArrowheads="1"/>
            </p:cNvSpPr>
            <p:nvPr/>
          </p:nvSpPr>
          <p:spPr bwMode="auto">
            <a:xfrm>
              <a:off x="2071687" y="4572000"/>
              <a:ext cx="500063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latin typeface="+mj-lt"/>
                </a:rPr>
                <a:t>7</a:t>
              </a:r>
              <a:endParaRPr lang="zh-TW" altLang="en-US" b="1" dirty="0">
                <a:latin typeface="+mj-lt"/>
              </a:endParaRPr>
            </a:p>
          </p:txBody>
        </p:sp>
      </p:grpSp>
      <p:grpSp>
        <p:nvGrpSpPr>
          <p:cNvPr id="64" name="群組 52"/>
          <p:cNvGrpSpPr>
            <a:grpSpLocks/>
          </p:cNvGrpSpPr>
          <p:nvPr/>
        </p:nvGrpSpPr>
        <p:grpSpPr bwMode="auto">
          <a:xfrm>
            <a:off x="3203848" y="4249118"/>
            <a:ext cx="571500" cy="600075"/>
            <a:chOff x="1428750" y="5186363"/>
            <a:chExt cx="571500" cy="600075"/>
          </a:xfrm>
        </p:grpSpPr>
        <p:sp>
          <p:nvSpPr>
            <p:cNvPr id="65" name="橢圓 26"/>
            <p:cNvSpPr>
              <a:spLocks noChangeArrowheads="1"/>
            </p:cNvSpPr>
            <p:nvPr/>
          </p:nvSpPr>
          <p:spPr bwMode="auto">
            <a:xfrm>
              <a:off x="1428750" y="5214938"/>
              <a:ext cx="500063" cy="500062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66" name="矩形 22"/>
            <p:cNvSpPr>
              <a:spLocks noChangeArrowheads="1"/>
            </p:cNvSpPr>
            <p:nvPr/>
          </p:nvSpPr>
          <p:spPr bwMode="auto">
            <a:xfrm>
              <a:off x="1500187" y="5186363"/>
              <a:ext cx="500063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latin typeface="+mj-lt"/>
                </a:rPr>
                <a:t>6</a:t>
              </a:r>
              <a:endParaRPr lang="zh-TW" altLang="en-US" b="1" dirty="0">
                <a:latin typeface="+mj-lt"/>
              </a:endParaRPr>
            </a:p>
          </p:txBody>
        </p:sp>
      </p:grpSp>
      <p:sp>
        <p:nvSpPr>
          <p:cNvPr id="70" name="矩形 22"/>
          <p:cNvSpPr>
            <a:spLocks noChangeArrowheads="1"/>
          </p:cNvSpPr>
          <p:nvPr/>
        </p:nvSpPr>
        <p:spPr bwMode="auto">
          <a:xfrm>
            <a:off x="5732535" y="4260230"/>
            <a:ext cx="2714625" cy="892175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 algn="ctr">
              <a:defRPr/>
            </a:pPr>
            <a:r>
              <a:rPr lang="en-US" altLang="zh-TW" sz="2000" dirty="0">
                <a:solidFill>
                  <a:srgbClr val="C00000"/>
                </a:solidFill>
                <a:latin typeface="+mj-lt"/>
              </a:rPr>
              <a:t>T</a:t>
            </a:r>
            <a:r>
              <a:rPr lang="en-US" altLang="zh-TW" sz="2000" dirty="0" smtClean="0">
                <a:solidFill>
                  <a:srgbClr val="C00000"/>
                </a:solidFill>
                <a:latin typeface="+mj-lt"/>
              </a:rPr>
              <a:t>he </a:t>
            </a:r>
            <a:r>
              <a:rPr lang="en-US" altLang="zh-TW" sz="2000" dirty="0">
                <a:solidFill>
                  <a:srgbClr val="C00000"/>
                </a:solidFill>
                <a:latin typeface="+mj-lt"/>
              </a:rPr>
              <a:t>smallest element </a:t>
            </a:r>
            <a:r>
              <a:rPr lang="en-US" altLang="zh-TW" sz="2000" dirty="0" smtClean="0">
                <a:solidFill>
                  <a:srgbClr val="C00000"/>
                </a:solidFill>
                <a:latin typeface="+mj-lt"/>
              </a:rPr>
              <a:t>in </a:t>
            </a:r>
            <a:r>
              <a:rPr lang="en-US" altLang="zh-TW" sz="2000" dirty="0">
                <a:solidFill>
                  <a:srgbClr val="C00000"/>
                </a:solidFill>
                <a:latin typeface="+mj-lt"/>
              </a:rPr>
              <a:t>right </a:t>
            </a:r>
            <a:r>
              <a:rPr lang="en-US" altLang="zh-TW" sz="2000" dirty="0" err="1">
                <a:solidFill>
                  <a:srgbClr val="C00000"/>
                </a:solidFill>
                <a:latin typeface="+mj-lt"/>
              </a:rPr>
              <a:t>subtree</a:t>
            </a:r>
            <a:endParaRPr lang="zh-TW" altLang="en-US" i="1" dirty="0">
              <a:solidFill>
                <a:srgbClr val="C00000"/>
              </a:solidFill>
              <a:latin typeface="+mj-lt"/>
            </a:endParaRPr>
          </a:p>
        </p:txBody>
      </p:sp>
      <p:cxnSp>
        <p:nvCxnSpPr>
          <p:cNvPr id="71" name="直線單箭頭接點 70"/>
          <p:cNvCxnSpPr>
            <a:cxnSpLocks noChangeShapeType="1"/>
            <a:stCxn id="70" idx="1"/>
          </p:cNvCxnSpPr>
          <p:nvPr/>
        </p:nvCxnSpPr>
        <p:spPr bwMode="auto">
          <a:xfrm flipH="1" flipV="1">
            <a:off x="4918348" y="4134818"/>
            <a:ext cx="814187" cy="571500"/>
          </a:xfrm>
          <a:prstGeom prst="straightConnector1">
            <a:avLst/>
          </a:prstGeom>
          <a:noFill/>
          <a:ln w="38100" algn="ctr">
            <a:solidFill>
              <a:srgbClr val="FF9900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72" name="直線單箭頭接點 71"/>
          <p:cNvCxnSpPr>
            <a:cxnSpLocks noChangeShapeType="1"/>
          </p:cNvCxnSpPr>
          <p:nvPr/>
        </p:nvCxnSpPr>
        <p:spPr bwMode="auto">
          <a:xfrm rot="16200000" flipV="1">
            <a:off x="4096817" y="3241849"/>
            <a:ext cx="642937" cy="142875"/>
          </a:xfrm>
          <a:prstGeom prst="straightConnector1">
            <a:avLst/>
          </a:prstGeom>
          <a:noFill/>
          <a:ln w="38100" algn="ctr">
            <a:solidFill>
              <a:srgbClr val="7030A0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75" name="文字方塊 74"/>
          <p:cNvSpPr txBox="1"/>
          <p:nvPr/>
        </p:nvSpPr>
        <p:spPr>
          <a:xfrm>
            <a:off x="4773885" y="2377451"/>
            <a:ext cx="1332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altLang="zh-TW" dirty="0" smtClean="0"/>
              <a:t>To delete </a:t>
            </a:r>
            <a:r>
              <a:rPr lang="en-US" altLang="zh-TW" dirty="0" smtClean="0">
                <a:solidFill>
                  <a:srgbClr val="C00000"/>
                </a:solidFill>
              </a:rPr>
              <a:t>30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40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109275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BFBFBF"/>
                                      </p:to>
                                    </p:animClr>
                                    <p:animClr clrSpc="rgb" dir="cw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FBFBF"/>
                                      </p:to>
                                    </p:animClr>
                                    <p:set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70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群組 49"/>
          <p:cNvGrpSpPr>
            <a:grpSpLocks/>
          </p:cNvGrpSpPr>
          <p:nvPr/>
        </p:nvGrpSpPr>
        <p:grpSpPr bwMode="auto">
          <a:xfrm>
            <a:off x="4061098" y="2348881"/>
            <a:ext cx="571500" cy="553998"/>
            <a:chOff x="2286000" y="3286125"/>
            <a:chExt cx="571491" cy="554080"/>
          </a:xfrm>
        </p:grpSpPr>
        <p:sp>
          <p:nvSpPr>
            <p:cNvPr id="40" name="橢圓 5"/>
            <p:cNvSpPr>
              <a:spLocks noChangeArrowheads="1"/>
            </p:cNvSpPr>
            <p:nvPr/>
          </p:nvSpPr>
          <p:spPr bwMode="auto">
            <a:xfrm>
              <a:off x="2286000" y="3314700"/>
              <a:ext cx="500063" cy="500063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41" name="矩形 22"/>
            <p:cNvSpPr>
              <a:spLocks noChangeArrowheads="1"/>
            </p:cNvSpPr>
            <p:nvPr/>
          </p:nvSpPr>
          <p:spPr bwMode="auto">
            <a:xfrm>
              <a:off x="2286000" y="3286125"/>
              <a:ext cx="571491" cy="55408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 smtClean="0">
                  <a:latin typeface="+mj-lt"/>
                </a:rPr>
                <a:t>35</a:t>
              </a:r>
              <a:endParaRPr lang="zh-TW" altLang="en-US" b="1" dirty="0">
                <a:latin typeface="+mj-lt"/>
              </a:endParaRPr>
            </a:p>
          </p:txBody>
        </p:sp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BST : Delete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357192"/>
          </a:xfrm>
        </p:spPr>
        <p:txBody>
          <a:bodyPr>
            <a:normAutofit/>
          </a:bodyPr>
          <a:lstStyle/>
          <a:p>
            <a:r>
              <a:rPr lang="en-US" altLang="zh-TW" dirty="0"/>
              <a:t>Scenario </a:t>
            </a:r>
            <a:r>
              <a:rPr lang="en-US" altLang="zh-TW" dirty="0" smtClean="0"/>
              <a:t>3 </a:t>
            </a:r>
            <a:r>
              <a:rPr lang="en-US" altLang="zh-TW" dirty="0"/>
              <a:t>: The element is a non-leaf node with </a:t>
            </a:r>
            <a:r>
              <a:rPr lang="en-US" altLang="zh-TW" dirty="0" smtClean="0"/>
              <a:t>two children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smtClean="0"/>
              <a:t>Delete the node</a:t>
            </a:r>
          </a:p>
          <a:p>
            <a:pPr lvl="1"/>
            <a:r>
              <a:rPr lang="en-US" altLang="zh-TW" dirty="0"/>
              <a:t>I</a:t>
            </a:r>
            <a:r>
              <a:rPr lang="en-US" altLang="zh-TW" dirty="0" smtClean="0"/>
              <a:t>t is a leaf node -&gt; apply scenario 1!</a:t>
            </a:r>
          </a:p>
        </p:txBody>
      </p:sp>
      <p:cxnSp>
        <p:nvCxnSpPr>
          <p:cNvPr id="42" name="直線接點 30"/>
          <p:cNvCxnSpPr>
            <a:cxnSpLocks noChangeShapeType="1"/>
          </p:cNvCxnSpPr>
          <p:nvPr/>
        </p:nvCxnSpPr>
        <p:spPr bwMode="auto">
          <a:xfrm rot="5400000" flipH="1" flipV="1">
            <a:off x="3773760" y="2733056"/>
            <a:ext cx="288925" cy="431800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3" name="直線接點 33"/>
          <p:cNvCxnSpPr>
            <a:cxnSpLocks noChangeShapeType="1"/>
          </p:cNvCxnSpPr>
          <p:nvPr/>
        </p:nvCxnSpPr>
        <p:spPr bwMode="auto">
          <a:xfrm rot="16200000" flipV="1">
            <a:off x="4559572" y="2733056"/>
            <a:ext cx="288925" cy="431800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4" name="直線接點 36"/>
          <p:cNvCxnSpPr>
            <a:cxnSpLocks noChangeShapeType="1"/>
          </p:cNvCxnSpPr>
          <p:nvPr/>
        </p:nvCxnSpPr>
        <p:spPr bwMode="auto">
          <a:xfrm rot="16200000" flipV="1">
            <a:off x="3630885" y="3518868"/>
            <a:ext cx="288925" cy="146050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5" name="直線接點 49"/>
          <p:cNvCxnSpPr>
            <a:cxnSpLocks noChangeShapeType="1"/>
          </p:cNvCxnSpPr>
          <p:nvPr/>
        </p:nvCxnSpPr>
        <p:spPr bwMode="auto">
          <a:xfrm rot="16200000" flipV="1">
            <a:off x="5238229" y="3483149"/>
            <a:ext cx="288925" cy="217487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pSp>
        <p:nvGrpSpPr>
          <p:cNvPr id="46" name="群組 50"/>
          <p:cNvGrpSpPr>
            <a:grpSpLocks/>
          </p:cNvGrpSpPr>
          <p:nvPr/>
        </p:nvGrpSpPr>
        <p:grpSpPr bwMode="auto">
          <a:xfrm>
            <a:off x="3275285" y="2991818"/>
            <a:ext cx="587375" cy="600075"/>
            <a:chOff x="1500188" y="3929067"/>
            <a:chExt cx="587248" cy="600075"/>
          </a:xfrm>
        </p:grpSpPr>
        <p:sp>
          <p:nvSpPr>
            <p:cNvPr id="47" name="橢圓 24"/>
            <p:cNvSpPr>
              <a:spLocks noChangeArrowheads="1"/>
            </p:cNvSpPr>
            <p:nvPr/>
          </p:nvSpPr>
          <p:spPr bwMode="auto">
            <a:xfrm>
              <a:off x="1500188" y="3957638"/>
              <a:ext cx="500062" cy="500062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48" name="矩形 22"/>
            <p:cNvSpPr>
              <a:spLocks noChangeArrowheads="1"/>
            </p:cNvSpPr>
            <p:nvPr/>
          </p:nvSpPr>
          <p:spPr bwMode="auto">
            <a:xfrm>
              <a:off x="1587482" y="3929067"/>
              <a:ext cx="499954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latin typeface="+mj-lt"/>
                </a:rPr>
                <a:t>5</a:t>
              </a:r>
              <a:endParaRPr lang="zh-TW" altLang="en-US" b="1" dirty="0">
                <a:latin typeface="+mj-lt"/>
              </a:endParaRPr>
            </a:p>
          </p:txBody>
        </p:sp>
      </p:grpSp>
      <p:grpSp>
        <p:nvGrpSpPr>
          <p:cNvPr id="49" name="群組 56"/>
          <p:cNvGrpSpPr>
            <a:grpSpLocks/>
          </p:cNvGrpSpPr>
          <p:nvPr/>
        </p:nvGrpSpPr>
        <p:grpSpPr bwMode="auto">
          <a:xfrm>
            <a:off x="5418410" y="3634755"/>
            <a:ext cx="587375" cy="600075"/>
            <a:chOff x="3643313" y="4572000"/>
            <a:chExt cx="587266" cy="600164"/>
          </a:xfrm>
        </p:grpSpPr>
        <p:sp>
          <p:nvSpPr>
            <p:cNvPr id="50" name="橢圓 29"/>
            <p:cNvSpPr>
              <a:spLocks noChangeArrowheads="1"/>
            </p:cNvSpPr>
            <p:nvPr/>
          </p:nvSpPr>
          <p:spPr bwMode="auto">
            <a:xfrm>
              <a:off x="3643313" y="4600575"/>
              <a:ext cx="500062" cy="500063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51" name="矩形 22"/>
            <p:cNvSpPr>
              <a:spLocks noChangeArrowheads="1"/>
            </p:cNvSpPr>
            <p:nvPr/>
          </p:nvSpPr>
          <p:spPr bwMode="auto">
            <a:xfrm>
              <a:off x="3659185" y="4572000"/>
              <a:ext cx="571394" cy="600164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latin typeface="+mj-lt"/>
                </a:rPr>
                <a:t>41</a:t>
              </a:r>
              <a:endParaRPr lang="zh-TW" altLang="en-US" b="1" dirty="0">
                <a:latin typeface="+mj-lt"/>
              </a:endParaRPr>
            </a:p>
          </p:txBody>
        </p:sp>
      </p:grpSp>
      <p:grpSp>
        <p:nvGrpSpPr>
          <p:cNvPr id="52" name="群組 55"/>
          <p:cNvGrpSpPr>
            <a:grpSpLocks/>
          </p:cNvGrpSpPr>
          <p:nvPr/>
        </p:nvGrpSpPr>
        <p:grpSpPr bwMode="auto">
          <a:xfrm>
            <a:off x="4846910" y="2991818"/>
            <a:ext cx="571500" cy="600075"/>
            <a:chOff x="3071813" y="3929067"/>
            <a:chExt cx="571496" cy="600164"/>
          </a:xfrm>
        </p:grpSpPr>
        <p:sp>
          <p:nvSpPr>
            <p:cNvPr id="53" name="橢圓 25"/>
            <p:cNvSpPr>
              <a:spLocks noChangeArrowheads="1"/>
            </p:cNvSpPr>
            <p:nvPr/>
          </p:nvSpPr>
          <p:spPr bwMode="auto">
            <a:xfrm>
              <a:off x="3071813" y="3957638"/>
              <a:ext cx="500062" cy="500062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54" name="矩形 22"/>
            <p:cNvSpPr>
              <a:spLocks noChangeArrowheads="1"/>
            </p:cNvSpPr>
            <p:nvPr/>
          </p:nvSpPr>
          <p:spPr bwMode="auto">
            <a:xfrm>
              <a:off x="3071813" y="3929067"/>
              <a:ext cx="571496" cy="600164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latin typeface="+mj-lt"/>
                </a:rPr>
                <a:t>40</a:t>
              </a:r>
              <a:endParaRPr lang="zh-TW" altLang="en-US" b="1" dirty="0">
                <a:latin typeface="+mj-lt"/>
              </a:endParaRPr>
            </a:p>
          </p:txBody>
        </p:sp>
      </p:grpSp>
      <p:cxnSp>
        <p:nvCxnSpPr>
          <p:cNvPr id="58" name="直線接點 36"/>
          <p:cNvCxnSpPr>
            <a:cxnSpLocks noChangeShapeType="1"/>
          </p:cNvCxnSpPr>
          <p:nvPr/>
        </p:nvCxnSpPr>
        <p:spPr bwMode="auto">
          <a:xfrm rot="5400000" flipH="1" flipV="1">
            <a:off x="3609454" y="4111799"/>
            <a:ext cx="260350" cy="217488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pSp>
        <p:nvGrpSpPr>
          <p:cNvPr id="4" name="群組 3"/>
          <p:cNvGrpSpPr/>
          <p:nvPr/>
        </p:nvGrpSpPr>
        <p:grpSpPr>
          <a:xfrm>
            <a:off x="4343900" y="3447430"/>
            <a:ext cx="576035" cy="830259"/>
            <a:chOff x="4343900" y="3447430"/>
            <a:chExt cx="576035" cy="830259"/>
          </a:xfrm>
        </p:grpSpPr>
        <p:sp>
          <p:nvSpPr>
            <p:cNvPr id="38" name="橢圓 5"/>
            <p:cNvSpPr>
              <a:spLocks noChangeArrowheads="1"/>
            </p:cNvSpPr>
            <p:nvPr/>
          </p:nvSpPr>
          <p:spPr bwMode="auto">
            <a:xfrm>
              <a:off x="4343900" y="3727624"/>
              <a:ext cx="500062" cy="500062"/>
            </a:xfrm>
            <a:prstGeom prst="ellipse">
              <a:avLst/>
            </a:prstGeom>
            <a:solidFill>
              <a:srgbClr val="FF9900"/>
            </a:solidFill>
            <a:ln w="38100" algn="ctr">
              <a:solidFill>
                <a:srgbClr val="FF0000">
                  <a:alpha val="0"/>
                </a:srgbClr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grpSp>
          <p:nvGrpSpPr>
            <p:cNvPr id="55" name="群組 54"/>
            <p:cNvGrpSpPr>
              <a:grpSpLocks/>
            </p:cNvGrpSpPr>
            <p:nvPr/>
          </p:nvGrpSpPr>
          <p:grpSpPr bwMode="auto">
            <a:xfrm>
              <a:off x="4346846" y="3677614"/>
              <a:ext cx="571503" cy="600075"/>
              <a:chOff x="2571748" y="4614867"/>
              <a:chExt cx="571496" cy="600165"/>
            </a:xfrm>
          </p:grpSpPr>
          <p:sp>
            <p:nvSpPr>
              <p:cNvPr id="56" name="橢圓 26"/>
              <p:cNvSpPr>
                <a:spLocks noChangeArrowheads="1"/>
              </p:cNvSpPr>
              <p:nvPr/>
            </p:nvSpPr>
            <p:spPr bwMode="auto">
              <a:xfrm>
                <a:off x="2571748" y="4643441"/>
                <a:ext cx="500063" cy="500062"/>
              </a:xfrm>
              <a:prstGeom prst="ellipse">
                <a:avLst/>
              </a:prstGeom>
              <a:solidFill>
                <a:schemeClr val="accent1">
                  <a:alpha val="0"/>
                </a:schemeClr>
              </a:solidFill>
              <a:ln w="38100" algn="ctr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tIns="137160" bIns="137160">
                <a:spAutoFit/>
              </a:bodyPr>
              <a:lstStyle/>
              <a:p>
                <a:endParaRPr lang="zh-TW" altLang="en-US"/>
              </a:p>
            </p:txBody>
          </p:sp>
          <p:sp>
            <p:nvSpPr>
              <p:cNvPr id="57" name="矩形 22"/>
              <p:cNvSpPr>
                <a:spLocks noChangeArrowheads="1"/>
              </p:cNvSpPr>
              <p:nvPr/>
            </p:nvSpPr>
            <p:spPr bwMode="auto">
              <a:xfrm>
                <a:off x="2571751" y="4614867"/>
                <a:ext cx="571493" cy="600165"/>
              </a:xfrm>
              <a:prstGeom prst="rect">
                <a:avLst/>
              </a:prstGeom>
              <a:solidFill>
                <a:schemeClr val="accent1">
                  <a:alpha val="0"/>
                </a:schemeClr>
              </a:solidFill>
              <a:ln w="9525" algn="ctr">
                <a:noFill/>
                <a:round/>
                <a:headEnd/>
                <a:tailEnd/>
              </a:ln>
            </p:spPr>
            <p:txBody>
              <a:bodyPr tIns="137160" bIns="137160">
                <a:spAutoFit/>
              </a:bodyPr>
              <a:lstStyle/>
              <a:p>
                <a:pPr>
                  <a:defRPr/>
                </a:pPr>
                <a:r>
                  <a:rPr lang="en-US" altLang="zh-TW" b="1" dirty="0">
                    <a:latin typeface="+mj-lt"/>
                  </a:rPr>
                  <a:t>35</a:t>
                </a:r>
                <a:endParaRPr lang="zh-TW" altLang="en-US" b="1" dirty="0">
                  <a:latin typeface="+mj-lt"/>
                </a:endParaRPr>
              </a:p>
            </p:txBody>
          </p:sp>
        </p:grpSp>
        <p:cxnSp>
          <p:nvCxnSpPr>
            <p:cNvPr id="60" name="直線接點 36"/>
            <p:cNvCxnSpPr>
              <a:cxnSpLocks noChangeShapeType="1"/>
            </p:cNvCxnSpPr>
            <p:nvPr/>
          </p:nvCxnSpPr>
          <p:spPr bwMode="auto">
            <a:xfrm rot="5400000" flipH="1" flipV="1">
              <a:off x="4681016" y="3540299"/>
              <a:ext cx="331788" cy="146050"/>
            </a:xfrm>
            <a:prstGeom prst="line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61" name="群組 51"/>
          <p:cNvGrpSpPr>
            <a:grpSpLocks/>
          </p:cNvGrpSpPr>
          <p:nvPr/>
        </p:nvGrpSpPr>
        <p:grpSpPr bwMode="auto">
          <a:xfrm>
            <a:off x="3775348" y="3634755"/>
            <a:ext cx="571500" cy="600075"/>
            <a:chOff x="2000250" y="4572000"/>
            <a:chExt cx="571500" cy="600075"/>
          </a:xfrm>
        </p:grpSpPr>
        <p:sp>
          <p:nvSpPr>
            <p:cNvPr id="62" name="橢圓 26"/>
            <p:cNvSpPr>
              <a:spLocks noChangeArrowheads="1"/>
            </p:cNvSpPr>
            <p:nvPr/>
          </p:nvSpPr>
          <p:spPr bwMode="auto">
            <a:xfrm>
              <a:off x="2000250" y="4600575"/>
              <a:ext cx="500063" cy="500063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63" name="矩形 22"/>
            <p:cNvSpPr>
              <a:spLocks noChangeArrowheads="1"/>
            </p:cNvSpPr>
            <p:nvPr/>
          </p:nvSpPr>
          <p:spPr bwMode="auto">
            <a:xfrm>
              <a:off x="2071687" y="4572000"/>
              <a:ext cx="500063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latin typeface="+mj-lt"/>
                </a:rPr>
                <a:t>7</a:t>
              </a:r>
              <a:endParaRPr lang="zh-TW" altLang="en-US" b="1" dirty="0">
                <a:latin typeface="+mj-lt"/>
              </a:endParaRPr>
            </a:p>
          </p:txBody>
        </p:sp>
      </p:grpSp>
      <p:grpSp>
        <p:nvGrpSpPr>
          <p:cNvPr id="64" name="群組 52"/>
          <p:cNvGrpSpPr>
            <a:grpSpLocks/>
          </p:cNvGrpSpPr>
          <p:nvPr/>
        </p:nvGrpSpPr>
        <p:grpSpPr bwMode="auto">
          <a:xfrm>
            <a:off x="3203848" y="4249118"/>
            <a:ext cx="571500" cy="600075"/>
            <a:chOff x="1428750" y="5186363"/>
            <a:chExt cx="571500" cy="600075"/>
          </a:xfrm>
        </p:grpSpPr>
        <p:sp>
          <p:nvSpPr>
            <p:cNvPr id="65" name="橢圓 26"/>
            <p:cNvSpPr>
              <a:spLocks noChangeArrowheads="1"/>
            </p:cNvSpPr>
            <p:nvPr/>
          </p:nvSpPr>
          <p:spPr bwMode="auto">
            <a:xfrm>
              <a:off x="1428750" y="5214938"/>
              <a:ext cx="500063" cy="500062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66" name="矩形 22"/>
            <p:cNvSpPr>
              <a:spLocks noChangeArrowheads="1"/>
            </p:cNvSpPr>
            <p:nvPr/>
          </p:nvSpPr>
          <p:spPr bwMode="auto">
            <a:xfrm>
              <a:off x="1500187" y="5186363"/>
              <a:ext cx="500063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latin typeface="+mj-lt"/>
                </a:rPr>
                <a:t>6</a:t>
              </a:r>
              <a:endParaRPr lang="zh-TW" altLang="en-US" b="1" dirty="0">
                <a:latin typeface="+mj-lt"/>
              </a:endParaRPr>
            </a:p>
          </p:txBody>
        </p:sp>
      </p:grpSp>
      <p:sp>
        <p:nvSpPr>
          <p:cNvPr id="73" name="文字方塊 72"/>
          <p:cNvSpPr txBox="1"/>
          <p:nvPr/>
        </p:nvSpPr>
        <p:spPr>
          <a:xfrm>
            <a:off x="4773885" y="2377451"/>
            <a:ext cx="1332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altLang="zh-TW" dirty="0" smtClean="0"/>
              <a:t>To delete </a:t>
            </a:r>
            <a:r>
              <a:rPr lang="en-US" altLang="zh-TW" dirty="0" smtClean="0">
                <a:solidFill>
                  <a:srgbClr val="C00000"/>
                </a:solidFill>
              </a:rPr>
              <a:t>30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41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558841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BST : Delete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/>
          </a:bodyPr>
          <a:lstStyle/>
          <a:p>
            <a:r>
              <a:rPr lang="en-US" altLang="zh-TW" dirty="0"/>
              <a:t>Scenario </a:t>
            </a:r>
            <a:r>
              <a:rPr lang="en-US" altLang="zh-TW" dirty="0" smtClean="0"/>
              <a:t>3 </a:t>
            </a:r>
            <a:r>
              <a:rPr lang="en-US" altLang="zh-TW" dirty="0"/>
              <a:t>: The element is a non-leaf node with </a:t>
            </a:r>
            <a:r>
              <a:rPr lang="en-US" altLang="zh-TW" dirty="0" smtClean="0"/>
              <a:t>two children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smtClean="0"/>
              <a:t>The </a:t>
            </a:r>
            <a:r>
              <a:rPr lang="en-US" altLang="zh-TW" dirty="0"/>
              <a:t>deleted element is replaced by </a:t>
            </a:r>
            <a:r>
              <a:rPr lang="en-US" altLang="zh-TW" dirty="0" smtClean="0"/>
              <a:t>either </a:t>
            </a:r>
          </a:p>
          <a:p>
            <a:pPr lvl="1"/>
            <a:r>
              <a:rPr lang="en-US" altLang="zh-TW" dirty="0" smtClean="0"/>
              <a:t>the </a:t>
            </a:r>
            <a:r>
              <a:rPr lang="en-US" altLang="zh-TW" b="1" dirty="0" smtClean="0"/>
              <a:t>smallest</a:t>
            </a:r>
            <a:r>
              <a:rPr lang="en-US" altLang="zh-TW" dirty="0" smtClean="0"/>
              <a:t> </a:t>
            </a:r>
            <a:r>
              <a:rPr lang="en-US" altLang="zh-TW" dirty="0"/>
              <a:t>element in </a:t>
            </a:r>
            <a:r>
              <a:rPr lang="en-US" altLang="zh-TW" b="1" dirty="0" smtClean="0"/>
              <a:t>right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subtree</a:t>
            </a:r>
            <a:r>
              <a:rPr lang="en-US" altLang="zh-TW" dirty="0" smtClean="0"/>
              <a:t> </a:t>
            </a:r>
            <a:r>
              <a:rPr lang="en-US" altLang="zh-TW" dirty="0"/>
              <a:t>or 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the </a:t>
            </a:r>
            <a:r>
              <a:rPr lang="en-US" altLang="zh-TW" b="1" dirty="0" smtClean="0"/>
              <a:t>largest</a:t>
            </a:r>
            <a:r>
              <a:rPr lang="en-US" altLang="zh-TW" dirty="0" smtClean="0"/>
              <a:t> </a:t>
            </a:r>
            <a:r>
              <a:rPr lang="en-US" altLang="zh-TW" dirty="0"/>
              <a:t>element in </a:t>
            </a:r>
            <a:r>
              <a:rPr lang="en-US" altLang="zh-TW" b="1" dirty="0" smtClean="0"/>
              <a:t>left</a:t>
            </a:r>
            <a:r>
              <a:rPr lang="en-US" altLang="zh-TW" dirty="0" smtClean="0"/>
              <a:t> </a:t>
            </a:r>
            <a:r>
              <a:rPr lang="en-US" altLang="zh-TW" dirty="0" err="1"/>
              <a:t>subtree</a:t>
            </a:r>
            <a:endParaRPr lang="en-US" altLang="zh-TW" dirty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38" name="橢圓 5"/>
          <p:cNvSpPr>
            <a:spLocks noChangeArrowheads="1"/>
          </p:cNvSpPr>
          <p:nvPr/>
        </p:nvSpPr>
        <p:spPr bwMode="auto">
          <a:xfrm>
            <a:off x="4061098" y="2372693"/>
            <a:ext cx="500062" cy="500062"/>
          </a:xfrm>
          <a:prstGeom prst="ellipse">
            <a:avLst/>
          </a:prstGeom>
          <a:solidFill>
            <a:srgbClr val="FF9900"/>
          </a:solidFill>
          <a:ln w="38100" algn="ctr">
            <a:solidFill>
              <a:srgbClr val="FF0000">
                <a:alpha val="0"/>
              </a:srgbClr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grpSp>
        <p:nvGrpSpPr>
          <p:cNvPr id="39" name="群組 49"/>
          <p:cNvGrpSpPr>
            <a:grpSpLocks/>
          </p:cNvGrpSpPr>
          <p:nvPr/>
        </p:nvGrpSpPr>
        <p:grpSpPr bwMode="auto">
          <a:xfrm>
            <a:off x="4061098" y="2348880"/>
            <a:ext cx="571500" cy="600075"/>
            <a:chOff x="2286000" y="3286125"/>
            <a:chExt cx="571491" cy="600164"/>
          </a:xfrm>
        </p:grpSpPr>
        <p:sp>
          <p:nvSpPr>
            <p:cNvPr id="40" name="橢圓 5"/>
            <p:cNvSpPr>
              <a:spLocks noChangeArrowheads="1"/>
            </p:cNvSpPr>
            <p:nvPr/>
          </p:nvSpPr>
          <p:spPr bwMode="auto">
            <a:xfrm>
              <a:off x="2286000" y="3314700"/>
              <a:ext cx="500063" cy="500063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41" name="矩形 22"/>
            <p:cNvSpPr>
              <a:spLocks noChangeArrowheads="1"/>
            </p:cNvSpPr>
            <p:nvPr/>
          </p:nvSpPr>
          <p:spPr bwMode="auto">
            <a:xfrm>
              <a:off x="2286000" y="3286125"/>
              <a:ext cx="571491" cy="600164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latin typeface="+mj-lt"/>
                </a:rPr>
                <a:t>30</a:t>
              </a:r>
              <a:endParaRPr lang="zh-TW" altLang="en-US" b="1" dirty="0">
                <a:latin typeface="+mj-lt"/>
              </a:endParaRPr>
            </a:p>
          </p:txBody>
        </p:sp>
      </p:grpSp>
      <p:cxnSp>
        <p:nvCxnSpPr>
          <p:cNvPr id="42" name="直線接點 30"/>
          <p:cNvCxnSpPr>
            <a:cxnSpLocks noChangeShapeType="1"/>
          </p:cNvCxnSpPr>
          <p:nvPr/>
        </p:nvCxnSpPr>
        <p:spPr bwMode="auto">
          <a:xfrm rot="5400000" flipH="1" flipV="1">
            <a:off x="3773760" y="2733056"/>
            <a:ext cx="288925" cy="431800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3" name="直線接點 33"/>
          <p:cNvCxnSpPr>
            <a:cxnSpLocks noChangeShapeType="1"/>
          </p:cNvCxnSpPr>
          <p:nvPr/>
        </p:nvCxnSpPr>
        <p:spPr bwMode="auto">
          <a:xfrm rot="16200000" flipV="1">
            <a:off x="4559572" y="2733056"/>
            <a:ext cx="288925" cy="431800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4" name="直線接點 36"/>
          <p:cNvCxnSpPr>
            <a:cxnSpLocks noChangeShapeType="1"/>
          </p:cNvCxnSpPr>
          <p:nvPr/>
        </p:nvCxnSpPr>
        <p:spPr bwMode="auto">
          <a:xfrm rot="16200000" flipV="1">
            <a:off x="3630885" y="3518868"/>
            <a:ext cx="288925" cy="146050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5" name="直線接點 49"/>
          <p:cNvCxnSpPr>
            <a:cxnSpLocks noChangeShapeType="1"/>
          </p:cNvCxnSpPr>
          <p:nvPr/>
        </p:nvCxnSpPr>
        <p:spPr bwMode="auto">
          <a:xfrm rot="16200000" flipV="1">
            <a:off x="5238229" y="3483149"/>
            <a:ext cx="288925" cy="217487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pSp>
        <p:nvGrpSpPr>
          <p:cNvPr id="46" name="群組 50"/>
          <p:cNvGrpSpPr>
            <a:grpSpLocks/>
          </p:cNvGrpSpPr>
          <p:nvPr/>
        </p:nvGrpSpPr>
        <p:grpSpPr bwMode="auto">
          <a:xfrm>
            <a:off x="3275285" y="2991818"/>
            <a:ext cx="587375" cy="600075"/>
            <a:chOff x="1500188" y="3929067"/>
            <a:chExt cx="587248" cy="600075"/>
          </a:xfrm>
        </p:grpSpPr>
        <p:sp>
          <p:nvSpPr>
            <p:cNvPr id="47" name="橢圓 24"/>
            <p:cNvSpPr>
              <a:spLocks noChangeArrowheads="1"/>
            </p:cNvSpPr>
            <p:nvPr/>
          </p:nvSpPr>
          <p:spPr bwMode="auto">
            <a:xfrm>
              <a:off x="1500188" y="3957638"/>
              <a:ext cx="500062" cy="500062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48" name="矩形 22"/>
            <p:cNvSpPr>
              <a:spLocks noChangeArrowheads="1"/>
            </p:cNvSpPr>
            <p:nvPr/>
          </p:nvSpPr>
          <p:spPr bwMode="auto">
            <a:xfrm>
              <a:off x="1587482" y="3929067"/>
              <a:ext cx="499954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latin typeface="+mj-lt"/>
                </a:rPr>
                <a:t>5</a:t>
              </a:r>
              <a:endParaRPr lang="zh-TW" altLang="en-US" b="1" dirty="0">
                <a:latin typeface="+mj-lt"/>
              </a:endParaRPr>
            </a:p>
          </p:txBody>
        </p:sp>
      </p:grpSp>
      <p:grpSp>
        <p:nvGrpSpPr>
          <p:cNvPr id="49" name="群組 56"/>
          <p:cNvGrpSpPr>
            <a:grpSpLocks/>
          </p:cNvGrpSpPr>
          <p:nvPr/>
        </p:nvGrpSpPr>
        <p:grpSpPr bwMode="auto">
          <a:xfrm>
            <a:off x="5418410" y="3634755"/>
            <a:ext cx="587375" cy="600075"/>
            <a:chOff x="3643313" y="4572000"/>
            <a:chExt cx="587266" cy="600164"/>
          </a:xfrm>
        </p:grpSpPr>
        <p:sp>
          <p:nvSpPr>
            <p:cNvPr id="50" name="橢圓 29"/>
            <p:cNvSpPr>
              <a:spLocks noChangeArrowheads="1"/>
            </p:cNvSpPr>
            <p:nvPr/>
          </p:nvSpPr>
          <p:spPr bwMode="auto">
            <a:xfrm>
              <a:off x="3643313" y="4600575"/>
              <a:ext cx="500062" cy="500063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51" name="矩形 22"/>
            <p:cNvSpPr>
              <a:spLocks noChangeArrowheads="1"/>
            </p:cNvSpPr>
            <p:nvPr/>
          </p:nvSpPr>
          <p:spPr bwMode="auto">
            <a:xfrm>
              <a:off x="3659185" y="4572000"/>
              <a:ext cx="571394" cy="600164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latin typeface="+mj-lt"/>
                </a:rPr>
                <a:t>41</a:t>
              </a:r>
              <a:endParaRPr lang="zh-TW" altLang="en-US" b="1" dirty="0">
                <a:latin typeface="+mj-lt"/>
              </a:endParaRPr>
            </a:p>
          </p:txBody>
        </p:sp>
      </p:grpSp>
      <p:grpSp>
        <p:nvGrpSpPr>
          <p:cNvPr id="52" name="群組 55"/>
          <p:cNvGrpSpPr>
            <a:grpSpLocks/>
          </p:cNvGrpSpPr>
          <p:nvPr/>
        </p:nvGrpSpPr>
        <p:grpSpPr bwMode="auto">
          <a:xfrm>
            <a:off x="4846910" y="2991818"/>
            <a:ext cx="571500" cy="600075"/>
            <a:chOff x="3071813" y="3929067"/>
            <a:chExt cx="571496" cy="600164"/>
          </a:xfrm>
        </p:grpSpPr>
        <p:sp>
          <p:nvSpPr>
            <p:cNvPr id="53" name="橢圓 25"/>
            <p:cNvSpPr>
              <a:spLocks noChangeArrowheads="1"/>
            </p:cNvSpPr>
            <p:nvPr/>
          </p:nvSpPr>
          <p:spPr bwMode="auto">
            <a:xfrm>
              <a:off x="3071813" y="3957638"/>
              <a:ext cx="500062" cy="500062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54" name="矩形 22"/>
            <p:cNvSpPr>
              <a:spLocks noChangeArrowheads="1"/>
            </p:cNvSpPr>
            <p:nvPr/>
          </p:nvSpPr>
          <p:spPr bwMode="auto">
            <a:xfrm>
              <a:off x="3071813" y="3929067"/>
              <a:ext cx="571496" cy="600164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latin typeface="+mj-lt"/>
                </a:rPr>
                <a:t>40</a:t>
              </a:r>
              <a:endParaRPr lang="zh-TW" altLang="en-US" b="1" dirty="0">
                <a:latin typeface="+mj-lt"/>
              </a:endParaRPr>
            </a:p>
          </p:txBody>
        </p:sp>
      </p:grpSp>
      <p:grpSp>
        <p:nvGrpSpPr>
          <p:cNvPr id="55" name="群組 54"/>
          <p:cNvGrpSpPr>
            <a:grpSpLocks/>
          </p:cNvGrpSpPr>
          <p:nvPr/>
        </p:nvGrpSpPr>
        <p:grpSpPr bwMode="auto">
          <a:xfrm>
            <a:off x="4346848" y="3677618"/>
            <a:ext cx="571500" cy="600075"/>
            <a:chOff x="2571750" y="4614863"/>
            <a:chExt cx="571493" cy="600164"/>
          </a:xfrm>
        </p:grpSpPr>
        <p:sp>
          <p:nvSpPr>
            <p:cNvPr id="56" name="橢圓 26"/>
            <p:cNvSpPr>
              <a:spLocks noChangeArrowheads="1"/>
            </p:cNvSpPr>
            <p:nvPr/>
          </p:nvSpPr>
          <p:spPr bwMode="auto">
            <a:xfrm>
              <a:off x="2571750" y="4643438"/>
              <a:ext cx="500063" cy="500062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57" name="矩形 22"/>
            <p:cNvSpPr>
              <a:spLocks noChangeArrowheads="1"/>
            </p:cNvSpPr>
            <p:nvPr/>
          </p:nvSpPr>
          <p:spPr bwMode="auto">
            <a:xfrm>
              <a:off x="2571750" y="4614863"/>
              <a:ext cx="571493" cy="600164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latin typeface="+mj-lt"/>
                </a:rPr>
                <a:t>35</a:t>
              </a:r>
              <a:endParaRPr lang="zh-TW" altLang="en-US" b="1" dirty="0">
                <a:latin typeface="+mj-lt"/>
              </a:endParaRPr>
            </a:p>
          </p:txBody>
        </p:sp>
      </p:grpSp>
      <p:cxnSp>
        <p:nvCxnSpPr>
          <p:cNvPr id="58" name="直線接點 36"/>
          <p:cNvCxnSpPr>
            <a:cxnSpLocks noChangeShapeType="1"/>
          </p:cNvCxnSpPr>
          <p:nvPr/>
        </p:nvCxnSpPr>
        <p:spPr bwMode="auto">
          <a:xfrm rot="5400000" flipH="1" flipV="1">
            <a:off x="3609454" y="4111799"/>
            <a:ext cx="260350" cy="217488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60" name="直線接點 36"/>
          <p:cNvCxnSpPr>
            <a:cxnSpLocks noChangeShapeType="1"/>
          </p:cNvCxnSpPr>
          <p:nvPr/>
        </p:nvCxnSpPr>
        <p:spPr bwMode="auto">
          <a:xfrm rot="5400000" flipH="1" flipV="1">
            <a:off x="4681016" y="3540299"/>
            <a:ext cx="331788" cy="146050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pSp>
        <p:nvGrpSpPr>
          <p:cNvPr id="61" name="群組 51"/>
          <p:cNvGrpSpPr>
            <a:grpSpLocks/>
          </p:cNvGrpSpPr>
          <p:nvPr/>
        </p:nvGrpSpPr>
        <p:grpSpPr bwMode="auto">
          <a:xfrm>
            <a:off x="3775348" y="3634755"/>
            <a:ext cx="571500" cy="600075"/>
            <a:chOff x="2000250" y="4572000"/>
            <a:chExt cx="571500" cy="600075"/>
          </a:xfrm>
        </p:grpSpPr>
        <p:sp>
          <p:nvSpPr>
            <p:cNvPr id="62" name="橢圓 26"/>
            <p:cNvSpPr>
              <a:spLocks noChangeArrowheads="1"/>
            </p:cNvSpPr>
            <p:nvPr/>
          </p:nvSpPr>
          <p:spPr bwMode="auto">
            <a:xfrm>
              <a:off x="2000250" y="4600575"/>
              <a:ext cx="500063" cy="500063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63" name="矩形 22"/>
            <p:cNvSpPr>
              <a:spLocks noChangeArrowheads="1"/>
            </p:cNvSpPr>
            <p:nvPr/>
          </p:nvSpPr>
          <p:spPr bwMode="auto">
            <a:xfrm>
              <a:off x="2071687" y="4572000"/>
              <a:ext cx="500063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latin typeface="+mj-lt"/>
                </a:rPr>
                <a:t>7</a:t>
              </a:r>
              <a:endParaRPr lang="zh-TW" altLang="en-US" b="1" dirty="0">
                <a:latin typeface="+mj-lt"/>
              </a:endParaRPr>
            </a:p>
          </p:txBody>
        </p:sp>
      </p:grpSp>
      <p:grpSp>
        <p:nvGrpSpPr>
          <p:cNvPr id="64" name="群組 52"/>
          <p:cNvGrpSpPr>
            <a:grpSpLocks/>
          </p:cNvGrpSpPr>
          <p:nvPr/>
        </p:nvGrpSpPr>
        <p:grpSpPr bwMode="auto">
          <a:xfrm>
            <a:off x="3203848" y="4249118"/>
            <a:ext cx="571500" cy="600075"/>
            <a:chOff x="1428750" y="5186363"/>
            <a:chExt cx="571500" cy="600075"/>
          </a:xfrm>
        </p:grpSpPr>
        <p:sp>
          <p:nvSpPr>
            <p:cNvPr id="65" name="橢圓 26"/>
            <p:cNvSpPr>
              <a:spLocks noChangeArrowheads="1"/>
            </p:cNvSpPr>
            <p:nvPr/>
          </p:nvSpPr>
          <p:spPr bwMode="auto">
            <a:xfrm>
              <a:off x="1428750" y="5214938"/>
              <a:ext cx="500063" cy="500062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66" name="矩形 22"/>
            <p:cNvSpPr>
              <a:spLocks noChangeArrowheads="1"/>
            </p:cNvSpPr>
            <p:nvPr/>
          </p:nvSpPr>
          <p:spPr bwMode="auto">
            <a:xfrm>
              <a:off x="1500187" y="5186363"/>
              <a:ext cx="500063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latin typeface="+mj-lt"/>
                </a:rPr>
                <a:t>6</a:t>
              </a:r>
              <a:endParaRPr lang="zh-TW" altLang="en-US" b="1" dirty="0">
                <a:latin typeface="+mj-lt"/>
              </a:endParaRPr>
            </a:p>
          </p:txBody>
        </p:sp>
      </p:grpSp>
      <p:sp>
        <p:nvSpPr>
          <p:cNvPr id="70" name="矩形 22"/>
          <p:cNvSpPr>
            <a:spLocks noChangeArrowheads="1"/>
          </p:cNvSpPr>
          <p:nvPr/>
        </p:nvSpPr>
        <p:spPr bwMode="auto">
          <a:xfrm>
            <a:off x="395536" y="3736356"/>
            <a:ext cx="2714625" cy="892175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 algn="ctr">
              <a:defRPr/>
            </a:pPr>
            <a:r>
              <a:rPr lang="en-US" altLang="zh-TW" sz="2000" dirty="0">
                <a:solidFill>
                  <a:srgbClr val="C00000"/>
                </a:solidFill>
                <a:latin typeface="+mj-lt"/>
              </a:rPr>
              <a:t>T</a:t>
            </a:r>
            <a:r>
              <a:rPr lang="en-US" altLang="zh-TW" sz="2000" dirty="0" smtClean="0">
                <a:solidFill>
                  <a:srgbClr val="C00000"/>
                </a:solidFill>
                <a:latin typeface="+mj-lt"/>
              </a:rPr>
              <a:t>he largest </a:t>
            </a:r>
            <a:r>
              <a:rPr lang="en-US" altLang="zh-TW" sz="2000" dirty="0">
                <a:solidFill>
                  <a:srgbClr val="C00000"/>
                </a:solidFill>
                <a:latin typeface="+mj-lt"/>
              </a:rPr>
              <a:t>element </a:t>
            </a:r>
            <a:r>
              <a:rPr lang="en-US" altLang="zh-TW" sz="2000" dirty="0" smtClean="0">
                <a:solidFill>
                  <a:srgbClr val="C00000"/>
                </a:solidFill>
                <a:latin typeface="+mj-lt"/>
              </a:rPr>
              <a:t>in left </a:t>
            </a:r>
            <a:r>
              <a:rPr lang="en-US" altLang="zh-TW" sz="2000" dirty="0" err="1">
                <a:solidFill>
                  <a:srgbClr val="C00000"/>
                </a:solidFill>
                <a:latin typeface="+mj-lt"/>
              </a:rPr>
              <a:t>subtree</a:t>
            </a:r>
            <a:endParaRPr lang="zh-TW" altLang="en-US" i="1" dirty="0">
              <a:solidFill>
                <a:srgbClr val="C00000"/>
              </a:solidFill>
              <a:latin typeface="+mj-lt"/>
            </a:endParaRPr>
          </a:p>
        </p:txBody>
      </p:sp>
      <p:cxnSp>
        <p:nvCxnSpPr>
          <p:cNvPr id="71" name="直線單箭頭接點 70"/>
          <p:cNvCxnSpPr>
            <a:cxnSpLocks noChangeShapeType="1"/>
            <a:stCxn id="70" idx="3"/>
            <a:endCxn id="62" idx="2"/>
          </p:cNvCxnSpPr>
          <p:nvPr/>
        </p:nvCxnSpPr>
        <p:spPr bwMode="auto">
          <a:xfrm flipV="1">
            <a:off x="3110161" y="3913362"/>
            <a:ext cx="665187" cy="269082"/>
          </a:xfrm>
          <a:prstGeom prst="straightConnector1">
            <a:avLst/>
          </a:prstGeom>
          <a:noFill/>
          <a:ln w="38100" algn="ctr">
            <a:solidFill>
              <a:srgbClr val="FF9900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72" name="直線單箭頭接點 71"/>
          <p:cNvCxnSpPr>
            <a:cxnSpLocks noChangeShapeType="1"/>
            <a:stCxn id="63" idx="0"/>
            <a:endCxn id="41" idx="2"/>
          </p:cNvCxnSpPr>
          <p:nvPr/>
        </p:nvCxnSpPr>
        <p:spPr bwMode="auto">
          <a:xfrm flipV="1">
            <a:off x="4096817" y="2948955"/>
            <a:ext cx="250031" cy="685800"/>
          </a:xfrm>
          <a:prstGeom prst="straightConnector1">
            <a:avLst/>
          </a:prstGeom>
          <a:noFill/>
          <a:ln w="38100" algn="ctr">
            <a:solidFill>
              <a:srgbClr val="7030A0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73" name="文字方塊 72"/>
          <p:cNvSpPr txBox="1"/>
          <p:nvPr/>
        </p:nvSpPr>
        <p:spPr>
          <a:xfrm>
            <a:off x="4773885" y="2377451"/>
            <a:ext cx="1332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altLang="zh-TW" dirty="0" smtClean="0"/>
              <a:t>To delete </a:t>
            </a:r>
            <a:r>
              <a:rPr lang="en-US" altLang="zh-TW" dirty="0" smtClean="0">
                <a:solidFill>
                  <a:srgbClr val="C00000"/>
                </a:solidFill>
              </a:rPr>
              <a:t>30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42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132714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群組 49"/>
          <p:cNvGrpSpPr>
            <a:grpSpLocks/>
          </p:cNvGrpSpPr>
          <p:nvPr/>
        </p:nvGrpSpPr>
        <p:grpSpPr bwMode="auto">
          <a:xfrm>
            <a:off x="3995937" y="2348880"/>
            <a:ext cx="571500" cy="553998"/>
            <a:chOff x="2220840" y="3286124"/>
            <a:chExt cx="571491" cy="554080"/>
          </a:xfrm>
        </p:grpSpPr>
        <p:sp>
          <p:nvSpPr>
            <p:cNvPr id="40" name="橢圓 5"/>
            <p:cNvSpPr>
              <a:spLocks noChangeArrowheads="1"/>
            </p:cNvSpPr>
            <p:nvPr/>
          </p:nvSpPr>
          <p:spPr bwMode="auto">
            <a:xfrm>
              <a:off x="2286000" y="3314700"/>
              <a:ext cx="500063" cy="500063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41" name="矩形 22"/>
            <p:cNvSpPr>
              <a:spLocks noChangeArrowheads="1"/>
            </p:cNvSpPr>
            <p:nvPr/>
          </p:nvSpPr>
          <p:spPr bwMode="auto">
            <a:xfrm>
              <a:off x="2220840" y="3286124"/>
              <a:ext cx="571491" cy="55408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 algn="ctr">
                <a:defRPr/>
              </a:pPr>
              <a:r>
                <a:rPr lang="en-US" altLang="zh-TW" b="1" dirty="0" smtClean="0">
                  <a:latin typeface="+mj-lt"/>
                </a:rPr>
                <a:t>7</a:t>
              </a:r>
              <a:endParaRPr lang="zh-TW" altLang="en-US" b="1" dirty="0">
                <a:latin typeface="+mj-lt"/>
              </a:endParaRPr>
            </a:p>
          </p:txBody>
        </p:sp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BST : Delete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/>
          </a:bodyPr>
          <a:lstStyle/>
          <a:p>
            <a:r>
              <a:rPr lang="en-US" altLang="zh-TW" dirty="0"/>
              <a:t>Scenario </a:t>
            </a:r>
            <a:r>
              <a:rPr lang="en-US" altLang="zh-TW" dirty="0" smtClean="0"/>
              <a:t>3 </a:t>
            </a:r>
            <a:r>
              <a:rPr lang="en-US" altLang="zh-TW" dirty="0"/>
              <a:t>: The element is a non-leaf node with </a:t>
            </a:r>
            <a:r>
              <a:rPr lang="en-US" altLang="zh-TW" dirty="0" smtClean="0"/>
              <a:t>two children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/>
              <a:t>Delete the node</a:t>
            </a:r>
          </a:p>
          <a:p>
            <a:pPr lvl="1"/>
            <a:r>
              <a:rPr lang="en-US" altLang="zh-TW" dirty="0"/>
              <a:t>It is a </a:t>
            </a:r>
            <a:r>
              <a:rPr lang="en-US" altLang="zh-TW" dirty="0" smtClean="0"/>
              <a:t>non-leaf </a:t>
            </a:r>
            <a:r>
              <a:rPr lang="en-US" altLang="zh-TW" dirty="0"/>
              <a:t>node </a:t>
            </a:r>
            <a:r>
              <a:rPr lang="en-US" altLang="zh-TW" dirty="0" smtClean="0"/>
              <a:t>with one child -&gt; </a:t>
            </a:r>
            <a:br>
              <a:rPr lang="en-US" altLang="zh-TW" dirty="0" smtClean="0"/>
            </a:br>
            <a:r>
              <a:rPr lang="en-US" altLang="zh-TW" dirty="0" smtClean="0"/>
              <a:t>apply </a:t>
            </a:r>
            <a:r>
              <a:rPr lang="en-US" altLang="zh-TW" dirty="0"/>
              <a:t>scenario </a:t>
            </a:r>
            <a:r>
              <a:rPr lang="en-US" altLang="zh-TW" dirty="0" smtClean="0"/>
              <a:t>2!</a:t>
            </a:r>
          </a:p>
          <a:p>
            <a:endParaRPr lang="zh-TW" altLang="en-US" dirty="0"/>
          </a:p>
        </p:txBody>
      </p:sp>
      <p:sp>
        <p:nvSpPr>
          <p:cNvPr id="38" name="橢圓 5"/>
          <p:cNvSpPr>
            <a:spLocks noChangeArrowheads="1"/>
          </p:cNvSpPr>
          <p:nvPr/>
        </p:nvSpPr>
        <p:spPr bwMode="auto">
          <a:xfrm>
            <a:off x="3775347" y="3677618"/>
            <a:ext cx="500062" cy="500062"/>
          </a:xfrm>
          <a:prstGeom prst="ellipse">
            <a:avLst/>
          </a:prstGeom>
          <a:solidFill>
            <a:srgbClr val="FF9900"/>
          </a:solidFill>
          <a:ln w="38100" algn="ctr">
            <a:solidFill>
              <a:srgbClr val="FF0000">
                <a:alpha val="0"/>
              </a:srgbClr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cxnSp>
        <p:nvCxnSpPr>
          <p:cNvPr id="42" name="直線接點 30"/>
          <p:cNvCxnSpPr>
            <a:cxnSpLocks noChangeShapeType="1"/>
          </p:cNvCxnSpPr>
          <p:nvPr/>
        </p:nvCxnSpPr>
        <p:spPr bwMode="auto">
          <a:xfrm rot="5400000" flipH="1" flipV="1">
            <a:off x="3773760" y="2733056"/>
            <a:ext cx="288925" cy="431800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3" name="直線接點 33"/>
          <p:cNvCxnSpPr>
            <a:cxnSpLocks noChangeShapeType="1"/>
          </p:cNvCxnSpPr>
          <p:nvPr/>
        </p:nvCxnSpPr>
        <p:spPr bwMode="auto">
          <a:xfrm rot="16200000" flipV="1">
            <a:off x="4559572" y="2733056"/>
            <a:ext cx="288925" cy="431800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4" name="直線接點 36"/>
          <p:cNvCxnSpPr>
            <a:cxnSpLocks noChangeShapeType="1"/>
          </p:cNvCxnSpPr>
          <p:nvPr/>
        </p:nvCxnSpPr>
        <p:spPr bwMode="auto">
          <a:xfrm rot="16200000" flipV="1">
            <a:off x="3630885" y="3518868"/>
            <a:ext cx="288925" cy="146050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5" name="直線接點 49"/>
          <p:cNvCxnSpPr>
            <a:cxnSpLocks noChangeShapeType="1"/>
          </p:cNvCxnSpPr>
          <p:nvPr/>
        </p:nvCxnSpPr>
        <p:spPr bwMode="auto">
          <a:xfrm rot="16200000" flipV="1">
            <a:off x="5238229" y="3483149"/>
            <a:ext cx="288925" cy="217487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pSp>
        <p:nvGrpSpPr>
          <p:cNvPr id="46" name="群組 50"/>
          <p:cNvGrpSpPr>
            <a:grpSpLocks/>
          </p:cNvGrpSpPr>
          <p:nvPr/>
        </p:nvGrpSpPr>
        <p:grpSpPr bwMode="auto">
          <a:xfrm>
            <a:off x="3275285" y="2991818"/>
            <a:ext cx="587375" cy="600075"/>
            <a:chOff x="1500188" y="3929067"/>
            <a:chExt cx="587248" cy="600075"/>
          </a:xfrm>
        </p:grpSpPr>
        <p:sp>
          <p:nvSpPr>
            <p:cNvPr id="47" name="橢圓 24"/>
            <p:cNvSpPr>
              <a:spLocks noChangeArrowheads="1"/>
            </p:cNvSpPr>
            <p:nvPr/>
          </p:nvSpPr>
          <p:spPr bwMode="auto">
            <a:xfrm>
              <a:off x="1500188" y="3957638"/>
              <a:ext cx="500062" cy="500062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48" name="矩形 22"/>
            <p:cNvSpPr>
              <a:spLocks noChangeArrowheads="1"/>
            </p:cNvSpPr>
            <p:nvPr/>
          </p:nvSpPr>
          <p:spPr bwMode="auto">
            <a:xfrm>
              <a:off x="1587482" y="3929067"/>
              <a:ext cx="499954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latin typeface="+mj-lt"/>
                </a:rPr>
                <a:t>5</a:t>
              </a:r>
              <a:endParaRPr lang="zh-TW" altLang="en-US" b="1" dirty="0">
                <a:latin typeface="+mj-lt"/>
              </a:endParaRPr>
            </a:p>
          </p:txBody>
        </p:sp>
      </p:grpSp>
      <p:grpSp>
        <p:nvGrpSpPr>
          <p:cNvPr id="49" name="群組 56"/>
          <p:cNvGrpSpPr>
            <a:grpSpLocks/>
          </p:cNvGrpSpPr>
          <p:nvPr/>
        </p:nvGrpSpPr>
        <p:grpSpPr bwMode="auto">
          <a:xfrm>
            <a:off x="5418410" y="3634755"/>
            <a:ext cx="587375" cy="600075"/>
            <a:chOff x="3643313" y="4572000"/>
            <a:chExt cx="587266" cy="600164"/>
          </a:xfrm>
        </p:grpSpPr>
        <p:sp>
          <p:nvSpPr>
            <p:cNvPr id="50" name="橢圓 29"/>
            <p:cNvSpPr>
              <a:spLocks noChangeArrowheads="1"/>
            </p:cNvSpPr>
            <p:nvPr/>
          </p:nvSpPr>
          <p:spPr bwMode="auto">
            <a:xfrm>
              <a:off x="3643313" y="4600575"/>
              <a:ext cx="500062" cy="500063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51" name="矩形 22"/>
            <p:cNvSpPr>
              <a:spLocks noChangeArrowheads="1"/>
            </p:cNvSpPr>
            <p:nvPr/>
          </p:nvSpPr>
          <p:spPr bwMode="auto">
            <a:xfrm>
              <a:off x="3659185" y="4572000"/>
              <a:ext cx="571394" cy="600164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latin typeface="+mj-lt"/>
                </a:rPr>
                <a:t>41</a:t>
              </a:r>
              <a:endParaRPr lang="zh-TW" altLang="en-US" b="1" dirty="0">
                <a:latin typeface="+mj-lt"/>
              </a:endParaRPr>
            </a:p>
          </p:txBody>
        </p:sp>
      </p:grpSp>
      <p:grpSp>
        <p:nvGrpSpPr>
          <p:cNvPr id="52" name="群組 55"/>
          <p:cNvGrpSpPr>
            <a:grpSpLocks/>
          </p:cNvGrpSpPr>
          <p:nvPr/>
        </p:nvGrpSpPr>
        <p:grpSpPr bwMode="auto">
          <a:xfrm>
            <a:off x="4846910" y="2991818"/>
            <a:ext cx="571500" cy="600075"/>
            <a:chOff x="3071813" y="3929067"/>
            <a:chExt cx="571496" cy="600164"/>
          </a:xfrm>
        </p:grpSpPr>
        <p:sp>
          <p:nvSpPr>
            <p:cNvPr id="53" name="橢圓 25"/>
            <p:cNvSpPr>
              <a:spLocks noChangeArrowheads="1"/>
            </p:cNvSpPr>
            <p:nvPr/>
          </p:nvSpPr>
          <p:spPr bwMode="auto">
            <a:xfrm>
              <a:off x="3071813" y="3957638"/>
              <a:ext cx="500062" cy="500062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54" name="矩形 22"/>
            <p:cNvSpPr>
              <a:spLocks noChangeArrowheads="1"/>
            </p:cNvSpPr>
            <p:nvPr/>
          </p:nvSpPr>
          <p:spPr bwMode="auto">
            <a:xfrm>
              <a:off x="3071813" y="3929067"/>
              <a:ext cx="571496" cy="600164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latin typeface="+mj-lt"/>
                </a:rPr>
                <a:t>40</a:t>
              </a:r>
              <a:endParaRPr lang="zh-TW" altLang="en-US" b="1" dirty="0">
                <a:latin typeface="+mj-lt"/>
              </a:endParaRPr>
            </a:p>
          </p:txBody>
        </p:sp>
      </p:grpSp>
      <p:grpSp>
        <p:nvGrpSpPr>
          <p:cNvPr id="55" name="群組 54"/>
          <p:cNvGrpSpPr>
            <a:grpSpLocks/>
          </p:cNvGrpSpPr>
          <p:nvPr/>
        </p:nvGrpSpPr>
        <p:grpSpPr bwMode="auto">
          <a:xfrm>
            <a:off x="4346848" y="3677618"/>
            <a:ext cx="571500" cy="600075"/>
            <a:chOff x="2571750" y="4614863"/>
            <a:chExt cx="571493" cy="600164"/>
          </a:xfrm>
        </p:grpSpPr>
        <p:sp>
          <p:nvSpPr>
            <p:cNvPr id="56" name="橢圓 26"/>
            <p:cNvSpPr>
              <a:spLocks noChangeArrowheads="1"/>
            </p:cNvSpPr>
            <p:nvPr/>
          </p:nvSpPr>
          <p:spPr bwMode="auto">
            <a:xfrm>
              <a:off x="2571750" y="4643438"/>
              <a:ext cx="500063" cy="500062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57" name="矩形 22"/>
            <p:cNvSpPr>
              <a:spLocks noChangeArrowheads="1"/>
            </p:cNvSpPr>
            <p:nvPr/>
          </p:nvSpPr>
          <p:spPr bwMode="auto">
            <a:xfrm>
              <a:off x="2571750" y="4614863"/>
              <a:ext cx="571493" cy="600164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latin typeface="+mj-lt"/>
                </a:rPr>
                <a:t>35</a:t>
              </a:r>
              <a:endParaRPr lang="zh-TW" altLang="en-US" b="1" dirty="0">
                <a:latin typeface="+mj-lt"/>
              </a:endParaRPr>
            </a:p>
          </p:txBody>
        </p:sp>
      </p:grpSp>
      <p:cxnSp>
        <p:nvCxnSpPr>
          <p:cNvPr id="58" name="直線接點 36"/>
          <p:cNvCxnSpPr>
            <a:cxnSpLocks noChangeShapeType="1"/>
          </p:cNvCxnSpPr>
          <p:nvPr/>
        </p:nvCxnSpPr>
        <p:spPr bwMode="auto">
          <a:xfrm rot="5400000" flipH="1" flipV="1">
            <a:off x="3609454" y="4111799"/>
            <a:ext cx="260350" cy="217488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60" name="直線接點 36"/>
          <p:cNvCxnSpPr>
            <a:cxnSpLocks noChangeShapeType="1"/>
          </p:cNvCxnSpPr>
          <p:nvPr/>
        </p:nvCxnSpPr>
        <p:spPr bwMode="auto">
          <a:xfrm rot="5400000" flipH="1" flipV="1">
            <a:off x="4681016" y="3540299"/>
            <a:ext cx="331788" cy="146050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pSp>
        <p:nvGrpSpPr>
          <p:cNvPr id="61" name="群組 51"/>
          <p:cNvGrpSpPr>
            <a:grpSpLocks/>
          </p:cNvGrpSpPr>
          <p:nvPr/>
        </p:nvGrpSpPr>
        <p:grpSpPr bwMode="auto">
          <a:xfrm>
            <a:off x="3775348" y="3634755"/>
            <a:ext cx="571500" cy="600075"/>
            <a:chOff x="2000250" y="4572000"/>
            <a:chExt cx="571500" cy="600075"/>
          </a:xfrm>
        </p:grpSpPr>
        <p:sp>
          <p:nvSpPr>
            <p:cNvPr id="62" name="橢圓 26"/>
            <p:cNvSpPr>
              <a:spLocks noChangeArrowheads="1"/>
            </p:cNvSpPr>
            <p:nvPr/>
          </p:nvSpPr>
          <p:spPr bwMode="auto">
            <a:xfrm>
              <a:off x="2000250" y="4600575"/>
              <a:ext cx="500063" cy="500063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63" name="矩形 22"/>
            <p:cNvSpPr>
              <a:spLocks noChangeArrowheads="1"/>
            </p:cNvSpPr>
            <p:nvPr/>
          </p:nvSpPr>
          <p:spPr bwMode="auto">
            <a:xfrm>
              <a:off x="2071687" y="4572000"/>
              <a:ext cx="500063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latin typeface="+mj-lt"/>
                </a:rPr>
                <a:t>7</a:t>
              </a:r>
              <a:endParaRPr lang="zh-TW" altLang="en-US" b="1" dirty="0">
                <a:latin typeface="+mj-lt"/>
              </a:endParaRPr>
            </a:p>
          </p:txBody>
        </p:sp>
      </p:grpSp>
      <p:grpSp>
        <p:nvGrpSpPr>
          <p:cNvPr id="64" name="群組 52"/>
          <p:cNvGrpSpPr>
            <a:grpSpLocks/>
          </p:cNvGrpSpPr>
          <p:nvPr/>
        </p:nvGrpSpPr>
        <p:grpSpPr bwMode="auto">
          <a:xfrm>
            <a:off x="3203848" y="4249118"/>
            <a:ext cx="571500" cy="600075"/>
            <a:chOff x="1428750" y="5186363"/>
            <a:chExt cx="571500" cy="600075"/>
          </a:xfrm>
        </p:grpSpPr>
        <p:sp>
          <p:nvSpPr>
            <p:cNvPr id="65" name="橢圓 26"/>
            <p:cNvSpPr>
              <a:spLocks noChangeArrowheads="1"/>
            </p:cNvSpPr>
            <p:nvPr/>
          </p:nvSpPr>
          <p:spPr bwMode="auto">
            <a:xfrm>
              <a:off x="1428750" y="5214938"/>
              <a:ext cx="500063" cy="500062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66" name="矩形 22"/>
            <p:cNvSpPr>
              <a:spLocks noChangeArrowheads="1"/>
            </p:cNvSpPr>
            <p:nvPr/>
          </p:nvSpPr>
          <p:spPr bwMode="auto">
            <a:xfrm>
              <a:off x="1500187" y="5186363"/>
              <a:ext cx="500063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latin typeface="+mj-lt"/>
                </a:rPr>
                <a:t>6</a:t>
              </a:r>
              <a:endParaRPr lang="zh-TW" altLang="en-US" b="1" dirty="0">
                <a:latin typeface="+mj-lt"/>
              </a:endParaRPr>
            </a:p>
          </p:txBody>
        </p:sp>
      </p:grpSp>
      <p:sp>
        <p:nvSpPr>
          <p:cNvPr id="73" name="文字方塊 72"/>
          <p:cNvSpPr txBox="1"/>
          <p:nvPr/>
        </p:nvSpPr>
        <p:spPr>
          <a:xfrm>
            <a:off x="4773885" y="2377451"/>
            <a:ext cx="1332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altLang="zh-TW" dirty="0" smtClean="0"/>
              <a:t>To delete </a:t>
            </a:r>
            <a:r>
              <a:rPr lang="en-US" altLang="zh-TW" dirty="0" smtClean="0">
                <a:solidFill>
                  <a:srgbClr val="C00000"/>
                </a:solidFill>
              </a:rPr>
              <a:t>30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43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101265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群組 51"/>
          <p:cNvGrpSpPr>
            <a:grpSpLocks/>
          </p:cNvGrpSpPr>
          <p:nvPr/>
        </p:nvGrpSpPr>
        <p:grpSpPr bwMode="auto">
          <a:xfrm>
            <a:off x="3775348" y="3634755"/>
            <a:ext cx="571500" cy="553998"/>
            <a:chOff x="2000250" y="4572000"/>
            <a:chExt cx="571500" cy="553998"/>
          </a:xfrm>
        </p:grpSpPr>
        <p:sp>
          <p:nvSpPr>
            <p:cNvPr id="62" name="橢圓 26"/>
            <p:cNvSpPr>
              <a:spLocks noChangeArrowheads="1"/>
            </p:cNvSpPr>
            <p:nvPr/>
          </p:nvSpPr>
          <p:spPr bwMode="auto">
            <a:xfrm>
              <a:off x="2000250" y="4600575"/>
              <a:ext cx="500063" cy="500063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63" name="矩形 22"/>
            <p:cNvSpPr>
              <a:spLocks noChangeArrowheads="1"/>
            </p:cNvSpPr>
            <p:nvPr/>
          </p:nvSpPr>
          <p:spPr bwMode="auto">
            <a:xfrm>
              <a:off x="2071687" y="4572000"/>
              <a:ext cx="500063" cy="553998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latin typeface="+mj-lt"/>
                </a:rPr>
                <a:t>6</a:t>
              </a:r>
              <a:endParaRPr lang="zh-TW" altLang="en-US" b="1" dirty="0">
                <a:latin typeface="+mj-lt"/>
              </a:endParaRPr>
            </a:p>
          </p:txBody>
        </p:sp>
      </p:grpSp>
      <p:grpSp>
        <p:nvGrpSpPr>
          <p:cNvPr id="39" name="群組 49"/>
          <p:cNvGrpSpPr>
            <a:grpSpLocks/>
          </p:cNvGrpSpPr>
          <p:nvPr/>
        </p:nvGrpSpPr>
        <p:grpSpPr bwMode="auto">
          <a:xfrm>
            <a:off x="3995937" y="2348880"/>
            <a:ext cx="571500" cy="553998"/>
            <a:chOff x="2220840" y="3286124"/>
            <a:chExt cx="571491" cy="554080"/>
          </a:xfrm>
        </p:grpSpPr>
        <p:sp>
          <p:nvSpPr>
            <p:cNvPr id="40" name="橢圓 5"/>
            <p:cNvSpPr>
              <a:spLocks noChangeArrowheads="1"/>
            </p:cNvSpPr>
            <p:nvPr/>
          </p:nvSpPr>
          <p:spPr bwMode="auto">
            <a:xfrm>
              <a:off x="2286000" y="3314700"/>
              <a:ext cx="500063" cy="500063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41" name="矩形 22"/>
            <p:cNvSpPr>
              <a:spLocks noChangeArrowheads="1"/>
            </p:cNvSpPr>
            <p:nvPr/>
          </p:nvSpPr>
          <p:spPr bwMode="auto">
            <a:xfrm>
              <a:off x="2220840" y="3286124"/>
              <a:ext cx="571491" cy="55408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 algn="ctr">
                <a:defRPr/>
              </a:pPr>
              <a:r>
                <a:rPr lang="en-US" altLang="zh-TW" b="1" dirty="0" smtClean="0">
                  <a:latin typeface="+mj-lt"/>
                </a:rPr>
                <a:t>7</a:t>
              </a:r>
              <a:endParaRPr lang="zh-TW" altLang="en-US" b="1" dirty="0">
                <a:latin typeface="+mj-lt"/>
              </a:endParaRPr>
            </a:p>
          </p:txBody>
        </p:sp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BST : Delete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/>
          </a:bodyPr>
          <a:lstStyle/>
          <a:p>
            <a:r>
              <a:rPr lang="en-US" altLang="zh-TW" dirty="0"/>
              <a:t>Scenario </a:t>
            </a:r>
            <a:r>
              <a:rPr lang="en-US" altLang="zh-TW" dirty="0" smtClean="0"/>
              <a:t>3 </a:t>
            </a:r>
            <a:r>
              <a:rPr lang="en-US" altLang="zh-TW" dirty="0"/>
              <a:t>: The element is a non-leaf node with </a:t>
            </a:r>
            <a:r>
              <a:rPr lang="en-US" altLang="zh-TW" dirty="0" smtClean="0"/>
              <a:t>two children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/>
              <a:t>Delete the node</a:t>
            </a:r>
          </a:p>
          <a:p>
            <a:pPr lvl="1"/>
            <a:r>
              <a:rPr lang="en-US" altLang="zh-TW" dirty="0"/>
              <a:t>It is a </a:t>
            </a:r>
            <a:r>
              <a:rPr lang="en-US" altLang="zh-TW" dirty="0" smtClean="0"/>
              <a:t>non-leaf </a:t>
            </a:r>
            <a:r>
              <a:rPr lang="en-US" altLang="zh-TW" dirty="0"/>
              <a:t>node </a:t>
            </a:r>
            <a:r>
              <a:rPr lang="en-US" altLang="zh-TW" dirty="0" smtClean="0"/>
              <a:t>with one child -&gt; </a:t>
            </a:r>
            <a:br>
              <a:rPr lang="en-US" altLang="zh-TW" dirty="0" smtClean="0"/>
            </a:br>
            <a:r>
              <a:rPr lang="en-US" altLang="zh-TW" dirty="0" smtClean="0"/>
              <a:t>apply </a:t>
            </a:r>
            <a:r>
              <a:rPr lang="en-US" altLang="zh-TW" dirty="0"/>
              <a:t>scenario </a:t>
            </a:r>
            <a:r>
              <a:rPr lang="en-US" altLang="zh-TW" dirty="0" smtClean="0"/>
              <a:t>2!</a:t>
            </a:r>
          </a:p>
          <a:p>
            <a:endParaRPr lang="zh-TW" altLang="en-US" dirty="0"/>
          </a:p>
        </p:txBody>
      </p:sp>
      <p:cxnSp>
        <p:nvCxnSpPr>
          <p:cNvPr id="42" name="直線接點 30"/>
          <p:cNvCxnSpPr>
            <a:cxnSpLocks noChangeShapeType="1"/>
          </p:cNvCxnSpPr>
          <p:nvPr/>
        </p:nvCxnSpPr>
        <p:spPr bwMode="auto">
          <a:xfrm rot="5400000" flipH="1" flipV="1">
            <a:off x="3773760" y="2733056"/>
            <a:ext cx="288925" cy="431800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3" name="直線接點 33"/>
          <p:cNvCxnSpPr>
            <a:cxnSpLocks noChangeShapeType="1"/>
          </p:cNvCxnSpPr>
          <p:nvPr/>
        </p:nvCxnSpPr>
        <p:spPr bwMode="auto">
          <a:xfrm rot="16200000" flipV="1">
            <a:off x="4559572" y="2733056"/>
            <a:ext cx="288925" cy="431800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4" name="直線接點 36"/>
          <p:cNvCxnSpPr>
            <a:cxnSpLocks noChangeShapeType="1"/>
          </p:cNvCxnSpPr>
          <p:nvPr/>
        </p:nvCxnSpPr>
        <p:spPr bwMode="auto">
          <a:xfrm rot="16200000" flipV="1">
            <a:off x="3630885" y="3518868"/>
            <a:ext cx="288925" cy="146050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5" name="直線接點 49"/>
          <p:cNvCxnSpPr>
            <a:cxnSpLocks noChangeShapeType="1"/>
          </p:cNvCxnSpPr>
          <p:nvPr/>
        </p:nvCxnSpPr>
        <p:spPr bwMode="auto">
          <a:xfrm rot="16200000" flipV="1">
            <a:off x="5238229" y="3483149"/>
            <a:ext cx="288925" cy="217487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pSp>
        <p:nvGrpSpPr>
          <p:cNvPr id="46" name="群組 50"/>
          <p:cNvGrpSpPr>
            <a:grpSpLocks/>
          </p:cNvGrpSpPr>
          <p:nvPr/>
        </p:nvGrpSpPr>
        <p:grpSpPr bwMode="auto">
          <a:xfrm>
            <a:off x="3275285" y="2991818"/>
            <a:ext cx="587375" cy="600075"/>
            <a:chOff x="1500188" y="3929067"/>
            <a:chExt cx="587248" cy="600075"/>
          </a:xfrm>
        </p:grpSpPr>
        <p:sp>
          <p:nvSpPr>
            <p:cNvPr id="47" name="橢圓 24"/>
            <p:cNvSpPr>
              <a:spLocks noChangeArrowheads="1"/>
            </p:cNvSpPr>
            <p:nvPr/>
          </p:nvSpPr>
          <p:spPr bwMode="auto">
            <a:xfrm>
              <a:off x="1500188" y="3957638"/>
              <a:ext cx="500062" cy="500062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48" name="矩形 22"/>
            <p:cNvSpPr>
              <a:spLocks noChangeArrowheads="1"/>
            </p:cNvSpPr>
            <p:nvPr/>
          </p:nvSpPr>
          <p:spPr bwMode="auto">
            <a:xfrm>
              <a:off x="1587482" y="3929067"/>
              <a:ext cx="499954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latin typeface="+mj-lt"/>
                </a:rPr>
                <a:t>5</a:t>
              </a:r>
              <a:endParaRPr lang="zh-TW" altLang="en-US" b="1" dirty="0">
                <a:latin typeface="+mj-lt"/>
              </a:endParaRPr>
            </a:p>
          </p:txBody>
        </p:sp>
      </p:grpSp>
      <p:grpSp>
        <p:nvGrpSpPr>
          <p:cNvPr id="49" name="群組 56"/>
          <p:cNvGrpSpPr>
            <a:grpSpLocks/>
          </p:cNvGrpSpPr>
          <p:nvPr/>
        </p:nvGrpSpPr>
        <p:grpSpPr bwMode="auto">
          <a:xfrm>
            <a:off x="5418410" y="3634755"/>
            <a:ext cx="587375" cy="600075"/>
            <a:chOff x="3643313" y="4572000"/>
            <a:chExt cx="587266" cy="600164"/>
          </a:xfrm>
        </p:grpSpPr>
        <p:sp>
          <p:nvSpPr>
            <p:cNvPr id="50" name="橢圓 29"/>
            <p:cNvSpPr>
              <a:spLocks noChangeArrowheads="1"/>
            </p:cNvSpPr>
            <p:nvPr/>
          </p:nvSpPr>
          <p:spPr bwMode="auto">
            <a:xfrm>
              <a:off x="3643313" y="4600575"/>
              <a:ext cx="500062" cy="500063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51" name="矩形 22"/>
            <p:cNvSpPr>
              <a:spLocks noChangeArrowheads="1"/>
            </p:cNvSpPr>
            <p:nvPr/>
          </p:nvSpPr>
          <p:spPr bwMode="auto">
            <a:xfrm>
              <a:off x="3659185" y="4572000"/>
              <a:ext cx="571394" cy="600164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latin typeface="+mj-lt"/>
                </a:rPr>
                <a:t>41</a:t>
              </a:r>
              <a:endParaRPr lang="zh-TW" altLang="en-US" b="1" dirty="0">
                <a:latin typeface="+mj-lt"/>
              </a:endParaRPr>
            </a:p>
          </p:txBody>
        </p:sp>
      </p:grpSp>
      <p:grpSp>
        <p:nvGrpSpPr>
          <p:cNvPr id="52" name="群組 55"/>
          <p:cNvGrpSpPr>
            <a:grpSpLocks/>
          </p:cNvGrpSpPr>
          <p:nvPr/>
        </p:nvGrpSpPr>
        <p:grpSpPr bwMode="auto">
          <a:xfrm>
            <a:off x="4846910" y="2991818"/>
            <a:ext cx="571500" cy="600075"/>
            <a:chOff x="3071813" y="3929067"/>
            <a:chExt cx="571496" cy="600164"/>
          </a:xfrm>
        </p:grpSpPr>
        <p:sp>
          <p:nvSpPr>
            <p:cNvPr id="53" name="橢圓 25"/>
            <p:cNvSpPr>
              <a:spLocks noChangeArrowheads="1"/>
            </p:cNvSpPr>
            <p:nvPr/>
          </p:nvSpPr>
          <p:spPr bwMode="auto">
            <a:xfrm>
              <a:off x="3071813" y="3957638"/>
              <a:ext cx="500062" cy="500062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54" name="矩形 22"/>
            <p:cNvSpPr>
              <a:spLocks noChangeArrowheads="1"/>
            </p:cNvSpPr>
            <p:nvPr/>
          </p:nvSpPr>
          <p:spPr bwMode="auto">
            <a:xfrm>
              <a:off x="3071813" y="3929067"/>
              <a:ext cx="571496" cy="600164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latin typeface="+mj-lt"/>
                </a:rPr>
                <a:t>40</a:t>
              </a:r>
              <a:endParaRPr lang="zh-TW" altLang="en-US" b="1" dirty="0">
                <a:latin typeface="+mj-lt"/>
              </a:endParaRPr>
            </a:p>
          </p:txBody>
        </p:sp>
      </p:grpSp>
      <p:grpSp>
        <p:nvGrpSpPr>
          <p:cNvPr id="55" name="群組 54"/>
          <p:cNvGrpSpPr>
            <a:grpSpLocks/>
          </p:cNvGrpSpPr>
          <p:nvPr/>
        </p:nvGrpSpPr>
        <p:grpSpPr bwMode="auto">
          <a:xfrm>
            <a:off x="4346848" y="3677618"/>
            <a:ext cx="571500" cy="600075"/>
            <a:chOff x="2571750" y="4614863"/>
            <a:chExt cx="571493" cy="600164"/>
          </a:xfrm>
        </p:grpSpPr>
        <p:sp>
          <p:nvSpPr>
            <p:cNvPr id="56" name="橢圓 26"/>
            <p:cNvSpPr>
              <a:spLocks noChangeArrowheads="1"/>
            </p:cNvSpPr>
            <p:nvPr/>
          </p:nvSpPr>
          <p:spPr bwMode="auto">
            <a:xfrm>
              <a:off x="2571750" y="4643438"/>
              <a:ext cx="500063" cy="500062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57" name="矩形 22"/>
            <p:cNvSpPr>
              <a:spLocks noChangeArrowheads="1"/>
            </p:cNvSpPr>
            <p:nvPr/>
          </p:nvSpPr>
          <p:spPr bwMode="auto">
            <a:xfrm>
              <a:off x="2571750" y="4614863"/>
              <a:ext cx="571493" cy="600164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latin typeface="+mj-lt"/>
                </a:rPr>
                <a:t>35</a:t>
              </a:r>
              <a:endParaRPr lang="zh-TW" altLang="en-US" b="1" dirty="0">
                <a:latin typeface="+mj-lt"/>
              </a:endParaRPr>
            </a:p>
          </p:txBody>
        </p:sp>
      </p:grpSp>
      <p:cxnSp>
        <p:nvCxnSpPr>
          <p:cNvPr id="60" name="直線接點 36"/>
          <p:cNvCxnSpPr>
            <a:cxnSpLocks noChangeShapeType="1"/>
          </p:cNvCxnSpPr>
          <p:nvPr/>
        </p:nvCxnSpPr>
        <p:spPr bwMode="auto">
          <a:xfrm rot="5400000" flipH="1" flipV="1">
            <a:off x="4681016" y="3540299"/>
            <a:ext cx="331788" cy="146050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73" name="文字方塊 72"/>
          <p:cNvSpPr txBox="1"/>
          <p:nvPr/>
        </p:nvSpPr>
        <p:spPr>
          <a:xfrm>
            <a:off x="4773885" y="2377451"/>
            <a:ext cx="1332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altLang="zh-TW" dirty="0" smtClean="0"/>
              <a:t>To delete </a:t>
            </a:r>
            <a:r>
              <a:rPr lang="en-US" altLang="zh-TW" dirty="0" smtClean="0">
                <a:solidFill>
                  <a:srgbClr val="C00000"/>
                </a:solidFill>
              </a:rPr>
              <a:t>30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44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74725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BST : Time Complexity</a:t>
            </a:r>
            <a:endParaRPr lang="zh-TW" altLang="en-US" dirty="0" smtClean="0"/>
          </a:p>
        </p:txBody>
      </p:sp>
      <p:sp>
        <p:nvSpPr>
          <p:cNvPr id="50179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 smtClean="0"/>
              <a:t>Search, insertion, or deletion takes </a:t>
            </a:r>
            <a:r>
              <a:rPr lang="en-US" altLang="zh-TW" dirty="0" smtClean="0">
                <a:solidFill>
                  <a:srgbClr val="FF0000"/>
                </a:solidFill>
              </a:rPr>
              <a:t>O(</a:t>
            </a:r>
            <a:r>
              <a:rPr lang="en-US" altLang="zh-TW" i="1" dirty="0" smtClean="0">
                <a:solidFill>
                  <a:srgbClr val="FF0000"/>
                </a:solidFill>
              </a:rPr>
              <a:t>h</a:t>
            </a:r>
            <a:r>
              <a:rPr lang="en-US" altLang="zh-TW" dirty="0" smtClean="0">
                <a:solidFill>
                  <a:srgbClr val="FF0000"/>
                </a:solidFill>
              </a:rPr>
              <a:t>)</a:t>
            </a:r>
            <a:endParaRPr lang="en-US" altLang="zh-TW" dirty="0" smtClean="0"/>
          </a:p>
          <a:p>
            <a:pPr>
              <a:defRPr/>
            </a:pPr>
            <a:r>
              <a:rPr lang="en-US" altLang="zh-TW" dirty="0"/>
              <a:t>h</a:t>
            </a:r>
            <a:r>
              <a:rPr lang="en-US" altLang="zh-TW" dirty="0" smtClean="0"/>
              <a:t> = Height of a BST</a:t>
            </a:r>
          </a:p>
        </p:txBody>
      </p:sp>
      <p:sp>
        <p:nvSpPr>
          <p:cNvPr id="54283" name="橢圓 24"/>
          <p:cNvSpPr>
            <a:spLocks noChangeArrowheads="1"/>
          </p:cNvSpPr>
          <p:nvPr/>
        </p:nvSpPr>
        <p:spPr bwMode="auto">
          <a:xfrm>
            <a:off x="1199878" y="3957009"/>
            <a:ext cx="500062" cy="500062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54284" name="橢圓 24"/>
          <p:cNvSpPr>
            <a:spLocks noChangeArrowheads="1"/>
          </p:cNvSpPr>
          <p:nvPr/>
        </p:nvSpPr>
        <p:spPr bwMode="auto">
          <a:xfrm>
            <a:off x="1771378" y="4599946"/>
            <a:ext cx="500062" cy="500063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54285" name="橢圓 24"/>
          <p:cNvSpPr>
            <a:spLocks noChangeArrowheads="1"/>
          </p:cNvSpPr>
          <p:nvPr/>
        </p:nvSpPr>
        <p:spPr bwMode="auto">
          <a:xfrm>
            <a:off x="2342878" y="5242884"/>
            <a:ext cx="500062" cy="500062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54286" name="橢圓 24"/>
          <p:cNvSpPr>
            <a:spLocks noChangeArrowheads="1"/>
          </p:cNvSpPr>
          <p:nvPr/>
        </p:nvSpPr>
        <p:spPr bwMode="auto">
          <a:xfrm>
            <a:off x="2965033" y="6000121"/>
            <a:ext cx="500062" cy="500063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cxnSp>
        <p:nvCxnSpPr>
          <p:cNvPr id="54290" name="直線接點 30"/>
          <p:cNvCxnSpPr>
            <a:cxnSpLocks noChangeShapeType="1"/>
            <a:stCxn id="54284" idx="1"/>
            <a:endCxn id="54283" idx="5"/>
          </p:cNvCxnSpPr>
          <p:nvPr/>
        </p:nvCxnSpPr>
        <p:spPr bwMode="auto">
          <a:xfrm rot="16200000" flipV="1">
            <a:off x="1591196" y="4419765"/>
            <a:ext cx="288925" cy="217488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4291" name="直線接點 30"/>
          <p:cNvCxnSpPr>
            <a:cxnSpLocks noChangeShapeType="1"/>
            <a:stCxn id="54285" idx="1"/>
            <a:endCxn id="54284" idx="5"/>
          </p:cNvCxnSpPr>
          <p:nvPr/>
        </p:nvCxnSpPr>
        <p:spPr bwMode="auto">
          <a:xfrm rot="16200000" flipV="1">
            <a:off x="2162696" y="5062703"/>
            <a:ext cx="288925" cy="217488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4292" name="直線接點 30"/>
          <p:cNvCxnSpPr>
            <a:cxnSpLocks noChangeShapeType="1"/>
            <a:stCxn id="54286" idx="1"/>
          </p:cNvCxnSpPr>
          <p:nvPr/>
        </p:nvCxnSpPr>
        <p:spPr bwMode="auto">
          <a:xfrm flipH="1" flipV="1">
            <a:off x="2769708" y="5669714"/>
            <a:ext cx="268557" cy="403640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54299" name="矩形 22"/>
          <p:cNvSpPr>
            <a:spLocks noChangeArrowheads="1"/>
          </p:cNvSpPr>
          <p:nvPr/>
        </p:nvSpPr>
        <p:spPr bwMode="auto">
          <a:xfrm>
            <a:off x="1271315" y="3928434"/>
            <a:ext cx="357188" cy="600075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latin typeface="+mj-lt"/>
              </a:rPr>
              <a:t>1</a:t>
            </a:r>
            <a:endParaRPr lang="zh-TW" altLang="en-US" b="1" dirty="0">
              <a:latin typeface="+mj-lt"/>
            </a:endParaRPr>
          </a:p>
        </p:txBody>
      </p:sp>
      <p:sp>
        <p:nvSpPr>
          <p:cNvPr id="54300" name="矩形 22"/>
          <p:cNvSpPr>
            <a:spLocks noChangeArrowheads="1"/>
          </p:cNvSpPr>
          <p:nvPr/>
        </p:nvSpPr>
        <p:spPr bwMode="auto">
          <a:xfrm>
            <a:off x="1842815" y="4571371"/>
            <a:ext cx="357188" cy="600075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latin typeface="+mj-lt"/>
              </a:rPr>
              <a:t>2</a:t>
            </a:r>
            <a:endParaRPr lang="zh-TW" altLang="en-US" b="1" dirty="0">
              <a:latin typeface="+mj-lt"/>
            </a:endParaRPr>
          </a:p>
        </p:txBody>
      </p:sp>
      <p:sp>
        <p:nvSpPr>
          <p:cNvPr id="54301" name="矩形 22"/>
          <p:cNvSpPr>
            <a:spLocks noChangeArrowheads="1"/>
          </p:cNvSpPr>
          <p:nvPr/>
        </p:nvSpPr>
        <p:spPr bwMode="auto">
          <a:xfrm>
            <a:off x="2414315" y="5214309"/>
            <a:ext cx="357188" cy="600075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>
                <a:latin typeface="+mj-lt"/>
              </a:rPr>
              <a:t>3</a:t>
            </a:r>
            <a:endParaRPr lang="zh-TW" altLang="en-US" b="1">
              <a:latin typeface="+mj-lt"/>
            </a:endParaRPr>
          </a:p>
        </p:txBody>
      </p:sp>
      <p:sp>
        <p:nvSpPr>
          <p:cNvPr id="54302" name="矩形 22"/>
          <p:cNvSpPr>
            <a:spLocks noChangeArrowheads="1"/>
          </p:cNvSpPr>
          <p:nvPr/>
        </p:nvSpPr>
        <p:spPr bwMode="auto">
          <a:xfrm>
            <a:off x="3072086" y="5989802"/>
            <a:ext cx="357188" cy="600075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>
                <a:latin typeface="+mj-lt"/>
              </a:rPr>
              <a:t>n</a:t>
            </a:r>
            <a:endParaRPr lang="zh-TW" altLang="en-US" b="1">
              <a:latin typeface="+mj-lt"/>
            </a:endParaRPr>
          </a:p>
        </p:txBody>
      </p:sp>
      <p:sp>
        <p:nvSpPr>
          <p:cNvPr id="32" name="矩形 22"/>
          <p:cNvSpPr>
            <a:spLocks noChangeArrowheads="1"/>
          </p:cNvSpPr>
          <p:nvPr/>
        </p:nvSpPr>
        <p:spPr bwMode="auto">
          <a:xfrm>
            <a:off x="2887902" y="3249476"/>
            <a:ext cx="357187" cy="646331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sz="2400" dirty="0">
                <a:latin typeface="+mj-lt"/>
              </a:rPr>
              <a:t>1,</a:t>
            </a:r>
            <a:endParaRPr lang="zh-TW" altLang="en-US" sz="2400" dirty="0">
              <a:latin typeface="+mj-lt"/>
            </a:endParaRPr>
          </a:p>
        </p:txBody>
      </p:sp>
      <p:sp>
        <p:nvSpPr>
          <p:cNvPr id="33" name="矩形 22"/>
          <p:cNvSpPr>
            <a:spLocks noChangeArrowheads="1"/>
          </p:cNvSpPr>
          <p:nvPr/>
        </p:nvSpPr>
        <p:spPr bwMode="auto">
          <a:xfrm>
            <a:off x="3173652" y="3249476"/>
            <a:ext cx="357187" cy="646331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sz="2400" dirty="0">
                <a:latin typeface="+mj-lt"/>
              </a:rPr>
              <a:t>2,</a:t>
            </a:r>
            <a:endParaRPr lang="zh-TW" altLang="en-US" sz="2400" dirty="0">
              <a:latin typeface="+mj-lt"/>
            </a:endParaRPr>
          </a:p>
        </p:txBody>
      </p:sp>
      <p:sp>
        <p:nvSpPr>
          <p:cNvPr id="34" name="矩形 22"/>
          <p:cNvSpPr>
            <a:spLocks noChangeArrowheads="1"/>
          </p:cNvSpPr>
          <p:nvPr/>
        </p:nvSpPr>
        <p:spPr bwMode="auto">
          <a:xfrm>
            <a:off x="3459402" y="3249476"/>
            <a:ext cx="357187" cy="646331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sz="2400" dirty="0">
                <a:latin typeface="+mj-lt"/>
              </a:rPr>
              <a:t>3,</a:t>
            </a:r>
            <a:endParaRPr lang="zh-TW" altLang="en-US" sz="2400" dirty="0">
              <a:latin typeface="+mj-lt"/>
            </a:endParaRPr>
          </a:p>
        </p:txBody>
      </p:sp>
      <p:sp>
        <p:nvSpPr>
          <p:cNvPr id="35" name="矩形 22"/>
          <p:cNvSpPr>
            <a:spLocks noChangeArrowheads="1"/>
          </p:cNvSpPr>
          <p:nvPr/>
        </p:nvSpPr>
        <p:spPr bwMode="auto">
          <a:xfrm>
            <a:off x="3745152" y="3249476"/>
            <a:ext cx="642937" cy="646331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sz="2400" dirty="0">
                <a:latin typeface="+mj-lt"/>
              </a:rPr>
              <a:t>…</a:t>
            </a:r>
            <a:endParaRPr lang="zh-TW" altLang="en-US" sz="2400" dirty="0">
              <a:latin typeface="+mj-lt"/>
            </a:endParaRPr>
          </a:p>
        </p:txBody>
      </p:sp>
      <p:sp>
        <p:nvSpPr>
          <p:cNvPr id="22" name="內容版面配置區 2"/>
          <p:cNvSpPr txBox="1">
            <a:spLocks/>
          </p:cNvSpPr>
          <p:nvPr/>
        </p:nvSpPr>
        <p:spPr>
          <a:xfrm>
            <a:off x="457200" y="2719461"/>
            <a:ext cx="4038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smtClean="0"/>
              <a:t>Worst case </a:t>
            </a:r>
            <a:r>
              <a:rPr lang="en-US" altLang="zh-TW" dirty="0" smtClean="0">
                <a:solidFill>
                  <a:srgbClr val="FF0000"/>
                </a:solidFill>
              </a:rPr>
              <a:t>h=n</a:t>
            </a:r>
          </a:p>
          <a:p>
            <a:pPr lvl="1"/>
            <a:r>
              <a:rPr lang="en-US" altLang="zh-TW" dirty="0"/>
              <a:t>Insert keys</a:t>
            </a:r>
            <a:endParaRPr lang="zh-TW" altLang="en-US" dirty="0"/>
          </a:p>
        </p:txBody>
      </p:sp>
      <p:sp>
        <p:nvSpPr>
          <p:cNvPr id="23" name="內容版面配置區 3"/>
          <p:cNvSpPr txBox="1">
            <a:spLocks/>
          </p:cNvSpPr>
          <p:nvPr/>
        </p:nvSpPr>
        <p:spPr>
          <a:xfrm>
            <a:off x="4493840" y="2719461"/>
            <a:ext cx="4830688" cy="452596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smtClean="0"/>
              <a:t>Best case </a:t>
            </a:r>
            <a:r>
              <a:rPr lang="en-US" altLang="zh-TW" dirty="0" smtClean="0">
                <a:solidFill>
                  <a:srgbClr val="FF0000"/>
                </a:solidFill>
              </a:rPr>
              <a:t>h=</a:t>
            </a:r>
            <a:r>
              <a:rPr lang="en-US" altLang="zh-TW" dirty="0" err="1" smtClean="0">
                <a:solidFill>
                  <a:srgbClr val="FF0000"/>
                </a:solidFill>
              </a:rPr>
              <a:t>logn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 lvl="1"/>
            <a:r>
              <a:rPr lang="en-US" altLang="zh-TW" dirty="0" smtClean="0"/>
              <a:t>Insert </a:t>
            </a:r>
            <a:r>
              <a:rPr lang="en-US" altLang="zh-TW" dirty="0"/>
              <a:t>keys : </a:t>
            </a:r>
            <a:r>
              <a:rPr lang="en-US" altLang="zh-TW" sz="2400" dirty="0"/>
              <a:t>4, 2, 6, 1, 3, 5, </a:t>
            </a:r>
            <a:r>
              <a:rPr lang="en-US" altLang="zh-TW" sz="2400" dirty="0" smtClean="0"/>
              <a:t>7</a:t>
            </a:r>
            <a:endParaRPr lang="en-US" altLang="zh-TW" sz="2400" dirty="0"/>
          </a:p>
        </p:txBody>
      </p:sp>
      <p:grpSp>
        <p:nvGrpSpPr>
          <p:cNvPr id="4" name="群組 3"/>
          <p:cNvGrpSpPr/>
          <p:nvPr/>
        </p:nvGrpSpPr>
        <p:grpSpPr>
          <a:xfrm>
            <a:off x="5030291" y="4135338"/>
            <a:ext cx="3286125" cy="1885950"/>
            <a:chOff x="5030291" y="4135338"/>
            <a:chExt cx="3286125" cy="1885950"/>
          </a:xfrm>
        </p:grpSpPr>
        <p:sp>
          <p:nvSpPr>
            <p:cNvPr id="24" name="橢圓 26"/>
            <p:cNvSpPr>
              <a:spLocks noChangeArrowheads="1"/>
            </p:cNvSpPr>
            <p:nvPr/>
          </p:nvSpPr>
          <p:spPr bwMode="auto">
            <a:xfrm>
              <a:off x="6673354" y="5449788"/>
              <a:ext cx="500062" cy="500063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25" name="橢圓 5"/>
            <p:cNvSpPr>
              <a:spLocks noChangeArrowheads="1"/>
            </p:cNvSpPr>
            <p:nvPr/>
          </p:nvSpPr>
          <p:spPr bwMode="auto">
            <a:xfrm>
              <a:off x="6387604" y="4163913"/>
              <a:ext cx="500062" cy="500063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26" name="矩形 22"/>
            <p:cNvSpPr>
              <a:spLocks noChangeArrowheads="1"/>
            </p:cNvSpPr>
            <p:nvPr/>
          </p:nvSpPr>
          <p:spPr bwMode="auto">
            <a:xfrm>
              <a:off x="6459041" y="4135338"/>
              <a:ext cx="500063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>
                  <a:latin typeface="+mj-lt"/>
                </a:rPr>
                <a:t>4</a:t>
              </a:r>
              <a:endParaRPr lang="zh-TW" altLang="en-US" b="1">
                <a:latin typeface="+mj-lt"/>
              </a:endParaRPr>
            </a:p>
          </p:txBody>
        </p:sp>
        <p:sp>
          <p:nvSpPr>
            <p:cNvPr id="27" name="橢圓 24"/>
            <p:cNvSpPr>
              <a:spLocks noChangeArrowheads="1"/>
            </p:cNvSpPr>
            <p:nvPr/>
          </p:nvSpPr>
          <p:spPr bwMode="auto">
            <a:xfrm>
              <a:off x="5601791" y="4806851"/>
              <a:ext cx="500063" cy="500062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28" name="橢圓 25"/>
            <p:cNvSpPr>
              <a:spLocks noChangeArrowheads="1"/>
            </p:cNvSpPr>
            <p:nvPr/>
          </p:nvSpPr>
          <p:spPr bwMode="auto">
            <a:xfrm>
              <a:off x="7173416" y="4806851"/>
              <a:ext cx="500063" cy="500062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29" name="橢圓 26"/>
            <p:cNvSpPr>
              <a:spLocks noChangeArrowheads="1"/>
            </p:cNvSpPr>
            <p:nvPr/>
          </p:nvSpPr>
          <p:spPr bwMode="auto">
            <a:xfrm>
              <a:off x="5030291" y="5449788"/>
              <a:ext cx="500063" cy="500063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30" name="橢圓 27"/>
            <p:cNvSpPr>
              <a:spLocks noChangeArrowheads="1"/>
            </p:cNvSpPr>
            <p:nvPr/>
          </p:nvSpPr>
          <p:spPr bwMode="auto">
            <a:xfrm>
              <a:off x="6101854" y="5449788"/>
              <a:ext cx="500062" cy="500063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31" name="橢圓 29"/>
            <p:cNvSpPr>
              <a:spLocks noChangeArrowheads="1"/>
            </p:cNvSpPr>
            <p:nvPr/>
          </p:nvSpPr>
          <p:spPr bwMode="auto">
            <a:xfrm>
              <a:off x="7744916" y="5449788"/>
              <a:ext cx="500063" cy="500063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cxnSp>
          <p:nvCxnSpPr>
            <p:cNvPr id="36" name="直線接點 30"/>
            <p:cNvCxnSpPr>
              <a:cxnSpLocks noChangeShapeType="1"/>
              <a:stCxn id="27" idx="7"/>
              <a:endCxn id="25" idx="3"/>
            </p:cNvCxnSpPr>
            <p:nvPr/>
          </p:nvCxnSpPr>
          <p:spPr bwMode="auto">
            <a:xfrm rot="5400000" flipH="1" flipV="1">
              <a:off x="6100266" y="4519514"/>
              <a:ext cx="288925" cy="431800"/>
            </a:xfrm>
            <a:prstGeom prst="line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" name="直線接點 33"/>
            <p:cNvCxnSpPr>
              <a:cxnSpLocks noChangeShapeType="1"/>
              <a:stCxn id="28" idx="1"/>
              <a:endCxn id="25" idx="5"/>
            </p:cNvCxnSpPr>
            <p:nvPr/>
          </p:nvCxnSpPr>
          <p:spPr bwMode="auto">
            <a:xfrm rot="16200000" flipV="1">
              <a:off x="6886078" y="4519514"/>
              <a:ext cx="288925" cy="431800"/>
            </a:xfrm>
            <a:prstGeom prst="line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8" name="直線接點 36"/>
            <p:cNvCxnSpPr>
              <a:cxnSpLocks noChangeShapeType="1"/>
              <a:stCxn id="29" idx="7"/>
              <a:endCxn id="27" idx="3"/>
            </p:cNvCxnSpPr>
            <p:nvPr/>
          </p:nvCxnSpPr>
          <p:spPr bwMode="auto">
            <a:xfrm rot="5400000" flipH="1" flipV="1">
              <a:off x="5421610" y="5269607"/>
              <a:ext cx="288925" cy="217487"/>
            </a:xfrm>
            <a:prstGeom prst="line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9" name="直線接點 43"/>
            <p:cNvCxnSpPr>
              <a:cxnSpLocks noChangeShapeType="1"/>
              <a:stCxn id="30" idx="1"/>
              <a:endCxn id="27" idx="5"/>
            </p:cNvCxnSpPr>
            <p:nvPr/>
          </p:nvCxnSpPr>
          <p:spPr bwMode="auto">
            <a:xfrm rot="16200000" flipV="1">
              <a:off x="5957391" y="5305326"/>
              <a:ext cx="288925" cy="146050"/>
            </a:xfrm>
            <a:prstGeom prst="line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" name="直線接點 49"/>
            <p:cNvCxnSpPr>
              <a:cxnSpLocks noChangeShapeType="1"/>
              <a:stCxn id="31" idx="1"/>
              <a:endCxn id="28" idx="5"/>
            </p:cNvCxnSpPr>
            <p:nvPr/>
          </p:nvCxnSpPr>
          <p:spPr bwMode="auto">
            <a:xfrm rot="16200000" flipV="1">
              <a:off x="7564735" y="5269607"/>
              <a:ext cx="288925" cy="217487"/>
            </a:xfrm>
            <a:prstGeom prst="line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1" name="矩形 22"/>
            <p:cNvSpPr>
              <a:spLocks noChangeArrowheads="1"/>
            </p:cNvSpPr>
            <p:nvPr/>
          </p:nvSpPr>
          <p:spPr bwMode="auto">
            <a:xfrm>
              <a:off x="5673229" y="4778276"/>
              <a:ext cx="500062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latin typeface="+mj-lt"/>
                </a:rPr>
                <a:t>2</a:t>
              </a:r>
              <a:endParaRPr lang="zh-TW" altLang="en-US" b="1" dirty="0">
                <a:latin typeface="+mj-lt"/>
              </a:endParaRPr>
            </a:p>
          </p:txBody>
        </p:sp>
        <p:sp>
          <p:nvSpPr>
            <p:cNvPr id="42" name="矩形 22"/>
            <p:cNvSpPr>
              <a:spLocks noChangeArrowheads="1"/>
            </p:cNvSpPr>
            <p:nvPr/>
          </p:nvSpPr>
          <p:spPr bwMode="auto">
            <a:xfrm>
              <a:off x="5030291" y="5421213"/>
              <a:ext cx="357188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>
                  <a:latin typeface="+mj-lt"/>
                </a:rPr>
                <a:t>1</a:t>
              </a:r>
              <a:endParaRPr lang="zh-TW" altLang="en-US" b="1">
                <a:latin typeface="+mj-lt"/>
              </a:endParaRPr>
            </a:p>
          </p:txBody>
        </p:sp>
        <p:sp>
          <p:nvSpPr>
            <p:cNvPr id="43" name="矩形 22"/>
            <p:cNvSpPr>
              <a:spLocks noChangeArrowheads="1"/>
            </p:cNvSpPr>
            <p:nvPr/>
          </p:nvSpPr>
          <p:spPr bwMode="auto">
            <a:xfrm>
              <a:off x="6173291" y="5421213"/>
              <a:ext cx="500063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>
                  <a:latin typeface="+mj-lt"/>
                </a:rPr>
                <a:t>3</a:t>
              </a:r>
              <a:endParaRPr lang="zh-TW" altLang="en-US" b="1">
                <a:latin typeface="+mj-lt"/>
              </a:endParaRPr>
            </a:p>
          </p:txBody>
        </p:sp>
        <p:sp>
          <p:nvSpPr>
            <p:cNvPr id="44" name="矩形 22"/>
            <p:cNvSpPr>
              <a:spLocks noChangeArrowheads="1"/>
            </p:cNvSpPr>
            <p:nvPr/>
          </p:nvSpPr>
          <p:spPr bwMode="auto">
            <a:xfrm>
              <a:off x="7816354" y="5421213"/>
              <a:ext cx="500062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>
                  <a:latin typeface="+mj-lt"/>
                </a:rPr>
                <a:t>7</a:t>
              </a:r>
              <a:endParaRPr lang="zh-TW" altLang="en-US" b="1">
                <a:latin typeface="+mj-lt"/>
              </a:endParaRPr>
            </a:p>
          </p:txBody>
        </p:sp>
        <p:sp>
          <p:nvSpPr>
            <p:cNvPr id="45" name="矩形 22"/>
            <p:cNvSpPr>
              <a:spLocks noChangeArrowheads="1"/>
            </p:cNvSpPr>
            <p:nvPr/>
          </p:nvSpPr>
          <p:spPr bwMode="auto">
            <a:xfrm>
              <a:off x="7244854" y="4778276"/>
              <a:ext cx="357187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>
                  <a:latin typeface="+mj-lt"/>
                </a:rPr>
                <a:t>6</a:t>
              </a:r>
              <a:endParaRPr lang="zh-TW" altLang="en-US" b="1">
                <a:latin typeface="+mj-lt"/>
              </a:endParaRPr>
            </a:p>
          </p:txBody>
        </p:sp>
        <p:cxnSp>
          <p:nvCxnSpPr>
            <p:cNvPr id="46" name="直線接點 33"/>
            <p:cNvCxnSpPr>
              <a:cxnSpLocks noChangeShapeType="1"/>
              <a:stCxn id="24" idx="7"/>
              <a:endCxn id="28" idx="3"/>
            </p:cNvCxnSpPr>
            <p:nvPr/>
          </p:nvCxnSpPr>
          <p:spPr bwMode="auto">
            <a:xfrm rot="5400000" flipH="1" flipV="1">
              <a:off x="7028953" y="5305326"/>
              <a:ext cx="288925" cy="146050"/>
            </a:xfrm>
            <a:prstGeom prst="line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7" name="矩形 22"/>
            <p:cNvSpPr>
              <a:spLocks noChangeArrowheads="1"/>
            </p:cNvSpPr>
            <p:nvPr/>
          </p:nvSpPr>
          <p:spPr bwMode="auto">
            <a:xfrm>
              <a:off x="6744791" y="5421213"/>
              <a:ext cx="357188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>
                  <a:latin typeface="+mj-lt"/>
                </a:rPr>
                <a:t>5</a:t>
              </a:r>
              <a:endParaRPr lang="zh-TW" altLang="en-US" b="1">
                <a:latin typeface="+mj-lt"/>
              </a:endParaRPr>
            </a:p>
          </p:txBody>
        </p:sp>
      </p:grp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45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681167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4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4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54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54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54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54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54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54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54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54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54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83" grpId="0" animBg="1"/>
      <p:bldP spid="54284" grpId="0" animBg="1"/>
      <p:bldP spid="54285" grpId="0" animBg="1"/>
      <p:bldP spid="54286" grpId="0" animBg="1"/>
      <p:bldP spid="54299" grpId="0" animBg="1"/>
      <p:bldP spid="54300" grpId="0" animBg="1"/>
      <p:bldP spid="54301" grpId="0" animBg="1"/>
      <p:bldP spid="54302" grpId="0" animBg="1"/>
      <p:bldP spid="32" grpId="0" animBg="1"/>
      <p:bldP spid="33" grpId="0" animBg="1"/>
      <p:bldP spid="34" grpId="0" animBg="1"/>
      <p:bldP spid="35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Self-Study Topics</a:t>
            </a:r>
            <a:endParaRPr lang="zh-TW" altLang="en-US" dirty="0" smtClean="0"/>
          </a:p>
        </p:txBody>
      </p:sp>
      <p:sp>
        <p:nvSpPr>
          <p:cNvPr id="52227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TW" b="1" dirty="0" smtClean="0"/>
              <a:t>Write pseudo codes of BST deletion</a:t>
            </a:r>
          </a:p>
          <a:p>
            <a:pPr>
              <a:defRPr/>
            </a:pPr>
            <a:r>
              <a:rPr lang="en-US" altLang="zh-TW" dirty="0" smtClean="0"/>
              <a:t>Selection trees</a:t>
            </a:r>
          </a:p>
          <a:p>
            <a:pPr>
              <a:defRPr/>
            </a:pPr>
            <a:r>
              <a:rPr lang="en-US" altLang="zh-TW" smtClean="0"/>
              <a:t>AVL/Red-Black trees </a:t>
            </a:r>
            <a:r>
              <a:rPr lang="en-US" altLang="zh-TW" dirty="0" smtClean="0"/>
              <a:t>(Chapter 10)</a:t>
            </a:r>
          </a:p>
          <a:p>
            <a:pPr lvl="1">
              <a:defRPr/>
            </a:pPr>
            <a:r>
              <a:rPr lang="en-US" altLang="zh-TW" dirty="0" smtClean="0"/>
              <a:t>Worst case height : </a:t>
            </a:r>
            <a:r>
              <a:rPr lang="en-US" altLang="zh-TW" dirty="0" smtClean="0">
                <a:solidFill>
                  <a:srgbClr val="FF0000"/>
                </a:solidFill>
              </a:rPr>
              <a:t>O(</a:t>
            </a:r>
            <a:r>
              <a:rPr lang="en-US" altLang="zh-TW" dirty="0" err="1" smtClean="0">
                <a:solidFill>
                  <a:srgbClr val="FF0000"/>
                </a:solidFill>
              </a:rPr>
              <a:t>logn</a:t>
            </a:r>
            <a:r>
              <a:rPr lang="en-US" altLang="zh-TW" dirty="0" smtClean="0">
                <a:solidFill>
                  <a:srgbClr val="FF0000"/>
                </a:solidFill>
              </a:rPr>
              <a:t>)</a:t>
            </a:r>
            <a:endParaRPr lang="en-US" altLang="zh-TW" dirty="0" smtClean="0"/>
          </a:p>
          <a:p>
            <a:pPr>
              <a:defRPr/>
            </a:pPr>
            <a:endParaRPr lang="en-US" altLang="zh-TW" dirty="0" smtClean="0"/>
          </a:p>
        </p:txBody>
      </p:sp>
      <p:pic>
        <p:nvPicPr>
          <p:cNvPr id="4" name="Picture 2" descr="C:\Users\James\Desktop\JEE-self-study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346"/>
          <a:stretch/>
        </p:blipFill>
        <p:spPr bwMode="auto">
          <a:xfrm>
            <a:off x="5652119" y="3717032"/>
            <a:ext cx="3292327" cy="201622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46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473150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forests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1026" name="Picture 2" descr="C:\Users\James\AppData\Local\Microsoft\Windows\Temporary Internet Files\Content.IE5\D6BZ6FUR\MC900351277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7750" y="1912953"/>
            <a:ext cx="2768501" cy="224183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47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5609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Forests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Definition </a:t>
            </a:r>
            <a:r>
              <a:rPr lang="en-US" altLang="zh-TW" dirty="0"/>
              <a:t>: A forest is a set of n ≥ 0 disjoint </a:t>
            </a:r>
            <a:r>
              <a:rPr lang="en-US" altLang="zh-TW" dirty="0" smtClean="0"/>
              <a:t>trees.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Operations :</a:t>
            </a:r>
          </a:p>
          <a:p>
            <a:pPr lvl="1"/>
            <a:r>
              <a:rPr lang="en-US" altLang="zh-TW" dirty="0" smtClean="0"/>
              <a:t>Transforming a forest to binary tree</a:t>
            </a:r>
          </a:p>
          <a:p>
            <a:pPr lvl="1"/>
            <a:r>
              <a:rPr lang="en-US" altLang="zh-TW" dirty="0" smtClean="0"/>
              <a:t>Forest traversals</a:t>
            </a:r>
            <a:endParaRPr lang="en-US" altLang="zh-TW" dirty="0"/>
          </a:p>
          <a:p>
            <a:endParaRPr lang="zh-TW" altLang="en-US" dirty="0"/>
          </a:p>
        </p:txBody>
      </p:sp>
      <p:grpSp>
        <p:nvGrpSpPr>
          <p:cNvPr id="30" name="群組 29"/>
          <p:cNvGrpSpPr/>
          <p:nvPr/>
        </p:nvGrpSpPr>
        <p:grpSpPr>
          <a:xfrm>
            <a:off x="2123728" y="2420888"/>
            <a:ext cx="4896544" cy="1944216"/>
            <a:chOff x="1979712" y="2420888"/>
            <a:chExt cx="4896544" cy="1944216"/>
          </a:xfrm>
        </p:grpSpPr>
        <p:sp>
          <p:nvSpPr>
            <p:cNvPr id="4" name="橢圓 5"/>
            <p:cNvSpPr>
              <a:spLocks noChangeArrowheads="1"/>
            </p:cNvSpPr>
            <p:nvPr/>
          </p:nvSpPr>
          <p:spPr bwMode="auto">
            <a:xfrm>
              <a:off x="2786063" y="2575744"/>
              <a:ext cx="500062" cy="500062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5" name="橢圓 5"/>
            <p:cNvSpPr>
              <a:spLocks noChangeArrowheads="1"/>
            </p:cNvSpPr>
            <p:nvPr/>
          </p:nvSpPr>
          <p:spPr bwMode="auto">
            <a:xfrm>
              <a:off x="2786063" y="3361556"/>
              <a:ext cx="500062" cy="500063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6" name="橢圓 6"/>
            <p:cNvSpPr>
              <a:spLocks noChangeArrowheads="1"/>
            </p:cNvSpPr>
            <p:nvPr/>
          </p:nvSpPr>
          <p:spPr bwMode="auto">
            <a:xfrm>
              <a:off x="2143125" y="3361556"/>
              <a:ext cx="500063" cy="500063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7" name="橢圓 7"/>
            <p:cNvSpPr>
              <a:spLocks noChangeArrowheads="1"/>
            </p:cNvSpPr>
            <p:nvPr/>
          </p:nvSpPr>
          <p:spPr bwMode="auto">
            <a:xfrm>
              <a:off x="3429000" y="3361556"/>
              <a:ext cx="500063" cy="500063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8" name="橢圓 8"/>
            <p:cNvSpPr>
              <a:spLocks noChangeArrowheads="1"/>
            </p:cNvSpPr>
            <p:nvPr/>
          </p:nvSpPr>
          <p:spPr bwMode="auto">
            <a:xfrm>
              <a:off x="4500563" y="2575744"/>
              <a:ext cx="500062" cy="500062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9" name="橢圓 9"/>
            <p:cNvSpPr>
              <a:spLocks noChangeArrowheads="1"/>
            </p:cNvSpPr>
            <p:nvPr/>
          </p:nvSpPr>
          <p:spPr bwMode="auto">
            <a:xfrm>
              <a:off x="4500563" y="3361556"/>
              <a:ext cx="500062" cy="500063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10" name="橢圓 10"/>
            <p:cNvSpPr>
              <a:spLocks noChangeArrowheads="1"/>
            </p:cNvSpPr>
            <p:nvPr/>
          </p:nvSpPr>
          <p:spPr bwMode="auto">
            <a:xfrm>
              <a:off x="5572125" y="3361556"/>
              <a:ext cx="500063" cy="500063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11" name="橢圓 11"/>
            <p:cNvSpPr>
              <a:spLocks noChangeArrowheads="1"/>
            </p:cNvSpPr>
            <p:nvPr/>
          </p:nvSpPr>
          <p:spPr bwMode="auto">
            <a:xfrm>
              <a:off x="6215063" y="3361556"/>
              <a:ext cx="500062" cy="500063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12" name="橢圓 12"/>
            <p:cNvSpPr>
              <a:spLocks noChangeArrowheads="1"/>
            </p:cNvSpPr>
            <p:nvPr/>
          </p:nvSpPr>
          <p:spPr bwMode="auto">
            <a:xfrm>
              <a:off x="5857875" y="2575744"/>
              <a:ext cx="500063" cy="500062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cxnSp>
          <p:nvCxnSpPr>
            <p:cNvPr id="13" name="直線接點 36"/>
            <p:cNvCxnSpPr>
              <a:cxnSpLocks noChangeShapeType="1"/>
              <a:stCxn id="6" idx="7"/>
              <a:endCxn id="4" idx="4"/>
            </p:cNvCxnSpPr>
            <p:nvPr/>
          </p:nvCxnSpPr>
          <p:spPr bwMode="auto">
            <a:xfrm rot="5400000" flipH="1" flipV="1">
              <a:off x="2623344" y="3022625"/>
              <a:ext cx="358775" cy="465137"/>
            </a:xfrm>
            <a:prstGeom prst="line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" name="直線接點 36"/>
            <p:cNvCxnSpPr>
              <a:cxnSpLocks noChangeShapeType="1"/>
              <a:stCxn id="5" idx="0"/>
              <a:endCxn id="4" idx="4"/>
            </p:cNvCxnSpPr>
            <p:nvPr/>
          </p:nvCxnSpPr>
          <p:spPr bwMode="auto">
            <a:xfrm rot="5400000" flipH="1" flipV="1">
              <a:off x="2893219" y="3217887"/>
              <a:ext cx="285750" cy="1588"/>
            </a:xfrm>
            <a:prstGeom prst="line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" name="直線接點 36"/>
            <p:cNvCxnSpPr>
              <a:cxnSpLocks noChangeShapeType="1"/>
              <a:stCxn id="7" idx="1"/>
              <a:endCxn id="4" idx="4"/>
            </p:cNvCxnSpPr>
            <p:nvPr/>
          </p:nvCxnSpPr>
          <p:spPr bwMode="auto">
            <a:xfrm rot="16200000" flipV="1">
              <a:off x="3089275" y="3021831"/>
              <a:ext cx="358775" cy="466725"/>
            </a:xfrm>
            <a:prstGeom prst="line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" name="直線接點 36"/>
            <p:cNvCxnSpPr>
              <a:cxnSpLocks noChangeShapeType="1"/>
              <a:stCxn id="9" idx="0"/>
              <a:endCxn id="8" idx="4"/>
            </p:cNvCxnSpPr>
            <p:nvPr/>
          </p:nvCxnSpPr>
          <p:spPr bwMode="auto">
            <a:xfrm rot="5400000" flipH="1" flipV="1">
              <a:off x="4607719" y="3217887"/>
              <a:ext cx="285750" cy="1588"/>
            </a:xfrm>
            <a:prstGeom prst="line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" name="直線接點 36"/>
            <p:cNvCxnSpPr>
              <a:cxnSpLocks noChangeShapeType="1"/>
              <a:stCxn id="10" idx="7"/>
              <a:endCxn id="12" idx="4"/>
            </p:cNvCxnSpPr>
            <p:nvPr/>
          </p:nvCxnSpPr>
          <p:spPr bwMode="auto">
            <a:xfrm rot="5400000" flipH="1" flipV="1">
              <a:off x="5874544" y="3200425"/>
              <a:ext cx="358775" cy="109537"/>
            </a:xfrm>
            <a:prstGeom prst="line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" name="直線接點 36"/>
            <p:cNvCxnSpPr>
              <a:cxnSpLocks noChangeShapeType="1"/>
              <a:stCxn id="11" idx="1"/>
              <a:endCxn id="12" idx="4"/>
            </p:cNvCxnSpPr>
            <p:nvPr/>
          </p:nvCxnSpPr>
          <p:spPr bwMode="auto">
            <a:xfrm rot="16200000" flipV="1">
              <a:off x="6019006" y="3165500"/>
              <a:ext cx="358775" cy="179388"/>
            </a:xfrm>
            <a:prstGeom prst="line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9" name="矩形 22"/>
            <p:cNvSpPr>
              <a:spLocks noChangeArrowheads="1"/>
            </p:cNvSpPr>
            <p:nvPr/>
          </p:nvSpPr>
          <p:spPr bwMode="auto">
            <a:xfrm>
              <a:off x="2857500" y="2547169"/>
              <a:ext cx="357188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latin typeface="+mj-lt"/>
                </a:rPr>
                <a:t>A</a:t>
              </a:r>
              <a:endParaRPr lang="zh-TW" altLang="en-US" b="1" dirty="0">
                <a:latin typeface="+mj-lt"/>
              </a:endParaRPr>
            </a:p>
          </p:txBody>
        </p:sp>
        <p:sp>
          <p:nvSpPr>
            <p:cNvPr id="20" name="矩形 22"/>
            <p:cNvSpPr>
              <a:spLocks noChangeArrowheads="1"/>
            </p:cNvSpPr>
            <p:nvPr/>
          </p:nvSpPr>
          <p:spPr bwMode="auto">
            <a:xfrm>
              <a:off x="2214563" y="3332981"/>
              <a:ext cx="357187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>
                  <a:latin typeface="+mj-lt"/>
                </a:rPr>
                <a:t>B</a:t>
              </a:r>
              <a:endParaRPr lang="zh-TW" altLang="en-US" b="1">
                <a:latin typeface="+mj-lt"/>
              </a:endParaRPr>
            </a:p>
          </p:txBody>
        </p:sp>
        <p:sp>
          <p:nvSpPr>
            <p:cNvPr id="21" name="矩形 22"/>
            <p:cNvSpPr>
              <a:spLocks noChangeArrowheads="1"/>
            </p:cNvSpPr>
            <p:nvPr/>
          </p:nvSpPr>
          <p:spPr bwMode="auto">
            <a:xfrm>
              <a:off x="2857500" y="3332981"/>
              <a:ext cx="357188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>
                  <a:latin typeface="+mj-lt"/>
                </a:rPr>
                <a:t>C</a:t>
              </a:r>
              <a:endParaRPr lang="zh-TW" altLang="en-US" b="1">
                <a:latin typeface="+mj-lt"/>
              </a:endParaRPr>
            </a:p>
          </p:txBody>
        </p:sp>
        <p:sp>
          <p:nvSpPr>
            <p:cNvPr id="22" name="矩形 22"/>
            <p:cNvSpPr>
              <a:spLocks noChangeArrowheads="1"/>
            </p:cNvSpPr>
            <p:nvPr/>
          </p:nvSpPr>
          <p:spPr bwMode="auto">
            <a:xfrm>
              <a:off x="3500438" y="3332981"/>
              <a:ext cx="357187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>
                  <a:latin typeface="+mj-lt"/>
                </a:rPr>
                <a:t>D</a:t>
              </a:r>
              <a:endParaRPr lang="zh-TW" altLang="en-US" b="1">
                <a:latin typeface="+mj-lt"/>
              </a:endParaRPr>
            </a:p>
          </p:txBody>
        </p:sp>
        <p:sp>
          <p:nvSpPr>
            <p:cNvPr id="23" name="矩形 22"/>
            <p:cNvSpPr>
              <a:spLocks noChangeArrowheads="1"/>
            </p:cNvSpPr>
            <p:nvPr/>
          </p:nvSpPr>
          <p:spPr bwMode="auto">
            <a:xfrm>
              <a:off x="4572000" y="3332981"/>
              <a:ext cx="357188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latin typeface="+mj-lt"/>
                </a:rPr>
                <a:t>F</a:t>
              </a:r>
              <a:endParaRPr lang="zh-TW" altLang="en-US" b="1" dirty="0">
                <a:latin typeface="+mj-lt"/>
              </a:endParaRPr>
            </a:p>
          </p:txBody>
        </p:sp>
        <p:sp>
          <p:nvSpPr>
            <p:cNvPr id="24" name="矩形 22"/>
            <p:cNvSpPr>
              <a:spLocks noChangeArrowheads="1"/>
            </p:cNvSpPr>
            <p:nvPr/>
          </p:nvSpPr>
          <p:spPr bwMode="auto">
            <a:xfrm>
              <a:off x="4572000" y="2547169"/>
              <a:ext cx="357188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>
                  <a:latin typeface="+mj-lt"/>
                </a:rPr>
                <a:t>E</a:t>
              </a:r>
              <a:endParaRPr lang="zh-TW" altLang="en-US" b="1">
                <a:latin typeface="+mj-lt"/>
              </a:endParaRPr>
            </a:p>
          </p:txBody>
        </p:sp>
        <p:sp>
          <p:nvSpPr>
            <p:cNvPr id="25" name="矩形 22"/>
            <p:cNvSpPr>
              <a:spLocks noChangeArrowheads="1"/>
            </p:cNvSpPr>
            <p:nvPr/>
          </p:nvSpPr>
          <p:spPr bwMode="auto">
            <a:xfrm>
              <a:off x="5929313" y="2547169"/>
              <a:ext cx="357187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>
                  <a:latin typeface="+mj-lt"/>
                </a:rPr>
                <a:t>G</a:t>
              </a:r>
              <a:endParaRPr lang="zh-TW" altLang="en-US" b="1">
                <a:latin typeface="+mj-lt"/>
              </a:endParaRPr>
            </a:p>
          </p:txBody>
        </p:sp>
        <p:sp>
          <p:nvSpPr>
            <p:cNvPr id="26" name="矩形 22"/>
            <p:cNvSpPr>
              <a:spLocks noChangeArrowheads="1"/>
            </p:cNvSpPr>
            <p:nvPr/>
          </p:nvSpPr>
          <p:spPr bwMode="auto">
            <a:xfrm>
              <a:off x="5643563" y="3332981"/>
              <a:ext cx="357187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>
                  <a:latin typeface="+mj-lt"/>
                </a:rPr>
                <a:t>H</a:t>
              </a:r>
              <a:endParaRPr lang="zh-TW" altLang="en-US" b="1">
                <a:latin typeface="+mj-lt"/>
              </a:endParaRPr>
            </a:p>
          </p:txBody>
        </p:sp>
        <p:sp>
          <p:nvSpPr>
            <p:cNvPr id="27" name="矩形 22"/>
            <p:cNvSpPr>
              <a:spLocks noChangeArrowheads="1"/>
            </p:cNvSpPr>
            <p:nvPr/>
          </p:nvSpPr>
          <p:spPr bwMode="auto">
            <a:xfrm>
              <a:off x="6286500" y="3332981"/>
              <a:ext cx="357188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>
                  <a:latin typeface="+mj-lt"/>
                </a:rPr>
                <a:t>I</a:t>
              </a:r>
              <a:endParaRPr lang="zh-TW" altLang="en-US" b="1">
                <a:latin typeface="+mj-lt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1979712" y="2420888"/>
              <a:ext cx="4896544" cy="1944216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文字方塊 28"/>
            <p:cNvSpPr txBox="1"/>
            <p:nvPr/>
          </p:nvSpPr>
          <p:spPr>
            <a:xfrm>
              <a:off x="3538382" y="3995772"/>
              <a:ext cx="17792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Three-tree forest</a:t>
              </a:r>
              <a:endParaRPr lang="zh-TW" altLang="en-US" dirty="0"/>
            </a:p>
          </p:txBody>
        </p:sp>
      </p:grpSp>
      <p:sp>
        <p:nvSpPr>
          <p:cNvPr id="31" name="投影片編號版面配置區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48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901980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Transforming a Forest to Binary Tree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Apply left child-right sibling approach</a:t>
            </a:r>
          </a:p>
          <a:p>
            <a:pPr lvl="1"/>
            <a:r>
              <a:rPr lang="en-US" altLang="zh-TW" dirty="0" smtClean="0"/>
              <a:t>Convert each tree into binary tree</a:t>
            </a:r>
          </a:p>
          <a:p>
            <a:pPr lvl="1"/>
            <a:r>
              <a:rPr lang="en-US" altLang="zh-TW" dirty="0" smtClean="0"/>
              <a:t>Connect two binary trees, T</a:t>
            </a:r>
            <a:r>
              <a:rPr lang="en-US" altLang="zh-TW" baseline="-25000" dirty="0" smtClean="0"/>
              <a:t>1</a:t>
            </a:r>
            <a:r>
              <a:rPr lang="en-US" altLang="zh-TW" dirty="0" smtClean="0"/>
              <a:t> and T</a:t>
            </a:r>
            <a:r>
              <a:rPr lang="en-US" altLang="zh-TW" baseline="-25000" dirty="0" smtClean="0"/>
              <a:t>2</a:t>
            </a:r>
            <a:r>
              <a:rPr lang="en-US" altLang="zh-TW" dirty="0" smtClean="0"/>
              <a:t>, by setting the </a:t>
            </a:r>
            <a:r>
              <a:rPr lang="en-US" altLang="zh-TW" dirty="0" err="1" smtClean="0"/>
              <a:t>rightChild</a:t>
            </a:r>
            <a:r>
              <a:rPr lang="en-US" altLang="zh-TW" dirty="0" smtClean="0"/>
              <a:t> of root(</a:t>
            </a:r>
            <a:r>
              <a:rPr lang="en-US" altLang="zh-TW" dirty="0"/>
              <a:t>T</a:t>
            </a:r>
            <a:r>
              <a:rPr lang="en-US" altLang="zh-TW" baseline="-25000" dirty="0"/>
              <a:t>1</a:t>
            </a:r>
            <a:r>
              <a:rPr lang="en-US" altLang="zh-TW" dirty="0" smtClean="0"/>
              <a:t>) to the root(T</a:t>
            </a:r>
            <a:r>
              <a:rPr lang="en-US" altLang="zh-TW" baseline="-25000" dirty="0" smtClean="0"/>
              <a:t>2</a:t>
            </a:r>
            <a:r>
              <a:rPr lang="en-US" altLang="zh-TW" dirty="0" smtClean="0"/>
              <a:t>)</a:t>
            </a:r>
          </a:p>
          <a:p>
            <a:endParaRPr lang="zh-TW" altLang="en-US" dirty="0"/>
          </a:p>
        </p:txBody>
      </p:sp>
      <p:grpSp>
        <p:nvGrpSpPr>
          <p:cNvPr id="47" name="群組 46"/>
          <p:cNvGrpSpPr/>
          <p:nvPr/>
        </p:nvGrpSpPr>
        <p:grpSpPr>
          <a:xfrm>
            <a:off x="2570163" y="5020022"/>
            <a:ext cx="3717925" cy="358775"/>
            <a:chOff x="2570163" y="5020022"/>
            <a:chExt cx="3717925" cy="358775"/>
          </a:xfrm>
        </p:grpSpPr>
        <p:cxnSp>
          <p:nvCxnSpPr>
            <p:cNvPr id="4" name="直線接點 36"/>
            <p:cNvCxnSpPr>
              <a:cxnSpLocks noChangeShapeType="1"/>
              <a:stCxn id="14" idx="7"/>
              <a:endCxn id="11" idx="4"/>
            </p:cNvCxnSpPr>
            <p:nvPr/>
          </p:nvCxnSpPr>
          <p:spPr bwMode="auto">
            <a:xfrm rot="5400000" flipH="1" flipV="1">
              <a:off x="2623344" y="4966841"/>
              <a:ext cx="358775" cy="465137"/>
            </a:xfrm>
            <a:prstGeom prst="line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" name="直線接點 36"/>
            <p:cNvCxnSpPr>
              <a:cxnSpLocks noChangeShapeType="1"/>
              <a:stCxn id="17" idx="0"/>
              <a:endCxn id="11" idx="4"/>
            </p:cNvCxnSpPr>
            <p:nvPr/>
          </p:nvCxnSpPr>
          <p:spPr bwMode="auto">
            <a:xfrm rot="5400000" flipH="1" flipV="1">
              <a:off x="2893219" y="5162103"/>
              <a:ext cx="285750" cy="1588"/>
            </a:xfrm>
            <a:prstGeom prst="line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" name="直線接點 36"/>
            <p:cNvCxnSpPr>
              <a:cxnSpLocks noChangeShapeType="1"/>
              <a:stCxn id="20" idx="1"/>
              <a:endCxn id="11" idx="4"/>
            </p:cNvCxnSpPr>
            <p:nvPr/>
          </p:nvCxnSpPr>
          <p:spPr bwMode="auto">
            <a:xfrm rot="16200000" flipV="1">
              <a:off x="3089275" y="4966047"/>
              <a:ext cx="358775" cy="466725"/>
            </a:xfrm>
            <a:prstGeom prst="line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" name="直線接點 36"/>
            <p:cNvCxnSpPr>
              <a:cxnSpLocks noChangeShapeType="1"/>
              <a:stCxn id="23" idx="0"/>
              <a:endCxn id="26" idx="4"/>
            </p:cNvCxnSpPr>
            <p:nvPr/>
          </p:nvCxnSpPr>
          <p:spPr bwMode="auto">
            <a:xfrm rot="5400000" flipH="1" flipV="1">
              <a:off x="4607719" y="5162103"/>
              <a:ext cx="285750" cy="1588"/>
            </a:xfrm>
            <a:prstGeom prst="line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" name="直線接點 36"/>
            <p:cNvCxnSpPr>
              <a:cxnSpLocks noChangeShapeType="1"/>
              <a:stCxn id="32" idx="7"/>
              <a:endCxn id="29" idx="4"/>
            </p:cNvCxnSpPr>
            <p:nvPr/>
          </p:nvCxnSpPr>
          <p:spPr bwMode="auto">
            <a:xfrm rot="5400000" flipH="1" flipV="1">
              <a:off x="5874544" y="5144641"/>
              <a:ext cx="358775" cy="109537"/>
            </a:xfrm>
            <a:prstGeom prst="line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" name="直線接點 36"/>
            <p:cNvCxnSpPr>
              <a:cxnSpLocks noChangeShapeType="1"/>
              <a:stCxn id="35" idx="1"/>
              <a:endCxn id="29" idx="4"/>
            </p:cNvCxnSpPr>
            <p:nvPr/>
          </p:nvCxnSpPr>
          <p:spPr bwMode="auto">
            <a:xfrm rot="16200000" flipV="1">
              <a:off x="6019006" y="5109716"/>
              <a:ext cx="358775" cy="179388"/>
            </a:xfrm>
            <a:prstGeom prst="line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0" name="群組 30"/>
          <p:cNvGrpSpPr>
            <a:grpSpLocks/>
          </p:cNvGrpSpPr>
          <p:nvPr/>
        </p:nvGrpSpPr>
        <p:grpSpPr bwMode="auto">
          <a:xfrm>
            <a:off x="2786063" y="4491385"/>
            <a:ext cx="500062" cy="600075"/>
            <a:chOff x="2786063" y="2328863"/>
            <a:chExt cx="500062" cy="600075"/>
          </a:xfrm>
        </p:grpSpPr>
        <p:sp>
          <p:nvSpPr>
            <p:cNvPr id="11" name="橢圓 5"/>
            <p:cNvSpPr>
              <a:spLocks noChangeArrowheads="1"/>
            </p:cNvSpPr>
            <p:nvPr/>
          </p:nvSpPr>
          <p:spPr bwMode="auto">
            <a:xfrm>
              <a:off x="2786063" y="2357438"/>
              <a:ext cx="500062" cy="500062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12" name="矩形 22"/>
            <p:cNvSpPr>
              <a:spLocks noChangeArrowheads="1"/>
            </p:cNvSpPr>
            <p:nvPr/>
          </p:nvSpPr>
          <p:spPr bwMode="auto">
            <a:xfrm>
              <a:off x="2857500" y="2328863"/>
              <a:ext cx="357188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latin typeface="+mj-lt"/>
                </a:rPr>
                <a:t>A</a:t>
              </a:r>
              <a:endParaRPr lang="zh-TW" altLang="en-US" b="1" dirty="0">
                <a:latin typeface="+mj-lt"/>
              </a:endParaRPr>
            </a:p>
          </p:txBody>
        </p:sp>
      </p:grpSp>
      <p:grpSp>
        <p:nvGrpSpPr>
          <p:cNvPr id="13" name="群組 31"/>
          <p:cNvGrpSpPr>
            <a:grpSpLocks/>
          </p:cNvGrpSpPr>
          <p:nvPr/>
        </p:nvGrpSpPr>
        <p:grpSpPr bwMode="auto">
          <a:xfrm>
            <a:off x="2143125" y="5277197"/>
            <a:ext cx="500063" cy="600075"/>
            <a:chOff x="2143125" y="3114675"/>
            <a:chExt cx="500063" cy="600075"/>
          </a:xfrm>
        </p:grpSpPr>
        <p:sp>
          <p:nvSpPr>
            <p:cNvPr id="14" name="橢圓 6"/>
            <p:cNvSpPr>
              <a:spLocks noChangeArrowheads="1"/>
            </p:cNvSpPr>
            <p:nvPr/>
          </p:nvSpPr>
          <p:spPr bwMode="auto">
            <a:xfrm>
              <a:off x="2143125" y="3143250"/>
              <a:ext cx="500063" cy="500063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15" name="矩形 22"/>
            <p:cNvSpPr>
              <a:spLocks noChangeArrowheads="1"/>
            </p:cNvSpPr>
            <p:nvPr/>
          </p:nvSpPr>
          <p:spPr bwMode="auto">
            <a:xfrm>
              <a:off x="2214563" y="3114675"/>
              <a:ext cx="357187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>
                  <a:latin typeface="+mj-lt"/>
                </a:rPr>
                <a:t>B</a:t>
              </a:r>
              <a:endParaRPr lang="zh-TW" altLang="en-US" b="1">
                <a:latin typeface="+mj-lt"/>
              </a:endParaRPr>
            </a:p>
          </p:txBody>
        </p:sp>
      </p:grpSp>
      <p:grpSp>
        <p:nvGrpSpPr>
          <p:cNvPr id="16" name="群組 32"/>
          <p:cNvGrpSpPr>
            <a:grpSpLocks/>
          </p:cNvGrpSpPr>
          <p:nvPr/>
        </p:nvGrpSpPr>
        <p:grpSpPr bwMode="auto">
          <a:xfrm>
            <a:off x="2786063" y="5277197"/>
            <a:ext cx="500062" cy="600075"/>
            <a:chOff x="2786063" y="3114675"/>
            <a:chExt cx="500062" cy="600075"/>
          </a:xfrm>
        </p:grpSpPr>
        <p:sp>
          <p:nvSpPr>
            <p:cNvPr id="17" name="橢圓 5"/>
            <p:cNvSpPr>
              <a:spLocks noChangeArrowheads="1"/>
            </p:cNvSpPr>
            <p:nvPr/>
          </p:nvSpPr>
          <p:spPr bwMode="auto">
            <a:xfrm>
              <a:off x="2786063" y="3143250"/>
              <a:ext cx="500062" cy="500063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18" name="矩形 22"/>
            <p:cNvSpPr>
              <a:spLocks noChangeArrowheads="1"/>
            </p:cNvSpPr>
            <p:nvPr/>
          </p:nvSpPr>
          <p:spPr bwMode="auto">
            <a:xfrm>
              <a:off x="2857500" y="3114675"/>
              <a:ext cx="357188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>
                  <a:latin typeface="+mj-lt"/>
                </a:rPr>
                <a:t>C</a:t>
              </a:r>
              <a:endParaRPr lang="zh-TW" altLang="en-US" b="1">
                <a:latin typeface="+mj-lt"/>
              </a:endParaRPr>
            </a:p>
          </p:txBody>
        </p:sp>
      </p:grpSp>
      <p:grpSp>
        <p:nvGrpSpPr>
          <p:cNvPr id="19" name="群組 33"/>
          <p:cNvGrpSpPr>
            <a:grpSpLocks/>
          </p:cNvGrpSpPr>
          <p:nvPr/>
        </p:nvGrpSpPr>
        <p:grpSpPr bwMode="auto">
          <a:xfrm>
            <a:off x="3429000" y="5277197"/>
            <a:ext cx="500063" cy="600075"/>
            <a:chOff x="3429000" y="3114675"/>
            <a:chExt cx="500063" cy="600075"/>
          </a:xfrm>
        </p:grpSpPr>
        <p:sp>
          <p:nvSpPr>
            <p:cNvPr id="20" name="橢圓 7"/>
            <p:cNvSpPr>
              <a:spLocks noChangeArrowheads="1"/>
            </p:cNvSpPr>
            <p:nvPr/>
          </p:nvSpPr>
          <p:spPr bwMode="auto">
            <a:xfrm>
              <a:off x="3429000" y="3143250"/>
              <a:ext cx="500063" cy="500063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21" name="矩形 20"/>
            <p:cNvSpPr>
              <a:spLocks noChangeArrowheads="1"/>
            </p:cNvSpPr>
            <p:nvPr/>
          </p:nvSpPr>
          <p:spPr bwMode="auto">
            <a:xfrm>
              <a:off x="3500438" y="3114675"/>
              <a:ext cx="357187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>
                  <a:latin typeface="+mj-lt"/>
                </a:rPr>
                <a:t>D</a:t>
              </a:r>
              <a:endParaRPr lang="zh-TW" altLang="en-US" b="1">
                <a:latin typeface="+mj-lt"/>
              </a:endParaRPr>
            </a:p>
          </p:txBody>
        </p:sp>
      </p:grpSp>
      <p:grpSp>
        <p:nvGrpSpPr>
          <p:cNvPr id="22" name="群組 34"/>
          <p:cNvGrpSpPr>
            <a:grpSpLocks/>
          </p:cNvGrpSpPr>
          <p:nvPr/>
        </p:nvGrpSpPr>
        <p:grpSpPr bwMode="auto">
          <a:xfrm>
            <a:off x="4500563" y="5277197"/>
            <a:ext cx="500062" cy="600075"/>
            <a:chOff x="4500563" y="3114675"/>
            <a:chExt cx="500062" cy="600075"/>
          </a:xfrm>
        </p:grpSpPr>
        <p:sp>
          <p:nvSpPr>
            <p:cNvPr id="23" name="橢圓 9"/>
            <p:cNvSpPr>
              <a:spLocks noChangeArrowheads="1"/>
            </p:cNvSpPr>
            <p:nvPr/>
          </p:nvSpPr>
          <p:spPr bwMode="auto">
            <a:xfrm>
              <a:off x="4500563" y="3143250"/>
              <a:ext cx="500062" cy="500063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24" name="矩形 22"/>
            <p:cNvSpPr>
              <a:spLocks noChangeArrowheads="1"/>
            </p:cNvSpPr>
            <p:nvPr/>
          </p:nvSpPr>
          <p:spPr bwMode="auto">
            <a:xfrm>
              <a:off x="4572000" y="3114675"/>
              <a:ext cx="357188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latin typeface="+mj-lt"/>
                </a:rPr>
                <a:t>F</a:t>
              </a:r>
              <a:endParaRPr lang="zh-TW" altLang="en-US" b="1" dirty="0">
                <a:latin typeface="+mj-lt"/>
              </a:endParaRPr>
            </a:p>
          </p:txBody>
        </p:sp>
      </p:grpSp>
      <p:grpSp>
        <p:nvGrpSpPr>
          <p:cNvPr id="25" name="群組 35"/>
          <p:cNvGrpSpPr>
            <a:grpSpLocks/>
          </p:cNvGrpSpPr>
          <p:nvPr/>
        </p:nvGrpSpPr>
        <p:grpSpPr bwMode="auto">
          <a:xfrm>
            <a:off x="4500563" y="4491385"/>
            <a:ext cx="500062" cy="600075"/>
            <a:chOff x="4500563" y="2328863"/>
            <a:chExt cx="500062" cy="600075"/>
          </a:xfrm>
        </p:grpSpPr>
        <p:sp>
          <p:nvSpPr>
            <p:cNvPr id="26" name="橢圓 8"/>
            <p:cNvSpPr>
              <a:spLocks noChangeArrowheads="1"/>
            </p:cNvSpPr>
            <p:nvPr/>
          </p:nvSpPr>
          <p:spPr bwMode="auto">
            <a:xfrm>
              <a:off x="4500563" y="2357438"/>
              <a:ext cx="500062" cy="500062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27" name="矩形 22"/>
            <p:cNvSpPr>
              <a:spLocks noChangeArrowheads="1"/>
            </p:cNvSpPr>
            <p:nvPr/>
          </p:nvSpPr>
          <p:spPr bwMode="auto">
            <a:xfrm>
              <a:off x="4572000" y="2328863"/>
              <a:ext cx="357188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>
                  <a:latin typeface="+mj-lt"/>
                </a:rPr>
                <a:t>E</a:t>
              </a:r>
              <a:endParaRPr lang="zh-TW" altLang="en-US" b="1">
                <a:latin typeface="+mj-lt"/>
              </a:endParaRPr>
            </a:p>
          </p:txBody>
        </p:sp>
      </p:grpSp>
      <p:grpSp>
        <p:nvGrpSpPr>
          <p:cNvPr id="28" name="群組 36"/>
          <p:cNvGrpSpPr>
            <a:grpSpLocks/>
          </p:cNvGrpSpPr>
          <p:nvPr/>
        </p:nvGrpSpPr>
        <p:grpSpPr bwMode="auto">
          <a:xfrm>
            <a:off x="5857875" y="4491385"/>
            <a:ext cx="500063" cy="600075"/>
            <a:chOff x="5857875" y="2328863"/>
            <a:chExt cx="500063" cy="600075"/>
          </a:xfrm>
        </p:grpSpPr>
        <p:sp>
          <p:nvSpPr>
            <p:cNvPr id="29" name="橢圓 12"/>
            <p:cNvSpPr>
              <a:spLocks noChangeArrowheads="1"/>
            </p:cNvSpPr>
            <p:nvPr/>
          </p:nvSpPr>
          <p:spPr bwMode="auto">
            <a:xfrm>
              <a:off x="5857875" y="2357438"/>
              <a:ext cx="500063" cy="500062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30" name="矩形 22"/>
            <p:cNvSpPr>
              <a:spLocks noChangeArrowheads="1"/>
            </p:cNvSpPr>
            <p:nvPr/>
          </p:nvSpPr>
          <p:spPr bwMode="auto">
            <a:xfrm>
              <a:off x="5929313" y="2328863"/>
              <a:ext cx="357187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latin typeface="+mj-lt"/>
                </a:rPr>
                <a:t>G</a:t>
              </a:r>
              <a:endParaRPr lang="zh-TW" altLang="en-US" b="1" dirty="0">
                <a:latin typeface="+mj-lt"/>
              </a:endParaRPr>
            </a:p>
          </p:txBody>
        </p:sp>
      </p:grpSp>
      <p:grpSp>
        <p:nvGrpSpPr>
          <p:cNvPr id="31" name="群組 37"/>
          <p:cNvGrpSpPr>
            <a:grpSpLocks/>
          </p:cNvGrpSpPr>
          <p:nvPr/>
        </p:nvGrpSpPr>
        <p:grpSpPr bwMode="auto">
          <a:xfrm>
            <a:off x="5572125" y="5277197"/>
            <a:ext cx="500063" cy="600075"/>
            <a:chOff x="5572125" y="3114675"/>
            <a:chExt cx="500063" cy="600075"/>
          </a:xfrm>
        </p:grpSpPr>
        <p:sp>
          <p:nvSpPr>
            <p:cNvPr id="32" name="橢圓 10"/>
            <p:cNvSpPr>
              <a:spLocks noChangeArrowheads="1"/>
            </p:cNvSpPr>
            <p:nvPr/>
          </p:nvSpPr>
          <p:spPr bwMode="auto">
            <a:xfrm>
              <a:off x="5572125" y="3143250"/>
              <a:ext cx="500063" cy="500063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33" name="矩形 22"/>
            <p:cNvSpPr>
              <a:spLocks noChangeArrowheads="1"/>
            </p:cNvSpPr>
            <p:nvPr/>
          </p:nvSpPr>
          <p:spPr bwMode="auto">
            <a:xfrm>
              <a:off x="5643563" y="3114675"/>
              <a:ext cx="357187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>
                  <a:latin typeface="+mj-lt"/>
                </a:rPr>
                <a:t>H</a:t>
              </a:r>
              <a:endParaRPr lang="zh-TW" altLang="en-US" b="1">
                <a:latin typeface="+mj-lt"/>
              </a:endParaRPr>
            </a:p>
          </p:txBody>
        </p:sp>
      </p:grpSp>
      <p:grpSp>
        <p:nvGrpSpPr>
          <p:cNvPr id="34" name="群組 38"/>
          <p:cNvGrpSpPr>
            <a:grpSpLocks/>
          </p:cNvGrpSpPr>
          <p:nvPr/>
        </p:nvGrpSpPr>
        <p:grpSpPr bwMode="auto">
          <a:xfrm>
            <a:off x="6215063" y="5277197"/>
            <a:ext cx="500062" cy="600075"/>
            <a:chOff x="6215063" y="3114675"/>
            <a:chExt cx="500062" cy="600075"/>
          </a:xfrm>
        </p:grpSpPr>
        <p:sp>
          <p:nvSpPr>
            <p:cNvPr id="35" name="橢圓 11"/>
            <p:cNvSpPr>
              <a:spLocks noChangeArrowheads="1"/>
            </p:cNvSpPr>
            <p:nvPr/>
          </p:nvSpPr>
          <p:spPr bwMode="auto">
            <a:xfrm>
              <a:off x="6215063" y="3143250"/>
              <a:ext cx="500062" cy="500063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36" name="矩形 22"/>
            <p:cNvSpPr>
              <a:spLocks noChangeArrowheads="1"/>
            </p:cNvSpPr>
            <p:nvPr/>
          </p:nvSpPr>
          <p:spPr bwMode="auto">
            <a:xfrm>
              <a:off x="6286500" y="3114675"/>
              <a:ext cx="357188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>
                  <a:latin typeface="+mj-lt"/>
                </a:rPr>
                <a:t>I</a:t>
              </a:r>
              <a:endParaRPr lang="zh-TW" altLang="en-US" b="1">
                <a:latin typeface="+mj-lt"/>
              </a:endParaRPr>
            </a:p>
          </p:txBody>
        </p:sp>
      </p:grpSp>
      <p:cxnSp>
        <p:nvCxnSpPr>
          <p:cNvPr id="37" name="直線單箭頭接點 36"/>
          <p:cNvCxnSpPr>
            <a:cxnSpLocks noChangeShapeType="1"/>
          </p:cNvCxnSpPr>
          <p:nvPr/>
        </p:nvCxnSpPr>
        <p:spPr bwMode="auto">
          <a:xfrm>
            <a:off x="3357563" y="4805710"/>
            <a:ext cx="1071562" cy="1587"/>
          </a:xfrm>
          <a:prstGeom prst="straightConnector1">
            <a:avLst/>
          </a:prstGeom>
          <a:noFill/>
          <a:ln w="38100" algn="ctr">
            <a:solidFill>
              <a:srgbClr val="7030A0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8" name="直線單箭頭接點 37"/>
          <p:cNvCxnSpPr>
            <a:cxnSpLocks noChangeShapeType="1"/>
          </p:cNvCxnSpPr>
          <p:nvPr/>
        </p:nvCxnSpPr>
        <p:spPr bwMode="auto">
          <a:xfrm>
            <a:off x="5072063" y="4805710"/>
            <a:ext cx="714375" cy="1587"/>
          </a:xfrm>
          <a:prstGeom prst="straightConnector1">
            <a:avLst/>
          </a:prstGeom>
          <a:noFill/>
          <a:ln w="38100" algn="ctr">
            <a:solidFill>
              <a:srgbClr val="7030A0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9" name="直線單箭頭接點 38"/>
          <p:cNvCxnSpPr>
            <a:cxnSpLocks noChangeShapeType="1"/>
          </p:cNvCxnSpPr>
          <p:nvPr/>
        </p:nvCxnSpPr>
        <p:spPr bwMode="auto">
          <a:xfrm rot="10800000" flipV="1">
            <a:off x="2500313" y="5020022"/>
            <a:ext cx="357187" cy="285750"/>
          </a:xfrm>
          <a:prstGeom prst="straightConnector1">
            <a:avLst/>
          </a:prstGeom>
          <a:noFill/>
          <a:ln w="38100" algn="ctr">
            <a:solidFill>
              <a:srgbClr val="7030A0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0" name="直線單箭頭接點 39"/>
          <p:cNvCxnSpPr>
            <a:cxnSpLocks noChangeShapeType="1"/>
            <a:stCxn id="14" idx="6"/>
            <a:endCxn id="18" idx="1"/>
          </p:cNvCxnSpPr>
          <p:nvPr/>
        </p:nvCxnSpPr>
        <p:spPr bwMode="auto">
          <a:xfrm>
            <a:off x="2643188" y="5556597"/>
            <a:ext cx="214312" cy="20638"/>
          </a:xfrm>
          <a:prstGeom prst="straightConnector1">
            <a:avLst/>
          </a:prstGeom>
          <a:noFill/>
          <a:ln w="38100" algn="ctr">
            <a:solidFill>
              <a:srgbClr val="7030A0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1" name="直線單箭頭接點 40"/>
          <p:cNvCxnSpPr>
            <a:cxnSpLocks noChangeShapeType="1"/>
            <a:stCxn id="17" idx="6"/>
            <a:endCxn id="21" idx="1"/>
          </p:cNvCxnSpPr>
          <p:nvPr/>
        </p:nvCxnSpPr>
        <p:spPr bwMode="auto">
          <a:xfrm>
            <a:off x="3286125" y="5556597"/>
            <a:ext cx="214313" cy="20638"/>
          </a:xfrm>
          <a:prstGeom prst="straightConnector1">
            <a:avLst/>
          </a:prstGeom>
          <a:noFill/>
          <a:ln w="38100" algn="ctr">
            <a:solidFill>
              <a:srgbClr val="7030A0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2" name="直線單箭頭接點 41"/>
          <p:cNvCxnSpPr>
            <a:cxnSpLocks noChangeShapeType="1"/>
            <a:stCxn id="32" idx="6"/>
            <a:endCxn id="36" idx="1"/>
          </p:cNvCxnSpPr>
          <p:nvPr/>
        </p:nvCxnSpPr>
        <p:spPr bwMode="auto">
          <a:xfrm>
            <a:off x="6072188" y="5556597"/>
            <a:ext cx="214312" cy="20638"/>
          </a:xfrm>
          <a:prstGeom prst="straightConnector1">
            <a:avLst/>
          </a:prstGeom>
          <a:noFill/>
          <a:ln w="38100" algn="ctr">
            <a:solidFill>
              <a:srgbClr val="7030A0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3" name="直線單箭頭接點 42"/>
          <p:cNvCxnSpPr>
            <a:cxnSpLocks noChangeShapeType="1"/>
          </p:cNvCxnSpPr>
          <p:nvPr/>
        </p:nvCxnSpPr>
        <p:spPr bwMode="auto">
          <a:xfrm rot="5400000">
            <a:off x="4499769" y="5162103"/>
            <a:ext cx="285750" cy="1588"/>
          </a:xfrm>
          <a:prstGeom prst="straightConnector1">
            <a:avLst/>
          </a:prstGeom>
          <a:noFill/>
          <a:ln w="38100" algn="ctr">
            <a:solidFill>
              <a:srgbClr val="7030A0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4" name="直線單箭頭接點 43"/>
          <p:cNvCxnSpPr>
            <a:cxnSpLocks noChangeShapeType="1"/>
          </p:cNvCxnSpPr>
          <p:nvPr/>
        </p:nvCxnSpPr>
        <p:spPr bwMode="auto">
          <a:xfrm flipH="1">
            <a:off x="5857875" y="5091460"/>
            <a:ext cx="141288" cy="287338"/>
          </a:xfrm>
          <a:prstGeom prst="straightConnector1">
            <a:avLst/>
          </a:prstGeom>
          <a:noFill/>
          <a:ln w="38100" algn="ctr">
            <a:solidFill>
              <a:srgbClr val="7030A0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45" name="投影片編號版面配置區 4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49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347260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ADT : Priority Queue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92061727"/>
              </p:ext>
            </p:extLst>
          </p:nvPr>
        </p:nvGraphicFramePr>
        <p:xfrm>
          <a:off x="1725098" y="1567703"/>
          <a:ext cx="5693804" cy="4597601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56938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1979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template &lt; class T &gt;</a:t>
                      </a:r>
                      <a:endParaRPr lang="zh-TW" sz="16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77547" marR="7754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19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class </a:t>
                      </a:r>
                      <a:r>
                        <a:rPr lang="en-US" sz="1600" b="1" kern="100" baseline="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MaxPQ</a:t>
                      </a:r>
                      <a:endParaRPr lang="zh-TW" altLang="zh-TW" sz="1600" b="1" kern="100" baseline="0" dirty="0" smtClean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77547" marR="7754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1979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en-US" sz="16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{ </a:t>
                      </a:r>
                      <a:endParaRPr lang="zh-TW" sz="16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77547" marR="7754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1979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en-US" sz="16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public:</a:t>
                      </a:r>
                      <a:endParaRPr lang="zh-TW" sz="16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77547" marR="7754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19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</a:t>
                      </a:r>
                      <a:r>
                        <a:rPr lang="en-US" altLang="zh-TW" sz="1600" b="1" kern="100" baseline="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MaxPQ</a:t>
                      </a:r>
                      <a:r>
                        <a:rPr lang="en-US" altLang="zh-TW" sz="16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();</a:t>
                      </a:r>
                      <a:endParaRPr lang="zh-TW" altLang="zh-TW" sz="1600" b="1" kern="100" baseline="0" dirty="0" smtClean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77547" marR="7754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19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~</a:t>
                      </a:r>
                      <a:r>
                        <a:rPr lang="en-US" altLang="zh-TW" sz="1600" b="1" kern="100" baseline="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MaxPQ</a:t>
                      </a:r>
                      <a:r>
                        <a:rPr lang="en-US" altLang="zh-TW" sz="16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();</a:t>
                      </a:r>
                      <a:endParaRPr lang="zh-TW" altLang="zh-TW" sz="1600" b="1" kern="100" baseline="0" dirty="0" smtClean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77547" marR="7754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1979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en-US" sz="16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	</a:t>
                      </a:r>
                      <a:endParaRPr lang="zh-TW" sz="16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77547" marR="7754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1979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en-US" altLang="zh-TW" sz="16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US" altLang="zh-TW" sz="16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</a:t>
                      </a:r>
                      <a:r>
                        <a:rPr lang="en-US" altLang="zh-TW" sz="1600" b="1" kern="100" baseline="0" dirty="0" smtClean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// Check if PQ is empty</a:t>
                      </a:r>
                      <a:endParaRPr lang="zh-TW" sz="1600" b="1" kern="100" baseline="0" dirty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77547" marR="7754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19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</a:t>
                      </a:r>
                      <a:r>
                        <a:rPr lang="en-US" altLang="zh-TW" sz="1600" b="1" kern="100" baseline="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bool</a:t>
                      </a:r>
                      <a:r>
                        <a:rPr lang="en-US" altLang="zh-TW" sz="16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US" altLang="zh-TW" sz="1600" b="1" kern="100" baseline="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IsEmpty</a:t>
                      </a:r>
                      <a:r>
                        <a:rPr lang="en-US" altLang="zh-TW" sz="16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() </a:t>
                      </a:r>
                      <a:r>
                        <a:rPr lang="en-US" altLang="zh-TW" sz="1600" b="1" kern="100" baseline="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const</a:t>
                      </a:r>
                      <a:r>
                        <a:rPr lang="en-US" altLang="zh-TW" sz="16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;</a:t>
                      </a:r>
                      <a:r>
                        <a:rPr lang="en-US" sz="16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	</a:t>
                      </a:r>
                      <a:endParaRPr lang="zh-TW" altLang="zh-TW" sz="1600" b="1" kern="100" baseline="0" dirty="0" smtClean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77547" marR="7754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19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</a:t>
                      </a:r>
                      <a:r>
                        <a:rPr lang="en-US" sz="1600" b="1" kern="100" baseline="0" dirty="0" smtClean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// Return reference to the max element</a:t>
                      </a:r>
                      <a:endParaRPr lang="zh-TW" sz="1600" b="1" kern="100" baseline="0" dirty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77547" marR="7754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19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kern="100" baseline="0" dirty="0" smtClean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</a:t>
                      </a:r>
                      <a:r>
                        <a:rPr lang="en-US" altLang="zh-TW" sz="16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T&amp; Top() </a:t>
                      </a:r>
                      <a:r>
                        <a:rPr lang="en-US" altLang="zh-TW" sz="1600" b="1" kern="100" baseline="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const</a:t>
                      </a:r>
                      <a:r>
                        <a:rPr lang="en-US" altLang="zh-TW" sz="16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;</a:t>
                      </a:r>
                      <a:endParaRPr lang="zh-TW" altLang="zh-TW" sz="1600" b="1" kern="100" baseline="0" dirty="0" smtClean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77547" marR="7754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19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00" baseline="0" dirty="0" smtClean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// Add an element to the PQ</a:t>
                      </a:r>
                      <a:r>
                        <a:rPr lang="en-US" sz="1600" b="1" kern="100" baseline="0" dirty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	</a:t>
                      </a:r>
                      <a:endParaRPr lang="zh-TW" altLang="zh-TW" sz="1600" b="1" kern="100" baseline="0" dirty="0" smtClean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77547" marR="7754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419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</a:t>
                      </a:r>
                      <a:r>
                        <a:rPr lang="en-US" altLang="zh-TW" sz="16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void Push(</a:t>
                      </a:r>
                      <a:r>
                        <a:rPr lang="en-US" altLang="zh-TW" sz="1600" b="1" kern="100" baseline="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const</a:t>
                      </a:r>
                      <a:r>
                        <a:rPr lang="en-US" altLang="zh-TW" sz="16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T&amp;);</a:t>
                      </a:r>
                      <a:r>
                        <a:rPr lang="en-US" sz="16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	</a:t>
                      </a:r>
                      <a:endParaRPr lang="zh-TW" altLang="zh-TW" sz="1600" b="1" kern="100" baseline="0" dirty="0" smtClean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77547" marR="7754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419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00" baseline="0" dirty="0" smtClean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// Delete element with max priority</a:t>
                      </a:r>
                      <a:r>
                        <a:rPr lang="en-US" sz="16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	</a:t>
                      </a:r>
                      <a:endParaRPr lang="zh-TW" altLang="zh-TW" sz="1600" b="1" kern="100" baseline="0" dirty="0" smtClean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77547" marR="7754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419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void Pop();</a:t>
                      </a:r>
                      <a:endParaRPr lang="zh-TW" altLang="zh-TW" sz="1600" b="1" kern="100" baseline="0" dirty="0" smtClean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77547" marR="7754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419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private:</a:t>
                      </a:r>
                      <a:endParaRPr lang="zh-TW" altLang="zh-TW" sz="1600" b="1" kern="100" baseline="0" dirty="0" smtClean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77547" marR="7754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419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kern="100" baseline="0" dirty="0" smtClean="0">
                          <a:solidFill>
                            <a:srgbClr val="C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// Data representation here</a:t>
                      </a:r>
                      <a:endParaRPr lang="zh-TW" altLang="zh-TW" sz="1600" b="1" kern="100" baseline="0" dirty="0" smtClean="0">
                        <a:solidFill>
                          <a:srgbClr val="C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77547" marR="7754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419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kern="100" baseline="0" dirty="0" smtClean="0">
                          <a:solidFill>
                            <a:srgbClr val="C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// …</a:t>
                      </a:r>
                      <a:endParaRPr lang="zh-TW" altLang="zh-TW" sz="1600" b="1" kern="100" baseline="0" dirty="0" smtClean="0">
                        <a:solidFill>
                          <a:srgbClr val="C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77547" marR="7754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419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};</a:t>
                      </a:r>
                      <a:endParaRPr lang="zh-TW" altLang="zh-TW" sz="1600" b="1" kern="100" baseline="0" dirty="0" smtClean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77547" marR="7754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141259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Transforming a Forest to Binary Tree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Apply left child-right sibling approach</a:t>
            </a:r>
          </a:p>
          <a:p>
            <a:pPr lvl="1"/>
            <a:r>
              <a:rPr lang="en-US" altLang="zh-TW" dirty="0" smtClean="0"/>
              <a:t>Convert each tree into binary tree</a:t>
            </a:r>
          </a:p>
          <a:p>
            <a:pPr lvl="1"/>
            <a:r>
              <a:rPr lang="en-US" altLang="zh-TW" dirty="0" smtClean="0"/>
              <a:t>Connect two binary trees, T</a:t>
            </a:r>
            <a:r>
              <a:rPr lang="en-US" altLang="zh-TW" baseline="-25000" dirty="0" smtClean="0"/>
              <a:t>1</a:t>
            </a:r>
            <a:r>
              <a:rPr lang="en-US" altLang="zh-TW" dirty="0" smtClean="0"/>
              <a:t> and T</a:t>
            </a:r>
            <a:r>
              <a:rPr lang="en-US" altLang="zh-TW" baseline="-25000" dirty="0" smtClean="0"/>
              <a:t>2</a:t>
            </a:r>
            <a:r>
              <a:rPr lang="en-US" altLang="zh-TW" dirty="0" smtClean="0"/>
              <a:t>, by setting the </a:t>
            </a:r>
            <a:r>
              <a:rPr lang="en-US" altLang="zh-TW" dirty="0" err="1" smtClean="0"/>
              <a:t>rightChild</a:t>
            </a:r>
            <a:r>
              <a:rPr lang="en-US" altLang="zh-TW" dirty="0" smtClean="0"/>
              <a:t> of root(</a:t>
            </a:r>
            <a:r>
              <a:rPr lang="en-US" altLang="zh-TW" dirty="0"/>
              <a:t>T</a:t>
            </a:r>
            <a:r>
              <a:rPr lang="en-US" altLang="zh-TW" baseline="-25000" dirty="0"/>
              <a:t>1</a:t>
            </a:r>
            <a:r>
              <a:rPr lang="en-US" altLang="zh-TW" dirty="0" smtClean="0"/>
              <a:t>) to the root(T</a:t>
            </a:r>
            <a:r>
              <a:rPr lang="en-US" altLang="zh-TW" baseline="-25000" dirty="0" smtClean="0"/>
              <a:t>2</a:t>
            </a:r>
            <a:r>
              <a:rPr lang="en-US" altLang="zh-TW" dirty="0" smtClean="0"/>
              <a:t>)</a:t>
            </a:r>
          </a:p>
          <a:p>
            <a:endParaRPr lang="zh-TW" altLang="en-US" dirty="0"/>
          </a:p>
        </p:txBody>
      </p:sp>
      <p:grpSp>
        <p:nvGrpSpPr>
          <p:cNvPr id="45" name="群組 44"/>
          <p:cNvGrpSpPr/>
          <p:nvPr/>
        </p:nvGrpSpPr>
        <p:grpSpPr>
          <a:xfrm>
            <a:off x="3250406" y="3670126"/>
            <a:ext cx="2643188" cy="3143250"/>
            <a:chOff x="3203848" y="3382094"/>
            <a:chExt cx="2643188" cy="3143250"/>
          </a:xfrm>
        </p:grpSpPr>
        <p:sp>
          <p:nvSpPr>
            <p:cNvPr id="46" name="橢圓 5"/>
            <p:cNvSpPr>
              <a:spLocks noChangeArrowheads="1"/>
            </p:cNvSpPr>
            <p:nvPr/>
          </p:nvSpPr>
          <p:spPr bwMode="auto">
            <a:xfrm>
              <a:off x="3989661" y="3410669"/>
              <a:ext cx="500062" cy="500062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48" name="矩形 22"/>
            <p:cNvSpPr>
              <a:spLocks noChangeArrowheads="1"/>
            </p:cNvSpPr>
            <p:nvPr/>
          </p:nvSpPr>
          <p:spPr bwMode="auto">
            <a:xfrm>
              <a:off x="4061098" y="3382094"/>
              <a:ext cx="357188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latin typeface="+mj-lt"/>
                </a:rPr>
                <a:t>A</a:t>
              </a:r>
              <a:endParaRPr lang="zh-TW" altLang="en-US" b="1" dirty="0">
                <a:latin typeface="+mj-lt"/>
              </a:endParaRPr>
            </a:p>
          </p:txBody>
        </p:sp>
        <p:sp>
          <p:nvSpPr>
            <p:cNvPr id="49" name="橢圓 24"/>
            <p:cNvSpPr>
              <a:spLocks noChangeArrowheads="1"/>
            </p:cNvSpPr>
            <p:nvPr/>
          </p:nvSpPr>
          <p:spPr bwMode="auto">
            <a:xfrm>
              <a:off x="3203848" y="4053606"/>
              <a:ext cx="500063" cy="500063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50" name="橢圓 25"/>
            <p:cNvSpPr>
              <a:spLocks noChangeArrowheads="1"/>
            </p:cNvSpPr>
            <p:nvPr/>
          </p:nvSpPr>
          <p:spPr bwMode="auto">
            <a:xfrm>
              <a:off x="4775473" y="4053606"/>
              <a:ext cx="500063" cy="500063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7030A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51" name="橢圓 26"/>
            <p:cNvSpPr>
              <a:spLocks noChangeArrowheads="1"/>
            </p:cNvSpPr>
            <p:nvPr/>
          </p:nvSpPr>
          <p:spPr bwMode="auto">
            <a:xfrm>
              <a:off x="3703911" y="4696544"/>
              <a:ext cx="500062" cy="500062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52" name="橢圓 29"/>
            <p:cNvSpPr>
              <a:spLocks noChangeArrowheads="1"/>
            </p:cNvSpPr>
            <p:nvPr/>
          </p:nvSpPr>
          <p:spPr bwMode="auto">
            <a:xfrm>
              <a:off x="5346973" y="4696544"/>
              <a:ext cx="500063" cy="500062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00FF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cxnSp>
          <p:nvCxnSpPr>
            <p:cNvPr id="53" name="直線接點 30"/>
            <p:cNvCxnSpPr>
              <a:cxnSpLocks noChangeShapeType="1"/>
              <a:stCxn id="49" idx="7"/>
              <a:endCxn id="46" idx="3"/>
            </p:cNvCxnSpPr>
            <p:nvPr/>
          </p:nvCxnSpPr>
          <p:spPr bwMode="auto">
            <a:xfrm rot="5400000" flipH="1" flipV="1">
              <a:off x="3702323" y="3766269"/>
              <a:ext cx="288925" cy="431800"/>
            </a:xfrm>
            <a:prstGeom prst="line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" name="直線接點 33"/>
            <p:cNvCxnSpPr>
              <a:cxnSpLocks noChangeShapeType="1"/>
              <a:stCxn id="50" idx="1"/>
              <a:endCxn id="46" idx="5"/>
            </p:cNvCxnSpPr>
            <p:nvPr/>
          </p:nvCxnSpPr>
          <p:spPr bwMode="auto">
            <a:xfrm rot="16200000" flipV="1">
              <a:off x="4488135" y="3766269"/>
              <a:ext cx="288925" cy="431800"/>
            </a:xfrm>
            <a:prstGeom prst="line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" name="直線接點 36"/>
            <p:cNvCxnSpPr>
              <a:cxnSpLocks noChangeShapeType="1"/>
              <a:stCxn id="51" idx="1"/>
              <a:endCxn id="49" idx="5"/>
            </p:cNvCxnSpPr>
            <p:nvPr/>
          </p:nvCxnSpPr>
          <p:spPr bwMode="auto">
            <a:xfrm rot="16200000" flipV="1">
              <a:off x="3559448" y="4552082"/>
              <a:ext cx="288925" cy="146050"/>
            </a:xfrm>
            <a:prstGeom prst="line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" name="直線接點 49"/>
            <p:cNvCxnSpPr>
              <a:cxnSpLocks noChangeShapeType="1"/>
              <a:stCxn id="52" idx="1"/>
              <a:endCxn id="50" idx="5"/>
            </p:cNvCxnSpPr>
            <p:nvPr/>
          </p:nvCxnSpPr>
          <p:spPr bwMode="auto">
            <a:xfrm rot="16200000" flipV="1">
              <a:off x="5166792" y="4516363"/>
              <a:ext cx="288925" cy="217487"/>
            </a:xfrm>
            <a:prstGeom prst="line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7" name="橢圓 26"/>
            <p:cNvSpPr>
              <a:spLocks noChangeArrowheads="1"/>
            </p:cNvSpPr>
            <p:nvPr/>
          </p:nvSpPr>
          <p:spPr bwMode="auto">
            <a:xfrm>
              <a:off x="4846911" y="5310906"/>
              <a:ext cx="500062" cy="500063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00FF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58" name="橢圓 26"/>
            <p:cNvSpPr>
              <a:spLocks noChangeArrowheads="1"/>
            </p:cNvSpPr>
            <p:nvPr/>
          </p:nvSpPr>
          <p:spPr bwMode="auto">
            <a:xfrm>
              <a:off x="4203973" y="5310906"/>
              <a:ext cx="500063" cy="500063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59" name="橢圓 26"/>
            <p:cNvSpPr>
              <a:spLocks noChangeArrowheads="1"/>
            </p:cNvSpPr>
            <p:nvPr/>
          </p:nvSpPr>
          <p:spPr bwMode="auto">
            <a:xfrm>
              <a:off x="4275411" y="4739406"/>
              <a:ext cx="500062" cy="500063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7030A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cxnSp>
          <p:nvCxnSpPr>
            <p:cNvPr id="60" name="直線接點 36"/>
            <p:cNvCxnSpPr>
              <a:cxnSpLocks noChangeShapeType="1"/>
              <a:stCxn id="58" idx="1"/>
              <a:endCxn id="51" idx="5"/>
            </p:cNvCxnSpPr>
            <p:nvPr/>
          </p:nvCxnSpPr>
          <p:spPr bwMode="auto">
            <a:xfrm rot="16200000" flipV="1">
              <a:off x="4073798" y="5180731"/>
              <a:ext cx="260350" cy="146050"/>
            </a:xfrm>
            <a:prstGeom prst="line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1" name="直線接點 36"/>
            <p:cNvCxnSpPr>
              <a:cxnSpLocks noChangeShapeType="1"/>
              <a:stCxn id="59" idx="7"/>
              <a:endCxn id="50" idx="3"/>
            </p:cNvCxnSpPr>
            <p:nvPr/>
          </p:nvCxnSpPr>
          <p:spPr bwMode="auto">
            <a:xfrm rot="5400000" flipH="1" flipV="1">
              <a:off x="4609579" y="4573513"/>
              <a:ext cx="331787" cy="146050"/>
            </a:xfrm>
            <a:prstGeom prst="line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2" name="橢圓 26"/>
            <p:cNvSpPr>
              <a:spLocks noChangeArrowheads="1"/>
            </p:cNvSpPr>
            <p:nvPr/>
          </p:nvSpPr>
          <p:spPr bwMode="auto">
            <a:xfrm>
              <a:off x="5346973" y="5953844"/>
              <a:ext cx="500063" cy="500062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00FF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cxnSp>
          <p:nvCxnSpPr>
            <p:cNvPr id="63" name="直線接點 36"/>
            <p:cNvCxnSpPr>
              <a:cxnSpLocks noChangeShapeType="1"/>
              <a:stCxn id="57" idx="7"/>
              <a:endCxn id="52" idx="3"/>
            </p:cNvCxnSpPr>
            <p:nvPr/>
          </p:nvCxnSpPr>
          <p:spPr bwMode="auto">
            <a:xfrm rot="5400000" flipH="1" flipV="1">
              <a:off x="5216798" y="5180731"/>
              <a:ext cx="260350" cy="146050"/>
            </a:xfrm>
            <a:prstGeom prst="line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4" name="直線接點 36"/>
            <p:cNvCxnSpPr>
              <a:cxnSpLocks noChangeShapeType="1"/>
              <a:stCxn id="62" idx="1"/>
              <a:endCxn id="57" idx="5"/>
            </p:cNvCxnSpPr>
            <p:nvPr/>
          </p:nvCxnSpPr>
          <p:spPr bwMode="auto">
            <a:xfrm rot="16200000" flipV="1">
              <a:off x="5202510" y="5809382"/>
              <a:ext cx="288925" cy="146050"/>
            </a:xfrm>
            <a:prstGeom prst="line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5" name="矩形 22"/>
            <p:cNvSpPr>
              <a:spLocks noChangeArrowheads="1"/>
            </p:cNvSpPr>
            <p:nvPr/>
          </p:nvSpPr>
          <p:spPr bwMode="auto">
            <a:xfrm>
              <a:off x="3275286" y="4025031"/>
              <a:ext cx="357187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>
                  <a:latin typeface="+mj-lt"/>
                </a:rPr>
                <a:t>B</a:t>
              </a:r>
              <a:endParaRPr lang="zh-TW" altLang="en-US" b="1">
                <a:latin typeface="+mj-lt"/>
              </a:endParaRPr>
            </a:p>
          </p:txBody>
        </p:sp>
        <p:sp>
          <p:nvSpPr>
            <p:cNvPr id="66" name="矩形 22"/>
            <p:cNvSpPr>
              <a:spLocks noChangeArrowheads="1"/>
            </p:cNvSpPr>
            <p:nvPr/>
          </p:nvSpPr>
          <p:spPr bwMode="auto">
            <a:xfrm>
              <a:off x="3775348" y="4667969"/>
              <a:ext cx="357188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>
                  <a:latin typeface="+mj-lt"/>
                </a:rPr>
                <a:t>C</a:t>
              </a:r>
              <a:endParaRPr lang="zh-TW" altLang="en-US" b="1">
                <a:latin typeface="+mj-lt"/>
              </a:endParaRPr>
            </a:p>
          </p:txBody>
        </p:sp>
        <p:sp>
          <p:nvSpPr>
            <p:cNvPr id="67" name="矩形 22"/>
            <p:cNvSpPr>
              <a:spLocks noChangeArrowheads="1"/>
            </p:cNvSpPr>
            <p:nvPr/>
          </p:nvSpPr>
          <p:spPr bwMode="auto">
            <a:xfrm>
              <a:off x="4346848" y="4667969"/>
              <a:ext cx="357188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>
                  <a:latin typeface="+mj-lt"/>
                </a:rPr>
                <a:t>F</a:t>
              </a:r>
              <a:endParaRPr lang="zh-TW" altLang="en-US" b="1">
                <a:latin typeface="+mj-lt"/>
              </a:endParaRPr>
            </a:p>
          </p:txBody>
        </p:sp>
        <p:sp>
          <p:nvSpPr>
            <p:cNvPr id="68" name="矩形 22"/>
            <p:cNvSpPr>
              <a:spLocks noChangeArrowheads="1"/>
            </p:cNvSpPr>
            <p:nvPr/>
          </p:nvSpPr>
          <p:spPr bwMode="auto">
            <a:xfrm>
              <a:off x="4275411" y="5282331"/>
              <a:ext cx="357187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>
                  <a:latin typeface="+mj-lt"/>
                </a:rPr>
                <a:t>D</a:t>
              </a:r>
              <a:endParaRPr lang="zh-TW" altLang="en-US" b="1">
                <a:latin typeface="+mj-lt"/>
              </a:endParaRPr>
            </a:p>
          </p:txBody>
        </p:sp>
        <p:sp>
          <p:nvSpPr>
            <p:cNvPr id="69" name="矩形 22"/>
            <p:cNvSpPr>
              <a:spLocks noChangeArrowheads="1"/>
            </p:cNvSpPr>
            <p:nvPr/>
          </p:nvSpPr>
          <p:spPr bwMode="auto">
            <a:xfrm>
              <a:off x="5489848" y="5925269"/>
              <a:ext cx="357188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>
                  <a:latin typeface="+mj-lt"/>
                </a:rPr>
                <a:t>I</a:t>
              </a:r>
              <a:endParaRPr lang="zh-TW" altLang="en-US" b="1">
                <a:latin typeface="+mj-lt"/>
              </a:endParaRPr>
            </a:p>
          </p:txBody>
        </p:sp>
        <p:sp>
          <p:nvSpPr>
            <p:cNvPr id="70" name="矩形 22"/>
            <p:cNvSpPr>
              <a:spLocks noChangeArrowheads="1"/>
            </p:cNvSpPr>
            <p:nvPr/>
          </p:nvSpPr>
          <p:spPr bwMode="auto">
            <a:xfrm>
              <a:off x="4918348" y="5282331"/>
              <a:ext cx="357188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>
                  <a:latin typeface="+mj-lt"/>
                </a:rPr>
                <a:t>H</a:t>
              </a:r>
              <a:endParaRPr lang="zh-TW" altLang="en-US" b="1">
                <a:latin typeface="+mj-lt"/>
              </a:endParaRPr>
            </a:p>
          </p:txBody>
        </p:sp>
        <p:sp>
          <p:nvSpPr>
            <p:cNvPr id="71" name="矩形 22"/>
            <p:cNvSpPr>
              <a:spLocks noChangeArrowheads="1"/>
            </p:cNvSpPr>
            <p:nvPr/>
          </p:nvSpPr>
          <p:spPr bwMode="auto">
            <a:xfrm>
              <a:off x="5418411" y="4667969"/>
              <a:ext cx="357187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>
                  <a:latin typeface="+mj-lt"/>
                </a:rPr>
                <a:t>G</a:t>
              </a:r>
              <a:endParaRPr lang="zh-TW" altLang="en-US" b="1">
                <a:latin typeface="+mj-lt"/>
              </a:endParaRPr>
            </a:p>
          </p:txBody>
        </p:sp>
        <p:sp>
          <p:nvSpPr>
            <p:cNvPr id="72" name="矩形 22"/>
            <p:cNvSpPr>
              <a:spLocks noChangeArrowheads="1"/>
            </p:cNvSpPr>
            <p:nvPr/>
          </p:nvSpPr>
          <p:spPr bwMode="auto">
            <a:xfrm>
              <a:off x="4846911" y="3996456"/>
              <a:ext cx="357187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>
                  <a:latin typeface="+mj-lt"/>
                </a:rPr>
                <a:t>E</a:t>
              </a:r>
              <a:endParaRPr lang="zh-TW" altLang="en-US" b="1">
                <a:latin typeface="+mj-lt"/>
              </a:endParaRPr>
            </a:p>
          </p:txBody>
        </p:sp>
      </p:grp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50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971111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Forest Traversals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Assume we have a forest </a:t>
            </a:r>
            <a:r>
              <a:rPr lang="en-US" altLang="zh-TW" b="1" dirty="0" smtClean="0"/>
              <a:t>F</a:t>
            </a:r>
            <a:r>
              <a:rPr lang="en-US" altLang="zh-TW" dirty="0" smtClean="0"/>
              <a:t> and corresponding binary tree </a:t>
            </a:r>
            <a:r>
              <a:rPr lang="en-US" altLang="zh-TW" b="1" dirty="0" smtClean="0"/>
              <a:t>T</a:t>
            </a:r>
            <a:r>
              <a:rPr lang="en-US" altLang="zh-TW" dirty="0" smtClean="0"/>
              <a:t>, then</a:t>
            </a:r>
          </a:p>
          <a:p>
            <a:r>
              <a:rPr lang="en-US" altLang="zh-TW" b="1" i="1" dirty="0" smtClean="0"/>
              <a:t>Preorder (</a:t>
            </a:r>
            <a:r>
              <a:rPr lang="en-US" altLang="zh-TW" b="1" i="1" dirty="0" err="1" smtClean="0"/>
              <a:t>inorder</a:t>
            </a:r>
            <a:r>
              <a:rPr lang="en-US" altLang="zh-TW" b="1" i="1" dirty="0" smtClean="0"/>
              <a:t>)</a:t>
            </a:r>
            <a:r>
              <a:rPr lang="en-US" altLang="zh-TW" i="1" dirty="0" smtClean="0"/>
              <a:t> </a:t>
            </a:r>
            <a:r>
              <a:rPr lang="en-US" altLang="zh-TW" dirty="0" smtClean="0"/>
              <a:t>traversal of </a:t>
            </a:r>
            <a:r>
              <a:rPr lang="en-US" altLang="zh-TW" b="1" dirty="0"/>
              <a:t>T </a:t>
            </a:r>
            <a:r>
              <a:rPr lang="en-US" altLang="zh-TW" dirty="0" smtClean="0"/>
              <a:t>is equivalent to visiting the nodes of </a:t>
            </a:r>
            <a:r>
              <a:rPr lang="en-US" altLang="zh-TW" b="1" dirty="0"/>
              <a:t>F</a:t>
            </a:r>
            <a:r>
              <a:rPr lang="en-US" altLang="zh-TW" dirty="0"/>
              <a:t> </a:t>
            </a:r>
            <a:r>
              <a:rPr lang="en-US" altLang="zh-TW" dirty="0" smtClean="0"/>
              <a:t>in </a:t>
            </a:r>
            <a:r>
              <a:rPr lang="en-US" altLang="zh-TW" b="1" i="1" dirty="0" smtClean="0"/>
              <a:t>forest preorder (</a:t>
            </a:r>
            <a:r>
              <a:rPr lang="en-US" altLang="zh-TW" b="1" i="1" dirty="0" err="1" smtClean="0"/>
              <a:t>inorder</a:t>
            </a:r>
            <a:r>
              <a:rPr lang="en-US" altLang="zh-TW" b="1" i="1" dirty="0" smtClean="0"/>
              <a:t>)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51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286264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Forest Preorder Traversal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5194920" cy="4525963"/>
          </a:xfrm>
        </p:spPr>
        <p:txBody>
          <a:bodyPr/>
          <a:lstStyle/>
          <a:p>
            <a:r>
              <a:rPr lang="en-US" altLang="zh-TW" dirty="0" smtClean="0"/>
              <a:t>Preorder traversal of binary tree</a:t>
            </a:r>
          </a:p>
          <a:p>
            <a:pPr lvl="1"/>
            <a:r>
              <a:rPr lang="en-US" altLang="zh-TW" dirty="0" smtClean="0"/>
              <a:t>A B C D E F G H I</a:t>
            </a:r>
          </a:p>
          <a:p>
            <a:r>
              <a:rPr lang="en-US" altLang="zh-TW" dirty="0" smtClean="0"/>
              <a:t>Preorder traversal of forest</a:t>
            </a:r>
          </a:p>
          <a:p>
            <a:pPr lvl="1"/>
            <a:r>
              <a:rPr lang="en-US" altLang="zh-TW" dirty="0" smtClean="0"/>
              <a:t>Root: A</a:t>
            </a:r>
          </a:p>
          <a:p>
            <a:pPr lvl="1"/>
            <a:r>
              <a:rPr lang="en-US" altLang="zh-TW" dirty="0" smtClean="0"/>
              <a:t>Left forest: B C D</a:t>
            </a:r>
          </a:p>
          <a:p>
            <a:pPr lvl="1"/>
            <a:r>
              <a:rPr lang="en-US" altLang="zh-TW" dirty="0" smtClean="0"/>
              <a:t>Right forest: E F G H I</a:t>
            </a:r>
          </a:p>
          <a:p>
            <a:pPr lvl="1"/>
            <a:endParaRPr lang="zh-TW" altLang="en-US" dirty="0"/>
          </a:p>
        </p:txBody>
      </p:sp>
      <p:sp>
        <p:nvSpPr>
          <p:cNvPr id="4" name="橢圓 5"/>
          <p:cNvSpPr>
            <a:spLocks noChangeArrowheads="1"/>
          </p:cNvSpPr>
          <p:nvPr/>
        </p:nvSpPr>
        <p:spPr bwMode="auto">
          <a:xfrm>
            <a:off x="6891089" y="2330549"/>
            <a:ext cx="500062" cy="500062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5" name="矩形 22"/>
          <p:cNvSpPr>
            <a:spLocks noChangeArrowheads="1"/>
          </p:cNvSpPr>
          <p:nvPr/>
        </p:nvSpPr>
        <p:spPr bwMode="auto">
          <a:xfrm>
            <a:off x="6962526" y="2301974"/>
            <a:ext cx="357188" cy="600075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latin typeface="+mj-lt"/>
              </a:rPr>
              <a:t>A</a:t>
            </a:r>
            <a:endParaRPr lang="zh-TW" altLang="en-US" b="1" dirty="0">
              <a:latin typeface="+mj-lt"/>
            </a:endParaRPr>
          </a:p>
        </p:txBody>
      </p:sp>
      <p:sp>
        <p:nvSpPr>
          <p:cNvPr id="7" name="橢圓 25"/>
          <p:cNvSpPr>
            <a:spLocks noChangeArrowheads="1"/>
          </p:cNvSpPr>
          <p:nvPr/>
        </p:nvSpPr>
        <p:spPr bwMode="auto">
          <a:xfrm>
            <a:off x="7676901" y="2973486"/>
            <a:ext cx="500063" cy="500063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9" name="橢圓 29"/>
          <p:cNvSpPr>
            <a:spLocks noChangeArrowheads="1"/>
          </p:cNvSpPr>
          <p:nvPr/>
        </p:nvSpPr>
        <p:spPr bwMode="auto">
          <a:xfrm>
            <a:off x="8248401" y="3616424"/>
            <a:ext cx="500063" cy="500062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cxnSp>
        <p:nvCxnSpPr>
          <p:cNvPr id="10" name="直線接點 30"/>
          <p:cNvCxnSpPr>
            <a:cxnSpLocks noChangeShapeType="1"/>
            <a:stCxn id="6" idx="7"/>
            <a:endCxn id="4" idx="3"/>
          </p:cNvCxnSpPr>
          <p:nvPr/>
        </p:nvCxnSpPr>
        <p:spPr bwMode="auto">
          <a:xfrm flipV="1">
            <a:off x="6659007" y="2757379"/>
            <a:ext cx="305314" cy="289340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1" name="直線接點 33"/>
          <p:cNvCxnSpPr>
            <a:cxnSpLocks noChangeShapeType="1"/>
            <a:stCxn id="7" idx="1"/>
            <a:endCxn id="4" idx="5"/>
          </p:cNvCxnSpPr>
          <p:nvPr/>
        </p:nvCxnSpPr>
        <p:spPr bwMode="auto">
          <a:xfrm rot="16200000" flipV="1">
            <a:off x="7389563" y="2686149"/>
            <a:ext cx="288925" cy="431800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2" name="直線接點 36"/>
          <p:cNvCxnSpPr>
            <a:cxnSpLocks noChangeShapeType="1"/>
            <a:stCxn id="23" idx="0"/>
            <a:endCxn id="6" idx="3"/>
          </p:cNvCxnSpPr>
          <p:nvPr/>
        </p:nvCxnSpPr>
        <p:spPr bwMode="auto">
          <a:xfrm flipV="1">
            <a:off x="6046738" y="3400316"/>
            <a:ext cx="258672" cy="292705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3" name="直線接點 49"/>
          <p:cNvCxnSpPr>
            <a:cxnSpLocks noChangeShapeType="1"/>
            <a:stCxn id="9" idx="1"/>
            <a:endCxn id="7" idx="5"/>
          </p:cNvCxnSpPr>
          <p:nvPr/>
        </p:nvCxnSpPr>
        <p:spPr bwMode="auto">
          <a:xfrm rot="16200000" flipV="1">
            <a:off x="8068220" y="3436243"/>
            <a:ext cx="288925" cy="217487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4" name="橢圓 26"/>
          <p:cNvSpPr>
            <a:spLocks noChangeArrowheads="1"/>
          </p:cNvSpPr>
          <p:nvPr/>
        </p:nvSpPr>
        <p:spPr bwMode="auto">
          <a:xfrm>
            <a:off x="7748339" y="4230786"/>
            <a:ext cx="500062" cy="500063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16" name="橢圓 26"/>
          <p:cNvSpPr>
            <a:spLocks noChangeArrowheads="1"/>
          </p:cNvSpPr>
          <p:nvPr/>
        </p:nvSpPr>
        <p:spPr bwMode="auto">
          <a:xfrm>
            <a:off x="7176839" y="3659286"/>
            <a:ext cx="500062" cy="500063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cxnSp>
        <p:nvCxnSpPr>
          <p:cNvPr id="17" name="直線接點 36"/>
          <p:cNvCxnSpPr>
            <a:cxnSpLocks noChangeShapeType="1"/>
            <a:stCxn id="15" idx="1"/>
            <a:endCxn id="8" idx="5"/>
          </p:cNvCxnSpPr>
          <p:nvPr/>
        </p:nvCxnSpPr>
        <p:spPr bwMode="auto">
          <a:xfrm flipH="1" flipV="1">
            <a:off x="6222966" y="4148426"/>
            <a:ext cx="226460" cy="294475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8" name="直線接點 36"/>
          <p:cNvCxnSpPr>
            <a:cxnSpLocks noChangeShapeType="1"/>
            <a:stCxn id="16" idx="7"/>
            <a:endCxn id="7" idx="3"/>
          </p:cNvCxnSpPr>
          <p:nvPr/>
        </p:nvCxnSpPr>
        <p:spPr bwMode="auto">
          <a:xfrm rot="5400000" flipH="1" flipV="1">
            <a:off x="7511007" y="3493393"/>
            <a:ext cx="331787" cy="146050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0" name="直線接點 36"/>
          <p:cNvCxnSpPr>
            <a:cxnSpLocks noChangeShapeType="1"/>
            <a:stCxn id="14" idx="7"/>
            <a:endCxn id="9" idx="3"/>
          </p:cNvCxnSpPr>
          <p:nvPr/>
        </p:nvCxnSpPr>
        <p:spPr bwMode="auto">
          <a:xfrm rot="5400000" flipH="1" flipV="1">
            <a:off x="8118226" y="4100611"/>
            <a:ext cx="260350" cy="146050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1" name="直線接點 36"/>
          <p:cNvCxnSpPr>
            <a:cxnSpLocks noChangeShapeType="1"/>
            <a:stCxn id="19" idx="1"/>
            <a:endCxn id="14" idx="5"/>
          </p:cNvCxnSpPr>
          <p:nvPr/>
        </p:nvCxnSpPr>
        <p:spPr bwMode="auto">
          <a:xfrm flipH="1" flipV="1">
            <a:off x="8175169" y="4657616"/>
            <a:ext cx="218473" cy="169335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pSp>
        <p:nvGrpSpPr>
          <p:cNvPr id="36" name="群組 35"/>
          <p:cNvGrpSpPr/>
          <p:nvPr/>
        </p:nvGrpSpPr>
        <p:grpSpPr>
          <a:xfrm>
            <a:off x="6232177" y="2944911"/>
            <a:ext cx="500063" cy="600075"/>
            <a:chOff x="5745236" y="2944911"/>
            <a:chExt cx="500063" cy="600075"/>
          </a:xfrm>
        </p:grpSpPr>
        <p:sp>
          <p:nvSpPr>
            <p:cNvPr id="6" name="橢圓 24"/>
            <p:cNvSpPr>
              <a:spLocks noChangeArrowheads="1"/>
            </p:cNvSpPr>
            <p:nvPr/>
          </p:nvSpPr>
          <p:spPr bwMode="auto">
            <a:xfrm>
              <a:off x="5745236" y="2973486"/>
              <a:ext cx="500063" cy="500063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22" name="矩形 22"/>
            <p:cNvSpPr>
              <a:spLocks noChangeArrowheads="1"/>
            </p:cNvSpPr>
            <p:nvPr/>
          </p:nvSpPr>
          <p:spPr bwMode="auto">
            <a:xfrm>
              <a:off x="5816674" y="2944911"/>
              <a:ext cx="357187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>
                  <a:latin typeface="+mj-lt"/>
                </a:rPr>
                <a:t>B</a:t>
              </a:r>
              <a:endParaRPr lang="zh-TW" altLang="en-US" b="1">
                <a:latin typeface="+mj-lt"/>
              </a:endParaRPr>
            </a:p>
          </p:txBody>
        </p:sp>
      </p:grpSp>
      <p:grpSp>
        <p:nvGrpSpPr>
          <p:cNvPr id="35" name="群組 34"/>
          <p:cNvGrpSpPr/>
          <p:nvPr/>
        </p:nvGrpSpPr>
        <p:grpSpPr>
          <a:xfrm>
            <a:off x="5796136" y="3693021"/>
            <a:ext cx="500062" cy="600075"/>
            <a:chOff x="6084168" y="3587849"/>
            <a:chExt cx="500062" cy="600075"/>
          </a:xfrm>
        </p:grpSpPr>
        <p:sp>
          <p:nvSpPr>
            <p:cNvPr id="8" name="橢圓 26"/>
            <p:cNvSpPr>
              <a:spLocks noChangeArrowheads="1"/>
            </p:cNvSpPr>
            <p:nvPr/>
          </p:nvSpPr>
          <p:spPr bwMode="auto">
            <a:xfrm>
              <a:off x="6084168" y="3616424"/>
              <a:ext cx="500062" cy="500062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23" name="矩形 22"/>
            <p:cNvSpPr>
              <a:spLocks noChangeArrowheads="1"/>
            </p:cNvSpPr>
            <p:nvPr/>
          </p:nvSpPr>
          <p:spPr bwMode="auto">
            <a:xfrm>
              <a:off x="6156176" y="3587849"/>
              <a:ext cx="357188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latin typeface="+mj-lt"/>
                </a:rPr>
                <a:t>C</a:t>
              </a:r>
              <a:endParaRPr lang="zh-TW" altLang="en-US" b="1" dirty="0">
                <a:latin typeface="+mj-lt"/>
              </a:endParaRPr>
            </a:p>
          </p:txBody>
        </p:sp>
      </p:grpSp>
      <p:sp>
        <p:nvSpPr>
          <p:cNvPr id="24" name="矩形 22"/>
          <p:cNvSpPr>
            <a:spLocks noChangeArrowheads="1"/>
          </p:cNvSpPr>
          <p:nvPr/>
        </p:nvSpPr>
        <p:spPr bwMode="auto">
          <a:xfrm>
            <a:off x="7248276" y="3587849"/>
            <a:ext cx="357188" cy="600075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>
                <a:latin typeface="+mj-lt"/>
              </a:rPr>
              <a:t>F</a:t>
            </a:r>
            <a:endParaRPr lang="zh-TW" altLang="en-US" b="1">
              <a:latin typeface="+mj-lt"/>
            </a:endParaRPr>
          </a:p>
        </p:txBody>
      </p:sp>
      <p:grpSp>
        <p:nvGrpSpPr>
          <p:cNvPr id="37" name="群組 36"/>
          <p:cNvGrpSpPr/>
          <p:nvPr/>
        </p:nvGrpSpPr>
        <p:grpSpPr>
          <a:xfrm>
            <a:off x="6376193" y="4341093"/>
            <a:ext cx="500063" cy="600075"/>
            <a:chOff x="6228184" y="4202211"/>
            <a:chExt cx="500063" cy="600075"/>
          </a:xfrm>
        </p:grpSpPr>
        <p:sp>
          <p:nvSpPr>
            <p:cNvPr id="15" name="橢圓 26"/>
            <p:cNvSpPr>
              <a:spLocks noChangeArrowheads="1"/>
            </p:cNvSpPr>
            <p:nvPr/>
          </p:nvSpPr>
          <p:spPr bwMode="auto">
            <a:xfrm>
              <a:off x="6228184" y="4230786"/>
              <a:ext cx="500063" cy="500063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25" name="矩形 22"/>
            <p:cNvSpPr>
              <a:spLocks noChangeArrowheads="1"/>
            </p:cNvSpPr>
            <p:nvPr/>
          </p:nvSpPr>
          <p:spPr bwMode="auto">
            <a:xfrm>
              <a:off x="6300192" y="4202211"/>
              <a:ext cx="357187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>
                  <a:latin typeface="+mj-lt"/>
                </a:rPr>
                <a:t>D</a:t>
              </a:r>
              <a:endParaRPr lang="zh-TW" altLang="en-US" b="1">
                <a:latin typeface="+mj-lt"/>
              </a:endParaRPr>
            </a:p>
          </p:txBody>
        </p:sp>
      </p:grpSp>
      <p:grpSp>
        <p:nvGrpSpPr>
          <p:cNvPr id="42" name="群組 41"/>
          <p:cNvGrpSpPr/>
          <p:nvPr/>
        </p:nvGrpSpPr>
        <p:grpSpPr>
          <a:xfrm>
            <a:off x="8320409" y="4725144"/>
            <a:ext cx="500063" cy="600075"/>
            <a:chOff x="8032377" y="4845149"/>
            <a:chExt cx="500063" cy="600075"/>
          </a:xfrm>
        </p:grpSpPr>
        <p:sp>
          <p:nvSpPr>
            <p:cNvPr id="19" name="橢圓 26"/>
            <p:cNvSpPr>
              <a:spLocks noChangeArrowheads="1"/>
            </p:cNvSpPr>
            <p:nvPr/>
          </p:nvSpPr>
          <p:spPr bwMode="auto">
            <a:xfrm>
              <a:off x="8032377" y="4873724"/>
              <a:ext cx="500063" cy="500062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26" name="矩形 22"/>
            <p:cNvSpPr>
              <a:spLocks noChangeArrowheads="1"/>
            </p:cNvSpPr>
            <p:nvPr/>
          </p:nvSpPr>
          <p:spPr bwMode="auto">
            <a:xfrm>
              <a:off x="8175252" y="4845149"/>
              <a:ext cx="357188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>
                  <a:latin typeface="+mj-lt"/>
                </a:rPr>
                <a:t>I</a:t>
              </a:r>
              <a:endParaRPr lang="zh-TW" altLang="en-US" b="1">
                <a:latin typeface="+mj-lt"/>
              </a:endParaRPr>
            </a:p>
          </p:txBody>
        </p:sp>
      </p:grpSp>
      <p:sp>
        <p:nvSpPr>
          <p:cNvPr id="27" name="矩形 22"/>
          <p:cNvSpPr>
            <a:spLocks noChangeArrowheads="1"/>
          </p:cNvSpPr>
          <p:nvPr/>
        </p:nvSpPr>
        <p:spPr bwMode="auto">
          <a:xfrm>
            <a:off x="7819776" y="4202211"/>
            <a:ext cx="357188" cy="600075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>
                <a:latin typeface="+mj-lt"/>
              </a:rPr>
              <a:t>H</a:t>
            </a:r>
            <a:endParaRPr lang="zh-TW" altLang="en-US" b="1">
              <a:latin typeface="+mj-lt"/>
            </a:endParaRPr>
          </a:p>
        </p:txBody>
      </p:sp>
      <p:sp>
        <p:nvSpPr>
          <p:cNvPr id="28" name="矩形 22"/>
          <p:cNvSpPr>
            <a:spLocks noChangeArrowheads="1"/>
          </p:cNvSpPr>
          <p:nvPr/>
        </p:nvSpPr>
        <p:spPr bwMode="auto">
          <a:xfrm>
            <a:off x="8319839" y="3587849"/>
            <a:ext cx="357187" cy="600075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>
                <a:latin typeface="+mj-lt"/>
              </a:rPr>
              <a:t>G</a:t>
            </a:r>
            <a:endParaRPr lang="zh-TW" altLang="en-US" b="1">
              <a:latin typeface="+mj-lt"/>
            </a:endParaRPr>
          </a:p>
        </p:txBody>
      </p:sp>
      <p:sp>
        <p:nvSpPr>
          <p:cNvPr id="29" name="矩形 22"/>
          <p:cNvSpPr>
            <a:spLocks noChangeArrowheads="1"/>
          </p:cNvSpPr>
          <p:nvPr/>
        </p:nvSpPr>
        <p:spPr bwMode="auto">
          <a:xfrm>
            <a:off x="7748339" y="2916336"/>
            <a:ext cx="357187" cy="600075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>
                <a:latin typeface="+mj-lt"/>
              </a:rPr>
              <a:t>E</a:t>
            </a:r>
            <a:endParaRPr lang="zh-TW" altLang="en-US" b="1">
              <a:latin typeface="+mj-lt"/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7551408" y="1913505"/>
            <a:ext cx="625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Root</a:t>
            </a:r>
            <a:endParaRPr lang="zh-TW" altLang="en-US" dirty="0"/>
          </a:p>
        </p:txBody>
      </p:sp>
      <p:cxnSp>
        <p:nvCxnSpPr>
          <p:cNvPr id="32" name="直線單箭頭接點 31"/>
          <p:cNvCxnSpPr>
            <a:stCxn id="4" idx="7"/>
            <a:endCxn id="30" idx="1"/>
          </p:cNvCxnSpPr>
          <p:nvPr/>
        </p:nvCxnSpPr>
        <p:spPr>
          <a:xfrm flipV="1">
            <a:off x="7317919" y="2098171"/>
            <a:ext cx="233489" cy="305610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45" name="群組 44"/>
          <p:cNvGrpSpPr/>
          <p:nvPr/>
        </p:nvGrpSpPr>
        <p:grpSpPr>
          <a:xfrm>
            <a:off x="5652120" y="2830611"/>
            <a:ext cx="1368152" cy="2551897"/>
            <a:chOff x="5652120" y="2830611"/>
            <a:chExt cx="1368152" cy="2551897"/>
          </a:xfrm>
        </p:grpSpPr>
        <p:sp>
          <p:nvSpPr>
            <p:cNvPr id="33" name="矩形 32"/>
            <p:cNvSpPr/>
            <p:nvPr/>
          </p:nvSpPr>
          <p:spPr>
            <a:xfrm>
              <a:off x="5652120" y="2830611"/>
              <a:ext cx="1368152" cy="2543175"/>
            </a:xfrm>
            <a:prstGeom prst="rect">
              <a:avLst/>
            </a:prstGeom>
            <a:noFill/>
            <a:ln>
              <a:solidFill>
                <a:srgbClr val="00B05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3" name="文字方塊 42"/>
            <p:cNvSpPr txBox="1"/>
            <p:nvPr/>
          </p:nvSpPr>
          <p:spPr>
            <a:xfrm>
              <a:off x="5807887" y="5013176"/>
              <a:ext cx="11403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Left forest</a:t>
              </a:r>
              <a:endParaRPr lang="zh-TW" altLang="en-US" dirty="0"/>
            </a:p>
          </p:txBody>
        </p:sp>
      </p:grpSp>
      <p:grpSp>
        <p:nvGrpSpPr>
          <p:cNvPr id="46" name="群組 45"/>
          <p:cNvGrpSpPr/>
          <p:nvPr/>
        </p:nvGrpSpPr>
        <p:grpSpPr>
          <a:xfrm>
            <a:off x="7164288" y="2830041"/>
            <a:ext cx="1728192" cy="2552467"/>
            <a:chOff x="7164288" y="2830041"/>
            <a:chExt cx="1728192" cy="2552467"/>
          </a:xfrm>
        </p:grpSpPr>
        <p:sp>
          <p:nvSpPr>
            <p:cNvPr id="41" name="矩形 40"/>
            <p:cNvSpPr/>
            <p:nvPr/>
          </p:nvSpPr>
          <p:spPr>
            <a:xfrm>
              <a:off x="7164288" y="2830041"/>
              <a:ext cx="1728192" cy="2543175"/>
            </a:xfrm>
            <a:prstGeom prst="rect">
              <a:avLst/>
            </a:prstGeom>
            <a:noFill/>
            <a:ln>
              <a:solidFill>
                <a:srgbClr val="7030A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4" name="文字方塊 43"/>
            <p:cNvSpPr txBox="1"/>
            <p:nvPr/>
          </p:nvSpPr>
          <p:spPr>
            <a:xfrm>
              <a:off x="7164288" y="5013176"/>
              <a:ext cx="12653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Right forest</a:t>
              </a:r>
              <a:endParaRPr lang="zh-TW" altLang="en-US" dirty="0"/>
            </a:p>
          </p:txBody>
        </p:sp>
      </p:grpSp>
      <p:cxnSp>
        <p:nvCxnSpPr>
          <p:cNvPr id="47" name="直線單箭頭接點 46"/>
          <p:cNvCxnSpPr/>
          <p:nvPr/>
        </p:nvCxnSpPr>
        <p:spPr>
          <a:xfrm flipV="1">
            <a:off x="6544057" y="2639301"/>
            <a:ext cx="233489" cy="305610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直線單箭頭接點 47"/>
          <p:cNvCxnSpPr/>
          <p:nvPr/>
        </p:nvCxnSpPr>
        <p:spPr>
          <a:xfrm flipH="1">
            <a:off x="6929946" y="3310814"/>
            <a:ext cx="461205" cy="0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投影片編號版面配置區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52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236221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Disjoint Sets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Assume a set </a:t>
            </a:r>
            <a:r>
              <a:rPr lang="en-US" altLang="zh-TW" b="1" dirty="0" smtClean="0"/>
              <a:t>S</a:t>
            </a:r>
            <a:r>
              <a:rPr lang="en-US" altLang="zh-TW" dirty="0" smtClean="0"/>
              <a:t> of </a:t>
            </a:r>
            <a:r>
              <a:rPr lang="en-US" altLang="zh-TW" b="1" dirty="0" smtClean="0"/>
              <a:t>n</a:t>
            </a:r>
            <a:r>
              <a:rPr lang="en-US" altLang="zh-TW" dirty="0" smtClean="0"/>
              <a:t> integers </a:t>
            </a:r>
            <a:r>
              <a:rPr lang="en-US" altLang="zh-TW" b="1" dirty="0" smtClean="0"/>
              <a:t>{0, 1, 2,…, n-1} </a:t>
            </a:r>
            <a:r>
              <a:rPr lang="en-US" altLang="zh-TW" dirty="0" smtClean="0"/>
              <a:t>is divided into several subsets </a:t>
            </a:r>
            <a:r>
              <a:rPr lang="en-US" altLang="zh-TW" b="1" dirty="0"/>
              <a:t>S</a:t>
            </a:r>
            <a:r>
              <a:rPr lang="en-US" altLang="zh-TW" b="1" baseline="-25000" dirty="0"/>
              <a:t>1</a:t>
            </a:r>
            <a:r>
              <a:rPr lang="en-US" altLang="zh-TW" b="1" dirty="0"/>
              <a:t>, S</a:t>
            </a:r>
            <a:r>
              <a:rPr lang="en-US" altLang="zh-TW" b="1" baseline="-25000" dirty="0"/>
              <a:t>2</a:t>
            </a:r>
            <a:r>
              <a:rPr lang="en-US" altLang="zh-TW" b="1" dirty="0"/>
              <a:t>, … , </a:t>
            </a:r>
            <a:r>
              <a:rPr lang="en-US" altLang="zh-TW" b="1" dirty="0" err="1"/>
              <a:t>S</a:t>
            </a:r>
            <a:r>
              <a:rPr lang="en-US" altLang="zh-TW" b="1" baseline="-25000" dirty="0" err="1"/>
              <a:t>k</a:t>
            </a:r>
            <a:r>
              <a:rPr lang="en-US" altLang="zh-TW" b="1" dirty="0"/>
              <a:t> </a:t>
            </a:r>
            <a:r>
              <a:rPr lang="en-US" altLang="zh-TW" dirty="0" smtClean="0"/>
              <a:t>and </a:t>
            </a:r>
            <a:br>
              <a:rPr lang="en-US" altLang="zh-TW" dirty="0" smtClean="0"/>
            </a:br>
            <a:r>
              <a:rPr lang="en-US" altLang="zh-TW" b="1" dirty="0" smtClean="0"/>
              <a:t>S</a:t>
            </a:r>
            <a:r>
              <a:rPr lang="en-US" altLang="zh-TW" b="1" baseline="-25000" dirty="0" smtClean="0"/>
              <a:t>i</a:t>
            </a:r>
            <a:r>
              <a:rPr lang="en-US" altLang="zh-TW" b="1" dirty="0" smtClean="0"/>
              <a:t>∩ </a:t>
            </a:r>
            <a:r>
              <a:rPr lang="en-US" altLang="zh-TW" b="1" dirty="0" err="1" smtClean="0"/>
              <a:t>S</a:t>
            </a:r>
            <a:r>
              <a:rPr lang="en-US" altLang="zh-TW" b="1" baseline="-25000" dirty="0" err="1" smtClean="0"/>
              <a:t>j</a:t>
            </a:r>
            <a:r>
              <a:rPr lang="en-US" altLang="zh-TW" b="1" dirty="0" smtClean="0"/>
              <a:t> </a:t>
            </a:r>
            <a:r>
              <a:rPr lang="en-US" altLang="zh-TW" b="1" dirty="0"/>
              <a:t>=</a:t>
            </a:r>
            <a:r>
              <a:rPr lang="az-Cyrl-AZ" altLang="zh-TW" b="1" dirty="0"/>
              <a:t> </a:t>
            </a:r>
            <a:r>
              <a:rPr lang="az-Cyrl-AZ" altLang="zh-TW" b="1" dirty="0" smtClean="0"/>
              <a:t>ф</a:t>
            </a:r>
            <a:r>
              <a:rPr lang="en-US" altLang="zh-TW" dirty="0" smtClean="0"/>
              <a:t> for any </a:t>
            </a:r>
            <a:r>
              <a:rPr lang="en-US" altLang="zh-TW" b="1" dirty="0" err="1" smtClean="0"/>
              <a:t>i</a:t>
            </a:r>
            <a:r>
              <a:rPr lang="en-US" altLang="zh-TW" b="1" dirty="0" smtClean="0"/>
              <a:t>, j </a:t>
            </a:r>
            <a:r>
              <a:rPr lang="az-Cyrl-AZ" altLang="zh-TW" b="1" dirty="0" smtClean="0"/>
              <a:t>є</a:t>
            </a:r>
            <a:r>
              <a:rPr lang="en-US" altLang="zh-TW" b="1" dirty="0" smtClean="0"/>
              <a:t> </a:t>
            </a:r>
            <a:r>
              <a:rPr lang="en-US" altLang="zh-TW" b="1" dirty="0"/>
              <a:t>{ 1, … , k </a:t>
            </a:r>
            <a:r>
              <a:rPr lang="en-US" altLang="zh-TW" b="1" dirty="0" smtClean="0"/>
              <a:t>} and </a:t>
            </a:r>
            <a:r>
              <a:rPr lang="en-US" altLang="zh-TW" b="1" dirty="0" err="1" smtClean="0"/>
              <a:t>i</a:t>
            </a:r>
            <a:r>
              <a:rPr lang="en-US" altLang="zh-TW" b="1" dirty="0" smtClean="0"/>
              <a:t> ≠ j</a:t>
            </a:r>
            <a:endParaRPr lang="en-US" altLang="zh-TW" b="1" dirty="0"/>
          </a:p>
          <a:p>
            <a:endParaRPr lang="en-US" altLang="zh-TW" dirty="0" smtClean="0"/>
          </a:p>
          <a:p>
            <a:r>
              <a:rPr lang="en-US" altLang="zh-TW" dirty="0" smtClean="0"/>
              <a:t>Operations:</a:t>
            </a:r>
          </a:p>
          <a:p>
            <a:pPr lvl="1"/>
            <a:r>
              <a:rPr lang="en-US" altLang="zh-TW" dirty="0" smtClean="0"/>
              <a:t>Disjoint set union : </a:t>
            </a:r>
            <a:r>
              <a:rPr lang="en-US" altLang="zh-TW" b="1" dirty="0" smtClean="0"/>
              <a:t>Union(</a:t>
            </a:r>
            <a:r>
              <a:rPr lang="en-US" altLang="zh-TW" b="1" dirty="0"/>
              <a:t>S</a:t>
            </a:r>
            <a:r>
              <a:rPr lang="en-US" altLang="zh-TW" b="1" baseline="-25000" dirty="0"/>
              <a:t>i</a:t>
            </a:r>
            <a:r>
              <a:rPr lang="en-US" altLang="zh-TW" b="1" dirty="0" smtClean="0"/>
              <a:t>, </a:t>
            </a:r>
            <a:r>
              <a:rPr lang="en-US" altLang="zh-TW" b="1" dirty="0" err="1" smtClean="0"/>
              <a:t>S</a:t>
            </a:r>
            <a:r>
              <a:rPr lang="en-US" altLang="zh-TW" b="1" baseline="-25000" dirty="0" err="1" smtClean="0"/>
              <a:t>j</a:t>
            </a:r>
            <a:r>
              <a:rPr lang="en-US" altLang="zh-TW" b="1" dirty="0" smtClean="0"/>
              <a:t>)</a:t>
            </a:r>
          </a:p>
          <a:p>
            <a:pPr lvl="2"/>
            <a:r>
              <a:rPr lang="en-US" altLang="zh-TW" dirty="0" smtClean="0"/>
              <a:t>S</a:t>
            </a:r>
            <a:r>
              <a:rPr lang="en-US" altLang="zh-TW" baseline="-25000" dirty="0" smtClean="0"/>
              <a:t>i</a:t>
            </a:r>
            <a:r>
              <a:rPr lang="en-US" altLang="zh-TW" dirty="0"/>
              <a:t> </a:t>
            </a:r>
            <a:r>
              <a:rPr lang="en-US" altLang="zh-TW" dirty="0" smtClean="0"/>
              <a:t>= S</a:t>
            </a:r>
            <a:r>
              <a:rPr lang="en-US" altLang="zh-TW" baseline="-25000" dirty="0" smtClean="0"/>
              <a:t>i</a:t>
            </a:r>
            <a:r>
              <a:rPr lang="en-US" altLang="zh-TW" dirty="0"/>
              <a:t> </a:t>
            </a:r>
            <a:r>
              <a:rPr lang="en-US" altLang="zh-TW" dirty="0" smtClean="0"/>
              <a:t>U </a:t>
            </a:r>
            <a:r>
              <a:rPr lang="en-US" altLang="zh-TW" dirty="0" err="1" smtClean="0"/>
              <a:t>S</a:t>
            </a:r>
            <a:r>
              <a:rPr lang="en-US" altLang="zh-TW" baseline="-25000" dirty="0" err="1" smtClean="0"/>
              <a:t>j</a:t>
            </a:r>
            <a:r>
              <a:rPr lang="en-US" altLang="zh-TW" baseline="-25000" dirty="0" smtClean="0"/>
              <a:t> </a:t>
            </a:r>
            <a:r>
              <a:rPr lang="en-US" altLang="zh-TW" dirty="0" smtClean="0"/>
              <a:t>or </a:t>
            </a:r>
            <a:r>
              <a:rPr lang="en-US" altLang="zh-TW" dirty="0" err="1" smtClean="0"/>
              <a:t>S</a:t>
            </a:r>
            <a:r>
              <a:rPr lang="en-US" altLang="zh-TW" baseline="-25000" dirty="0" err="1" smtClean="0"/>
              <a:t>j</a:t>
            </a:r>
            <a:r>
              <a:rPr lang="en-US" altLang="zh-TW" dirty="0" smtClean="0"/>
              <a:t> </a:t>
            </a:r>
            <a:r>
              <a:rPr lang="en-US" altLang="zh-TW" dirty="0"/>
              <a:t>= S</a:t>
            </a:r>
            <a:r>
              <a:rPr lang="en-US" altLang="zh-TW" baseline="-25000" dirty="0"/>
              <a:t>i</a:t>
            </a:r>
            <a:r>
              <a:rPr lang="en-US" altLang="zh-TW" dirty="0"/>
              <a:t> U </a:t>
            </a:r>
            <a:r>
              <a:rPr lang="en-US" altLang="zh-TW" dirty="0" err="1" smtClean="0"/>
              <a:t>S</a:t>
            </a:r>
            <a:r>
              <a:rPr lang="en-US" altLang="zh-TW" baseline="-25000" dirty="0" err="1" smtClean="0"/>
              <a:t>j</a:t>
            </a:r>
            <a:endParaRPr lang="en-US" altLang="zh-TW" dirty="0"/>
          </a:p>
          <a:p>
            <a:pPr lvl="1"/>
            <a:r>
              <a:rPr lang="en-US" altLang="zh-TW" dirty="0" smtClean="0"/>
              <a:t>Find the set containing element x : </a:t>
            </a:r>
            <a:r>
              <a:rPr lang="en-US" altLang="zh-TW" b="1" dirty="0"/>
              <a:t>Find(x)</a:t>
            </a:r>
            <a:endParaRPr lang="en-US" altLang="zh-TW" b="1" baseline="-25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53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175105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Disjoint </a:t>
            </a:r>
            <a:r>
              <a:rPr lang="en-US" altLang="zh-TW" dirty="0" smtClean="0"/>
              <a:t>Sets : Example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zh-TW" dirty="0" smtClean="0"/>
              <a:t>Set</a:t>
            </a:r>
          </a:p>
          <a:p>
            <a:pPr lvl="1">
              <a:defRPr/>
            </a:pPr>
            <a:r>
              <a:rPr lang="en-US" altLang="zh-TW" dirty="0" smtClean="0"/>
              <a:t>S  </a:t>
            </a:r>
            <a:r>
              <a:rPr lang="en-US" altLang="zh-TW" dirty="0"/>
              <a:t>= { </a:t>
            </a:r>
            <a:r>
              <a:rPr lang="en-US" altLang="zh-TW" dirty="0" smtClean="0"/>
              <a:t>0,1</a:t>
            </a:r>
            <a:r>
              <a:rPr lang="en-US" altLang="zh-TW" dirty="0"/>
              <a:t>, 2, 3, 4, </a:t>
            </a:r>
            <a:r>
              <a:rPr lang="en-US" altLang="zh-TW" dirty="0" smtClean="0"/>
              <a:t>5 </a:t>
            </a:r>
            <a:r>
              <a:rPr lang="en-US" altLang="zh-TW" dirty="0"/>
              <a:t>}</a:t>
            </a:r>
          </a:p>
          <a:p>
            <a:pPr>
              <a:defRPr/>
            </a:pPr>
            <a:r>
              <a:rPr lang="en-US" altLang="zh-TW" dirty="0" smtClean="0"/>
              <a:t>Disjoint subsets</a:t>
            </a:r>
          </a:p>
          <a:p>
            <a:pPr lvl="1">
              <a:defRPr/>
            </a:pPr>
            <a:r>
              <a:rPr lang="en-US" altLang="zh-TW" dirty="0" smtClean="0"/>
              <a:t>S</a:t>
            </a:r>
            <a:r>
              <a:rPr lang="en-US" altLang="zh-TW" baseline="-25000" dirty="0" smtClean="0"/>
              <a:t>1</a:t>
            </a:r>
            <a:r>
              <a:rPr lang="en-US" altLang="zh-TW" dirty="0" smtClean="0"/>
              <a:t> </a:t>
            </a:r>
            <a:r>
              <a:rPr lang="en-US" altLang="zh-TW" dirty="0"/>
              <a:t>= { </a:t>
            </a:r>
            <a:r>
              <a:rPr lang="en-US" altLang="zh-TW" dirty="0" smtClean="0"/>
              <a:t>0, 2, 3 </a:t>
            </a:r>
            <a:r>
              <a:rPr lang="en-US" altLang="zh-TW" dirty="0"/>
              <a:t>}</a:t>
            </a:r>
          </a:p>
          <a:p>
            <a:pPr lvl="1">
              <a:defRPr/>
            </a:pPr>
            <a:r>
              <a:rPr lang="en-US" altLang="zh-TW" dirty="0"/>
              <a:t>S</a:t>
            </a:r>
            <a:r>
              <a:rPr lang="en-US" altLang="zh-TW" baseline="-25000" dirty="0"/>
              <a:t>2</a:t>
            </a:r>
            <a:r>
              <a:rPr lang="en-US" altLang="zh-TW" dirty="0"/>
              <a:t> = { </a:t>
            </a:r>
            <a:r>
              <a:rPr lang="en-US" altLang="zh-TW" dirty="0" smtClean="0"/>
              <a:t>1 </a:t>
            </a:r>
            <a:r>
              <a:rPr lang="en-US" altLang="zh-TW" dirty="0"/>
              <a:t>}</a:t>
            </a:r>
          </a:p>
          <a:p>
            <a:pPr lvl="1">
              <a:defRPr/>
            </a:pPr>
            <a:r>
              <a:rPr lang="en-US" altLang="zh-TW" dirty="0"/>
              <a:t>S</a:t>
            </a:r>
            <a:r>
              <a:rPr lang="en-US" altLang="zh-TW" baseline="-25000" dirty="0"/>
              <a:t>3</a:t>
            </a:r>
            <a:r>
              <a:rPr lang="en-US" altLang="zh-TW" dirty="0"/>
              <a:t> = { </a:t>
            </a:r>
            <a:r>
              <a:rPr lang="en-US" altLang="zh-TW" dirty="0" smtClean="0"/>
              <a:t>4, 5 }</a:t>
            </a:r>
            <a:endParaRPr lang="en-US" altLang="zh-TW" dirty="0"/>
          </a:p>
          <a:p>
            <a:pPr>
              <a:defRPr/>
            </a:pPr>
            <a:r>
              <a:rPr lang="en-US" altLang="zh-TW" dirty="0"/>
              <a:t>Union(S</a:t>
            </a:r>
            <a:r>
              <a:rPr lang="en-US" altLang="zh-TW" baseline="-25000" dirty="0"/>
              <a:t>1</a:t>
            </a:r>
            <a:r>
              <a:rPr lang="en-US" altLang="zh-TW" dirty="0"/>
              <a:t>, S</a:t>
            </a:r>
            <a:r>
              <a:rPr lang="en-US" altLang="zh-TW" baseline="-25000" dirty="0"/>
              <a:t>2</a:t>
            </a:r>
            <a:r>
              <a:rPr lang="en-US" altLang="zh-TW" dirty="0"/>
              <a:t>) = { </a:t>
            </a:r>
            <a:r>
              <a:rPr lang="en-US" altLang="zh-TW" dirty="0" smtClean="0"/>
              <a:t>0, 1, 2, 3 </a:t>
            </a:r>
            <a:r>
              <a:rPr lang="en-US" altLang="zh-TW" dirty="0"/>
              <a:t>}</a:t>
            </a:r>
          </a:p>
          <a:p>
            <a:pPr>
              <a:defRPr/>
            </a:pPr>
            <a:r>
              <a:rPr lang="en-US" altLang="zh-TW" dirty="0"/>
              <a:t>Find(5) = 3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54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034654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DS: Array Representation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/>
              <a:t>S  = { </a:t>
            </a:r>
            <a:r>
              <a:rPr lang="en-US" altLang="zh-TW" dirty="0" smtClean="0"/>
              <a:t>0, 1, 2, 3, 4, 5 } with subsets</a:t>
            </a:r>
          </a:p>
          <a:p>
            <a:pPr lvl="1">
              <a:defRPr/>
            </a:pPr>
            <a:r>
              <a:rPr lang="en-US" altLang="zh-TW" dirty="0" smtClean="0"/>
              <a:t>S</a:t>
            </a:r>
            <a:r>
              <a:rPr lang="en-US" altLang="zh-TW" baseline="-25000" dirty="0" smtClean="0"/>
              <a:t>1</a:t>
            </a:r>
            <a:r>
              <a:rPr lang="en-US" altLang="zh-TW" dirty="0" smtClean="0"/>
              <a:t> </a:t>
            </a:r>
            <a:r>
              <a:rPr lang="en-US" altLang="zh-TW" dirty="0"/>
              <a:t>= { </a:t>
            </a:r>
            <a:r>
              <a:rPr lang="en-US" altLang="zh-TW" dirty="0" smtClean="0"/>
              <a:t>0, 2, 3 }, S</a:t>
            </a:r>
            <a:r>
              <a:rPr lang="en-US" altLang="zh-TW" baseline="-25000" dirty="0" smtClean="0"/>
              <a:t>2</a:t>
            </a:r>
            <a:r>
              <a:rPr lang="en-US" altLang="zh-TW" dirty="0" smtClean="0"/>
              <a:t> </a:t>
            </a:r>
            <a:r>
              <a:rPr lang="en-US" altLang="zh-TW" dirty="0"/>
              <a:t>= { </a:t>
            </a:r>
            <a:r>
              <a:rPr lang="en-US" altLang="zh-TW" dirty="0" smtClean="0"/>
              <a:t>1 } and S</a:t>
            </a:r>
            <a:r>
              <a:rPr lang="en-US" altLang="zh-TW" baseline="-25000" dirty="0" smtClean="0"/>
              <a:t>3</a:t>
            </a:r>
            <a:r>
              <a:rPr lang="en-US" altLang="zh-TW" dirty="0" smtClean="0"/>
              <a:t> </a:t>
            </a:r>
            <a:r>
              <a:rPr lang="en-US" altLang="zh-TW" dirty="0"/>
              <a:t>= { </a:t>
            </a:r>
            <a:r>
              <a:rPr lang="en-US" altLang="zh-TW" dirty="0" smtClean="0"/>
              <a:t>4, 5 }</a:t>
            </a:r>
          </a:p>
          <a:p>
            <a:pPr>
              <a:defRPr/>
            </a:pPr>
            <a:r>
              <a:rPr lang="en-US" altLang="zh-TW" dirty="0" smtClean="0"/>
              <a:t>Using a </a:t>
            </a:r>
            <a:r>
              <a:rPr lang="en-US" altLang="zh-TW" b="1" dirty="0" smtClean="0"/>
              <a:t>sequential mapping array</a:t>
            </a:r>
            <a:r>
              <a:rPr lang="en-US" altLang="zh-TW" dirty="0" smtClean="0"/>
              <a:t> where index represents set members and array value indicates </a:t>
            </a:r>
            <a:r>
              <a:rPr lang="en-US" altLang="zh-TW" b="1" dirty="0" smtClean="0"/>
              <a:t>set name</a:t>
            </a:r>
            <a:endParaRPr lang="en-US" altLang="zh-TW" b="1" dirty="0"/>
          </a:p>
          <a:p>
            <a:pPr marL="342900" lvl="1" indent="-342900">
              <a:buFont typeface="Arial" pitchFamily="34" charset="0"/>
              <a:buChar char="•"/>
            </a:pPr>
            <a:endParaRPr lang="en-US" altLang="zh-TW" dirty="0"/>
          </a:p>
          <a:p>
            <a:endParaRPr lang="zh-TW" altLang="en-US" dirty="0"/>
          </a:p>
        </p:txBody>
      </p:sp>
      <p:grpSp>
        <p:nvGrpSpPr>
          <p:cNvPr id="33" name="群組 32"/>
          <p:cNvGrpSpPr/>
          <p:nvPr/>
        </p:nvGrpSpPr>
        <p:grpSpPr>
          <a:xfrm>
            <a:off x="1475656" y="4583579"/>
            <a:ext cx="5816884" cy="1149677"/>
            <a:chOff x="1403648" y="4583579"/>
            <a:chExt cx="5816884" cy="1149677"/>
          </a:xfrm>
        </p:grpSpPr>
        <p:grpSp>
          <p:nvGrpSpPr>
            <p:cNvPr id="5" name="群組 85"/>
            <p:cNvGrpSpPr>
              <a:grpSpLocks/>
            </p:cNvGrpSpPr>
            <p:nvPr/>
          </p:nvGrpSpPr>
          <p:grpSpPr bwMode="auto">
            <a:xfrm>
              <a:off x="3675396" y="4606707"/>
              <a:ext cx="3456385" cy="623205"/>
              <a:chOff x="3401599" y="5143512"/>
              <a:chExt cx="3456385" cy="623205"/>
            </a:xfrm>
          </p:grpSpPr>
          <p:grpSp>
            <p:nvGrpSpPr>
              <p:cNvPr id="8" name="群組 68"/>
              <p:cNvGrpSpPr>
                <a:grpSpLocks/>
              </p:cNvGrpSpPr>
              <p:nvPr/>
            </p:nvGrpSpPr>
            <p:grpSpPr bwMode="auto">
              <a:xfrm>
                <a:off x="3401599" y="5143512"/>
                <a:ext cx="3456385" cy="623205"/>
                <a:chOff x="2544343" y="2000240"/>
                <a:chExt cx="3456385" cy="623205"/>
              </a:xfrm>
            </p:grpSpPr>
            <p:sp>
              <p:nvSpPr>
                <p:cNvPr id="15" name="矩形 29"/>
                <p:cNvSpPr>
                  <a:spLocks noChangeArrowheads="1"/>
                </p:cNvSpPr>
                <p:nvPr/>
              </p:nvSpPr>
              <p:spPr bwMode="auto">
                <a:xfrm>
                  <a:off x="2544343" y="2000240"/>
                  <a:ext cx="3456385" cy="600075"/>
                </a:xfrm>
                <a:prstGeom prst="rect">
                  <a:avLst/>
                </a:prstGeom>
                <a:ln>
                  <a:headEnd/>
                  <a:tailEnd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wrap="square" tIns="137160" bIns="137160">
                  <a:spAutoFit/>
                </a:bodyPr>
                <a:lstStyle/>
                <a:p>
                  <a:endParaRPr lang="zh-TW" altLang="en-US"/>
                </a:p>
              </p:txBody>
            </p:sp>
            <p:cxnSp>
              <p:nvCxnSpPr>
                <p:cNvPr id="16" name="直線接點 34"/>
                <p:cNvCxnSpPr>
                  <a:cxnSpLocks noChangeShapeType="1"/>
                </p:cNvCxnSpPr>
                <p:nvPr/>
              </p:nvCxnSpPr>
              <p:spPr bwMode="auto">
                <a:xfrm>
                  <a:off x="3143229" y="2000240"/>
                  <a:ext cx="0" cy="571420"/>
                </a:xfrm>
                <a:prstGeom prst="line">
                  <a:avLst/>
                </a:prstGeom>
                <a:ln>
                  <a:headEnd/>
                  <a:tailEnd/>
                </a:ln>
                <a:extLst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</p:cxnSp>
            <p:cxnSp>
              <p:nvCxnSpPr>
                <p:cNvPr id="17" name="直線接點 35"/>
                <p:cNvCxnSpPr>
                  <a:cxnSpLocks noChangeShapeType="1"/>
                </p:cNvCxnSpPr>
                <p:nvPr/>
              </p:nvCxnSpPr>
              <p:spPr bwMode="auto">
                <a:xfrm>
                  <a:off x="3714729" y="2000240"/>
                  <a:ext cx="0" cy="571420"/>
                </a:xfrm>
                <a:prstGeom prst="line">
                  <a:avLst/>
                </a:prstGeom>
                <a:ln>
                  <a:headEnd/>
                  <a:tailEnd/>
                </a:ln>
                <a:extLst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</p:cxnSp>
            <p:cxnSp>
              <p:nvCxnSpPr>
                <p:cNvPr id="18" name="直線接點 36"/>
                <p:cNvCxnSpPr>
                  <a:cxnSpLocks noChangeShapeType="1"/>
                </p:cNvCxnSpPr>
                <p:nvPr/>
              </p:nvCxnSpPr>
              <p:spPr bwMode="auto">
                <a:xfrm>
                  <a:off x="4286229" y="2000240"/>
                  <a:ext cx="0" cy="571420"/>
                </a:xfrm>
                <a:prstGeom prst="line">
                  <a:avLst/>
                </a:prstGeom>
                <a:ln>
                  <a:headEnd/>
                  <a:tailEnd/>
                </a:ln>
                <a:extLst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</p:cxnSp>
            <p:cxnSp>
              <p:nvCxnSpPr>
                <p:cNvPr id="19" name="直線接點 37"/>
                <p:cNvCxnSpPr>
                  <a:cxnSpLocks noChangeShapeType="1"/>
                </p:cNvCxnSpPr>
                <p:nvPr/>
              </p:nvCxnSpPr>
              <p:spPr bwMode="auto">
                <a:xfrm>
                  <a:off x="4857729" y="2000240"/>
                  <a:ext cx="0" cy="571420"/>
                </a:xfrm>
                <a:prstGeom prst="line">
                  <a:avLst/>
                </a:prstGeom>
                <a:ln>
                  <a:headEnd/>
                  <a:tailEnd/>
                </a:ln>
                <a:extLst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</p:cxnSp>
            <p:cxnSp>
              <p:nvCxnSpPr>
                <p:cNvPr id="20" name="直線接點 38"/>
                <p:cNvCxnSpPr>
                  <a:cxnSpLocks noChangeShapeType="1"/>
                </p:cNvCxnSpPr>
                <p:nvPr/>
              </p:nvCxnSpPr>
              <p:spPr bwMode="auto">
                <a:xfrm flipH="1">
                  <a:off x="5429228" y="2000240"/>
                  <a:ext cx="1" cy="623205"/>
                </a:xfrm>
                <a:prstGeom prst="line">
                  <a:avLst/>
                </a:prstGeom>
                <a:ln>
                  <a:headEnd/>
                  <a:tailEnd/>
                </a:ln>
                <a:extLst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</p:cxnSp>
          </p:grpSp>
          <p:sp>
            <p:nvSpPr>
              <p:cNvPr id="9" name="文字方塊 42"/>
              <p:cNvSpPr txBox="1">
                <a:spLocks noChangeArrowheads="1"/>
              </p:cNvSpPr>
              <p:nvPr/>
            </p:nvSpPr>
            <p:spPr bwMode="auto">
              <a:xfrm>
                <a:off x="3571876" y="5214950"/>
                <a:ext cx="357188" cy="4154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1pPr>
                <a:lvl2pPr marL="742950" indent="-28575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2pPr>
                <a:lvl3pPr marL="1143000" indent="-22860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3pPr>
                <a:lvl4pPr marL="1600200" indent="-22860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4pPr>
                <a:lvl5pPr marL="2057400" indent="-22860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9pPr>
              </a:lstStyle>
              <a:p>
                <a:pPr eaLnBrk="1" hangingPunct="1"/>
                <a:r>
                  <a:rPr lang="en-US" altLang="zh-TW" dirty="0"/>
                  <a:t>1</a:t>
                </a:r>
                <a:endParaRPr lang="zh-TW" altLang="en-US" dirty="0"/>
              </a:p>
            </p:txBody>
          </p:sp>
          <p:sp>
            <p:nvSpPr>
              <p:cNvPr id="10" name="文字方塊 43"/>
              <p:cNvSpPr txBox="1">
                <a:spLocks noChangeArrowheads="1"/>
              </p:cNvSpPr>
              <p:nvPr/>
            </p:nvSpPr>
            <p:spPr bwMode="auto">
              <a:xfrm>
                <a:off x="4143376" y="5214950"/>
                <a:ext cx="357188" cy="4154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1pPr>
                <a:lvl2pPr marL="742950" indent="-28575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2pPr>
                <a:lvl3pPr marL="1143000" indent="-22860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3pPr>
                <a:lvl4pPr marL="1600200" indent="-22860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4pPr>
                <a:lvl5pPr marL="2057400" indent="-22860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9pPr>
              </a:lstStyle>
              <a:p>
                <a:pPr eaLnBrk="1" hangingPunct="1"/>
                <a:r>
                  <a:rPr lang="en-US" altLang="zh-TW" dirty="0"/>
                  <a:t>2</a:t>
                </a:r>
                <a:endParaRPr lang="zh-TW" altLang="en-US" dirty="0"/>
              </a:p>
            </p:txBody>
          </p:sp>
          <p:sp>
            <p:nvSpPr>
              <p:cNvPr id="11" name="文字方塊 44"/>
              <p:cNvSpPr txBox="1">
                <a:spLocks noChangeArrowheads="1"/>
              </p:cNvSpPr>
              <p:nvPr/>
            </p:nvSpPr>
            <p:spPr bwMode="auto">
              <a:xfrm>
                <a:off x="4714876" y="5214950"/>
                <a:ext cx="357188" cy="4154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1pPr>
                <a:lvl2pPr marL="742950" indent="-28575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2pPr>
                <a:lvl3pPr marL="1143000" indent="-22860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3pPr>
                <a:lvl4pPr marL="1600200" indent="-22860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4pPr>
                <a:lvl5pPr marL="2057400" indent="-22860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9pPr>
              </a:lstStyle>
              <a:p>
                <a:pPr eaLnBrk="1" hangingPunct="1"/>
                <a:r>
                  <a:rPr lang="en-US" altLang="zh-TW" dirty="0"/>
                  <a:t>1</a:t>
                </a:r>
                <a:endParaRPr lang="zh-TW" altLang="en-US" dirty="0"/>
              </a:p>
            </p:txBody>
          </p:sp>
          <p:sp>
            <p:nvSpPr>
              <p:cNvPr id="12" name="文字方塊 45"/>
              <p:cNvSpPr txBox="1">
                <a:spLocks noChangeArrowheads="1"/>
              </p:cNvSpPr>
              <p:nvPr/>
            </p:nvSpPr>
            <p:spPr bwMode="auto">
              <a:xfrm>
                <a:off x="5286380" y="5214950"/>
                <a:ext cx="357194" cy="4154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1pPr>
                <a:lvl2pPr marL="742950" indent="-28575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2pPr>
                <a:lvl3pPr marL="1143000" indent="-22860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3pPr>
                <a:lvl4pPr marL="1600200" indent="-22860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4pPr>
                <a:lvl5pPr marL="2057400" indent="-22860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9pPr>
              </a:lstStyle>
              <a:p>
                <a:pPr eaLnBrk="1" hangingPunct="1"/>
                <a:r>
                  <a:rPr lang="en-US" altLang="zh-TW" dirty="0" smtClean="0"/>
                  <a:t>1</a:t>
                </a:r>
                <a:endParaRPr lang="zh-TW" altLang="en-US" dirty="0"/>
              </a:p>
            </p:txBody>
          </p:sp>
          <p:sp>
            <p:nvSpPr>
              <p:cNvPr id="13" name="文字方塊 46"/>
              <p:cNvSpPr txBox="1">
                <a:spLocks noChangeArrowheads="1"/>
              </p:cNvSpPr>
              <p:nvPr/>
            </p:nvSpPr>
            <p:spPr bwMode="auto">
              <a:xfrm>
                <a:off x="6429388" y="5214950"/>
                <a:ext cx="357201" cy="4154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1pPr>
                <a:lvl2pPr marL="742950" indent="-28575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2pPr>
                <a:lvl3pPr marL="1143000" indent="-22860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3pPr>
                <a:lvl4pPr marL="1600200" indent="-22860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4pPr>
                <a:lvl5pPr marL="2057400" indent="-22860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9pPr>
              </a:lstStyle>
              <a:p>
                <a:pPr eaLnBrk="1" hangingPunct="1"/>
                <a:r>
                  <a:rPr lang="en-US" altLang="zh-TW" dirty="0"/>
                  <a:t>3</a:t>
                </a:r>
                <a:endParaRPr lang="zh-TW" altLang="en-US" dirty="0"/>
              </a:p>
            </p:txBody>
          </p:sp>
          <p:sp>
            <p:nvSpPr>
              <p:cNvPr id="14" name="文字方塊 47"/>
              <p:cNvSpPr txBox="1">
                <a:spLocks noChangeArrowheads="1"/>
              </p:cNvSpPr>
              <p:nvPr/>
            </p:nvSpPr>
            <p:spPr bwMode="auto">
              <a:xfrm>
                <a:off x="5857884" y="5214950"/>
                <a:ext cx="357198" cy="4154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1pPr>
                <a:lvl2pPr marL="742950" indent="-28575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2pPr>
                <a:lvl3pPr marL="1143000" indent="-22860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3pPr>
                <a:lvl4pPr marL="1600200" indent="-22860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4pPr>
                <a:lvl5pPr marL="2057400" indent="-22860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9pPr>
              </a:lstStyle>
              <a:p>
                <a:pPr eaLnBrk="1" hangingPunct="1"/>
                <a:r>
                  <a:rPr lang="en-US" altLang="zh-TW" dirty="0"/>
                  <a:t>3</a:t>
                </a:r>
                <a:endParaRPr lang="zh-TW" altLang="en-US" dirty="0"/>
              </a:p>
            </p:txBody>
          </p:sp>
        </p:grpSp>
        <p:sp>
          <p:nvSpPr>
            <p:cNvPr id="6" name="矩形 5"/>
            <p:cNvSpPr/>
            <p:nvPr/>
          </p:nvSpPr>
          <p:spPr>
            <a:xfrm>
              <a:off x="3635896" y="5225424"/>
              <a:ext cx="358463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dirty="0">
                  <a:solidFill>
                    <a:srgbClr val="C00000"/>
                  </a:solidFill>
                </a:rPr>
                <a:t>S</a:t>
              </a:r>
              <a:r>
                <a:rPr lang="en-US" altLang="zh-TW" dirty="0" smtClean="0">
                  <a:solidFill>
                    <a:srgbClr val="C00000"/>
                  </a:solidFill>
                </a:rPr>
                <a:t>[0</a:t>
              </a:r>
              <a:r>
                <a:rPr lang="en-US" altLang="zh-TW" dirty="0">
                  <a:solidFill>
                    <a:srgbClr val="C00000"/>
                  </a:solidFill>
                </a:rPr>
                <a:t>]  </a:t>
              </a:r>
              <a:r>
                <a:rPr lang="en-US" altLang="zh-TW" dirty="0" smtClean="0">
                  <a:solidFill>
                    <a:srgbClr val="C00000"/>
                  </a:solidFill>
                </a:rPr>
                <a:t>   S[1</a:t>
              </a:r>
              <a:r>
                <a:rPr lang="en-US" altLang="zh-TW" dirty="0">
                  <a:solidFill>
                    <a:srgbClr val="C00000"/>
                  </a:solidFill>
                </a:rPr>
                <a:t>]   </a:t>
              </a:r>
              <a:r>
                <a:rPr lang="en-US" altLang="zh-TW" dirty="0" smtClean="0">
                  <a:solidFill>
                    <a:srgbClr val="C00000"/>
                  </a:solidFill>
                </a:rPr>
                <a:t>  S[2</a:t>
              </a:r>
              <a:r>
                <a:rPr lang="en-US" altLang="zh-TW" dirty="0">
                  <a:solidFill>
                    <a:srgbClr val="C00000"/>
                  </a:solidFill>
                </a:rPr>
                <a:t>]   </a:t>
              </a:r>
              <a:r>
                <a:rPr lang="en-US" altLang="zh-TW" dirty="0" smtClean="0">
                  <a:solidFill>
                    <a:srgbClr val="C00000"/>
                  </a:solidFill>
                </a:rPr>
                <a:t> S[3</a:t>
              </a:r>
              <a:r>
                <a:rPr lang="en-US" altLang="zh-TW" dirty="0">
                  <a:solidFill>
                    <a:srgbClr val="C00000"/>
                  </a:solidFill>
                </a:rPr>
                <a:t>]  </a:t>
              </a:r>
              <a:r>
                <a:rPr lang="en-US" altLang="zh-TW" dirty="0" smtClean="0">
                  <a:solidFill>
                    <a:srgbClr val="C00000"/>
                  </a:solidFill>
                </a:rPr>
                <a:t>  S[4</a:t>
              </a:r>
              <a:r>
                <a:rPr lang="en-US" altLang="zh-TW" dirty="0">
                  <a:solidFill>
                    <a:srgbClr val="C00000"/>
                  </a:solidFill>
                </a:rPr>
                <a:t>]  </a:t>
              </a:r>
              <a:r>
                <a:rPr lang="en-US" altLang="zh-TW" dirty="0" smtClean="0">
                  <a:solidFill>
                    <a:srgbClr val="C00000"/>
                  </a:solidFill>
                </a:rPr>
                <a:t>  S[5</a:t>
              </a:r>
              <a:r>
                <a:rPr lang="en-US" altLang="zh-TW" dirty="0">
                  <a:solidFill>
                    <a:srgbClr val="C00000"/>
                  </a:solidFill>
                </a:rPr>
                <a:t>] </a:t>
              </a:r>
            </a:p>
          </p:txBody>
        </p:sp>
        <p:sp>
          <p:nvSpPr>
            <p:cNvPr id="21" name="矩形 22"/>
            <p:cNvSpPr>
              <a:spLocks noChangeArrowheads="1"/>
            </p:cNvSpPr>
            <p:nvPr/>
          </p:nvSpPr>
          <p:spPr bwMode="auto">
            <a:xfrm>
              <a:off x="1763688" y="4583579"/>
              <a:ext cx="1512168" cy="646331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solidFill>
                <a:schemeClr val="tx1">
                  <a:alpha val="0"/>
                </a:schemeClr>
              </a:solidFill>
              <a:round/>
              <a:headEnd/>
              <a:tailEnd/>
            </a:ln>
          </p:spPr>
          <p:txBody>
            <a:bodyPr wrap="square" tIns="137160" bIns="137160">
              <a:spAutoFit/>
            </a:bodyPr>
            <a:lstStyle/>
            <a:p>
              <a:pPr algn="r">
                <a:defRPr/>
              </a:pPr>
              <a:r>
                <a:rPr lang="en-US" altLang="zh-TW" sz="2400" b="1" dirty="0">
                  <a:latin typeface="+mj-lt"/>
                </a:rPr>
                <a:t>Set name</a:t>
              </a:r>
              <a:endParaRPr lang="zh-TW" altLang="en-US" sz="2400" b="1" dirty="0">
                <a:latin typeface="+mj-lt"/>
              </a:endParaRPr>
            </a:p>
          </p:txBody>
        </p:sp>
        <p:sp>
          <p:nvSpPr>
            <p:cNvPr id="22" name="矩形 22"/>
            <p:cNvSpPr>
              <a:spLocks noChangeArrowheads="1"/>
            </p:cNvSpPr>
            <p:nvPr/>
          </p:nvSpPr>
          <p:spPr bwMode="auto">
            <a:xfrm>
              <a:off x="1403648" y="5086925"/>
              <a:ext cx="1872208" cy="646331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solidFill>
                <a:schemeClr val="tx1">
                  <a:alpha val="0"/>
                </a:schemeClr>
              </a:solidFill>
              <a:round/>
              <a:headEnd/>
              <a:tailEnd/>
            </a:ln>
          </p:spPr>
          <p:txBody>
            <a:bodyPr wrap="square" tIns="137160" bIns="137160">
              <a:spAutoFit/>
            </a:bodyPr>
            <a:lstStyle/>
            <a:p>
              <a:pPr algn="r">
                <a:defRPr/>
              </a:pPr>
              <a:r>
                <a:rPr lang="en-US" altLang="zh-TW" sz="2400" b="1" dirty="0" smtClean="0">
                  <a:latin typeface="+mj-lt"/>
                </a:rPr>
                <a:t>Set member</a:t>
              </a:r>
              <a:endParaRPr lang="zh-TW" altLang="en-US" sz="2400" b="1" dirty="0">
                <a:latin typeface="+mj-lt"/>
              </a:endParaRPr>
            </a:p>
          </p:txBody>
        </p:sp>
        <p:cxnSp>
          <p:nvCxnSpPr>
            <p:cNvPr id="25" name="直線單箭頭接點 24"/>
            <p:cNvCxnSpPr>
              <a:stCxn id="21" idx="3"/>
              <a:endCxn id="15" idx="1"/>
            </p:cNvCxnSpPr>
            <p:nvPr/>
          </p:nvCxnSpPr>
          <p:spPr>
            <a:xfrm>
              <a:off x="3275856" y="4906745"/>
              <a:ext cx="39954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直線單箭頭接點 29"/>
            <p:cNvCxnSpPr>
              <a:stCxn id="22" idx="3"/>
              <a:endCxn id="6" idx="1"/>
            </p:cNvCxnSpPr>
            <p:nvPr/>
          </p:nvCxnSpPr>
          <p:spPr>
            <a:xfrm flipV="1">
              <a:off x="3275856" y="5410090"/>
              <a:ext cx="360040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55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757006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DS Operation: Find(x)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Find the set which contains element x is easy</a:t>
            </a:r>
          </a:p>
          <a:p>
            <a:pPr lvl="1"/>
            <a:r>
              <a:rPr lang="en-US" altLang="zh-TW" dirty="0" smtClean="0"/>
              <a:t>Find(5) = S[5] = set 3</a:t>
            </a:r>
            <a:br>
              <a:rPr lang="en-US" altLang="zh-TW" dirty="0" smtClean="0"/>
            </a:br>
            <a:r>
              <a:rPr lang="en-US" altLang="zh-TW" dirty="0" smtClean="0"/>
              <a:t>Find(3) </a:t>
            </a:r>
            <a:r>
              <a:rPr lang="en-US" altLang="zh-TW" dirty="0"/>
              <a:t>= </a:t>
            </a:r>
            <a:r>
              <a:rPr lang="en-US" altLang="zh-TW" dirty="0" smtClean="0"/>
              <a:t>S[3] </a:t>
            </a:r>
            <a:r>
              <a:rPr lang="en-US" altLang="zh-TW" dirty="0"/>
              <a:t>= set 1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Complexity = O(1)</a:t>
            </a:r>
            <a:endParaRPr lang="zh-TW" altLang="en-US" dirty="0"/>
          </a:p>
        </p:txBody>
      </p:sp>
      <p:grpSp>
        <p:nvGrpSpPr>
          <p:cNvPr id="24" name="群組 23"/>
          <p:cNvGrpSpPr/>
          <p:nvPr/>
        </p:nvGrpSpPr>
        <p:grpSpPr>
          <a:xfrm>
            <a:off x="1475656" y="1700808"/>
            <a:ext cx="5816884" cy="1149677"/>
            <a:chOff x="1403648" y="4583579"/>
            <a:chExt cx="5816884" cy="1149677"/>
          </a:xfrm>
        </p:grpSpPr>
        <p:grpSp>
          <p:nvGrpSpPr>
            <p:cNvPr id="25" name="群組 85"/>
            <p:cNvGrpSpPr>
              <a:grpSpLocks/>
            </p:cNvGrpSpPr>
            <p:nvPr/>
          </p:nvGrpSpPr>
          <p:grpSpPr bwMode="auto">
            <a:xfrm>
              <a:off x="3675396" y="4606707"/>
              <a:ext cx="3456385" cy="600075"/>
              <a:chOff x="3401599" y="5143512"/>
              <a:chExt cx="3456385" cy="600075"/>
            </a:xfrm>
          </p:grpSpPr>
          <p:grpSp>
            <p:nvGrpSpPr>
              <p:cNvPr id="31" name="群組 68"/>
              <p:cNvGrpSpPr>
                <a:grpSpLocks/>
              </p:cNvGrpSpPr>
              <p:nvPr/>
            </p:nvGrpSpPr>
            <p:grpSpPr bwMode="auto">
              <a:xfrm>
                <a:off x="3401599" y="5143512"/>
                <a:ext cx="3456385" cy="600075"/>
                <a:chOff x="2544343" y="2000240"/>
                <a:chExt cx="3456385" cy="600075"/>
              </a:xfrm>
            </p:grpSpPr>
            <p:sp>
              <p:nvSpPr>
                <p:cNvPr id="38" name="矩形 29"/>
                <p:cNvSpPr>
                  <a:spLocks noChangeArrowheads="1"/>
                </p:cNvSpPr>
                <p:nvPr/>
              </p:nvSpPr>
              <p:spPr bwMode="auto">
                <a:xfrm>
                  <a:off x="2544343" y="2000240"/>
                  <a:ext cx="3456385" cy="600075"/>
                </a:xfrm>
                <a:prstGeom prst="rect">
                  <a:avLst/>
                </a:prstGeom>
                <a:ln>
                  <a:headEnd/>
                  <a:tailEnd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wrap="square" tIns="137160" bIns="137160">
                  <a:spAutoFit/>
                </a:bodyPr>
                <a:lstStyle/>
                <a:p>
                  <a:endParaRPr lang="zh-TW" altLang="en-US"/>
                </a:p>
              </p:txBody>
            </p:sp>
            <p:cxnSp>
              <p:nvCxnSpPr>
                <p:cNvPr id="39" name="直線接點 34"/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2857519" y="2285950"/>
                  <a:ext cx="571419" cy="0"/>
                </a:xfrm>
                <a:prstGeom prst="line">
                  <a:avLst/>
                </a:prstGeom>
                <a:ln>
                  <a:headEnd/>
                  <a:tailEnd/>
                </a:ln>
                <a:extLst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</p:cxnSp>
            <p:cxnSp>
              <p:nvCxnSpPr>
                <p:cNvPr id="40" name="直線接點 35"/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3429019" y="2285950"/>
                  <a:ext cx="571419" cy="0"/>
                </a:xfrm>
                <a:prstGeom prst="line">
                  <a:avLst/>
                </a:prstGeom>
                <a:ln>
                  <a:headEnd/>
                  <a:tailEnd/>
                </a:ln>
                <a:extLst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</p:cxnSp>
            <p:cxnSp>
              <p:nvCxnSpPr>
                <p:cNvPr id="41" name="直線接點 36"/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4000519" y="2285950"/>
                  <a:ext cx="571419" cy="0"/>
                </a:xfrm>
                <a:prstGeom prst="line">
                  <a:avLst/>
                </a:prstGeom>
                <a:ln>
                  <a:headEnd/>
                  <a:tailEnd/>
                </a:ln>
                <a:extLst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</p:cxnSp>
            <p:cxnSp>
              <p:nvCxnSpPr>
                <p:cNvPr id="42" name="直線接點 37"/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4572019" y="2285950"/>
                  <a:ext cx="571419" cy="0"/>
                </a:xfrm>
                <a:prstGeom prst="line">
                  <a:avLst/>
                </a:prstGeom>
                <a:ln>
                  <a:headEnd/>
                  <a:tailEnd/>
                </a:ln>
                <a:extLst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</p:cxnSp>
            <p:cxnSp>
              <p:nvCxnSpPr>
                <p:cNvPr id="43" name="直線接點 38"/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5143519" y="2285950"/>
                  <a:ext cx="571419" cy="0"/>
                </a:xfrm>
                <a:prstGeom prst="line">
                  <a:avLst/>
                </a:prstGeom>
                <a:ln>
                  <a:headEnd/>
                  <a:tailEnd/>
                </a:ln>
                <a:extLst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</p:cxnSp>
          </p:grpSp>
          <p:sp>
            <p:nvSpPr>
              <p:cNvPr id="32" name="文字方塊 42"/>
              <p:cNvSpPr txBox="1">
                <a:spLocks noChangeArrowheads="1"/>
              </p:cNvSpPr>
              <p:nvPr/>
            </p:nvSpPr>
            <p:spPr bwMode="auto">
              <a:xfrm>
                <a:off x="3571876" y="5214950"/>
                <a:ext cx="357188" cy="4154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1pPr>
                <a:lvl2pPr marL="742950" indent="-28575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2pPr>
                <a:lvl3pPr marL="1143000" indent="-22860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3pPr>
                <a:lvl4pPr marL="1600200" indent="-22860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4pPr>
                <a:lvl5pPr marL="2057400" indent="-22860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9pPr>
              </a:lstStyle>
              <a:p>
                <a:pPr eaLnBrk="1" hangingPunct="1"/>
                <a:r>
                  <a:rPr lang="en-US" altLang="zh-TW" dirty="0"/>
                  <a:t>1</a:t>
                </a:r>
                <a:endParaRPr lang="zh-TW" altLang="en-US" dirty="0"/>
              </a:p>
            </p:txBody>
          </p:sp>
          <p:sp>
            <p:nvSpPr>
              <p:cNvPr id="33" name="文字方塊 43"/>
              <p:cNvSpPr txBox="1">
                <a:spLocks noChangeArrowheads="1"/>
              </p:cNvSpPr>
              <p:nvPr/>
            </p:nvSpPr>
            <p:spPr bwMode="auto">
              <a:xfrm>
                <a:off x="4143376" y="5214950"/>
                <a:ext cx="357188" cy="4154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1pPr>
                <a:lvl2pPr marL="742950" indent="-28575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2pPr>
                <a:lvl3pPr marL="1143000" indent="-22860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3pPr>
                <a:lvl4pPr marL="1600200" indent="-22860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4pPr>
                <a:lvl5pPr marL="2057400" indent="-22860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9pPr>
              </a:lstStyle>
              <a:p>
                <a:pPr eaLnBrk="1" hangingPunct="1"/>
                <a:r>
                  <a:rPr lang="en-US" altLang="zh-TW" dirty="0"/>
                  <a:t>2</a:t>
                </a:r>
                <a:endParaRPr lang="zh-TW" altLang="en-US" dirty="0"/>
              </a:p>
            </p:txBody>
          </p:sp>
          <p:sp>
            <p:nvSpPr>
              <p:cNvPr id="34" name="文字方塊 44"/>
              <p:cNvSpPr txBox="1">
                <a:spLocks noChangeArrowheads="1"/>
              </p:cNvSpPr>
              <p:nvPr/>
            </p:nvSpPr>
            <p:spPr bwMode="auto">
              <a:xfrm>
                <a:off x="4714876" y="5214950"/>
                <a:ext cx="357188" cy="4154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1pPr>
                <a:lvl2pPr marL="742950" indent="-28575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2pPr>
                <a:lvl3pPr marL="1143000" indent="-22860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3pPr>
                <a:lvl4pPr marL="1600200" indent="-22860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4pPr>
                <a:lvl5pPr marL="2057400" indent="-22860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9pPr>
              </a:lstStyle>
              <a:p>
                <a:pPr eaLnBrk="1" hangingPunct="1"/>
                <a:r>
                  <a:rPr lang="en-US" altLang="zh-TW" dirty="0"/>
                  <a:t>1</a:t>
                </a:r>
                <a:endParaRPr lang="zh-TW" altLang="en-US" dirty="0"/>
              </a:p>
            </p:txBody>
          </p:sp>
          <p:sp>
            <p:nvSpPr>
              <p:cNvPr id="35" name="文字方塊 45"/>
              <p:cNvSpPr txBox="1">
                <a:spLocks noChangeArrowheads="1"/>
              </p:cNvSpPr>
              <p:nvPr/>
            </p:nvSpPr>
            <p:spPr bwMode="auto">
              <a:xfrm>
                <a:off x="5286380" y="5214950"/>
                <a:ext cx="357194" cy="4154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1pPr>
                <a:lvl2pPr marL="742950" indent="-28575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2pPr>
                <a:lvl3pPr marL="1143000" indent="-22860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3pPr>
                <a:lvl4pPr marL="1600200" indent="-22860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4pPr>
                <a:lvl5pPr marL="2057400" indent="-22860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9pPr>
              </a:lstStyle>
              <a:p>
                <a:pPr eaLnBrk="1" hangingPunct="1"/>
                <a:r>
                  <a:rPr lang="en-US" altLang="zh-TW" dirty="0" smtClean="0"/>
                  <a:t>1</a:t>
                </a:r>
                <a:endParaRPr lang="zh-TW" altLang="en-US" dirty="0"/>
              </a:p>
            </p:txBody>
          </p:sp>
          <p:sp>
            <p:nvSpPr>
              <p:cNvPr id="36" name="文字方塊 46"/>
              <p:cNvSpPr txBox="1">
                <a:spLocks noChangeArrowheads="1"/>
              </p:cNvSpPr>
              <p:nvPr/>
            </p:nvSpPr>
            <p:spPr bwMode="auto">
              <a:xfrm>
                <a:off x="6429388" y="5214950"/>
                <a:ext cx="357201" cy="4154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1pPr>
                <a:lvl2pPr marL="742950" indent="-28575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2pPr>
                <a:lvl3pPr marL="1143000" indent="-22860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3pPr>
                <a:lvl4pPr marL="1600200" indent="-22860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4pPr>
                <a:lvl5pPr marL="2057400" indent="-22860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9pPr>
              </a:lstStyle>
              <a:p>
                <a:pPr eaLnBrk="1" hangingPunct="1"/>
                <a:r>
                  <a:rPr lang="en-US" altLang="zh-TW" dirty="0"/>
                  <a:t>3</a:t>
                </a:r>
                <a:endParaRPr lang="zh-TW" altLang="en-US" dirty="0"/>
              </a:p>
            </p:txBody>
          </p:sp>
          <p:sp>
            <p:nvSpPr>
              <p:cNvPr id="37" name="文字方塊 47"/>
              <p:cNvSpPr txBox="1">
                <a:spLocks noChangeArrowheads="1"/>
              </p:cNvSpPr>
              <p:nvPr/>
            </p:nvSpPr>
            <p:spPr bwMode="auto">
              <a:xfrm>
                <a:off x="5857884" y="5214950"/>
                <a:ext cx="357198" cy="4154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1pPr>
                <a:lvl2pPr marL="742950" indent="-28575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2pPr>
                <a:lvl3pPr marL="1143000" indent="-22860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3pPr>
                <a:lvl4pPr marL="1600200" indent="-22860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4pPr>
                <a:lvl5pPr marL="2057400" indent="-22860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9pPr>
              </a:lstStyle>
              <a:p>
                <a:pPr eaLnBrk="1" hangingPunct="1"/>
                <a:r>
                  <a:rPr lang="en-US" altLang="zh-TW" dirty="0"/>
                  <a:t>3</a:t>
                </a:r>
                <a:endParaRPr lang="zh-TW" altLang="en-US" dirty="0"/>
              </a:p>
            </p:txBody>
          </p:sp>
        </p:grpSp>
        <p:sp>
          <p:nvSpPr>
            <p:cNvPr id="26" name="矩形 25"/>
            <p:cNvSpPr/>
            <p:nvPr/>
          </p:nvSpPr>
          <p:spPr>
            <a:xfrm>
              <a:off x="3635896" y="5225424"/>
              <a:ext cx="358463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dirty="0">
                  <a:solidFill>
                    <a:srgbClr val="C00000"/>
                  </a:solidFill>
                </a:rPr>
                <a:t>S</a:t>
              </a:r>
              <a:r>
                <a:rPr lang="en-US" altLang="zh-TW" dirty="0" smtClean="0">
                  <a:solidFill>
                    <a:srgbClr val="C00000"/>
                  </a:solidFill>
                </a:rPr>
                <a:t>[0</a:t>
              </a:r>
              <a:r>
                <a:rPr lang="en-US" altLang="zh-TW" dirty="0">
                  <a:solidFill>
                    <a:srgbClr val="C00000"/>
                  </a:solidFill>
                </a:rPr>
                <a:t>]  </a:t>
              </a:r>
              <a:r>
                <a:rPr lang="en-US" altLang="zh-TW" dirty="0" smtClean="0">
                  <a:solidFill>
                    <a:srgbClr val="C00000"/>
                  </a:solidFill>
                </a:rPr>
                <a:t>   S[1</a:t>
              </a:r>
              <a:r>
                <a:rPr lang="en-US" altLang="zh-TW" dirty="0">
                  <a:solidFill>
                    <a:srgbClr val="C00000"/>
                  </a:solidFill>
                </a:rPr>
                <a:t>]   </a:t>
              </a:r>
              <a:r>
                <a:rPr lang="en-US" altLang="zh-TW" dirty="0" smtClean="0">
                  <a:solidFill>
                    <a:srgbClr val="C00000"/>
                  </a:solidFill>
                </a:rPr>
                <a:t>  S[2</a:t>
              </a:r>
              <a:r>
                <a:rPr lang="en-US" altLang="zh-TW" dirty="0">
                  <a:solidFill>
                    <a:srgbClr val="C00000"/>
                  </a:solidFill>
                </a:rPr>
                <a:t>]   </a:t>
              </a:r>
              <a:r>
                <a:rPr lang="en-US" altLang="zh-TW" dirty="0" smtClean="0">
                  <a:solidFill>
                    <a:srgbClr val="C00000"/>
                  </a:solidFill>
                </a:rPr>
                <a:t> S[3</a:t>
              </a:r>
              <a:r>
                <a:rPr lang="en-US" altLang="zh-TW" dirty="0">
                  <a:solidFill>
                    <a:srgbClr val="C00000"/>
                  </a:solidFill>
                </a:rPr>
                <a:t>]  </a:t>
              </a:r>
              <a:r>
                <a:rPr lang="en-US" altLang="zh-TW" dirty="0" smtClean="0">
                  <a:solidFill>
                    <a:srgbClr val="C00000"/>
                  </a:solidFill>
                </a:rPr>
                <a:t>  S[4</a:t>
              </a:r>
              <a:r>
                <a:rPr lang="en-US" altLang="zh-TW" dirty="0">
                  <a:solidFill>
                    <a:srgbClr val="C00000"/>
                  </a:solidFill>
                </a:rPr>
                <a:t>]  </a:t>
              </a:r>
              <a:r>
                <a:rPr lang="en-US" altLang="zh-TW" dirty="0" smtClean="0">
                  <a:solidFill>
                    <a:srgbClr val="C00000"/>
                  </a:solidFill>
                </a:rPr>
                <a:t>  S[5</a:t>
              </a:r>
              <a:r>
                <a:rPr lang="en-US" altLang="zh-TW" dirty="0">
                  <a:solidFill>
                    <a:srgbClr val="C00000"/>
                  </a:solidFill>
                </a:rPr>
                <a:t>] </a:t>
              </a:r>
            </a:p>
          </p:txBody>
        </p:sp>
        <p:sp>
          <p:nvSpPr>
            <p:cNvPr id="27" name="矩形 22"/>
            <p:cNvSpPr>
              <a:spLocks noChangeArrowheads="1"/>
            </p:cNvSpPr>
            <p:nvPr/>
          </p:nvSpPr>
          <p:spPr bwMode="auto">
            <a:xfrm>
              <a:off x="1763688" y="4583579"/>
              <a:ext cx="1512168" cy="646331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solidFill>
                <a:schemeClr val="tx1">
                  <a:alpha val="0"/>
                </a:schemeClr>
              </a:solidFill>
              <a:round/>
              <a:headEnd/>
              <a:tailEnd/>
            </a:ln>
          </p:spPr>
          <p:txBody>
            <a:bodyPr wrap="square" tIns="137160" bIns="137160">
              <a:spAutoFit/>
            </a:bodyPr>
            <a:lstStyle/>
            <a:p>
              <a:pPr algn="r">
                <a:defRPr/>
              </a:pPr>
              <a:r>
                <a:rPr lang="en-US" altLang="zh-TW" sz="2400" b="1" dirty="0">
                  <a:latin typeface="+mj-lt"/>
                </a:rPr>
                <a:t>Set name</a:t>
              </a:r>
              <a:endParaRPr lang="zh-TW" altLang="en-US" sz="2400" b="1" dirty="0">
                <a:latin typeface="+mj-lt"/>
              </a:endParaRPr>
            </a:p>
          </p:txBody>
        </p:sp>
        <p:sp>
          <p:nvSpPr>
            <p:cNvPr id="28" name="矩形 22"/>
            <p:cNvSpPr>
              <a:spLocks noChangeArrowheads="1"/>
            </p:cNvSpPr>
            <p:nvPr/>
          </p:nvSpPr>
          <p:spPr bwMode="auto">
            <a:xfrm>
              <a:off x="1403648" y="5086925"/>
              <a:ext cx="1872208" cy="646331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solidFill>
                <a:schemeClr val="tx1">
                  <a:alpha val="0"/>
                </a:schemeClr>
              </a:solidFill>
              <a:round/>
              <a:headEnd/>
              <a:tailEnd/>
            </a:ln>
          </p:spPr>
          <p:txBody>
            <a:bodyPr wrap="square" tIns="137160" bIns="137160">
              <a:spAutoFit/>
            </a:bodyPr>
            <a:lstStyle/>
            <a:p>
              <a:pPr algn="r">
                <a:defRPr/>
              </a:pPr>
              <a:r>
                <a:rPr lang="en-US" altLang="zh-TW" sz="2400" b="1" dirty="0" smtClean="0">
                  <a:latin typeface="+mj-lt"/>
                </a:rPr>
                <a:t>Set member</a:t>
              </a:r>
              <a:endParaRPr lang="zh-TW" altLang="en-US" sz="2400" b="1" dirty="0">
                <a:latin typeface="+mj-lt"/>
              </a:endParaRPr>
            </a:p>
          </p:txBody>
        </p:sp>
        <p:cxnSp>
          <p:nvCxnSpPr>
            <p:cNvPr id="29" name="直線單箭頭接點 28"/>
            <p:cNvCxnSpPr>
              <a:stCxn id="27" idx="3"/>
              <a:endCxn id="38" idx="1"/>
            </p:cNvCxnSpPr>
            <p:nvPr/>
          </p:nvCxnSpPr>
          <p:spPr>
            <a:xfrm>
              <a:off x="3275856" y="4906745"/>
              <a:ext cx="39954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直線單箭頭接點 29"/>
            <p:cNvCxnSpPr>
              <a:stCxn id="28" idx="3"/>
              <a:endCxn id="26" idx="1"/>
            </p:cNvCxnSpPr>
            <p:nvPr/>
          </p:nvCxnSpPr>
          <p:spPr>
            <a:xfrm flipV="1">
              <a:off x="3275856" y="5410090"/>
              <a:ext cx="360040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56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166977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DS Operation</a:t>
            </a:r>
            <a:r>
              <a:rPr lang="en-US" altLang="zh-TW" dirty="0"/>
              <a:t>: Union(S</a:t>
            </a:r>
            <a:r>
              <a:rPr lang="en-US" altLang="zh-TW" baseline="-25000" dirty="0"/>
              <a:t>i</a:t>
            </a:r>
            <a:r>
              <a:rPr lang="en-US" altLang="zh-TW" dirty="0"/>
              <a:t>, </a:t>
            </a:r>
            <a:r>
              <a:rPr lang="en-US" altLang="zh-TW" dirty="0" err="1"/>
              <a:t>S</a:t>
            </a:r>
            <a:r>
              <a:rPr lang="en-US" altLang="zh-TW" baseline="-25000" dirty="0" err="1"/>
              <a:t>j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Assume we always merge the 2</a:t>
            </a:r>
            <a:r>
              <a:rPr lang="en-US" altLang="zh-TW" baseline="30000" dirty="0" smtClean="0"/>
              <a:t>nd</a:t>
            </a:r>
            <a:r>
              <a:rPr lang="en-US" altLang="zh-TW" dirty="0" smtClean="0"/>
              <a:t> set to 1</a:t>
            </a:r>
            <a:r>
              <a:rPr lang="en-US" altLang="zh-TW" baseline="30000" dirty="0" smtClean="0"/>
              <a:t>st</a:t>
            </a:r>
            <a:r>
              <a:rPr lang="en-US" altLang="zh-TW" dirty="0" smtClean="0"/>
              <a:t> set S</a:t>
            </a:r>
            <a:r>
              <a:rPr lang="en-US" altLang="zh-TW" baseline="-25000" dirty="0" smtClean="0"/>
              <a:t>i</a:t>
            </a:r>
            <a:r>
              <a:rPr lang="en-US" altLang="zh-TW" dirty="0" smtClean="0"/>
              <a:t> </a:t>
            </a:r>
            <a:r>
              <a:rPr lang="en-US" altLang="zh-TW" dirty="0"/>
              <a:t>= S</a:t>
            </a:r>
            <a:r>
              <a:rPr lang="en-US" altLang="zh-TW" baseline="-25000" dirty="0"/>
              <a:t>i</a:t>
            </a:r>
            <a:r>
              <a:rPr lang="en-US" altLang="zh-TW" dirty="0"/>
              <a:t> U </a:t>
            </a:r>
            <a:r>
              <a:rPr lang="en-US" altLang="zh-TW" dirty="0" err="1" smtClean="0"/>
              <a:t>S</a:t>
            </a:r>
            <a:r>
              <a:rPr lang="en-US" altLang="zh-TW" baseline="-25000" dirty="0" err="1" smtClean="0"/>
              <a:t>j</a:t>
            </a:r>
          </a:p>
          <a:p>
            <a:r>
              <a:rPr lang="en-US" altLang="zh-TW" dirty="0" smtClean="0"/>
              <a:t>Scan the array and </a:t>
            </a:r>
            <a:r>
              <a:rPr lang="en-US" altLang="zh-TW" b="1" dirty="0" smtClean="0"/>
              <a:t>set S[k] to </a:t>
            </a:r>
            <a:r>
              <a:rPr lang="en-US" altLang="zh-TW" b="1" dirty="0" err="1" smtClean="0"/>
              <a:t>i</a:t>
            </a:r>
            <a:r>
              <a:rPr lang="en-US" altLang="zh-TW" b="1" dirty="0" smtClean="0"/>
              <a:t> if </a:t>
            </a:r>
            <a:r>
              <a:rPr lang="en-US" altLang="zh-TW" b="1" dirty="0"/>
              <a:t>S[k</a:t>
            </a:r>
            <a:r>
              <a:rPr lang="en-US" altLang="zh-TW" b="1" dirty="0" smtClean="0"/>
              <a:t>]==j</a:t>
            </a:r>
          </a:p>
          <a:p>
            <a:pPr lvl="1"/>
            <a:r>
              <a:rPr lang="en-US" altLang="zh-TW" dirty="0"/>
              <a:t>S</a:t>
            </a:r>
            <a:r>
              <a:rPr lang="en-US" altLang="zh-TW" baseline="-25000" dirty="0"/>
              <a:t>2</a:t>
            </a:r>
            <a:r>
              <a:rPr lang="en-US" altLang="zh-TW" dirty="0"/>
              <a:t>=Union(S</a:t>
            </a:r>
            <a:r>
              <a:rPr lang="en-US" altLang="zh-TW" baseline="-25000" dirty="0"/>
              <a:t>2</a:t>
            </a:r>
            <a:r>
              <a:rPr lang="en-US" altLang="zh-TW" dirty="0"/>
              <a:t>, S</a:t>
            </a:r>
            <a:r>
              <a:rPr lang="en-US" altLang="zh-TW" baseline="-25000" dirty="0"/>
              <a:t>3</a:t>
            </a:r>
            <a:r>
              <a:rPr lang="en-US" altLang="zh-TW" dirty="0"/>
              <a:t>)</a:t>
            </a:r>
          </a:p>
          <a:p>
            <a:pPr lvl="1"/>
            <a:endParaRPr lang="zh-TW" altLang="en-US" dirty="0"/>
          </a:p>
        </p:txBody>
      </p:sp>
      <p:grpSp>
        <p:nvGrpSpPr>
          <p:cNvPr id="24" name="群組 23"/>
          <p:cNvGrpSpPr/>
          <p:nvPr/>
        </p:nvGrpSpPr>
        <p:grpSpPr>
          <a:xfrm>
            <a:off x="1475656" y="1700808"/>
            <a:ext cx="5816884" cy="1149677"/>
            <a:chOff x="1403648" y="4583579"/>
            <a:chExt cx="5816884" cy="1149677"/>
          </a:xfrm>
        </p:grpSpPr>
        <p:grpSp>
          <p:nvGrpSpPr>
            <p:cNvPr id="25" name="群組 85"/>
            <p:cNvGrpSpPr>
              <a:grpSpLocks/>
            </p:cNvGrpSpPr>
            <p:nvPr/>
          </p:nvGrpSpPr>
          <p:grpSpPr bwMode="auto">
            <a:xfrm>
              <a:off x="3675396" y="4606707"/>
              <a:ext cx="3456385" cy="600075"/>
              <a:chOff x="3401599" y="5143512"/>
              <a:chExt cx="3456385" cy="600075"/>
            </a:xfrm>
          </p:grpSpPr>
          <p:grpSp>
            <p:nvGrpSpPr>
              <p:cNvPr id="31" name="群組 68"/>
              <p:cNvGrpSpPr>
                <a:grpSpLocks/>
              </p:cNvGrpSpPr>
              <p:nvPr/>
            </p:nvGrpSpPr>
            <p:grpSpPr bwMode="auto">
              <a:xfrm>
                <a:off x="3401599" y="5143512"/>
                <a:ext cx="3456385" cy="600075"/>
                <a:chOff x="2544343" y="2000240"/>
                <a:chExt cx="3456385" cy="600075"/>
              </a:xfrm>
            </p:grpSpPr>
            <p:sp>
              <p:nvSpPr>
                <p:cNvPr id="38" name="矩形 29"/>
                <p:cNvSpPr>
                  <a:spLocks noChangeArrowheads="1"/>
                </p:cNvSpPr>
                <p:nvPr/>
              </p:nvSpPr>
              <p:spPr bwMode="auto">
                <a:xfrm>
                  <a:off x="2544343" y="2000240"/>
                  <a:ext cx="3456385" cy="600075"/>
                </a:xfrm>
                <a:prstGeom prst="rect">
                  <a:avLst/>
                </a:prstGeom>
                <a:ln>
                  <a:headEnd/>
                  <a:tailEnd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wrap="square" tIns="137160" bIns="137160">
                  <a:spAutoFit/>
                </a:bodyPr>
                <a:lstStyle/>
                <a:p>
                  <a:endParaRPr lang="zh-TW" altLang="en-US"/>
                </a:p>
              </p:txBody>
            </p:sp>
            <p:cxnSp>
              <p:nvCxnSpPr>
                <p:cNvPr id="39" name="直線接點 34"/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2857519" y="2285950"/>
                  <a:ext cx="571419" cy="0"/>
                </a:xfrm>
                <a:prstGeom prst="line">
                  <a:avLst/>
                </a:prstGeom>
                <a:ln>
                  <a:headEnd/>
                  <a:tailEnd/>
                </a:ln>
                <a:extLst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</p:cxnSp>
            <p:cxnSp>
              <p:nvCxnSpPr>
                <p:cNvPr id="40" name="直線接點 35"/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3429019" y="2285950"/>
                  <a:ext cx="571419" cy="0"/>
                </a:xfrm>
                <a:prstGeom prst="line">
                  <a:avLst/>
                </a:prstGeom>
                <a:ln>
                  <a:headEnd/>
                  <a:tailEnd/>
                </a:ln>
                <a:extLst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</p:cxnSp>
            <p:cxnSp>
              <p:nvCxnSpPr>
                <p:cNvPr id="41" name="直線接點 36"/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4000519" y="2285950"/>
                  <a:ext cx="571419" cy="0"/>
                </a:xfrm>
                <a:prstGeom prst="line">
                  <a:avLst/>
                </a:prstGeom>
                <a:noFill/>
                <a:ln w="3175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42" name="直線接點 37"/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4572019" y="2285950"/>
                  <a:ext cx="571419" cy="0"/>
                </a:xfrm>
                <a:prstGeom prst="line">
                  <a:avLst/>
                </a:prstGeom>
                <a:ln>
                  <a:headEnd/>
                  <a:tailEnd/>
                </a:ln>
                <a:extLst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</p:cxnSp>
            <p:cxnSp>
              <p:nvCxnSpPr>
                <p:cNvPr id="43" name="直線接點 38"/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5143519" y="2285950"/>
                  <a:ext cx="571419" cy="0"/>
                </a:xfrm>
                <a:prstGeom prst="line">
                  <a:avLst/>
                </a:prstGeom>
                <a:ln>
                  <a:headEnd/>
                  <a:tailEnd/>
                </a:ln>
                <a:extLst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</p:cxnSp>
          </p:grpSp>
          <p:sp>
            <p:nvSpPr>
              <p:cNvPr id="32" name="文字方塊 42"/>
              <p:cNvSpPr txBox="1">
                <a:spLocks noChangeArrowheads="1"/>
              </p:cNvSpPr>
              <p:nvPr/>
            </p:nvSpPr>
            <p:spPr bwMode="auto">
              <a:xfrm>
                <a:off x="3571876" y="5214950"/>
                <a:ext cx="357188" cy="4154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1pPr>
                <a:lvl2pPr marL="742950" indent="-28575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2pPr>
                <a:lvl3pPr marL="1143000" indent="-22860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3pPr>
                <a:lvl4pPr marL="1600200" indent="-22860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4pPr>
                <a:lvl5pPr marL="2057400" indent="-22860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9pPr>
              </a:lstStyle>
              <a:p>
                <a:pPr eaLnBrk="1" hangingPunct="1"/>
                <a:r>
                  <a:rPr lang="en-US" altLang="zh-TW" dirty="0"/>
                  <a:t>1</a:t>
                </a:r>
                <a:endParaRPr lang="zh-TW" altLang="en-US" dirty="0"/>
              </a:p>
            </p:txBody>
          </p:sp>
          <p:sp>
            <p:nvSpPr>
              <p:cNvPr id="33" name="文字方塊 43"/>
              <p:cNvSpPr txBox="1">
                <a:spLocks noChangeArrowheads="1"/>
              </p:cNvSpPr>
              <p:nvPr/>
            </p:nvSpPr>
            <p:spPr bwMode="auto">
              <a:xfrm>
                <a:off x="4143376" y="5214950"/>
                <a:ext cx="357188" cy="4154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1pPr>
                <a:lvl2pPr marL="742950" indent="-28575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2pPr>
                <a:lvl3pPr marL="1143000" indent="-22860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3pPr>
                <a:lvl4pPr marL="1600200" indent="-22860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4pPr>
                <a:lvl5pPr marL="2057400" indent="-22860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9pPr>
              </a:lstStyle>
              <a:p>
                <a:pPr eaLnBrk="1" hangingPunct="1"/>
                <a:r>
                  <a:rPr lang="en-US" altLang="zh-TW" dirty="0"/>
                  <a:t>2</a:t>
                </a:r>
                <a:endParaRPr lang="zh-TW" altLang="en-US" dirty="0"/>
              </a:p>
            </p:txBody>
          </p:sp>
          <p:sp>
            <p:nvSpPr>
              <p:cNvPr id="34" name="文字方塊 44"/>
              <p:cNvSpPr txBox="1">
                <a:spLocks noChangeArrowheads="1"/>
              </p:cNvSpPr>
              <p:nvPr/>
            </p:nvSpPr>
            <p:spPr bwMode="auto">
              <a:xfrm>
                <a:off x="4714876" y="5214950"/>
                <a:ext cx="357188" cy="4154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1pPr>
                <a:lvl2pPr marL="742950" indent="-28575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2pPr>
                <a:lvl3pPr marL="1143000" indent="-22860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3pPr>
                <a:lvl4pPr marL="1600200" indent="-22860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4pPr>
                <a:lvl5pPr marL="2057400" indent="-22860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9pPr>
              </a:lstStyle>
              <a:p>
                <a:pPr eaLnBrk="1" hangingPunct="1"/>
                <a:r>
                  <a:rPr lang="en-US" altLang="zh-TW" dirty="0"/>
                  <a:t>1</a:t>
                </a:r>
                <a:endParaRPr lang="zh-TW" altLang="en-US" dirty="0"/>
              </a:p>
            </p:txBody>
          </p:sp>
          <p:sp>
            <p:nvSpPr>
              <p:cNvPr id="35" name="文字方塊 45"/>
              <p:cNvSpPr txBox="1">
                <a:spLocks noChangeArrowheads="1"/>
              </p:cNvSpPr>
              <p:nvPr/>
            </p:nvSpPr>
            <p:spPr bwMode="auto">
              <a:xfrm>
                <a:off x="5286380" y="5214950"/>
                <a:ext cx="357194" cy="4154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1pPr>
                <a:lvl2pPr marL="742950" indent="-28575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2pPr>
                <a:lvl3pPr marL="1143000" indent="-22860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3pPr>
                <a:lvl4pPr marL="1600200" indent="-22860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4pPr>
                <a:lvl5pPr marL="2057400" indent="-22860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9pPr>
              </a:lstStyle>
              <a:p>
                <a:pPr eaLnBrk="1" hangingPunct="1"/>
                <a:r>
                  <a:rPr lang="en-US" altLang="zh-TW" dirty="0" smtClean="0"/>
                  <a:t>1</a:t>
                </a:r>
                <a:endParaRPr lang="zh-TW" altLang="en-US" dirty="0"/>
              </a:p>
            </p:txBody>
          </p:sp>
          <p:sp>
            <p:nvSpPr>
              <p:cNvPr id="36" name="文字方塊 46"/>
              <p:cNvSpPr txBox="1">
                <a:spLocks noChangeArrowheads="1"/>
              </p:cNvSpPr>
              <p:nvPr/>
            </p:nvSpPr>
            <p:spPr bwMode="auto">
              <a:xfrm>
                <a:off x="6429388" y="5214950"/>
                <a:ext cx="357201" cy="4154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1pPr>
                <a:lvl2pPr marL="742950" indent="-28575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2pPr>
                <a:lvl3pPr marL="1143000" indent="-22860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3pPr>
                <a:lvl4pPr marL="1600200" indent="-22860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4pPr>
                <a:lvl5pPr marL="2057400" indent="-22860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9pPr>
              </a:lstStyle>
              <a:p>
                <a:pPr eaLnBrk="1" hangingPunct="1"/>
                <a:r>
                  <a:rPr lang="en-US" altLang="zh-TW" dirty="0"/>
                  <a:t>3</a:t>
                </a:r>
                <a:endParaRPr lang="zh-TW" altLang="en-US" dirty="0"/>
              </a:p>
            </p:txBody>
          </p:sp>
          <p:sp>
            <p:nvSpPr>
              <p:cNvPr id="37" name="文字方塊 47"/>
              <p:cNvSpPr txBox="1">
                <a:spLocks noChangeArrowheads="1"/>
              </p:cNvSpPr>
              <p:nvPr/>
            </p:nvSpPr>
            <p:spPr bwMode="auto">
              <a:xfrm>
                <a:off x="5857884" y="5214950"/>
                <a:ext cx="357198" cy="4154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1pPr>
                <a:lvl2pPr marL="742950" indent="-28575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2pPr>
                <a:lvl3pPr marL="1143000" indent="-22860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3pPr>
                <a:lvl4pPr marL="1600200" indent="-22860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4pPr>
                <a:lvl5pPr marL="2057400" indent="-22860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9pPr>
              </a:lstStyle>
              <a:p>
                <a:pPr eaLnBrk="1" hangingPunct="1"/>
                <a:r>
                  <a:rPr lang="en-US" altLang="zh-TW" dirty="0"/>
                  <a:t>3</a:t>
                </a:r>
                <a:endParaRPr lang="zh-TW" altLang="en-US" dirty="0"/>
              </a:p>
            </p:txBody>
          </p:sp>
        </p:grpSp>
        <p:sp>
          <p:nvSpPr>
            <p:cNvPr id="26" name="矩形 25"/>
            <p:cNvSpPr/>
            <p:nvPr/>
          </p:nvSpPr>
          <p:spPr>
            <a:xfrm>
              <a:off x="3635896" y="5225424"/>
              <a:ext cx="358463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dirty="0">
                  <a:solidFill>
                    <a:srgbClr val="C00000"/>
                  </a:solidFill>
                </a:rPr>
                <a:t>S</a:t>
              </a:r>
              <a:r>
                <a:rPr lang="en-US" altLang="zh-TW" dirty="0" smtClean="0">
                  <a:solidFill>
                    <a:srgbClr val="C00000"/>
                  </a:solidFill>
                </a:rPr>
                <a:t>[0</a:t>
              </a:r>
              <a:r>
                <a:rPr lang="en-US" altLang="zh-TW" dirty="0">
                  <a:solidFill>
                    <a:srgbClr val="C00000"/>
                  </a:solidFill>
                </a:rPr>
                <a:t>]  </a:t>
              </a:r>
              <a:r>
                <a:rPr lang="en-US" altLang="zh-TW" dirty="0" smtClean="0">
                  <a:solidFill>
                    <a:srgbClr val="C00000"/>
                  </a:solidFill>
                </a:rPr>
                <a:t>   S[1</a:t>
              </a:r>
              <a:r>
                <a:rPr lang="en-US" altLang="zh-TW" dirty="0">
                  <a:solidFill>
                    <a:srgbClr val="C00000"/>
                  </a:solidFill>
                </a:rPr>
                <a:t>]   </a:t>
              </a:r>
              <a:r>
                <a:rPr lang="en-US" altLang="zh-TW" dirty="0" smtClean="0">
                  <a:solidFill>
                    <a:srgbClr val="C00000"/>
                  </a:solidFill>
                </a:rPr>
                <a:t>  S[2</a:t>
              </a:r>
              <a:r>
                <a:rPr lang="en-US" altLang="zh-TW" dirty="0">
                  <a:solidFill>
                    <a:srgbClr val="C00000"/>
                  </a:solidFill>
                </a:rPr>
                <a:t>]   </a:t>
              </a:r>
              <a:r>
                <a:rPr lang="en-US" altLang="zh-TW" dirty="0" smtClean="0">
                  <a:solidFill>
                    <a:srgbClr val="C00000"/>
                  </a:solidFill>
                </a:rPr>
                <a:t> S[3</a:t>
              </a:r>
              <a:r>
                <a:rPr lang="en-US" altLang="zh-TW" dirty="0">
                  <a:solidFill>
                    <a:srgbClr val="C00000"/>
                  </a:solidFill>
                </a:rPr>
                <a:t>]  </a:t>
              </a:r>
              <a:r>
                <a:rPr lang="en-US" altLang="zh-TW" dirty="0" smtClean="0">
                  <a:solidFill>
                    <a:srgbClr val="C00000"/>
                  </a:solidFill>
                </a:rPr>
                <a:t>  S[4</a:t>
              </a:r>
              <a:r>
                <a:rPr lang="en-US" altLang="zh-TW" dirty="0">
                  <a:solidFill>
                    <a:srgbClr val="C00000"/>
                  </a:solidFill>
                </a:rPr>
                <a:t>]  </a:t>
              </a:r>
              <a:r>
                <a:rPr lang="en-US" altLang="zh-TW" dirty="0" smtClean="0">
                  <a:solidFill>
                    <a:srgbClr val="C00000"/>
                  </a:solidFill>
                </a:rPr>
                <a:t>  S[5</a:t>
              </a:r>
              <a:r>
                <a:rPr lang="en-US" altLang="zh-TW" dirty="0">
                  <a:solidFill>
                    <a:srgbClr val="C00000"/>
                  </a:solidFill>
                </a:rPr>
                <a:t>] </a:t>
              </a:r>
            </a:p>
          </p:txBody>
        </p:sp>
        <p:sp>
          <p:nvSpPr>
            <p:cNvPr id="27" name="矩形 22"/>
            <p:cNvSpPr>
              <a:spLocks noChangeArrowheads="1"/>
            </p:cNvSpPr>
            <p:nvPr/>
          </p:nvSpPr>
          <p:spPr bwMode="auto">
            <a:xfrm>
              <a:off x="1763688" y="4583579"/>
              <a:ext cx="1512168" cy="646331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solidFill>
                <a:schemeClr val="tx1">
                  <a:alpha val="0"/>
                </a:schemeClr>
              </a:solidFill>
              <a:round/>
              <a:headEnd/>
              <a:tailEnd/>
            </a:ln>
          </p:spPr>
          <p:txBody>
            <a:bodyPr wrap="square" tIns="137160" bIns="137160">
              <a:spAutoFit/>
            </a:bodyPr>
            <a:lstStyle/>
            <a:p>
              <a:pPr algn="r">
                <a:defRPr/>
              </a:pPr>
              <a:r>
                <a:rPr lang="en-US" altLang="zh-TW" sz="2400" b="1" dirty="0">
                  <a:latin typeface="+mj-lt"/>
                </a:rPr>
                <a:t>Set name</a:t>
              </a:r>
              <a:endParaRPr lang="zh-TW" altLang="en-US" sz="2400" b="1" dirty="0">
                <a:latin typeface="+mj-lt"/>
              </a:endParaRPr>
            </a:p>
          </p:txBody>
        </p:sp>
        <p:sp>
          <p:nvSpPr>
            <p:cNvPr id="28" name="矩形 22"/>
            <p:cNvSpPr>
              <a:spLocks noChangeArrowheads="1"/>
            </p:cNvSpPr>
            <p:nvPr/>
          </p:nvSpPr>
          <p:spPr bwMode="auto">
            <a:xfrm>
              <a:off x="1403648" y="5086925"/>
              <a:ext cx="1872208" cy="646331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solidFill>
                <a:schemeClr val="tx1">
                  <a:alpha val="0"/>
                </a:schemeClr>
              </a:solidFill>
              <a:round/>
              <a:headEnd/>
              <a:tailEnd/>
            </a:ln>
          </p:spPr>
          <p:txBody>
            <a:bodyPr wrap="square" tIns="137160" bIns="137160">
              <a:spAutoFit/>
            </a:bodyPr>
            <a:lstStyle/>
            <a:p>
              <a:pPr algn="r">
                <a:defRPr/>
              </a:pPr>
              <a:r>
                <a:rPr lang="en-US" altLang="zh-TW" sz="2400" b="1" dirty="0" smtClean="0">
                  <a:latin typeface="+mj-lt"/>
                </a:rPr>
                <a:t>Set member</a:t>
              </a:r>
              <a:endParaRPr lang="zh-TW" altLang="en-US" sz="2400" b="1" dirty="0">
                <a:latin typeface="+mj-lt"/>
              </a:endParaRPr>
            </a:p>
          </p:txBody>
        </p:sp>
        <p:cxnSp>
          <p:nvCxnSpPr>
            <p:cNvPr id="29" name="直線單箭頭接點 28"/>
            <p:cNvCxnSpPr>
              <a:stCxn id="27" idx="3"/>
              <a:endCxn id="38" idx="1"/>
            </p:cNvCxnSpPr>
            <p:nvPr/>
          </p:nvCxnSpPr>
          <p:spPr>
            <a:xfrm>
              <a:off x="3275856" y="4906745"/>
              <a:ext cx="39954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直線單箭頭接點 29"/>
            <p:cNvCxnSpPr>
              <a:stCxn id="28" idx="3"/>
              <a:endCxn id="26" idx="1"/>
            </p:cNvCxnSpPr>
            <p:nvPr/>
          </p:nvCxnSpPr>
          <p:spPr>
            <a:xfrm flipV="1">
              <a:off x="3275856" y="5410090"/>
              <a:ext cx="360040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4" name="群組 63"/>
          <p:cNvGrpSpPr/>
          <p:nvPr/>
        </p:nvGrpSpPr>
        <p:grpSpPr>
          <a:xfrm>
            <a:off x="1475656" y="5231651"/>
            <a:ext cx="5816884" cy="1149677"/>
            <a:chOff x="1403648" y="4583579"/>
            <a:chExt cx="5816884" cy="1149677"/>
          </a:xfrm>
        </p:grpSpPr>
        <p:grpSp>
          <p:nvGrpSpPr>
            <p:cNvPr id="65" name="群組 85"/>
            <p:cNvGrpSpPr>
              <a:grpSpLocks/>
            </p:cNvGrpSpPr>
            <p:nvPr/>
          </p:nvGrpSpPr>
          <p:grpSpPr bwMode="auto">
            <a:xfrm>
              <a:off x="3675396" y="4606707"/>
              <a:ext cx="3456385" cy="600075"/>
              <a:chOff x="3401599" y="5143512"/>
              <a:chExt cx="3456385" cy="600075"/>
            </a:xfrm>
          </p:grpSpPr>
          <p:grpSp>
            <p:nvGrpSpPr>
              <p:cNvPr id="71" name="群組 68"/>
              <p:cNvGrpSpPr>
                <a:grpSpLocks/>
              </p:cNvGrpSpPr>
              <p:nvPr/>
            </p:nvGrpSpPr>
            <p:grpSpPr bwMode="auto">
              <a:xfrm>
                <a:off x="3401599" y="5143512"/>
                <a:ext cx="3456385" cy="600075"/>
                <a:chOff x="2544343" y="2000240"/>
                <a:chExt cx="3456385" cy="600075"/>
              </a:xfrm>
            </p:grpSpPr>
            <p:sp>
              <p:nvSpPr>
                <p:cNvPr id="78" name="矩形 29"/>
                <p:cNvSpPr>
                  <a:spLocks noChangeArrowheads="1"/>
                </p:cNvSpPr>
                <p:nvPr/>
              </p:nvSpPr>
              <p:spPr bwMode="auto">
                <a:xfrm>
                  <a:off x="2544343" y="2000240"/>
                  <a:ext cx="3456385" cy="600075"/>
                </a:xfrm>
                <a:prstGeom prst="rect">
                  <a:avLst/>
                </a:prstGeom>
                <a:ln>
                  <a:headEnd/>
                  <a:tailEnd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wrap="square" tIns="137160" bIns="137160">
                  <a:spAutoFit/>
                </a:bodyPr>
                <a:lstStyle/>
                <a:p>
                  <a:endParaRPr lang="zh-TW" altLang="en-US"/>
                </a:p>
              </p:txBody>
            </p:sp>
            <p:cxnSp>
              <p:nvCxnSpPr>
                <p:cNvPr id="79" name="直線接點 34"/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2857519" y="2285950"/>
                  <a:ext cx="571419" cy="0"/>
                </a:xfrm>
                <a:prstGeom prst="line">
                  <a:avLst/>
                </a:prstGeom>
                <a:ln>
                  <a:headEnd/>
                  <a:tailEnd/>
                </a:ln>
                <a:extLst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</p:cxnSp>
            <p:cxnSp>
              <p:nvCxnSpPr>
                <p:cNvPr id="80" name="直線接點 35"/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3429019" y="2285950"/>
                  <a:ext cx="571419" cy="0"/>
                </a:xfrm>
                <a:prstGeom prst="line">
                  <a:avLst/>
                </a:prstGeom>
                <a:ln>
                  <a:headEnd/>
                  <a:tailEnd/>
                </a:ln>
                <a:extLst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</p:cxnSp>
            <p:cxnSp>
              <p:nvCxnSpPr>
                <p:cNvPr id="81" name="直線接點 36"/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4000519" y="2285950"/>
                  <a:ext cx="571419" cy="0"/>
                </a:xfrm>
                <a:prstGeom prst="line">
                  <a:avLst/>
                </a:prstGeom>
                <a:ln>
                  <a:headEnd/>
                  <a:tailEnd/>
                </a:ln>
                <a:extLst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</p:cxnSp>
            <p:cxnSp>
              <p:nvCxnSpPr>
                <p:cNvPr id="82" name="直線接點 37"/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4572019" y="2285950"/>
                  <a:ext cx="571419" cy="0"/>
                </a:xfrm>
                <a:prstGeom prst="line">
                  <a:avLst/>
                </a:prstGeom>
                <a:ln>
                  <a:headEnd/>
                  <a:tailEnd/>
                </a:ln>
                <a:extLst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</p:cxnSp>
            <p:cxnSp>
              <p:nvCxnSpPr>
                <p:cNvPr id="83" name="直線接點 38"/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5143519" y="2285950"/>
                  <a:ext cx="571419" cy="0"/>
                </a:xfrm>
                <a:prstGeom prst="line">
                  <a:avLst/>
                </a:prstGeom>
                <a:ln>
                  <a:headEnd/>
                  <a:tailEnd/>
                </a:ln>
                <a:extLst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</p:cxnSp>
          </p:grpSp>
          <p:sp>
            <p:nvSpPr>
              <p:cNvPr id="72" name="文字方塊 42"/>
              <p:cNvSpPr txBox="1">
                <a:spLocks noChangeArrowheads="1"/>
              </p:cNvSpPr>
              <p:nvPr/>
            </p:nvSpPr>
            <p:spPr bwMode="auto">
              <a:xfrm>
                <a:off x="3571876" y="5214950"/>
                <a:ext cx="357188" cy="4154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1pPr>
                <a:lvl2pPr marL="742950" indent="-28575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2pPr>
                <a:lvl3pPr marL="1143000" indent="-22860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3pPr>
                <a:lvl4pPr marL="1600200" indent="-22860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4pPr>
                <a:lvl5pPr marL="2057400" indent="-22860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9pPr>
              </a:lstStyle>
              <a:p>
                <a:pPr eaLnBrk="1" hangingPunct="1"/>
                <a:r>
                  <a:rPr lang="en-US" altLang="zh-TW" dirty="0"/>
                  <a:t>1</a:t>
                </a:r>
                <a:endParaRPr lang="zh-TW" altLang="en-US" dirty="0"/>
              </a:p>
            </p:txBody>
          </p:sp>
          <p:sp>
            <p:nvSpPr>
              <p:cNvPr id="73" name="文字方塊 43"/>
              <p:cNvSpPr txBox="1">
                <a:spLocks noChangeArrowheads="1"/>
              </p:cNvSpPr>
              <p:nvPr/>
            </p:nvSpPr>
            <p:spPr bwMode="auto">
              <a:xfrm>
                <a:off x="4143376" y="5214950"/>
                <a:ext cx="357188" cy="4154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1pPr>
                <a:lvl2pPr marL="742950" indent="-28575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2pPr>
                <a:lvl3pPr marL="1143000" indent="-22860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3pPr>
                <a:lvl4pPr marL="1600200" indent="-22860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4pPr>
                <a:lvl5pPr marL="2057400" indent="-22860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9pPr>
              </a:lstStyle>
              <a:p>
                <a:pPr eaLnBrk="1" hangingPunct="1"/>
                <a:r>
                  <a:rPr lang="en-US" altLang="zh-TW" dirty="0"/>
                  <a:t>2</a:t>
                </a:r>
                <a:endParaRPr lang="zh-TW" altLang="en-US" dirty="0"/>
              </a:p>
            </p:txBody>
          </p:sp>
          <p:sp>
            <p:nvSpPr>
              <p:cNvPr id="74" name="文字方塊 44"/>
              <p:cNvSpPr txBox="1">
                <a:spLocks noChangeArrowheads="1"/>
              </p:cNvSpPr>
              <p:nvPr/>
            </p:nvSpPr>
            <p:spPr bwMode="auto">
              <a:xfrm>
                <a:off x="4714876" y="5214950"/>
                <a:ext cx="357188" cy="4154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1pPr>
                <a:lvl2pPr marL="742950" indent="-28575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2pPr>
                <a:lvl3pPr marL="1143000" indent="-22860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3pPr>
                <a:lvl4pPr marL="1600200" indent="-22860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4pPr>
                <a:lvl5pPr marL="2057400" indent="-22860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9pPr>
              </a:lstStyle>
              <a:p>
                <a:pPr eaLnBrk="1" hangingPunct="1"/>
                <a:r>
                  <a:rPr lang="en-US" altLang="zh-TW" dirty="0"/>
                  <a:t>1</a:t>
                </a:r>
                <a:endParaRPr lang="zh-TW" altLang="en-US" dirty="0"/>
              </a:p>
            </p:txBody>
          </p:sp>
          <p:sp>
            <p:nvSpPr>
              <p:cNvPr id="75" name="文字方塊 45"/>
              <p:cNvSpPr txBox="1">
                <a:spLocks noChangeArrowheads="1"/>
              </p:cNvSpPr>
              <p:nvPr/>
            </p:nvSpPr>
            <p:spPr bwMode="auto">
              <a:xfrm>
                <a:off x="5286380" y="5214950"/>
                <a:ext cx="357194" cy="4154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1pPr>
                <a:lvl2pPr marL="742950" indent="-28575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2pPr>
                <a:lvl3pPr marL="1143000" indent="-22860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3pPr>
                <a:lvl4pPr marL="1600200" indent="-22860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4pPr>
                <a:lvl5pPr marL="2057400" indent="-22860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9pPr>
              </a:lstStyle>
              <a:p>
                <a:pPr eaLnBrk="1" hangingPunct="1"/>
                <a:r>
                  <a:rPr lang="en-US" altLang="zh-TW" dirty="0" smtClean="0"/>
                  <a:t>1</a:t>
                </a:r>
                <a:endParaRPr lang="zh-TW" altLang="en-US" dirty="0"/>
              </a:p>
            </p:txBody>
          </p:sp>
          <p:sp>
            <p:nvSpPr>
              <p:cNvPr id="76" name="文字方塊 46"/>
              <p:cNvSpPr txBox="1">
                <a:spLocks noChangeArrowheads="1"/>
              </p:cNvSpPr>
              <p:nvPr/>
            </p:nvSpPr>
            <p:spPr bwMode="auto">
              <a:xfrm>
                <a:off x="6429388" y="5214950"/>
                <a:ext cx="357201" cy="4154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1pPr>
                <a:lvl2pPr marL="742950" indent="-28575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2pPr>
                <a:lvl3pPr marL="1143000" indent="-22860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3pPr>
                <a:lvl4pPr marL="1600200" indent="-22860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4pPr>
                <a:lvl5pPr marL="2057400" indent="-22860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9pPr>
              </a:lstStyle>
              <a:p>
                <a:pPr eaLnBrk="1" hangingPunct="1"/>
                <a:r>
                  <a:rPr lang="en-US" altLang="zh-TW" dirty="0" smtClean="0">
                    <a:solidFill>
                      <a:srgbClr val="FF0000"/>
                    </a:solidFill>
                  </a:rPr>
                  <a:t>2</a:t>
                </a:r>
                <a:endParaRPr lang="zh-TW" alt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7" name="文字方塊 47"/>
              <p:cNvSpPr txBox="1">
                <a:spLocks noChangeArrowheads="1"/>
              </p:cNvSpPr>
              <p:nvPr/>
            </p:nvSpPr>
            <p:spPr bwMode="auto">
              <a:xfrm>
                <a:off x="5857884" y="5214950"/>
                <a:ext cx="357198" cy="4154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1pPr>
                <a:lvl2pPr marL="742950" indent="-28575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2pPr>
                <a:lvl3pPr marL="1143000" indent="-22860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3pPr>
                <a:lvl4pPr marL="1600200" indent="-22860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4pPr>
                <a:lvl5pPr marL="2057400" indent="-22860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9pPr>
              </a:lstStyle>
              <a:p>
                <a:pPr eaLnBrk="1" hangingPunct="1"/>
                <a:r>
                  <a:rPr lang="en-US" altLang="zh-TW" dirty="0" smtClean="0">
                    <a:solidFill>
                      <a:srgbClr val="FF0000"/>
                    </a:solidFill>
                  </a:rPr>
                  <a:t>2</a:t>
                </a:r>
                <a:endParaRPr lang="zh-TW" altLang="en-US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66" name="矩形 65"/>
            <p:cNvSpPr/>
            <p:nvPr/>
          </p:nvSpPr>
          <p:spPr>
            <a:xfrm>
              <a:off x="3635896" y="5225424"/>
              <a:ext cx="358463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dirty="0">
                  <a:solidFill>
                    <a:srgbClr val="C00000"/>
                  </a:solidFill>
                </a:rPr>
                <a:t>S</a:t>
              </a:r>
              <a:r>
                <a:rPr lang="en-US" altLang="zh-TW" dirty="0" smtClean="0">
                  <a:solidFill>
                    <a:srgbClr val="C00000"/>
                  </a:solidFill>
                </a:rPr>
                <a:t>[0</a:t>
              </a:r>
              <a:r>
                <a:rPr lang="en-US" altLang="zh-TW" dirty="0">
                  <a:solidFill>
                    <a:srgbClr val="C00000"/>
                  </a:solidFill>
                </a:rPr>
                <a:t>]  </a:t>
              </a:r>
              <a:r>
                <a:rPr lang="en-US" altLang="zh-TW" dirty="0" smtClean="0">
                  <a:solidFill>
                    <a:srgbClr val="C00000"/>
                  </a:solidFill>
                </a:rPr>
                <a:t>   S[1</a:t>
              </a:r>
              <a:r>
                <a:rPr lang="en-US" altLang="zh-TW" dirty="0">
                  <a:solidFill>
                    <a:srgbClr val="C00000"/>
                  </a:solidFill>
                </a:rPr>
                <a:t>]   </a:t>
              </a:r>
              <a:r>
                <a:rPr lang="en-US" altLang="zh-TW" dirty="0" smtClean="0">
                  <a:solidFill>
                    <a:srgbClr val="C00000"/>
                  </a:solidFill>
                </a:rPr>
                <a:t>  S[2</a:t>
              </a:r>
              <a:r>
                <a:rPr lang="en-US" altLang="zh-TW" dirty="0">
                  <a:solidFill>
                    <a:srgbClr val="C00000"/>
                  </a:solidFill>
                </a:rPr>
                <a:t>]   </a:t>
              </a:r>
              <a:r>
                <a:rPr lang="en-US" altLang="zh-TW" dirty="0" smtClean="0">
                  <a:solidFill>
                    <a:srgbClr val="C00000"/>
                  </a:solidFill>
                </a:rPr>
                <a:t> S[3</a:t>
              </a:r>
              <a:r>
                <a:rPr lang="en-US" altLang="zh-TW" dirty="0">
                  <a:solidFill>
                    <a:srgbClr val="C00000"/>
                  </a:solidFill>
                </a:rPr>
                <a:t>]  </a:t>
              </a:r>
              <a:r>
                <a:rPr lang="en-US" altLang="zh-TW" dirty="0" smtClean="0">
                  <a:solidFill>
                    <a:srgbClr val="C00000"/>
                  </a:solidFill>
                </a:rPr>
                <a:t>  S[4</a:t>
              </a:r>
              <a:r>
                <a:rPr lang="en-US" altLang="zh-TW" dirty="0">
                  <a:solidFill>
                    <a:srgbClr val="C00000"/>
                  </a:solidFill>
                </a:rPr>
                <a:t>]  </a:t>
              </a:r>
              <a:r>
                <a:rPr lang="en-US" altLang="zh-TW" dirty="0" smtClean="0">
                  <a:solidFill>
                    <a:srgbClr val="C00000"/>
                  </a:solidFill>
                </a:rPr>
                <a:t>  S[5</a:t>
              </a:r>
              <a:r>
                <a:rPr lang="en-US" altLang="zh-TW" dirty="0">
                  <a:solidFill>
                    <a:srgbClr val="C00000"/>
                  </a:solidFill>
                </a:rPr>
                <a:t>] </a:t>
              </a:r>
            </a:p>
          </p:txBody>
        </p:sp>
        <p:sp>
          <p:nvSpPr>
            <p:cNvPr id="67" name="矩形 22"/>
            <p:cNvSpPr>
              <a:spLocks noChangeArrowheads="1"/>
            </p:cNvSpPr>
            <p:nvPr/>
          </p:nvSpPr>
          <p:spPr bwMode="auto">
            <a:xfrm>
              <a:off x="1763688" y="4583579"/>
              <a:ext cx="1512168" cy="646331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solidFill>
                <a:schemeClr val="tx1">
                  <a:alpha val="0"/>
                </a:schemeClr>
              </a:solidFill>
              <a:round/>
              <a:headEnd/>
              <a:tailEnd/>
            </a:ln>
          </p:spPr>
          <p:txBody>
            <a:bodyPr wrap="square" tIns="137160" bIns="137160">
              <a:spAutoFit/>
            </a:bodyPr>
            <a:lstStyle/>
            <a:p>
              <a:pPr algn="r">
                <a:defRPr/>
              </a:pPr>
              <a:r>
                <a:rPr lang="en-US" altLang="zh-TW" sz="2400" b="1" dirty="0">
                  <a:latin typeface="+mj-lt"/>
                </a:rPr>
                <a:t>Set name</a:t>
              </a:r>
              <a:endParaRPr lang="zh-TW" altLang="en-US" sz="2400" b="1" dirty="0">
                <a:latin typeface="+mj-lt"/>
              </a:endParaRPr>
            </a:p>
          </p:txBody>
        </p:sp>
        <p:sp>
          <p:nvSpPr>
            <p:cNvPr id="68" name="矩形 22"/>
            <p:cNvSpPr>
              <a:spLocks noChangeArrowheads="1"/>
            </p:cNvSpPr>
            <p:nvPr/>
          </p:nvSpPr>
          <p:spPr bwMode="auto">
            <a:xfrm>
              <a:off x="1403648" y="5086925"/>
              <a:ext cx="1872208" cy="646331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solidFill>
                <a:schemeClr val="tx1">
                  <a:alpha val="0"/>
                </a:schemeClr>
              </a:solidFill>
              <a:round/>
              <a:headEnd/>
              <a:tailEnd/>
            </a:ln>
          </p:spPr>
          <p:txBody>
            <a:bodyPr wrap="square" tIns="137160" bIns="137160">
              <a:spAutoFit/>
            </a:bodyPr>
            <a:lstStyle/>
            <a:p>
              <a:pPr algn="r">
                <a:defRPr/>
              </a:pPr>
              <a:r>
                <a:rPr lang="en-US" altLang="zh-TW" sz="2400" b="1" dirty="0" smtClean="0">
                  <a:latin typeface="+mj-lt"/>
                </a:rPr>
                <a:t>Set member</a:t>
              </a:r>
              <a:endParaRPr lang="zh-TW" altLang="en-US" sz="2400" b="1" dirty="0">
                <a:latin typeface="+mj-lt"/>
              </a:endParaRPr>
            </a:p>
          </p:txBody>
        </p:sp>
        <p:cxnSp>
          <p:nvCxnSpPr>
            <p:cNvPr id="69" name="直線單箭頭接點 68"/>
            <p:cNvCxnSpPr>
              <a:stCxn id="67" idx="3"/>
              <a:endCxn id="78" idx="1"/>
            </p:cNvCxnSpPr>
            <p:nvPr/>
          </p:nvCxnSpPr>
          <p:spPr>
            <a:xfrm>
              <a:off x="3275856" y="4906745"/>
              <a:ext cx="39954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直線單箭頭接點 69"/>
            <p:cNvCxnSpPr>
              <a:stCxn id="68" idx="3"/>
              <a:endCxn id="66" idx="1"/>
            </p:cNvCxnSpPr>
            <p:nvPr/>
          </p:nvCxnSpPr>
          <p:spPr>
            <a:xfrm flipV="1">
              <a:off x="3275856" y="5410090"/>
              <a:ext cx="360040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57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56281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DS Time Complexity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altLang="zh-TW" dirty="0"/>
              <a:t>S = { </a:t>
            </a:r>
            <a:r>
              <a:rPr lang="pt-BR" altLang="zh-TW" dirty="0" smtClean="0"/>
              <a:t>0, 1, 2, … </a:t>
            </a:r>
            <a:r>
              <a:rPr lang="pt-BR" altLang="zh-TW" dirty="0"/>
              <a:t>, </a:t>
            </a:r>
            <a:r>
              <a:rPr lang="pt-BR" altLang="zh-TW" dirty="0" smtClean="0"/>
              <a:t>n-1 </a:t>
            </a:r>
            <a:r>
              <a:rPr lang="pt-BR" altLang="zh-TW" dirty="0"/>
              <a:t>}</a:t>
            </a:r>
          </a:p>
          <a:p>
            <a:pPr lvl="1"/>
            <a:r>
              <a:rPr lang="pt-BR" altLang="zh-TW" dirty="0"/>
              <a:t>S</a:t>
            </a:r>
            <a:r>
              <a:rPr lang="pt-BR" altLang="zh-TW" baseline="-25000" dirty="0"/>
              <a:t>1</a:t>
            </a:r>
            <a:r>
              <a:rPr lang="pt-BR" altLang="zh-TW" dirty="0"/>
              <a:t> = { </a:t>
            </a:r>
            <a:r>
              <a:rPr lang="pt-BR" altLang="zh-TW" dirty="0" smtClean="0"/>
              <a:t>0 </a:t>
            </a:r>
            <a:r>
              <a:rPr lang="pt-BR" altLang="zh-TW" dirty="0"/>
              <a:t>},  S</a:t>
            </a:r>
            <a:r>
              <a:rPr lang="pt-BR" altLang="zh-TW" baseline="-25000" dirty="0"/>
              <a:t>2</a:t>
            </a:r>
            <a:r>
              <a:rPr lang="pt-BR" altLang="zh-TW" dirty="0"/>
              <a:t> = { </a:t>
            </a:r>
            <a:r>
              <a:rPr lang="pt-BR" altLang="zh-TW" dirty="0" smtClean="0"/>
              <a:t>1 </a:t>
            </a:r>
            <a:r>
              <a:rPr lang="pt-BR" altLang="zh-TW" dirty="0"/>
              <a:t>},  S</a:t>
            </a:r>
            <a:r>
              <a:rPr lang="pt-BR" altLang="zh-TW" baseline="-25000" dirty="0"/>
              <a:t>3</a:t>
            </a:r>
            <a:r>
              <a:rPr lang="pt-BR" altLang="zh-TW" dirty="0"/>
              <a:t> = { </a:t>
            </a:r>
            <a:r>
              <a:rPr lang="pt-BR" altLang="zh-TW" dirty="0" smtClean="0"/>
              <a:t>2 </a:t>
            </a:r>
            <a:r>
              <a:rPr lang="pt-BR" altLang="zh-TW" dirty="0"/>
              <a:t>},  …  ,  S</a:t>
            </a:r>
            <a:r>
              <a:rPr lang="pt-BR" altLang="zh-TW" baseline="-25000" dirty="0"/>
              <a:t>n</a:t>
            </a:r>
            <a:r>
              <a:rPr lang="pt-BR" altLang="zh-TW" dirty="0"/>
              <a:t> = { </a:t>
            </a:r>
            <a:r>
              <a:rPr lang="pt-BR" altLang="zh-TW" dirty="0" smtClean="0"/>
              <a:t>n-1 }</a:t>
            </a:r>
          </a:p>
          <a:p>
            <a:r>
              <a:rPr lang="en-US" altLang="zh-TW" dirty="0" smtClean="0"/>
              <a:t>Perform a </a:t>
            </a:r>
            <a:r>
              <a:rPr lang="en-US" altLang="zh-TW" dirty="0"/>
              <a:t>sequence </a:t>
            </a:r>
            <a:r>
              <a:rPr lang="en-US" altLang="zh-TW" dirty="0" smtClean="0"/>
              <a:t>Union</a:t>
            </a:r>
            <a:endParaRPr lang="en-US" altLang="zh-TW" dirty="0"/>
          </a:p>
          <a:p>
            <a:pPr lvl="1"/>
            <a:r>
              <a:rPr lang="en-US" altLang="zh-TW" dirty="0"/>
              <a:t>Union(S</a:t>
            </a:r>
            <a:r>
              <a:rPr lang="en-US" altLang="zh-TW" baseline="-25000" dirty="0"/>
              <a:t>2</a:t>
            </a:r>
            <a:r>
              <a:rPr lang="en-US" altLang="zh-TW" dirty="0"/>
              <a:t>, S</a:t>
            </a:r>
            <a:r>
              <a:rPr lang="en-US" altLang="zh-TW" baseline="-25000" dirty="0"/>
              <a:t>1</a:t>
            </a:r>
            <a:r>
              <a:rPr lang="en-US" altLang="zh-TW" dirty="0" smtClean="0"/>
              <a:t>), </a:t>
            </a:r>
            <a:r>
              <a:rPr lang="en-US" altLang="zh-TW" dirty="0"/>
              <a:t>Union(S</a:t>
            </a:r>
            <a:r>
              <a:rPr lang="en-US" altLang="zh-TW" baseline="-25000" dirty="0"/>
              <a:t>3</a:t>
            </a:r>
            <a:r>
              <a:rPr lang="en-US" altLang="zh-TW" dirty="0"/>
              <a:t>, S</a:t>
            </a:r>
            <a:r>
              <a:rPr lang="en-US" altLang="zh-TW" baseline="-25000" dirty="0"/>
              <a:t>2</a:t>
            </a:r>
            <a:r>
              <a:rPr lang="en-US" altLang="zh-TW" dirty="0" smtClean="0"/>
              <a:t>), …, Union(</a:t>
            </a:r>
            <a:r>
              <a:rPr lang="en-US" altLang="zh-TW" dirty="0" err="1" smtClean="0"/>
              <a:t>S</a:t>
            </a:r>
            <a:r>
              <a:rPr lang="en-US" altLang="zh-TW" baseline="-25000" dirty="0" err="1" smtClean="0"/>
              <a:t>n</a:t>
            </a:r>
            <a:r>
              <a:rPr lang="en-US" altLang="zh-TW" dirty="0" smtClean="0"/>
              <a:t>, S</a:t>
            </a:r>
            <a:r>
              <a:rPr lang="en-US" altLang="zh-TW" baseline="-25000" dirty="0" smtClean="0"/>
              <a:t>n-1</a:t>
            </a:r>
            <a:r>
              <a:rPr lang="en-US" altLang="zh-TW" dirty="0" smtClean="0"/>
              <a:t>)</a:t>
            </a:r>
          </a:p>
          <a:p>
            <a:pPr lvl="1"/>
            <a:r>
              <a:rPr lang="en-US" altLang="zh-TW" dirty="0" smtClean="0"/>
              <a:t>(n-1)*O(n) = </a:t>
            </a:r>
            <a:r>
              <a:rPr lang="en-US" altLang="zh-TW" dirty="0" smtClean="0">
                <a:solidFill>
                  <a:srgbClr val="FF0000"/>
                </a:solidFill>
              </a:rPr>
              <a:t>O(n</a:t>
            </a:r>
            <a:r>
              <a:rPr lang="en-US" altLang="zh-TW" baseline="30000" dirty="0" smtClean="0">
                <a:solidFill>
                  <a:srgbClr val="FF0000"/>
                </a:solidFill>
              </a:rPr>
              <a:t>2</a:t>
            </a:r>
            <a:r>
              <a:rPr lang="en-US" altLang="zh-TW" dirty="0" smtClean="0">
                <a:solidFill>
                  <a:srgbClr val="FF0000"/>
                </a:solidFill>
              </a:rPr>
              <a:t>)</a:t>
            </a:r>
          </a:p>
          <a:p>
            <a:r>
              <a:rPr lang="en-US" altLang="zh-TW" dirty="0" smtClean="0"/>
              <a:t>Followed by a sequence of Find</a:t>
            </a:r>
          </a:p>
          <a:p>
            <a:pPr lvl="1"/>
            <a:r>
              <a:rPr lang="en-US" altLang="zh-TW" dirty="0" smtClean="0"/>
              <a:t>Find(0), Find(1), …, Find(n-1)</a:t>
            </a:r>
          </a:p>
          <a:p>
            <a:pPr lvl="1"/>
            <a:r>
              <a:rPr lang="en-US" altLang="zh-TW" dirty="0" smtClean="0"/>
              <a:t>n*O(1)=</a:t>
            </a:r>
            <a:r>
              <a:rPr lang="en-US" altLang="zh-TW" dirty="0" smtClean="0">
                <a:solidFill>
                  <a:srgbClr val="FF0000"/>
                </a:solidFill>
              </a:rPr>
              <a:t>O(n)</a:t>
            </a:r>
          </a:p>
          <a:p>
            <a:r>
              <a:rPr lang="en-US" altLang="zh-TW" dirty="0" smtClean="0"/>
              <a:t>Total time complexity = </a:t>
            </a:r>
            <a:r>
              <a:rPr lang="en-US" altLang="zh-TW" dirty="0">
                <a:solidFill>
                  <a:srgbClr val="FF0000"/>
                </a:solidFill>
              </a:rPr>
              <a:t>O(n</a:t>
            </a:r>
            <a:r>
              <a:rPr lang="en-US" altLang="zh-TW" baseline="30000" dirty="0">
                <a:solidFill>
                  <a:srgbClr val="FF0000"/>
                </a:solidFill>
              </a:rPr>
              <a:t>2</a:t>
            </a:r>
            <a:r>
              <a:rPr lang="en-US" altLang="zh-TW" dirty="0">
                <a:solidFill>
                  <a:srgbClr val="FF0000"/>
                </a:solidFill>
              </a:rPr>
              <a:t>)</a:t>
            </a:r>
            <a:endParaRPr lang="pt-BR" altLang="zh-TW" dirty="0">
              <a:solidFill>
                <a:srgbClr val="FF0000"/>
              </a:solidFill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58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615300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DS: </a:t>
            </a:r>
            <a:r>
              <a:rPr lang="en-US" altLang="zh-TW" dirty="0" smtClean="0"/>
              <a:t>Tree </a:t>
            </a:r>
            <a:r>
              <a:rPr lang="en-US" altLang="zh-TW" dirty="0"/>
              <a:t>Representation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Link elements of a subset to form a tree</a:t>
            </a:r>
          </a:p>
          <a:p>
            <a:pPr lvl="1"/>
            <a:r>
              <a:rPr lang="en-US" altLang="zh-TW" dirty="0" smtClean="0"/>
              <a:t>Link children to root</a:t>
            </a:r>
          </a:p>
          <a:p>
            <a:pPr lvl="1"/>
            <a:r>
              <a:rPr lang="en-US" altLang="zh-TW" dirty="0" smtClean="0"/>
              <a:t>Link root to set name</a:t>
            </a:r>
            <a:endParaRPr lang="zh-TW" altLang="en-US" dirty="0"/>
          </a:p>
        </p:txBody>
      </p:sp>
      <p:sp>
        <p:nvSpPr>
          <p:cNvPr id="4" name="矩形 22"/>
          <p:cNvSpPr>
            <a:spLocks noChangeArrowheads="1"/>
          </p:cNvSpPr>
          <p:nvPr/>
        </p:nvSpPr>
        <p:spPr bwMode="auto">
          <a:xfrm>
            <a:off x="1428750" y="3951188"/>
            <a:ext cx="642938" cy="600075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 algn="ctr">
              <a:defRPr/>
            </a:pPr>
            <a:r>
              <a:rPr lang="en-US" altLang="zh-TW" b="1" dirty="0">
                <a:latin typeface="+mj-lt"/>
              </a:rPr>
              <a:t>S</a:t>
            </a:r>
            <a:r>
              <a:rPr lang="en-US" altLang="zh-TW" b="1" baseline="-25000" dirty="0">
                <a:latin typeface="+mj-lt"/>
              </a:rPr>
              <a:t>1</a:t>
            </a:r>
            <a:endParaRPr lang="zh-TW" altLang="en-US" b="1" baseline="-25000" dirty="0">
              <a:latin typeface="+mj-lt"/>
            </a:endParaRPr>
          </a:p>
        </p:txBody>
      </p:sp>
      <p:sp>
        <p:nvSpPr>
          <p:cNvPr id="5" name="矩形 22"/>
          <p:cNvSpPr>
            <a:spLocks noChangeArrowheads="1"/>
          </p:cNvSpPr>
          <p:nvPr/>
        </p:nvSpPr>
        <p:spPr bwMode="auto">
          <a:xfrm>
            <a:off x="1428750" y="4551263"/>
            <a:ext cx="642938" cy="600075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 algn="ctr">
              <a:defRPr/>
            </a:pPr>
            <a:r>
              <a:rPr lang="en-US" altLang="zh-TW" b="1" dirty="0">
                <a:latin typeface="+mj-lt"/>
              </a:rPr>
              <a:t>S</a:t>
            </a:r>
            <a:r>
              <a:rPr lang="en-US" altLang="zh-TW" b="1" baseline="-25000" dirty="0">
                <a:latin typeface="+mj-lt"/>
              </a:rPr>
              <a:t>2</a:t>
            </a:r>
            <a:endParaRPr lang="zh-TW" altLang="en-US" b="1" baseline="-25000" dirty="0">
              <a:latin typeface="+mj-lt"/>
            </a:endParaRPr>
          </a:p>
        </p:txBody>
      </p:sp>
      <p:sp>
        <p:nvSpPr>
          <p:cNvPr id="6" name="矩形 22"/>
          <p:cNvSpPr>
            <a:spLocks noChangeArrowheads="1"/>
          </p:cNvSpPr>
          <p:nvPr/>
        </p:nvSpPr>
        <p:spPr bwMode="auto">
          <a:xfrm>
            <a:off x="1428750" y="5149751"/>
            <a:ext cx="642938" cy="600075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 algn="ctr">
              <a:defRPr/>
            </a:pPr>
            <a:r>
              <a:rPr lang="en-US" altLang="zh-TW" b="1" dirty="0">
                <a:latin typeface="+mj-lt"/>
              </a:rPr>
              <a:t>S</a:t>
            </a:r>
            <a:r>
              <a:rPr lang="en-US" altLang="zh-TW" b="1" baseline="-25000" dirty="0">
                <a:latin typeface="+mj-lt"/>
              </a:rPr>
              <a:t>3</a:t>
            </a:r>
            <a:endParaRPr lang="zh-TW" altLang="en-US" b="1" baseline="-25000" dirty="0">
              <a:latin typeface="+mj-lt"/>
            </a:endParaRPr>
          </a:p>
        </p:txBody>
      </p:sp>
      <p:sp>
        <p:nvSpPr>
          <p:cNvPr id="7" name="矩形 22"/>
          <p:cNvSpPr>
            <a:spLocks noChangeArrowheads="1"/>
          </p:cNvSpPr>
          <p:nvPr/>
        </p:nvSpPr>
        <p:spPr bwMode="auto">
          <a:xfrm>
            <a:off x="1428750" y="3363813"/>
            <a:ext cx="1285875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solidFill>
              <a:schemeClr val="tx1">
                <a:alpha val="0"/>
              </a:schemeClr>
            </a:solidFill>
            <a:round/>
            <a:headEnd/>
            <a:tailEnd/>
          </a:ln>
        </p:spPr>
        <p:txBody>
          <a:bodyPr wrap="square" tIns="137160" bIns="137160">
            <a:spAutoFit/>
          </a:bodyPr>
          <a:lstStyle/>
          <a:p>
            <a:pPr algn="ctr">
              <a:defRPr/>
            </a:pPr>
            <a:r>
              <a:rPr lang="en-US" altLang="zh-TW" b="1" dirty="0" smtClean="0">
                <a:latin typeface="+mj-lt"/>
              </a:rPr>
              <a:t>Set </a:t>
            </a:r>
            <a:r>
              <a:rPr lang="en-US" altLang="zh-TW" b="1" dirty="0">
                <a:latin typeface="+mj-lt"/>
              </a:rPr>
              <a:t>name</a:t>
            </a:r>
            <a:endParaRPr lang="zh-TW" altLang="en-US" b="1" dirty="0">
              <a:latin typeface="+mj-lt"/>
            </a:endParaRPr>
          </a:p>
        </p:txBody>
      </p:sp>
      <p:sp>
        <p:nvSpPr>
          <p:cNvPr id="8" name="矩形 22"/>
          <p:cNvSpPr>
            <a:spLocks noChangeArrowheads="1"/>
          </p:cNvSpPr>
          <p:nvPr/>
        </p:nvSpPr>
        <p:spPr bwMode="auto">
          <a:xfrm>
            <a:off x="2071688" y="3952776"/>
            <a:ext cx="642937" cy="600075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 algn="ctr"/>
            <a:endParaRPr lang="zh-TW" altLang="en-US"/>
          </a:p>
        </p:txBody>
      </p:sp>
      <p:sp>
        <p:nvSpPr>
          <p:cNvPr id="9" name="矩形 22"/>
          <p:cNvSpPr>
            <a:spLocks noChangeArrowheads="1"/>
          </p:cNvSpPr>
          <p:nvPr/>
        </p:nvSpPr>
        <p:spPr bwMode="auto">
          <a:xfrm>
            <a:off x="2071688" y="4551263"/>
            <a:ext cx="642937" cy="600075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 algn="ctr"/>
            <a:endParaRPr lang="zh-TW" altLang="en-US"/>
          </a:p>
        </p:txBody>
      </p:sp>
      <p:sp>
        <p:nvSpPr>
          <p:cNvPr id="10" name="矩形 22"/>
          <p:cNvSpPr>
            <a:spLocks noChangeArrowheads="1"/>
          </p:cNvSpPr>
          <p:nvPr/>
        </p:nvSpPr>
        <p:spPr bwMode="auto">
          <a:xfrm>
            <a:off x="2071688" y="5149751"/>
            <a:ext cx="642937" cy="600075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 algn="ctr"/>
            <a:endParaRPr lang="zh-TW" altLang="en-US"/>
          </a:p>
        </p:txBody>
      </p:sp>
      <p:sp>
        <p:nvSpPr>
          <p:cNvPr id="11" name="橢圓 11"/>
          <p:cNvSpPr>
            <a:spLocks noChangeArrowheads="1"/>
          </p:cNvSpPr>
          <p:nvPr/>
        </p:nvSpPr>
        <p:spPr bwMode="auto">
          <a:xfrm>
            <a:off x="4643438" y="3992463"/>
            <a:ext cx="500062" cy="500063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12" name="橢圓 12"/>
          <p:cNvSpPr>
            <a:spLocks noChangeArrowheads="1"/>
          </p:cNvSpPr>
          <p:nvPr/>
        </p:nvSpPr>
        <p:spPr bwMode="auto">
          <a:xfrm>
            <a:off x="4357688" y="4778276"/>
            <a:ext cx="500062" cy="500062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13" name="橢圓 13"/>
          <p:cNvSpPr>
            <a:spLocks noChangeArrowheads="1"/>
          </p:cNvSpPr>
          <p:nvPr/>
        </p:nvSpPr>
        <p:spPr bwMode="auto">
          <a:xfrm>
            <a:off x="5000625" y="4778276"/>
            <a:ext cx="500063" cy="500062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14" name="橢圓 14"/>
          <p:cNvSpPr>
            <a:spLocks noChangeArrowheads="1"/>
          </p:cNvSpPr>
          <p:nvPr/>
        </p:nvSpPr>
        <p:spPr bwMode="auto">
          <a:xfrm>
            <a:off x="6072188" y="3992463"/>
            <a:ext cx="500062" cy="500063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15" name="橢圓 15"/>
          <p:cNvSpPr>
            <a:spLocks noChangeArrowheads="1"/>
          </p:cNvSpPr>
          <p:nvPr/>
        </p:nvSpPr>
        <p:spPr bwMode="auto">
          <a:xfrm>
            <a:off x="7429500" y="3992463"/>
            <a:ext cx="500063" cy="500063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16" name="橢圓 16"/>
          <p:cNvSpPr>
            <a:spLocks noChangeArrowheads="1"/>
          </p:cNvSpPr>
          <p:nvPr/>
        </p:nvSpPr>
        <p:spPr bwMode="auto">
          <a:xfrm>
            <a:off x="7429500" y="4778276"/>
            <a:ext cx="500063" cy="500062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17" name="矩形 22"/>
          <p:cNvSpPr>
            <a:spLocks noChangeArrowheads="1"/>
          </p:cNvSpPr>
          <p:nvPr/>
        </p:nvSpPr>
        <p:spPr bwMode="auto">
          <a:xfrm>
            <a:off x="4714875" y="3935313"/>
            <a:ext cx="357188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 smtClean="0">
                <a:latin typeface="+mj-lt"/>
              </a:rPr>
              <a:t>0</a:t>
            </a:r>
            <a:endParaRPr lang="zh-TW" altLang="en-US" b="1" dirty="0">
              <a:latin typeface="+mj-lt"/>
            </a:endParaRPr>
          </a:p>
        </p:txBody>
      </p:sp>
      <p:sp>
        <p:nvSpPr>
          <p:cNvPr id="18" name="矩形 22"/>
          <p:cNvSpPr>
            <a:spLocks noChangeArrowheads="1"/>
          </p:cNvSpPr>
          <p:nvPr/>
        </p:nvSpPr>
        <p:spPr bwMode="auto">
          <a:xfrm>
            <a:off x="4429125" y="4749701"/>
            <a:ext cx="357188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latin typeface="+mj-lt"/>
              </a:rPr>
              <a:t>2</a:t>
            </a:r>
            <a:endParaRPr lang="zh-TW" altLang="en-US" b="1" dirty="0">
              <a:latin typeface="+mj-lt"/>
            </a:endParaRPr>
          </a:p>
        </p:txBody>
      </p:sp>
      <p:sp>
        <p:nvSpPr>
          <p:cNvPr id="19" name="矩形 22"/>
          <p:cNvSpPr>
            <a:spLocks noChangeArrowheads="1"/>
          </p:cNvSpPr>
          <p:nvPr/>
        </p:nvSpPr>
        <p:spPr bwMode="auto">
          <a:xfrm>
            <a:off x="5072063" y="4749701"/>
            <a:ext cx="357187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latin typeface="+mj-lt"/>
              </a:rPr>
              <a:t>3</a:t>
            </a:r>
            <a:endParaRPr lang="zh-TW" altLang="en-US" b="1" dirty="0">
              <a:latin typeface="+mj-lt"/>
            </a:endParaRPr>
          </a:p>
        </p:txBody>
      </p:sp>
      <p:sp>
        <p:nvSpPr>
          <p:cNvPr id="20" name="矩形 22"/>
          <p:cNvSpPr>
            <a:spLocks noChangeArrowheads="1"/>
          </p:cNvSpPr>
          <p:nvPr/>
        </p:nvSpPr>
        <p:spPr bwMode="auto">
          <a:xfrm>
            <a:off x="6143625" y="3963888"/>
            <a:ext cx="357188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 smtClean="0">
                <a:latin typeface="+mj-lt"/>
              </a:rPr>
              <a:t>1</a:t>
            </a:r>
            <a:endParaRPr lang="zh-TW" altLang="en-US" b="1" dirty="0">
              <a:latin typeface="+mj-lt"/>
            </a:endParaRPr>
          </a:p>
        </p:txBody>
      </p:sp>
      <p:sp>
        <p:nvSpPr>
          <p:cNvPr id="21" name="矩形 22"/>
          <p:cNvSpPr>
            <a:spLocks noChangeArrowheads="1"/>
          </p:cNvSpPr>
          <p:nvPr/>
        </p:nvSpPr>
        <p:spPr bwMode="auto">
          <a:xfrm>
            <a:off x="7500938" y="3967063"/>
            <a:ext cx="357187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latin typeface="+mj-lt"/>
              </a:rPr>
              <a:t>4</a:t>
            </a:r>
            <a:endParaRPr lang="zh-TW" altLang="en-US" b="1" dirty="0">
              <a:latin typeface="+mj-lt"/>
            </a:endParaRPr>
          </a:p>
        </p:txBody>
      </p:sp>
      <p:sp>
        <p:nvSpPr>
          <p:cNvPr id="22" name="矩形 22"/>
          <p:cNvSpPr>
            <a:spLocks noChangeArrowheads="1"/>
          </p:cNvSpPr>
          <p:nvPr/>
        </p:nvSpPr>
        <p:spPr bwMode="auto">
          <a:xfrm>
            <a:off x="7500938" y="4749701"/>
            <a:ext cx="357187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latin typeface="+mj-lt"/>
              </a:rPr>
              <a:t>5</a:t>
            </a:r>
            <a:endParaRPr lang="zh-TW" altLang="en-US" b="1" dirty="0">
              <a:latin typeface="+mj-lt"/>
            </a:endParaRPr>
          </a:p>
        </p:txBody>
      </p:sp>
      <p:sp>
        <p:nvSpPr>
          <p:cNvPr id="23" name="矩形 22"/>
          <p:cNvSpPr>
            <a:spLocks noChangeArrowheads="1"/>
          </p:cNvSpPr>
          <p:nvPr/>
        </p:nvSpPr>
        <p:spPr bwMode="auto">
          <a:xfrm>
            <a:off x="4643438" y="5421213"/>
            <a:ext cx="571500" cy="600075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latin typeface="+mj-lt"/>
              </a:rPr>
              <a:t>S</a:t>
            </a:r>
            <a:r>
              <a:rPr lang="en-US" altLang="zh-TW" b="1" baseline="-25000" dirty="0">
                <a:latin typeface="+mj-lt"/>
              </a:rPr>
              <a:t>1</a:t>
            </a:r>
            <a:endParaRPr lang="zh-TW" altLang="en-US" b="1" baseline="-25000" dirty="0">
              <a:latin typeface="+mj-lt"/>
            </a:endParaRPr>
          </a:p>
        </p:txBody>
      </p:sp>
      <p:sp>
        <p:nvSpPr>
          <p:cNvPr id="24" name="矩形 22"/>
          <p:cNvSpPr>
            <a:spLocks noChangeArrowheads="1"/>
          </p:cNvSpPr>
          <p:nvPr/>
        </p:nvSpPr>
        <p:spPr bwMode="auto">
          <a:xfrm>
            <a:off x="6072188" y="5421213"/>
            <a:ext cx="571500" cy="600075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latin typeface="+mj-lt"/>
              </a:rPr>
              <a:t>S</a:t>
            </a:r>
            <a:r>
              <a:rPr lang="en-US" altLang="zh-TW" b="1" baseline="-25000" dirty="0">
                <a:latin typeface="+mj-lt"/>
              </a:rPr>
              <a:t>2</a:t>
            </a:r>
            <a:endParaRPr lang="zh-TW" altLang="en-US" b="1" baseline="-25000" dirty="0">
              <a:latin typeface="+mj-lt"/>
            </a:endParaRPr>
          </a:p>
        </p:txBody>
      </p:sp>
      <p:sp>
        <p:nvSpPr>
          <p:cNvPr id="25" name="矩形 22"/>
          <p:cNvSpPr>
            <a:spLocks noChangeArrowheads="1"/>
          </p:cNvSpPr>
          <p:nvPr/>
        </p:nvSpPr>
        <p:spPr bwMode="auto">
          <a:xfrm>
            <a:off x="7429500" y="5421213"/>
            <a:ext cx="571500" cy="600075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latin typeface="+mj-lt"/>
              </a:rPr>
              <a:t>S</a:t>
            </a:r>
            <a:r>
              <a:rPr lang="en-US" altLang="zh-TW" b="1" baseline="-25000" dirty="0">
                <a:latin typeface="+mj-lt"/>
              </a:rPr>
              <a:t>3</a:t>
            </a:r>
            <a:endParaRPr lang="zh-TW" altLang="en-US" b="1" baseline="-25000" dirty="0">
              <a:latin typeface="+mj-lt"/>
            </a:endParaRPr>
          </a:p>
        </p:txBody>
      </p:sp>
      <p:cxnSp>
        <p:nvCxnSpPr>
          <p:cNvPr id="26" name="直線單箭頭接點 38"/>
          <p:cNvCxnSpPr>
            <a:cxnSpLocks noChangeShapeType="1"/>
          </p:cNvCxnSpPr>
          <p:nvPr/>
        </p:nvCxnSpPr>
        <p:spPr bwMode="auto">
          <a:xfrm>
            <a:off x="2357438" y="4249638"/>
            <a:ext cx="2071687" cy="1588"/>
          </a:xfrm>
          <a:prstGeom prst="straightConnector1">
            <a:avLst/>
          </a:prstGeom>
          <a:noFill/>
          <a:ln w="38100" algn="ctr">
            <a:solidFill>
              <a:srgbClr val="893BC3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7" name="直線單箭頭接點 41"/>
          <p:cNvCxnSpPr>
            <a:cxnSpLocks noChangeShapeType="1"/>
          </p:cNvCxnSpPr>
          <p:nvPr/>
        </p:nvCxnSpPr>
        <p:spPr bwMode="auto">
          <a:xfrm rot="10800000">
            <a:off x="2357438" y="4890988"/>
            <a:ext cx="1428750" cy="1588"/>
          </a:xfrm>
          <a:prstGeom prst="straightConnector1">
            <a:avLst/>
          </a:prstGeom>
          <a:noFill/>
          <a:ln w="38100" algn="ctr">
            <a:solidFill>
              <a:srgbClr val="893BC3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8" name="直線單箭頭接點 46"/>
          <p:cNvCxnSpPr>
            <a:cxnSpLocks noChangeShapeType="1"/>
          </p:cNvCxnSpPr>
          <p:nvPr/>
        </p:nvCxnSpPr>
        <p:spPr bwMode="auto">
          <a:xfrm rot="10800000">
            <a:off x="2357438" y="5464076"/>
            <a:ext cx="1071562" cy="1587"/>
          </a:xfrm>
          <a:prstGeom prst="straightConnector1">
            <a:avLst/>
          </a:prstGeom>
          <a:noFill/>
          <a:ln w="38100" algn="ctr">
            <a:solidFill>
              <a:srgbClr val="893BC3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9" name="直線接點 49"/>
          <p:cNvCxnSpPr>
            <a:cxnSpLocks noChangeShapeType="1"/>
          </p:cNvCxnSpPr>
          <p:nvPr/>
        </p:nvCxnSpPr>
        <p:spPr bwMode="auto">
          <a:xfrm rot="5400000" flipH="1" flipV="1">
            <a:off x="3213894" y="4321870"/>
            <a:ext cx="1144587" cy="0"/>
          </a:xfrm>
          <a:prstGeom prst="line">
            <a:avLst/>
          </a:prstGeom>
          <a:noFill/>
          <a:ln w="38100" algn="ctr">
            <a:solidFill>
              <a:srgbClr val="893BC3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0" name="直線接點 50"/>
          <p:cNvCxnSpPr>
            <a:cxnSpLocks noChangeShapeType="1"/>
          </p:cNvCxnSpPr>
          <p:nvPr/>
        </p:nvCxnSpPr>
        <p:spPr bwMode="auto">
          <a:xfrm rot="5400000" flipH="1" flipV="1">
            <a:off x="2391569" y="4428232"/>
            <a:ext cx="2073275" cy="1587"/>
          </a:xfrm>
          <a:prstGeom prst="line">
            <a:avLst/>
          </a:prstGeom>
          <a:noFill/>
          <a:ln w="38100" algn="ctr">
            <a:solidFill>
              <a:srgbClr val="893BC3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1" name="直線接點 52"/>
          <p:cNvCxnSpPr>
            <a:cxnSpLocks noChangeShapeType="1"/>
          </p:cNvCxnSpPr>
          <p:nvPr/>
        </p:nvCxnSpPr>
        <p:spPr bwMode="auto">
          <a:xfrm rot="10800000">
            <a:off x="3786188" y="3749576"/>
            <a:ext cx="1714500" cy="0"/>
          </a:xfrm>
          <a:prstGeom prst="line">
            <a:avLst/>
          </a:prstGeom>
          <a:noFill/>
          <a:ln w="38100" algn="ctr">
            <a:solidFill>
              <a:srgbClr val="893BC3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2" name="直線接點 55"/>
          <p:cNvCxnSpPr>
            <a:cxnSpLocks noChangeShapeType="1"/>
          </p:cNvCxnSpPr>
          <p:nvPr/>
        </p:nvCxnSpPr>
        <p:spPr bwMode="auto">
          <a:xfrm rot="10800000">
            <a:off x="3429000" y="3390801"/>
            <a:ext cx="3429000" cy="1587"/>
          </a:xfrm>
          <a:prstGeom prst="line">
            <a:avLst/>
          </a:prstGeom>
          <a:noFill/>
          <a:ln w="38100" algn="ctr">
            <a:solidFill>
              <a:srgbClr val="893BC3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3" name="直線接點 59"/>
          <p:cNvCxnSpPr>
            <a:cxnSpLocks noChangeShapeType="1"/>
          </p:cNvCxnSpPr>
          <p:nvPr/>
        </p:nvCxnSpPr>
        <p:spPr bwMode="auto">
          <a:xfrm rot="5400000" flipH="1" flipV="1">
            <a:off x="5251451" y="3998813"/>
            <a:ext cx="500062" cy="1587"/>
          </a:xfrm>
          <a:prstGeom prst="line">
            <a:avLst/>
          </a:prstGeom>
          <a:noFill/>
          <a:ln w="38100" algn="ctr">
            <a:solidFill>
              <a:srgbClr val="893BC3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4" name="直線接點 62"/>
          <p:cNvCxnSpPr>
            <a:cxnSpLocks noChangeShapeType="1"/>
          </p:cNvCxnSpPr>
          <p:nvPr/>
        </p:nvCxnSpPr>
        <p:spPr bwMode="auto">
          <a:xfrm rot="5400000" flipH="1" flipV="1">
            <a:off x="6430169" y="3820219"/>
            <a:ext cx="857250" cy="1588"/>
          </a:xfrm>
          <a:prstGeom prst="line">
            <a:avLst/>
          </a:prstGeom>
          <a:noFill/>
          <a:ln w="38100" algn="ctr">
            <a:solidFill>
              <a:srgbClr val="893BC3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5" name="直線單箭頭接點 64"/>
          <p:cNvCxnSpPr>
            <a:cxnSpLocks noChangeShapeType="1"/>
          </p:cNvCxnSpPr>
          <p:nvPr/>
        </p:nvCxnSpPr>
        <p:spPr bwMode="auto">
          <a:xfrm flipV="1">
            <a:off x="5500688" y="4243288"/>
            <a:ext cx="357187" cy="6350"/>
          </a:xfrm>
          <a:prstGeom prst="straightConnector1">
            <a:avLst/>
          </a:prstGeom>
          <a:noFill/>
          <a:ln w="38100" algn="ctr">
            <a:solidFill>
              <a:srgbClr val="893BC3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6" name="直線單箭頭接點 71"/>
          <p:cNvCxnSpPr>
            <a:cxnSpLocks noChangeShapeType="1"/>
          </p:cNvCxnSpPr>
          <p:nvPr/>
        </p:nvCxnSpPr>
        <p:spPr bwMode="auto">
          <a:xfrm flipV="1">
            <a:off x="6858000" y="4249638"/>
            <a:ext cx="357188" cy="6350"/>
          </a:xfrm>
          <a:prstGeom prst="straightConnector1">
            <a:avLst/>
          </a:prstGeom>
          <a:noFill/>
          <a:ln w="38100" algn="ctr">
            <a:solidFill>
              <a:srgbClr val="893BC3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7" name="直線單箭頭接點 74"/>
          <p:cNvCxnSpPr>
            <a:cxnSpLocks noChangeShapeType="1"/>
            <a:stCxn id="13" idx="1"/>
            <a:endCxn id="11" idx="4"/>
          </p:cNvCxnSpPr>
          <p:nvPr/>
        </p:nvCxnSpPr>
        <p:spPr bwMode="auto">
          <a:xfrm rot="16200000" flipV="1">
            <a:off x="4804569" y="4582220"/>
            <a:ext cx="358775" cy="179387"/>
          </a:xfrm>
          <a:prstGeom prst="straightConnector1">
            <a:avLst/>
          </a:prstGeom>
          <a:noFill/>
          <a:ln w="38100" algn="ctr">
            <a:solidFill>
              <a:srgbClr val="0000FF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8" name="直線單箭頭接點 78"/>
          <p:cNvCxnSpPr>
            <a:cxnSpLocks noChangeShapeType="1"/>
            <a:stCxn id="12" idx="7"/>
            <a:endCxn id="11" idx="4"/>
          </p:cNvCxnSpPr>
          <p:nvPr/>
        </p:nvCxnSpPr>
        <p:spPr bwMode="auto">
          <a:xfrm rot="5400000" flipH="1" flipV="1">
            <a:off x="4660106" y="4617145"/>
            <a:ext cx="358775" cy="109538"/>
          </a:xfrm>
          <a:prstGeom prst="straightConnector1">
            <a:avLst/>
          </a:prstGeom>
          <a:noFill/>
          <a:ln w="38100" algn="ctr">
            <a:solidFill>
              <a:srgbClr val="0000FF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9" name="直線單箭頭接點 81"/>
          <p:cNvCxnSpPr>
            <a:cxnSpLocks noChangeShapeType="1"/>
            <a:stCxn id="16" idx="0"/>
            <a:endCxn id="15" idx="4"/>
          </p:cNvCxnSpPr>
          <p:nvPr/>
        </p:nvCxnSpPr>
        <p:spPr bwMode="auto">
          <a:xfrm rot="5400000" flipH="1" flipV="1">
            <a:off x="7537450" y="4635401"/>
            <a:ext cx="285750" cy="0"/>
          </a:xfrm>
          <a:prstGeom prst="straightConnector1">
            <a:avLst/>
          </a:prstGeom>
          <a:noFill/>
          <a:ln w="38100" algn="ctr">
            <a:solidFill>
              <a:srgbClr val="0000FF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40" name="投影片編號版面配置區 3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59</a:t>
            </a:fld>
            <a:endParaRPr lang="zh-TW" altLang="en-US"/>
          </a:p>
        </p:txBody>
      </p:sp>
      <p:sp>
        <p:nvSpPr>
          <p:cNvPr id="41" name="矩形 40"/>
          <p:cNvSpPr/>
          <p:nvPr/>
        </p:nvSpPr>
        <p:spPr>
          <a:xfrm>
            <a:off x="4983956" y="2150379"/>
            <a:ext cx="4572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TW" sz="2000" dirty="0">
                <a:solidFill>
                  <a:srgbClr val="0070C0"/>
                </a:solidFill>
              </a:rPr>
              <a:t>S  = { 0, 1, 2, 3, 4, 5 } with </a:t>
            </a:r>
            <a:r>
              <a:rPr lang="en-US" altLang="zh-TW" sz="2000" dirty="0" smtClean="0">
                <a:solidFill>
                  <a:srgbClr val="0070C0"/>
                </a:solidFill>
              </a:rPr>
              <a:t>subsets </a:t>
            </a:r>
            <a:br>
              <a:rPr lang="en-US" altLang="zh-TW" sz="2000" dirty="0" smtClean="0">
                <a:solidFill>
                  <a:srgbClr val="0070C0"/>
                </a:solidFill>
              </a:rPr>
            </a:br>
            <a:r>
              <a:rPr lang="en-US" altLang="zh-TW" sz="2000" dirty="0" smtClean="0">
                <a:solidFill>
                  <a:srgbClr val="0070C0"/>
                </a:solidFill>
              </a:rPr>
              <a:t>S</a:t>
            </a:r>
            <a:r>
              <a:rPr lang="en-US" altLang="zh-TW" sz="2000" baseline="-25000" dirty="0" smtClean="0">
                <a:solidFill>
                  <a:srgbClr val="0070C0"/>
                </a:solidFill>
              </a:rPr>
              <a:t>1</a:t>
            </a:r>
            <a:r>
              <a:rPr lang="en-US" altLang="zh-TW" sz="2000" dirty="0" smtClean="0">
                <a:solidFill>
                  <a:srgbClr val="0070C0"/>
                </a:solidFill>
              </a:rPr>
              <a:t> </a:t>
            </a:r>
            <a:r>
              <a:rPr lang="en-US" altLang="zh-TW" sz="2000" dirty="0">
                <a:solidFill>
                  <a:srgbClr val="0070C0"/>
                </a:solidFill>
              </a:rPr>
              <a:t>= { 0, 2, 3 }, S</a:t>
            </a:r>
            <a:r>
              <a:rPr lang="en-US" altLang="zh-TW" sz="2000" baseline="-25000" dirty="0">
                <a:solidFill>
                  <a:srgbClr val="0070C0"/>
                </a:solidFill>
              </a:rPr>
              <a:t>2</a:t>
            </a:r>
            <a:r>
              <a:rPr lang="en-US" altLang="zh-TW" sz="2000" dirty="0">
                <a:solidFill>
                  <a:srgbClr val="0070C0"/>
                </a:solidFill>
              </a:rPr>
              <a:t> = { 1 } and S</a:t>
            </a:r>
            <a:r>
              <a:rPr lang="en-US" altLang="zh-TW" sz="2000" baseline="-25000" dirty="0">
                <a:solidFill>
                  <a:srgbClr val="0070C0"/>
                </a:solidFill>
              </a:rPr>
              <a:t>3</a:t>
            </a:r>
            <a:r>
              <a:rPr lang="en-US" altLang="zh-TW" sz="2000" dirty="0">
                <a:solidFill>
                  <a:srgbClr val="0070C0"/>
                </a:solidFill>
              </a:rPr>
              <a:t> = { 4, 5 }</a:t>
            </a:r>
          </a:p>
        </p:txBody>
      </p:sp>
    </p:spTree>
    <p:extLst>
      <p:ext uri="{BB962C8B-B14F-4D97-AF65-F5344CB8AC3E}">
        <p14:creationId xmlns:p14="http://schemas.microsoft.com/office/powerpoint/2010/main" val="186759944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00"/>
                            </p:stCondLst>
                            <p:childTnLst>
                              <p:par>
                                <p:cTn id="7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PQ Representations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Unsorted linear list</a:t>
            </a:r>
          </a:p>
          <a:p>
            <a:pPr lvl="1"/>
            <a:r>
              <a:rPr lang="en-US" altLang="zh-TW" dirty="0" smtClean="0"/>
              <a:t>Array, chain,..,</a:t>
            </a:r>
            <a:r>
              <a:rPr lang="en-US" altLang="zh-TW" dirty="0" err="1" smtClean="0"/>
              <a:t>etc</a:t>
            </a:r>
            <a:endParaRPr lang="en-US" altLang="zh-TW" dirty="0" smtClean="0"/>
          </a:p>
          <a:p>
            <a:r>
              <a:rPr lang="en-US" altLang="zh-TW" dirty="0" smtClean="0"/>
              <a:t>Sorted linear list</a:t>
            </a:r>
          </a:p>
          <a:p>
            <a:pPr lvl="1"/>
            <a:r>
              <a:rPr lang="en-US" altLang="zh-TW" dirty="0" smtClean="0"/>
              <a:t>Sorted array, sorted chain,…,</a:t>
            </a:r>
            <a:r>
              <a:rPr lang="en-US" altLang="zh-TW" dirty="0" err="1" smtClean="0"/>
              <a:t>etc</a:t>
            </a:r>
            <a:endParaRPr lang="en-US" altLang="zh-TW" dirty="0" smtClean="0"/>
          </a:p>
          <a:p>
            <a:r>
              <a:rPr lang="en-US" altLang="zh-TW" dirty="0" smtClean="0"/>
              <a:t>Hea</a:t>
            </a:r>
            <a:r>
              <a:rPr lang="en-US" altLang="zh-TW" dirty="0"/>
              <a:t>p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8008957"/>
              </p:ext>
            </p:extLst>
          </p:nvPr>
        </p:nvGraphicFramePr>
        <p:xfrm>
          <a:off x="1403648" y="4725144"/>
          <a:ext cx="609599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62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9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99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Top()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Push()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Pop()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Unsorted linear 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Sorted linear 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Heap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4860032" y="5055567"/>
            <a:ext cx="1214438" cy="461665"/>
          </a:xfrm>
          <a:prstGeom prst="rect">
            <a:avLst/>
          </a:prstGeom>
          <a:noFill/>
          <a:ln w="38100">
            <a:noFill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TW" sz="2400" dirty="0" smtClean="0">
                <a:latin typeface="+mj-lt"/>
              </a:rPr>
              <a:t>O(1)</a:t>
            </a:r>
            <a:endParaRPr lang="zh-TW" altLang="en-US" sz="2400" dirty="0">
              <a:latin typeface="+mj-lt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3491880" y="5055567"/>
            <a:ext cx="1214438" cy="461665"/>
          </a:xfrm>
          <a:prstGeom prst="rect">
            <a:avLst/>
          </a:prstGeom>
          <a:noFill/>
          <a:ln w="38100">
            <a:noFill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TW" sz="2400" dirty="0" smtClean="0">
                <a:solidFill>
                  <a:srgbClr val="FF0000"/>
                </a:solidFill>
                <a:latin typeface="+mj-lt"/>
              </a:rPr>
              <a:t>O(n)</a:t>
            </a:r>
            <a:endParaRPr lang="zh-TW" altLang="en-US" sz="24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6237882" y="5055567"/>
            <a:ext cx="1214438" cy="461665"/>
          </a:xfrm>
          <a:prstGeom prst="rect">
            <a:avLst/>
          </a:prstGeom>
          <a:noFill/>
          <a:ln w="38100">
            <a:noFill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TW" sz="2400" dirty="0" smtClean="0">
                <a:solidFill>
                  <a:srgbClr val="FF0000"/>
                </a:solidFill>
                <a:latin typeface="+mj-lt"/>
              </a:rPr>
              <a:t>O(n)</a:t>
            </a:r>
            <a:endParaRPr lang="zh-TW" altLang="en-US" sz="24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6237882" y="5415607"/>
            <a:ext cx="1214438" cy="461665"/>
          </a:xfrm>
          <a:prstGeom prst="rect">
            <a:avLst/>
          </a:prstGeom>
          <a:noFill/>
          <a:ln w="38100">
            <a:noFill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TW" sz="2400" dirty="0" smtClean="0">
                <a:latin typeface="+mj-lt"/>
              </a:rPr>
              <a:t>O(1)</a:t>
            </a:r>
            <a:endParaRPr lang="zh-TW" altLang="en-US" sz="2400" dirty="0">
              <a:latin typeface="+mj-lt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3491880" y="5415607"/>
            <a:ext cx="1214438" cy="461665"/>
          </a:xfrm>
          <a:prstGeom prst="rect">
            <a:avLst/>
          </a:prstGeom>
          <a:noFill/>
          <a:ln w="38100">
            <a:noFill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TW" sz="2400" dirty="0" smtClean="0">
                <a:latin typeface="+mj-lt"/>
              </a:rPr>
              <a:t>O(1)</a:t>
            </a:r>
            <a:endParaRPr lang="zh-TW" altLang="en-US" sz="2400" dirty="0">
              <a:latin typeface="+mj-lt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4860032" y="5415607"/>
            <a:ext cx="1214438" cy="461665"/>
          </a:xfrm>
          <a:prstGeom prst="rect">
            <a:avLst/>
          </a:prstGeom>
          <a:noFill/>
          <a:ln w="38100">
            <a:noFill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TW" sz="2400" dirty="0" smtClean="0">
                <a:solidFill>
                  <a:srgbClr val="FF0000"/>
                </a:solidFill>
                <a:latin typeface="+mj-lt"/>
              </a:rPr>
              <a:t>O(n)</a:t>
            </a:r>
            <a:endParaRPr lang="zh-TW" altLang="en-US" sz="24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3491880" y="5775647"/>
            <a:ext cx="1214438" cy="461665"/>
          </a:xfrm>
          <a:prstGeom prst="rect">
            <a:avLst/>
          </a:prstGeom>
          <a:noFill/>
          <a:ln w="38100">
            <a:noFill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TW" sz="2400" dirty="0" smtClean="0">
                <a:latin typeface="+mj-lt"/>
              </a:rPr>
              <a:t>O(1)</a:t>
            </a:r>
            <a:endParaRPr lang="zh-TW" altLang="en-US" sz="2400" dirty="0">
              <a:latin typeface="+mj-lt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4860032" y="5775647"/>
            <a:ext cx="1214438" cy="461665"/>
          </a:xfrm>
          <a:prstGeom prst="rect">
            <a:avLst/>
          </a:prstGeom>
          <a:noFill/>
          <a:ln w="38100">
            <a:noFill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TW" sz="2400" dirty="0" smtClean="0">
                <a:solidFill>
                  <a:srgbClr val="FF0000"/>
                </a:solidFill>
                <a:latin typeface="+mj-lt"/>
              </a:rPr>
              <a:t>O(</a:t>
            </a:r>
            <a:r>
              <a:rPr lang="en-US" altLang="zh-TW" sz="2400" dirty="0" err="1" smtClean="0">
                <a:solidFill>
                  <a:srgbClr val="FF0000"/>
                </a:solidFill>
                <a:latin typeface="+mj-lt"/>
              </a:rPr>
              <a:t>logn</a:t>
            </a:r>
            <a:r>
              <a:rPr lang="en-US" altLang="zh-TW" sz="2400" dirty="0" smtClean="0">
                <a:solidFill>
                  <a:srgbClr val="FF0000"/>
                </a:solidFill>
                <a:latin typeface="+mj-lt"/>
              </a:rPr>
              <a:t>)</a:t>
            </a:r>
            <a:endParaRPr lang="zh-TW" altLang="en-US" sz="24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6228184" y="5775647"/>
            <a:ext cx="1214438" cy="461665"/>
          </a:xfrm>
          <a:prstGeom prst="rect">
            <a:avLst/>
          </a:prstGeom>
          <a:noFill/>
          <a:ln w="38100">
            <a:noFill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TW" sz="2400" dirty="0" smtClean="0">
                <a:solidFill>
                  <a:srgbClr val="FF0000"/>
                </a:solidFill>
                <a:latin typeface="+mj-lt"/>
              </a:rPr>
              <a:t>O(</a:t>
            </a:r>
            <a:r>
              <a:rPr lang="en-US" altLang="zh-TW" sz="2400" dirty="0" err="1" smtClean="0">
                <a:solidFill>
                  <a:srgbClr val="FF0000"/>
                </a:solidFill>
                <a:latin typeface="+mj-lt"/>
              </a:rPr>
              <a:t>logn</a:t>
            </a:r>
            <a:r>
              <a:rPr lang="en-US" altLang="zh-TW" sz="2400" dirty="0" smtClean="0">
                <a:solidFill>
                  <a:srgbClr val="FF0000"/>
                </a:solidFill>
                <a:latin typeface="+mj-lt"/>
              </a:rPr>
              <a:t>)</a:t>
            </a:r>
            <a:endParaRPr lang="zh-TW" altLang="en-US" sz="24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00137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  <p:bldP spid="9" grpId="0"/>
      <p:bldP spid="10" grpId="0"/>
      <p:bldP spid="11" grpId="0"/>
      <p:bldP spid="12" grpId="0"/>
      <p:bldP spid="13" grpId="0"/>
      <p:bldP spid="14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DS: </a:t>
            </a:r>
            <a:r>
              <a:rPr lang="en-US" altLang="zh-TW" dirty="0" smtClean="0"/>
              <a:t>Tree </a:t>
            </a:r>
            <a:r>
              <a:rPr lang="en-US" altLang="zh-TW" dirty="0"/>
              <a:t>Representation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Use an array to store the tree</a:t>
            </a:r>
          </a:p>
          <a:p>
            <a:r>
              <a:rPr lang="en-US" altLang="zh-TW" dirty="0" smtClean="0"/>
              <a:t>Identify </a:t>
            </a:r>
            <a:r>
              <a:rPr lang="en-US" altLang="zh-TW" dirty="0"/>
              <a:t>the set by the root of the </a:t>
            </a:r>
            <a:r>
              <a:rPr lang="en-US" altLang="zh-TW" dirty="0" smtClean="0"/>
              <a:t>tree</a:t>
            </a:r>
            <a:r>
              <a:rPr lang="en-US" altLang="zh-TW" dirty="0"/>
              <a:t/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40" name="矩形 22"/>
          <p:cNvSpPr>
            <a:spLocks noChangeArrowheads="1"/>
          </p:cNvSpPr>
          <p:nvPr/>
        </p:nvSpPr>
        <p:spPr bwMode="auto">
          <a:xfrm>
            <a:off x="6876255" y="2686114"/>
            <a:ext cx="761505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solidFill>
              <a:schemeClr val="tx1">
                <a:alpha val="0"/>
              </a:schemeClr>
            </a:solidFill>
            <a:round/>
            <a:headEnd/>
            <a:tailEnd/>
          </a:ln>
        </p:spPr>
        <p:txBody>
          <a:bodyPr wrap="square" tIns="137160" bIns="137160">
            <a:spAutoFit/>
          </a:bodyPr>
          <a:lstStyle/>
          <a:p>
            <a:pPr algn="ctr">
              <a:defRPr/>
            </a:pPr>
            <a:r>
              <a:rPr lang="en-US" altLang="zh-TW" b="1" dirty="0">
                <a:latin typeface="+mj-lt"/>
              </a:rPr>
              <a:t>T</a:t>
            </a:r>
            <a:r>
              <a:rPr lang="en-US" altLang="zh-TW" b="1" dirty="0" smtClean="0">
                <a:latin typeface="+mj-lt"/>
              </a:rPr>
              <a:t>[0]</a:t>
            </a:r>
            <a:endParaRPr lang="zh-TW" altLang="en-US" b="1" dirty="0">
              <a:latin typeface="+mj-lt"/>
            </a:endParaRPr>
          </a:p>
        </p:txBody>
      </p:sp>
      <p:sp>
        <p:nvSpPr>
          <p:cNvPr id="41" name="矩形 22"/>
          <p:cNvSpPr>
            <a:spLocks noChangeArrowheads="1"/>
          </p:cNvSpPr>
          <p:nvPr/>
        </p:nvSpPr>
        <p:spPr bwMode="auto">
          <a:xfrm>
            <a:off x="7637760" y="2686114"/>
            <a:ext cx="678656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9900"/>
            </a:solidFill>
            <a:round/>
            <a:headEnd/>
            <a:tailEnd/>
          </a:ln>
        </p:spPr>
        <p:txBody>
          <a:bodyPr wrap="square" tIns="137160" bIns="137160">
            <a:spAutoFit/>
          </a:bodyPr>
          <a:lstStyle/>
          <a:p>
            <a:pPr>
              <a:defRPr/>
            </a:pPr>
            <a:r>
              <a:rPr lang="zh-TW" altLang="en-US" b="1" dirty="0">
                <a:latin typeface="+mj-lt"/>
              </a:rPr>
              <a:t>   </a:t>
            </a:r>
            <a:r>
              <a:rPr lang="en-US" altLang="zh-TW" b="1" dirty="0">
                <a:latin typeface="+mj-lt"/>
              </a:rPr>
              <a:t>-1</a:t>
            </a:r>
            <a:endParaRPr lang="zh-TW" altLang="en-US" b="1" dirty="0">
              <a:latin typeface="+mj-lt"/>
            </a:endParaRPr>
          </a:p>
        </p:txBody>
      </p:sp>
      <p:sp>
        <p:nvSpPr>
          <p:cNvPr id="42" name="矩形 22"/>
          <p:cNvSpPr>
            <a:spLocks noChangeArrowheads="1"/>
          </p:cNvSpPr>
          <p:nvPr/>
        </p:nvSpPr>
        <p:spPr bwMode="auto">
          <a:xfrm>
            <a:off x="6876255" y="3286189"/>
            <a:ext cx="761505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solidFill>
              <a:schemeClr val="tx1">
                <a:alpha val="0"/>
              </a:schemeClr>
            </a:solidFill>
            <a:round/>
            <a:headEnd/>
            <a:tailEnd/>
          </a:ln>
        </p:spPr>
        <p:txBody>
          <a:bodyPr wrap="square" tIns="137160" bIns="137160">
            <a:spAutoFit/>
          </a:bodyPr>
          <a:lstStyle/>
          <a:p>
            <a:pPr algn="ctr">
              <a:defRPr/>
            </a:pPr>
            <a:r>
              <a:rPr lang="en-US" altLang="zh-TW" b="1" dirty="0">
                <a:latin typeface="+mj-lt"/>
              </a:rPr>
              <a:t>T</a:t>
            </a:r>
            <a:r>
              <a:rPr lang="en-US" altLang="zh-TW" b="1" dirty="0" smtClean="0">
                <a:latin typeface="+mj-lt"/>
              </a:rPr>
              <a:t>[1]</a:t>
            </a:r>
            <a:endParaRPr lang="zh-TW" altLang="en-US" b="1" dirty="0">
              <a:latin typeface="+mj-lt"/>
            </a:endParaRPr>
          </a:p>
        </p:txBody>
      </p:sp>
      <p:sp>
        <p:nvSpPr>
          <p:cNvPr id="43" name="矩形 22"/>
          <p:cNvSpPr>
            <a:spLocks noChangeArrowheads="1"/>
          </p:cNvSpPr>
          <p:nvPr/>
        </p:nvSpPr>
        <p:spPr bwMode="auto">
          <a:xfrm>
            <a:off x="7637760" y="3286189"/>
            <a:ext cx="678656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9900"/>
            </a:solidFill>
            <a:round/>
            <a:headEnd/>
            <a:tailEnd/>
          </a:ln>
        </p:spPr>
        <p:txBody>
          <a:bodyPr wrap="square" tIns="137160" bIns="137160">
            <a:spAutoFit/>
          </a:bodyPr>
          <a:lstStyle/>
          <a:p>
            <a:pPr>
              <a:defRPr/>
            </a:pPr>
            <a:r>
              <a:rPr lang="zh-TW" altLang="en-US" b="1" dirty="0">
                <a:latin typeface="+mj-lt"/>
              </a:rPr>
              <a:t>   </a:t>
            </a:r>
            <a:r>
              <a:rPr lang="en-US" altLang="zh-TW" b="1" dirty="0">
                <a:latin typeface="+mj-lt"/>
              </a:rPr>
              <a:t>-1</a:t>
            </a:r>
            <a:endParaRPr lang="zh-TW" altLang="en-US" b="1" dirty="0">
              <a:latin typeface="+mj-lt"/>
            </a:endParaRPr>
          </a:p>
        </p:txBody>
      </p:sp>
      <p:sp>
        <p:nvSpPr>
          <p:cNvPr id="44" name="矩形 22"/>
          <p:cNvSpPr>
            <a:spLocks noChangeArrowheads="1"/>
          </p:cNvSpPr>
          <p:nvPr/>
        </p:nvSpPr>
        <p:spPr bwMode="auto">
          <a:xfrm>
            <a:off x="6876255" y="3884677"/>
            <a:ext cx="761505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solidFill>
              <a:schemeClr val="tx1">
                <a:alpha val="0"/>
              </a:schemeClr>
            </a:solidFill>
            <a:round/>
            <a:headEnd/>
            <a:tailEnd/>
          </a:ln>
        </p:spPr>
        <p:txBody>
          <a:bodyPr wrap="square" tIns="137160" bIns="137160">
            <a:spAutoFit/>
          </a:bodyPr>
          <a:lstStyle/>
          <a:p>
            <a:pPr algn="ctr">
              <a:defRPr/>
            </a:pPr>
            <a:r>
              <a:rPr lang="en-US" altLang="zh-TW" b="1" dirty="0">
                <a:latin typeface="+mj-lt"/>
              </a:rPr>
              <a:t>T</a:t>
            </a:r>
            <a:r>
              <a:rPr lang="en-US" altLang="zh-TW" b="1" dirty="0" smtClean="0">
                <a:latin typeface="+mj-lt"/>
              </a:rPr>
              <a:t>[2]</a:t>
            </a:r>
            <a:endParaRPr lang="zh-TW" altLang="en-US" b="1" dirty="0">
              <a:latin typeface="+mj-lt"/>
            </a:endParaRPr>
          </a:p>
        </p:txBody>
      </p:sp>
      <p:sp>
        <p:nvSpPr>
          <p:cNvPr id="45" name="矩形 22"/>
          <p:cNvSpPr>
            <a:spLocks noChangeArrowheads="1"/>
          </p:cNvSpPr>
          <p:nvPr/>
        </p:nvSpPr>
        <p:spPr bwMode="auto">
          <a:xfrm>
            <a:off x="7637760" y="3884677"/>
            <a:ext cx="678656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9900"/>
            </a:solidFill>
            <a:round/>
            <a:headEnd/>
            <a:tailEnd/>
          </a:ln>
        </p:spPr>
        <p:txBody>
          <a:bodyPr wrap="square" tIns="137160" bIns="137160">
            <a:spAutoFit/>
          </a:bodyPr>
          <a:lstStyle/>
          <a:p>
            <a:pPr>
              <a:defRPr/>
            </a:pPr>
            <a:r>
              <a:rPr lang="zh-TW" altLang="en-US" b="1" dirty="0">
                <a:latin typeface="+mj-lt"/>
              </a:rPr>
              <a:t>    </a:t>
            </a:r>
            <a:r>
              <a:rPr lang="en-US" altLang="zh-TW" b="1" dirty="0" smtClean="0">
                <a:latin typeface="+mj-lt"/>
              </a:rPr>
              <a:t>0</a:t>
            </a:r>
            <a:endParaRPr lang="zh-TW" altLang="en-US" b="1" dirty="0">
              <a:latin typeface="+mj-lt"/>
            </a:endParaRPr>
          </a:p>
        </p:txBody>
      </p:sp>
      <p:sp>
        <p:nvSpPr>
          <p:cNvPr id="46" name="矩形 22"/>
          <p:cNvSpPr>
            <a:spLocks noChangeArrowheads="1"/>
          </p:cNvSpPr>
          <p:nvPr/>
        </p:nvSpPr>
        <p:spPr bwMode="auto">
          <a:xfrm>
            <a:off x="6876255" y="4468877"/>
            <a:ext cx="761505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solidFill>
              <a:schemeClr val="tx1">
                <a:alpha val="0"/>
              </a:schemeClr>
            </a:solidFill>
            <a:round/>
            <a:headEnd/>
            <a:tailEnd/>
          </a:ln>
        </p:spPr>
        <p:txBody>
          <a:bodyPr wrap="square" tIns="137160" bIns="137160">
            <a:spAutoFit/>
          </a:bodyPr>
          <a:lstStyle/>
          <a:p>
            <a:pPr algn="ctr">
              <a:defRPr/>
            </a:pPr>
            <a:r>
              <a:rPr lang="en-US" altLang="zh-TW" b="1" dirty="0" smtClean="0">
                <a:latin typeface="+mj-lt"/>
              </a:rPr>
              <a:t>T[3]</a:t>
            </a:r>
            <a:endParaRPr lang="zh-TW" altLang="en-US" b="1" dirty="0">
              <a:latin typeface="+mj-lt"/>
            </a:endParaRPr>
          </a:p>
        </p:txBody>
      </p:sp>
      <p:sp>
        <p:nvSpPr>
          <p:cNvPr id="47" name="矩形 22"/>
          <p:cNvSpPr>
            <a:spLocks noChangeArrowheads="1"/>
          </p:cNvSpPr>
          <p:nvPr/>
        </p:nvSpPr>
        <p:spPr bwMode="auto">
          <a:xfrm>
            <a:off x="7637760" y="4484752"/>
            <a:ext cx="678656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9900"/>
            </a:solidFill>
            <a:round/>
            <a:headEnd/>
            <a:tailEnd/>
          </a:ln>
        </p:spPr>
        <p:txBody>
          <a:bodyPr wrap="square" tIns="137160" bIns="137160">
            <a:spAutoFit/>
          </a:bodyPr>
          <a:lstStyle/>
          <a:p>
            <a:pPr>
              <a:defRPr/>
            </a:pPr>
            <a:r>
              <a:rPr lang="zh-TW" altLang="en-US" b="1" dirty="0">
                <a:latin typeface="+mj-lt"/>
              </a:rPr>
              <a:t>    </a:t>
            </a:r>
            <a:r>
              <a:rPr lang="en-US" altLang="zh-TW" b="1" dirty="0" smtClean="0">
                <a:latin typeface="+mj-lt"/>
              </a:rPr>
              <a:t>0</a:t>
            </a:r>
            <a:endParaRPr lang="zh-TW" altLang="en-US" b="1" dirty="0">
              <a:latin typeface="+mj-lt"/>
            </a:endParaRPr>
          </a:p>
        </p:txBody>
      </p:sp>
      <p:sp>
        <p:nvSpPr>
          <p:cNvPr id="48" name="矩形 22"/>
          <p:cNvSpPr>
            <a:spLocks noChangeArrowheads="1"/>
          </p:cNvSpPr>
          <p:nvPr/>
        </p:nvSpPr>
        <p:spPr bwMode="auto">
          <a:xfrm>
            <a:off x="6876255" y="5083239"/>
            <a:ext cx="761505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solidFill>
              <a:schemeClr val="tx1">
                <a:alpha val="0"/>
              </a:schemeClr>
            </a:solidFill>
            <a:round/>
            <a:headEnd/>
            <a:tailEnd/>
          </a:ln>
        </p:spPr>
        <p:txBody>
          <a:bodyPr wrap="square" tIns="137160" bIns="137160">
            <a:spAutoFit/>
          </a:bodyPr>
          <a:lstStyle/>
          <a:p>
            <a:pPr algn="ctr">
              <a:defRPr/>
            </a:pPr>
            <a:r>
              <a:rPr lang="en-US" altLang="zh-TW" b="1" dirty="0">
                <a:latin typeface="+mj-lt"/>
              </a:rPr>
              <a:t>T</a:t>
            </a:r>
            <a:r>
              <a:rPr lang="en-US" altLang="zh-TW" b="1" dirty="0" smtClean="0">
                <a:latin typeface="+mj-lt"/>
              </a:rPr>
              <a:t>[4]</a:t>
            </a:r>
            <a:endParaRPr lang="zh-TW" altLang="en-US" b="1" dirty="0">
              <a:latin typeface="+mj-lt"/>
            </a:endParaRPr>
          </a:p>
        </p:txBody>
      </p:sp>
      <p:sp>
        <p:nvSpPr>
          <p:cNvPr id="49" name="矩形 22"/>
          <p:cNvSpPr>
            <a:spLocks noChangeArrowheads="1"/>
          </p:cNvSpPr>
          <p:nvPr/>
        </p:nvSpPr>
        <p:spPr bwMode="auto">
          <a:xfrm>
            <a:off x="7637760" y="5083239"/>
            <a:ext cx="678656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9900"/>
            </a:solidFill>
            <a:round/>
            <a:headEnd/>
            <a:tailEnd/>
          </a:ln>
        </p:spPr>
        <p:txBody>
          <a:bodyPr wrap="square" tIns="137160" bIns="137160">
            <a:spAutoFit/>
          </a:bodyPr>
          <a:lstStyle/>
          <a:p>
            <a:pPr>
              <a:defRPr/>
            </a:pPr>
            <a:r>
              <a:rPr lang="zh-TW" altLang="en-US" b="1" dirty="0">
                <a:latin typeface="+mj-lt"/>
              </a:rPr>
              <a:t>   </a:t>
            </a:r>
            <a:r>
              <a:rPr lang="en-US" altLang="zh-TW" b="1" dirty="0">
                <a:latin typeface="+mj-lt"/>
              </a:rPr>
              <a:t>-1</a:t>
            </a:r>
            <a:endParaRPr lang="zh-TW" altLang="en-US" b="1" dirty="0">
              <a:latin typeface="+mj-lt"/>
            </a:endParaRPr>
          </a:p>
        </p:txBody>
      </p:sp>
      <p:sp>
        <p:nvSpPr>
          <p:cNvPr id="50" name="矩形 22"/>
          <p:cNvSpPr>
            <a:spLocks noChangeArrowheads="1"/>
          </p:cNvSpPr>
          <p:nvPr/>
        </p:nvSpPr>
        <p:spPr bwMode="auto">
          <a:xfrm>
            <a:off x="6876255" y="5683314"/>
            <a:ext cx="761505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solidFill>
              <a:schemeClr val="tx1">
                <a:alpha val="0"/>
              </a:schemeClr>
            </a:solidFill>
            <a:round/>
            <a:headEnd/>
            <a:tailEnd/>
          </a:ln>
        </p:spPr>
        <p:txBody>
          <a:bodyPr wrap="square" tIns="137160" bIns="137160">
            <a:spAutoFit/>
          </a:bodyPr>
          <a:lstStyle/>
          <a:p>
            <a:pPr algn="ctr">
              <a:defRPr/>
            </a:pPr>
            <a:r>
              <a:rPr lang="en-US" altLang="zh-TW" b="1" dirty="0">
                <a:latin typeface="+mj-lt"/>
              </a:rPr>
              <a:t>T</a:t>
            </a:r>
            <a:r>
              <a:rPr lang="en-US" altLang="zh-TW" b="1" dirty="0" smtClean="0">
                <a:latin typeface="+mj-lt"/>
              </a:rPr>
              <a:t>[5]</a:t>
            </a:r>
            <a:endParaRPr lang="zh-TW" altLang="en-US" b="1" dirty="0">
              <a:latin typeface="+mj-lt"/>
            </a:endParaRPr>
          </a:p>
        </p:txBody>
      </p:sp>
      <p:sp>
        <p:nvSpPr>
          <p:cNvPr id="51" name="矩形 22"/>
          <p:cNvSpPr>
            <a:spLocks noChangeArrowheads="1"/>
          </p:cNvSpPr>
          <p:nvPr/>
        </p:nvSpPr>
        <p:spPr bwMode="auto">
          <a:xfrm>
            <a:off x="7637760" y="5683314"/>
            <a:ext cx="678656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9900"/>
            </a:solidFill>
            <a:round/>
            <a:headEnd/>
            <a:tailEnd/>
          </a:ln>
        </p:spPr>
        <p:txBody>
          <a:bodyPr wrap="square" tIns="137160" bIns="137160">
            <a:spAutoFit/>
          </a:bodyPr>
          <a:lstStyle/>
          <a:p>
            <a:pPr>
              <a:defRPr/>
            </a:pPr>
            <a:r>
              <a:rPr lang="zh-TW" altLang="en-US" b="1" dirty="0">
                <a:latin typeface="+mj-lt"/>
              </a:rPr>
              <a:t>    </a:t>
            </a:r>
            <a:r>
              <a:rPr lang="en-US" altLang="zh-TW" b="1" dirty="0">
                <a:latin typeface="+mj-lt"/>
              </a:rPr>
              <a:t>4</a:t>
            </a:r>
            <a:endParaRPr lang="zh-TW" altLang="en-US" b="1" dirty="0">
              <a:latin typeface="+mj-lt"/>
            </a:endParaRPr>
          </a:p>
        </p:txBody>
      </p:sp>
      <p:sp>
        <p:nvSpPr>
          <p:cNvPr id="52" name="矩形 22"/>
          <p:cNvSpPr>
            <a:spLocks noChangeArrowheads="1"/>
          </p:cNvSpPr>
          <p:nvPr/>
        </p:nvSpPr>
        <p:spPr bwMode="auto">
          <a:xfrm>
            <a:off x="642938" y="3663156"/>
            <a:ext cx="642937" cy="600075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 algn="ctr">
              <a:defRPr/>
            </a:pPr>
            <a:r>
              <a:rPr lang="en-US" altLang="zh-TW" b="1" dirty="0">
                <a:latin typeface="+mj-lt"/>
              </a:rPr>
              <a:t>S</a:t>
            </a:r>
            <a:r>
              <a:rPr lang="en-US" altLang="zh-TW" b="1" baseline="-25000" dirty="0">
                <a:latin typeface="+mj-lt"/>
              </a:rPr>
              <a:t>1</a:t>
            </a:r>
            <a:endParaRPr lang="zh-TW" altLang="en-US" b="1" baseline="-25000" dirty="0">
              <a:latin typeface="+mj-lt"/>
            </a:endParaRPr>
          </a:p>
        </p:txBody>
      </p:sp>
      <p:sp>
        <p:nvSpPr>
          <p:cNvPr id="53" name="矩形 22"/>
          <p:cNvSpPr>
            <a:spLocks noChangeArrowheads="1"/>
          </p:cNvSpPr>
          <p:nvPr/>
        </p:nvSpPr>
        <p:spPr bwMode="auto">
          <a:xfrm>
            <a:off x="642938" y="4263231"/>
            <a:ext cx="642937" cy="600075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 algn="ctr">
              <a:defRPr/>
            </a:pPr>
            <a:r>
              <a:rPr lang="en-US" altLang="zh-TW" b="1" dirty="0">
                <a:latin typeface="+mj-lt"/>
              </a:rPr>
              <a:t>S</a:t>
            </a:r>
            <a:r>
              <a:rPr lang="en-US" altLang="zh-TW" b="1" baseline="-25000" dirty="0">
                <a:latin typeface="+mj-lt"/>
              </a:rPr>
              <a:t>2</a:t>
            </a:r>
            <a:endParaRPr lang="zh-TW" altLang="en-US" b="1" baseline="-25000" dirty="0">
              <a:latin typeface="+mj-lt"/>
            </a:endParaRPr>
          </a:p>
        </p:txBody>
      </p:sp>
      <p:sp>
        <p:nvSpPr>
          <p:cNvPr id="54" name="矩形 22"/>
          <p:cNvSpPr>
            <a:spLocks noChangeArrowheads="1"/>
          </p:cNvSpPr>
          <p:nvPr/>
        </p:nvSpPr>
        <p:spPr bwMode="auto">
          <a:xfrm>
            <a:off x="642938" y="4861718"/>
            <a:ext cx="642937" cy="600075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 algn="ctr">
              <a:defRPr/>
            </a:pPr>
            <a:r>
              <a:rPr lang="en-US" altLang="zh-TW" b="1" dirty="0">
                <a:latin typeface="+mj-lt"/>
              </a:rPr>
              <a:t>S</a:t>
            </a:r>
            <a:r>
              <a:rPr lang="en-US" altLang="zh-TW" b="1" baseline="-25000" dirty="0">
                <a:latin typeface="+mj-lt"/>
              </a:rPr>
              <a:t>3</a:t>
            </a:r>
            <a:endParaRPr lang="zh-TW" altLang="en-US" b="1" baseline="-25000" dirty="0">
              <a:latin typeface="+mj-lt"/>
            </a:endParaRPr>
          </a:p>
        </p:txBody>
      </p:sp>
      <p:sp>
        <p:nvSpPr>
          <p:cNvPr id="56" name="矩形 22"/>
          <p:cNvSpPr>
            <a:spLocks noChangeArrowheads="1"/>
          </p:cNvSpPr>
          <p:nvPr/>
        </p:nvSpPr>
        <p:spPr bwMode="auto">
          <a:xfrm>
            <a:off x="1285875" y="3664743"/>
            <a:ext cx="642938" cy="600075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 algn="ctr"/>
            <a:endParaRPr lang="zh-TW" altLang="en-US"/>
          </a:p>
        </p:txBody>
      </p:sp>
      <p:sp>
        <p:nvSpPr>
          <p:cNvPr id="57" name="矩形 22"/>
          <p:cNvSpPr>
            <a:spLocks noChangeArrowheads="1"/>
          </p:cNvSpPr>
          <p:nvPr/>
        </p:nvSpPr>
        <p:spPr bwMode="auto">
          <a:xfrm>
            <a:off x="1285875" y="4263231"/>
            <a:ext cx="642938" cy="600075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 algn="ctr"/>
            <a:endParaRPr lang="zh-TW" altLang="en-US"/>
          </a:p>
        </p:txBody>
      </p:sp>
      <p:sp>
        <p:nvSpPr>
          <p:cNvPr id="58" name="矩形 22"/>
          <p:cNvSpPr>
            <a:spLocks noChangeArrowheads="1"/>
          </p:cNvSpPr>
          <p:nvPr/>
        </p:nvSpPr>
        <p:spPr bwMode="auto">
          <a:xfrm>
            <a:off x="1285875" y="4861718"/>
            <a:ext cx="642938" cy="600075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 algn="ctr"/>
            <a:endParaRPr lang="zh-TW" altLang="en-US"/>
          </a:p>
        </p:txBody>
      </p:sp>
      <p:sp>
        <p:nvSpPr>
          <p:cNvPr id="59" name="橢圓 11"/>
          <p:cNvSpPr>
            <a:spLocks noChangeArrowheads="1"/>
          </p:cNvSpPr>
          <p:nvPr/>
        </p:nvSpPr>
        <p:spPr bwMode="auto">
          <a:xfrm>
            <a:off x="3143250" y="3704431"/>
            <a:ext cx="500063" cy="500062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60" name="橢圓 12"/>
          <p:cNvSpPr>
            <a:spLocks noChangeArrowheads="1"/>
          </p:cNvSpPr>
          <p:nvPr/>
        </p:nvSpPr>
        <p:spPr bwMode="auto">
          <a:xfrm>
            <a:off x="2857500" y="4490243"/>
            <a:ext cx="500063" cy="500063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61" name="橢圓 13"/>
          <p:cNvSpPr>
            <a:spLocks noChangeArrowheads="1"/>
          </p:cNvSpPr>
          <p:nvPr/>
        </p:nvSpPr>
        <p:spPr bwMode="auto">
          <a:xfrm>
            <a:off x="3500438" y="4490243"/>
            <a:ext cx="500062" cy="500063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62" name="橢圓 14"/>
          <p:cNvSpPr>
            <a:spLocks noChangeArrowheads="1"/>
          </p:cNvSpPr>
          <p:nvPr/>
        </p:nvSpPr>
        <p:spPr bwMode="auto">
          <a:xfrm>
            <a:off x="4572000" y="3704431"/>
            <a:ext cx="500063" cy="500062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63" name="橢圓 15"/>
          <p:cNvSpPr>
            <a:spLocks noChangeArrowheads="1"/>
          </p:cNvSpPr>
          <p:nvPr/>
        </p:nvSpPr>
        <p:spPr bwMode="auto">
          <a:xfrm>
            <a:off x="5929313" y="3704431"/>
            <a:ext cx="500062" cy="500062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64" name="橢圓 16"/>
          <p:cNvSpPr>
            <a:spLocks noChangeArrowheads="1"/>
          </p:cNvSpPr>
          <p:nvPr/>
        </p:nvSpPr>
        <p:spPr bwMode="auto">
          <a:xfrm>
            <a:off x="5929313" y="4490243"/>
            <a:ext cx="500062" cy="500063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65" name="矩形 22"/>
          <p:cNvSpPr>
            <a:spLocks noChangeArrowheads="1"/>
          </p:cNvSpPr>
          <p:nvPr/>
        </p:nvSpPr>
        <p:spPr bwMode="auto">
          <a:xfrm>
            <a:off x="3214688" y="3647281"/>
            <a:ext cx="357187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 smtClean="0">
                <a:latin typeface="+mj-lt"/>
              </a:rPr>
              <a:t>0</a:t>
            </a:r>
            <a:endParaRPr lang="zh-TW" altLang="en-US" b="1" dirty="0">
              <a:latin typeface="+mj-lt"/>
            </a:endParaRPr>
          </a:p>
        </p:txBody>
      </p:sp>
      <p:sp>
        <p:nvSpPr>
          <p:cNvPr id="66" name="矩形 22"/>
          <p:cNvSpPr>
            <a:spLocks noChangeArrowheads="1"/>
          </p:cNvSpPr>
          <p:nvPr/>
        </p:nvSpPr>
        <p:spPr bwMode="auto">
          <a:xfrm>
            <a:off x="2928938" y="4461668"/>
            <a:ext cx="357187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 smtClean="0">
                <a:latin typeface="+mj-lt"/>
              </a:rPr>
              <a:t>2</a:t>
            </a:r>
            <a:endParaRPr lang="zh-TW" altLang="en-US" b="1" dirty="0">
              <a:latin typeface="+mj-lt"/>
            </a:endParaRPr>
          </a:p>
        </p:txBody>
      </p:sp>
      <p:sp>
        <p:nvSpPr>
          <p:cNvPr id="67" name="矩形 22"/>
          <p:cNvSpPr>
            <a:spLocks noChangeArrowheads="1"/>
          </p:cNvSpPr>
          <p:nvPr/>
        </p:nvSpPr>
        <p:spPr bwMode="auto">
          <a:xfrm>
            <a:off x="3571875" y="4461668"/>
            <a:ext cx="357188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 smtClean="0">
                <a:latin typeface="+mj-lt"/>
              </a:rPr>
              <a:t>3</a:t>
            </a:r>
            <a:endParaRPr lang="zh-TW" altLang="en-US" b="1" dirty="0">
              <a:latin typeface="+mj-lt"/>
            </a:endParaRPr>
          </a:p>
        </p:txBody>
      </p:sp>
      <p:sp>
        <p:nvSpPr>
          <p:cNvPr id="68" name="矩形 22"/>
          <p:cNvSpPr>
            <a:spLocks noChangeArrowheads="1"/>
          </p:cNvSpPr>
          <p:nvPr/>
        </p:nvSpPr>
        <p:spPr bwMode="auto">
          <a:xfrm>
            <a:off x="4643438" y="3675856"/>
            <a:ext cx="357187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 smtClean="0">
                <a:latin typeface="+mj-lt"/>
              </a:rPr>
              <a:t>1</a:t>
            </a:r>
            <a:endParaRPr lang="zh-TW" altLang="en-US" b="1" dirty="0">
              <a:latin typeface="+mj-lt"/>
            </a:endParaRPr>
          </a:p>
        </p:txBody>
      </p:sp>
      <p:sp>
        <p:nvSpPr>
          <p:cNvPr id="69" name="矩形 22"/>
          <p:cNvSpPr>
            <a:spLocks noChangeArrowheads="1"/>
          </p:cNvSpPr>
          <p:nvPr/>
        </p:nvSpPr>
        <p:spPr bwMode="auto">
          <a:xfrm>
            <a:off x="6000750" y="3679031"/>
            <a:ext cx="357188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latin typeface="+mj-lt"/>
              </a:rPr>
              <a:t>4</a:t>
            </a:r>
            <a:endParaRPr lang="zh-TW" altLang="en-US" b="1" dirty="0">
              <a:latin typeface="+mj-lt"/>
            </a:endParaRPr>
          </a:p>
        </p:txBody>
      </p:sp>
      <p:sp>
        <p:nvSpPr>
          <p:cNvPr id="70" name="矩形 22"/>
          <p:cNvSpPr>
            <a:spLocks noChangeArrowheads="1"/>
          </p:cNvSpPr>
          <p:nvPr/>
        </p:nvSpPr>
        <p:spPr bwMode="auto">
          <a:xfrm>
            <a:off x="6000750" y="4461668"/>
            <a:ext cx="357188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 smtClean="0">
                <a:latin typeface="+mj-lt"/>
              </a:rPr>
              <a:t>5</a:t>
            </a:r>
            <a:endParaRPr lang="zh-TW" altLang="en-US" b="1" dirty="0">
              <a:latin typeface="+mj-lt"/>
            </a:endParaRPr>
          </a:p>
        </p:txBody>
      </p:sp>
      <p:sp>
        <p:nvSpPr>
          <p:cNvPr id="71" name="矩形 22"/>
          <p:cNvSpPr>
            <a:spLocks noChangeArrowheads="1"/>
          </p:cNvSpPr>
          <p:nvPr/>
        </p:nvSpPr>
        <p:spPr bwMode="auto">
          <a:xfrm>
            <a:off x="3143250" y="5133181"/>
            <a:ext cx="571500" cy="600075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latin typeface="+mj-lt"/>
              </a:rPr>
              <a:t>S</a:t>
            </a:r>
            <a:r>
              <a:rPr lang="en-US" altLang="zh-TW" b="1" baseline="-25000" dirty="0">
                <a:latin typeface="+mj-lt"/>
              </a:rPr>
              <a:t>1</a:t>
            </a:r>
            <a:endParaRPr lang="zh-TW" altLang="en-US" b="1" baseline="-25000" dirty="0">
              <a:latin typeface="+mj-lt"/>
            </a:endParaRPr>
          </a:p>
        </p:txBody>
      </p:sp>
      <p:sp>
        <p:nvSpPr>
          <p:cNvPr id="72" name="矩形 22"/>
          <p:cNvSpPr>
            <a:spLocks noChangeArrowheads="1"/>
          </p:cNvSpPr>
          <p:nvPr/>
        </p:nvSpPr>
        <p:spPr bwMode="auto">
          <a:xfrm>
            <a:off x="4572000" y="5133181"/>
            <a:ext cx="571500" cy="600075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latin typeface="+mj-lt"/>
              </a:rPr>
              <a:t>S</a:t>
            </a:r>
            <a:r>
              <a:rPr lang="en-US" altLang="zh-TW" b="1" baseline="-25000" dirty="0">
                <a:latin typeface="+mj-lt"/>
              </a:rPr>
              <a:t>2</a:t>
            </a:r>
            <a:endParaRPr lang="zh-TW" altLang="en-US" b="1" baseline="-25000" dirty="0">
              <a:latin typeface="+mj-lt"/>
            </a:endParaRPr>
          </a:p>
        </p:txBody>
      </p:sp>
      <p:sp>
        <p:nvSpPr>
          <p:cNvPr id="73" name="矩形 22"/>
          <p:cNvSpPr>
            <a:spLocks noChangeArrowheads="1"/>
          </p:cNvSpPr>
          <p:nvPr/>
        </p:nvSpPr>
        <p:spPr bwMode="auto">
          <a:xfrm>
            <a:off x="5929313" y="5133181"/>
            <a:ext cx="571500" cy="600075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latin typeface="+mj-lt"/>
              </a:rPr>
              <a:t>S</a:t>
            </a:r>
            <a:r>
              <a:rPr lang="en-US" altLang="zh-TW" b="1" baseline="-25000" dirty="0">
                <a:latin typeface="+mj-lt"/>
              </a:rPr>
              <a:t>3</a:t>
            </a:r>
            <a:endParaRPr lang="zh-TW" altLang="en-US" b="1" baseline="-25000" dirty="0">
              <a:latin typeface="+mj-lt"/>
            </a:endParaRPr>
          </a:p>
        </p:txBody>
      </p:sp>
      <p:cxnSp>
        <p:nvCxnSpPr>
          <p:cNvPr id="74" name="直線單箭頭接點 73"/>
          <p:cNvCxnSpPr>
            <a:cxnSpLocks noChangeShapeType="1"/>
          </p:cNvCxnSpPr>
          <p:nvPr/>
        </p:nvCxnSpPr>
        <p:spPr bwMode="auto">
          <a:xfrm>
            <a:off x="1571625" y="3961606"/>
            <a:ext cx="1357313" cy="1587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75" name="直線單箭頭接點 41"/>
          <p:cNvCxnSpPr>
            <a:cxnSpLocks noChangeShapeType="1"/>
          </p:cNvCxnSpPr>
          <p:nvPr/>
        </p:nvCxnSpPr>
        <p:spPr bwMode="auto">
          <a:xfrm rot="10800000">
            <a:off x="1571625" y="4602956"/>
            <a:ext cx="1000125" cy="1587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76" name="直線單箭頭接點 46"/>
          <p:cNvCxnSpPr>
            <a:cxnSpLocks noChangeShapeType="1"/>
          </p:cNvCxnSpPr>
          <p:nvPr/>
        </p:nvCxnSpPr>
        <p:spPr bwMode="auto">
          <a:xfrm rot="10800000">
            <a:off x="1571625" y="5176043"/>
            <a:ext cx="714375" cy="0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77" name="直線接點 49"/>
          <p:cNvCxnSpPr>
            <a:cxnSpLocks noChangeShapeType="1"/>
          </p:cNvCxnSpPr>
          <p:nvPr/>
        </p:nvCxnSpPr>
        <p:spPr bwMode="auto">
          <a:xfrm rot="5400000" flipH="1" flipV="1">
            <a:off x="1999456" y="4033837"/>
            <a:ext cx="1144588" cy="0"/>
          </a:xfrm>
          <a:prstGeom prst="lin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78" name="直線接點 50"/>
          <p:cNvCxnSpPr>
            <a:cxnSpLocks noChangeShapeType="1"/>
          </p:cNvCxnSpPr>
          <p:nvPr/>
        </p:nvCxnSpPr>
        <p:spPr bwMode="auto">
          <a:xfrm rot="5400000" flipH="1" flipV="1">
            <a:off x="1248569" y="4140200"/>
            <a:ext cx="2073275" cy="1587"/>
          </a:xfrm>
          <a:prstGeom prst="lin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79" name="直線接點 52"/>
          <p:cNvCxnSpPr>
            <a:cxnSpLocks noChangeShapeType="1"/>
          </p:cNvCxnSpPr>
          <p:nvPr/>
        </p:nvCxnSpPr>
        <p:spPr bwMode="auto">
          <a:xfrm rot="10800000" flipV="1">
            <a:off x="2571750" y="3461543"/>
            <a:ext cx="1428750" cy="0"/>
          </a:xfrm>
          <a:prstGeom prst="lin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80" name="直線接點 55"/>
          <p:cNvCxnSpPr>
            <a:cxnSpLocks noChangeShapeType="1"/>
          </p:cNvCxnSpPr>
          <p:nvPr/>
        </p:nvCxnSpPr>
        <p:spPr bwMode="auto">
          <a:xfrm rot="10800000">
            <a:off x="2286000" y="3102768"/>
            <a:ext cx="3071813" cy="1588"/>
          </a:xfrm>
          <a:prstGeom prst="lin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81" name="直線接點 59"/>
          <p:cNvCxnSpPr>
            <a:cxnSpLocks noChangeShapeType="1"/>
          </p:cNvCxnSpPr>
          <p:nvPr/>
        </p:nvCxnSpPr>
        <p:spPr bwMode="auto">
          <a:xfrm rot="5400000" flipH="1" flipV="1">
            <a:off x="3751262" y="3710781"/>
            <a:ext cx="500063" cy="1588"/>
          </a:xfrm>
          <a:prstGeom prst="lin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82" name="直線接點 62"/>
          <p:cNvCxnSpPr>
            <a:cxnSpLocks noChangeShapeType="1"/>
          </p:cNvCxnSpPr>
          <p:nvPr/>
        </p:nvCxnSpPr>
        <p:spPr bwMode="auto">
          <a:xfrm rot="5400000" flipH="1" flipV="1">
            <a:off x="4929982" y="3532187"/>
            <a:ext cx="857250" cy="1587"/>
          </a:xfrm>
          <a:prstGeom prst="lin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83" name="直線單箭頭接點 64"/>
          <p:cNvCxnSpPr>
            <a:cxnSpLocks noChangeShapeType="1"/>
          </p:cNvCxnSpPr>
          <p:nvPr/>
        </p:nvCxnSpPr>
        <p:spPr bwMode="auto">
          <a:xfrm flipV="1">
            <a:off x="4000500" y="3955256"/>
            <a:ext cx="357188" cy="6350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84" name="直線單箭頭接點 71"/>
          <p:cNvCxnSpPr>
            <a:cxnSpLocks noChangeShapeType="1"/>
          </p:cNvCxnSpPr>
          <p:nvPr/>
        </p:nvCxnSpPr>
        <p:spPr bwMode="auto">
          <a:xfrm flipV="1">
            <a:off x="5357813" y="3961606"/>
            <a:ext cx="357187" cy="6350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85" name="直線單箭頭接點 74"/>
          <p:cNvCxnSpPr>
            <a:cxnSpLocks noChangeShapeType="1"/>
            <a:stCxn id="61" idx="1"/>
            <a:endCxn id="59" idx="4"/>
          </p:cNvCxnSpPr>
          <p:nvPr/>
        </p:nvCxnSpPr>
        <p:spPr bwMode="auto">
          <a:xfrm rot="16200000" flipV="1">
            <a:off x="3304381" y="4294187"/>
            <a:ext cx="358775" cy="179388"/>
          </a:xfrm>
          <a:prstGeom prst="straightConnector1">
            <a:avLst/>
          </a:prstGeom>
          <a:noFill/>
          <a:ln w="38100" algn="ctr">
            <a:solidFill>
              <a:srgbClr val="0000FF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86" name="直線單箭頭接點 78"/>
          <p:cNvCxnSpPr>
            <a:cxnSpLocks noChangeShapeType="1"/>
            <a:stCxn id="60" idx="7"/>
            <a:endCxn id="59" idx="4"/>
          </p:cNvCxnSpPr>
          <p:nvPr/>
        </p:nvCxnSpPr>
        <p:spPr bwMode="auto">
          <a:xfrm rot="5400000" flipH="1" flipV="1">
            <a:off x="3159919" y="4329112"/>
            <a:ext cx="358775" cy="109537"/>
          </a:xfrm>
          <a:prstGeom prst="straightConnector1">
            <a:avLst/>
          </a:prstGeom>
          <a:noFill/>
          <a:ln w="38100" algn="ctr">
            <a:solidFill>
              <a:srgbClr val="0000FF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87" name="直線單箭頭接點 81"/>
          <p:cNvCxnSpPr>
            <a:cxnSpLocks noChangeShapeType="1"/>
            <a:stCxn id="70" idx="0"/>
            <a:endCxn id="63" idx="4"/>
          </p:cNvCxnSpPr>
          <p:nvPr/>
        </p:nvCxnSpPr>
        <p:spPr bwMode="auto">
          <a:xfrm flipV="1">
            <a:off x="6179344" y="4204493"/>
            <a:ext cx="0" cy="257175"/>
          </a:xfrm>
          <a:prstGeom prst="straightConnector1">
            <a:avLst/>
          </a:prstGeom>
          <a:noFill/>
          <a:ln w="38100" algn="ctr">
            <a:solidFill>
              <a:srgbClr val="0000FF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88" name="矩形 22"/>
          <p:cNvSpPr>
            <a:spLocks noChangeArrowheads="1"/>
          </p:cNvSpPr>
          <p:nvPr/>
        </p:nvSpPr>
        <p:spPr bwMode="auto">
          <a:xfrm>
            <a:off x="638320" y="3107570"/>
            <a:ext cx="1285875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solidFill>
              <a:schemeClr val="tx1">
                <a:alpha val="0"/>
              </a:schemeClr>
            </a:solidFill>
            <a:round/>
            <a:headEnd/>
            <a:tailEnd/>
          </a:ln>
        </p:spPr>
        <p:txBody>
          <a:bodyPr wrap="square" tIns="137160" bIns="137160">
            <a:spAutoFit/>
          </a:bodyPr>
          <a:lstStyle/>
          <a:p>
            <a:pPr algn="ctr">
              <a:defRPr/>
            </a:pPr>
            <a:r>
              <a:rPr lang="en-US" altLang="zh-TW" b="1" dirty="0" smtClean="0">
                <a:latin typeface="+mj-lt"/>
              </a:rPr>
              <a:t>Set </a:t>
            </a:r>
            <a:r>
              <a:rPr lang="en-US" altLang="zh-TW" b="1" dirty="0">
                <a:latin typeface="+mj-lt"/>
              </a:rPr>
              <a:t>name</a:t>
            </a:r>
            <a:endParaRPr lang="zh-TW" altLang="en-US" b="1" dirty="0">
              <a:latin typeface="+mj-lt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60</a:t>
            </a:fld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4139952" y="5662989"/>
            <a:ext cx="22322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e.g., this indicates that 5’s parent is 4</a:t>
            </a:r>
            <a:endParaRPr lang="zh-TW" altLang="en-US" dirty="0"/>
          </a:p>
        </p:txBody>
      </p:sp>
      <p:cxnSp>
        <p:nvCxnSpPr>
          <p:cNvPr id="7" name="直線單箭頭接點 6"/>
          <p:cNvCxnSpPr>
            <a:endCxn id="50" idx="1"/>
          </p:cNvCxnSpPr>
          <p:nvPr/>
        </p:nvCxnSpPr>
        <p:spPr>
          <a:xfrm>
            <a:off x="5927800" y="5951563"/>
            <a:ext cx="948455" cy="875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149834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3" grpId="0" animBg="1"/>
      <p:bldP spid="45" grpId="0" animBg="1"/>
      <p:bldP spid="47" grpId="0" animBg="1"/>
      <p:bldP spid="49" grpId="0" animBg="1"/>
      <p:bldP spid="51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22"/>
          <p:cNvSpPr>
            <a:spLocks noChangeArrowheads="1"/>
          </p:cNvSpPr>
          <p:nvPr/>
        </p:nvSpPr>
        <p:spPr bwMode="auto">
          <a:xfrm>
            <a:off x="6989688" y="5111750"/>
            <a:ext cx="678656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9900"/>
            </a:solidFill>
            <a:round/>
            <a:headEnd/>
            <a:tailEnd/>
          </a:ln>
        </p:spPr>
        <p:txBody>
          <a:bodyPr wrap="square" tIns="137160" bIns="137160">
            <a:spAutoFit/>
          </a:bodyPr>
          <a:lstStyle/>
          <a:p>
            <a:pPr>
              <a:defRPr/>
            </a:pPr>
            <a:r>
              <a:rPr lang="zh-TW" altLang="en-US" b="1" dirty="0">
                <a:latin typeface="+mj-lt"/>
              </a:rPr>
              <a:t>   </a:t>
            </a:r>
            <a:r>
              <a:rPr lang="en-US" altLang="zh-TW" b="1" dirty="0">
                <a:latin typeface="+mj-lt"/>
              </a:rPr>
              <a:t>-1</a:t>
            </a:r>
            <a:endParaRPr lang="zh-TW" altLang="en-US" b="1" dirty="0">
              <a:latin typeface="+mj-lt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DS Operation: Union(S</a:t>
            </a:r>
            <a:r>
              <a:rPr lang="en-US" altLang="zh-TW" baseline="-25000" dirty="0"/>
              <a:t>i</a:t>
            </a:r>
            <a:r>
              <a:rPr lang="en-US" altLang="zh-TW" dirty="0"/>
              <a:t>, </a:t>
            </a:r>
            <a:r>
              <a:rPr lang="en-US" altLang="zh-TW" dirty="0" err="1"/>
              <a:t>S</a:t>
            </a:r>
            <a:r>
              <a:rPr lang="en-US" altLang="zh-TW" baseline="-25000" dirty="0" err="1"/>
              <a:t>j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Set the parent field of one of the root to the other </a:t>
            </a:r>
            <a:r>
              <a:rPr lang="en-US" altLang="zh-TW" dirty="0" smtClean="0"/>
              <a:t>root</a:t>
            </a:r>
          </a:p>
          <a:p>
            <a:pPr lvl="1"/>
            <a:r>
              <a:rPr lang="en-US" altLang="zh-TW" dirty="0" smtClean="0"/>
              <a:t>S</a:t>
            </a:r>
            <a:r>
              <a:rPr lang="en-US" altLang="zh-TW" baseline="-25000" dirty="0" smtClean="0"/>
              <a:t>1</a:t>
            </a:r>
            <a:r>
              <a:rPr lang="en-US" altLang="zh-TW" dirty="0" smtClean="0"/>
              <a:t>=Union(S</a:t>
            </a:r>
            <a:r>
              <a:rPr lang="en-US" altLang="zh-TW" baseline="-25000" dirty="0"/>
              <a:t>1</a:t>
            </a:r>
            <a:r>
              <a:rPr lang="en-US" altLang="zh-TW" dirty="0" smtClean="0"/>
              <a:t>, S</a:t>
            </a:r>
            <a:r>
              <a:rPr lang="en-US" altLang="zh-TW" baseline="-25000" dirty="0" smtClean="0"/>
              <a:t>3</a:t>
            </a:r>
            <a:r>
              <a:rPr lang="en-US" altLang="zh-TW" dirty="0" smtClean="0"/>
              <a:t>)</a:t>
            </a:r>
          </a:p>
          <a:p>
            <a:pPr lvl="1"/>
            <a:r>
              <a:rPr lang="en-US" altLang="zh-TW" dirty="0"/>
              <a:t>Time complexity : </a:t>
            </a:r>
            <a:r>
              <a:rPr lang="en-US" altLang="zh-TW" dirty="0">
                <a:solidFill>
                  <a:srgbClr val="FF0000"/>
                </a:solidFill>
              </a:rPr>
              <a:t>O(1)</a:t>
            </a:r>
          </a:p>
          <a:p>
            <a:endParaRPr lang="en-US" altLang="zh-TW" dirty="0"/>
          </a:p>
        </p:txBody>
      </p:sp>
      <p:sp>
        <p:nvSpPr>
          <p:cNvPr id="4" name="橢圓 22"/>
          <p:cNvSpPr>
            <a:spLocks noChangeArrowheads="1"/>
          </p:cNvSpPr>
          <p:nvPr/>
        </p:nvSpPr>
        <p:spPr bwMode="auto">
          <a:xfrm>
            <a:off x="1285875" y="4137620"/>
            <a:ext cx="500063" cy="500062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5" name="橢圓 23"/>
          <p:cNvSpPr>
            <a:spLocks noChangeArrowheads="1"/>
          </p:cNvSpPr>
          <p:nvPr/>
        </p:nvSpPr>
        <p:spPr bwMode="auto">
          <a:xfrm>
            <a:off x="1000125" y="4923432"/>
            <a:ext cx="500063" cy="500063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6" name="橢圓 24"/>
          <p:cNvSpPr>
            <a:spLocks noChangeArrowheads="1"/>
          </p:cNvSpPr>
          <p:nvPr/>
        </p:nvSpPr>
        <p:spPr bwMode="auto">
          <a:xfrm>
            <a:off x="1643063" y="4923432"/>
            <a:ext cx="500062" cy="500063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7" name="橢圓 26"/>
          <p:cNvSpPr>
            <a:spLocks noChangeArrowheads="1"/>
          </p:cNvSpPr>
          <p:nvPr/>
        </p:nvSpPr>
        <p:spPr bwMode="auto">
          <a:xfrm>
            <a:off x="2500313" y="4137620"/>
            <a:ext cx="500062" cy="500062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8" name="橢圓 27"/>
          <p:cNvSpPr>
            <a:spLocks noChangeArrowheads="1"/>
          </p:cNvSpPr>
          <p:nvPr/>
        </p:nvSpPr>
        <p:spPr bwMode="auto">
          <a:xfrm>
            <a:off x="2500313" y="4923432"/>
            <a:ext cx="500062" cy="500063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9" name="矩形 22"/>
          <p:cNvSpPr>
            <a:spLocks noChangeArrowheads="1"/>
          </p:cNvSpPr>
          <p:nvPr/>
        </p:nvSpPr>
        <p:spPr bwMode="auto">
          <a:xfrm>
            <a:off x="1357313" y="4080470"/>
            <a:ext cx="357187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 smtClean="0">
                <a:latin typeface="+mj-lt"/>
              </a:rPr>
              <a:t>0</a:t>
            </a:r>
            <a:endParaRPr lang="zh-TW" altLang="en-US" b="1" dirty="0">
              <a:latin typeface="+mj-lt"/>
            </a:endParaRPr>
          </a:p>
        </p:txBody>
      </p:sp>
      <p:sp>
        <p:nvSpPr>
          <p:cNvPr id="10" name="矩形 22"/>
          <p:cNvSpPr>
            <a:spLocks noChangeArrowheads="1"/>
          </p:cNvSpPr>
          <p:nvPr/>
        </p:nvSpPr>
        <p:spPr bwMode="auto">
          <a:xfrm>
            <a:off x="1071563" y="4894857"/>
            <a:ext cx="357187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latin typeface="+mj-lt"/>
              </a:rPr>
              <a:t>2</a:t>
            </a:r>
            <a:endParaRPr lang="zh-TW" altLang="en-US" b="1" dirty="0">
              <a:latin typeface="+mj-lt"/>
            </a:endParaRPr>
          </a:p>
        </p:txBody>
      </p:sp>
      <p:sp>
        <p:nvSpPr>
          <p:cNvPr id="11" name="矩形 22"/>
          <p:cNvSpPr>
            <a:spLocks noChangeArrowheads="1"/>
          </p:cNvSpPr>
          <p:nvPr/>
        </p:nvSpPr>
        <p:spPr bwMode="auto">
          <a:xfrm>
            <a:off x="1714500" y="4894857"/>
            <a:ext cx="357188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 smtClean="0">
                <a:latin typeface="+mj-lt"/>
              </a:rPr>
              <a:t>3</a:t>
            </a:r>
            <a:endParaRPr lang="zh-TW" altLang="en-US" b="1" dirty="0">
              <a:latin typeface="+mj-lt"/>
            </a:endParaRPr>
          </a:p>
        </p:txBody>
      </p:sp>
      <p:sp>
        <p:nvSpPr>
          <p:cNvPr id="12" name="矩形 22"/>
          <p:cNvSpPr>
            <a:spLocks noChangeArrowheads="1"/>
          </p:cNvSpPr>
          <p:nvPr/>
        </p:nvSpPr>
        <p:spPr bwMode="auto">
          <a:xfrm>
            <a:off x="2595563" y="4104282"/>
            <a:ext cx="357187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latin typeface="+mj-lt"/>
              </a:rPr>
              <a:t>4</a:t>
            </a:r>
            <a:endParaRPr lang="zh-TW" altLang="en-US" b="1" dirty="0">
              <a:latin typeface="+mj-lt"/>
            </a:endParaRPr>
          </a:p>
        </p:txBody>
      </p:sp>
      <p:sp>
        <p:nvSpPr>
          <p:cNvPr id="13" name="矩形 22"/>
          <p:cNvSpPr>
            <a:spLocks noChangeArrowheads="1"/>
          </p:cNvSpPr>
          <p:nvPr/>
        </p:nvSpPr>
        <p:spPr bwMode="auto">
          <a:xfrm>
            <a:off x="2595563" y="4894857"/>
            <a:ext cx="357187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latin typeface="+mj-lt"/>
              </a:rPr>
              <a:t>5</a:t>
            </a:r>
            <a:endParaRPr lang="zh-TW" altLang="en-US" b="1" dirty="0">
              <a:latin typeface="+mj-lt"/>
            </a:endParaRPr>
          </a:p>
        </p:txBody>
      </p:sp>
      <p:sp>
        <p:nvSpPr>
          <p:cNvPr id="14" name="矩形 22"/>
          <p:cNvSpPr>
            <a:spLocks noChangeArrowheads="1"/>
          </p:cNvSpPr>
          <p:nvPr/>
        </p:nvSpPr>
        <p:spPr bwMode="auto">
          <a:xfrm>
            <a:off x="1285875" y="5566370"/>
            <a:ext cx="571500" cy="600075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latin typeface="+mj-lt"/>
              </a:rPr>
              <a:t>S1</a:t>
            </a:r>
            <a:endParaRPr lang="zh-TW" altLang="en-US" b="1" dirty="0">
              <a:latin typeface="+mj-lt"/>
            </a:endParaRPr>
          </a:p>
        </p:txBody>
      </p:sp>
      <p:sp>
        <p:nvSpPr>
          <p:cNvPr id="15" name="矩形 22"/>
          <p:cNvSpPr>
            <a:spLocks noChangeArrowheads="1"/>
          </p:cNvSpPr>
          <p:nvPr/>
        </p:nvSpPr>
        <p:spPr bwMode="auto">
          <a:xfrm>
            <a:off x="2500313" y="5566370"/>
            <a:ext cx="571500" cy="600075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latin typeface="+mj-lt"/>
              </a:rPr>
              <a:t>S3</a:t>
            </a:r>
            <a:endParaRPr lang="zh-TW" altLang="en-US" b="1" dirty="0">
              <a:latin typeface="+mj-lt"/>
            </a:endParaRPr>
          </a:p>
        </p:txBody>
      </p:sp>
      <p:cxnSp>
        <p:nvCxnSpPr>
          <p:cNvPr id="16" name="直線單箭頭接點 39"/>
          <p:cNvCxnSpPr>
            <a:cxnSpLocks noChangeShapeType="1"/>
            <a:stCxn id="6" idx="1"/>
            <a:endCxn id="4" idx="4"/>
          </p:cNvCxnSpPr>
          <p:nvPr/>
        </p:nvCxnSpPr>
        <p:spPr bwMode="auto">
          <a:xfrm rot="16200000" flipV="1">
            <a:off x="1446213" y="4726582"/>
            <a:ext cx="358775" cy="180975"/>
          </a:xfrm>
          <a:prstGeom prst="straightConnector1">
            <a:avLst/>
          </a:prstGeom>
          <a:noFill/>
          <a:ln w="38100" algn="ctr">
            <a:solidFill>
              <a:srgbClr val="0000FF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7" name="直線單箭頭接點 40"/>
          <p:cNvCxnSpPr>
            <a:cxnSpLocks noChangeShapeType="1"/>
            <a:stCxn id="5" idx="7"/>
            <a:endCxn id="4" idx="4"/>
          </p:cNvCxnSpPr>
          <p:nvPr/>
        </p:nvCxnSpPr>
        <p:spPr bwMode="auto">
          <a:xfrm rot="5400000" flipH="1" flipV="1">
            <a:off x="1301750" y="4763095"/>
            <a:ext cx="358775" cy="107950"/>
          </a:xfrm>
          <a:prstGeom prst="straightConnector1">
            <a:avLst/>
          </a:prstGeom>
          <a:noFill/>
          <a:ln w="38100" algn="ctr">
            <a:solidFill>
              <a:srgbClr val="0000FF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8" name="直線單箭頭接點 41"/>
          <p:cNvCxnSpPr>
            <a:cxnSpLocks noChangeShapeType="1"/>
            <a:stCxn id="8" idx="0"/>
            <a:endCxn id="7" idx="4"/>
          </p:cNvCxnSpPr>
          <p:nvPr/>
        </p:nvCxnSpPr>
        <p:spPr bwMode="auto">
          <a:xfrm rot="5400000" flipH="1" flipV="1">
            <a:off x="2606675" y="4780557"/>
            <a:ext cx="285750" cy="0"/>
          </a:xfrm>
          <a:prstGeom prst="straightConnector1">
            <a:avLst/>
          </a:prstGeom>
          <a:noFill/>
          <a:ln w="38100" algn="ctr">
            <a:solidFill>
              <a:srgbClr val="0000FF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9" name="橢圓 42"/>
          <p:cNvSpPr>
            <a:spLocks noChangeArrowheads="1"/>
          </p:cNvSpPr>
          <p:nvPr/>
        </p:nvSpPr>
        <p:spPr bwMode="auto">
          <a:xfrm>
            <a:off x="4214813" y="4151907"/>
            <a:ext cx="500062" cy="500063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20" name="橢圓 43"/>
          <p:cNvSpPr>
            <a:spLocks noChangeArrowheads="1"/>
          </p:cNvSpPr>
          <p:nvPr/>
        </p:nvSpPr>
        <p:spPr bwMode="auto">
          <a:xfrm>
            <a:off x="3929063" y="4937720"/>
            <a:ext cx="500062" cy="500062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21" name="橢圓 44"/>
          <p:cNvSpPr>
            <a:spLocks noChangeArrowheads="1"/>
          </p:cNvSpPr>
          <p:nvPr/>
        </p:nvSpPr>
        <p:spPr bwMode="auto">
          <a:xfrm>
            <a:off x="4572000" y="4937720"/>
            <a:ext cx="500063" cy="500062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22" name="橢圓 45"/>
          <p:cNvSpPr>
            <a:spLocks noChangeArrowheads="1"/>
          </p:cNvSpPr>
          <p:nvPr/>
        </p:nvSpPr>
        <p:spPr bwMode="auto">
          <a:xfrm>
            <a:off x="5214938" y="4952007"/>
            <a:ext cx="500062" cy="500063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23" name="橢圓 46"/>
          <p:cNvSpPr>
            <a:spLocks noChangeArrowheads="1"/>
          </p:cNvSpPr>
          <p:nvPr/>
        </p:nvSpPr>
        <p:spPr bwMode="auto">
          <a:xfrm>
            <a:off x="5214938" y="5737820"/>
            <a:ext cx="500062" cy="500062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24" name="矩形 22"/>
          <p:cNvSpPr>
            <a:spLocks noChangeArrowheads="1"/>
          </p:cNvSpPr>
          <p:nvPr/>
        </p:nvSpPr>
        <p:spPr bwMode="auto">
          <a:xfrm>
            <a:off x="4286250" y="4094757"/>
            <a:ext cx="357188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 smtClean="0">
                <a:latin typeface="+mj-lt"/>
              </a:rPr>
              <a:t>0</a:t>
            </a:r>
            <a:endParaRPr lang="zh-TW" altLang="en-US" b="1" dirty="0">
              <a:latin typeface="+mj-lt"/>
            </a:endParaRPr>
          </a:p>
        </p:txBody>
      </p:sp>
      <p:sp>
        <p:nvSpPr>
          <p:cNvPr id="25" name="矩形 22"/>
          <p:cNvSpPr>
            <a:spLocks noChangeArrowheads="1"/>
          </p:cNvSpPr>
          <p:nvPr/>
        </p:nvSpPr>
        <p:spPr bwMode="auto">
          <a:xfrm>
            <a:off x="4000500" y="4909145"/>
            <a:ext cx="357188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 smtClean="0">
                <a:latin typeface="+mj-lt"/>
              </a:rPr>
              <a:t>2</a:t>
            </a:r>
            <a:endParaRPr lang="zh-TW" altLang="en-US" b="1" dirty="0">
              <a:latin typeface="+mj-lt"/>
            </a:endParaRPr>
          </a:p>
        </p:txBody>
      </p:sp>
      <p:sp>
        <p:nvSpPr>
          <p:cNvPr id="26" name="矩形 22"/>
          <p:cNvSpPr>
            <a:spLocks noChangeArrowheads="1"/>
          </p:cNvSpPr>
          <p:nvPr/>
        </p:nvSpPr>
        <p:spPr bwMode="auto">
          <a:xfrm>
            <a:off x="4643438" y="4909145"/>
            <a:ext cx="357187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 smtClean="0">
                <a:latin typeface="+mj-lt"/>
              </a:rPr>
              <a:t>3</a:t>
            </a:r>
            <a:endParaRPr lang="zh-TW" altLang="en-US" b="1" dirty="0">
              <a:latin typeface="+mj-lt"/>
            </a:endParaRPr>
          </a:p>
        </p:txBody>
      </p:sp>
      <p:sp>
        <p:nvSpPr>
          <p:cNvPr id="27" name="矩形 22"/>
          <p:cNvSpPr>
            <a:spLocks noChangeArrowheads="1"/>
          </p:cNvSpPr>
          <p:nvPr/>
        </p:nvSpPr>
        <p:spPr bwMode="auto">
          <a:xfrm>
            <a:off x="5286375" y="4894857"/>
            <a:ext cx="357188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 smtClean="0">
                <a:latin typeface="+mj-lt"/>
              </a:rPr>
              <a:t>4</a:t>
            </a:r>
            <a:endParaRPr lang="zh-TW" altLang="en-US" b="1" dirty="0">
              <a:latin typeface="+mj-lt"/>
            </a:endParaRPr>
          </a:p>
        </p:txBody>
      </p:sp>
      <p:sp>
        <p:nvSpPr>
          <p:cNvPr id="28" name="矩形 22"/>
          <p:cNvSpPr>
            <a:spLocks noChangeArrowheads="1"/>
          </p:cNvSpPr>
          <p:nvPr/>
        </p:nvSpPr>
        <p:spPr bwMode="auto">
          <a:xfrm>
            <a:off x="5286375" y="5709245"/>
            <a:ext cx="357188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 smtClean="0">
                <a:latin typeface="+mj-lt"/>
              </a:rPr>
              <a:t>5</a:t>
            </a:r>
            <a:endParaRPr lang="zh-TW" altLang="en-US" b="1" dirty="0">
              <a:latin typeface="+mj-lt"/>
            </a:endParaRPr>
          </a:p>
        </p:txBody>
      </p:sp>
      <p:cxnSp>
        <p:nvCxnSpPr>
          <p:cNvPr id="29" name="直線單箭頭接點 52"/>
          <p:cNvCxnSpPr>
            <a:cxnSpLocks noChangeShapeType="1"/>
            <a:stCxn id="21" idx="1"/>
            <a:endCxn id="19" idx="4"/>
          </p:cNvCxnSpPr>
          <p:nvPr/>
        </p:nvCxnSpPr>
        <p:spPr bwMode="auto">
          <a:xfrm rot="16200000" flipV="1">
            <a:off x="4375944" y="4741664"/>
            <a:ext cx="358775" cy="179387"/>
          </a:xfrm>
          <a:prstGeom prst="straightConnector1">
            <a:avLst/>
          </a:prstGeom>
          <a:noFill/>
          <a:ln w="38100" algn="ctr">
            <a:solidFill>
              <a:srgbClr val="0000FF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0" name="直線單箭頭接點 53"/>
          <p:cNvCxnSpPr>
            <a:cxnSpLocks noChangeShapeType="1"/>
            <a:stCxn id="20" idx="7"/>
            <a:endCxn id="19" idx="4"/>
          </p:cNvCxnSpPr>
          <p:nvPr/>
        </p:nvCxnSpPr>
        <p:spPr bwMode="auto">
          <a:xfrm rot="5400000" flipH="1" flipV="1">
            <a:off x="4231481" y="4776589"/>
            <a:ext cx="358775" cy="109538"/>
          </a:xfrm>
          <a:prstGeom prst="straightConnector1">
            <a:avLst/>
          </a:prstGeom>
          <a:noFill/>
          <a:ln w="38100" algn="ctr">
            <a:solidFill>
              <a:srgbClr val="0000FF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1" name="直線單箭頭接點 54"/>
          <p:cNvCxnSpPr>
            <a:cxnSpLocks noChangeShapeType="1"/>
            <a:stCxn id="23" idx="0"/>
            <a:endCxn id="22" idx="4"/>
          </p:cNvCxnSpPr>
          <p:nvPr/>
        </p:nvCxnSpPr>
        <p:spPr bwMode="auto">
          <a:xfrm rot="5400000" flipH="1" flipV="1">
            <a:off x="5322888" y="5594945"/>
            <a:ext cx="285750" cy="0"/>
          </a:xfrm>
          <a:prstGeom prst="straightConnector1">
            <a:avLst/>
          </a:prstGeom>
          <a:noFill/>
          <a:ln w="38100" algn="ctr">
            <a:solidFill>
              <a:srgbClr val="0000FF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2" name="直線單箭頭接點 55"/>
          <p:cNvCxnSpPr>
            <a:cxnSpLocks noChangeShapeType="1"/>
            <a:stCxn id="22" idx="1"/>
            <a:endCxn id="24" idx="2"/>
          </p:cNvCxnSpPr>
          <p:nvPr/>
        </p:nvCxnSpPr>
        <p:spPr bwMode="auto">
          <a:xfrm flipH="1" flipV="1">
            <a:off x="4464844" y="4648755"/>
            <a:ext cx="823326" cy="376485"/>
          </a:xfrm>
          <a:prstGeom prst="straightConnector1">
            <a:avLst/>
          </a:prstGeom>
          <a:noFill/>
          <a:ln w="38100" algn="ctr">
            <a:solidFill>
              <a:srgbClr val="0000FF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33" name="向右箭號 83"/>
          <p:cNvSpPr>
            <a:spLocks noChangeArrowheads="1"/>
          </p:cNvSpPr>
          <p:nvPr/>
        </p:nvSpPr>
        <p:spPr bwMode="auto">
          <a:xfrm>
            <a:off x="3286125" y="4451945"/>
            <a:ext cx="642938" cy="5715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35" name="矩形 22"/>
          <p:cNvSpPr>
            <a:spLocks noChangeArrowheads="1"/>
          </p:cNvSpPr>
          <p:nvPr/>
        </p:nvSpPr>
        <p:spPr bwMode="auto">
          <a:xfrm>
            <a:off x="6989688" y="2714625"/>
            <a:ext cx="678656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9900"/>
            </a:solidFill>
            <a:round/>
            <a:headEnd/>
            <a:tailEnd/>
          </a:ln>
        </p:spPr>
        <p:txBody>
          <a:bodyPr wrap="square" tIns="137160" bIns="137160">
            <a:spAutoFit/>
          </a:bodyPr>
          <a:lstStyle/>
          <a:p>
            <a:pPr>
              <a:defRPr/>
            </a:pPr>
            <a:r>
              <a:rPr lang="zh-TW" altLang="en-US" b="1" dirty="0">
                <a:latin typeface="+mj-lt"/>
              </a:rPr>
              <a:t>   </a:t>
            </a:r>
            <a:r>
              <a:rPr lang="en-US" altLang="zh-TW" b="1" dirty="0">
                <a:latin typeface="+mj-lt"/>
              </a:rPr>
              <a:t>-1</a:t>
            </a:r>
            <a:endParaRPr lang="zh-TW" altLang="en-US" b="1" dirty="0">
              <a:latin typeface="+mj-lt"/>
            </a:endParaRPr>
          </a:p>
        </p:txBody>
      </p:sp>
      <p:sp>
        <p:nvSpPr>
          <p:cNvPr id="37" name="矩形 22"/>
          <p:cNvSpPr>
            <a:spLocks noChangeArrowheads="1"/>
          </p:cNvSpPr>
          <p:nvPr/>
        </p:nvSpPr>
        <p:spPr bwMode="auto">
          <a:xfrm>
            <a:off x="6989688" y="3314700"/>
            <a:ext cx="678656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9900"/>
            </a:solidFill>
            <a:round/>
            <a:headEnd/>
            <a:tailEnd/>
          </a:ln>
        </p:spPr>
        <p:txBody>
          <a:bodyPr wrap="square" tIns="137160" bIns="137160">
            <a:spAutoFit/>
          </a:bodyPr>
          <a:lstStyle/>
          <a:p>
            <a:pPr>
              <a:defRPr/>
            </a:pPr>
            <a:r>
              <a:rPr lang="zh-TW" altLang="en-US" b="1" dirty="0">
                <a:latin typeface="+mj-lt"/>
              </a:rPr>
              <a:t>   </a:t>
            </a:r>
            <a:r>
              <a:rPr lang="en-US" altLang="zh-TW" b="1" dirty="0">
                <a:latin typeface="+mj-lt"/>
              </a:rPr>
              <a:t>-1</a:t>
            </a:r>
            <a:endParaRPr lang="zh-TW" altLang="en-US" b="1" dirty="0">
              <a:latin typeface="+mj-lt"/>
            </a:endParaRPr>
          </a:p>
        </p:txBody>
      </p:sp>
      <p:sp>
        <p:nvSpPr>
          <p:cNvPr id="39" name="矩形 22"/>
          <p:cNvSpPr>
            <a:spLocks noChangeArrowheads="1"/>
          </p:cNvSpPr>
          <p:nvPr/>
        </p:nvSpPr>
        <p:spPr bwMode="auto">
          <a:xfrm>
            <a:off x="6989688" y="3913188"/>
            <a:ext cx="678656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9900"/>
            </a:solidFill>
            <a:round/>
            <a:headEnd/>
            <a:tailEnd/>
          </a:ln>
        </p:spPr>
        <p:txBody>
          <a:bodyPr wrap="square" tIns="137160" bIns="137160">
            <a:spAutoFit/>
          </a:bodyPr>
          <a:lstStyle/>
          <a:p>
            <a:pPr>
              <a:defRPr/>
            </a:pPr>
            <a:r>
              <a:rPr lang="zh-TW" altLang="en-US" b="1" dirty="0">
                <a:latin typeface="+mj-lt"/>
              </a:rPr>
              <a:t>    </a:t>
            </a:r>
            <a:r>
              <a:rPr lang="en-US" altLang="zh-TW" b="1" dirty="0">
                <a:latin typeface="+mj-lt"/>
              </a:rPr>
              <a:t>0</a:t>
            </a:r>
            <a:endParaRPr lang="zh-TW" altLang="en-US" b="1" dirty="0">
              <a:latin typeface="+mj-lt"/>
            </a:endParaRPr>
          </a:p>
        </p:txBody>
      </p:sp>
      <p:sp>
        <p:nvSpPr>
          <p:cNvPr id="41" name="矩形 22"/>
          <p:cNvSpPr>
            <a:spLocks noChangeArrowheads="1"/>
          </p:cNvSpPr>
          <p:nvPr/>
        </p:nvSpPr>
        <p:spPr bwMode="auto">
          <a:xfrm>
            <a:off x="6989688" y="4513263"/>
            <a:ext cx="678656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9900"/>
            </a:solidFill>
            <a:round/>
            <a:headEnd/>
            <a:tailEnd/>
          </a:ln>
        </p:spPr>
        <p:txBody>
          <a:bodyPr wrap="square" tIns="137160" bIns="137160">
            <a:spAutoFit/>
          </a:bodyPr>
          <a:lstStyle/>
          <a:p>
            <a:pPr>
              <a:defRPr/>
            </a:pPr>
            <a:r>
              <a:rPr lang="zh-TW" altLang="en-US" b="1" dirty="0">
                <a:latin typeface="+mj-lt"/>
              </a:rPr>
              <a:t>    </a:t>
            </a:r>
            <a:r>
              <a:rPr lang="en-US" altLang="zh-TW" b="1" dirty="0" smtClean="0">
                <a:latin typeface="+mj-lt"/>
              </a:rPr>
              <a:t>0</a:t>
            </a:r>
            <a:endParaRPr lang="zh-TW" altLang="en-US" b="1" dirty="0">
              <a:latin typeface="+mj-lt"/>
            </a:endParaRPr>
          </a:p>
        </p:txBody>
      </p:sp>
      <p:sp>
        <p:nvSpPr>
          <p:cNvPr id="45" name="矩形 22"/>
          <p:cNvSpPr>
            <a:spLocks noChangeArrowheads="1"/>
          </p:cNvSpPr>
          <p:nvPr/>
        </p:nvSpPr>
        <p:spPr bwMode="auto">
          <a:xfrm>
            <a:off x="6989688" y="5711825"/>
            <a:ext cx="678656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9900"/>
            </a:solidFill>
            <a:round/>
            <a:headEnd/>
            <a:tailEnd/>
          </a:ln>
        </p:spPr>
        <p:txBody>
          <a:bodyPr wrap="square" tIns="137160" bIns="137160">
            <a:spAutoFit/>
          </a:bodyPr>
          <a:lstStyle/>
          <a:p>
            <a:pPr>
              <a:defRPr/>
            </a:pPr>
            <a:r>
              <a:rPr lang="zh-TW" altLang="en-US" b="1" dirty="0">
                <a:latin typeface="+mj-lt"/>
              </a:rPr>
              <a:t>    </a:t>
            </a:r>
            <a:r>
              <a:rPr lang="en-US" altLang="zh-TW" b="1" dirty="0">
                <a:latin typeface="+mj-lt"/>
              </a:rPr>
              <a:t>4</a:t>
            </a:r>
            <a:endParaRPr lang="zh-TW" altLang="en-US" b="1" dirty="0">
              <a:latin typeface="+mj-lt"/>
            </a:endParaRPr>
          </a:p>
        </p:txBody>
      </p:sp>
      <p:sp>
        <p:nvSpPr>
          <p:cNvPr id="46" name="矩形 22"/>
          <p:cNvSpPr>
            <a:spLocks noChangeArrowheads="1"/>
          </p:cNvSpPr>
          <p:nvPr/>
        </p:nvSpPr>
        <p:spPr bwMode="auto">
          <a:xfrm>
            <a:off x="6989688" y="5111750"/>
            <a:ext cx="678656" cy="58477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tIns="137160" bIns="137160">
            <a:spAutoFit/>
          </a:bodyPr>
          <a:lstStyle/>
          <a:p>
            <a:pPr algn="ctr">
              <a:defRPr/>
            </a:pPr>
            <a:r>
              <a:rPr lang="en-US" altLang="zh-TW" sz="2000" b="1" dirty="0" smtClean="0">
                <a:solidFill>
                  <a:srgbClr val="FF0000"/>
                </a:solidFill>
                <a:latin typeface="+mj-lt"/>
              </a:rPr>
              <a:t>0</a:t>
            </a:r>
            <a:endParaRPr lang="zh-TW" altLang="en-US" sz="2000" b="1" dirty="0">
              <a:solidFill>
                <a:srgbClr val="FF0000"/>
              </a:solidFill>
              <a:latin typeface="+mj-lt"/>
            </a:endParaRPr>
          </a:p>
        </p:txBody>
      </p:sp>
      <p:cxnSp>
        <p:nvCxnSpPr>
          <p:cNvPr id="47" name="直線單箭頭接點 46"/>
          <p:cNvCxnSpPr>
            <a:cxnSpLocks noChangeShapeType="1"/>
          </p:cNvCxnSpPr>
          <p:nvPr/>
        </p:nvCxnSpPr>
        <p:spPr bwMode="auto">
          <a:xfrm rot="10800000" flipV="1">
            <a:off x="1857375" y="4380507"/>
            <a:ext cx="571500" cy="1588"/>
          </a:xfrm>
          <a:prstGeom prst="straightConnector1">
            <a:avLst/>
          </a:prstGeom>
          <a:noFill/>
          <a:ln w="38100" algn="ctr">
            <a:solidFill>
              <a:srgbClr val="7030A0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49" name="矩形 22"/>
          <p:cNvSpPr>
            <a:spLocks noChangeArrowheads="1"/>
          </p:cNvSpPr>
          <p:nvPr/>
        </p:nvSpPr>
        <p:spPr bwMode="auto">
          <a:xfrm>
            <a:off x="6277310" y="2686114"/>
            <a:ext cx="761505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solidFill>
              <a:schemeClr val="tx1">
                <a:alpha val="0"/>
              </a:schemeClr>
            </a:solidFill>
            <a:round/>
            <a:headEnd/>
            <a:tailEnd/>
          </a:ln>
        </p:spPr>
        <p:txBody>
          <a:bodyPr wrap="square" tIns="137160" bIns="137160">
            <a:spAutoFit/>
          </a:bodyPr>
          <a:lstStyle/>
          <a:p>
            <a:pPr algn="ctr">
              <a:defRPr/>
            </a:pPr>
            <a:r>
              <a:rPr lang="en-US" altLang="zh-TW" b="1" dirty="0">
                <a:latin typeface="+mj-lt"/>
              </a:rPr>
              <a:t>T</a:t>
            </a:r>
            <a:r>
              <a:rPr lang="en-US" altLang="zh-TW" b="1" dirty="0" smtClean="0">
                <a:latin typeface="+mj-lt"/>
              </a:rPr>
              <a:t>[0]</a:t>
            </a:r>
            <a:endParaRPr lang="zh-TW" altLang="en-US" b="1" dirty="0">
              <a:latin typeface="+mj-lt"/>
            </a:endParaRPr>
          </a:p>
        </p:txBody>
      </p:sp>
      <p:sp>
        <p:nvSpPr>
          <p:cNvPr id="50" name="矩形 22"/>
          <p:cNvSpPr>
            <a:spLocks noChangeArrowheads="1"/>
          </p:cNvSpPr>
          <p:nvPr/>
        </p:nvSpPr>
        <p:spPr bwMode="auto">
          <a:xfrm>
            <a:off x="6277310" y="3286189"/>
            <a:ext cx="761505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solidFill>
              <a:schemeClr val="tx1">
                <a:alpha val="0"/>
              </a:schemeClr>
            </a:solidFill>
            <a:round/>
            <a:headEnd/>
            <a:tailEnd/>
          </a:ln>
        </p:spPr>
        <p:txBody>
          <a:bodyPr wrap="square" tIns="137160" bIns="137160">
            <a:spAutoFit/>
          </a:bodyPr>
          <a:lstStyle/>
          <a:p>
            <a:pPr algn="ctr">
              <a:defRPr/>
            </a:pPr>
            <a:r>
              <a:rPr lang="en-US" altLang="zh-TW" b="1" dirty="0">
                <a:latin typeface="+mj-lt"/>
              </a:rPr>
              <a:t>T</a:t>
            </a:r>
            <a:r>
              <a:rPr lang="en-US" altLang="zh-TW" b="1" dirty="0" smtClean="0">
                <a:latin typeface="+mj-lt"/>
              </a:rPr>
              <a:t>[1]</a:t>
            </a:r>
            <a:endParaRPr lang="zh-TW" altLang="en-US" b="1" dirty="0">
              <a:latin typeface="+mj-lt"/>
            </a:endParaRPr>
          </a:p>
        </p:txBody>
      </p:sp>
      <p:sp>
        <p:nvSpPr>
          <p:cNvPr id="51" name="矩形 22"/>
          <p:cNvSpPr>
            <a:spLocks noChangeArrowheads="1"/>
          </p:cNvSpPr>
          <p:nvPr/>
        </p:nvSpPr>
        <p:spPr bwMode="auto">
          <a:xfrm>
            <a:off x="6277310" y="3884677"/>
            <a:ext cx="761505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solidFill>
              <a:schemeClr val="tx1">
                <a:alpha val="0"/>
              </a:schemeClr>
            </a:solidFill>
            <a:round/>
            <a:headEnd/>
            <a:tailEnd/>
          </a:ln>
        </p:spPr>
        <p:txBody>
          <a:bodyPr wrap="square" tIns="137160" bIns="137160">
            <a:spAutoFit/>
          </a:bodyPr>
          <a:lstStyle/>
          <a:p>
            <a:pPr algn="ctr">
              <a:defRPr/>
            </a:pPr>
            <a:r>
              <a:rPr lang="en-US" altLang="zh-TW" b="1" dirty="0">
                <a:latin typeface="+mj-lt"/>
              </a:rPr>
              <a:t>T</a:t>
            </a:r>
            <a:r>
              <a:rPr lang="en-US" altLang="zh-TW" b="1" dirty="0" smtClean="0">
                <a:latin typeface="+mj-lt"/>
              </a:rPr>
              <a:t>[2]</a:t>
            </a:r>
            <a:endParaRPr lang="zh-TW" altLang="en-US" b="1" dirty="0">
              <a:latin typeface="+mj-lt"/>
            </a:endParaRPr>
          </a:p>
        </p:txBody>
      </p:sp>
      <p:sp>
        <p:nvSpPr>
          <p:cNvPr id="52" name="矩形 22"/>
          <p:cNvSpPr>
            <a:spLocks noChangeArrowheads="1"/>
          </p:cNvSpPr>
          <p:nvPr/>
        </p:nvSpPr>
        <p:spPr bwMode="auto">
          <a:xfrm>
            <a:off x="6277310" y="4468877"/>
            <a:ext cx="761505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solidFill>
              <a:schemeClr val="tx1">
                <a:alpha val="0"/>
              </a:schemeClr>
            </a:solidFill>
            <a:round/>
            <a:headEnd/>
            <a:tailEnd/>
          </a:ln>
        </p:spPr>
        <p:txBody>
          <a:bodyPr wrap="square" tIns="137160" bIns="137160">
            <a:spAutoFit/>
          </a:bodyPr>
          <a:lstStyle/>
          <a:p>
            <a:pPr algn="ctr">
              <a:defRPr/>
            </a:pPr>
            <a:r>
              <a:rPr lang="en-US" altLang="zh-TW" b="1" dirty="0" smtClean="0">
                <a:latin typeface="+mj-lt"/>
              </a:rPr>
              <a:t>T[3]</a:t>
            </a:r>
            <a:endParaRPr lang="zh-TW" altLang="en-US" b="1" dirty="0">
              <a:latin typeface="+mj-lt"/>
            </a:endParaRPr>
          </a:p>
        </p:txBody>
      </p:sp>
      <p:sp>
        <p:nvSpPr>
          <p:cNvPr id="53" name="矩形 22"/>
          <p:cNvSpPr>
            <a:spLocks noChangeArrowheads="1"/>
          </p:cNvSpPr>
          <p:nvPr/>
        </p:nvSpPr>
        <p:spPr bwMode="auto">
          <a:xfrm>
            <a:off x="6277310" y="5083239"/>
            <a:ext cx="761505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solidFill>
              <a:schemeClr val="tx1">
                <a:alpha val="0"/>
              </a:schemeClr>
            </a:solidFill>
            <a:round/>
            <a:headEnd/>
            <a:tailEnd/>
          </a:ln>
        </p:spPr>
        <p:txBody>
          <a:bodyPr wrap="square" tIns="137160" bIns="137160">
            <a:spAutoFit/>
          </a:bodyPr>
          <a:lstStyle/>
          <a:p>
            <a:pPr algn="ctr">
              <a:defRPr/>
            </a:pPr>
            <a:r>
              <a:rPr lang="en-US" altLang="zh-TW" b="1" dirty="0">
                <a:latin typeface="+mj-lt"/>
              </a:rPr>
              <a:t>T</a:t>
            </a:r>
            <a:r>
              <a:rPr lang="en-US" altLang="zh-TW" b="1" dirty="0" smtClean="0">
                <a:latin typeface="+mj-lt"/>
              </a:rPr>
              <a:t>[4]</a:t>
            </a:r>
            <a:endParaRPr lang="zh-TW" altLang="en-US" b="1" dirty="0">
              <a:latin typeface="+mj-lt"/>
            </a:endParaRPr>
          </a:p>
        </p:txBody>
      </p:sp>
      <p:sp>
        <p:nvSpPr>
          <p:cNvPr id="54" name="矩形 22"/>
          <p:cNvSpPr>
            <a:spLocks noChangeArrowheads="1"/>
          </p:cNvSpPr>
          <p:nvPr/>
        </p:nvSpPr>
        <p:spPr bwMode="auto">
          <a:xfrm>
            <a:off x="6277310" y="5683314"/>
            <a:ext cx="761505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solidFill>
              <a:schemeClr val="tx1">
                <a:alpha val="0"/>
              </a:schemeClr>
            </a:solidFill>
            <a:round/>
            <a:headEnd/>
            <a:tailEnd/>
          </a:ln>
        </p:spPr>
        <p:txBody>
          <a:bodyPr wrap="square" tIns="137160" bIns="137160">
            <a:spAutoFit/>
          </a:bodyPr>
          <a:lstStyle/>
          <a:p>
            <a:pPr algn="ctr">
              <a:defRPr/>
            </a:pPr>
            <a:r>
              <a:rPr lang="en-US" altLang="zh-TW" b="1" dirty="0">
                <a:latin typeface="+mj-lt"/>
              </a:rPr>
              <a:t>T</a:t>
            </a:r>
            <a:r>
              <a:rPr lang="en-US" altLang="zh-TW" b="1" dirty="0" smtClean="0">
                <a:latin typeface="+mj-lt"/>
              </a:rPr>
              <a:t>[5]</a:t>
            </a:r>
            <a:endParaRPr lang="zh-TW" altLang="en-US" b="1" dirty="0">
              <a:latin typeface="+mj-lt"/>
            </a:endParaRPr>
          </a:p>
        </p:txBody>
      </p:sp>
      <p:sp>
        <p:nvSpPr>
          <p:cNvPr id="34" name="投影片編號版面配置區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61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35852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33" grpId="0" animBg="1"/>
      <p:bldP spid="46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橢圓 5"/>
          <p:cNvSpPr>
            <a:spLocks noChangeArrowheads="1"/>
          </p:cNvSpPr>
          <p:nvPr/>
        </p:nvSpPr>
        <p:spPr bwMode="auto">
          <a:xfrm>
            <a:off x="3216052" y="3928750"/>
            <a:ext cx="500062" cy="500062"/>
          </a:xfrm>
          <a:prstGeom prst="ellipse">
            <a:avLst/>
          </a:prstGeom>
          <a:solidFill>
            <a:srgbClr val="FF9900"/>
          </a:solidFill>
          <a:ln w="38100" algn="ctr">
            <a:solidFill>
              <a:srgbClr val="FF0000">
                <a:alpha val="0"/>
              </a:srgbClr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DS Operation: Find(x)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/>
              <a:t>Following the index starting at </a:t>
            </a:r>
            <a:r>
              <a:rPr lang="en-US" altLang="zh-TW" sz="2800" dirty="0" smtClean="0"/>
              <a:t>x </a:t>
            </a:r>
            <a:r>
              <a:rPr lang="en-US" altLang="zh-TW" sz="2800" dirty="0"/>
              <a:t>and </a:t>
            </a:r>
            <a:r>
              <a:rPr lang="en-US" altLang="zh-TW" sz="2800" dirty="0" smtClean="0"/>
              <a:t>tracing the tree structure until reaching </a:t>
            </a:r>
            <a:r>
              <a:rPr lang="en-US" altLang="zh-TW" sz="2800" dirty="0"/>
              <a:t>a node with parent value = -</a:t>
            </a:r>
            <a:r>
              <a:rPr lang="en-US" altLang="zh-TW" sz="2800" dirty="0" smtClean="0"/>
              <a:t>1</a:t>
            </a:r>
          </a:p>
          <a:p>
            <a:r>
              <a:rPr lang="en-US" altLang="zh-TW" sz="2800" dirty="0" smtClean="0"/>
              <a:t>Use the root to identify the set name</a:t>
            </a:r>
            <a:endParaRPr lang="zh-TW" altLang="en-US" sz="2800" dirty="0"/>
          </a:p>
        </p:txBody>
      </p:sp>
      <p:sp>
        <p:nvSpPr>
          <p:cNvPr id="4" name="矩形 22"/>
          <p:cNvSpPr>
            <a:spLocks noChangeArrowheads="1"/>
          </p:cNvSpPr>
          <p:nvPr/>
        </p:nvSpPr>
        <p:spPr bwMode="auto">
          <a:xfrm>
            <a:off x="6948263" y="2924944"/>
            <a:ext cx="761505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solidFill>
              <a:schemeClr val="tx1">
                <a:alpha val="0"/>
              </a:schemeClr>
            </a:solidFill>
            <a:round/>
            <a:headEnd/>
            <a:tailEnd/>
          </a:ln>
        </p:spPr>
        <p:txBody>
          <a:bodyPr wrap="square" tIns="137160" bIns="137160">
            <a:spAutoFit/>
          </a:bodyPr>
          <a:lstStyle/>
          <a:p>
            <a:pPr algn="ctr">
              <a:defRPr/>
            </a:pPr>
            <a:r>
              <a:rPr lang="en-US" altLang="zh-TW" b="1" dirty="0">
                <a:latin typeface="+mj-lt"/>
              </a:rPr>
              <a:t>T</a:t>
            </a:r>
            <a:r>
              <a:rPr lang="en-US" altLang="zh-TW" b="1" dirty="0" smtClean="0">
                <a:latin typeface="+mj-lt"/>
              </a:rPr>
              <a:t>[0]</a:t>
            </a:r>
            <a:endParaRPr lang="zh-TW" altLang="en-US" b="1" dirty="0">
              <a:latin typeface="+mj-lt"/>
            </a:endParaRPr>
          </a:p>
        </p:txBody>
      </p:sp>
      <p:sp>
        <p:nvSpPr>
          <p:cNvPr id="5" name="矩形 22"/>
          <p:cNvSpPr>
            <a:spLocks noChangeArrowheads="1"/>
          </p:cNvSpPr>
          <p:nvPr/>
        </p:nvSpPr>
        <p:spPr bwMode="auto">
          <a:xfrm>
            <a:off x="7709768" y="2924944"/>
            <a:ext cx="678656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9900"/>
            </a:solidFill>
            <a:round/>
            <a:headEnd/>
            <a:tailEnd/>
          </a:ln>
        </p:spPr>
        <p:txBody>
          <a:bodyPr wrap="square" tIns="137160" bIns="137160">
            <a:spAutoFit/>
          </a:bodyPr>
          <a:lstStyle/>
          <a:p>
            <a:pPr>
              <a:defRPr/>
            </a:pPr>
            <a:r>
              <a:rPr lang="zh-TW" altLang="en-US" b="1" dirty="0">
                <a:latin typeface="+mj-lt"/>
              </a:rPr>
              <a:t>   </a:t>
            </a:r>
            <a:r>
              <a:rPr lang="en-US" altLang="zh-TW" b="1" dirty="0">
                <a:latin typeface="+mj-lt"/>
              </a:rPr>
              <a:t>-1</a:t>
            </a:r>
            <a:endParaRPr lang="zh-TW" altLang="en-US" b="1" dirty="0">
              <a:latin typeface="+mj-lt"/>
            </a:endParaRPr>
          </a:p>
        </p:txBody>
      </p:sp>
      <p:sp>
        <p:nvSpPr>
          <p:cNvPr id="6" name="矩形 22"/>
          <p:cNvSpPr>
            <a:spLocks noChangeArrowheads="1"/>
          </p:cNvSpPr>
          <p:nvPr/>
        </p:nvSpPr>
        <p:spPr bwMode="auto">
          <a:xfrm>
            <a:off x="6948263" y="3525019"/>
            <a:ext cx="761505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solidFill>
              <a:schemeClr val="tx1">
                <a:alpha val="0"/>
              </a:schemeClr>
            </a:solidFill>
            <a:round/>
            <a:headEnd/>
            <a:tailEnd/>
          </a:ln>
        </p:spPr>
        <p:txBody>
          <a:bodyPr wrap="square" tIns="137160" bIns="137160">
            <a:spAutoFit/>
          </a:bodyPr>
          <a:lstStyle/>
          <a:p>
            <a:pPr algn="ctr">
              <a:defRPr/>
            </a:pPr>
            <a:r>
              <a:rPr lang="en-US" altLang="zh-TW" b="1" dirty="0">
                <a:latin typeface="+mj-lt"/>
              </a:rPr>
              <a:t>T</a:t>
            </a:r>
            <a:r>
              <a:rPr lang="en-US" altLang="zh-TW" b="1" dirty="0" smtClean="0">
                <a:latin typeface="+mj-lt"/>
              </a:rPr>
              <a:t>[1]</a:t>
            </a:r>
            <a:endParaRPr lang="zh-TW" altLang="en-US" b="1" dirty="0">
              <a:latin typeface="+mj-lt"/>
            </a:endParaRPr>
          </a:p>
        </p:txBody>
      </p:sp>
      <p:sp>
        <p:nvSpPr>
          <p:cNvPr id="7" name="矩形 22"/>
          <p:cNvSpPr>
            <a:spLocks noChangeArrowheads="1"/>
          </p:cNvSpPr>
          <p:nvPr/>
        </p:nvSpPr>
        <p:spPr bwMode="auto">
          <a:xfrm>
            <a:off x="7709768" y="3525019"/>
            <a:ext cx="678656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9900"/>
            </a:solidFill>
            <a:round/>
            <a:headEnd/>
            <a:tailEnd/>
          </a:ln>
        </p:spPr>
        <p:txBody>
          <a:bodyPr wrap="square" tIns="137160" bIns="137160">
            <a:spAutoFit/>
          </a:bodyPr>
          <a:lstStyle/>
          <a:p>
            <a:pPr>
              <a:defRPr/>
            </a:pPr>
            <a:r>
              <a:rPr lang="zh-TW" altLang="en-US" b="1" dirty="0">
                <a:latin typeface="+mj-lt"/>
              </a:rPr>
              <a:t>   </a:t>
            </a:r>
            <a:r>
              <a:rPr lang="en-US" altLang="zh-TW" b="1" dirty="0">
                <a:latin typeface="+mj-lt"/>
              </a:rPr>
              <a:t>-1</a:t>
            </a:r>
            <a:endParaRPr lang="zh-TW" altLang="en-US" b="1" dirty="0">
              <a:latin typeface="+mj-lt"/>
            </a:endParaRPr>
          </a:p>
        </p:txBody>
      </p:sp>
      <p:sp>
        <p:nvSpPr>
          <p:cNvPr id="8" name="矩形 22"/>
          <p:cNvSpPr>
            <a:spLocks noChangeArrowheads="1"/>
          </p:cNvSpPr>
          <p:nvPr/>
        </p:nvSpPr>
        <p:spPr bwMode="auto">
          <a:xfrm>
            <a:off x="6948263" y="4123507"/>
            <a:ext cx="761505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solidFill>
              <a:schemeClr val="tx1">
                <a:alpha val="0"/>
              </a:schemeClr>
            </a:solidFill>
            <a:round/>
            <a:headEnd/>
            <a:tailEnd/>
          </a:ln>
        </p:spPr>
        <p:txBody>
          <a:bodyPr wrap="square" tIns="137160" bIns="137160">
            <a:spAutoFit/>
          </a:bodyPr>
          <a:lstStyle/>
          <a:p>
            <a:pPr algn="ctr">
              <a:defRPr/>
            </a:pPr>
            <a:r>
              <a:rPr lang="en-US" altLang="zh-TW" b="1" dirty="0">
                <a:latin typeface="+mj-lt"/>
              </a:rPr>
              <a:t>T</a:t>
            </a:r>
            <a:r>
              <a:rPr lang="en-US" altLang="zh-TW" b="1" dirty="0" smtClean="0">
                <a:latin typeface="+mj-lt"/>
              </a:rPr>
              <a:t>[2]</a:t>
            </a:r>
            <a:endParaRPr lang="zh-TW" altLang="en-US" b="1" dirty="0">
              <a:latin typeface="+mj-lt"/>
            </a:endParaRPr>
          </a:p>
        </p:txBody>
      </p:sp>
      <p:sp>
        <p:nvSpPr>
          <p:cNvPr id="9" name="矩形 22"/>
          <p:cNvSpPr>
            <a:spLocks noChangeArrowheads="1"/>
          </p:cNvSpPr>
          <p:nvPr/>
        </p:nvSpPr>
        <p:spPr bwMode="auto">
          <a:xfrm>
            <a:off x="7709768" y="4123507"/>
            <a:ext cx="678656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9900"/>
            </a:solidFill>
            <a:round/>
            <a:headEnd/>
            <a:tailEnd/>
          </a:ln>
        </p:spPr>
        <p:txBody>
          <a:bodyPr wrap="square" tIns="137160" bIns="137160">
            <a:spAutoFit/>
          </a:bodyPr>
          <a:lstStyle/>
          <a:p>
            <a:pPr>
              <a:defRPr/>
            </a:pPr>
            <a:r>
              <a:rPr lang="zh-TW" altLang="en-US" b="1" dirty="0">
                <a:latin typeface="+mj-lt"/>
              </a:rPr>
              <a:t>    </a:t>
            </a:r>
            <a:r>
              <a:rPr lang="en-US" altLang="zh-TW" b="1" dirty="0" smtClean="0">
                <a:latin typeface="+mj-lt"/>
              </a:rPr>
              <a:t>0</a:t>
            </a:r>
            <a:endParaRPr lang="zh-TW" altLang="en-US" b="1" dirty="0">
              <a:latin typeface="+mj-lt"/>
            </a:endParaRPr>
          </a:p>
        </p:txBody>
      </p:sp>
      <p:sp>
        <p:nvSpPr>
          <p:cNvPr id="10" name="矩形 22"/>
          <p:cNvSpPr>
            <a:spLocks noChangeArrowheads="1"/>
          </p:cNvSpPr>
          <p:nvPr/>
        </p:nvSpPr>
        <p:spPr bwMode="auto">
          <a:xfrm>
            <a:off x="6948263" y="4707707"/>
            <a:ext cx="761505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solidFill>
              <a:schemeClr val="tx1">
                <a:alpha val="0"/>
              </a:schemeClr>
            </a:solidFill>
            <a:round/>
            <a:headEnd/>
            <a:tailEnd/>
          </a:ln>
        </p:spPr>
        <p:txBody>
          <a:bodyPr wrap="square" tIns="137160" bIns="137160">
            <a:spAutoFit/>
          </a:bodyPr>
          <a:lstStyle/>
          <a:p>
            <a:pPr algn="ctr">
              <a:defRPr/>
            </a:pPr>
            <a:r>
              <a:rPr lang="en-US" altLang="zh-TW" b="1" dirty="0" smtClean="0">
                <a:latin typeface="+mj-lt"/>
              </a:rPr>
              <a:t>T[3]</a:t>
            </a:r>
            <a:endParaRPr lang="zh-TW" altLang="en-US" b="1" dirty="0">
              <a:latin typeface="+mj-lt"/>
            </a:endParaRPr>
          </a:p>
        </p:txBody>
      </p:sp>
      <p:sp>
        <p:nvSpPr>
          <p:cNvPr id="11" name="矩形 22"/>
          <p:cNvSpPr>
            <a:spLocks noChangeArrowheads="1"/>
          </p:cNvSpPr>
          <p:nvPr/>
        </p:nvSpPr>
        <p:spPr bwMode="auto">
          <a:xfrm>
            <a:off x="7709768" y="4723582"/>
            <a:ext cx="678656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9900"/>
            </a:solidFill>
            <a:round/>
            <a:headEnd/>
            <a:tailEnd/>
          </a:ln>
        </p:spPr>
        <p:txBody>
          <a:bodyPr wrap="square" tIns="137160" bIns="137160">
            <a:spAutoFit/>
          </a:bodyPr>
          <a:lstStyle/>
          <a:p>
            <a:pPr>
              <a:defRPr/>
            </a:pPr>
            <a:r>
              <a:rPr lang="zh-TW" altLang="en-US" b="1" dirty="0">
                <a:latin typeface="+mj-lt"/>
              </a:rPr>
              <a:t>    </a:t>
            </a:r>
            <a:r>
              <a:rPr lang="en-US" altLang="zh-TW" b="1" dirty="0" smtClean="0">
                <a:latin typeface="+mj-lt"/>
              </a:rPr>
              <a:t>0</a:t>
            </a:r>
            <a:endParaRPr lang="zh-TW" altLang="en-US" b="1" dirty="0">
              <a:latin typeface="+mj-lt"/>
            </a:endParaRPr>
          </a:p>
        </p:txBody>
      </p:sp>
      <p:sp>
        <p:nvSpPr>
          <p:cNvPr id="12" name="矩形 22"/>
          <p:cNvSpPr>
            <a:spLocks noChangeArrowheads="1"/>
          </p:cNvSpPr>
          <p:nvPr/>
        </p:nvSpPr>
        <p:spPr bwMode="auto">
          <a:xfrm>
            <a:off x="6948263" y="5322069"/>
            <a:ext cx="761505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solidFill>
              <a:schemeClr val="tx1">
                <a:alpha val="0"/>
              </a:schemeClr>
            </a:solidFill>
            <a:round/>
            <a:headEnd/>
            <a:tailEnd/>
          </a:ln>
        </p:spPr>
        <p:txBody>
          <a:bodyPr wrap="square" tIns="137160" bIns="137160">
            <a:spAutoFit/>
          </a:bodyPr>
          <a:lstStyle/>
          <a:p>
            <a:pPr algn="ctr">
              <a:defRPr/>
            </a:pPr>
            <a:r>
              <a:rPr lang="en-US" altLang="zh-TW" b="1" dirty="0">
                <a:latin typeface="+mj-lt"/>
              </a:rPr>
              <a:t>T</a:t>
            </a:r>
            <a:r>
              <a:rPr lang="en-US" altLang="zh-TW" b="1" dirty="0" smtClean="0">
                <a:latin typeface="+mj-lt"/>
              </a:rPr>
              <a:t>[4]</a:t>
            </a:r>
            <a:endParaRPr lang="zh-TW" altLang="en-US" b="1" dirty="0">
              <a:latin typeface="+mj-lt"/>
            </a:endParaRPr>
          </a:p>
        </p:txBody>
      </p:sp>
      <p:sp>
        <p:nvSpPr>
          <p:cNvPr id="13" name="矩形 22"/>
          <p:cNvSpPr>
            <a:spLocks noChangeArrowheads="1"/>
          </p:cNvSpPr>
          <p:nvPr/>
        </p:nvSpPr>
        <p:spPr bwMode="auto">
          <a:xfrm>
            <a:off x="7709768" y="5322069"/>
            <a:ext cx="678656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9900"/>
            </a:solidFill>
            <a:round/>
            <a:headEnd/>
            <a:tailEnd/>
          </a:ln>
        </p:spPr>
        <p:txBody>
          <a:bodyPr wrap="square" tIns="137160" bIns="137160">
            <a:spAutoFit/>
          </a:bodyPr>
          <a:lstStyle/>
          <a:p>
            <a:pPr>
              <a:defRPr/>
            </a:pPr>
            <a:r>
              <a:rPr lang="zh-TW" altLang="en-US" b="1" dirty="0">
                <a:latin typeface="+mj-lt"/>
              </a:rPr>
              <a:t>   </a:t>
            </a:r>
            <a:r>
              <a:rPr lang="en-US" altLang="zh-TW" b="1" dirty="0">
                <a:latin typeface="+mj-lt"/>
              </a:rPr>
              <a:t>-1</a:t>
            </a:r>
            <a:endParaRPr lang="zh-TW" altLang="en-US" b="1" dirty="0">
              <a:latin typeface="+mj-lt"/>
            </a:endParaRPr>
          </a:p>
        </p:txBody>
      </p:sp>
      <p:sp>
        <p:nvSpPr>
          <p:cNvPr id="14" name="矩形 22"/>
          <p:cNvSpPr>
            <a:spLocks noChangeArrowheads="1"/>
          </p:cNvSpPr>
          <p:nvPr/>
        </p:nvSpPr>
        <p:spPr bwMode="auto">
          <a:xfrm>
            <a:off x="6948263" y="5922144"/>
            <a:ext cx="761505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solidFill>
              <a:schemeClr val="tx1">
                <a:alpha val="0"/>
              </a:schemeClr>
            </a:solidFill>
            <a:round/>
            <a:headEnd/>
            <a:tailEnd/>
          </a:ln>
        </p:spPr>
        <p:txBody>
          <a:bodyPr wrap="square" tIns="137160" bIns="137160">
            <a:spAutoFit/>
          </a:bodyPr>
          <a:lstStyle/>
          <a:p>
            <a:pPr algn="ctr">
              <a:defRPr/>
            </a:pPr>
            <a:r>
              <a:rPr lang="en-US" altLang="zh-TW" b="1" dirty="0">
                <a:latin typeface="+mj-lt"/>
              </a:rPr>
              <a:t>T</a:t>
            </a:r>
            <a:r>
              <a:rPr lang="en-US" altLang="zh-TW" b="1" dirty="0" smtClean="0">
                <a:latin typeface="+mj-lt"/>
              </a:rPr>
              <a:t>[5]</a:t>
            </a:r>
            <a:endParaRPr lang="zh-TW" altLang="en-US" b="1" dirty="0">
              <a:latin typeface="+mj-lt"/>
            </a:endParaRPr>
          </a:p>
        </p:txBody>
      </p:sp>
      <p:sp>
        <p:nvSpPr>
          <p:cNvPr id="15" name="矩形 22"/>
          <p:cNvSpPr>
            <a:spLocks noChangeArrowheads="1"/>
          </p:cNvSpPr>
          <p:nvPr/>
        </p:nvSpPr>
        <p:spPr bwMode="auto">
          <a:xfrm>
            <a:off x="7709768" y="5922144"/>
            <a:ext cx="678656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9900"/>
            </a:solidFill>
            <a:round/>
            <a:headEnd/>
            <a:tailEnd/>
          </a:ln>
        </p:spPr>
        <p:txBody>
          <a:bodyPr wrap="square" tIns="137160" bIns="137160">
            <a:spAutoFit/>
          </a:bodyPr>
          <a:lstStyle/>
          <a:p>
            <a:pPr>
              <a:defRPr/>
            </a:pPr>
            <a:r>
              <a:rPr lang="zh-TW" altLang="en-US" b="1" dirty="0">
                <a:latin typeface="+mj-lt"/>
              </a:rPr>
              <a:t>    </a:t>
            </a:r>
            <a:r>
              <a:rPr lang="en-US" altLang="zh-TW" b="1" dirty="0">
                <a:latin typeface="+mj-lt"/>
              </a:rPr>
              <a:t>4</a:t>
            </a:r>
            <a:endParaRPr lang="zh-TW" altLang="en-US" b="1" dirty="0">
              <a:latin typeface="+mj-lt"/>
            </a:endParaRPr>
          </a:p>
        </p:txBody>
      </p:sp>
      <p:sp>
        <p:nvSpPr>
          <p:cNvPr id="16" name="矩形 22"/>
          <p:cNvSpPr>
            <a:spLocks noChangeArrowheads="1"/>
          </p:cNvSpPr>
          <p:nvPr/>
        </p:nvSpPr>
        <p:spPr bwMode="auto">
          <a:xfrm>
            <a:off x="714946" y="3901986"/>
            <a:ext cx="642937" cy="600075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 algn="ctr">
              <a:defRPr/>
            </a:pPr>
            <a:r>
              <a:rPr lang="en-US" altLang="zh-TW" b="1" dirty="0">
                <a:latin typeface="+mj-lt"/>
              </a:rPr>
              <a:t>S</a:t>
            </a:r>
            <a:r>
              <a:rPr lang="en-US" altLang="zh-TW" b="1" baseline="-25000" dirty="0">
                <a:latin typeface="+mj-lt"/>
              </a:rPr>
              <a:t>1</a:t>
            </a:r>
            <a:endParaRPr lang="zh-TW" altLang="en-US" b="1" baseline="-25000" dirty="0">
              <a:latin typeface="+mj-lt"/>
            </a:endParaRPr>
          </a:p>
        </p:txBody>
      </p:sp>
      <p:sp>
        <p:nvSpPr>
          <p:cNvPr id="17" name="矩形 22"/>
          <p:cNvSpPr>
            <a:spLocks noChangeArrowheads="1"/>
          </p:cNvSpPr>
          <p:nvPr/>
        </p:nvSpPr>
        <p:spPr bwMode="auto">
          <a:xfrm>
            <a:off x="714946" y="4502061"/>
            <a:ext cx="642937" cy="600075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 algn="ctr">
              <a:defRPr/>
            </a:pPr>
            <a:r>
              <a:rPr lang="en-US" altLang="zh-TW" b="1" dirty="0">
                <a:latin typeface="+mj-lt"/>
              </a:rPr>
              <a:t>S</a:t>
            </a:r>
            <a:r>
              <a:rPr lang="en-US" altLang="zh-TW" b="1" baseline="-25000" dirty="0">
                <a:latin typeface="+mj-lt"/>
              </a:rPr>
              <a:t>2</a:t>
            </a:r>
            <a:endParaRPr lang="zh-TW" altLang="en-US" b="1" baseline="-25000" dirty="0">
              <a:latin typeface="+mj-lt"/>
            </a:endParaRPr>
          </a:p>
        </p:txBody>
      </p:sp>
      <p:sp>
        <p:nvSpPr>
          <p:cNvPr id="18" name="矩形 22"/>
          <p:cNvSpPr>
            <a:spLocks noChangeArrowheads="1"/>
          </p:cNvSpPr>
          <p:nvPr/>
        </p:nvSpPr>
        <p:spPr bwMode="auto">
          <a:xfrm>
            <a:off x="714946" y="5100548"/>
            <a:ext cx="642937" cy="600075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 algn="ctr">
              <a:defRPr/>
            </a:pPr>
            <a:r>
              <a:rPr lang="en-US" altLang="zh-TW" b="1" dirty="0">
                <a:latin typeface="+mj-lt"/>
              </a:rPr>
              <a:t>S</a:t>
            </a:r>
            <a:r>
              <a:rPr lang="en-US" altLang="zh-TW" b="1" baseline="-25000" dirty="0">
                <a:latin typeface="+mj-lt"/>
              </a:rPr>
              <a:t>3</a:t>
            </a:r>
            <a:endParaRPr lang="zh-TW" altLang="en-US" b="1" baseline="-25000" dirty="0">
              <a:latin typeface="+mj-lt"/>
            </a:endParaRPr>
          </a:p>
        </p:txBody>
      </p:sp>
      <p:sp>
        <p:nvSpPr>
          <p:cNvPr id="19" name="矩形 22"/>
          <p:cNvSpPr>
            <a:spLocks noChangeArrowheads="1"/>
          </p:cNvSpPr>
          <p:nvPr/>
        </p:nvSpPr>
        <p:spPr bwMode="auto">
          <a:xfrm>
            <a:off x="1357883" y="3903573"/>
            <a:ext cx="642938" cy="600075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 algn="ctr"/>
            <a:endParaRPr lang="zh-TW" altLang="en-US"/>
          </a:p>
        </p:txBody>
      </p:sp>
      <p:sp>
        <p:nvSpPr>
          <p:cNvPr id="20" name="矩形 22"/>
          <p:cNvSpPr>
            <a:spLocks noChangeArrowheads="1"/>
          </p:cNvSpPr>
          <p:nvPr/>
        </p:nvSpPr>
        <p:spPr bwMode="auto">
          <a:xfrm>
            <a:off x="1357883" y="4502061"/>
            <a:ext cx="642938" cy="600075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 algn="ctr"/>
            <a:endParaRPr lang="zh-TW" altLang="en-US"/>
          </a:p>
        </p:txBody>
      </p:sp>
      <p:sp>
        <p:nvSpPr>
          <p:cNvPr id="21" name="矩形 22"/>
          <p:cNvSpPr>
            <a:spLocks noChangeArrowheads="1"/>
          </p:cNvSpPr>
          <p:nvPr/>
        </p:nvSpPr>
        <p:spPr bwMode="auto">
          <a:xfrm>
            <a:off x="1357883" y="5100548"/>
            <a:ext cx="642938" cy="600075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 algn="ctr"/>
            <a:endParaRPr lang="zh-TW" altLang="en-US"/>
          </a:p>
        </p:txBody>
      </p:sp>
      <p:sp>
        <p:nvSpPr>
          <p:cNvPr id="22" name="橢圓 11"/>
          <p:cNvSpPr>
            <a:spLocks noChangeArrowheads="1"/>
          </p:cNvSpPr>
          <p:nvPr/>
        </p:nvSpPr>
        <p:spPr bwMode="auto">
          <a:xfrm>
            <a:off x="3215258" y="3943261"/>
            <a:ext cx="500063" cy="500062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23" name="橢圓 12"/>
          <p:cNvSpPr>
            <a:spLocks noChangeArrowheads="1"/>
          </p:cNvSpPr>
          <p:nvPr/>
        </p:nvSpPr>
        <p:spPr bwMode="auto">
          <a:xfrm>
            <a:off x="2929508" y="4729073"/>
            <a:ext cx="500063" cy="500063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24" name="橢圓 13"/>
          <p:cNvSpPr>
            <a:spLocks noChangeArrowheads="1"/>
          </p:cNvSpPr>
          <p:nvPr/>
        </p:nvSpPr>
        <p:spPr bwMode="auto">
          <a:xfrm>
            <a:off x="3572446" y="4729073"/>
            <a:ext cx="500062" cy="500063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25" name="橢圓 14"/>
          <p:cNvSpPr>
            <a:spLocks noChangeArrowheads="1"/>
          </p:cNvSpPr>
          <p:nvPr/>
        </p:nvSpPr>
        <p:spPr bwMode="auto">
          <a:xfrm>
            <a:off x="4644008" y="3943261"/>
            <a:ext cx="500063" cy="500062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26" name="橢圓 15"/>
          <p:cNvSpPr>
            <a:spLocks noChangeArrowheads="1"/>
          </p:cNvSpPr>
          <p:nvPr/>
        </p:nvSpPr>
        <p:spPr bwMode="auto">
          <a:xfrm>
            <a:off x="6001321" y="3943261"/>
            <a:ext cx="500062" cy="500062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27" name="橢圓 16"/>
          <p:cNvSpPr>
            <a:spLocks noChangeArrowheads="1"/>
          </p:cNvSpPr>
          <p:nvPr/>
        </p:nvSpPr>
        <p:spPr bwMode="auto">
          <a:xfrm>
            <a:off x="6001321" y="4729073"/>
            <a:ext cx="500062" cy="500063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28" name="矩形 22"/>
          <p:cNvSpPr>
            <a:spLocks noChangeArrowheads="1"/>
          </p:cNvSpPr>
          <p:nvPr/>
        </p:nvSpPr>
        <p:spPr bwMode="auto">
          <a:xfrm>
            <a:off x="3286696" y="3886111"/>
            <a:ext cx="357187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 smtClean="0">
                <a:latin typeface="+mj-lt"/>
              </a:rPr>
              <a:t>0</a:t>
            </a:r>
            <a:endParaRPr lang="zh-TW" altLang="en-US" b="1" dirty="0">
              <a:latin typeface="+mj-lt"/>
            </a:endParaRPr>
          </a:p>
        </p:txBody>
      </p:sp>
      <p:sp>
        <p:nvSpPr>
          <p:cNvPr id="29" name="矩形 22"/>
          <p:cNvSpPr>
            <a:spLocks noChangeArrowheads="1"/>
          </p:cNvSpPr>
          <p:nvPr/>
        </p:nvSpPr>
        <p:spPr bwMode="auto">
          <a:xfrm>
            <a:off x="3000946" y="4700498"/>
            <a:ext cx="357187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 smtClean="0">
                <a:latin typeface="+mj-lt"/>
              </a:rPr>
              <a:t>2</a:t>
            </a:r>
            <a:endParaRPr lang="zh-TW" altLang="en-US" b="1" dirty="0">
              <a:latin typeface="+mj-lt"/>
            </a:endParaRPr>
          </a:p>
        </p:txBody>
      </p:sp>
      <p:sp>
        <p:nvSpPr>
          <p:cNvPr id="30" name="矩形 22"/>
          <p:cNvSpPr>
            <a:spLocks noChangeArrowheads="1"/>
          </p:cNvSpPr>
          <p:nvPr/>
        </p:nvSpPr>
        <p:spPr bwMode="auto">
          <a:xfrm>
            <a:off x="3643883" y="4700498"/>
            <a:ext cx="357188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 smtClean="0">
                <a:latin typeface="+mj-lt"/>
              </a:rPr>
              <a:t>3</a:t>
            </a:r>
            <a:endParaRPr lang="zh-TW" altLang="en-US" b="1" dirty="0">
              <a:latin typeface="+mj-lt"/>
            </a:endParaRPr>
          </a:p>
        </p:txBody>
      </p:sp>
      <p:sp>
        <p:nvSpPr>
          <p:cNvPr id="31" name="矩形 22"/>
          <p:cNvSpPr>
            <a:spLocks noChangeArrowheads="1"/>
          </p:cNvSpPr>
          <p:nvPr/>
        </p:nvSpPr>
        <p:spPr bwMode="auto">
          <a:xfrm>
            <a:off x="4715446" y="3914686"/>
            <a:ext cx="357187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 smtClean="0">
                <a:latin typeface="+mj-lt"/>
              </a:rPr>
              <a:t>1</a:t>
            </a:r>
            <a:endParaRPr lang="zh-TW" altLang="en-US" b="1" dirty="0">
              <a:latin typeface="+mj-lt"/>
            </a:endParaRPr>
          </a:p>
        </p:txBody>
      </p:sp>
      <p:sp>
        <p:nvSpPr>
          <p:cNvPr id="32" name="矩形 22"/>
          <p:cNvSpPr>
            <a:spLocks noChangeArrowheads="1"/>
          </p:cNvSpPr>
          <p:nvPr/>
        </p:nvSpPr>
        <p:spPr bwMode="auto">
          <a:xfrm>
            <a:off x="6072758" y="3917861"/>
            <a:ext cx="357188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latin typeface="+mj-lt"/>
              </a:rPr>
              <a:t>4</a:t>
            </a:r>
            <a:endParaRPr lang="zh-TW" altLang="en-US" b="1" dirty="0">
              <a:latin typeface="+mj-lt"/>
            </a:endParaRPr>
          </a:p>
        </p:txBody>
      </p:sp>
      <p:sp>
        <p:nvSpPr>
          <p:cNvPr id="33" name="矩形 22"/>
          <p:cNvSpPr>
            <a:spLocks noChangeArrowheads="1"/>
          </p:cNvSpPr>
          <p:nvPr/>
        </p:nvSpPr>
        <p:spPr bwMode="auto">
          <a:xfrm>
            <a:off x="6072758" y="4700498"/>
            <a:ext cx="357188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 smtClean="0">
                <a:latin typeface="+mj-lt"/>
              </a:rPr>
              <a:t>5</a:t>
            </a:r>
            <a:endParaRPr lang="zh-TW" altLang="en-US" b="1" dirty="0">
              <a:latin typeface="+mj-lt"/>
            </a:endParaRPr>
          </a:p>
        </p:txBody>
      </p:sp>
      <p:sp>
        <p:nvSpPr>
          <p:cNvPr id="34" name="矩形 22"/>
          <p:cNvSpPr>
            <a:spLocks noChangeArrowheads="1"/>
          </p:cNvSpPr>
          <p:nvPr/>
        </p:nvSpPr>
        <p:spPr bwMode="auto">
          <a:xfrm>
            <a:off x="3215258" y="5372011"/>
            <a:ext cx="571500" cy="600075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latin typeface="+mj-lt"/>
              </a:rPr>
              <a:t>S</a:t>
            </a:r>
            <a:r>
              <a:rPr lang="en-US" altLang="zh-TW" b="1" baseline="-25000" dirty="0">
                <a:latin typeface="+mj-lt"/>
              </a:rPr>
              <a:t>1</a:t>
            </a:r>
            <a:endParaRPr lang="zh-TW" altLang="en-US" b="1" baseline="-25000" dirty="0">
              <a:latin typeface="+mj-lt"/>
            </a:endParaRPr>
          </a:p>
        </p:txBody>
      </p:sp>
      <p:sp>
        <p:nvSpPr>
          <p:cNvPr id="35" name="矩形 22"/>
          <p:cNvSpPr>
            <a:spLocks noChangeArrowheads="1"/>
          </p:cNvSpPr>
          <p:nvPr/>
        </p:nvSpPr>
        <p:spPr bwMode="auto">
          <a:xfrm>
            <a:off x="4644008" y="5372011"/>
            <a:ext cx="571500" cy="600075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latin typeface="+mj-lt"/>
              </a:rPr>
              <a:t>S</a:t>
            </a:r>
            <a:r>
              <a:rPr lang="en-US" altLang="zh-TW" b="1" baseline="-25000" dirty="0">
                <a:latin typeface="+mj-lt"/>
              </a:rPr>
              <a:t>2</a:t>
            </a:r>
            <a:endParaRPr lang="zh-TW" altLang="en-US" b="1" baseline="-25000" dirty="0">
              <a:latin typeface="+mj-lt"/>
            </a:endParaRPr>
          </a:p>
        </p:txBody>
      </p:sp>
      <p:sp>
        <p:nvSpPr>
          <p:cNvPr id="36" name="矩形 22"/>
          <p:cNvSpPr>
            <a:spLocks noChangeArrowheads="1"/>
          </p:cNvSpPr>
          <p:nvPr/>
        </p:nvSpPr>
        <p:spPr bwMode="auto">
          <a:xfrm>
            <a:off x="6001321" y="5372011"/>
            <a:ext cx="571500" cy="600075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latin typeface="+mj-lt"/>
              </a:rPr>
              <a:t>S</a:t>
            </a:r>
            <a:r>
              <a:rPr lang="en-US" altLang="zh-TW" b="1" baseline="-25000" dirty="0">
                <a:latin typeface="+mj-lt"/>
              </a:rPr>
              <a:t>3</a:t>
            </a:r>
            <a:endParaRPr lang="zh-TW" altLang="en-US" b="1" baseline="-25000" dirty="0">
              <a:latin typeface="+mj-lt"/>
            </a:endParaRPr>
          </a:p>
        </p:txBody>
      </p:sp>
      <p:cxnSp>
        <p:nvCxnSpPr>
          <p:cNvPr id="38" name="直線單箭頭接點 41"/>
          <p:cNvCxnSpPr>
            <a:cxnSpLocks noChangeShapeType="1"/>
          </p:cNvCxnSpPr>
          <p:nvPr/>
        </p:nvCxnSpPr>
        <p:spPr bwMode="auto">
          <a:xfrm rot="10800000">
            <a:off x="1643633" y="4841786"/>
            <a:ext cx="1000125" cy="1587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9" name="直線單箭頭接點 46"/>
          <p:cNvCxnSpPr>
            <a:cxnSpLocks noChangeShapeType="1"/>
          </p:cNvCxnSpPr>
          <p:nvPr/>
        </p:nvCxnSpPr>
        <p:spPr bwMode="auto">
          <a:xfrm rot="10800000">
            <a:off x="1643633" y="5414873"/>
            <a:ext cx="714375" cy="0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0" name="直線接點 49"/>
          <p:cNvCxnSpPr>
            <a:cxnSpLocks noChangeShapeType="1"/>
          </p:cNvCxnSpPr>
          <p:nvPr/>
        </p:nvCxnSpPr>
        <p:spPr bwMode="auto">
          <a:xfrm rot="5400000" flipH="1" flipV="1">
            <a:off x="2071464" y="4272667"/>
            <a:ext cx="1144588" cy="0"/>
          </a:xfrm>
          <a:prstGeom prst="lin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1" name="直線接點 50"/>
          <p:cNvCxnSpPr>
            <a:cxnSpLocks noChangeShapeType="1"/>
          </p:cNvCxnSpPr>
          <p:nvPr/>
        </p:nvCxnSpPr>
        <p:spPr bwMode="auto">
          <a:xfrm rot="5400000" flipH="1" flipV="1">
            <a:off x="1320577" y="4379030"/>
            <a:ext cx="2073275" cy="1587"/>
          </a:xfrm>
          <a:prstGeom prst="lin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2" name="直線接點 52"/>
          <p:cNvCxnSpPr>
            <a:cxnSpLocks noChangeShapeType="1"/>
          </p:cNvCxnSpPr>
          <p:nvPr/>
        </p:nvCxnSpPr>
        <p:spPr bwMode="auto">
          <a:xfrm rot="10800000" flipV="1">
            <a:off x="2643758" y="3700373"/>
            <a:ext cx="1428750" cy="0"/>
          </a:xfrm>
          <a:prstGeom prst="lin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3" name="直線接點 55"/>
          <p:cNvCxnSpPr>
            <a:cxnSpLocks noChangeShapeType="1"/>
          </p:cNvCxnSpPr>
          <p:nvPr/>
        </p:nvCxnSpPr>
        <p:spPr bwMode="auto">
          <a:xfrm rot="10800000">
            <a:off x="2358008" y="3341598"/>
            <a:ext cx="3071813" cy="1588"/>
          </a:xfrm>
          <a:prstGeom prst="lin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4" name="直線接點 59"/>
          <p:cNvCxnSpPr>
            <a:cxnSpLocks noChangeShapeType="1"/>
          </p:cNvCxnSpPr>
          <p:nvPr/>
        </p:nvCxnSpPr>
        <p:spPr bwMode="auto">
          <a:xfrm rot="5400000" flipH="1" flipV="1">
            <a:off x="3823270" y="3949611"/>
            <a:ext cx="500063" cy="1588"/>
          </a:xfrm>
          <a:prstGeom prst="lin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5" name="直線接點 62"/>
          <p:cNvCxnSpPr>
            <a:cxnSpLocks noChangeShapeType="1"/>
          </p:cNvCxnSpPr>
          <p:nvPr/>
        </p:nvCxnSpPr>
        <p:spPr bwMode="auto">
          <a:xfrm rot="5400000" flipH="1" flipV="1">
            <a:off x="5001990" y="3771017"/>
            <a:ext cx="857250" cy="1587"/>
          </a:xfrm>
          <a:prstGeom prst="lin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6" name="直線單箭頭接點 64"/>
          <p:cNvCxnSpPr>
            <a:cxnSpLocks noChangeShapeType="1"/>
          </p:cNvCxnSpPr>
          <p:nvPr/>
        </p:nvCxnSpPr>
        <p:spPr bwMode="auto">
          <a:xfrm flipV="1">
            <a:off x="4072508" y="4194086"/>
            <a:ext cx="357188" cy="6350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7" name="直線單箭頭接點 71"/>
          <p:cNvCxnSpPr>
            <a:cxnSpLocks noChangeShapeType="1"/>
          </p:cNvCxnSpPr>
          <p:nvPr/>
        </p:nvCxnSpPr>
        <p:spPr bwMode="auto">
          <a:xfrm flipV="1">
            <a:off x="5429821" y="4200436"/>
            <a:ext cx="357187" cy="6350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8" name="直線單箭頭接點 74"/>
          <p:cNvCxnSpPr>
            <a:cxnSpLocks noChangeShapeType="1"/>
            <a:stCxn id="24" idx="1"/>
            <a:endCxn id="22" idx="4"/>
          </p:cNvCxnSpPr>
          <p:nvPr/>
        </p:nvCxnSpPr>
        <p:spPr bwMode="auto">
          <a:xfrm rot="16200000" flipV="1">
            <a:off x="3376389" y="4533017"/>
            <a:ext cx="358775" cy="179388"/>
          </a:xfrm>
          <a:prstGeom prst="straightConnector1">
            <a:avLst/>
          </a:prstGeom>
          <a:noFill/>
          <a:ln w="38100" algn="ctr">
            <a:solidFill>
              <a:srgbClr val="0000FF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9" name="直線單箭頭接點 78"/>
          <p:cNvCxnSpPr>
            <a:cxnSpLocks noChangeShapeType="1"/>
            <a:stCxn id="23" idx="7"/>
            <a:endCxn id="22" idx="4"/>
          </p:cNvCxnSpPr>
          <p:nvPr/>
        </p:nvCxnSpPr>
        <p:spPr bwMode="auto">
          <a:xfrm rot="5400000" flipH="1" flipV="1">
            <a:off x="3231927" y="4567942"/>
            <a:ext cx="358775" cy="109537"/>
          </a:xfrm>
          <a:prstGeom prst="straightConnector1">
            <a:avLst/>
          </a:prstGeom>
          <a:noFill/>
          <a:ln w="38100" algn="ctr">
            <a:solidFill>
              <a:srgbClr val="0000FF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0" name="直線單箭頭接點 81"/>
          <p:cNvCxnSpPr>
            <a:cxnSpLocks noChangeShapeType="1"/>
            <a:stCxn id="33" idx="0"/>
            <a:endCxn id="26" idx="4"/>
          </p:cNvCxnSpPr>
          <p:nvPr/>
        </p:nvCxnSpPr>
        <p:spPr bwMode="auto">
          <a:xfrm flipV="1">
            <a:off x="6251352" y="4443323"/>
            <a:ext cx="0" cy="257175"/>
          </a:xfrm>
          <a:prstGeom prst="straightConnector1">
            <a:avLst/>
          </a:prstGeom>
          <a:noFill/>
          <a:ln w="38100" algn="ctr">
            <a:solidFill>
              <a:srgbClr val="0000FF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51" name="矩形 22"/>
          <p:cNvSpPr>
            <a:spLocks noChangeArrowheads="1"/>
          </p:cNvSpPr>
          <p:nvPr/>
        </p:nvSpPr>
        <p:spPr bwMode="auto">
          <a:xfrm>
            <a:off x="710328" y="3346400"/>
            <a:ext cx="1285875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solidFill>
              <a:schemeClr val="tx1">
                <a:alpha val="0"/>
              </a:schemeClr>
            </a:solidFill>
            <a:round/>
            <a:headEnd/>
            <a:tailEnd/>
          </a:ln>
        </p:spPr>
        <p:txBody>
          <a:bodyPr wrap="square" tIns="137160" bIns="137160">
            <a:spAutoFit/>
          </a:bodyPr>
          <a:lstStyle/>
          <a:p>
            <a:pPr algn="ctr">
              <a:defRPr/>
            </a:pPr>
            <a:r>
              <a:rPr lang="en-US" altLang="zh-TW" b="1" dirty="0" smtClean="0">
                <a:latin typeface="+mj-lt"/>
              </a:rPr>
              <a:t>Set </a:t>
            </a:r>
            <a:r>
              <a:rPr lang="en-US" altLang="zh-TW" b="1" dirty="0">
                <a:latin typeface="+mj-lt"/>
              </a:rPr>
              <a:t>name</a:t>
            </a:r>
            <a:endParaRPr lang="zh-TW" altLang="en-US" b="1" dirty="0">
              <a:latin typeface="+mj-lt"/>
            </a:endParaRPr>
          </a:p>
        </p:txBody>
      </p:sp>
      <p:sp>
        <p:nvSpPr>
          <p:cNvPr id="52" name="文字方塊 51"/>
          <p:cNvSpPr txBox="1"/>
          <p:nvPr/>
        </p:nvSpPr>
        <p:spPr>
          <a:xfrm>
            <a:off x="3203848" y="6146140"/>
            <a:ext cx="13115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/>
              <a:t>Find(3</a:t>
            </a:r>
            <a:r>
              <a:rPr lang="en-US" altLang="zh-TW" sz="2800" b="1" dirty="0" smtClean="0"/>
              <a:t>) </a:t>
            </a:r>
            <a:endParaRPr lang="zh-TW" altLang="en-US" sz="2800" b="1" dirty="0"/>
          </a:p>
        </p:txBody>
      </p:sp>
      <p:sp>
        <p:nvSpPr>
          <p:cNvPr id="53" name="矩形 52"/>
          <p:cNvSpPr/>
          <p:nvPr/>
        </p:nvSpPr>
        <p:spPr>
          <a:xfrm>
            <a:off x="7092280" y="4729073"/>
            <a:ext cx="1368152" cy="592996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5" name="文字方塊 54"/>
          <p:cNvSpPr txBox="1"/>
          <p:nvPr/>
        </p:nvSpPr>
        <p:spPr>
          <a:xfrm>
            <a:off x="4484558" y="6146140"/>
            <a:ext cx="7377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 smtClean="0"/>
              <a:t>= S</a:t>
            </a:r>
            <a:r>
              <a:rPr lang="en-US" altLang="zh-TW" sz="2800" b="1" baseline="-25000" dirty="0" smtClean="0"/>
              <a:t>1</a:t>
            </a:r>
            <a:endParaRPr lang="zh-TW" altLang="en-US" sz="2800" b="1" baseline="-25000" dirty="0"/>
          </a:p>
        </p:txBody>
      </p:sp>
      <p:cxnSp>
        <p:nvCxnSpPr>
          <p:cNvPr id="37" name="直線單箭頭接點 36"/>
          <p:cNvCxnSpPr>
            <a:cxnSpLocks noChangeShapeType="1"/>
          </p:cNvCxnSpPr>
          <p:nvPr/>
        </p:nvCxnSpPr>
        <p:spPr bwMode="auto">
          <a:xfrm>
            <a:off x="1643633" y="4200436"/>
            <a:ext cx="1357313" cy="1587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56" name="投影片編號版面配置區 5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62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143320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1.11111E-6 L -0.0007 -0.26412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" y="-132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  <p:set>
                                      <p:cBhvr>
                                        <p:cTn id="2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2" grpId="0"/>
      <p:bldP spid="53" grpId="0" animBg="1"/>
      <p:bldP spid="53" grpId="1" animBg="1"/>
      <p:bldP spid="55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DS Time Complexity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altLang="zh-TW" dirty="0"/>
              <a:t>S = { 0, 1, 2, … , </a:t>
            </a:r>
            <a:r>
              <a:rPr lang="pt-BR" altLang="zh-TW" dirty="0" smtClean="0"/>
              <a:t>n-1 </a:t>
            </a:r>
            <a:r>
              <a:rPr lang="pt-BR" altLang="zh-TW" dirty="0"/>
              <a:t>}</a:t>
            </a:r>
          </a:p>
          <a:p>
            <a:pPr lvl="1"/>
            <a:r>
              <a:rPr lang="pt-BR" altLang="zh-TW" dirty="0"/>
              <a:t>S</a:t>
            </a:r>
            <a:r>
              <a:rPr lang="pt-BR" altLang="zh-TW" baseline="-25000" dirty="0"/>
              <a:t>1</a:t>
            </a:r>
            <a:r>
              <a:rPr lang="pt-BR" altLang="zh-TW" dirty="0"/>
              <a:t> = { 0 },  S</a:t>
            </a:r>
            <a:r>
              <a:rPr lang="pt-BR" altLang="zh-TW" baseline="-25000" dirty="0"/>
              <a:t>2</a:t>
            </a:r>
            <a:r>
              <a:rPr lang="pt-BR" altLang="zh-TW" dirty="0"/>
              <a:t> = { 1 },  S</a:t>
            </a:r>
            <a:r>
              <a:rPr lang="pt-BR" altLang="zh-TW" baseline="-25000" dirty="0"/>
              <a:t>3</a:t>
            </a:r>
            <a:r>
              <a:rPr lang="pt-BR" altLang="zh-TW" dirty="0"/>
              <a:t> = { 2 },  …  ,  S</a:t>
            </a:r>
            <a:r>
              <a:rPr lang="pt-BR" altLang="zh-TW" baseline="-25000" dirty="0"/>
              <a:t>n</a:t>
            </a:r>
            <a:r>
              <a:rPr lang="pt-BR" altLang="zh-TW" dirty="0"/>
              <a:t> = { n-1 }</a:t>
            </a:r>
          </a:p>
          <a:p>
            <a:r>
              <a:rPr lang="en-US" altLang="zh-TW" dirty="0"/>
              <a:t>Perform a sequence Union</a:t>
            </a:r>
          </a:p>
          <a:p>
            <a:pPr lvl="1"/>
            <a:r>
              <a:rPr lang="en-US" altLang="zh-TW" dirty="0"/>
              <a:t>Union(S</a:t>
            </a:r>
            <a:r>
              <a:rPr lang="en-US" altLang="zh-TW" baseline="-25000" dirty="0"/>
              <a:t>2</a:t>
            </a:r>
            <a:r>
              <a:rPr lang="en-US" altLang="zh-TW" dirty="0"/>
              <a:t>, S</a:t>
            </a:r>
            <a:r>
              <a:rPr lang="en-US" altLang="zh-TW" baseline="-25000" dirty="0"/>
              <a:t>1</a:t>
            </a:r>
            <a:r>
              <a:rPr lang="en-US" altLang="zh-TW" dirty="0"/>
              <a:t>), Union(S</a:t>
            </a:r>
            <a:r>
              <a:rPr lang="en-US" altLang="zh-TW" baseline="-25000" dirty="0"/>
              <a:t>3</a:t>
            </a:r>
            <a:r>
              <a:rPr lang="en-US" altLang="zh-TW" dirty="0"/>
              <a:t>, S</a:t>
            </a:r>
            <a:r>
              <a:rPr lang="en-US" altLang="zh-TW" baseline="-25000" dirty="0"/>
              <a:t>2</a:t>
            </a:r>
            <a:r>
              <a:rPr lang="en-US" altLang="zh-TW" dirty="0"/>
              <a:t>), …, Union(</a:t>
            </a:r>
            <a:r>
              <a:rPr lang="en-US" altLang="zh-TW" dirty="0" err="1"/>
              <a:t>S</a:t>
            </a:r>
            <a:r>
              <a:rPr lang="en-US" altLang="zh-TW" baseline="-25000" dirty="0" err="1"/>
              <a:t>n</a:t>
            </a:r>
            <a:r>
              <a:rPr lang="en-US" altLang="zh-TW" dirty="0"/>
              <a:t>, S</a:t>
            </a:r>
            <a:r>
              <a:rPr lang="en-US" altLang="zh-TW" baseline="-25000" dirty="0"/>
              <a:t>n-1</a:t>
            </a:r>
            <a:r>
              <a:rPr lang="en-US" altLang="zh-TW" dirty="0"/>
              <a:t>)</a:t>
            </a:r>
          </a:p>
          <a:p>
            <a:endParaRPr lang="zh-TW" altLang="en-US" dirty="0"/>
          </a:p>
        </p:txBody>
      </p:sp>
      <p:sp>
        <p:nvSpPr>
          <p:cNvPr id="4" name="橢圓 18"/>
          <p:cNvSpPr>
            <a:spLocks noChangeArrowheads="1"/>
          </p:cNvSpPr>
          <p:nvPr/>
        </p:nvSpPr>
        <p:spPr bwMode="auto">
          <a:xfrm>
            <a:off x="1375886" y="5493221"/>
            <a:ext cx="500062" cy="500063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5" name="矩形 22"/>
          <p:cNvSpPr>
            <a:spLocks noChangeArrowheads="1"/>
          </p:cNvSpPr>
          <p:nvPr/>
        </p:nvSpPr>
        <p:spPr bwMode="auto">
          <a:xfrm>
            <a:off x="1447323" y="5451946"/>
            <a:ext cx="357188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latin typeface="+mj-lt"/>
              </a:rPr>
              <a:t>1</a:t>
            </a:r>
            <a:endParaRPr lang="zh-TW" altLang="en-US" b="1" dirty="0">
              <a:latin typeface="+mj-lt"/>
            </a:endParaRPr>
          </a:p>
        </p:txBody>
      </p:sp>
      <p:sp>
        <p:nvSpPr>
          <p:cNvPr id="6" name="橢圓 20"/>
          <p:cNvSpPr>
            <a:spLocks noChangeArrowheads="1"/>
          </p:cNvSpPr>
          <p:nvPr/>
        </p:nvSpPr>
        <p:spPr bwMode="auto">
          <a:xfrm>
            <a:off x="804386" y="6136159"/>
            <a:ext cx="500062" cy="500062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7" name="矩形 22"/>
          <p:cNvSpPr>
            <a:spLocks noChangeArrowheads="1"/>
          </p:cNvSpPr>
          <p:nvPr/>
        </p:nvSpPr>
        <p:spPr bwMode="auto">
          <a:xfrm>
            <a:off x="899636" y="6094884"/>
            <a:ext cx="357187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 smtClean="0">
                <a:latin typeface="+mj-lt"/>
              </a:rPr>
              <a:t>0</a:t>
            </a:r>
            <a:endParaRPr lang="zh-TW" altLang="en-US" b="1" dirty="0">
              <a:latin typeface="+mj-lt"/>
            </a:endParaRPr>
          </a:p>
        </p:txBody>
      </p:sp>
      <p:cxnSp>
        <p:nvCxnSpPr>
          <p:cNvPr id="8" name="直線單箭頭接點 22"/>
          <p:cNvCxnSpPr>
            <a:cxnSpLocks noChangeShapeType="1"/>
            <a:stCxn id="6" idx="7"/>
            <a:endCxn id="4" idx="3"/>
          </p:cNvCxnSpPr>
          <p:nvPr/>
        </p:nvCxnSpPr>
        <p:spPr bwMode="auto">
          <a:xfrm rot="5400000" flipH="1" flipV="1">
            <a:off x="1195704" y="5955978"/>
            <a:ext cx="288925" cy="217488"/>
          </a:xfrm>
          <a:prstGeom prst="straightConnector1">
            <a:avLst/>
          </a:prstGeom>
          <a:noFill/>
          <a:ln w="38100" algn="ctr">
            <a:solidFill>
              <a:srgbClr val="0000FF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9" name="橢圓 23"/>
          <p:cNvSpPr>
            <a:spLocks noChangeArrowheads="1"/>
          </p:cNvSpPr>
          <p:nvPr/>
        </p:nvSpPr>
        <p:spPr bwMode="auto">
          <a:xfrm>
            <a:off x="1947386" y="4878859"/>
            <a:ext cx="500062" cy="500062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10" name="矩形 22"/>
          <p:cNvSpPr>
            <a:spLocks noChangeArrowheads="1"/>
          </p:cNvSpPr>
          <p:nvPr/>
        </p:nvSpPr>
        <p:spPr bwMode="auto">
          <a:xfrm>
            <a:off x="2018823" y="4853459"/>
            <a:ext cx="357188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latin typeface="+mj-lt"/>
              </a:rPr>
              <a:t>2</a:t>
            </a:r>
            <a:endParaRPr lang="zh-TW" altLang="en-US" b="1" dirty="0">
              <a:latin typeface="+mj-lt"/>
            </a:endParaRPr>
          </a:p>
        </p:txBody>
      </p:sp>
      <p:cxnSp>
        <p:nvCxnSpPr>
          <p:cNvPr id="11" name="直線單箭頭接點 25"/>
          <p:cNvCxnSpPr>
            <a:cxnSpLocks noChangeShapeType="1"/>
            <a:stCxn id="4" idx="7"/>
            <a:endCxn id="9" idx="3"/>
          </p:cNvCxnSpPr>
          <p:nvPr/>
        </p:nvCxnSpPr>
        <p:spPr bwMode="auto">
          <a:xfrm rot="5400000" flipH="1" flipV="1">
            <a:off x="1781492" y="5327327"/>
            <a:ext cx="260350" cy="217488"/>
          </a:xfrm>
          <a:prstGeom prst="straightConnector1">
            <a:avLst/>
          </a:prstGeom>
          <a:noFill/>
          <a:ln w="38100" algn="ctr">
            <a:solidFill>
              <a:srgbClr val="0000FF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2" name="橢圓 26"/>
          <p:cNvSpPr>
            <a:spLocks noChangeArrowheads="1"/>
          </p:cNvSpPr>
          <p:nvPr/>
        </p:nvSpPr>
        <p:spPr bwMode="auto">
          <a:xfrm>
            <a:off x="2804636" y="3940646"/>
            <a:ext cx="500062" cy="500063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13" name="矩形 22"/>
          <p:cNvSpPr>
            <a:spLocks noChangeArrowheads="1"/>
          </p:cNvSpPr>
          <p:nvPr/>
        </p:nvSpPr>
        <p:spPr bwMode="auto">
          <a:xfrm>
            <a:off x="2771800" y="3883496"/>
            <a:ext cx="543800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wrap="square" tIns="137160" bIns="137160">
            <a:spAutoFit/>
          </a:bodyPr>
          <a:lstStyle/>
          <a:p>
            <a:pPr algn="ctr">
              <a:defRPr/>
            </a:pPr>
            <a:r>
              <a:rPr lang="en-US" altLang="zh-TW" b="1" dirty="0" smtClean="0">
                <a:latin typeface="+mj-lt"/>
              </a:rPr>
              <a:t>n-1</a:t>
            </a:r>
            <a:endParaRPr lang="zh-TW" altLang="en-US" b="1" dirty="0">
              <a:latin typeface="+mj-lt"/>
            </a:endParaRPr>
          </a:p>
        </p:txBody>
      </p:sp>
      <p:cxnSp>
        <p:nvCxnSpPr>
          <p:cNvPr id="14" name="直線單箭頭接點 28"/>
          <p:cNvCxnSpPr>
            <a:cxnSpLocks noChangeShapeType="1"/>
            <a:stCxn id="9" idx="7"/>
            <a:endCxn id="12" idx="3"/>
          </p:cNvCxnSpPr>
          <p:nvPr/>
        </p:nvCxnSpPr>
        <p:spPr bwMode="auto">
          <a:xfrm rot="5400000" flipH="1" flipV="1">
            <a:off x="2333942" y="4408165"/>
            <a:ext cx="584200" cy="503238"/>
          </a:xfrm>
          <a:prstGeom prst="straightConnector1">
            <a:avLst/>
          </a:prstGeom>
          <a:noFill/>
          <a:ln w="38100" algn="ctr">
            <a:solidFill>
              <a:srgbClr val="0000FF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5" name="文字方塊 14"/>
          <p:cNvSpPr txBox="1"/>
          <p:nvPr/>
        </p:nvSpPr>
        <p:spPr>
          <a:xfrm>
            <a:off x="3491880" y="4535264"/>
            <a:ext cx="484921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altLang="zh-TW" sz="2800" dirty="0" smtClean="0"/>
              <a:t>Followed by a sequence of Find</a:t>
            </a:r>
          </a:p>
          <a:p>
            <a:pPr marL="0" lvl="1"/>
            <a:r>
              <a:rPr lang="en-US" altLang="zh-TW" sz="2800" dirty="0" smtClean="0"/>
              <a:t>Find(0</a:t>
            </a:r>
            <a:r>
              <a:rPr lang="en-US" altLang="zh-TW" sz="2800" dirty="0"/>
              <a:t>), Find(1), …, Find(n-1)</a:t>
            </a:r>
          </a:p>
          <a:p>
            <a:endParaRPr lang="zh-TW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17"/>
              <p:cNvSpPr txBox="1"/>
              <p:nvPr/>
            </p:nvSpPr>
            <p:spPr>
              <a:xfrm>
                <a:off x="3561705" y="5733256"/>
                <a:ext cx="4767395" cy="4703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400" dirty="0" smtClean="0"/>
                  <a:t>Time Complexity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sz="2400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TW" sz="2400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altLang="zh-TW" sz="2400" b="0" i="1" smtClean="0">
                            <a:latin typeface="Cambria Math"/>
                          </a:rPr>
                          <m:t>𝑛</m:t>
                        </m:r>
                      </m:sup>
                      <m:e>
                        <m:r>
                          <a:rPr lang="en-US" altLang="zh-TW" sz="2400" b="0" i="1" smtClean="0">
                            <a:latin typeface="Cambria Math"/>
                          </a:rPr>
                          <m:t>𝑖</m:t>
                        </m:r>
                      </m:e>
                    </m:nary>
                    <m:r>
                      <a:rPr lang="en-US" altLang="zh-TW" sz="2400" b="0" i="1" smtClean="0">
                        <a:latin typeface="Cambria Math"/>
                      </a:rPr>
                      <m:t>=</m:t>
                    </m:r>
                    <m:r>
                      <a:rPr lang="en-US" altLang="zh-TW" sz="2400" b="0" i="1" smtClean="0">
                        <a:solidFill>
                          <a:srgbClr val="FF0000"/>
                        </a:solidFill>
                        <a:latin typeface="Cambria Math"/>
                      </a:rPr>
                      <m:t>𝑂</m:t>
                    </m:r>
                    <m:r>
                      <a:rPr lang="en-US" altLang="zh-TW" sz="2400" b="0" i="1" smtClean="0">
                        <a:solidFill>
                          <a:srgbClr val="FF0000"/>
                        </a:solidFill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altLang="zh-TW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altLang="zh-TW" sz="24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altLang="zh-TW" sz="2400" b="0" i="1" smtClean="0">
                        <a:solidFill>
                          <a:srgbClr val="FF000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TW" sz="2400" dirty="0" smtClean="0">
                    <a:solidFill>
                      <a:srgbClr val="FF0000"/>
                    </a:solidFill>
                  </a:rPr>
                  <a:t> </a:t>
                </a:r>
                <a:endParaRPr lang="zh-TW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" name="文字方塊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3673" y="5733256"/>
                <a:ext cx="4767395" cy="470385"/>
              </a:xfrm>
              <a:prstGeom prst="rect">
                <a:avLst/>
              </a:prstGeom>
              <a:blipFill rotWithShape="1">
                <a:blip r:embed="rId7"/>
                <a:stretch>
                  <a:fillRect l="-1918" t="-125641" b="-18846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投影片編號版面配置區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63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312993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9" grpId="0" animBg="1"/>
      <p:bldP spid="10" grpId="0" animBg="1"/>
      <p:bldP spid="12" grpId="0" animBg="1"/>
      <p:bldP spid="13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Improved </a:t>
            </a:r>
            <a:r>
              <a:rPr lang="en-US" altLang="zh-TW" dirty="0"/>
              <a:t>Union(S</a:t>
            </a:r>
            <a:r>
              <a:rPr lang="en-US" altLang="zh-TW" baseline="-25000" dirty="0"/>
              <a:t>i</a:t>
            </a:r>
            <a:r>
              <a:rPr lang="en-US" altLang="zh-TW" dirty="0"/>
              <a:t>, </a:t>
            </a:r>
            <a:r>
              <a:rPr lang="en-US" altLang="zh-TW" dirty="0" err="1"/>
              <a:t>S</a:t>
            </a:r>
            <a:r>
              <a:rPr lang="en-US" altLang="zh-TW" baseline="-25000" dirty="0" err="1"/>
              <a:t>j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Do not always merge two sets into the first set</a:t>
            </a:r>
          </a:p>
          <a:p>
            <a:r>
              <a:rPr lang="en-US" altLang="zh-TW" dirty="0" smtClean="0"/>
              <a:t>Adopt a </a:t>
            </a:r>
            <a:r>
              <a:rPr lang="en-US" altLang="zh-TW" b="1" i="1" dirty="0" smtClean="0"/>
              <a:t>Weighting rule </a:t>
            </a:r>
            <a:r>
              <a:rPr lang="en-US" altLang="zh-TW" dirty="0" smtClean="0"/>
              <a:t>to union operation</a:t>
            </a:r>
          </a:p>
          <a:p>
            <a:pPr lvl="1"/>
            <a:r>
              <a:rPr lang="en-US" altLang="zh-TW" dirty="0"/>
              <a:t>S</a:t>
            </a:r>
            <a:r>
              <a:rPr lang="en-US" altLang="zh-TW" baseline="-25000" dirty="0"/>
              <a:t>i</a:t>
            </a:r>
            <a:r>
              <a:rPr lang="en-US" altLang="zh-TW" dirty="0"/>
              <a:t> = </a:t>
            </a:r>
            <a:r>
              <a:rPr lang="en-US" altLang="zh-TW" dirty="0" smtClean="0"/>
              <a:t>S</a:t>
            </a:r>
            <a:r>
              <a:rPr lang="en-US" altLang="zh-TW" baseline="-25000" dirty="0"/>
              <a:t>i</a:t>
            </a:r>
            <a:r>
              <a:rPr lang="en-US" altLang="zh-TW" dirty="0" smtClean="0"/>
              <a:t> </a:t>
            </a:r>
            <a:r>
              <a:rPr lang="en-US" altLang="zh-TW" dirty="0"/>
              <a:t>U </a:t>
            </a:r>
            <a:r>
              <a:rPr lang="en-US" altLang="zh-TW" dirty="0" err="1" smtClean="0"/>
              <a:t>S</a:t>
            </a:r>
            <a:r>
              <a:rPr lang="en-US" altLang="zh-TW" baseline="-25000" dirty="0" err="1" smtClean="0"/>
              <a:t>j</a:t>
            </a:r>
            <a:r>
              <a:rPr lang="en-US" altLang="zh-TW" dirty="0" smtClean="0"/>
              <a:t>,  </a:t>
            </a:r>
            <a:r>
              <a:rPr lang="en-US" altLang="zh-TW" dirty="0"/>
              <a:t>if | </a:t>
            </a:r>
            <a:r>
              <a:rPr lang="en-US" altLang="zh-TW" dirty="0" smtClean="0"/>
              <a:t>S</a:t>
            </a:r>
            <a:r>
              <a:rPr lang="en-US" altLang="zh-TW" baseline="-25000" dirty="0"/>
              <a:t>i</a:t>
            </a:r>
            <a:r>
              <a:rPr lang="en-US" altLang="zh-TW" dirty="0" smtClean="0"/>
              <a:t> </a:t>
            </a:r>
            <a:r>
              <a:rPr lang="en-US" altLang="zh-TW" dirty="0"/>
              <a:t>| &gt;= | </a:t>
            </a:r>
            <a:r>
              <a:rPr lang="en-US" altLang="zh-TW" dirty="0" err="1" smtClean="0"/>
              <a:t>S</a:t>
            </a:r>
            <a:r>
              <a:rPr lang="en-US" altLang="zh-TW" baseline="-25000" dirty="0" err="1"/>
              <a:t>j</a:t>
            </a:r>
            <a:r>
              <a:rPr lang="en-US" altLang="zh-TW" dirty="0" smtClean="0"/>
              <a:t> |</a:t>
            </a:r>
            <a:endParaRPr lang="en-US" altLang="zh-TW" dirty="0"/>
          </a:p>
          <a:p>
            <a:pPr lvl="1"/>
            <a:r>
              <a:rPr lang="en-US" altLang="zh-TW" dirty="0" err="1" smtClean="0"/>
              <a:t>S</a:t>
            </a:r>
            <a:r>
              <a:rPr lang="en-US" altLang="zh-TW" baseline="-25000" dirty="0" err="1"/>
              <a:t>j</a:t>
            </a:r>
            <a:r>
              <a:rPr lang="en-US" altLang="zh-TW" dirty="0" smtClean="0"/>
              <a:t> </a:t>
            </a:r>
            <a:r>
              <a:rPr lang="en-US" altLang="zh-TW" dirty="0"/>
              <a:t>= </a:t>
            </a:r>
            <a:r>
              <a:rPr lang="en-US" altLang="zh-TW" dirty="0" smtClean="0"/>
              <a:t>S</a:t>
            </a:r>
            <a:r>
              <a:rPr lang="en-US" altLang="zh-TW" baseline="-25000" dirty="0"/>
              <a:t>i</a:t>
            </a:r>
            <a:r>
              <a:rPr lang="en-US" altLang="zh-TW" dirty="0" smtClean="0"/>
              <a:t> </a:t>
            </a:r>
            <a:r>
              <a:rPr lang="en-US" altLang="zh-TW" dirty="0"/>
              <a:t>U </a:t>
            </a:r>
            <a:r>
              <a:rPr lang="en-US" altLang="zh-TW" dirty="0" err="1" smtClean="0"/>
              <a:t>S</a:t>
            </a:r>
            <a:r>
              <a:rPr lang="en-US" altLang="zh-TW" baseline="-25000" dirty="0" err="1"/>
              <a:t>j</a:t>
            </a:r>
            <a:r>
              <a:rPr lang="en-US" altLang="zh-TW" dirty="0" smtClean="0"/>
              <a:t>,  </a:t>
            </a:r>
            <a:r>
              <a:rPr lang="en-US" altLang="zh-TW" dirty="0"/>
              <a:t>if | </a:t>
            </a:r>
            <a:r>
              <a:rPr lang="en-US" altLang="zh-TW" dirty="0" smtClean="0"/>
              <a:t>S</a:t>
            </a:r>
            <a:r>
              <a:rPr lang="en-US" altLang="zh-TW" baseline="-25000" dirty="0"/>
              <a:t>i</a:t>
            </a:r>
            <a:r>
              <a:rPr lang="en-US" altLang="zh-TW" dirty="0" smtClean="0"/>
              <a:t> </a:t>
            </a:r>
            <a:r>
              <a:rPr lang="en-US" altLang="zh-TW" dirty="0"/>
              <a:t>| &lt;  | </a:t>
            </a:r>
            <a:r>
              <a:rPr lang="en-US" altLang="zh-TW" dirty="0" err="1" smtClean="0"/>
              <a:t>S</a:t>
            </a:r>
            <a:r>
              <a:rPr lang="en-US" altLang="zh-TW" baseline="-25000" dirty="0" err="1"/>
              <a:t>j</a:t>
            </a:r>
            <a:r>
              <a:rPr lang="en-US" altLang="zh-TW" dirty="0" smtClean="0"/>
              <a:t> </a:t>
            </a:r>
            <a:r>
              <a:rPr lang="en-US" altLang="zh-TW" dirty="0"/>
              <a:t>|</a:t>
            </a:r>
          </a:p>
          <a:p>
            <a:r>
              <a:rPr lang="pt-BR" altLang="zh-TW" dirty="0"/>
              <a:t>S = { 0, 1, 2, … , n }</a:t>
            </a:r>
          </a:p>
          <a:p>
            <a:pPr lvl="1"/>
            <a:r>
              <a:rPr lang="pt-BR" altLang="zh-TW" dirty="0"/>
              <a:t>S</a:t>
            </a:r>
            <a:r>
              <a:rPr lang="pt-BR" altLang="zh-TW" baseline="-25000" dirty="0"/>
              <a:t>1</a:t>
            </a:r>
            <a:r>
              <a:rPr lang="pt-BR" altLang="zh-TW" dirty="0"/>
              <a:t> = { 0 },  S</a:t>
            </a:r>
            <a:r>
              <a:rPr lang="pt-BR" altLang="zh-TW" baseline="-25000" dirty="0"/>
              <a:t>2</a:t>
            </a:r>
            <a:r>
              <a:rPr lang="pt-BR" altLang="zh-TW" dirty="0"/>
              <a:t> = { 1 },  S</a:t>
            </a:r>
            <a:r>
              <a:rPr lang="pt-BR" altLang="zh-TW" baseline="-25000" dirty="0"/>
              <a:t>3</a:t>
            </a:r>
            <a:r>
              <a:rPr lang="pt-BR" altLang="zh-TW" dirty="0"/>
              <a:t> = { 2 },  …  ,  S</a:t>
            </a:r>
            <a:r>
              <a:rPr lang="pt-BR" altLang="zh-TW" baseline="-25000" dirty="0"/>
              <a:t>n</a:t>
            </a:r>
            <a:r>
              <a:rPr lang="pt-BR" altLang="zh-TW" dirty="0"/>
              <a:t> = { n-1 }</a:t>
            </a:r>
          </a:p>
          <a:p>
            <a:pPr lvl="1"/>
            <a:r>
              <a:rPr lang="en-US" altLang="zh-TW" dirty="0"/>
              <a:t>Union ( 1, 2 </a:t>
            </a:r>
            <a:r>
              <a:rPr lang="en-US" altLang="zh-TW" dirty="0" smtClean="0"/>
              <a:t>)-&gt;Union </a:t>
            </a:r>
            <a:r>
              <a:rPr lang="en-US" altLang="zh-TW" dirty="0"/>
              <a:t>( 1, 3 </a:t>
            </a:r>
            <a:r>
              <a:rPr lang="en-US" altLang="zh-TW" dirty="0" smtClean="0"/>
              <a:t>)-&gt;Union </a:t>
            </a:r>
            <a:r>
              <a:rPr lang="en-US" altLang="zh-TW" dirty="0"/>
              <a:t>( 1, 4 )</a:t>
            </a:r>
          </a:p>
          <a:p>
            <a:endParaRPr lang="zh-TW" altLang="en-US" dirty="0"/>
          </a:p>
        </p:txBody>
      </p:sp>
      <p:grpSp>
        <p:nvGrpSpPr>
          <p:cNvPr id="15" name="群組 14"/>
          <p:cNvGrpSpPr/>
          <p:nvPr/>
        </p:nvGrpSpPr>
        <p:grpSpPr>
          <a:xfrm>
            <a:off x="3607594" y="5427489"/>
            <a:ext cx="1928812" cy="1339810"/>
            <a:chOff x="3291260" y="5445224"/>
            <a:chExt cx="1928812" cy="1339810"/>
          </a:xfrm>
        </p:grpSpPr>
        <p:sp>
          <p:nvSpPr>
            <p:cNvPr id="4" name="橢圓 4"/>
            <p:cNvSpPr>
              <a:spLocks noChangeArrowheads="1"/>
            </p:cNvSpPr>
            <p:nvPr/>
          </p:nvSpPr>
          <p:spPr bwMode="auto">
            <a:xfrm>
              <a:off x="3291260" y="5488086"/>
              <a:ext cx="500062" cy="500063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5" name="矩形 22"/>
            <p:cNvSpPr>
              <a:spLocks noChangeArrowheads="1"/>
            </p:cNvSpPr>
            <p:nvPr/>
          </p:nvSpPr>
          <p:spPr bwMode="auto">
            <a:xfrm>
              <a:off x="3362697" y="5445224"/>
              <a:ext cx="357188" cy="553998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 smtClean="0">
                  <a:latin typeface="+mj-lt"/>
                </a:rPr>
                <a:t>0</a:t>
              </a:r>
              <a:endParaRPr lang="zh-TW" altLang="en-US" b="1" dirty="0">
                <a:latin typeface="+mj-lt"/>
              </a:endParaRPr>
            </a:p>
          </p:txBody>
        </p:sp>
        <p:sp>
          <p:nvSpPr>
            <p:cNvPr id="6" name="橢圓 6"/>
            <p:cNvSpPr>
              <a:spLocks noChangeArrowheads="1"/>
            </p:cNvSpPr>
            <p:nvPr/>
          </p:nvSpPr>
          <p:spPr bwMode="auto">
            <a:xfrm>
              <a:off x="3291260" y="6245324"/>
              <a:ext cx="500062" cy="500062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7" name="矩形 22"/>
            <p:cNvSpPr>
              <a:spLocks noChangeArrowheads="1"/>
            </p:cNvSpPr>
            <p:nvPr/>
          </p:nvSpPr>
          <p:spPr bwMode="auto">
            <a:xfrm>
              <a:off x="3362697" y="6216749"/>
              <a:ext cx="357188" cy="553998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 smtClean="0">
                  <a:latin typeface="+mj-lt"/>
                </a:rPr>
                <a:t>1</a:t>
              </a:r>
              <a:endParaRPr lang="zh-TW" altLang="en-US" b="1" dirty="0">
                <a:latin typeface="+mj-lt"/>
              </a:endParaRPr>
            </a:p>
          </p:txBody>
        </p:sp>
        <p:cxnSp>
          <p:nvCxnSpPr>
            <p:cNvPr id="8" name="直線單箭頭接點 9"/>
            <p:cNvCxnSpPr>
              <a:cxnSpLocks noChangeShapeType="1"/>
              <a:stCxn id="6" idx="0"/>
              <a:endCxn id="4" idx="4"/>
            </p:cNvCxnSpPr>
            <p:nvPr/>
          </p:nvCxnSpPr>
          <p:spPr bwMode="auto">
            <a:xfrm rot="5400000" flipH="1" flipV="1">
              <a:off x="3411910" y="6116736"/>
              <a:ext cx="258762" cy="1588"/>
            </a:xfrm>
            <a:prstGeom prst="straightConnector1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9" name="橢圓 37"/>
            <p:cNvSpPr>
              <a:spLocks noChangeArrowheads="1"/>
            </p:cNvSpPr>
            <p:nvPr/>
          </p:nvSpPr>
          <p:spPr bwMode="auto">
            <a:xfrm>
              <a:off x="4720010" y="6259611"/>
              <a:ext cx="500062" cy="500063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10" name="矩形 22"/>
            <p:cNvSpPr>
              <a:spLocks noChangeArrowheads="1"/>
            </p:cNvSpPr>
            <p:nvPr/>
          </p:nvSpPr>
          <p:spPr bwMode="auto">
            <a:xfrm>
              <a:off x="4791447" y="6231036"/>
              <a:ext cx="357188" cy="553998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 smtClean="0">
                  <a:latin typeface="+mj-lt"/>
                </a:rPr>
                <a:t>3</a:t>
              </a:r>
              <a:endParaRPr lang="zh-TW" altLang="en-US" b="1" dirty="0">
                <a:latin typeface="+mj-lt"/>
              </a:endParaRPr>
            </a:p>
          </p:txBody>
        </p:sp>
        <p:cxnSp>
          <p:nvCxnSpPr>
            <p:cNvPr id="11" name="直線單箭頭接點 9"/>
            <p:cNvCxnSpPr>
              <a:cxnSpLocks noChangeShapeType="1"/>
              <a:stCxn id="9" idx="0"/>
              <a:endCxn id="4" idx="4"/>
            </p:cNvCxnSpPr>
            <p:nvPr/>
          </p:nvCxnSpPr>
          <p:spPr bwMode="auto">
            <a:xfrm rot="16200000" flipV="1">
              <a:off x="4119935" y="5408711"/>
              <a:ext cx="271462" cy="1430338"/>
            </a:xfrm>
            <a:prstGeom prst="straightConnector1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12" name="橢圓 14"/>
            <p:cNvSpPr>
              <a:spLocks noChangeArrowheads="1"/>
            </p:cNvSpPr>
            <p:nvPr/>
          </p:nvSpPr>
          <p:spPr bwMode="auto">
            <a:xfrm>
              <a:off x="4040560" y="6258024"/>
              <a:ext cx="500062" cy="500062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13" name="矩形 22"/>
            <p:cNvSpPr>
              <a:spLocks noChangeArrowheads="1"/>
            </p:cNvSpPr>
            <p:nvPr/>
          </p:nvSpPr>
          <p:spPr bwMode="auto">
            <a:xfrm>
              <a:off x="4111997" y="6229449"/>
              <a:ext cx="357188" cy="553998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 smtClean="0">
                  <a:latin typeface="+mj-lt"/>
                </a:rPr>
                <a:t>2</a:t>
              </a:r>
              <a:endParaRPr lang="zh-TW" altLang="en-US" b="1" dirty="0">
                <a:latin typeface="+mj-lt"/>
              </a:endParaRPr>
            </a:p>
          </p:txBody>
        </p:sp>
        <p:cxnSp>
          <p:nvCxnSpPr>
            <p:cNvPr id="14" name="直線單箭頭接點 9"/>
            <p:cNvCxnSpPr>
              <a:cxnSpLocks noChangeShapeType="1"/>
              <a:stCxn id="12" idx="1"/>
              <a:endCxn id="4" idx="4"/>
            </p:cNvCxnSpPr>
            <p:nvPr/>
          </p:nvCxnSpPr>
          <p:spPr bwMode="auto">
            <a:xfrm rot="16200000" flipV="1">
              <a:off x="3655591" y="5873055"/>
              <a:ext cx="342900" cy="573088"/>
            </a:xfrm>
            <a:prstGeom prst="straightConnector1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sp>
        <p:nvSpPr>
          <p:cNvPr id="16" name="投影片編號版面配置區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64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068469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Maximum Tree Height</a:t>
            </a:r>
            <a:endParaRPr lang="zh-TW" altLang="en-US" dirty="0" smtClean="0"/>
          </a:p>
        </p:txBody>
      </p:sp>
      <p:sp>
        <p:nvSpPr>
          <p:cNvPr id="68611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zh-TW" dirty="0" smtClean="0"/>
              <a:t>Lemma 5.5</a:t>
            </a:r>
          </a:p>
          <a:p>
            <a:pPr lvl="1">
              <a:defRPr/>
            </a:pPr>
            <a:r>
              <a:rPr lang="en-US" altLang="zh-TW" dirty="0" smtClean="0"/>
              <a:t>Let </a:t>
            </a:r>
            <a:r>
              <a:rPr lang="en-US" altLang="zh-TW" dirty="0" smtClean="0">
                <a:solidFill>
                  <a:srgbClr val="FF0000"/>
                </a:solidFill>
              </a:rPr>
              <a:t>T</a:t>
            </a:r>
            <a:r>
              <a:rPr lang="en-US" altLang="zh-TW" dirty="0" smtClean="0"/>
              <a:t> be a tree with </a:t>
            </a:r>
            <a:r>
              <a:rPr lang="en-US" altLang="zh-TW" dirty="0" smtClean="0">
                <a:solidFill>
                  <a:srgbClr val="FF0000"/>
                </a:solidFill>
              </a:rPr>
              <a:t>m</a:t>
            </a:r>
            <a:r>
              <a:rPr lang="en-US" altLang="zh-TW" dirty="0" smtClean="0"/>
              <a:t> nodes created by a sequence of </a:t>
            </a:r>
            <a:r>
              <a:rPr lang="en-US" altLang="zh-TW" dirty="0"/>
              <a:t>weighting </a:t>
            </a:r>
            <a:r>
              <a:rPr lang="en-US" altLang="zh-TW" dirty="0" smtClean="0"/>
              <a:t>unions. </a:t>
            </a:r>
            <a:br>
              <a:rPr lang="en-US" altLang="zh-TW" dirty="0" smtClean="0"/>
            </a:br>
            <a:r>
              <a:rPr lang="en-US" altLang="zh-TW" dirty="0" smtClean="0"/>
              <a:t>The height of </a:t>
            </a:r>
            <a:r>
              <a:rPr lang="en-US" altLang="zh-TW" dirty="0" smtClean="0">
                <a:solidFill>
                  <a:srgbClr val="FF0000"/>
                </a:solidFill>
              </a:rPr>
              <a:t>T</a:t>
            </a:r>
            <a:r>
              <a:rPr lang="en-US" altLang="zh-TW" dirty="0" smtClean="0"/>
              <a:t> is no greater than </a:t>
            </a:r>
            <a:r>
              <a:rPr lang="en-US" altLang="zh-TW" dirty="0" smtClean="0">
                <a:solidFill>
                  <a:srgbClr val="FF0000"/>
                </a:solidFill>
              </a:rPr>
              <a:t>   log</a:t>
            </a:r>
            <a:r>
              <a:rPr lang="en-US" altLang="zh-TW" baseline="-25000" dirty="0" smtClean="0">
                <a:solidFill>
                  <a:srgbClr val="FF0000"/>
                </a:solidFill>
              </a:rPr>
              <a:t>2</a:t>
            </a:r>
            <a:r>
              <a:rPr lang="en-US" altLang="zh-TW" dirty="0" smtClean="0">
                <a:solidFill>
                  <a:srgbClr val="FF0000"/>
                </a:solidFill>
              </a:rPr>
              <a:t>m  +1</a:t>
            </a:r>
          </a:p>
          <a:p>
            <a:pPr lvl="1">
              <a:defRPr/>
            </a:pPr>
            <a:endParaRPr lang="en-US" altLang="zh-TW" dirty="0" smtClean="0"/>
          </a:p>
          <a:p>
            <a:pPr>
              <a:defRPr/>
            </a:pPr>
            <a:r>
              <a:rPr lang="en-US" altLang="zh-TW" dirty="0" smtClean="0"/>
              <a:t>Proof</a:t>
            </a:r>
          </a:p>
          <a:p>
            <a:pPr lvl="1">
              <a:defRPr/>
            </a:pPr>
            <a:r>
              <a:rPr lang="en-US" altLang="zh-TW" dirty="0" smtClean="0"/>
              <a:t>The longest length is the path that is increased by </a:t>
            </a:r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r>
              <a:rPr lang="en-US" altLang="zh-TW" dirty="0" smtClean="0"/>
              <a:t> in every union operation</a:t>
            </a:r>
          </a:p>
          <a:p>
            <a:pPr lvl="1">
              <a:defRPr/>
            </a:pPr>
            <a:r>
              <a:rPr lang="en-US" altLang="zh-TW" dirty="0" smtClean="0"/>
              <a:t>You may check the detailed proof in page 310</a:t>
            </a:r>
            <a:endParaRPr lang="zh-TW" altLang="en-US" dirty="0"/>
          </a:p>
        </p:txBody>
      </p:sp>
      <p:grpSp>
        <p:nvGrpSpPr>
          <p:cNvPr id="2" name="群組 1"/>
          <p:cNvGrpSpPr/>
          <p:nvPr/>
        </p:nvGrpSpPr>
        <p:grpSpPr>
          <a:xfrm>
            <a:off x="6308179" y="3143821"/>
            <a:ext cx="1000125" cy="357187"/>
            <a:chOff x="6000750" y="2357438"/>
            <a:chExt cx="1000125" cy="357187"/>
          </a:xfrm>
        </p:grpSpPr>
        <p:cxnSp>
          <p:nvCxnSpPr>
            <p:cNvPr id="90117" name="直線接點 5"/>
            <p:cNvCxnSpPr>
              <a:cxnSpLocks noChangeShapeType="1"/>
            </p:cNvCxnSpPr>
            <p:nvPr/>
          </p:nvCxnSpPr>
          <p:spPr bwMode="auto">
            <a:xfrm rot="5400000">
              <a:off x="5822156" y="2536032"/>
              <a:ext cx="357187" cy="0"/>
            </a:xfrm>
            <a:prstGeom prst="line">
              <a:avLst/>
            </a:prstGeom>
            <a:noFill/>
            <a:ln w="1905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90118" name="直線接點 11"/>
            <p:cNvCxnSpPr>
              <a:cxnSpLocks noChangeShapeType="1"/>
            </p:cNvCxnSpPr>
            <p:nvPr/>
          </p:nvCxnSpPr>
          <p:spPr bwMode="auto">
            <a:xfrm>
              <a:off x="6000750" y="2714625"/>
              <a:ext cx="71438" cy="0"/>
            </a:xfrm>
            <a:prstGeom prst="line">
              <a:avLst/>
            </a:prstGeom>
            <a:noFill/>
            <a:ln w="1905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90119" name="直線接點 15"/>
            <p:cNvCxnSpPr>
              <a:cxnSpLocks noChangeShapeType="1"/>
            </p:cNvCxnSpPr>
            <p:nvPr/>
          </p:nvCxnSpPr>
          <p:spPr bwMode="auto">
            <a:xfrm rot="5400000">
              <a:off x="6822281" y="2536032"/>
              <a:ext cx="357187" cy="0"/>
            </a:xfrm>
            <a:prstGeom prst="line">
              <a:avLst/>
            </a:prstGeom>
            <a:noFill/>
            <a:ln w="1905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90120" name="直線接點 16"/>
            <p:cNvCxnSpPr>
              <a:cxnSpLocks noChangeShapeType="1"/>
            </p:cNvCxnSpPr>
            <p:nvPr/>
          </p:nvCxnSpPr>
          <p:spPr bwMode="auto">
            <a:xfrm rot="10800000">
              <a:off x="6929438" y="2714625"/>
              <a:ext cx="71437" cy="0"/>
            </a:xfrm>
            <a:prstGeom prst="line">
              <a:avLst/>
            </a:prstGeom>
            <a:noFill/>
            <a:ln w="1905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65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970431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8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8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8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Maximum Tree Height (Proof)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altLang="zh-TW" dirty="0"/>
              <a:t>Lemma </a:t>
            </a:r>
            <a:r>
              <a:rPr lang="en-US" altLang="zh-TW" dirty="0" smtClean="0"/>
              <a:t>5.5</a:t>
            </a:r>
            <a:endParaRPr lang="en-US" altLang="zh-TW" dirty="0"/>
          </a:p>
          <a:p>
            <a:pPr lvl="1">
              <a:defRPr/>
            </a:pPr>
            <a:r>
              <a:rPr lang="en-US" altLang="zh-TW" dirty="0" smtClean="0"/>
              <a:t>Proved with induction</a:t>
            </a:r>
          </a:p>
          <a:p>
            <a:pPr lvl="1">
              <a:defRPr/>
            </a:pPr>
            <a:r>
              <a:rPr lang="en-US" altLang="zh-TW" dirty="0" smtClean="0"/>
              <a:t>Clearly true for m=1</a:t>
            </a:r>
          </a:p>
          <a:p>
            <a:pPr lvl="1">
              <a:defRPr/>
            </a:pPr>
            <a:r>
              <a:rPr lang="en-US" altLang="zh-TW" dirty="0" smtClean="0"/>
              <a:t>Assume true for all trees with 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 nodes, 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&lt;=m-1. Now we prove that it is also true for 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=m.</a:t>
            </a:r>
          </a:p>
          <a:p>
            <a:pPr lvl="1">
              <a:defRPr/>
            </a:pPr>
            <a:r>
              <a:rPr lang="en-US" altLang="zh-TW" dirty="0" smtClean="0"/>
              <a:t>Let T be a tree with m nodes created by </a:t>
            </a:r>
            <a:r>
              <a:rPr lang="en-US" altLang="zh-TW" dirty="0" err="1" smtClean="0"/>
              <a:t>WeightedUnion</a:t>
            </a:r>
            <a:r>
              <a:rPr lang="en-US" altLang="zh-TW" dirty="0" smtClean="0"/>
              <a:t>. Consider the last union operation, say union(</a:t>
            </a:r>
            <a:r>
              <a:rPr lang="en-US" altLang="zh-TW" dirty="0" err="1" smtClean="0"/>
              <a:t>k,j</a:t>
            </a:r>
            <a:r>
              <a:rPr lang="en-US" altLang="zh-TW" dirty="0" smtClean="0"/>
              <a:t>). Let a be the number of nodes in tree j and m-a the number in tree k. WLOG, assume 1&lt;=a&lt;=m/2. </a:t>
            </a:r>
            <a:endParaRPr lang="en-US" altLang="zh-TW" dirty="0"/>
          </a:p>
          <a:p>
            <a:pPr lvl="1">
              <a:defRPr/>
            </a:pPr>
            <a:r>
              <a:rPr lang="en-US" altLang="zh-TW" dirty="0" smtClean="0"/>
              <a:t> </a:t>
            </a:r>
          </a:p>
          <a:p>
            <a:pPr lvl="1">
              <a:defRPr/>
            </a:pPr>
            <a:endParaRPr lang="en-US" altLang="zh-TW" dirty="0" smtClean="0"/>
          </a:p>
          <a:p>
            <a:pPr marL="457200" lvl="1" indent="0">
              <a:buNone/>
              <a:defRPr/>
            </a:pPr>
            <a:endParaRPr lang="en-US" altLang="zh-TW" dirty="0" smtClean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5936" y="1124744"/>
            <a:ext cx="5000625" cy="11049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70155773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2492896"/>
                <a:ext cx="8229600" cy="3633267"/>
              </a:xfrm>
            </p:spPr>
            <p:txBody>
              <a:bodyPr/>
              <a:lstStyle/>
              <a:p>
                <a:pPr lvl="1"/>
                <a:r>
                  <a:rPr lang="en-US" altLang="zh-TW" dirty="0" smtClean="0"/>
                  <a:t>Then the height of T is either </a:t>
                </a:r>
                <a:r>
                  <a:rPr lang="en-US" altLang="zh-TW" dirty="0" err="1"/>
                  <a:t>i</a:t>
                </a:r>
                <a:r>
                  <a:rPr lang="en-US" altLang="zh-TW" dirty="0"/>
                  <a:t>) the same as k, or ii) is one more than that of j. If </a:t>
                </a:r>
                <a:r>
                  <a:rPr lang="en-US" altLang="zh-TW" dirty="0" err="1"/>
                  <a:t>i</a:t>
                </a:r>
                <a:r>
                  <a:rPr lang="en-US" altLang="zh-TW" dirty="0"/>
                  <a:t>) holds</a:t>
                </a:r>
                <a:r>
                  <a:rPr lang="en-US" altLang="zh-TW" dirty="0" smtClean="0"/>
                  <a:t>, the height of T is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≤</m:t>
                    </m:r>
                    <m:d>
                      <m:dPr>
                        <m:begChr m:val="⌊"/>
                        <m:endChr m:val="⌋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+1 ≤</m:t>
                    </m:r>
                    <m:d>
                      <m:dPr>
                        <m:begChr m:val="⌊"/>
                        <m:endChr m:val="⌋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altLang="zh-TW" dirty="0"/>
                  <a:t/>
                </a:r>
                <a:br>
                  <a:rPr lang="en-US" altLang="zh-TW" dirty="0"/>
                </a:br>
                <a:r>
                  <a:rPr lang="en-US" altLang="zh-TW" dirty="0"/>
                  <a:t>(</a:t>
                </a:r>
                <a:r>
                  <a:rPr lang="zh-TW" altLang="en-US" dirty="0"/>
                  <a:t>𝑏𝑦 𝑎𝑠𝑠𝑢𝑚𝑝𝑡𝑖𝑜𝑛 𝑜𝑓 𝑖𝑛𝑑𝑢𝑐𝑡𝑖𝑜𝑛</a:t>
                </a:r>
                <a:r>
                  <a:rPr lang="en-US" altLang="zh-TW" dirty="0"/>
                  <a:t>)</a:t>
                </a:r>
                <a:endParaRPr lang="en-US" altLang="zh-TW" dirty="0" smtClean="0"/>
              </a:p>
              <a:p>
                <a:pPr lvl="1"/>
                <a:r>
                  <a:rPr lang="en-US" altLang="zh-TW" dirty="0" smtClean="0"/>
                  <a:t>If ii) holds, the height of T is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≤</m:t>
                    </m:r>
                    <m:d>
                      <m:dPr>
                        <m:begChr m:val="⌊"/>
                        <m:endChr m:val="⌋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≤</m:t>
                    </m:r>
                    <m:d>
                      <m:dPr>
                        <m:begChr m:val="⌊"/>
                        <m:endChr m:val="⌋"/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f>
                          <m:f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num>
                          <m:den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2≤</m:t>
                    </m:r>
                    <m:d>
                      <m:dPr>
                        <m:begChr m:val="⌊"/>
                        <m:endChr m:val="⌋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altLang="zh-TW" dirty="0" smtClean="0"/>
                  <a:t>.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2492896"/>
                <a:ext cx="8229600" cy="3633267"/>
              </a:xfrm>
              <a:blipFill>
                <a:blip r:embed="rId2"/>
                <a:stretch>
                  <a:fillRect t="-1678" r="-259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3928" y="476672"/>
            <a:ext cx="5000625" cy="11049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30026916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Time Complexity</a:t>
            </a:r>
            <a:endParaRPr lang="zh-TW" altLang="en-US" dirty="0" smtClean="0"/>
          </a:p>
        </p:txBody>
      </p:sp>
      <p:sp>
        <p:nvSpPr>
          <p:cNvPr id="70659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altLang="zh-TW" dirty="0" smtClean="0"/>
              <a:t>The following sequence of unions produces the height of </a:t>
            </a:r>
            <a:r>
              <a:rPr lang="en-US" altLang="zh-TW" dirty="0" smtClean="0">
                <a:solidFill>
                  <a:srgbClr val="FF0000"/>
                </a:solidFill>
              </a:rPr>
              <a:t>log n</a:t>
            </a:r>
          </a:p>
          <a:p>
            <a:pPr lvl="1">
              <a:defRPr/>
            </a:pPr>
            <a:endParaRPr lang="en-US" altLang="zh-TW" dirty="0" smtClean="0"/>
          </a:p>
          <a:p>
            <a:pPr lvl="1">
              <a:defRPr/>
            </a:pPr>
            <a:endParaRPr lang="en-US" altLang="zh-TW" dirty="0" smtClean="0"/>
          </a:p>
          <a:p>
            <a:pPr lvl="2">
              <a:defRPr/>
            </a:pPr>
            <a:endParaRPr lang="en-US" altLang="zh-TW" dirty="0" smtClean="0"/>
          </a:p>
          <a:p>
            <a:pPr lvl="2">
              <a:defRPr/>
            </a:pPr>
            <a:r>
              <a:rPr lang="en-US" altLang="zh-TW" dirty="0" smtClean="0"/>
              <a:t>Union(1, 2)</a:t>
            </a:r>
          </a:p>
          <a:p>
            <a:pPr lvl="2">
              <a:defRPr/>
            </a:pPr>
            <a:r>
              <a:rPr lang="en-US" altLang="zh-TW" dirty="0" smtClean="0"/>
              <a:t>Union(3, 4)</a:t>
            </a:r>
          </a:p>
          <a:p>
            <a:pPr lvl="2">
              <a:defRPr/>
            </a:pPr>
            <a:r>
              <a:rPr lang="en-US" altLang="zh-TW" dirty="0" smtClean="0"/>
              <a:t>Union(5, 6)</a:t>
            </a:r>
          </a:p>
          <a:p>
            <a:pPr lvl="2">
              <a:defRPr/>
            </a:pPr>
            <a:r>
              <a:rPr lang="en-US" altLang="zh-TW" dirty="0" smtClean="0"/>
              <a:t>Union(7, 8)</a:t>
            </a:r>
          </a:p>
          <a:p>
            <a:pPr lvl="2">
              <a:defRPr/>
            </a:pPr>
            <a:r>
              <a:rPr lang="en-US" altLang="zh-TW" dirty="0" smtClean="0"/>
              <a:t>Union(1, 3)</a:t>
            </a:r>
          </a:p>
          <a:p>
            <a:pPr lvl="2">
              <a:defRPr/>
            </a:pPr>
            <a:r>
              <a:rPr lang="en-US" altLang="zh-TW" dirty="0" smtClean="0"/>
              <a:t>Union(5, 7)</a:t>
            </a:r>
          </a:p>
          <a:p>
            <a:pPr lvl="2">
              <a:defRPr/>
            </a:pPr>
            <a:r>
              <a:rPr lang="en-US" altLang="zh-TW" dirty="0" smtClean="0"/>
              <a:t>Union(1, 5)</a:t>
            </a:r>
          </a:p>
        </p:txBody>
      </p:sp>
      <p:grpSp>
        <p:nvGrpSpPr>
          <p:cNvPr id="92165" name="群組 20"/>
          <p:cNvGrpSpPr>
            <a:grpSpLocks/>
          </p:cNvGrpSpPr>
          <p:nvPr/>
        </p:nvGrpSpPr>
        <p:grpSpPr bwMode="auto">
          <a:xfrm>
            <a:off x="2143125" y="2582863"/>
            <a:ext cx="500063" cy="600075"/>
            <a:chOff x="2143125" y="2447925"/>
            <a:chExt cx="500063" cy="600075"/>
          </a:xfrm>
        </p:grpSpPr>
        <p:sp>
          <p:nvSpPr>
            <p:cNvPr id="92218" name="橢圓 4"/>
            <p:cNvSpPr>
              <a:spLocks noChangeArrowheads="1"/>
            </p:cNvSpPr>
            <p:nvPr/>
          </p:nvSpPr>
          <p:spPr bwMode="auto">
            <a:xfrm>
              <a:off x="2143125" y="2486025"/>
              <a:ext cx="500063" cy="500063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72710" name="矩形 22"/>
            <p:cNvSpPr>
              <a:spLocks noChangeArrowheads="1"/>
            </p:cNvSpPr>
            <p:nvPr/>
          </p:nvSpPr>
          <p:spPr bwMode="auto">
            <a:xfrm>
              <a:off x="2230438" y="2447925"/>
              <a:ext cx="357187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latin typeface="+mj-lt"/>
                </a:rPr>
                <a:t>1</a:t>
              </a:r>
              <a:endParaRPr lang="zh-TW" altLang="en-US" b="1" dirty="0">
                <a:latin typeface="+mj-lt"/>
              </a:endParaRPr>
            </a:p>
          </p:txBody>
        </p:sp>
      </p:grpSp>
      <p:grpSp>
        <p:nvGrpSpPr>
          <p:cNvPr id="92166" name="群組 21"/>
          <p:cNvGrpSpPr>
            <a:grpSpLocks/>
          </p:cNvGrpSpPr>
          <p:nvPr/>
        </p:nvGrpSpPr>
        <p:grpSpPr bwMode="auto">
          <a:xfrm>
            <a:off x="2786063" y="2598738"/>
            <a:ext cx="500062" cy="600075"/>
            <a:chOff x="2786063" y="2463800"/>
            <a:chExt cx="500062" cy="600075"/>
          </a:xfrm>
        </p:grpSpPr>
        <p:sp>
          <p:nvSpPr>
            <p:cNvPr id="92216" name="橢圓 6"/>
            <p:cNvSpPr>
              <a:spLocks noChangeArrowheads="1"/>
            </p:cNvSpPr>
            <p:nvPr/>
          </p:nvSpPr>
          <p:spPr bwMode="auto">
            <a:xfrm>
              <a:off x="2786063" y="2501900"/>
              <a:ext cx="500062" cy="500063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72712" name="矩形 22"/>
            <p:cNvSpPr>
              <a:spLocks noChangeArrowheads="1"/>
            </p:cNvSpPr>
            <p:nvPr/>
          </p:nvSpPr>
          <p:spPr bwMode="auto">
            <a:xfrm>
              <a:off x="2857500" y="2463800"/>
              <a:ext cx="357188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>
                  <a:latin typeface="+mj-lt"/>
                </a:rPr>
                <a:t>2</a:t>
              </a:r>
              <a:endParaRPr lang="zh-TW" altLang="en-US" b="1">
                <a:latin typeface="+mj-lt"/>
              </a:endParaRPr>
            </a:p>
          </p:txBody>
        </p:sp>
      </p:grpSp>
      <p:grpSp>
        <p:nvGrpSpPr>
          <p:cNvPr id="92167" name="群組 22"/>
          <p:cNvGrpSpPr>
            <a:grpSpLocks/>
          </p:cNvGrpSpPr>
          <p:nvPr/>
        </p:nvGrpSpPr>
        <p:grpSpPr bwMode="auto">
          <a:xfrm>
            <a:off x="3429000" y="2609850"/>
            <a:ext cx="500063" cy="600075"/>
            <a:chOff x="3429000" y="2474913"/>
            <a:chExt cx="500063" cy="600075"/>
          </a:xfrm>
        </p:grpSpPr>
        <p:sp>
          <p:nvSpPr>
            <p:cNvPr id="92214" name="橢圓 8"/>
            <p:cNvSpPr>
              <a:spLocks noChangeArrowheads="1"/>
            </p:cNvSpPr>
            <p:nvPr/>
          </p:nvSpPr>
          <p:spPr bwMode="auto">
            <a:xfrm>
              <a:off x="3429000" y="2513013"/>
              <a:ext cx="500063" cy="500062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72714" name="矩形 22"/>
            <p:cNvSpPr>
              <a:spLocks noChangeArrowheads="1"/>
            </p:cNvSpPr>
            <p:nvPr/>
          </p:nvSpPr>
          <p:spPr bwMode="auto">
            <a:xfrm>
              <a:off x="3500438" y="2474913"/>
              <a:ext cx="357187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>
                  <a:latin typeface="+mj-lt"/>
                </a:rPr>
                <a:t>3</a:t>
              </a:r>
              <a:endParaRPr lang="zh-TW" altLang="en-US" b="1">
                <a:latin typeface="+mj-lt"/>
              </a:endParaRPr>
            </a:p>
          </p:txBody>
        </p:sp>
      </p:grpSp>
      <p:grpSp>
        <p:nvGrpSpPr>
          <p:cNvPr id="92168" name="群組 23"/>
          <p:cNvGrpSpPr>
            <a:grpSpLocks/>
          </p:cNvGrpSpPr>
          <p:nvPr/>
        </p:nvGrpSpPr>
        <p:grpSpPr bwMode="auto">
          <a:xfrm>
            <a:off x="4071938" y="2582863"/>
            <a:ext cx="500062" cy="600075"/>
            <a:chOff x="4071938" y="2447925"/>
            <a:chExt cx="500062" cy="600075"/>
          </a:xfrm>
        </p:grpSpPr>
        <p:sp>
          <p:nvSpPr>
            <p:cNvPr id="92212" name="橢圓 13"/>
            <p:cNvSpPr>
              <a:spLocks noChangeArrowheads="1"/>
            </p:cNvSpPr>
            <p:nvPr/>
          </p:nvSpPr>
          <p:spPr bwMode="auto">
            <a:xfrm>
              <a:off x="4071938" y="2486025"/>
              <a:ext cx="500062" cy="500063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72716" name="矩形 22"/>
            <p:cNvSpPr>
              <a:spLocks noChangeArrowheads="1"/>
            </p:cNvSpPr>
            <p:nvPr/>
          </p:nvSpPr>
          <p:spPr bwMode="auto">
            <a:xfrm>
              <a:off x="4143375" y="2447925"/>
              <a:ext cx="357188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latin typeface="+mj-lt"/>
                </a:rPr>
                <a:t>4</a:t>
              </a:r>
              <a:endParaRPr lang="zh-TW" altLang="en-US" b="1" dirty="0">
                <a:latin typeface="+mj-lt"/>
              </a:endParaRPr>
            </a:p>
          </p:txBody>
        </p:sp>
      </p:grpSp>
      <p:grpSp>
        <p:nvGrpSpPr>
          <p:cNvPr id="92169" name="群組 24"/>
          <p:cNvGrpSpPr>
            <a:grpSpLocks/>
          </p:cNvGrpSpPr>
          <p:nvPr/>
        </p:nvGrpSpPr>
        <p:grpSpPr bwMode="auto">
          <a:xfrm>
            <a:off x="4714875" y="2598738"/>
            <a:ext cx="500063" cy="600075"/>
            <a:chOff x="4714875" y="2463800"/>
            <a:chExt cx="500063" cy="600075"/>
          </a:xfrm>
        </p:grpSpPr>
        <p:sp>
          <p:nvSpPr>
            <p:cNvPr id="92210" name="橢圓 15"/>
            <p:cNvSpPr>
              <a:spLocks noChangeArrowheads="1"/>
            </p:cNvSpPr>
            <p:nvPr/>
          </p:nvSpPr>
          <p:spPr bwMode="auto">
            <a:xfrm>
              <a:off x="4714875" y="2501900"/>
              <a:ext cx="500063" cy="500063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72718" name="矩形 22"/>
            <p:cNvSpPr>
              <a:spLocks noChangeArrowheads="1"/>
            </p:cNvSpPr>
            <p:nvPr/>
          </p:nvSpPr>
          <p:spPr bwMode="auto">
            <a:xfrm>
              <a:off x="4786313" y="2463800"/>
              <a:ext cx="357187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latin typeface="+mj-lt"/>
                </a:rPr>
                <a:t>5</a:t>
              </a:r>
              <a:endParaRPr lang="zh-TW" altLang="en-US" b="1" dirty="0">
                <a:latin typeface="+mj-lt"/>
              </a:endParaRPr>
            </a:p>
          </p:txBody>
        </p:sp>
      </p:grpSp>
      <p:grpSp>
        <p:nvGrpSpPr>
          <p:cNvPr id="92170" name="群組 25"/>
          <p:cNvGrpSpPr>
            <a:grpSpLocks/>
          </p:cNvGrpSpPr>
          <p:nvPr/>
        </p:nvGrpSpPr>
        <p:grpSpPr bwMode="auto">
          <a:xfrm>
            <a:off x="5357813" y="2609850"/>
            <a:ext cx="500062" cy="600075"/>
            <a:chOff x="5357813" y="2474913"/>
            <a:chExt cx="500062" cy="600075"/>
          </a:xfrm>
        </p:grpSpPr>
        <p:sp>
          <p:nvSpPr>
            <p:cNvPr id="92208" name="橢圓 17"/>
            <p:cNvSpPr>
              <a:spLocks noChangeArrowheads="1"/>
            </p:cNvSpPr>
            <p:nvPr/>
          </p:nvSpPr>
          <p:spPr bwMode="auto">
            <a:xfrm>
              <a:off x="5357813" y="2513013"/>
              <a:ext cx="500062" cy="500062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72720" name="矩形 22"/>
            <p:cNvSpPr>
              <a:spLocks noChangeArrowheads="1"/>
            </p:cNvSpPr>
            <p:nvPr/>
          </p:nvSpPr>
          <p:spPr bwMode="auto">
            <a:xfrm>
              <a:off x="5429250" y="2474913"/>
              <a:ext cx="357188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>
                  <a:latin typeface="+mj-lt"/>
                </a:rPr>
                <a:t>6</a:t>
              </a:r>
              <a:endParaRPr lang="zh-TW" altLang="en-US" b="1">
                <a:latin typeface="+mj-lt"/>
              </a:endParaRPr>
            </a:p>
          </p:txBody>
        </p:sp>
      </p:grpSp>
      <p:grpSp>
        <p:nvGrpSpPr>
          <p:cNvPr id="92171" name="群組 26"/>
          <p:cNvGrpSpPr>
            <a:grpSpLocks/>
          </p:cNvGrpSpPr>
          <p:nvPr/>
        </p:nvGrpSpPr>
        <p:grpSpPr bwMode="auto">
          <a:xfrm>
            <a:off x="6000750" y="2614613"/>
            <a:ext cx="500063" cy="600075"/>
            <a:chOff x="6000750" y="2479675"/>
            <a:chExt cx="500063" cy="600075"/>
          </a:xfrm>
        </p:grpSpPr>
        <p:sp>
          <p:nvSpPr>
            <p:cNvPr id="92206" name="橢圓 19"/>
            <p:cNvSpPr>
              <a:spLocks noChangeArrowheads="1"/>
            </p:cNvSpPr>
            <p:nvPr/>
          </p:nvSpPr>
          <p:spPr bwMode="auto">
            <a:xfrm>
              <a:off x="6000750" y="2501900"/>
              <a:ext cx="500063" cy="500063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72722" name="矩形 22"/>
            <p:cNvSpPr>
              <a:spLocks noChangeArrowheads="1"/>
            </p:cNvSpPr>
            <p:nvPr/>
          </p:nvSpPr>
          <p:spPr bwMode="auto">
            <a:xfrm>
              <a:off x="6072188" y="2479675"/>
              <a:ext cx="357187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latin typeface="+mj-lt"/>
                </a:rPr>
                <a:t>7</a:t>
              </a:r>
              <a:endParaRPr lang="zh-TW" altLang="en-US" b="1" dirty="0">
                <a:latin typeface="+mj-lt"/>
              </a:endParaRPr>
            </a:p>
          </p:txBody>
        </p:sp>
      </p:grpSp>
      <p:grpSp>
        <p:nvGrpSpPr>
          <p:cNvPr id="92172" name="群組 27"/>
          <p:cNvGrpSpPr>
            <a:grpSpLocks/>
          </p:cNvGrpSpPr>
          <p:nvPr/>
        </p:nvGrpSpPr>
        <p:grpSpPr bwMode="auto">
          <a:xfrm>
            <a:off x="6643688" y="2614613"/>
            <a:ext cx="500062" cy="600075"/>
            <a:chOff x="6643688" y="2479675"/>
            <a:chExt cx="500062" cy="600075"/>
          </a:xfrm>
        </p:grpSpPr>
        <p:sp>
          <p:nvSpPr>
            <p:cNvPr id="92204" name="橢圓 21"/>
            <p:cNvSpPr>
              <a:spLocks noChangeArrowheads="1"/>
            </p:cNvSpPr>
            <p:nvPr/>
          </p:nvSpPr>
          <p:spPr bwMode="auto">
            <a:xfrm>
              <a:off x="6643688" y="2517775"/>
              <a:ext cx="500062" cy="500063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72724" name="矩形 22"/>
            <p:cNvSpPr>
              <a:spLocks noChangeArrowheads="1"/>
            </p:cNvSpPr>
            <p:nvPr/>
          </p:nvSpPr>
          <p:spPr bwMode="auto">
            <a:xfrm>
              <a:off x="6715125" y="2479675"/>
              <a:ext cx="357188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>
                  <a:latin typeface="+mj-lt"/>
                </a:rPr>
                <a:t>8</a:t>
              </a:r>
              <a:endParaRPr lang="zh-TW" altLang="en-US" b="1">
                <a:latin typeface="+mj-lt"/>
              </a:endParaRPr>
            </a:p>
          </p:txBody>
        </p:sp>
      </p:grpSp>
      <p:grpSp>
        <p:nvGrpSpPr>
          <p:cNvPr id="10" name="群組 28"/>
          <p:cNvGrpSpPr>
            <a:grpSpLocks/>
          </p:cNvGrpSpPr>
          <p:nvPr/>
        </p:nvGrpSpPr>
        <p:grpSpPr bwMode="auto">
          <a:xfrm>
            <a:off x="4357688" y="3357563"/>
            <a:ext cx="500062" cy="600075"/>
            <a:chOff x="2143125" y="2447925"/>
            <a:chExt cx="500063" cy="600075"/>
          </a:xfrm>
        </p:grpSpPr>
        <p:sp>
          <p:nvSpPr>
            <p:cNvPr id="92202" name="橢圓 4"/>
            <p:cNvSpPr>
              <a:spLocks noChangeArrowheads="1"/>
            </p:cNvSpPr>
            <p:nvPr/>
          </p:nvSpPr>
          <p:spPr bwMode="auto">
            <a:xfrm>
              <a:off x="2143125" y="2486025"/>
              <a:ext cx="500063" cy="500063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31" name="矩形 22"/>
            <p:cNvSpPr>
              <a:spLocks noChangeArrowheads="1"/>
            </p:cNvSpPr>
            <p:nvPr/>
          </p:nvSpPr>
          <p:spPr bwMode="auto">
            <a:xfrm>
              <a:off x="2230437" y="2447925"/>
              <a:ext cx="357189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latin typeface="+mj-lt"/>
                </a:rPr>
                <a:t>1</a:t>
              </a:r>
              <a:endParaRPr lang="zh-TW" altLang="en-US" b="1" dirty="0">
                <a:latin typeface="+mj-lt"/>
              </a:endParaRPr>
            </a:p>
          </p:txBody>
        </p:sp>
      </p:grpSp>
      <p:grpSp>
        <p:nvGrpSpPr>
          <p:cNvPr id="11" name="群組 31"/>
          <p:cNvGrpSpPr>
            <a:grpSpLocks/>
          </p:cNvGrpSpPr>
          <p:nvPr/>
        </p:nvGrpSpPr>
        <p:grpSpPr bwMode="auto">
          <a:xfrm>
            <a:off x="4357688" y="4114800"/>
            <a:ext cx="500062" cy="600075"/>
            <a:chOff x="2786063" y="2463800"/>
            <a:chExt cx="500062" cy="600075"/>
          </a:xfrm>
        </p:grpSpPr>
        <p:sp>
          <p:nvSpPr>
            <p:cNvPr id="92200" name="橢圓 6"/>
            <p:cNvSpPr>
              <a:spLocks noChangeArrowheads="1"/>
            </p:cNvSpPr>
            <p:nvPr/>
          </p:nvSpPr>
          <p:spPr bwMode="auto">
            <a:xfrm>
              <a:off x="2786063" y="2501900"/>
              <a:ext cx="500062" cy="500063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34" name="矩形 22"/>
            <p:cNvSpPr>
              <a:spLocks noChangeArrowheads="1"/>
            </p:cNvSpPr>
            <p:nvPr/>
          </p:nvSpPr>
          <p:spPr bwMode="auto">
            <a:xfrm>
              <a:off x="2857500" y="2463800"/>
              <a:ext cx="357188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>
                  <a:latin typeface="+mj-lt"/>
                </a:rPr>
                <a:t>2</a:t>
              </a:r>
              <a:endParaRPr lang="zh-TW" altLang="en-US" b="1">
                <a:latin typeface="+mj-lt"/>
              </a:endParaRPr>
            </a:p>
          </p:txBody>
        </p:sp>
      </p:grpSp>
      <p:grpSp>
        <p:nvGrpSpPr>
          <p:cNvPr id="12" name="群組 34"/>
          <p:cNvGrpSpPr>
            <a:grpSpLocks/>
          </p:cNvGrpSpPr>
          <p:nvPr/>
        </p:nvGrpSpPr>
        <p:grpSpPr bwMode="auto">
          <a:xfrm>
            <a:off x="5143500" y="4138613"/>
            <a:ext cx="500063" cy="600075"/>
            <a:chOff x="3429000" y="2474913"/>
            <a:chExt cx="500063" cy="600075"/>
          </a:xfrm>
        </p:grpSpPr>
        <p:sp>
          <p:nvSpPr>
            <p:cNvPr id="92198" name="橢圓 8"/>
            <p:cNvSpPr>
              <a:spLocks noChangeArrowheads="1"/>
            </p:cNvSpPr>
            <p:nvPr/>
          </p:nvSpPr>
          <p:spPr bwMode="auto">
            <a:xfrm>
              <a:off x="3429000" y="2513013"/>
              <a:ext cx="500063" cy="500062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37" name="矩形 22"/>
            <p:cNvSpPr>
              <a:spLocks noChangeArrowheads="1"/>
            </p:cNvSpPr>
            <p:nvPr/>
          </p:nvSpPr>
          <p:spPr bwMode="auto">
            <a:xfrm>
              <a:off x="3500438" y="2474913"/>
              <a:ext cx="357187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latin typeface="+mj-lt"/>
                </a:rPr>
                <a:t>3</a:t>
              </a:r>
              <a:endParaRPr lang="zh-TW" altLang="en-US" b="1" dirty="0">
                <a:latin typeface="+mj-lt"/>
              </a:endParaRPr>
            </a:p>
          </p:txBody>
        </p:sp>
      </p:grpSp>
      <p:grpSp>
        <p:nvGrpSpPr>
          <p:cNvPr id="13" name="群組 37"/>
          <p:cNvGrpSpPr>
            <a:grpSpLocks/>
          </p:cNvGrpSpPr>
          <p:nvPr/>
        </p:nvGrpSpPr>
        <p:grpSpPr bwMode="auto">
          <a:xfrm>
            <a:off x="5143500" y="4900613"/>
            <a:ext cx="500063" cy="600075"/>
            <a:chOff x="4071938" y="2447925"/>
            <a:chExt cx="500062" cy="600075"/>
          </a:xfrm>
        </p:grpSpPr>
        <p:sp>
          <p:nvSpPr>
            <p:cNvPr id="92196" name="橢圓 13"/>
            <p:cNvSpPr>
              <a:spLocks noChangeArrowheads="1"/>
            </p:cNvSpPr>
            <p:nvPr/>
          </p:nvSpPr>
          <p:spPr bwMode="auto">
            <a:xfrm>
              <a:off x="4071938" y="2486025"/>
              <a:ext cx="500062" cy="500063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40" name="矩形 22"/>
            <p:cNvSpPr>
              <a:spLocks noChangeArrowheads="1"/>
            </p:cNvSpPr>
            <p:nvPr/>
          </p:nvSpPr>
          <p:spPr bwMode="auto">
            <a:xfrm>
              <a:off x="4143376" y="2447925"/>
              <a:ext cx="357186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latin typeface="+mj-lt"/>
                </a:rPr>
                <a:t>4</a:t>
              </a:r>
              <a:endParaRPr lang="zh-TW" altLang="en-US" b="1" dirty="0">
                <a:latin typeface="+mj-lt"/>
              </a:endParaRPr>
            </a:p>
          </p:txBody>
        </p:sp>
      </p:grpSp>
      <p:grpSp>
        <p:nvGrpSpPr>
          <p:cNvPr id="14" name="群組 40"/>
          <p:cNvGrpSpPr>
            <a:grpSpLocks/>
          </p:cNvGrpSpPr>
          <p:nvPr/>
        </p:nvGrpSpPr>
        <p:grpSpPr bwMode="auto">
          <a:xfrm>
            <a:off x="5929313" y="4143375"/>
            <a:ext cx="500062" cy="600075"/>
            <a:chOff x="4714875" y="2463800"/>
            <a:chExt cx="500063" cy="600075"/>
          </a:xfrm>
        </p:grpSpPr>
        <p:sp>
          <p:nvSpPr>
            <p:cNvPr id="92194" name="橢圓 15"/>
            <p:cNvSpPr>
              <a:spLocks noChangeArrowheads="1"/>
            </p:cNvSpPr>
            <p:nvPr/>
          </p:nvSpPr>
          <p:spPr bwMode="auto">
            <a:xfrm>
              <a:off x="4714875" y="2501900"/>
              <a:ext cx="500063" cy="500063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43" name="矩形 22"/>
            <p:cNvSpPr>
              <a:spLocks noChangeArrowheads="1"/>
            </p:cNvSpPr>
            <p:nvPr/>
          </p:nvSpPr>
          <p:spPr bwMode="auto">
            <a:xfrm>
              <a:off x="4786312" y="2463800"/>
              <a:ext cx="357189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latin typeface="+mj-lt"/>
                </a:rPr>
                <a:t>5</a:t>
              </a:r>
              <a:endParaRPr lang="zh-TW" altLang="en-US" b="1" dirty="0">
                <a:latin typeface="+mj-lt"/>
              </a:endParaRPr>
            </a:p>
          </p:txBody>
        </p:sp>
      </p:grpSp>
      <p:grpSp>
        <p:nvGrpSpPr>
          <p:cNvPr id="15" name="群組 43"/>
          <p:cNvGrpSpPr>
            <a:grpSpLocks/>
          </p:cNvGrpSpPr>
          <p:nvPr/>
        </p:nvGrpSpPr>
        <p:grpSpPr bwMode="auto">
          <a:xfrm>
            <a:off x="5929313" y="4900613"/>
            <a:ext cx="500062" cy="600075"/>
            <a:chOff x="5357813" y="2474913"/>
            <a:chExt cx="500062" cy="600075"/>
          </a:xfrm>
        </p:grpSpPr>
        <p:sp>
          <p:nvSpPr>
            <p:cNvPr id="92192" name="橢圓 17"/>
            <p:cNvSpPr>
              <a:spLocks noChangeArrowheads="1"/>
            </p:cNvSpPr>
            <p:nvPr/>
          </p:nvSpPr>
          <p:spPr bwMode="auto">
            <a:xfrm>
              <a:off x="5357813" y="2513013"/>
              <a:ext cx="500062" cy="500062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46" name="矩形 22"/>
            <p:cNvSpPr>
              <a:spLocks noChangeArrowheads="1"/>
            </p:cNvSpPr>
            <p:nvPr/>
          </p:nvSpPr>
          <p:spPr bwMode="auto">
            <a:xfrm>
              <a:off x="5429250" y="2474913"/>
              <a:ext cx="357188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>
                  <a:latin typeface="+mj-lt"/>
                </a:rPr>
                <a:t>6</a:t>
              </a:r>
              <a:endParaRPr lang="zh-TW" altLang="en-US" b="1">
                <a:latin typeface="+mj-lt"/>
              </a:endParaRPr>
            </a:p>
          </p:txBody>
        </p:sp>
      </p:grpSp>
      <p:grpSp>
        <p:nvGrpSpPr>
          <p:cNvPr id="16" name="群組 55"/>
          <p:cNvGrpSpPr>
            <a:grpSpLocks/>
          </p:cNvGrpSpPr>
          <p:nvPr/>
        </p:nvGrpSpPr>
        <p:grpSpPr bwMode="auto">
          <a:xfrm>
            <a:off x="6715125" y="4900613"/>
            <a:ext cx="500063" cy="600075"/>
            <a:chOff x="6000750" y="2479675"/>
            <a:chExt cx="500063" cy="600075"/>
          </a:xfrm>
        </p:grpSpPr>
        <p:sp>
          <p:nvSpPr>
            <p:cNvPr id="92190" name="橢圓 19"/>
            <p:cNvSpPr>
              <a:spLocks noChangeArrowheads="1"/>
            </p:cNvSpPr>
            <p:nvPr/>
          </p:nvSpPr>
          <p:spPr bwMode="auto">
            <a:xfrm>
              <a:off x="6000750" y="2501900"/>
              <a:ext cx="500063" cy="500063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58" name="矩形 22"/>
            <p:cNvSpPr>
              <a:spLocks noChangeArrowheads="1"/>
            </p:cNvSpPr>
            <p:nvPr/>
          </p:nvSpPr>
          <p:spPr bwMode="auto">
            <a:xfrm>
              <a:off x="6072188" y="2479675"/>
              <a:ext cx="357187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latin typeface="+mj-lt"/>
                </a:rPr>
                <a:t>7</a:t>
              </a:r>
              <a:endParaRPr lang="zh-TW" altLang="en-US" b="1" dirty="0">
                <a:latin typeface="+mj-lt"/>
              </a:endParaRPr>
            </a:p>
          </p:txBody>
        </p:sp>
      </p:grpSp>
      <p:grpSp>
        <p:nvGrpSpPr>
          <p:cNvPr id="17" name="群組 58"/>
          <p:cNvGrpSpPr>
            <a:grpSpLocks/>
          </p:cNvGrpSpPr>
          <p:nvPr/>
        </p:nvGrpSpPr>
        <p:grpSpPr bwMode="auto">
          <a:xfrm>
            <a:off x="6715125" y="5686425"/>
            <a:ext cx="500063" cy="600075"/>
            <a:chOff x="6643688" y="2479675"/>
            <a:chExt cx="500062" cy="600075"/>
          </a:xfrm>
        </p:grpSpPr>
        <p:sp>
          <p:nvSpPr>
            <p:cNvPr id="92188" name="橢圓 21"/>
            <p:cNvSpPr>
              <a:spLocks noChangeArrowheads="1"/>
            </p:cNvSpPr>
            <p:nvPr/>
          </p:nvSpPr>
          <p:spPr bwMode="auto">
            <a:xfrm>
              <a:off x="6643688" y="2517775"/>
              <a:ext cx="500062" cy="500063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61" name="矩形 22"/>
            <p:cNvSpPr>
              <a:spLocks noChangeArrowheads="1"/>
            </p:cNvSpPr>
            <p:nvPr/>
          </p:nvSpPr>
          <p:spPr bwMode="auto">
            <a:xfrm>
              <a:off x="6715126" y="2479675"/>
              <a:ext cx="357186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>
                  <a:latin typeface="+mj-lt"/>
                </a:rPr>
                <a:t>8</a:t>
              </a:r>
              <a:endParaRPr lang="zh-TW" altLang="en-US" b="1">
                <a:latin typeface="+mj-lt"/>
              </a:endParaRPr>
            </a:p>
          </p:txBody>
        </p:sp>
      </p:grpSp>
      <p:cxnSp>
        <p:nvCxnSpPr>
          <p:cNvPr id="63" name="直線單箭頭接點 62"/>
          <p:cNvCxnSpPr>
            <a:cxnSpLocks noChangeShapeType="1"/>
          </p:cNvCxnSpPr>
          <p:nvPr/>
        </p:nvCxnSpPr>
        <p:spPr bwMode="auto">
          <a:xfrm rot="5400000" flipH="1" flipV="1">
            <a:off x="4460875" y="4000500"/>
            <a:ext cx="285750" cy="0"/>
          </a:xfrm>
          <a:prstGeom prst="straightConnector1">
            <a:avLst/>
          </a:prstGeom>
          <a:noFill/>
          <a:ln w="38100" algn="ctr">
            <a:solidFill>
              <a:srgbClr val="7030A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66" name="直線單箭頭接點 65"/>
          <p:cNvCxnSpPr>
            <a:cxnSpLocks noChangeShapeType="1"/>
          </p:cNvCxnSpPr>
          <p:nvPr/>
        </p:nvCxnSpPr>
        <p:spPr bwMode="auto">
          <a:xfrm rot="5400000" flipH="1" flipV="1">
            <a:off x="5246688" y="4786313"/>
            <a:ext cx="285750" cy="0"/>
          </a:xfrm>
          <a:prstGeom prst="straightConnector1">
            <a:avLst/>
          </a:prstGeom>
          <a:noFill/>
          <a:ln w="38100" algn="ctr">
            <a:solidFill>
              <a:srgbClr val="7030A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67" name="直線單箭頭接點 66"/>
          <p:cNvCxnSpPr>
            <a:cxnSpLocks noChangeShapeType="1"/>
          </p:cNvCxnSpPr>
          <p:nvPr/>
        </p:nvCxnSpPr>
        <p:spPr bwMode="auto">
          <a:xfrm rot="5400000" flipH="1" flipV="1">
            <a:off x="6040438" y="4786313"/>
            <a:ext cx="285750" cy="0"/>
          </a:xfrm>
          <a:prstGeom prst="straightConnector1">
            <a:avLst/>
          </a:prstGeom>
          <a:noFill/>
          <a:ln w="38100" algn="ctr">
            <a:solidFill>
              <a:srgbClr val="7030A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68" name="直線單箭頭接點 67"/>
          <p:cNvCxnSpPr>
            <a:cxnSpLocks noChangeShapeType="1"/>
          </p:cNvCxnSpPr>
          <p:nvPr/>
        </p:nvCxnSpPr>
        <p:spPr bwMode="auto">
          <a:xfrm rot="5400000" flipH="1" flipV="1">
            <a:off x="6826250" y="5572125"/>
            <a:ext cx="285750" cy="0"/>
          </a:xfrm>
          <a:prstGeom prst="straightConnector1">
            <a:avLst/>
          </a:prstGeom>
          <a:noFill/>
          <a:ln w="38100" algn="ctr">
            <a:solidFill>
              <a:srgbClr val="7030A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69" name="直線單箭頭接點 68"/>
          <p:cNvCxnSpPr>
            <a:cxnSpLocks noChangeShapeType="1"/>
            <a:stCxn id="37" idx="0"/>
            <a:endCxn id="31" idx="2"/>
          </p:cNvCxnSpPr>
          <p:nvPr/>
        </p:nvCxnSpPr>
        <p:spPr bwMode="auto">
          <a:xfrm rot="16200000" flipV="1">
            <a:off x="4918075" y="3662363"/>
            <a:ext cx="180975" cy="771525"/>
          </a:xfrm>
          <a:prstGeom prst="straightConnector1">
            <a:avLst/>
          </a:prstGeom>
          <a:noFill/>
          <a:ln w="38100" algn="ctr">
            <a:solidFill>
              <a:srgbClr val="7030A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72" name="直線單箭頭接點 71"/>
          <p:cNvCxnSpPr>
            <a:cxnSpLocks noChangeShapeType="1"/>
            <a:stCxn id="43" idx="0"/>
            <a:endCxn id="31" idx="2"/>
          </p:cNvCxnSpPr>
          <p:nvPr/>
        </p:nvCxnSpPr>
        <p:spPr bwMode="auto">
          <a:xfrm rot="16200000" flipV="1">
            <a:off x="5308600" y="3271838"/>
            <a:ext cx="185737" cy="1557338"/>
          </a:xfrm>
          <a:prstGeom prst="straightConnector1">
            <a:avLst/>
          </a:prstGeom>
          <a:noFill/>
          <a:ln w="38100" algn="ctr">
            <a:solidFill>
              <a:srgbClr val="7030A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75" name="直線單箭頭接點 74"/>
          <p:cNvCxnSpPr>
            <a:cxnSpLocks noChangeShapeType="1"/>
            <a:stCxn id="58" idx="0"/>
            <a:endCxn id="43" idx="2"/>
          </p:cNvCxnSpPr>
          <p:nvPr/>
        </p:nvCxnSpPr>
        <p:spPr bwMode="auto">
          <a:xfrm rot="16200000" flipV="1">
            <a:off x="6494462" y="4429126"/>
            <a:ext cx="157163" cy="785812"/>
          </a:xfrm>
          <a:prstGeom prst="straightConnector1">
            <a:avLst/>
          </a:prstGeom>
          <a:noFill/>
          <a:ln w="38100" algn="ctr">
            <a:solidFill>
              <a:srgbClr val="7030A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" name="文字方塊 1"/>
          <p:cNvSpPr txBox="1"/>
          <p:nvPr/>
        </p:nvSpPr>
        <p:spPr>
          <a:xfrm>
            <a:off x="539552" y="6093296"/>
            <a:ext cx="61146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altLang="zh-TW" sz="2800" b="1" dirty="0"/>
              <a:t>For </a:t>
            </a:r>
            <a:r>
              <a:rPr lang="en-US" altLang="zh-TW" sz="2800" b="1" dirty="0">
                <a:solidFill>
                  <a:srgbClr val="FF0000"/>
                </a:solidFill>
              </a:rPr>
              <a:t>(n-1) </a:t>
            </a:r>
            <a:r>
              <a:rPr lang="en-US" altLang="zh-TW" sz="2800" b="1" dirty="0"/>
              <a:t>unions and </a:t>
            </a:r>
            <a:r>
              <a:rPr lang="en-US" altLang="zh-TW" sz="2800" b="1" dirty="0">
                <a:solidFill>
                  <a:srgbClr val="FF0000"/>
                </a:solidFill>
              </a:rPr>
              <a:t>n</a:t>
            </a:r>
            <a:r>
              <a:rPr lang="en-US" altLang="zh-TW" sz="2800" b="1" dirty="0"/>
              <a:t> find =&gt; </a:t>
            </a:r>
            <a:r>
              <a:rPr lang="en-US" altLang="zh-TW" sz="2800" b="1" dirty="0">
                <a:solidFill>
                  <a:srgbClr val="FF0000"/>
                </a:solidFill>
              </a:rPr>
              <a:t>O(n log n</a:t>
            </a:r>
            <a:r>
              <a:rPr lang="en-US" altLang="zh-TW" sz="2800" b="1" dirty="0" smtClean="0">
                <a:solidFill>
                  <a:srgbClr val="FF0000"/>
                </a:solidFill>
              </a:rPr>
              <a:t>)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68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013235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0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0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06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706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706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706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706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Max Heap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Definition: A </a:t>
            </a:r>
            <a:r>
              <a:rPr lang="en-US" altLang="zh-TW" b="1" i="1" dirty="0" smtClean="0"/>
              <a:t>max (min) tree</a:t>
            </a:r>
            <a:r>
              <a:rPr lang="en-US" altLang="zh-TW" dirty="0" smtClean="0"/>
              <a:t> is a tree in which the key value in each node is </a:t>
            </a:r>
            <a:r>
              <a:rPr lang="en-US" altLang="zh-TW" b="1" i="1" dirty="0" smtClean="0"/>
              <a:t>no</a:t>
            </a:r>
            <a:r>
              <a:rPr lang="en-US" altLang="zh-TW" dirty="0" smtClean="0"/>
              <a:t> </a:t>
            </a:r>
            <a:r>
              <a:rPr lang="en-US" altLang="zh-TW" b="1" i="1" dirty="0" smtClean="0"/>
              <a:t>smaller</a:t>
            </a:r>
            <a:r>
              <a:rPr lang="en-US" altLang="zh-TW" dirty="0" smtClean="0"/>
              <a:t> (</a:t>
            </a:r>
            <a:r>
              <a:rPr lang="en-US" altLang="zh-TW" b="1" i="1" dirty="0" smtClean="0"/>
              <a:t>larger</a:t>
            </a:r>
            <a:r>
              <a:rPr lang="en-US" altLang="zh-TW" dirty="0" smtClean="0"/>
              <a:t>) than the key values in its children (if any). A </a:t>
            </a:r>
            <a:r>
              <a:rPr lang="en-US" altLang="zh-TW" b="1" i="1" dirty="0" smtClean="0"/>
              <a:t>max(min) heap </a:t>
            </a:r>
            <a:r>
              <a:rPr lang="en-US" altLang="zh-TW" dirty="0" smtClean="0"/>
              <a:t>is a </a:t>
            </a:r>
            <a:r>
              <a:rPr lang="en-US" altLang="zh-TW" b="1" i="1" dirty="0" smtClean="0"/>
              <a:t>complete binary tree </a:t>
            </a:r>
            <a:r>
              <a:rPr lang="en-US" altLang="zh-TW" dirty="0" smtClean="0"/>
              <a:t>that is also a </a:t>
            </a:r>
            <a:r>
              <a:rPr lang="en-US" altLang="zh-TW" b="1" i="1" dirty="0" smtClean="0"/>
              <a:t>max(min) tree</a:t>
            </a:r>
            <a:r>
              <a:rPr lang="en-US" altLang="zh-TW" dirty="0" smtClean="0"/>
              <a:t>.</a:t>
            </a:r>
            <a:endParaRPr lang="zh-TW" altLang="en-US" dirty="0"/>
          </a:p>
        </p:txBody>
      </p:sp>
      <p:grpSp>
        <p:nvGrpSpPr>
          <p:cNvPr id="31" name="群組 30"/>
          <p:cNvGrpSpPr/>
          <p:nvPr/>
        </p:nvGrpSpPr>
        <p:grpSpPr>
          <a:xfrm>
            <a:off x="1619672" y="4284385"/>
            <a:ext cx="1960563" cy="1885950"/>
            <a:chOff x="1968500" y="4427363"/>
            <a:chExt cx="1960563" cy="1885950"/>
          </a:xfrm>
        </p:grpSpPr>
        <p:sp>
          <p:nvSpPr>
            <p:cNvPr id="4" name="橢圓 4"/>
            <p:cNvSpPr>
              <a:spLocks noChangeArrowheads="1"/>
            </p:cNvSpPr>
            <p:nvPr/>
          </p:nvSpPr>
          <p:spPr bwMode="auto">
            <a:xfrm>
              <a:off x="2857500" y="4455938"/>
              <a:ext cx="500063" cy="500063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5" name="橢圓 5"/>
            <p:cNvSpPr>
              <a:spLocks noChangeArrowheads="1"/>
            </p:cNvSpPr>
            <p:nvPr/>
          </p:nvSpPr>
          <p:spPr bwMode="auto">
            <a:xfrm>
              <a:off x="2286000" y="5098876"/>
              <a:ext cx="500063" cy="500062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6" name="橢圓 6"/>
            <p:cNvSpPr>
              <a:spLocks noChangeArrowheads="1"/>
            </p:cNvSpPr>
            <p:nvPr/>
          </p:nvSpPr>
          <p:spPr bwMode="auto">
            <a:xfrm>
              <a:off x="3429000" y="5098876"/>
              <a:ext cx="500063" cy="500062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7" name="橢圓 7"/>
            <p:cNvSpPr>
              <a:spLocks noChangeArrowheads="1"/>
            </p:cNvSpPr>
            <p:nvPr/>
          </p:nvSpPr>
          <p:spPr bwMode="auto">
            <a:xfrm>
              <a:off x="2000250" y="5741813"/>
              <a:ext cx="500063" cy="500063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8" name="橢圓 8"/>
            <p:cNvSpPr>
              <a:spLocks noChangeArrowheads="1"/>
            </p:cNvSpPr>
            <p:nvPr/>
          </p:nvSpPr>
          <p:spPr bwMode="auto">
            <a:xfrm>
              <a:off x="2571750" y="5741813"/>
              <a:ext cx="500063" cy="500063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9" name="橢圓 9"/>
            <p:cNvSpPr>
              <a:spLocks noChangeArrowheads="1"/>
            </p:cNvSpPr>
            <p:nvPr/>
          </p:nvSpPr>
          <p:spPr bwMode="auto">
            <a:xfrm>
              <a:off x="3143250" y="5741813"/>
              <a:ext cx="500063" cy="500063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cxnSp>
          <p:nvCxnSpPr>
            <p:cNvPr id="10" name="直線接點 10"/>
            <p:cNvCxnSpPr>
              <a:cxnSpLocks noChangeShapeType="1"/>
              <a:stCxn id="5" idx="7"/>
              <a:endCxn id="4" idx="4"/>
            </p:cNvCxnSpPr>
            <p:nvPr/>
          </p:nvCxnSpPr>
          <p:spPr bwMode="auto">
            <a:xfrm rot="5400000" flipH="1" flipV="1">
              <a:off x="2801938" y="4867101"/>
              <a:ext cx="215900" cy="393700"/>
            </a:xfrm>
            <a:prstGeom prst="line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" name="直線接點 13"/>
            <p:cNvCxnSpPr>
              <a:cxnSpLocks noChangeShapeType="1"/>
              <a:stCxn id="6" idx="1"/>
              <a:endCxn id="4" idx="4"/>
            </p:cNvCxnSpPr>
            <p:nvPr/>
          </p:nvCxnSpPr>
          <p:spPr bwMode="auto">
            <a:xfrm rot="16200000" flipV="1">
              <a:off x="3196432" y="4866307"/>
              <a:ext cx="215900" cy="395287"/>
            </a:xfrm>
            <a:prstGeom prst="line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" name="直線接點 16"/>
            <p:cNvCxnSpPr>
              <a:cxnSpLocks noChangeShapeType="1"/>
              <a:stCxn id="7" idx="7"/>
              <a:endCxn id="5" idx="4"/>
            </p:cNvCxnSpPr>
            <p:nvPr/>
          </p:nvCxnSpPr>
          <p:spPr bwMode="auto">
            <a:xfrm rot="5400000" flipH="1" flipV="1">
              <a:off x="2373313" y="5652913"/>
              <a:ext cx="215900" cy="107950"/>
            </a:xfrm>
            <a:prstGeom prst="line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" name="直線接點 19"/>
            <p:cNvCxnSpPr>
              <a:cxnSpLocks noChangeShapeType="1"/>
              <a:stCxn id="8" idx="1"/>
              <a:endCxn id="5" idx="4"/>
            </p:cNvCxnSpPr>
            <p:nvPr/>
          </p:nvCxnSpPr>
          <p:spPr bwMode="auto">
            <a:xfrm rot="16200000" flipV="1">
              <a:off x="2482057" y="5652119"/>
              <a:ext cx="215900" cy="109537"/>
            </a:xfrm>
            <a:prstGeom prst="line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" name="直線接點 22"/>
            <p:cNvCxnSpPr>
              <a:cxnSpLocks noChangeShapeType="1"/>
              <a:stCxn id="9" idx="7"/>
              <a:endCxn id="6" idx="4"/>
            </p:cNvCxnSpPr>
            <p:nvPr/>
          </p:nvCxnSpPr>
          <p:spPr bwMode="auto">
            <a:xfrm rot="5400000" flipH="1" flipV="1">
              <a:off x="3516313" y="5652913"/>
              <a:ext cx="215900" cy="107950"/>
            </a:xfrm>
            <a:prstGeom prst="line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5" name="矩形 18"/>
            <p:cNvSpPr>
              <a:spLocks noChangeArrowheads="1"/>
            </p:cNvSpPr>
            <p:nvPr/>
          </p:nvSpPr>
          <p:spPr bwMode="auto">
            <a:xfrm>
              <a:off x="2825750" y="4427363"/>
              <a:ext cx="571500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9900">
                  <a:alpha val="0"/>
                </a:srgbClr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 algn="ctr">
                <a:defRPr/>
              </a:pPr>
              <a:r>
                <a:rPr lang="en-US" altLang="zh-TW" b="1" dirty="0">
                  <a:latin typeface="+mj-lt"/>
                </a:rPr>
                <a:t>14</a:t>
              </a:r>
              <a:endParaRPr lang="zh-TW" altLang="en-US" b="1" dirty="0">
                <a:latin typeface="+mj-lt"/>
              </a:endParaRPr>
            </a:p>
          </p:txBody>
        </p:sp>
        <p:sp>
          <p:nvSpPr>
            <p:cNvPr id="16" name="矩形 18"/>
            <p:cNvSpPr>
              <a:spLocks noChangeArrowheads="1"/>
            </p:cNvSpPr>
            <p:nvPr/>
          </p:nvSpPr>
          <p:spPr bwMode="auto">
            <a:xfrm>
              <a:off x="2254250" y="5070301"/>
              <a:ext cx="571500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9900">
                  <a:alpha val="0"/>
                </a:srgbClr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 algn="ctr">
                <a:defRPr/>
              </a:pPr>
              <a:r>
                <a:rPr lang="en-US" altLang="zh-TW" b="1" dirty="0">
                  <a:latin typeface="+mj-lt"/>
                </a:rPr>
                <a:t>12</a:t>
              </a:r>
              <a:endParaRPr lang="zh-TW" altLang="en-US" b="1" dirty="0">
                <a:latin typeface="+mj-lt"/>
              </a:endParaRPr>
            </a:p>
          </p:txBody>
        </p:sp>
        <p:sp>
          <p:nvSpPr>
            <p:cNvPr id="17" name="矩形 18"/>
            <p:cNvSpPr>
              <a:spLocks noChangeArrowheads="1"/>
            </p:cNvSpPr>
            <p:nvPr/>
          </p:nvSpPr>
          <p:spPr bwMode="auto">
            <a:xfrm>
              <a:off x="3509963" y="5070301"/>
              <a:ext cx="347662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9900">
                  <a:alpha val="0"/>
                </a:srgbClr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 algn="ctr">
                <a:defRPr/>
              </a:pPr>
              <a:r>
                <a:rPr lang="en-US" altLang="zh-TW" b="1">
                  <a:latin typeface="+mj-lt"/>
                </a:rPr>
                <a:t>7</a:t>
              </a:r>
              <a:endParaRPr lang="zh-TW" altLang="en-US" b="1">
                <a:latin typeface="+mj-lt"/>
              </a:endParaRPr>
            </a:p>
          </p:txBody>
        </p:sp>
        <p:sp>
          <p:nvSpPr>
            <p:cNvPr id="18" name="矩形 18"/>
            <p:cNvSpPr>
              <a:spLocks noChangeArrowheads="1"/>
            </p:cNvSpPr>
            <p:nvPr/>
          </p:nvSpPr>
          <p:spPr bwMode="auto">
            <a:xfrm>
              <a:off x="1968500" y="5713238"/>
              <a:ext cx="571500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9900">
                  <a:alpha val="0"/>
                </a:srgbClr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 algn="ctr">
                <a:defRPr/>
              </a:pPr>
              <a:r>
                <a:rPr lang="en-US" altLang="zh-TW" b="1" dirty="0">
                  <a:latin typeface="+mj-lt"/>
                </a:rPr>
                <a:t>10</a:t>
              </a:r>
              <a:endParaRPr lang="zh-TW" altLang="en-US" b="1" dirty="0">
                <a:latin typeface="+mj-lt"/>
              </a:endParaRPr>
            </a:p>
          </p:txBody>
        </p:sp>
        <p:sp>
          <p:nvSpPr>
            <p:cNvPr id="19" name="矩形 19"/>
            <p:cNvSpPr>
              <a:spLocks noChangeArrowheads="1"/>
            </p:cNvSpPr>
            <p:nvPr/>
          </p:nvSpPr>
          <p:spPr bwMode="auto">
            <a:xfrm>
              <a:off x="2643188" y="5713238"/>
              <a:ext cx="347662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9900">
                  <a:alpha val="0"/>
                </a:srgbClr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 algn="ctr">
                <a:defRPr/>
              </a:pPr>
              <a:r>
                <a:rPr lang="en-US" altLang="zh-TW" b="1">
                  <a:latin typeface="+mj-lt"/>
                </a:rPr>
                <a:t>8</a:t>
              </a:r>
              <a:endParaRPr lang="zh-TW" altLang="en-US" b="1">
                <a:latin typeface="+mj-lt"/>
              </a:endParaRPr>
            </a:p>
          </p:txBody>
        </p:sp>
        <p:sp>
          <p:nvSpPr>
            <p:cNvPr id="20" name="矩形 20"/>
            <p:cNvSpPr>
              <a:spLocks noChangeArrowheads="1"/>
            </p:cNvSpPr>
            <p:nvPr/>
          </p:nvSpPr>
          <p:spPr bwMode="auto">
            <a:xfrm>
              <a:off x="3224213" y="5713238"/>
              <a:ext cx="347662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9900">
                  <a:alpha val="0"/>
                </a:srgbClr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 algn="ctr">
                <a:defRPr/>
              </a:pPr>
              <a:r>
                <a:rPr lang="en-US" altLang="zh-TW" b="1">
                  <a:latin typeface="+mj-lt"/>
                </a:rPr>
                <a:t>6</a:t>
              </a:r>
              <a:endParaRPr lang="zh-TW" altLang="en-US" b="1">
                <a:latin typeface="+mj-lt"/>
              </a:endParaRPr>
            </a:p>
          </p:txBody>
        </p:sp>
      </p:grpSp>
      <p:sp>
        <p:nvSpPr>
          <p:cNvPr id="28" name="矩形 18"/>
          <p:cNvSpPr>
            <a:spLocks noChangeArrowheads="1"/>
          </p:cNvSpPr>
          <p:nvPr/>
        </p:nvSpPr>
        <p:spPr bwMode="auto">
          <a:xfrm>
            <a:off x="2008610" y="6084585"/>
            <a:ext cx="1285875" cy="584775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9900">
                <a:alpha val="0"/>
              </a:srgbClr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 algn="ctr">
              <a:defRPr/>
            </a:pPr>
            <a:r>
              <a:rPr lang="en-US" altLang="zh-TW" sz="2000" dirty="0" smtClean="0">
                <a:latin typeface="+mj-lt"/>
              </a:rPr>
              <a:t>Max Heap</a:t>
            </a:r>
            <a:endParaRPr lang="zh-TW" altLang="en-US" sz="2000" dirty="0">
              <a:latin typeface="+mj-lt"/>
            </a:endParaRPr>
          </a:p>
        </p:txBody>
      </p:sp>
      <p:grpSp>
        <p:nvGrpSpPr>
          <p:cNvPr id="32" name="群組 31"/>
          <p:cNvGrpSpPr/>
          <p:nvPr/>
        </p:nvGrpSpPr>
        <p:grpSpPr>
          <a:xfrm>
            <a:off x="4149650" y="4697556"/>
            <a:ext cx="1143000" cy="1243013"/>
            <a:chOff x="4325938" y="4455938"/>
            <a:chExt cx="1143000" cy="1243013"/>
          </a:xfrm>
        </p:grpSpPr>
        <p:sp>
          <p:nvSpPr>
            <p:cNvPr id="21" name="橢圓 4"/>
            <p:cNvSpPr>
              <a:spLocks noChangeArrowheads="1"/>
            </p:cNvSpPr>
            <p:nvPr/>
          </p:nvSpPr>
          <p:spPr bwMode="auto">
            <a:xfrm>
              <a:off x="4929188" y="4484513"/>
              <a:ext cx="500062" cy="500063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22" name="橢圓 5"/>
            <p:cNvSpPr>
              <a:spLocks noChangeArrowheads="1"/>
            </p:cNvSpPr>
            <p:nvPr/>
          </p:nvSpPr>
          <p:spPr bwMode="auto">
            <a:xfrm>
              <a:off x="4357688" y="5127451"/>
              <a:ext cx="500062" cy="500062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cxnSp>
          <p:nvCxnSpPr>
            <p:cNvPr id="23" name="直線接點 10"/>
            <p:cNvCxnSpPr>
              <a:cxnSpLocks noChangeShapeType="1"/>
              <a:stCxn id="22" idx="7"/>
              <a:endCxn id="21" idx="3"/>
            </p:cNvCxnSpPr>
            <p:nvPr/>
          </p:nvCxnSpPr>
          <p:spPr bwMode="auto">
            <a:xfrm rot="5400000" flipH="1" flipV="1">
              <a:off x="4749006" y="4947270"/>
              <a:ext cx="288925" cy="217488"/>
            </a:xfrm>
            <a:prstGeom prst="line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4" name="矩形 18"/>
            <p:cNvSpPr>
              <a:spLocks noChangeArrowheads="1"/>
            </p:cNvSpPr>
            <p:nvPr/>
          </p:nvSpPr>
          <p:spPr bwMode="auto">
            <a:xfrm>
              <a:off x="4897438" y="4455938"/>
              <a:ext cx="571500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9900">
                  <a:alpha val="0"/>
                </a:srgbClr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 algn="ctr">
                <a:defRPr/>
              </a:pPr>
              <a:r>
                <a:rPr lang="en-US" altLang="zh-TW" b="1" dirty="0">
                  <a:latin typeface="+mj-lt"/>
                </a:rPr>
                <a:t>30</a:t>
              </a:r>
              <a:endParaRPr lang="zh-TW" altLang="en-US" b="1" dirty="0">
                <a:latin typeface="+mj-lt"/>
              </a:endParaRPr>
            </a:p>
          </p:txBody>
        </p:sp>
        <p:sp>
          <p:nvSpPr>
            <p:cNvPr id="25" name="矩形 18"/>
            <p:cNvSpPr>
              <a:spLocks noChangeArrowheads="1"/>
            </p:cNvSpPr>
            <p:nvPr/>
          </p:nvSpPr>
          <p:spPr bwMode="auto">
            <a:xfrm>
              <a:off x="4325938" y="5098876"/>
              <a:ext cx="571500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9900">
                  <a:alpha val="0"/>
                </a:srgbClr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 algn="ctr">
                <a:defRPr/>
              </a:pPr>
              <a:r>
                <a:rPr lang="en-US" altLang="zh-TW" b="1" dirty="0">
                  <a:latin typeface="+mj-lt"/>
                </a:rPr>
                <a:t>25</a:t>
              </a:r>
              <a:endParaRPr lang="zh-TW" altLang="en-US" b="1" dirty="0">
                <a:latin typeface="+mj-lt"/>
              </a:endParaRPr>
            </a:p>
          </p:txBody>
        </p:sp>
      </p:grpSp>
      <p:sp>
        <p:nvSpPr>
          <p:cNvPr id="33" name="矩形 18"/>
          <p:cNvSpPr>
            <a:spLocks noChangeArrowheads="1"/>
          </p:cNvSpPr>
          <p:nvPr/>
        </p:nvSpPr>
        <p:spPr bwMode="auto">
          <a:xfrm>
            <a:off x="4078213" y="6084585"/>
            <a:ext cx="1285875" cy="584775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9900">
                <a:alpha val="0"/>
              </a:srgbClr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 algn="ctr">
              <a:defRPr/>
            </a:pPr>
            <a:r>
              <a:rPr lang="en-US" altLang="zh-TW" sz="2000" dirty="0" smtClean="0">
                <a:latin typeface="+mj-lt"/>
              </a:rPr>
              <a:t>Max Heap</a:t>
            </a:r>
            <a:endParaRPr lang="zh-TW" altLang="en-US" sz="2000" dirty="0">
              <a:latin typeface="+mj-lt"/>
            </a:endParaRPr>
          </a:p>
        </p:txBody>
      </p:sp>
      <p:grpSp>
        <p:nvGrpSpPr>
          <p:cNvPr id="37" name="群組 36"/>
          <p:cNvGrpSpPr/>
          <p:nvPr/>
        </p:nvGrpSpPr>
        <p:grpSpPr>
          <a:xfrm>
            <a:off x="6374482" y="5052462"/>
            <a:ext cx="571500" cy="600075"/>
            <a:chOff x="5483771" y="4706838"/>
            <a:chExt cx="571500" cy="600075"/>
          </a:xfrm>
        </p:grpSpPr>
        <p:sp>
          <p:nvSpPr>
            <p:cNvPr id="34" name="橢圓 4"/>
            <p:cNvSpPr>
              <a:spLocks noChangeArrowheads="1"/>
            </p:cNvSpPr>
            <p:nvPr/>
          </p:nvSpPr>
          <p:spPr bwMode="auto">
            <a:xfrm>
              <a:off x="5515521" y="4735413"/>
              <a:ext cx="500062" cy="500063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35" name="矩形 18"/>
            <p:cNvSpPr>
              <a:spLocks noChangeArrowheads="1"/>
            </p:cNvSpPr>
            <p:nvPr/>
          </p:nvSpPr>
          <p:spPr bwMode="auto">
            <a:xfrm>
              <a:off x="5483771" y="4706838"/>
              <a:ext cx="571500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9900">
                  <a:alpha val="0"/>
                </a:srgbClr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 algn="ctr">
                <a:defRPr/>
              </a:pPr>
              <a:r>
                <a:rPr lang="en-US" altLang="zh-TW" b="1" dirty="0">
                  <a:latin typeface="+mj-lt"/>
                </a:rPr>
                <a:t>14</a:t>
              </a:r>
              <a:endParaRPr lang="zh-TW" altLang="en-US" b="1" dirty="0">
                <a:latin typeface="+mj-lt"/>
              </a:endParaRPr>
            </a:p>
          </p:txBody>
        </p:sp>
      </p:grpSp>
      <p:sp>
        <p:nvSpPr>
          <p:cNvPr id="38" name="矩形 18"/>
          <p:cNvSpPr>
            <a:spLocks noChangeArrowheads="1"/>
          </p:cNvSpPr>
          <p:nvPr/>
        </p:nvSpPr>
        <p:spPr bwMode="auto">
          <a:xfrm>
            <a:off x="5724128" y="6084585"/>
            <a:ext cx="1872208" cy="584775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9900">
                <a:alpha val="0"/>
              </a:srgbClr>
            </a:solidFill>
            <a:round/>
            <a:headEnd/>
            <a:tailEnd/>
          </a:ln>
        </p:spPr>
        <p:txBody>
          <a:bodyPr wrap="square" tIns="137160" bIns="137160">
            <a:spAutoFit/>
          </a:bodyPr>
          <a:lstStyle/>
          <a:p>
            <a:pPr algn="ctr">
              <a:defRPr/>
            </a:pPr>
            <a:r>
              <a:rPr lang="en-US" altLang="zh-TW" sz="2000" dirty="0" smtClean="0">
                <a:latin typeface="+mj-lt"/>
              </a:rPr>
              <a:t>Max/Min Heap</a:t>
            </a:r>
            <a:endParaRPr lang="zh-TW" altLang="en-US" sz="2000" dirty="0">
              <a:latin typeface="+mj-lt"/>
            </a:endParaRPr>
          </a:p>
        </p:txBody>
      </p:sp>
      <p:sp>
        <p:nvSpPr>
          <p:cNvPr id="26" name="投影片編號版面配置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50214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3" grpId="0" animBg="1"/>
      <p:bldP spid="3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Max Heap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Definition: A </a:t>
            </a:r>
            <a:r>
              <a:rPr lang="en-US" altLang="zh-TW" b="1" i="1" dirty="0" smtClean="0"/>
              <a:t>max (min) tree</a:t>
            </a:r>
            <a:r>
              <a:rPr lang="en-US" altLang="zh-TW" dirty="0" smtClean="0"/>
              <a:t> is a tree in which the key value in each node is </a:t>
            </a:r>
            <a:r>
              <a:rPr lang="en-US" altLang="zh-TW" b="1" i="1" dirty="0" smtClean="0"/>
              <a:t>no</a:t>
            </a:r>
            <a:r>
              <a:rPr lang="en-US" altLang="zh-TW" dirty="0" smtClean="0"/>
              <a:t> </a:t>
            </a:r>
            <a:r>
              <a:rPr lang="en-US" altLang="zh-TW" b="1" i="1" dirty="0" smtClean="0"/>
              <a:t>smaller</a:t>
            </a:r>
            <a:r>
              <a:rPr lang="en-US" altLang="zh-TW" dirty="0" smtClean="0"/>
              <a:t> (</a:t>
            </a:r>
            <a:r>
              <a:rPr lang="en-US" altLang="zh-TW" b="1" i="1" dirty="0" smtClean="0"/>
              <a:t>larger</a:t>
            </a:r>
            <a:r>
              <a:rPr lang="en-US" altLang="zh-TW" dirty="0" smtClean="0"/>
              <a:t>) than the key values in its children (if any). A </a:t>
            </a:r>
            <a:r>
              <a:rPr lang="en-US" altLang="zh-TW" b="1" i="1" dirty="0" smtClean="0"/>
              <a:t>max(min) heap </a:t>
            </a:r>
            <a:r>
              <a:rPr lang="en-US" altLang="zh-TW" dirty="0" smtClean="0"/>
              <a:t>is a </a:t>
            </a:r>
            <a:r>
              <a:rPr lang="en-US" altLang="zh-TW" b="1" i="1" dirty="0" smtClean="0"/>
              <a:t>complete binary tree </a:t>
            </a:r>
            <a:r>
              <a:rPr lang="en-US" altLang="zh-TW" dirty="0" smtClean="0"/>
              <a:t>that is also a </a:t>
            </a:r>
            <a:r>
              <a:rPr lang="en-US" altLang="zh-TW" b="1" i="1" dirty="0" smtClean="0"/>
              <a:t>max(min) tree</a:t>
            </a:r>
            <a:r>
              <a:rPr lang="en-US" altLang="zh-TW" dirty="0" smtClean="0"/>
              <a:t>.</a:t>
            </a:r>
            <a:endParaRPr lang="zh-TW" altLang="en-US" dirty="0"/>
          </a:p>
        </p:txBody>
      </p:sp>
      <p:sp>
        <p:nvSpPr>
          <p:cNvPr id="36" name="橢圓 4"/>
          <p:cNvSpPr>
            <a:spLocks noChangeArrowheads="1"/>
          </p:cNvSpPr>
          <p:nvPr/>
        </p:nvSpPr>
        <p:spPr bwMode="auto">
          <a:xfrm>
            <a:off x="2119164" y="4820592"/>
            <a:ext cx="500062" cy="500063"/>
          </a:xfrm>
          <a:prstGeom prst="ellipse">
            <a:avLst/>
          </a:prstGeom>
          <a:solidFill>
            <a:srgbClr val="FF9900"/>
          </a:solidFill>
          <a:ln w="38100" algn="ctr">
            <a:solidFill>
              <a:srgbClr val="FF9900">
                <a:alpha val="0"/>
              </a:srgbClr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39" name="橢圓 4"/>
          <p:cNvSpPr>
            <a:spLocks noChangeArrowheads="1"/>
          </p:cNvSpPr>
          <p:nvPr/>
        </p:nvSpPr>
        <p:spPr bwMode="auto">
          <a:xfrm>
            <a:off x="1833414" y="5471467"/>
            <a:ext cx="500062" cy="500063"/>
          </a:xfrm>
          <a:prstGeom prst="ellipse">
            <a:avLst/>
          </a:prstGeom>
          <a:solidFill>
            <a:srgbClr val="FF9900"/>
          </a:solidFill>
          <a:ln w="38100" algn="ctr">
            <a:solidFill>
              <a:srgbClr val="FF9900">
                <a:alpha val="0"/>
              </a:srgbClr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40" name="橢圓 4"/>
          <p:cNvSpPr>
            <a:spLocks noChangeArrowheads="1"/>
          </p:cNvSpPr>
          <p:nvPr/>
        </p:nvSpPr>
        <p:spPr bwMode="auto">
          <a:xfrm>
            <a:off x="2690664" y="4177655"/>
            <a:ext cx="500062" cy="500062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41" name="橢圓 5"/>
          <p:cNvSpPr>
            <a:spLocks noChangeArrowheads="1"/>
          </p:cNvSpPr>
          <p:nvPr/>
        </p:nvSpPr>
        <p:spPr bwMode="auto">
          <a:xfrm>
            <a:off x="2119164" y="4820592"/>
            <a:ext cx="500062" cy="500063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42" name="橢圓 6"/>
          <p:cNvSpPr>
            <a:spLocks noChangeArrowheads="1"/>
          </p:cNvSpPr>
          <p:nvPr/>
        </p:nvSpPr>
        <p:spPr bwMode="auto">
          <a:xfrm>
            <a:off x="3262164" y="4820592"/>
            <a:ext cx="500062" cy="500063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43" name="橢圓 7"/>
          <p:cNvSpPr>
            <a:spLocks noChangeArrowheads="1"/>
          </p:cNvSpPr>
          <p:nvPr/>
        </p:nvSpPr>
        <p:spPr bwMode="auto">
          <a:xfrm>
            <a:off x="1833414" y="5463530"/>
            <a:ext cx="500062" cy="500062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44" name="橢圓 8"/>
          <p:cNvSpPr>
            <a:spLocks noChangeArrowheads="1"/>
          </p:cNvSpPr>
          <p:nvPr/>
        </p:nvSpPr>
        <p:spPr bwMode="auto">
          <a:xfrm>
            <a:off x="2404914" y="5463530"/>
            <a:ext cx="500062" cy="500062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45" name="橢圓 9"/>
          <p:cNvSpPr>
            <a:spLocks noChangeArrowheads="1"/>
          </p:cNvSpPr>
          <p:nvPr/>
        </p:nvSpPr>
        <p:spPr bwMode="auto">
          <a:xfrm>
            <a:off x="2976414" y="5463530"/>
            <a:ext cx="500062" cy="500062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cxnSp>
        <p:nvCxnSpPr>
          <p:cNvPr id="46" name="直線接點 10"/>
          <p:cNvCxnSpPr>
            <a:cxnSpLocks noChangeShapeType="1"/>
            <a:stCxn id="41" idx="7"/>
            <a:endCxn id="40" idx="4"/>
          </p:cNvCxnSpPr>
          <p:nvPr/>
        </p:nvCxnSpPr>
        <p:spPr bwMode="auto">
          <a:xfrm rot="5400000" flipH="1" flipV="1">
            <a:off x="2635101" y="4588817"/>
            <a:ext cx="215900" cy="393700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7" name="直線接點 13"/>
          <p:cNvCxnSpPr>
            <a:cxnSpLocks noChangeShapeType="1"/>
            <a:stCxn id="42" idx="1"/>
            <a:endCxn id="40" idx="4"/>
          </p:cNvCxnSpPr>
          <p:nvPr/>
        </p:nvCxnSpPr>
        <p:spPr bwMode="auto">
          <a:xfrm rot="16200000" flipV="1">
            <a:off x="3029595" y="4588023"/>
            <a:ext cx="215900" cy="395288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8" name="直線接點 16"/>
          <p:cNvCxnSpPr>
            <a:cxnSpLocks noChangeShapeType="1"/>
            <a:stCxn id="43" idx="7"/>
            <a:endCxn id="41" idx="4"/>
          </p:cNvCxnSpPr>
          <p:nvPr/>
        </p:nvCxnSpPr>
        <p:spPr bwMode="auto">
          <a:xfrm rot="5400000" flipH="1" flipV="1">
            <a:off x="2206476" y="5374630"/>
            <a:ext cx="215900" cy="107950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9" name="直線接點 19"/>
          <p:cNvCxnSpPr>
            <a:cxnSpLocks noChangeShapeType="1"/>
            <a:stCxn id="44" idx="1"/>
            <a:endCxn id="41" idx="4"/>
          </p:cNvCxnSpPr>
          <p:nvPr/>
        </p:nvCxnSpPr>
        <p:spPr bwMode="auto">
          <a:xfrm rot="16200000" flipV="1">
            <a:off x="2315220" y="5373836"/>
            <a:ext cx="215900" cy="109538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0" name="直線接點 22"/>
          <p:cNvCxnSpPr>
            <a:cxnSpLocks noChangeShapeType="1"/>
            <a:stCxn id="45" idx="7"/>
            <a:endCxn id="42" idx="4"/>
          </p:cNvCxnSpPr>
          <p:nvPr/>
        </p:nvCxnSpPr>
        <p:spPr bwMode="auto">
          <a:xfrm rot="5400000" flipH="1" flipV="1">
            <a:off x="3349476" y="5374630"/>
            <a:ext cx="215900" cy="107950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51" name="矩形 18"/>
          <p:cNvSpPr>
            <a:spLocks noChangeArrowheads="1"/>
          </p:cNvSpPr>
          <p:nvPr/>
        </p:nvSpPr>
        <p:spPr bwMode="auto">
          <a:xfrm>
            <a:off x="2658914" y="4149080"/>
            <a:ext cx="571500" cy="600075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9900">
                <a:alpha val="0"/>
              </a:srgbClr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 algn="ctr">
              <a:defRPr/>
            </a:pPr>
            <a:r>
              <a:rPr lang="en-US" altLang="zh-TW" b="1" dirty="0">
                <a:latin typeface="+mj-lt"/>
              </a:rPr>
              <a:t>14</a:t>
            </a:r>
            <a:endParaRPr lang="zh-TW" altLang="en-US" b="1" dirty="0">
              <a:latin typeface="+mj-lt"/>
            </a:endParaRPr>
          </a:p>
        </p:txBody>
      </p:sp>
      <p:sp>
        <p:nvSpPr>
          <p:cNvPr id="52" name="矩形 18"/>
          <p:cNvSpPr>
            <a:spLocks noChangeArrowheads="1"/>
          </p:cNvSpPr>
          <p:nvPr/>
        </p:nvSpPr>
        <p:spPr bwMode="auto">
          <a:xfrm>
            <a:off x="2063601" y="4792017"/>
            <a:ext cx="642938" cy="600075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9900">
                <a:alpha val="0"/>
              </a:srgbClr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 algn="ctr">
              <a:defRPr/>
            </a:pPr>
            <a:r>
              <a:rPr lang="en-US" altLang="zh-TW" b="1" dirty="0">
                <a:latin typeface="+mj-lt"/>
              </a:rPr>
              <a:t>10</a:t>
            </a:r>
            <a:endParaRPr lang="zh-TW" altLang="en-US" b="1" dirty="0">
              <a:latin typeface="+mj-lt"/>
            </a:endParaRPr>
          </a:p>
        </p:txBody>
      </p:sp>
      <p:sp>
        <p:nvSpPr>
          <p:cNvPr id="53" name="矩形 18"/>
          <p:cNvSpPr>
            <a:spLocks noChangeArrowheads="1"/>
          </p:cNvSpPr>
          <p:nvPr/>
        </p:nvSpPr>
        <p:spPr bwMode="auto">
          <a:xfrm>
            <a:off x="3343126" y="4792017"/>
            <a:ext cx="347663" cy="600075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9900">
                <a:alpha val="0"/>
              </a:srgbClr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 algn="ctr">
              <a:defRPr/>
            </a:pPr>
            <a:r>
              <a:rPr lang="en-US" altLang="zh-TW" b="1">
                <a:latin typeface="+mj-lt"/>
              </a:rPr>
              <a:t>7</a:t>
            </a:r>
            <a:endParaRPr lang="zh-TW" altLang="en-US" b="1">
              <a:latin typeface="+mj-lt"/>
            </a:endParaRPr>
          </a:p>
        </p:txBody>
      </p:sp>
      <p:sp>
        <p:nvSpPr>
          <p:cNvPr id="54" name="矩形 19"/>
          <p:cNvSpPr>
            <a:spLocks noChangeArrowheads="1"/>
          </p:cNvSpPr>
          <p:nvPr/>
        </p:nvSpPr>
        <p:spPr bwMode="auto">
          <a:xfrm>
            <a:off x="1801664" y="5434955"/>
            <a:ext cx="571500" cy="600075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9900">
                <a:alpha val="0"/>
              </a:srgbClr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 algn="ctr">
              <a:defRPr/>
            </a:pPr>
            <a:r>
              <a:rPr lang="en-US" altLang="zh-TW" b="1" dirty="0">
                <a:latin typeface="+mj-lt"/>
              </a:rPr>
              <a:t>12</a:t>
            </a:r>
            <a:endParaRPr lang="zh-TW" altLang="en-US" b="1" dirty="0">
              <a:latin typeface="+mj-lt"/>
            </a:endParaRPr>
          </a:p>
        </p:txBody>
      </p:sp>
      <p:sp>
        <p:nvSpPr>
          <p:cNvPr id="55" name="矩形 20"/>
          <p:cNvSpPr>
            <a:spLocks noChangeArrowheads="1"/>
          </p:cNvSpPr>
          <p:nvPr/>
        </p:nvSpPr>
        <p:spPr bwMode="auto">
          <a:xfrm>
            <a:off x="2476351" y="5434955"/>
            <a:ext cx="347663" cy="600075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9900">
                <a:alpha val="0"/>
              </a:srgbClr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 algn="ctr">
              <a:defRPr/>
            </a:pPr>
            <a:r>
              <a:rPr lang="en-US" altLang="zh-TW" b="1" dirty="0">
                <a:latin typeface="+mj-lt"/>
              </a:rPr>
              <a:t>8</a:t>
            </a:r>
            <a:endParaRPr lang="zh-TW" altLang="en-US" b="1" dirty="0">
              <a:latin typeface="+mj-lt"/>
            </a:endParaRPr>
          </a:p>
        </p:txBody>
      </p:sp>
      <p:sp>
        <p:nvSpPr>
          <p:cNvPr id="56" name="矩形 21"/>
          <p:cNvSpPr>
            <a:spLocks noChangeArrowheads="1"/>
          </p:cNvSpPr>
          <p:nvPr/>
        </p:nvSpPr>
        <p:spPr bwMode="auto">
          <a:xfrm>
            <a:off x="3057376" y="5434955"/>
            <a:ext cx="347663" cy="600075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9900">
                <a:alpha val="0"/>
              </a:srgbClr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 algn="ctr">
              <a:defRPr/>
            </a:pPr>
            <a:r>
              <a:rPr lang="en-US" altLang="zh-TW" b="1">
                <a:latin typeface="+mj-lt"/>
              </a:rPr>
              <a:t>6</a:t>
            </a:r>
            <a:endParaRPr lang="zh-TW" altLang="en-US" b="1">
              <a:latin typeface="+mj-lt"/>
            </a:endParaRPr>
          </a:p>
        </p:txBody>
      </p:sp>
      <p:sp>
        <p:nvSpPr>
          <p:cNvPr id="57" name="橢圓 4"/>
          <p:cNvSpPr>
            <a:spLocks noChangeArrowheads="1"/>
          </p:cNvSpPr>
          <p:nvPr/>
        </p:nvSpPr>
        <p:spPr bwMode="auto">
          <a:xfrm>
            <a:off x="5665241" y="4177655"/>
            <a:ext cx="500063" cy="500062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58" name="橢圓 5"/>
          <p:cNvSpPr>
            <a:spLocks noChangeArrowheads="1"/>
          </p:cNvSpPr>
          <p:nvPr/>
        </p:nvSpPr>
        <p:spPr bwMode="auto">
          <a:xfrm>
            <a:off x="5093741" y="4820592"/>
            <a:ext cx="500063" cy="500063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59" name="橢圓 6"/>
          <p:cNvSpPr>
            <a:spLocks noChangeArrowheads="1"/>
          </p:cNvSpPr>
          <p:nvPr/>
        </p:nvSpPr>
        <p:spPr bwMode="auto">
          <a:xfrm>
            <a:off x="6236741" y="4820592"/>
            <a:ext cx="500063" cy="500063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60" name="橢圓 8"/>
          <p:cNvSpPr>
            <a:spLocks noChangeArrowheads="1"/>
          </p:cNvSpPr>
          <p:nvPr/>
        </p:nvSpPr>
        <p:spPr bwMode="auto">
          <a:xfrm>
            <a:off x="5379491" y="5463530"/>
            <a:ext cx="500063" cy="500062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61" name="橢圓 9"/>
          <p:cNvSpPr>
            <a:spLocks noChangeArrowheads="1"/>
          </p:cNvSpPr>
          <p:nvPr/>
        </p:nvSpPr>
        <p:spPr bwMode="auto">
          <a:xfrm>
            <a:off x="5950991" y="5463530"/>
            <a:ext cx="500063" cy="500062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cxnSp>
        <p:nvCxnSpPr>
          <p:cNvPr id="62" name="直線接點 10"/>
          <p:cNvCxnSpPr>
            <a:cxnSpLocks noChangeShapeType="1"/>
            <a:stCxn id="58" idx="7"/>
            <a:endCxn id="57" idx="4"/>
          </p:cNvCxnSpPr>
          <p:nvPr/>
        </p:nvCxnSpPr>
        <p:spPr bwMode="auto">
          <a:xfrm rot="5400000" flipH="1" flipV="1">
            <a:off x="5609679" y="4588817"/>
            <a:ext cx="215900" cy="393700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63" name="直線接點 13"/>
          <p:cNvCxnSpPr>
            <a:cxnSpLocks noChangeShapeType="1"/>
            <a:stCxn id="59" idx="1"/>
            <a:endCxn id="57" idx="4"/>
          </p:cNvCxnSpPr>
          <p:nvPr/>
        </p:nvCxnSpPr>
        <p:spPr bwMode="auto">
          <a:xfrm rot="16200000" flipV="1">
            <a:off x="6004173" y="4588023"/>
            <a:ext cx="215900" cy="395287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64" name="直線接點 19"/>
          <p:cNvCxnSpPr>
            <a:cxnSpLocks noChangeShapeType="1"/>
            <a:stCxn id="60" idx="1"/>
            <a:endCxn id="58" idx="4"/>
          </p:cNvCxnSpPr>
          <p:nvPr/>
        </p:nvCxnSpPr>
        <p:spPr bwMode="auto">
          <a:xfrm rot="16200000" flipV="1">
            <a:off x="5289798" y="5373836"/>
            <a:ext cx="215900" cy="109537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65" name="直線接點 22"/>
          <p:cNvCxnSpPr>
            <a:cxnSpLocks noChangeShapeType="1"/>
            <a:stCxn id="61" idx="7"/>
            <a:endCxn id="59" idx="4"/>
          </p:cNvCxnSpPr>
          <p:nvPr/>
        </p:nvCxnSpPr>
        <p:spPr bwMode="auto">
          <a:xfrm rot="5400000" flipH="1" flipV="1">
            <a:off x="6324054" y="5374630"/>
            <a:ext cx="215900" cy="107950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66" name="矩形 18"/>
          <p:cNvSpPr>
            <a:spLocks noChangeArrowheads="1"/>
          </p:cNvSpPr>
          <p:nvPr/>
        </p:nvSpPr>
        <p:spPr bwMode="auto">
          <a:xfrm>
            <a:off x="5633491" y="4149080"/>
            <a:ext cx="571500" cy="600075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9900">
                <a:alpha val="0"/>
              </a:srgbClr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 algn="ctr">
              <a:defRPr/>
            </a:pPr>
            <a:r>
              <a:rPr lang="en-US" altLang="zh-TW" b="1" dirty="0">
                <a:latin typeface="+mj-lt"/>
              </a:rPr>
              <a:t>14</a:t>
            </a:r>
            <a:endParaRPr lang="zh-TW" altLang="en-US" b="1" dirty="0">
              <a:latin typeface="+mj-lt"/>
            </a:endParaRPr>
          </a:p>
        </p:txBody>
      </p:sp>
      <p:sp>
        <p:nvSpPr>
          <p:cNvPr id="67" name="矩形 18"/>
          <p:cNvSpPr>
            <a:spLocks noChangeArrowheads="1"/>
          </p:cNvSpPr>
          <p:nvPr/>
        </p:nvSpPr>
        <p:spPr bwMode="auto">
          <a:xfrm>
            <a:off x="5046116" y="4792017"/>
            <a:ext cx="571500" cy="600075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9900">
                <a:alpha val="0"/>
              </a:srgbClr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 algn="ctr">
              <a:defRPr/>
            </a:pPr>
            <a:r>
              <a:rPr lang="en-US" altLang="zh-TW" b="1" dirty="0">
                <a:latin typeface="+mj-lt"/>
              </a:rPr>
              <a:t>12</a:t>
            </a:r>
            <a:endParaRPr lang="zh-TW" altLang="en-US" b="1" dirty="0">
              <a:latin typeface="+mj-lt"/>
            </a:endParaRPr>
          </a:p>
        </p:txBody>
      </p:sp>
      <p:sp>
        <p:nvSpPr>
          <p:cNvPr id="68" name="矩形 18"/>
          <p:cNvSpPr>
            <a:spLocks noChangeArrowheads="1"/>
          </p:cNvSpPr>
          <p:nvPr/>
        </p:nvSpPr>
        <p:spPr bwMode="auto">
          <a:xfrm>
            <a:off x="6317704" y="4792017"/>
            <a:ext cx="347662" cy="600075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9900">
                <a:alpha val="0"/>
              </a:srgbClr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 algn="ctr">
              <a:defRPr/>
            </a:pPr>
            <a:r>
              <a:rPr lang="en-US" altLang="zh-TW" b="1">
                <a:latin typeface="+mj-lt"/>
              </a:rPr>
              <a:t>7</a:t>
            </a:r>
            <a:endParaRPr lang="zh-TW" altLang="en-US" b="1">
              <a:latin typeface="+mj-lt"/>
            </a:endParaRPr>
          </a:p>
        </p:txBody>
      </p:sp>
      <p:sp>
        <p:nvSpPr>
          <p:cNvPr id="69" name="矩形 34"/>
          <p:cNvSpPr>
            <a:spLocks noChangeArrowheads="1"/>
          </p:cNvSpPr>
          <p:nvPr/>
        </p:nvSpPr>
        <p:spPr bwMode="auto">
          <a:xfrm>
            <a:off x="5450929" y="5434955"/>
            <a:ext cx="347662" cy="600075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9900">
                <a:alpha val="0"/>
              </a:srgbClr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 algn="ctr">
              <a:defRPr/>
            </a:pPr>
            <a:r>
              <a:rPr lang="en-US" altLang="zh-TW" b="1">
                <a:latin typeface="+mj-lt"/>
              </a:rPr>
              <a:t>8</a:t>
            </a:r>
            <a:endParaRPr lang="zh-TW" altLang="en-US" b="1">
              <a:latin typeface="+mj-lt"/>
            </a:endParaRPr>
          </a:p>
        </p:txBody>
      </p:sp>
      <p:sp>
        <p:nvSpPr>
          <p:cNvPr id="70" name="矩形 35"/>
          <p:cNvSpPr>
            <a:spLocks noChangeArrowheads="1"/>
          </p:cNvSpPr>
          <p:nvPr/>
        </p:nvSpPr>
        <p:spPr bwMode="auto">
          <a:xfrm>
            <a:off x="6031954" y="5434955"/>
            <a:ext cx="347662" cy="600075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9900">
                <a:alpha val="0"/>
              </a:srgbClr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 algn="ctr">
              <a:defRPr/>
            </a:pPr>
            <a:r>
              <a:rPr lang="en-US" altLang="zh-TW" b="1">
                <a:latin typeface="+mj-lt"/>
              </a:rPr>
              <a:t>6</a:t>
            </a:r>
            <a:endParaRPr lang="zh-TW" altLang="en-US" b="1">
              <a:latin typeface="+mj-lt"/>
            </a:endParaRPr>
          </a:p>
        </p:txBody>
      </p:sp>
      <p:sp>
        <p:nvSpPr>
          <p:cNvPr id="71" name="矩形 18"/>
          <p:cNvSpPr>
            <a:spLocks noChangeArrowheads="1"/>
          </p:cNvSpPr>
          <p:nvPr/>
        </p:nvSpPr>
        <p:spPr bwMode="auto">
          <a:xfrm>
            <a:off x="1547664" y="6035030"/>
            <a:ext cx="2357437" cy="830997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9900">
                <a:alpha val="0"/>
              </a:srgbClr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Not a </a:t>
            </a:r>
            <a:r>
              <a:rPr lang="en-US" altLang="zh-TW" dirty="0" smtClean="0">
                <a:latin typeface="+mj-lt"/>
              </a:rPr>
              <a:t>heap</a:t>
            </a:r>
            <a:endParaRPr lang="en-US" altLang="zh-TW" dirty="0">
              <a:latin typeface="+mj-lt"/>
            </a:endParaRPr>
          </a:p>
          <a:p>
            <a:pPr algn="ctr">
              <a:defRPr/>
            </a:pPr>
            <a:r>
              <a:rPr lang="en-US" altLang="zh-TW" dirty="0" smtClean="0">
                <a:latin typeface="+mj-lt"/>
              </a:rPr>
              <a:t>(12 </a:t>
            </a:r>
            <a:r>
              <a:rPr lang="en-US" altLang="zh-TW" dirty="0">
                <a:latin typeface="+mj-lt"/>
              </a:rPr>
              <a:t>&gt; 10)</a:t>
            </a:r>
            <a:endParaRPr lang="zh-TW" altLang="en-US" dirty="0">
              <a:latin typeface="+mj-lt"/>
            </a:endParaRPr>
          </a:p>
        </p:txBody>
      </p:sp>
      <p:sp>
        <p:nvSpPr>
          <p:cNvPr id="72" name="矩形 18"/>
          <p:cNvSpPr>
            <a:spLocks noChangeArrowheads="1"/>
          </p:cNvSpPr>
          <p:nvPr/>
        </p:nvSpPr>
        <p:spPr bwMode="auto">
          <a:xfrm>
            <a:off x="4067944" y="6035030"/>
            <a:ext cx="3672408" cy="830997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9900">
                <a:alpha val="0"/>
              </a:srgbClr>
            </a:solidFill>
            <a:round/>
            <a:headEnd/>
            <a:tailEnd/>
          </a:ln>
        </p:spPr>
        <p:txBody>
          <a:bodyPr wrap="square" tIns="137160" bIns="137160">
            <a:spAutoFit/>
          </a:bodyPr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Not a heap</a:t>
            </a:r>
          </a:p>
          <a:p>
            <a:pPr algn="ctr">
              <a:defRPr/>
            </a:pPr>
            <a:r>
              <a:rPr lang="en-US" altLang="zh-TW" dirty="0" smtClean="0">
                <a:latin typeface="+mj-lt"/>
              </a:rPr>
              <a:t>(</a:t>
            </a:r>
            <a:r>
              <a:rPr lang="en-US" altLang="zh-TW" dirty="0">
                <a:solidFill>
                  <a:srgbClr val="C00000"/>
                </a:solidFill>
              </a:rPr>
              <a:t>N</a:t>
            </a:r>
            <a:r>
              <a:rPr lang="en-US" altLang="zh-TW" dirty="0" smtClean="0">
                <a:solidFill>
                  <a:srgbClr val="C00000"/>
                </a:solidFill>
                <a:latin typeface="+mj-lt"/>
              </a:rPr>
              <a:t>ot</a:t>
            </a:r>
            <a:r>
              <a:rPr lang="en-US" altLang="zh-TW" dirty="0" smtClean="0">
                <a:latin typeface="+mj-lt"/>
              </a:rPr>
              <a:t> </a:t>
            </a:r>
            <a:r>
              <a:rPr lang="en-US" altLang="zh-TW" dirty="0">
                <a:latin typeface="+mj-lt"/>
              </a:rPr>
              <a:t>a complete binary tree)</a:t>
            </a:r>
            <a:endParaRPr lang="zh-TW" altLang="en-US" dirty="0">
              <a:latin typeface="+mj-lt"/>
            </a:endParaRPr>
          </a:p>
        </p:txBody>
      </p:sp>
      <p:sp>
        <p:nvSpPr>
          <p:cNvPr id="73" name="橢圓 4"/>
          <p:cNvSpPr>
            <a:spLocks noChangeArrowheads="1"/>
          </p:cNvSpPr>
          <p:nvPr/>
        </p:nvSpPr>
        <p:spPr bwMode="auto">
          <a:xfrm>
            <a:off x="4807991" y="5479405"/>
            <a:ext cx="500063" cy="500062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9900"/>
            </a:solidFill>
            <a:prstDash val="dash"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cxnSp>
        <p:nvCxnSpPr>
          <p:cNvPr id="74" name="直線接點 13"/>
          <p:cNvCxnSpPr>
            <a:cxnSpLocks noChangeShapeType="1"/>
            <a:stCxn id="73" idx="7"/>
            <a:endCxn id="67" idx="2"/>
          </p:cNvCxnSpPr>
          <p:nvPr/>
        </p:nvCxnSpPr>
        <p:spPr bwMode="auto">
          <a:xfrm rot="5400000" flipH="1" flipV="1">
            <a:off x="5203279" y="5423842"/>
            <a:ext cx="160338" cy="96837"/>
          </a:xfrm>
          <a:prstGeom prst="line">
            <a:avLst/>
          </a:prstGeom>
          <a:noFill/>
          <a:ln w="38100" algn="ctr">
            <a:solidFill>
              <a:srgbClr val="FF99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865389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1" animBg="1"/>
      <p:bldP spid="72" grpId="1" animBg="1"/>
      <p:bldP spid="7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Max Heap : Representation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/>
              <a:t>Since the heap is a complete binary tree, we could adopt “</a:t>
            </a:r>
            <a:r>
              <a:rPr lang="en-US" altLang="zh-TW" b="1" dirty="0"/>
              <a:t>Array Representation</a:t>
            </a:r>
            <a:r>
              <a:rPr lang="en-US" altLang="zh-TW" dirty="0" smtClean="0"/>
              <a:t>” as we mentioned before!</a:t>
            </a:r>
          </a:p>
          <a:p>
            <a:r>
              <a:rPr lang="en-US" altLang="zh-TW" dirty="0"/>
              <a:t>Let node </a:t>
            </a:r>
            <a:r>
              <a:rPr lang="en-US" altLang="zh-TW" dirty="0" err="1"/>
              <a:t>i</a:t>
            </a:r>
            <a:r>
              <a:rPr lang="en-US" altLang="zh-TW" dirty="0"/>
              <a:t> be in position </a:t>
            </a:r>
            <a:r>
              <a:rPr lang="en-US" altLang="zh-TW" dirty="0" err="1"/>
              <a:t>i</a:t>
            </a:r>
            <a:r>
              <a:rPr lang="en-US" altLang="zh-TW" dirty="0"/>
              <a:t>  (array[0] is empty)</a:t>
            </a:r>
          </a:p>
          <a:p>
            <a:pPr lvl="1"/>
            <a:r>
              <a:rPr lang="en-US" altLang="zh-TW" b="1" dirty="0">
                <a:solidFill>
                  <a:srgbClr val="FF0000"/>
                </a:solidFill>
              </a:rPr>
              <a:t>Parent(</a:t>
            </a:r>
            <a:r>
              <a:rPr lang="en-US" altLang="zh-TW" b="1" dirty="0" err="1">
                <a:solidFill>
                  <a:srgbClr val="FF0000"/>
                </a:solidFill>
              </a:rPr>
              <a:t>i</a:t>
            </a:r>
            <a:r>
              <a:rPr lang="en-US" altLang="zh-TW" b="1" dirty="0">
                <a:solidFill>
                  <a:srgbClr val="FF0000"/>
                </a:solidFill>
              </a:rPr>
              <a:t>) =   </a:t>
            </a:r>
            <a:r>
              <a:rPr lang="en-US" altLang="zh-TW" b="1" dirty="0" err="1">
                <a:solidFill>
                  <a:srgbClr val="FF0000"/>
                </a:solidFill>
              </a:rPr>
              <a:t>i</a:t>
            </a:r>
            <a:r>
              <a:rPr lang="en-US" altLang="zh-TW" b="1" dirty="0">
                <a:solidFill>
                  <a:srgbClr val="FF0000"/>
                </a:solidFill>
              </a:rPr>
              <a:t> / 2   </a:t>
            </a:r>
            <a:r>
              <a:rPr lang="en-US" altLang="zh-TW" dirty="0"/>
              <a:t>if </a:t>
            </a:r>
            <a:r>
              <a:rPr lang="en-US" altLang="zh-TW" dirty="0" err="1"/>
              <a:t>i</a:t>
            </a:r>
            <a:r>
              <a:rPr lang="en-US" altLang="zh-TW" dirty="0"/>
              <a:t> ≠ 1. If </a:t>
            </a:r>
            <a:r>
              <a:rPr lang="en-US" altLang="zh-TW" dirty="0" err="1"/>
              <a:t>i</a:t>
            </a:r>
            <a:r>
              <a:rPr lang="en-US" altLang="zh-TW" dirty="0"/>
              <a:t>=1, </a:t>
            </a:r>
            <a:r>
              <a:rPr lang="en-US" altLang="zh-TW" dirty="0" err="1"/>
              <a:t>i</a:t>
            </a:r>
            <a:r>
              <a:rPr lang="en-US" altLang="zh-TW" dirty="0"/>
              <a:t> is the root and has no parent.</a:t>
            </a:r>
          </a:p>
          <a:p>
            <a:pPr lvl="1"/>
            <a:r>
              <a:rPr lang="en-US" altLang="zh-TW" b="1" dirty="0" err="1">
                <a:solidFill>
                  <a:srgbClr val="FF0000"/>
                </a:solidFill>
              </a:rPr>
              <a:t>leftChild</a:t>
            </a:r>
            <a:r>
              <a:rPr lang="en-US" altLang="zh-TW" b="1" dirty="0">
                <a:solidFill>
                  <a:srgbClr val="FF0000"/>
                </a:solidFill>
              </a:rPr>
              <a:t>(</a:t>
            </a:r>
            <a:r>
              <a:rPr lang="en-US" altLang="zh-TW" b="1" dirty="0" err="1">
                <a:solidFill>
                  <a:srgbClr val="FF0000"/>
                </a:solidFill>
              </a:rPr>
              <a:t>i</a:t>
            </a:r>
            <a:r>
              <a:rPr lang="en-US" altLang="zh-TW" b="1" dirty="0">
                <a:solidFill>
                  <a:srgbClr val="FF0000"/>
                </a:solidFill>
              </a:rPr>
              <a:t>) = 2i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en-US" altLang="zh-TW" dirty="0"/>
              <a:t>if 2i ≤ n. If 2i &gt; n, the </a:t>
            </a:r>
            <a:r>
              <a:rPr lang="en-US" altLang="zh-TW" dirty="0" err="1"/>
              <a:t>i</a:t>
            </a:r>
            <a:r>
              <a:rPr lang="en-US" altLang="zh-TW" dirty="0"/>
              <a:t> has no left child.</a:t>
            </a:r>
          </a:p>
          <a:p>
            <a:pPr lvl="1"/>
            <a:r>
              <a:rPr lang="en-US" altLang="zh-TW" b="1" dirty="0" err="1">
                <a:solidFill>
                  <a:srgbClr val="FF0000"/>
                </a:solidFill>
              </a:rPr>
              <a:t>rightChild</a:t>
            </a:r>
            <a:r>
              <a:rPr lang="en-US" altLang="zh-TW" b="1" dirty="0">
                <a:solidFill>
                  <a:srgbClr val="FF0000"/>
                </a:solidFill>
              </a:rPr>
              <a:t>(</a:t>
            </a:r>
            <a:r>
              <a:rPr lang="en-US" altLang="zh-TW" b="1" dirty="0" err="1">
                <a:solidFill>
                  <a:srgbClr val="FF0000"/>
                </a:solidFill>
              </a:rPr>
              <a:t>i</a:t>
            </a:r>
            <a:r>
              <a:rPr lang="en-US" altLang="zh-TW" b="1" dirty="0">
                <a:solidFill>
                  <a:srgbClr val="FF0000"/>
                </a:solidFill>
              </a:rPr>
              <a:t>) = 2i+1 </a:t>
            </a:r>
            <a:r>
              <a:rPr lang="en-US" altLang="zh-TW" dirty="0"/>
              <a:t>if 2i+1 ≤ n, if 2i+1 &gt; n, the </a:t>
            </a:r>
            <a:r>
              <a:rPr lang="en-US" altLang="zh-TW" dirty="0" err="1"/>
              <a:t>i</a:t>
            </a:r>
            <a:r>
              <a:rPr lang="en-US" altLang="zh-TW" dirty="0"/>
              <a:t> has no right child</a:t>
            </a:r>
            <a:r>
              <a:rPr lang="en-US" altLang="zh-TW" dirty="0" smtClean="0"/>
              <a:t>.</a:t>
            </a:r>
            <a:endParaRPr lang="en-US" altLang="zh-TW" dirty="0"/>
          </a:p>
        </p:txBody>
      </p:sp>
      <p:cxnSp>
        <p:nvCxnSpPr>
          <p:cNvPr id="4" name="肘形接點 5"/>
          <p:cNvCxnSpPr>
            <a:cxnSpLocks noChangeShapeType="1"/>
          </p:cNvCxnSpPr>
          <p:nvPr/>
        </p:nvCxnSpPr>
        <p:spPr bwMode="auto">
          <a:xfrm rot="5400000">
            <a:off x="3565599" y="3781226"/>
            <a:ext cx="357188" cy="71437"/>
          </a:xfrm>
          <a:prstGeom prst="bentConnector3">
            <a:avLst>
              <a:gd name="adj1" fmla="val 103194"/>
            </a:avLst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" name="肘形接點 20"/>
          <p:cNvCxnSpPr>
            <a:cxnSpLocks noChangeShapeType="1"/>
          </p:cNvCxnSpPr>
          <p:nvPr/>
        </p:nvCxnSpPr>
        <p:spPr bwMode="auto">
          <a:xfrm rot="16200000" flipH="1">
            <a:off x="2845519" y="3781226"/>
            <a:ext cx="366713" cy="80963"/>
          </a:xfrm>
          <a:prstGeom prst="bentConnector3">
            <a:avLst>
              <a:gd name="adj1" fmla="val 98574"/>
            </a:avLst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968533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THU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NTHU</Template>
  <TotalTime>25423</TotalTime>
  <Words>4244</Words>
  <Application>Microsoft Office PowerPoint</Application>
  <PresentationFormat>如螢幕大小 (4:3)</PresentationFormat>
  <Paragraphs>1071</Paragraphs>
  <Slides>68</Slides>
  <Notes>7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68</vt:i4>
      </vt:variant>
    </vt:vector>
  </HeadingPairs>
  <TitlesOfParts>
    <vt:vector size="76" baseType="lpstr">
      <vt:lpstr>新細明體</vt:lpstr>
      <vt:lpstr>標楷體</vt:lpstr>
      <vt:lpstr>Arial</vt:lpstr>
      <vt:lpstr>Calibri</vt:lpstr>
      <vt:lpstr>Cambria Math</vt:lpstr>
      <vt:lpstr>Comic Sans MS</vt:lpstr>
      <vt:lpstr>Courier New</vt:lpstr>
      <vt:lpstr>NTHU</vt:lpstr>
      <vt:lpstr> Data Structures  資料結構</vt:lpstr>
      <vt:lpstr>Binary tree applications</vt:lpstr>
      <vt:lpstr>Expression Tree</vt:lpstr>
      <vt:lpstr>Priority Queue</vt:lpstr>
      <vt:lpstr>ADT : Priority Queue</vt:lpstr>
      <vt:lpstr>PQ Representations</vt:lpstr>
      <vt:lpstr>Max Heap</vt:lpstr>
      <vt:lpstr>Max Heap</vt:lpstr>
      <vt:lpstr>Max Heap : Representation</vt:lpstr>
      <vt:lpstr>ADT : Priority Queue</vt:lpstr>
      <vt:lpstr>Max Heap : Insert</vt:lpstr>
      <vt:lpstr>Max Heap : Insert</vt:lpstr>
      <vt:lpstr>Max Heap : Insert Codes</vt:lpstr>
      <vt:lpstr>Max Heap : Delete</vt:lpstr>
      <vt:lpstr>Max Heap : Delete</vt:lpstr>
      <vt:lpstr>Max Heap : Delete</vt:lpstr>
      <vt:lpstr>Max Heap : Delete</vt:lpstr>
      <vt:lpstr>Max Heap : Delete Codes</vt:lpstr>
      <vt:lpstr>Binary Search Tree</vt:lpstr>
      <vt:lpstr>BST: Examples</vt:lpstr>
      <vt:lpstr>BST : Operations</vt:lpstr>
      <vt:lpstr>BST : Search an Element</vt:lpstr>
      <vt:lpstr>BST : Recursive Search Codes</vt:lpstr>
      <vt:lpstr>BST : Iterative Search Codes</vt:lpstr>
      <vt:lpstr>BST : Search an Element by Rank</vt:lpstr>
      <vt:lpstr>BST: Search by Rank - leftSize</vt:lpstr>
      <vt:lpstr>BST: Search by Rank - leftSize</vt:lpstr>
      <vt:lpstr>BST: Search by Rank - leftSize</vt:lpstr>
      <vt:lpstr>BST: Search by Rank - leftSize</vt:lpstr>
      <vt:lpstr>BST: Search by Rank - leftSize</vt:lpstr>
      <vt:lpstr>BST : Search by Rank Codes</vt:lpstr>
      <vt:lpstr>Question</vt:lpstr>
      <vt:lpstr>BST : Insert</vt:lpstr>
      <vt:lpstr>BST : Insert Codes</vt:lpstr>
      <vt:lpstr>BST : Delete</vt:lpstr>
      <vt:lpstr>BST : Delete</vt:lpstr>
      <vt:lpstr>BST : Delete</vt:lpstr>
      <vt:lpstr>BST : Delete</vt:lpstr>
      <vt:lpstr>BST : Delete</vt:lpstr>
      <vt:lpstr>BST : Delete</vt:lpstr>
      <vt:lpstr>BST : Delete</vt:lpstr>
      <vt:lpstr>BST : Delete</vt:lpstr>
      <vt:lpstr>BST : Delete</vt:lpstr>
      <vt:lpstr>BST : Delete</vt:lpstr>
      <vt:lpstr>BST : Time Complexity</vt:lpstr>
      <vt:lpstr>Self-Study Topics</vt:lpstr>
      <vt:lpstr>forests</vt:lpstr>
      <vt:lpstr>Forests</vt:lpstr>
      <vt:lpstr>Transforming a Forest to Binary Tree</vt:lpstr>
      <vt:lpstr>Transforming a Forest to Binary Tree</vt:lpstr>
      <vt:lpstr>Forest Traversals</vt:lpstr>
      <vt:lpstr>Forest Preorder Traversal</vt:lpstr>
      <vt:lpstr>Disjoint Sets</vt:lpstr>
      <vt:lpstr>Disjoint Sets : Example</vt:lpstr>
      <vt:lpstr>DS: Array Representation</vt:lpstr>
      <vt:lpstr>DS Operation: Find(x)</vt:lpstr>
      <vt:lpstr>DS Operation: Union(Si, Sj)</vt:lpstr>
      <vt:lpstr>DS Time Complexity </vt:lpstr>
      <vt:lpstr>DS: Tree Representation</vt:lpstr>
      <vt:lpstr>DS: Tree Representation</vt:lpstr>
      <vt:lpstr>DS Operation: Union(Si, Sj)</vt:lpstr>
      <vt:lpstr>DS Operation: Find(x)</vt:lpstr>
      <vt:lpstr>DS Time Complexity </vt:lpstr>
      <vt:lpstr>Improved Union(Si, Sj)</vt:lpstr>
      <vt:lpstr>Maximum Tree Height</vt:lpstr>
      <vt:lpstr>Maximum Tree Height (Proof)</vt:lpstr>
      <vt:lpstr>PowerPoint 簡報</vt:lpstr>
      <vt:lpstr>Time Complexity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Skeleton Extraction and Perception-based Rendering</dc:title>
  <dc:creator>James</dc:creator>
  <cp:lastModifiedBy>shenchihya</cp:lastModifiedBy>
  <cp:revision>1752</cp:revision>
  <dcterms:created xsi:type="dcterms:W3CDTF">2010-05-09T19:26:53Z</dcterms:created>
  <dcterms:modified xsi:type="dcterms:W3CDTF">2019-10-22T01:53:35Z</dcterms:modified>
</cp:coreProperties>
</file>