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883" r:id="rId2"/>
    <p:sldId id="993" r:id="rId3"/>
    <p:sldId id="996" r:id="rId4"/>
    <p:sldId id="994" r:id="rId5"/>
    <p:sldId id="995" r:id="rId6"/>
    <p:sldId id="997" r:id="rId7"/>
    <p:sldId id="998" r:id="rId8"/>
    <p:sldId id="999" r:id="rId9"/>
    <p:sldId id="100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49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8CC6C-04F1-4731-B1D2-F432C92B1198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02569-67DE-4E3F-A1A8-D411A81DF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99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FDA1077-77E1-4CAF-A894-79A255B083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AFAFE50-0FD5-428F-826E-B7FBDD129D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8633-3152-44DA-A7CF-09A7A83FE4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D404-21C4-46F1-B1C6-C7BC44FB4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4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8633-3152-44DA-A7CF-09A7A83FE4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D404-21C4-46F1-B1C6-C7BC44FB4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65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8633-3152-44DA-A7CF-09A7A83FE4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D404-21C4-46F1-B1C6-C7BC44FB4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9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8633-3152-44DA-A7CF-09A7A83FE4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D404-21C4-46F1-B1C6-C7BC44FB4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8633-3152-44DA-A7CF-09A7A83FE4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D404-21C4-46F1-B1C6-C7BC44FB4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1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8633-3152-44DA-A7CF-09A7A83FE4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D404-21C4-46F1-B1C6-C7BC44FB4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8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8633-3152-44DA-A7CF-09A7A83FE4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D404-21C4-46F1-B1C6-C7BC44FB4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8633-3152-44DA-A7CF-09A7A83FE4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D404-21C4-46F1-B1C6-C7BC44FB4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9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8633-3152-44DA-A7CF-09A7A83FE4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D404-21C4-46F1-B1C6-C7BC44FB4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7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8633-3152-44DA-A7CF-09A7A83FE4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D404-21C4-46F1-B1C6-C7BC44FB4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6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8633-3152-44DA-A7CF-09A7A83FE4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D404-21C4-46F1-B1C6-C7BC44FB4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38633-3152-44DA-A7CF-09A7A83FE4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BD404-21C4-46F1-B1C6-C7BC44FB4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4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billy73480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7BB78CB-63F7-44B0-9F09-8D15AA77A6B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5946" y="1238766"/>
            <a:ext cx="8625017" cy="1397794"/>
          </a:xfrm>
        </p:spPr>
        <p:txBody>
          <a:bodyPr anchor="ctr">
            <a:noAutofit/>
          </a:bodyPr>
          <a:lstStyle/>
          <a:p>
            <a:br>
              <a:rPr lang="en-US" altLang="zh-TW" sz="4400" dirty="0">
                <a:ea typeface="新細明體" panose="02020500000000000000" pitchFamily="18" charset="-120"/>
              </a:rPr>
            </a:br>
            <a:r>
              <a:rPr lang="en-US" altLang="zh-TW" sz="4400" dirty="0">
                <a:ea typeface="新細明體" panose="02020500000000000000" pitchFamily="18" charset="-120"/>
              </a:rPr>
              <a:t>Introduction to Machine Learning</a:t>
            </a:r>
            <a:br>
              <a:rPr lang="en-US" altLang="zh-TW" sz="4400" dirty="0">
                <a:ea typeface="新細明體" panose="02020500000000000000" pitchFamily="18" charset="-120"/>
              </a:rPr>
            </a:br>
            <a:r>
              <a:rPr lang="zh-TW" altLang="en-US" sz="4400" dirty="0">
                <a:ea typeface="新細明體" panose="02020500000000000000" pitchFamily="18" charset="-120"/>
              </a:rPr>
              <a:t>機器學習導論</a:t>
            </a:r>
            <a:endParaRPr lang="en-US" altLang="zh-TW" sz="4400" dirty="0">
              <a:ea typeface="新細明體" panose="02020500000000000000" pitchFamily="18" charset="-12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E885D04-E008-42DC-A150-1BEC9E3C3B7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31460" y="4525564"/>
            <a:ext cx="5844778" cy="1388269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80000"/>
              </a:lnSpc>
            </a:pPr>
            <a:r>
              <a:rPr lang="zh-TW" altLang="en-US" sz="2100" dirty="0">
                <a:ea typeface="新細明體" panose="02020500000000000000" pitchFamily="18" charset="-120"/>
              </a:rPr>
              <a:t>李祈均 </a:t>
            </a:r>
            <a:r>
              <a:rPr lang="en-US" altLang="zh-TW" sz="2100" dirty="0">
                <a:ea typeface="新細明體" panose="02020500000000000000" pitchFamily="18" charset="-120"/>
              </a:rPr>
              <a:t>(Jeremy)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zh-TW" sz="2100" dirty="0">
                <a:ea typeface="新細明體" panose="02020500000000000000" pitchFamily="18" charset="-120"/>
              </a:rPr>
              <a:t>Department of Electrical Engineering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zh-TW" sz="2100" dirty="0">
                <a:ea typeface="SimSun" panose="02010600030101010101" pitchFamily="2" charset="-122"/>
              </a:rPr>
              <a:t>National Tsing Hua University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zh-TW" sz="2100" dirty="0">
                <a:ea typeface="SimSun" panose="02010600030101010101" pitchFamily="2" charset="-122"/>
              </a:rPr>
              <a:t>cclee@ee.nthu.edu.tw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CA54-68E1-42DE-948D-9B0E10BD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E060E-6D9F-4732-B0DC-8C8FF5A01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39330"/>
            <a:ext cx="7886700" cy="512393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is this class?</a:t>
            </a:r>
          </a:p>
          <a:p>
            <a:pPr lvl="1"/>
            <a:r>
              <a:rPr lang="en-US" dirty="0"/>
              <a:t>An introduction to machine learning (ML)</a:t>
            </a:r>
          </a:p>
          <a:p>
            <a:pPr lvl="1"/>
            <a:r>
              <a:rPr lang="en-US" dirty="0"/>
              <a:t>A “quick-and-dirty” gentle intro to ML concept and techniques</a:t>
            </a:r>
          </a:p>
          <a:p>
            <a:pPr lvl="1"/>
            <a:r>
              <a:rPr lang="en-US" dirty="0"/>
              <a:t>Understand the basics/intuition not the detail derivation</a:t>
            </a:r>
          </a:p>
          <a:p>
            <a:pPr lvl="1"/>
            <a:r>
              <a:rPr lang="en-US" dirty="0"/>
              <a:t>A stronger focus on hands-on</a:t>
            </a:r>
          </a:p>
          <a:p>
            <a:r>
              <a:rPr lang="en-US" dirty="0"/>
              <a:t> English offering</a:t>
            </a:r>
          </a:p>
          <a:p>
            <a:pPr lvl="1"/>
            <a:r>
              <a:rPr lang="en-US" dirty="0"/>
              <a:t>Main course: mostly in English</a:t>
            </a:r>
          </a:p>
          <a:p>
            <a:pPr lvl="1"/>
            <a:r>
              <a:rPr lang="en-US" dirty="0"/>
              <a:t>TA session: possibly in dual-channel (with English as main)</a:t>
            </a:r>
          </a:p>
          <a:p>
            <a:pPr lvl="1"/>
            <a:r>
              <a:rPr lang="en-US" dirty="0"/>
              <a:t>Invited lecture: in Chinese</a:t>
            </a:r>
          </a:p>
          <a:p>
            <a:r>
              <a:rPr lang="en-US" dirty="0"/>
              <a:t>TA:</a:t>
            </a:r>
          </a:p>
          <a:p>
            <a:pPr lvl="1"/>
            <a:r>
              <a:rPr lang="zh-TW" altLang="en-US" dirty="0"/>
              <a:t>吳亞澤</a:t>
            </a:r>
            <a:r>
              <a:rPr lang="en-US" altLang="zh-TW" dirty="0"/>
              <a:t>:  crowpeter@gapp.nthu.edu.tw</a:t>
            </a:r>
          </a:p>
          <a:p>
            <a:pPr lvl="1"/>
            <a:r>
              <a:rPr lang="en-US" altLang="zh-TW" dirty="0"/>
              <a:t>Shreya Upadhyay: ShreyaUpadhyay10@gmail.com</a:t>
            </a:r>
          </a:p>
          <a:p>
            <a:pPr lvl="1"/>
            <a:r>
              <a:rPr lang="zh-TW" altLang="en-US" dirty="0"/>
              <a:t>許柏謙</a:t>
            </a:r>
            <a:r>
              <a:rPr lang="en-US" altLang="zh-TW" dirty="0"/>
              <a:t>: </a:t>
            </a:r>
            <a:r>
              <a:rPr lang="en-US" altLang="zh-TW" dirty="0">
                <a:hlinkClick r:id="rId2"/>
              </a:rPr>
              <a:t>billy73480@gmail.com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4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D8E7-4078-4E58-89A8-EE82975F0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C018D-F875-4862-AE64-4BE9D1CC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34065"/>
            <a:ext cx="7886700" cy="4442898"/>
          </a:xfrm>
        </p:spPr>
        <p:txBody>
          <a:bodyPr/>
          <a:lstStyle/>
          <a:p>
            <a:r>
              <a:rPr lang="en-US" dirty="0"/>
              <a:t>Textbook</a:t>
            </a:r>
          </a:p>
          <a:p>
            <a:pPr lvl="1"/>
            <a:r>
              <a:rPr lang="en-US" dirty="0"/>
              <a:t>Introduction to Machine Learning, Fourth Edition, </a:t>
            </a:r>
            <a:r>
              <a:rPr lang="en-US" dirty="0" err="1"/>
              <a:t>Ethem</a:t>
            </a:r>
            <a:r>
              <a:rPr lang="en-US" dirty="0"/>
              <a:t> </a:t>
            </a:r>
            <a:r>
              <a:rPr lang="en-US" dirty="0" err="1"/>
              <a:t>Alpaydin</a:t>
            </a:r>
            <a:endParaRPr lang="en-US" dirty="0"/>
          </a:p>
          <a:p>
            <a:r>
              <a:rPr lang="en-US" dirty="0"/>
              <a:t>Materials</a:t>
            </a:r>
          </a:p>
          <a:p>
            <a:pPr lvl="1"/>
            <a:r>
              <a:rPr lang="en-US" dirty="0"/>
              <a:t>Closely follow textbook slides</a:t>
            </a:r>
          </a:p>
          <a:p>
            <a:pPr lvl="1"/>
            <a:r>
              <a:rPr lang="en-US" dirty="0"/>
              <a:t>All information is posted on eeclass.nthu.edu.tw</a:t>
            </a:r>
          </a:p>
          <a:p>
            <a:r>
              <a:rPr lang="en-US" dirty="0"/>
              <a:t>Date</a:t>
            </a:r>
          </a:p>
          <a:p>
            <a:pPr lvl="1"/>
            <a:r>
              <a:rPr lang="en-US" dirty="0"/>
              <a:t>M34, W2</a:t>
            </a:r>
          </a:p>
          <a:p>
            <a:r>
              <a:rPr lang="en-US" dirty="0"/>
              <a:t>No more extra selection</a:t>
            </a:r>
          </a:p>
          <a:p>
            <a:pPr lvl="1"/>
            <a:r>
              <a:rPr lang="en-US" dirty="0"/>
              <a:t>Space limited for exams and Nvidia Hands-on sessions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3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2E60-959A-4879-BFC2-8647E6E4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Covid19 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343CE-DE51-4268-8F95-2114EFDF0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week completely </a:t>
            </a:r>
            <a:r>
              <a:rPr lang="en-US" b="1" dirty="0"/>
              <a:t>online</a:t>
            </a:r>
            <a:r>
              <a:rPr lang="en-US" dirty="0"/>
              <a:t> via teams</a:t>
            </a:r>
          </a:p>
          <a:p>
            <a:r>
              <a:rPr lang="en-US" dirty="0"/>
              <a:t>If the situation back to what is </a:t>
            </a:r>
            <a:r>
              <a:rPr lang="en-US" b="1" dirty="0"/>
              <a:t>supposed</a:t>
            </a:r>
            <a:r>
              <a:rPr lang="en-US" dirty="0"/>
              <a:t> to be:</a:t>
            </a:r>
          </a:p>
          <a:p>
            <a:pPr lvl="1"/>
            <a:r>
              <a:rPr lang="en-US" dirty="0"/>
              <a:t>I will record lectures in Delta 217 </a:t>
            </a:r>
          </a:p>
          <a:p>
            <a:pPr lvl="2"/>
            <a:r>
              <a:rPr lang="en-US" dirty="0"/>
              <a:t>Will have ‘limited’ &amp; ‘fixed’ spaces if you are interested in coming into the classroom</a:t>
            </a:r>
          </a:p>
          <a:p>
            <a:pPr lvl="1"/>
            <a:r>
              <a:rPr lang="en-US" dirty="0"/>
              <a:t>TA session will be the same</a:t>
            </a:r>
          </a:p>
          <a:p>
            <a:pPr lvl="1"/>
            <a:r>
              <a:rPr lang="en-US" dirty="0"/>
              <a:t>Exams will be given in in-person setting</a:t>
            </a:r>
          </a:p>
          <a:p>
            <a:r>
              <a:rPr lang="en-US" dirty="0"/>
              <a:t>Otherwise:</a:t>
            </a:r>
          </a:p>
          <a:p>
            <a:pPr lvl="1"/>
            <a:r>
              <a:rPr lang="en-US" dirty="0"/>
              <a:t>We will stay online, including everything online (Classes, TA session, </a:t>
            </a:r>
            <a:r>
              <a:rPr lang="en-US" dirty="0" err="1"/>
              <a:t>hw</a:t>
            </a:r>
            <a:r>
              <a:rPr lang="en-US" dirty="0"/>
              <a:t>, exams, and so on)</a:t>
            </a:r>
          </a:p>
        </p:txBody>
      </p:sp>
    </p:spTree>
    <p:extLst>
      <p:ext uri="{BB962C8B-B14F-4D97-AF65-F5344CB8AC3E}">
        <p14:creationId xmlns:p14="http://schemas.microsoft.com/office/powerpoint/2010/main" val="142701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F17F-DD15-4724-B8AA-269FBFDA8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5C028-5C55-4ED7-BEB5-F571AF4E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Section 1</a:t>
            </a:r>
          </a:p>
          <a:p>
            <a:pPr lvl="1"/>
            <a:r>
              <a:rPr lang="en-US" dirty="0"/>
              <a:t>Introduction to Machine Learning</a:t>
            </a:r>
          </a:p>
          <a:p>
            <a:pPr lvl="1"/>
            <a:r>
              <a:rPr lang="en-US" dirty="0"/>
              <a:t>Supervised Learning</a:t>
            </a:r>
          </a:p>
          <a:p>
            <a:pPr lvl="1"/>
            <a:r>
              <a:rPr lang="en-US" dirty="0"/>
              <a:t>Bayesian Decision Theory</a:t>
            </a:r>
          </a:p>
          <a:p>
            <a:pPr lvl="1"/>
            <a:r>
              <a:rPr lang="en-US" dirty="0"/>
              <a:t>Parametric Model</a:t>
            </a:r>
          </a:p>
          <a:p>
            <a:pPr lvl="1"/>
            <a:r>
              <a:rPr lang="en-US" dirty="0"/>
              <a:t>Multivariate Methods</a:t>
            </a:r>
          </a:p>
          <a:p>
            <a:pPr lvl="1"/>
            <a:endParaRPr lang="en-US" dirty="0"/>
          </a:p>
          <a:p>
            <a:r>
              <a:rPr lang="en-US" dirty="0"/>
              <a:t>Section 2</a:t>
            </a:r>
          </a:p>
          <a:p>
            <a:pPr lvl="1"/>
            <a:r>
              <a:rPr lang="en-US" dirty="0"/>
              <a:t>Clustering/Dimension reduction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Linear Discrimination</a:t>
            </a:r>
          </a:p>
          <a:p>
            <a:pPr lvl="1"/>
            <a:r>
              <a:rPr lang="en-US" dirty="0"/>
              <a:t>Support Vector Machine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21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D0EEA-639C-474B-96F2-7EA5896D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CCAF-BF9F-499E-8C42-871942AC5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3</a:t>
            </a:r>
          </a:p>
          <a:p>
            <a:pPr lvl="1"/>
            <a:r>
              <a:rPr lang="en-US" dirty="0"/>
              <a:t>Multilayer Perceptron</a:t>
            </a:r>
          </a:p>
          <a:p>
            <a:pPr lvl="1"/>
            <a:r>
              <a:rPr lang="en-US" dirty="0"/>
              <a:t>Deep learning</a:t>
            </a:r>
          </a:p>
          <a:p>
            <a:pPr lvl="1"/>
            <a:r>
              <a:rPr lang="en-US" dirty="0"/>
              <a:t>Design and Analysis of Machine Learning Experiment</a:t>
            </a:r>
          </a:p>
          <a:p>
            <a:pPr lvl="1"/>
            <a:endParaRPr lang="en-US" dirty="0"/>
          </a:p>
          <a:p>
            <a:r>
              <a:rPr lang="en-US" dirty="0"/>
              <a:t>Invited Lectures</a:t>
            </a:r>
          </a:p>
          <a:p>
            <a:pPr lvl="1"/>
            <a:r>
              <a:rPr lang="en-US" dirty="0"/>
              <a:t>Nvidia DLI: Fundamentals of Deep Learning (2 weeks)</a:t>
            </a:r>
          </a:p>
          <a:p>
            <a:pPr lvl="1"/>
            <a:r>
              <a:rPr lang="en-US" dirty="0"/>
              <a:t>Talk by Prof. </a:t>
            </a:r>
            <a:r>
              <a:rPr lang="zh-TW" altLang="en-US" dirty="0"/>
              <a:t>陳鴻文 </a:t>
            </a:r>
            <a:r>
              <a:rPr lang="en-US" altLang="zh-TW" dirty="0"/>
              <a:t>(</a:t>
            </a:r>
            <a:r>
              <a:rPr lang="zh-TW" altLang="en-US" dirty="0"/>
              <a:t>清大跨院、光電所教授</a:t>
            </a:r>
            <a:r>
              <a:rPr lang="en-US" altLang="zh-TW" dirty="0"/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9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C5D2-A65D-47C1-941D-02BECADA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Invited 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A660C-1AA7-45A7-B3A8-7F3BAE024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4616"/>
            <a:ext cx="7886700" cy="4562347"/>
          </a:xfrm>
        </p:spPr>
        <p:txBody>
          <a:bodyPr/>
          <a:lstStyle/>
          <a:p>
            <a:r>
              <a:rPr lang="en-US" dirty="0"/>
              <a:t>Nvidia DLI Fundamental of deep learning </a:t>
            </a:r>
          </a:p>
          <a:p>
            <a:pPr lvl="1"/>
            <a:r>
              <a:rPr lang="en-US" dirty="0"/>
              <a:t>Hands on lectures</a:t>
            </a:r>
            <a:r>
              <a:rPr lang="zh-TW" altLang="en-US" dirty="0"/>
              <a:t> </a:t>
            </a:r>
            <a:r>
              <a:rPr lang="en-US" altLang="zh-TW" dirty="0"/>
              <a:t>with Nvidia DLI Certificate</a:t>
            </a:r>
          </a:p>
          <a:p>
            <a:pPr lvl="1"/>
            <a:r>
              <a:rPr lang="en-US" dirty="0"/>
              <a:t>Need a laptop</a:t>
            </a:r>
          </a:p>
          <a:p>
            <a:pPr lvl="1"/>
            <a:r>
              <a:rPr lang="en-US" dirty="0"/>
              <a:t>12/20 – 12/29 By Nvidia </a:t>
            </a:r>
            <a:r>
              <a:rPr lang="zh-TW" altLang="en-US" dirty="0"/>
              <a:t>李正匡博士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BA261-9E50-4259-BCEF-2D14923A2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85" y="3342503"/>
            <a:ext cx="6602627" cy="31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44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C64B-3CEA-45B8-993B-2D81DD40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3D5C2-4CF7-44AC-84C2-D895993FB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Zero tolerance on any forms of cheating (automatic F)</a:t>
            </a:r>
          </a:p>
          <a:p>
            <a:r>
              <a:rPr lang="en-US" dirty="0"/>
              <a:t>3 Homework (13% each)</a:t>
            </a:r>
          </a:p>
          <a:p>
            <a:pPr lvl="1"/>
            <a:r>
              <a:rPr lang="en-US" dirty="0"/>
              <a:t>1 homework each section</a:t>
            </a:r>
          </a:p>
          <a:p>
            <a:pPr lvl="1"/>
            <a:r>
              <a:rPr lang="en-US" dirty="0"/>
              <a:t>Includes written and programming</a:t>
            </a:r>
          </a:p>
          <a:p>
            <a:pPr lvl="1"/>
            <a:r>
              <a:rPr lang="en-US" dirty="0"/>
              <a:t>TA session will be helpful</a:t>
            </a:r>
          </a:p>
          <a:p>
            <a:r>
              <a:rPr lang="en-US" dirty="0"/>
              <a:t>1 Midterm (20%)</a:t>
            </a:r>
          </a:p>
          <a:p>
            <a:pPr lvl="1"/>
            <a:r>
              <a:rPr lang="en-US" dirty="0"/>
              <a:t>Covers section 1-2</a:t>
            </a:r>
          </a:p>
          <a:p>
            <a:pPr lvl="1"/>
            <a:r>
              <a:rPr lang="en-US" dirty="0"/>
              <a:t>Closed book</a:t>
            </a:r>
          </a:p>
          <a:p>
            <a:r>
              <a:rPr lang="en-US" dirty="0"/>
              <a:t>1 Final (35%)</a:t>
            </a:r>
          </a:p>
          <a:p>
            <a:pPr lvl="1"/>
            <a:r>
              <a:rPr lang="en-US" dirty="0"/>
              <a:t>Covers all section 1-3</a:t>
            </a:r>
          </a:p>
          <a:p>
            <a:pPr lvl="1"/>
            <a:r>
              <a:rPr lang="en-US" dirty="0"/>
              <a:t>Closed book</a:t>
            </a:r>
          </a:p>
          <a:p>
            <a:r>
              <a:rPr lang="en-US" dirty="0"/>
              <a:t>Nvidia Hand-on exercise (6%)</a:t>
            </a:r>
          </a:p>
          <a:p>
            <a:pPr lvl="1"/>
            <a:r>
              <a:rPr lang="en-US" dirty="0"/>
              <a:t>Certificate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500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D282-F1FB-494E-9CB2-462DF460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86FD0-B19F-4653-A825-594C93E55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start the introduction to ML</a:t>
            </a:r>
          </a:p>
          <a:p>
            <a:r>
              <a:rPr lang="en-US" dirty="0"/>
              <a:t>I will send out the Teams link again..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445</Words>
  <Application>Microsoft Office PowerPoint</Application>
  <PresentationFormat>On-screen Show (4:3)</PresentationFormat>
  <Paragraphs>84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Introduction to Machine Learning 機器學習導論</vt:lpstr>
      <vt:lpstr>Course logistics</vt:lpstr>
      <vt:lpstr>Course logistics</vt:lpstr>
      <vt:lpstr>Covid19 Situation</vt:lpstr>
      <vt:lpstr>Course outline</vt:lpstr>
      <vt:lpstr>Course Outline</vt:lpstr>
      <vt:lpstr>Invited Lectures</vt:lpstr>
      <vt:lpstr>Grading 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Introduction to Machine Learning 機器學習導論</dc:title>
  <dc:creator>Jeremy</dc:creator>
  <cp:lastModifiedBy>Jeremy</cp:lastModifiedBy>
  <cp:revision>10</cp:revision>
  <dcterms:created xsi:type="dcterms:W3CDTF">2021-09-12T13:30:41Z</dcterms:created>
  <dcterms:modified xsi:type="dcterms:W3CDTF">2021-09-12T15:24:21Z</dcterms:modified>
</cp:coreProperties>
</file>