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4" r:id="rId2"/>
    <p:sldId id="418" r:id="rId3"/>
    <p:sldId id="415" r:id="rId4"/>
    <p:sldId id="257" r:id="rId5"/>
    <p:sldId id="272" r:id="rId6"/>
    <p:sldId id="284" r:id="rId7"/>
    <p:sldId id="271" r:id="rId8"/>
    <p:sldId id="273" r:id="rId9"/>
    <p:sldId id="258" r:id="rId10"/>
    <p:sldId id="274" r:id="rId11"/>
    <p:sldId id="417" r:id="rId12"/>
    <p:sldId id="276" r:id="rId13"/>
    <p:sldId id="285" r:id="rId14"/>
    <p:sldId id="275" r:id="rId15"/>
    <p:sldId id="277" r:id="rId16"/>
    <p:sldId id="278" r:id="rId17"/>
    <p:sldId id="279" r:id="rId18"/>
    <p:sldId id="419" r:id="rId19"/>
    <p:sldId id="421" r:id="rId20"/>
    <p:sldId id="42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FB58F-ED70-4A11-9558-B258951781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D80F5-C1DB-4E11-AC92-AA7A74D1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4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11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7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2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6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D20BD-7782-494F-8F99-FAD00EA7124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0C94-E1A7-4624-992F-CA9E1BF1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Wa245mSXrc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2000" i="0" dirty="0"/>
              <a:t>CHAPTER 1: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Introduction</a:t>
            </a:r>
            <a:r>
              <a:rPr lang="en-US" dirty="0"/>
              <a:t> to Machine Learning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</a:t>
            </a:r>
            <a:r>
              <a:rPr lang="en-US" dirty="0"/>
              <a:t>Many </a:t>
            </a:r>
            <a:r>
              <a:rPr lang="tr-TR" dirty="0"/>
              <a:t>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646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</a:t>
            </a:r>
            <a:r>
              <a:rPr lang="tr-TR" dirty="0"/>
              <a:t>ka Pattern recognition</a:t>
            </a:r>
            <a:endParaRPr lang="en-US" dirty="0"/>
          </a:p>
          <a:p>
            <a:pPr lvl="1"/>
            <a:r>
              <a:rPr lang="en-US" dirty="0"/>
              <a:t>Think in terms of input, output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Why complex: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Why complex: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Why complex: </a:t>
            </a:r>
            <a:r>
              <a:rPr lang="en-US" dirty="0" err="1"/>
              <a:t>Te</a:t>
            </a:r>
            <a:r>
              <a:rPr lang="tr-TR" dirty="0"/>
              <a:t>mporal dependency</a:t>
            </a:r>
            <a:r>
              <a:rPr lang="en-US" dirty="0"/>
              <a:t>, language, variability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Medical diagnosis: </a:t>
            </a:r>
            <a:r>
              <a:rPr lang="tr-TR" dirty="0"/>
              <a:t>From symptoms to illnesses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Biometrics: </a:t>
            </a:r>
            <a:r>
              <a:rPr lang="tr-TR" dirty="0"/>
              <a:t>Recognition/authentication using physical and/or behavioral characteristics: Face, iris, signature, etc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Outlier/</a:t>
            </a:r>
            <a:r>
              <a:rPr lang="tr-TR" dirty="0" err="1">
                <a:solidFill>
                  <a:schemeClr val="accent1"/>
                </a:solidFill>
              </a:rPr>
              <a:t>novelty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detection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 err="1"/>
              <a:t>Detecting</a:t>
            </a:r>
            <a:r>
              <a:rPr lang="tr-TR" dirty="0"/>
              <a:t> </a:t>
            </a:r>
            <a:r>
              <a:rPr lang="tr-TR" dirty="0" err="1"/>
              <a:t>faults</a:t>
            </a:r>
            <a:endParaRPr lang="tr-T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Face Recognition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14" y="2895600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5977" y="2895600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4039" y="2895600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82102" y="2895600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477" y="4911725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94539" y="4911725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02602" y="4911725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10664" y="4911725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513452" y="2247900"/>
            <a:ext cx="4791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dirty="0">
                <a:latin typeface="Lucida Bright" pitchFamily="18" charset="0"/>
              </a:rPr>
              <a:t>Training</a:t>
            </a:r>
            <a:r>
              <a:rPr lang="tr-TR" sz="2400" dirty="0">
                <a:latin typeface="Lucida Bright" pitchFamily="18" charset="0"/>
              </a:rPr>
              <a:t>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586477" y="4337050"/>
            <a:ext cx="2000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dirty="0">
                <a:latin typeface="Lucida Bright" pitchFamily="18" charset="0"/>
              </a:rPr>
              <a:t>Test</a:t>
            </a:r>
            <a:r>
              <a:rPr lang="tr-TR" sz="2400" dirty="0">
                <a:latin typeface="Lucida Bright" pitchFamily="18" charset="0"/>
              </a:rPr>
              <a:t>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435600" y="5857892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AT&amp;T Laboratories, Cambridge UK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</a:t>
            </a:r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872" y="2192259"/>
            <a:ext cx="5564839" cy="4261077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12</a:t>
            </a:fld>
            <a:endParaRPr lang="tr-TR" dirty="0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2806" y="2218572"/>
            <a:ext cx="2691042" cy="3886200"/>
          </a:xfrm>
        </p:spPr>
        <p:txBody>
          <a:bodyPr>
            <a:normAutofit/>
          </a:bodyPr>
          <a:lstStyle/>
          <a:p>
            <a:r>
              <a:rPr lang="tr-TR" sz="2000" dirty="0"/>
              <a:t>Example: Price of a used car</a:t>
            </a:r>
          </a:p>
          <a:p>
            <a:r>
              <a:rPr lang="tr-TR" sz="2000" i="1" dirty="0"/>
              <a:t>x </a:t>
            </a:r>
            <a:r>
              <a:rPr lang="tr-TR" sz="2000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tr-TR" sz="2000" i="1" dirty="0"/>
              <a:t>y </a:t>
            </a:r>
            <a:r>
              <a:rPr lang="tr-TR" sz="2000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	</a:t>
            </a:r>
            <a:r>
              <a:rPr lang="tr-TR" sz="2000" i="1" dirty="0"/>
              <a:t>y </a:t>
            </a:r>
            <a:r>
              <a:rPr lang="tr-TR" sz="2000" dirty="0"/>
              <a:t>= </a:t>
            </a:r>
            <a:r>
              <a:rPr lang="tr-TR" sz="2000" i="1" dirty="0"/>
              <a:t>g</a:t>
            </a:r>
            <a:r>
              <a:rPr lang="tr-TR" sz="2000" dirty="0"/>
              <a:t>(</a:t>
            </a:r>
            <a:r>
              <a:rPr lang="tr-TR" sz="2000" i="1" dirty="0" err="1"/>
              <a:t>x</a:t>
            </a:r>
            <a:r>
              <a:rPr lang="tr-TR" sz="2000" dirty="0" err="1"/>
              <a:t>|</a:t>
            </a:r>
            <a:r>
              <a:rPr lang="tr-TR" sz="2000" i="1" dirty="0" err="1">
                <a:latin typeface="Symbol" pitchFamily="18" charset="2"/>
              </a:rPr>
              <a:t>q</a:t>
            </a:r>
            <a:r>
              <a:rPr lang="tr-TR" sz="2000" i="1" dirty="0">
                <a:latin typeface="Symbol" pitchFamily="18" charset="2"/>
              </a:rPr>
              <a:t> </a:t>
            </a:r>
            <a:r>
              <a:rPr lang="tr-TR" sz="20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tr-TR" sz="2000" i="1" dirty="0"/>
              <a:t>g</a:t>
            </a:r>
            <a:r>
              <a:rPr lang="tr-TR" sz="2000" dirty="0"/>
              <a:t>(), model (</a:t>
            </a:r>
            <a:r>
              <a:rPr lang="tr-TR" sz="2000" dirty="0" err="1"/>
              <a:t>fixed</a:t>
            </a:r>
            <a:r>
              <a:rPr lang="tr-TR" sz="20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</a:t>
            </a:r>
            <a:r>
              <a:rPr lang="tr-TR" sz="2000" i="1" dirty="0" err="1">
                <a:latin typeface="Symbol" pitchFamily="18" charset="2"/>
              </a:rPr>
              <a:t>q</a:t>
            </a:r>
            <a:r>
              <a:rPr lang="tr-TR" sz="2000" i="1" dirty="0">
                <a:latin typeface="Symbol" pitchFamily="18" charset="2"/>
              </a:rPr>
              <a:t>,  </a:t>
            </a:r>
            <a:r>
              <a:rPr lang="tr-TR" sz="2000" dirty="0" err="1"/>
              <a:t>parameters</a:t>
            </a:r>
            <a:r>
              <a:rPr lang="tr-TR" sz="2000" dirty="0"/>
              <a:t> (</a:t>
            </a:r>
            <a:r>
              <a:rPr lang="tr-TR" sz="2000" dirty="0" err="1"/>
              <a:t>modifiable</a:t>
            </a:r>
            <a:r>
              <a:rPr lang="tr-TR" sz="2000" dirty="0"/>
              <a:t>-&gt;</a:t>
            </a:r>
            <a:r>
              <a:rPr lang="tr-TR" sz="2000" dirty="0" err="1"/>
              <a:t>learned</a:t>
            </a:r>
            <a:r>
              <a:rPr lang="tr-TR" sz="2000" dirty="0"/>
              <a:t>)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28184" y="306896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bg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bg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bg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bg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bg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bg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38659" y="2283079"/>
            <a:ext cx="8229600" cy="869698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Navigating a car: Angle of the steering</a:t>
            </a:r>
          </a:p>
          <a:p>
            <a:r>
              <a:rPr lang="tr-TR" dirty="0"/>
              <a:t>Kinematics of a robot arm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439554" y="4066753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latin typeface="+mn-lt"/>
              </a:rPr>
              <a:t>α</a:t>
            </a:r>
            <a:r>
              <a:rPr lang="tr-TR" sz="2000" baseline="-25000" dirty="0">
                <a:latin typeface="+mn-lt"/>
              </a:rPr>
              <a:t>1</a:t>
            </a:r>
            <a:r>
              <a:rPr lang="tr-TR" sz="2400" dirty="0">
                <a:latin typeface="+mn-lt"/>
              </a:rPr>
              <a:t>= </a:t>
            </a:r>
            <a:r>
              <a:rPr lang="tr-TR" sz="2400" i="1" dirty="0">
                <a:latin typeface="+mn-lt"/>
              </a:rPr>
              <a:t>g</a:t>
            </a:r>
            <a:r>
              <a:rPr lang="tr-TR" sz="2000" baseline="-25000" dirty="0">
                <a:latin typeface="+mn-lt"/>
              </a:rPr>
              <a:t>1</a:t>
            </a:r>
            <a:r>
              <a:rPr lang="tr-TR" sz="2400" dirty="0">
                <a:latin typeface="+mn-lt"/>
              </a:rPr>
              <a:t>(</a:t>
            </a:r>
            <a:r>
              <a:rPr lang="tr-TR" sz="2400" i="1" dirty="0">
                <a:latin typeface="+mn-lt"/>
              </a:rPr>
              <a:t>x</a:t>
            </a:r>
            <a:r>
              <a:rPr lang="tr-TR" sz="2400" dirty="0">
                <a:latin typeface="+mn-lt"/>
              </a:rPr>
              <a:t>,</a:t>
            </a:r>
            <a:r>
              <a:rPr lang="tr-TR" sz="2400" i="1" dirty="0">
                <a:latin typeface="+mn-lt"/>
              </a:rPr>
              <a:t>y</a:t>
            </a:r>
            <a:r>
              <a:rPr lang="tr-TR" sz="240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latin typeface="+mn-lt"/>
              </a:rPr>
              <a:t>α</a:t>
            </a:r>
            <a:r>
              <a:rPr lang="tr-TR" sz="2000" baseline="-25000" dirty="0">
                <a:latin typeface="+mn-lt"/>
              </a:rPr>
              <a:t>2</a:t>
            </a:r>
            <a:r>
              <a:rPr lang="tr-TR" sz="2400" dirty="0">
                <a:latin typeface="+mn-lt"/>
              </a:rPr>
              <a:t>= </a:t>
            </a:r>
            <a:r>
              <a:rPr lang="tr-TR" sz="2400" i="1" dirty="0">
                <a:latin typeface="+mn-lt"/>
              </a:rPr>
              <a:t>g</a:t>
            </a:r>
            <a:r>
              <a:rPr lang="tr-TR" sz="2000" baseline="-25000" dirty="0">
                <a:latin typeface="+mn-lt"/>
              </a:rPr>
              <a:t>2</a:t>
            </a:r>
            <a:r>
              <a:rPr lang="tr-TR" sz="2400" dirty="0">
                <a:latin typeface="+mn-lt"/>
              </a:rPr>
              <a:t>(</a:t>
            </a:r>
            <a:r>
              <a:rPr lang="tr-TR" sz="2400" i="1" dirty="0">
                <a:latin typeface="+mn-lt"/>
              </a:rPr>
              <a:t>x</a:t>
            </a:r>
            <a:r>
              <a:rPr lang="tr-TR" sz="2400" dirty="0">
                <a:latin typeface="+mn-lt"/>
              </a:rPr>
              <a:t>,</a:t>
            </a:r>
            <a:r>
              <a:rPr lang="tr-TR" sz="2400" i="1" dirty="0">
                <a:latin typeface="+mn-lt"/>
              </a:rPr>
              <a:t>y</a:t>
            </a:r>
            <a:r>
              <a:rPr lang="tr-TR" sz="2400" dirty="0">
                <a:latin typeface="+mn-lt"/>
              </a:rPr>
              <a:t>)</a:t>
            </a:r>
          </a:p>
        </p:txBody>
      </p:sp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latin typeface="+mn-lt"/>
                </a:rPr>
                <a:t>α</a:t>
              </a:r>
              <a:r>
                <a:rPr lang="tr-TR" sz="2400" baseline="-25000" dirty="0">
                  <a:latin typeface="+mn-lt"/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latin typeface="+mn-lt"/>
                </a:rPr>
                <a:t>α</a:t>
              </a:r>
              <a:r>
                <a:rPr lang="tr-TR" sz="2400" baseline="-25000" dirty="0">
                  <a:latin typeface="+mn-lt"/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5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latin typeface="+mn-lt"/>
                </a:rPr>
                <a:t>(</a:t>
              </a:r>
              <a:r>
                <a:rPr lang="tr-TR" sz="2400" i="1" dirty="0">
                  <a:latin typeface="+mn-lt"/>
                </a:rPr>
                <a:t>x</a:t>
              </a:r>
              <a:r>
                <a:rPr lang="tr-TR" sz="2400" dirty="0">
                  <a:latin typeface="+mn-lt"/>
                </a:rPr>
                <a:t>,</a:t>
              </a:r>
              <a:r>
                <a:rPr lang="tr-TR" sz="2400" i="1" dirty="0">
                  <a:latin typeface="+mn-lt"/>
                </a:rPr>
                <a:t>y</a:t>
              </a:r>
              <a:r>
                <a:rPr lang="tr-TR" sz="2400" dirty="0">
                  <a:latin typeface="+mn-lt"/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5148064" y="5936439"/>
            <a:ext cx="35988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latin typeface="+mn-lt"/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5472906" y="3746501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866363"/>
            <a:ext cx="8229600" cy="864518"/>
          </a:xfrm>
        </p:spPr>
        <p:txBody>
          <a:bodyPr>
            <a:normAutofit/>
          </a:bodyPr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Database is given with labels (answers) for each sample (know what is correct)</a:t>
            </a:r>
          </a:p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“what normally happens”</a:t>
            </a:r>
            <a:r>
              <a:rPr lang="en-US" dirty="0"/>
              <a:t> – no pre-defined answers</a:t>
            </a:r>
            <a:endParaRPr lang="tr-TR" dirty="0"/>
          </a:p>
          <a:p>
            <a:r>
              <a:rPr lang="tr-TR" dirty="0"/>
              <a:t>No output</a:t>
            </a:r>
            <a:r>
              <a:rPr lang="en-US" dirty="0"/>
              <a:t> (nothing to predict, recognition, don’t really care what is ‘correct’)</a:t>
            </a:r>
            <a:endParaRPr lang="tr-TR" dirty="0"/>
          </a:p>
          <a:p>
            <a:r>
              <a:rPr lang="tr-TR" dirty="0"/>
              <a:t>Clustering: Grouping similar instances</a:t>
            </a:r>
            <a:r>
              <a:rPr lang="en-US" dirty="0"/>
              <a:t> with a metric</a:t>
            </a:r>
            <a:endParaRPr lang="tr-TR" dirty="0"/>
          </a:p>
          <a:p>
            <a:r>
              <a:rPr lang="tr-TR" dirty="0"/>
              <a:t>Example applications</a:t>
            </a:r>
          </a:p>
          <a:p>
            <a:pPr lvl="1"/>
            <a:r>
              <a:rPr lang="tr-TR" sz="2400" dirty="0"/>
              <a:t>Customer segmentation in CRM</a:t>
            </a:r>
          </a:p>
          <a:p>
            <a:pPr lvl="1"/>
            <a:r>
              <a:rPr lang="tr-TR" sz="2400" dirty="0"/>
              <a:t>Image compression: Color quantization</a:t>
            </a:r>
          </a:p>
          <a:p>
            <a:pPr lvl="1"/>
            <a:r>
              <a:rPr lang="tr-TR" sz="2400" dirty="0"/>
              <a:t>Bioinformatics: Learning motifs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</a:t>
            </a:r>
            <a:r>
              <a:rPr lang="tr-TR" dirty="0">
                <a:solidFill>
                  <a:srgbClr val="FFC000"/>
                </a:solidFill>
              </a:rPr>
              <a:t>policy</a:t>
            </a:r>
            <a:r>
              <a:rPr lang="tr-TR" dirty="0"/>
              <a:t>: A </a:t>
            </a:r>
            <a:r>
              <a:rPr lang="tr-TR" dirty="0">
                <a:solidFill>
                  <a:schemeClr val="accent1"/>
                </a:solidFill>
              </a:rPr>
              <a:t>sequence</a:t>
            </a:r>
            <a:r>
              <a:rPr lang="tr-TR" dirty="0"/>
              <a:t> of outputs</a:t>
            </a:r>
            <a:endParaRPr lang="en-US" dirty="0"/>
          </a:p>
          <a:p>
            <a:pPr lvl="1"/>
            <a:r>
              <a:rPr lang="en-US" dirty="0"/>
              <a:t>Learn what to do (learn actions)</a:t>
            </a:r>
            <a:endParaRPr lang="tr-TR" dirty="0"/>
          </a:p>
          <a:p>
            <a:r>
              <a:rPr lang="tr-TR" dirty="0"/>
              <a:t>No supervised output but delayed reward</a:t>
            </a:r>
            <a:endParaRPr lang="en-US" dirty="0"/>
          </a:p>
          <a:p>
            <a:pPr lvl="1"/>
            <a:r>
              <a:rPr lang="en-US" dirty="0"/>
              <a:t>Reward guide the action learning</a:t>
            </a:r>
            <a:endParaRPr lang="tr-TR" dirty="0"/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Related Topics</a:t>
            </a:r>
            <a:r>
              <a:rPr lang="en-US" dirty="0"/>
              <a:t> of ML</a:t>
            </a:r>
            <a:endParaRPr lang="tr-T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2"/>
            <a:ext cx="7315200" cy="3972447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FFC000"/>
                </a:solidFill>
              </a:rPr>
              <a:t>High-</a:t>
            </a:r>
            <a:r>
              <a:rPr lang="tr-TR" dirty="0" err="1">
                <a:solidFill>
                  <a:srgbClr val="FFC000"/>
                </a:solidFill>
              </a:rPr>
              <a:t>performance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computing</a:t>
            </a:r>
            <a:r>
              <a:rPr lang="tr-TR" dirty="0">
                <a:solidFill>
                  <a:srgbClr val="FFC000"/>
                </a:solidFill>
              </a:rPr>
              <a:t>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200" dirty="0" err="1"/>
              <a:t>Parallel</a:t>
            </a:r>
            <a:r>
              <a:rPr lang="tr-TR" sz="2200" dirty="0"/>
              <a:t> </a:t>
            </a:r>
            <a:r>
              <a:rPr lang="tr-TR" sz="2200" dirty="0" err="1"/>
              <a:t>processing</a:t>
            </a:r>
            <a:r>
              <a:rPr lang="tr-TR" sz="2200" dirty="0"/>
              <a:t>, </a:t>
            </a:r>
            <a:r>
              <a:rPr lang="tr-TR" sz="2200" dirty="0" err="1"/>
              <a:t>GPUs</a:t>
            </a:r>
            <a:endParaRPr lang="tr-TR" sz="2200" dirty="0"/>
          </a:p>
          <a:p>
            <a:r>
              <a:rPr lang="tr-TR" dirty="0">
                <a:solidFill>
                  <a:srgbClr val="FFC000"/>
                </a:solidFill>
              </a:rPr>
              <a:t>Data </a:t>
            </a:r>
            <a:r>
              <a:rPr lang="tr-TR" dirty="0" err="1">
                <a:solidFill>
                  <a:srgbClr val="FFC000"/>
                </a:solidFill>
              </a:rPr>
              <a:t>privacy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and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security</a:t>
            </a:r>
            <a:r>
              <a:rPr lang="tr-TR" dirty="0">
                <a:solidFill>
                  <a:srgbClr val="FFC000"/>
                </a:solidFill>
              </a:rPr>
              <a:t>: </a:t>
            </a:r>
            <a:r>
              <a:rPr lang="tr-TR" dirty="0"/>
              <a:t>	</a:t>
            </a:r>
            <a:r>
              <a:rPr lang="tr-TR" sz="2200" dirty="0" err="1"/>
              <a:t>Sanitization</a:t>
            </a:r>
            <a:r>
              <a:rPr lang="tr-TR" sz="2200" dirty="0"/>
              <a:t>/</a:t>
            </a:r>
            <a:r>
              <a:rPr lang="tr-TR" sz="2200" dirty="0" err="1"/>
              <a:t>anonymization</a:t>
            </a:r>
            <a:r>
              <a:rPr lang="tr-TR" sz="2200" dirty="0"/>
              <a:t> of </a:t>
            </a:r>
            <a:r>
              <a:rPr lang="tr-TR" sz="2200" dirty="0" err="1"/>
              <a:t>personal</a:t>
            </a:r>
            <a:r>
              <a:rPr lang="tr-TR" sz="2200" dirty="0"/>
              <a:t> data</a:t>
            </a:r>
          </a:p>
          <a:p>
            <a:pPr marL="457200" lvl="1" indent="0">
              <a:buNone/>
            </a:pPr>
            <a:r>
              <a:rPr lang="tr-TR" sz="2200" dirty="0"/>
              <a:t>	</a:t>
            </a:r>
            <a:r>
              <a:rPr lang="tr-TR" sz="2200" dirty="0" err="1"/>
              <a:t>privacy-preserving</a:t>
            </a:r>
            <a:r>
              <a:rPr lang="tr-TR" sz="2200" dirty="0"/>
              <a:t> ML</a:t>
            </a:r>
          </a:p>
          <a:p>
            <a:r>
              <a:rPr lang="tr-TR" dirty="0">
                <a:solidFill>
                  <a:srgbClr val="FFC000"/>
                </a:solidFill>
              </a:rPr>
              <a:t>Model </a:t>
            </a:r>
            <a:r>
              <a:rPr lang="tr-TR" dirty="0" err="1">
                <a:solidFill>
                  <a:srgbClr val="FFC000"/>
                </a:solidFill>
              </a:rPr>
              <a:t>interpretability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and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trust</a:t>
            </a:r>
            <a:r>
              <a:rPr lang="tr-TR" dirty="0">
                <a:solidFill>
                  <a:srgbClr val="FFC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testing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err="1"/>
              <a:t>Bias</a:t>
            </a:r>
            <a:r>
              <a:rPr lang="tr-TR" dirty="0"/>
              <a:t> in </a:t>
            </a:r>
            <a:r>
              <a:rPr lang="tr-TR" dirty="0" err="1"/>
              <a:t>training</a:t>
            </a:r>
            <a:r>
              <a:rPr lang="tr-TR" dirty="0"/>
              <a:t> data, </a:t>
            </a:r>
            <a:r>
              <a:rPr lang="tr-TR" dirty="0" err="1"/>
              <a:t>fairness</a:t>
            </a:r>
            <a:r>
              <a:rPr lang="tr-TR" dirty="0"/>
              <a:t> of </a:t>
            </a:r>
            <a:r>
              <a:rPr lang="tr-TR" dirty="0" err="1"/>
              <a:t>decisions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err="1"/>
              <a:t>Adversarial</a:t>
            </a:r>
            <a:r>
              <a:rPr lang="tr-TR" dirty="0"/>
              <a:t> </a:t>
            </a:r>
            <a:r>
              <a:rPr lang="tr-TR" dirty="0" err="1"/>
              <a:t>examples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black-box</a:t>
            </a:r>
            <a:r>
              <a:rPr lang="tr-TR" dirty="0"/>
              <a:t> but </a:t>
            </a:r>
            <a:r>
              <a:rPr lang="tr-TR" dirty="0" err="1"/>
              <a:t>explainable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E8D7-6BC6-954D-A7B8-E63AF5B0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37B3-A835-C843-91C0-8E35723C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TR" dirty="0"/>
              <a:t>A new field composed of</a:t>
            </a:r>
          </a:p>
          <a:p>
            <a:pPr lvl="1"/>
            <a:r>
              <a:rPr lang="en-TR" sz="2400" dirty="0">
                <a:solidFill>
                  <a:srgbClr val="FFC000"/>
                </a:solidFill>
              </a:rPr>
              <a:t>Machine learning </a:t>
            </a:r>
            <a:r>
              <a:rPr lang="en-TR" sz="2400" dirty="0"/>
              <a:t>(theoretical</a:t>
            </a:r>
            <a:r>
              <a:rPr lang="en-US" dirty="0"/>
              <a:t>, mathematical</a:t>
            </a:r>
            <a:r>
              <a:rPr lang="en-TR" sz="2400" dirty="0"/>
              <a:t> component)</a:t>
            </a:r>
            <a:endParaRPr lang="en-US" sz="2400" dirty="0"/>
          </a:p>
          <a:p>
            <a:pPr lvl="1"/>
            <a:endParaRPr lang="en-TR" sz="2400" dirty="0"/>
          </a:p>
          <a:p>
            <a:pPr lvl="1"/>
            <a:r>
              <a:rPr lang="en-TR" sz="2400" dirty="0">
                <a:solidFill>
                  <a:srgbClr val="FFC000"/>
                </a:solidFill>
              </a:rPr>
              <a:t>High-performance computation </a:t>
            </a:r>
            <a:r>
              <a:rPr lang="en-TR" sz="2400" dirty="0"/>
              <a:t>(engineering component); both hardware and software aspects</a:t>
            </a:r>
            <a:endParaRPr lang="en-US" sz="2400" dirty="0"/>
          </a:p>
          <a:p>
            <a:pPr lvl="1"/>
            <a:endParaRPr lang="en-TR" sz="2400" dirty="0"/>
          </a:p>
          <a:p>
            <a:pPr lvl="1"/>
            <a:r>
              <a:rPr lang="en-TR" sz="2400" dirty="0">
                <a:solidFill>
                  <a:srgbClr val="FFC000"/>
                </a:solidFill>
              </a:rPr>
              <a:t>Ethical/legal aspects </a:t>
            </a:r>
            <a:r>
              <a:rPr lang="en-TR" sz="2400" dirty="0"/>
              <a:t>of data collection, analysis, and data-driven decision making (social component)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CB2FD-EF0B-B84E-92FA-D0697FAB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553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3F2D-9FC0-49CE-B871-248E6AAB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06" y="365126"/>
            <a:ext cx="867259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EE? CS? Signal Processing? Machine Learning?</a:t>
            </a:r>
          </a:p>
        </p:txBody>
      </p:sp>
      <p:pic>
        <p:nvPicPr>
          <p:cNvPr id="4" name="Online Media 3" title="Signal Processing and Machine Learning (Mandarin Chinese)">
            <a:hlinkClick r:id="" action="ppaction://media"/>
            <a:extLst>
              <a:ext uri="{FF2B5EF4-FFF2-40B4-BE49-F238E27FC236}">
                <a16:creationId xmlns:a16="http://schemas.microsoft.com/office/drawing/2014/main" id="{108912B5-484F-41A6-8C40-6DB3C6B40BD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1396" y="1565189"/>
            <a:ext cx="8720976" cy="49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tr-TR" dirty="0"/>
              <a:t>Big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Widespread use of personal computers and wireless communication leads to “big data”</a:t>
            </a:r>
          </a:p>
          <a:p>
            <a:r>
              <a:rPr lang="tr-TR" dirty="0" err="1"/>
              <a:t>We</a:t>
            </a:r>
            <a:r>
              <a:rPr lang="tr-TR" dirty="0"/>
              <a:t> are both producers and consumers of data</a:t>
            </a:r>
          </a:p>
          <a:p>
            <a:r>
              <a:rPr lang="tr-TR" dirty="0"/>
              <a:t>Data </a:t>
            </a:r>
            <a:r>
              <a:rPr lang="en-US" dirty="0"/>
              <a:t>collected </a:t>
            </a:r>
            <a:r>
              <a:rPr lang="tr-TR" dirty="0"/>
              <a:t>is not</a:t>
            </a:r>
            <a:r>
              <a:rPr lang="en-US" dirty="0"/>
              <a:t> purely</a:t>
            </a:r>
            <a:r>
              <a:rPr lang="tr-TR" dirty="0"/>
              <a:t> random, it </a:t>
            </a:r>
            <a:r>
              <a:rPr lang="en-US" dirty="0"/>
              <a:t>often </a:t>
            </a:r>
            <a:r>
              <a:rPr lang="tr-TR" dirty="0"/>
              <a:t>has </a:t>
            </a:r>
            <a:r>
              <a:rPr lang="en-US" dirty="0"/>
              <a:t>a </a:t>
            </a:r>
            <a:r>
              <a:rPr lang="tr-TR" dirty="0"/>
              <a:t>structure, e.g., customer behavior</a:t>
            </a:r>
          </a:p>
          <a:p>
            <a:r>
              <a:rPr lang="tr-TR" dirty="0"/>
              <a:t>We need “big theory” to extract that </a:t>
            </a:r>
            <a:r>
              <a:rPr lang="en-US" dirty="0"/>
              <a:t>complex </a:t>
            </a:r>
            <a:r>
              <a:rPr lang="tr-TR" dirty="0"/>
              <a:t>structure from data for</a:t>
            </a:r>
          </a:p>
          <a:p>
            <a:pPr>
              <a:buNone/>
            </a:pPr>
            <a:r>
              <a:rPr lang="tr-TR" dirty="0"/>
              <a:t>	(a) Understanding the process</a:t>
            </a:r>
          </a:p>
          <a:p>
            <a:pPr>
              <a:buNone/>
            </a:pPr>
            <a:r>
              <a:rPr lang="tr-TR" dirty="0"/>
              <a:t>	(b) Making predictions for the </a:t>
            </a:r>
            <a:r>
              <a:rPr lang="tr-TR" dirty="0" err="1"/>
              <a:t>future</a:t>
            </a:r>
            <a:r>
              <a:rPr lang="tr-TR" dirty="0"/>
              <a:t> </a:t>
            </a:r>
          </a:p>
          <a:p>
            <a:r>
              <a:rPr lang="tr-TR" dirty="0"/>
              <a:t>Cheaper computational power (e.g., GPUs)</a:t>
            </a:r>
            <a:r>
              <a:rPr lang="en-US" dirty="0"/>
              <a:t> enabling computing</a:t>
            </a:r>
            <a:endParaRPr lang="tr-TR" dirty="0"/>
          </a:p>
          <a:p>
            <a:pPr>
              <a:buNone/>
            </a:pP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</a:t>
            </a:fld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FCEE-4314-4CFD-B428-37DBF081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18EC-5B0F-4357-AB57-0E3A9097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into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2936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Machine learning is programming computers to optimize a </a:t>
            </a:r>
            <a:r>
              <a:rPr lang="tr-TR" b="1" u="sng" dirty="0"/>
              <a:t>performance criterion </a:t>
            </a:r>
            <a:r>
              <a:rPr lang="tr-TR" dirty="0"/>
              <a:t>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/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/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needs to be adapted to particular cases (user biometrics)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3</a:t>
            </a:fld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What We Talk About When We  Talk About 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Learning general models from a data of particular examples </a:t>
            </a:r>
            <a:r>
              <a:rPr lang="en-US" dirty="0"/>
              <a:t>to ‘inductive’ generalize reasoning</a:t>
            </a:r>
            <a:endParaRPr lang="tr-TR" dirty="0"/>
          </a:p>
          <a:p>
            <a:r>
              <a:rPr lang="tr-TR" dirty="0"/>
              <a:t>Data is cheap and abundant (data warehouses, data marts); knowledge is expensive and scarce. </a:t>
            </a:r>
          </a:p>
          <a:p>
            <a:r>
              <a:rPr lang="tr-TR" dirty="0"/>
              <a:t>Example in retail: Customer transactions to consumer behavior: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tr-TR" i="1" dirty="0"/>
              <a:t>People who bought “Blink” also bought “Outliers”  (www.amazon.com)</a:t>
            </a:r>
          </a:p>
          <a:p>
            <a:r>
              <a:rPr lang="tr-TR" dirty="0"/>
              <a:t>Build a model that is </a:t>
            </a:r>
            <a:r>
              <a:rPr lang="tr-TR" i="1" dirty="0">
                <a:solidFill>
                  <a:schemeClr val="accent1"/>
                </a:solidFill>
              </a:rPr>
              <a:t>a good and useful approximation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to the data</a:t>
            </a:r>
            <a:r>
              <a:rPr lang="en-US" dirty="0"/>
              <a:t> to make judgement</a:t>
            </a:r>
            <a:r>
              <a:rPr lang="tr-TR" i="1" dirty="0"/>
              <a:t> </a:t>
            </a:r>
            <a:r>
              <a:rPr lang="tr-TR" dirty="0"/>
              <a:t> </a:t>
            </a:r>
            <a:endParaRPr lang="en-US" dirty="0"/>
          </a:p>
          <a:p>
            <a:pPr lvl="1"/>
            <a:r>
              <a:rPr lang="en-US" dirty="0"/>
              <a:t>Customer behaviors to items preferences?</a:t>
            </a:r>
            <a:endParaRPr lang="tr-T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tr-TR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Optimize a </a:t>
            </a:r>
            <a:r>
              <a:rPr lang="tr-TR" b="1" dirty="0"/>
              <a:t>performance criterion </a:t>
            </a:r>
            <a:r>
              <a:rPr lang="tr-TR" dirty="0"/>
              <a:t>using example data or past experience.</a:t>
            </a:r>
          </a:p>
          <a:p>
            <a:r>
              <a:rPr lang="tr-TR" dirty="0"/>
              <a:t>Role of Statistics: Inference from a sample</a:t>
            </a:r>
            <a:endParaRPr lang="en-US" dirty="0"/>
          </a:p>
          <a:p>
            <a:pPr lvl="1"/>
            <a:r>
              <a:rPr lang="en-US" dirty="0"/>
              <a:t>Probability -&gt; Statistics</a:t>
            </a:r>
            <a:endParaRPr lang="tr-TR" dirty="0"/>
          </a:p>
          <a:p>
            <a:r>
              <a:rPr lang="tr-TR" dirty="0"/>
              <a:t>Role of Computer science: Efficient algorithms to</a:t>
            </a:r>
          </a:p>
          <a:p>
            <a:pPr lvl="1"/>
            <a:r>
              <a:rPr lang="tr-TR" sz="2400" dirty="0"/>
              <a:t>Solve the optimization problem</a:t>
            </a:r>
          </a:p>
          <a:p>
            <a:pPr lvl="1"/>
            <a:r>
              <a:rPr lang="tr-TR" sz="2400" dirty="0"/>
              <a:t>Representing and evaluating the model for inference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ML</a:t>
            </a:r>
            <a:endParaRPr lang="tr-TR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in terms of conditional probability</a:t>
            </a:r>
          </a:p>
          <a:p>
            <a:endParaRPr lang="en-US" dirty="0"/>
          </a:p>
          <a:p>
            <a:r>
              <a:rPr lang="tr-TR" dirty="0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P</a:t>
            </a:r>
            <a:r>
              <a:rPr lang="tr-TR" dirty="0"/>
              <a:t>(</a:t>
            </a:r>
            <a:r>
              <a:rPr lang="tr-TR" i="1" dirty="0"/>
              <a:t>Y </a:t>
            </a:r>
            <a:r>
              <a:rPr lang="tr-TR" dirty="0"/>
              <a:t>| </a:t>
            </a:r>
            <a:r>
              <a:rPr lang="tr-TR" i="1" dirty="0"/>
              <a:t>X </a:t>
            </a:r>
            <a:r>
              <a:rPr lang="tr-TR" dirty="0"/>
              <a:t>) </a:t>
            </a:r>
            <a:r>
              <a:rPr lang="tr-TR" dirty="0" err="1"/>
              <a:t>probability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somebody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buys</a:t>
            </a:r>
            <a:r>
              <a:rPr lang="tr-TR" dirty="0"/>
              <a:t> </a:t>
            </a:r>
            <a:r>
              <a:rPr lang="tr-TR" i="1" dirty="0"/>
              <a:t>X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buys</a:t>
            </a:r>
            <a:r>
              <a:rPr lang="tr-TR" dirty="0"/>
              <a:t> </a:t>
            </a:r>
            <a:r>
              <a:rPr lang="tr-TR" i="1" dirty="0"/>
              <a:t>Y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i="1" dirty="0"/>
              <a:t>X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i="1" dirty="0"/>
              <a:t>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/</a:t>
            </a:r>
            <a:r>
              <a:rPr lang="tr-TR" dirty="0" err="1"/>
              <a:t>services</a:t>
            </a:r>
            <a:r>
              <a:rPr lang="tr-TR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i="1" dirty="0"/>
              <a:t>P</a:t>
            </a:r>
            <a:r>
              <a:rPr lang="tr-TR" dirty="0"/>
              <a:t>(</a:t>
            </a:r>
            <a:r>
              <a:rPr lang="tr-TR" dirty="0" err="1"/>
              <a:t>chips</a:t>
            </a:r>
            <a:r>
              <a:rPr lang="tr-TR" dirty="0"/>
              <a:t> | </a:t>
            </a:r>
            <a:r>
              <a:rPr lang="tr-TR" dirty="0" err="1"/>
              <a:t>beer</a:t>
            </a:r>
            <a:r>
              <a:rPr lang="tr-TR" dirty="0"/>
              <a:t>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</a:t>
            </a:r>
            <a:r>
              <a:rPr lang="en-US" dirty="0"/>
              <a:t> – put things in categories</a:t>
            </a:r>
            <a:endParaRPr lang="tr-TR" dirty="0"/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16799" y="1988840"/>
            <a:ext cx="4689475" cy="4464050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5956" y="2333447"/>
            <a:ext cx="3851275" cy="1512168"/>
          </a:xfrm>
        </p:spPr>
        <p:txBody>
          <a:bodyPr>
            <a:normAutofit/>
          </a:bodyPr>
          <a:lstStyle/>
          <a:p>
            <a:r>
              <a:rPr lang="tr-TR" sz="2000" dirty="0"/>
              <a:t>Example: Credit scoring</a:t>
            </a:r>
          </a:p>
          <a:p>
            <a:r>
              <a:rPr lang="tr-TR" sz="2000" dirty="0"/>
              <a:t>Differentiating between </a:t>
            </a:r>
            <a:r>
              <a:rPr lang="tr-TR" sz="2000" b="1" dirty="0">
                <a:solidFill>
                  <a:schemeClr val="tx1">
                    <a:lumMod val="95000"/>
                  </a:schemeClr>
                </a:solidFill>
              </a:rPr>
              <a:t>low-risk</a:t>
            </a:r>
            <a:r>
              <a:rPr lang="tr-TR" sz="2000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tr-TR" sz="2000" b="1" dirty="0">
                <a:solidFill>
                  <a:schemeClr val="tx1">
                    <a:lumMod val="95000"/>
                  </a:schemeClr>
                </a:solidFill>
              </a:rPr>
              <a:t>high-risk</a:t>
            </a:r>
            <a:r>
              <a:rPr lang="tr-TR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tr-TR" sz="2000" dirty="0"/>
              <a:t>customers from their </a:t>
            </a:r>
            <a:r>
              <a:rPr lang="tr-TR" sz="2000" b="1" i="1" dirty="0"/>
              <a:t>income</a:t>
            </a:r>
            <a:r>
              <a:rPr lang="tr-TR" sz="2000" dirty="0"/>
              <a:t> and </a:t>
            </a:r>
            <a:r>
              <a:rPr lang="tr-TR" sz="2000" b="1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89262" y="4509120"/>
            <a:ext cx="3793327" cy="159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b="1" dirty="0">
                <a:solidFill>
                  <a:srgbClr val="3333FF"/>
                </a:solidFill>
                <a:latin typeface="+mj-lt"/>
              </a:rPr>
              <a:t>Discriminant</a:t>
            </a:r>
            <a:r>
              <a:rPr lang="tr-TR" sz="2400" dirty="0">
                <a:solidFill>
                  <a:srgbClr val="3333FF"/>
                </a:solidFill>
                <a:latin typeface="+mj-lt"/>
              </a:rPr>
              <a:t>:</a:t>
            </a:r>
            <a:r>
              <a:rPr lang="tr-TR" sz="2400" dirty="0"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IF </a:t>
            </a:r>
            <a:r>
              <a:rPr lang="tr-TR" sz="2000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income</a:t>
            </a: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&gt; θ</a:t>
            </a:r>
            <a:r>
              <a:rPr lang="tr-TR" sz="2000" baseline="-2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AND </a:t>
            </a:r>
            <a:r>
              <a:rPr lang="tr-TR" sz="2000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savings</a:t>
            </a: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&gt; θ</a:t>
            </a:r>
            <a:r>
              <a:rPr lang="tr-TR" sz="2000" baseline="-2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	THEN </a:t>
            </a:r>
            <a:r>
              <a:rPr lang="tr-TR" sz="20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low</a:t>
            </a: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-risk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	ELSE high-risk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969</Words>
  <Application>Microsoft Office PowerPoint</Application>
  <PresentationFormat>On-screen Show (4:3)</PresentationFormat>
  <Paragraphs>157</Paragraphs>
  <Slides>20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Lucida Bright</vt:lpstr>
      <vt:lpstr>Symbol</vt:lpstr>
      <vt:lpstr>Wingdings</vt:lpstr>
      <vt:lpstr>Office Theme</vt:lpstr>
      <vt:lpstr>CHAPTER 1:  Introduction to Machine Learning</vt:lpstr>
      <vt:lpstr>Source: Big Data</vt:lpstr>
      <vt:lpstr>Why “Learn” ?</vt:lpstr>
      <vt:lpstr>What We Talk About When We  Talk About “Learning”</vt:lpstr>
      <vt:lpstr>Applications</vt:lpstr>
      <vt:lpstr>What is Machine Learning?</vt:lpstr>
      <vt:lpstr>Types of ML</vt:lpstr>
      <vt:lpstr>Learning Associations</vt:lpstr>
      <vt:lpstr>Classification – put things in categories</vt:lpstr>
      <vt:lpstr>Classification: Many Applications</vt:lpstr>
      <vt:lpstr>Face Recognition</vt:lpstr>
      <vt:lpstr>Regression</vt:lpstr>
      <vt:lpstr>Regression Applications</vt:lpstr>
      <vt:lpstr>Supervised Learning: Uses</vt:lpstr>
      <vt:lpstr>Unsupervised Learning</vt:lpstr>
      <vt:lpstr>Reinforcement Learning</vt:lpstr>
      <vt:lpstr>Related Topics of ML</vt:lpstr>
      <vt:lpstr>Data Science</vt:lpstr>
      <vt:lpstr>EE? CS? Signal Processing? Machine Learning?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Jeremy</dc:creator>
  <cp:lastModifiedBy>Jeremy</cp:lastModifiedBy>
  <cp:revision>16</cp:revision>
  <dcterms:created xsi:type="dcterms:W3CDTF">2021-09-12T14:32:30Z</dcterms:created>
  <dcterms:modified xsi:type="dcterms:W3CDTF">2021-09-14T14:06:23Z</dcterms:modified>
</cp:coreProperties>
</file>