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56" r:id="rId5"/>
    <p:sldId id="290" r:id="rId6"/>
    <p:sldId id="277" r:id="rId7"/>
    <p:sldId id="278" r:id="rId8"/>
    <p:sldId id="281" r:id="rId9"/>
    <p:sldId id="282" r:id="rId10"/>
    <p:sldId id="284" r:id="rId11"/>
    <p:sldId id="285" r:id="rId12"/>
    <p:sldId id="286" r:id="rId13"/>
    <p:sldId id="287" r:id="rId14"/>
    <p:sldId id="291" r:id="rId15"/>
    <p:sldId id="292" r:id="rId16"/>
    <p:sldId id="293" r:id="rId17"/>
    <p:sldId id="295" r:id="rId18"/>
    <p:sldId id="288" r:id="rId19"/>
    <p:sldId id="294" r:id="rId20"/>
    <p:sldId id="296" r:id="rId21"/>
    <p:sldId id="297" r:id="rId22"/>
    <p:sldId id="298" r:id="rId23"/>
    <p:sldId id="299" r:id="rId24"/>
    <p:sldId id="300" r:id="rId25"/>
    <p:sldId id="302" r:id="rId26"/>
    <p:sldId id="301" r:id="rId27"/>
    <p:sldId id="303" r:id="rId28"/>
    <p:sldId id="304" r:id="rId29"/>
    <p:sldId id="305" r:id="rId30"/>
    <p:sldId id="307" r:id="rId31"/>
    <p:sldId id="308" r:id="rId32"/>
    <p:sldId id="310" r:id="rId33"/>
    <p:sldId id="312" r:id="rId34"/>
    <p:sldId id="311" r:id="rId35"/>
    <p:sldId id="313" r:id="rId36"/>
    <p:sldId id="314" r:id="rId37"/>
    <p:sldId id="315" r:id="rId38"/>
    <p:sldId id="316" r:id="rId39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830" autoAdjust="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76FD1A9-AA27-4948-BCD8-B001FF2909B0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2023/1/18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818C5E9-5966-460E-861F-1663B2AAAED6}" type="datetime1">
              <a:rPr lang="zh-TW" altLang="en-US" noProof="0" smtClean="0"/>
              <a:t>2023/1/18</a:t>
            </a:fld>
            <a:endParaRPr lang="zh-TW" altLang="en-US" noProof="0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B725628-3A68-42F4-BA86-981817953149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1512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282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12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5775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13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7787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14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7235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15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1605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16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9238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17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9449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18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10857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19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9836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7701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7983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9748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22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80867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23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6490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24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48253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25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54121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26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28765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27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07388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28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75489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29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9313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30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53515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7274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32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95402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33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36122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34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26731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35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3261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2441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6300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7287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9944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7672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9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894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橢圓​​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TW" altLang="en-US" noProof="0"/>
              <a:t>按一下以編輯母片子標題樣式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1EE05C45-8EB5-41B2-9B41-7B2BD9B7DEEC}" type="datetime1">
              <a:rPr lang="zh-TW" altLang="en-US" noProof="0" smtClean="0"/>
              <a:t>2023/1/18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cxnSp>
        <p:nvCxnSpPr>
          <p:cNvPr id="8" name="直線接點​​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7D0BD1-4150-488B-822D-FAA2ED87235F}" type="datetime1">
              <a:rPr lang="zh-TW" altLang="en-US" noProof="0" smtClean="0"/>
              <a:t>2023/1/18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917129-5C2D-48BD-8F9D-5DD9AA52C80B}" type="datetime1">
              <a:rPr lang="zh-TW" altLang="en-US" noProof="0" smtClean="0"/>
              <a:t>2023/1/18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cxnSp>
        <p:nvCxnSpPr>
          <p:cNvPr id="7" name="直線接點​​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6959E9-D711-4141-BC84-15DB177AD95C}" type="datetime1">
              <a:rPr lang="zh-TW" altLang="en-US" noProof="0" smtClean="0"/>
              <a:t>2023/1/18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橢圓​​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A3C890-8623-4A1C-947B-A864EC59C0DD}" type="datetime1">
              <a:rPr lang="zh-TW" altLang="en-US" noProof="0" smtClean="0"/>
              <a:t>2023/1/18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cxnSp>
        <p:nvCxnSpPr>
          <p:cNvPr id="8" name="直線接點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BE9075-3447-4FD3-8BC9-6412CF8C5B41}" type="datetime1">
              <a:rPr lang="zh-TW" altLang="en-US" noProof="0" smtClean="0"/>
              <a:t>2023/1/18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 noProof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9BBEE5-55F8-45A3-AB6C-9C6112BE0C32}" type="datetime1">
              <a:rPr lang="zh-TW" altLang="en-US" noProof="0" smtClean="0"/>
              <a:t>2023/1/18</a:t>
            </a:fld>
            <a:endParaRPr lang="zh-TW" altLang="en-US" noProof="0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EAE714-2E29-46F3-9C77-12416C9543F5}" type="datetime1">
              <a:rPr lang="zh-TW" altLang="en-US" noProof="0" smtClean="0"/>
              <a:t>2023/1/18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7B25F-C5C5-4940-9B93-C7969EB742CA}" type="datetime1">
              <a:rPr lang="zh-TW" altLang="en-US" noProof="0" smtClean="0"/>
              <a:t>2023/1/18</a:t>
            </a:fld>
            <a:endParaRPr lang="zh-TW" altLang="en-US" noProof="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4BDAB7-BD48-40B7-93E5-DE7F01A31190}" type="datetime1">
              <a:rPr lang="zh-TW" altLang="en-US" noProof="0" smtClean="0"/>
              <a:t>2023/1/18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DDE7C-E999-47D2-A35D-EE2C20E3497B}" type="datetime1">
              <a:rPr lang="zh-TW" altLang="en-US" noProof="0" smtClean="0"/>
              <a:t>2023/1/18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cxnSp>
        <p:nvCxnSpPr>
          <p:cNvPr id="8" name="直線接點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22E2503-8843-448F-B01E-FCD9BA586A1F}" type="datetime1">
              <a:rPr lang="zh-TW" altLang="en-US" noProof="0" smtClean="0"/>
              <a:t>2023/1/18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cxnSp>
        <p:nvCxnSpPr>
          <p:cNvPr id="7" name="直線接點​​(S)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sl/install-manual#step-3---enable-virtual-machine-featur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docker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docker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sze-OsBpb467RXWCdZuOCWNpuAIBIfia?usp=share_link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3575550"/>
            <a:ext cx="7501650" cy="1090930"/>
          </a:xfrm>
        </p:spPr>
        <p:txBody>
          <a:bodyPr rtlCol="0" anchor="t">
            <a:normAutofit/>
          </a:bodyPr>
          <a:lstStyle/>
          <a:p>
            <a:pPr rtl="0"/>
            <a:r>
              <a:rPr lang="en-US" altLang="zh-TW" sz="5000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Docker</a:t>
            </a:r>
            <a:r>
              <a:rPr lang="zh-TW" altLang="en-US" sz="5000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教學</a:t>
            </a:r>
          </a:p>
        </p:txBody>
      </p:sp>
      <p:cxnSp>
        <p:nvCxnSpPr>
          <p:cNvPr id="23" name="直線接點​​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en-US" altLang="zh-TW" cap="none" dirty="0"/>
              <a:t>Docker</a:t>
            </a:r>
            <a:r>
              <a:rPr lang="zh-TW" altLang="en-US" dirty="0"/>
              <a:t>是什麼</a:t>
            </a:r>
            <a:r>
              <a:rPr lang="en-US" altLang="zh-TW" dirty="0"/>
              <a:t>?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212A2C-36A4-4ED9-9D96-821F6F084129}"/>
              </a:ext>
            </a:extLst>
          </p:cNvPr>
          <p:cNvSpPr txBox="1"/>
          <p:nvPr/>
        </p:nvSpPr>
        <p:spPr>
          <a:xfrm>
            <a:off x="976978" y="1756872"/>
            <a:ext cx="10524328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總結 虛擬機 </a:t>
            </a:r>
            <a:r>
              <a:rPr lang="en-US" altLang="zh-TW" dirty="0" err="1"/>
              <a:t>v.s</a:t>
            </a:r>
            <a:r>
              <a:rPr lang="en-US" altLang="zh-TW" dirty="0"/>
              <a:t>. Docker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418C5A0-221F-4A76-8F65-3E9C72D81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740396"/>
              </p:ext>
            </p:extLst>
          </p:nvPr>
        </p:nvGraphicFramePr>
        <p:xfrm>
          <a:off x="2032000" y="2355520"/>
          <a:ext cx="8127999" cy="3917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8242852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12979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64157910"/>
                    </a:ext>
                  </a:extLst>
                </a:gridCol>
              </a:tblGrid>
              <a:tr h="979316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虛擬機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Docker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070958"/>
                  </a:ext>
                </a:extLst>
              </a:tr>
              <a:tr h="97931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資源占用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46785"/>
                  </a:ext>
                </a:extLst>
              </a:tr>
              <a:tr h="97931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資源利用率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211998"/>
                  </a:ext>
                </a:extLst>
              </a:tr>
              <a:tr h="97931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運行速度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快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672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54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E16E104-0B6E-4D1C-A3F0-1D20C0DF8D7F}"/>
              </a:ext>
            </a:extLst>
          </p:cNvPr>
          <p:cNvSpPr/>
          <p:nvPr/>
        </p:nvSpPr>
        <p:spPr>
          <a:xfrm>
            <a:off x="3487023" y="3198226"/>
            <a:ext cx="8704977" cy="18455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8686" y="3575549"/>
            <a:ext cx="7501650" cy="988061"/>
          </a:xfrm>
        </p:spPr>
        <p:txBody>
          <a:bodyPr rtlCol="0" anchor="t">
            <a:normAutofit/>
          </a:bodyPr>
          <a:lstStyle/>
          <a:p>
            <a:pPr rtl="0"/>
            <a:r>
              <a:rPr lang="en-US" altLang="zh-TW" sz="5000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Docker</a:t>
            </a:r>
            <a:r>
              <a:rPr lang="zh-TW" altLang="en-US" sz="5000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實作</a:t>
            </a:r>
          </a:p>
        </p:txBody>
      </p:sp>
    </p:spTree>
    <p:extLst>
      <p:ext uri="{BB962C8B-B14F-4D97-AF65-F5344CB8AC3E}">
        <p14:creationId xmlns:p14="http://schemas.microsoft.com/office/powerpoint/2010/main" val="3171394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en-US" altLang="zh-TW" cap="none" dirty="0"/>
              <a:t>Docker</a:t>
            </a:r>
            <a:r>
              <a:rPr lang="zh-TW" altLang="en-US" cap="none" dirty="0"/>
              <a:t>基本環境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6224421-A4BB-4FCD-83F5-19183DA1A021}"/>
              </a:ext>
            </a:extLst>
          </p:cNvPr>
          <p:cNvSpPr txBox="1"/>
          <p:nvPr/>
        </p:nvSpPr>
        <p:spPr>
          <a:xfrm>
            <a:off x="2929538" y="525554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選擇自己的</a:t>
            </a:r>
            <a:r>
              <a:rPr lang="en-US" altLang="zh-TW" dirty="0">
                <a:solidFill>
                  <a:schemeClr val="bg1"/>
                </a:solidFill>
              </a:rPr>
              <a:t>OS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CF23A26-7755-40DD-8EBD-F3A4EEFB4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814" y="2885257"/>
            <a:ext cx="1953171" cy="209050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A0BF9D6F-4EBF-42F2-8857-C0860DA2B359}"/>
              </a:ext>
            </a:extLst>
          </p:cNvPr>
          <p:cNvSpPr/>
          <p:nvPr/>
        </p:nvSpPr>
        <p:spPr>
          <a:xfrm>
            <a:off x="1410813" y="4233844"/>
            <a:ext cx="1953171" cy="3929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A87A076-1FAB-4B21-A5F0-079F561B6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681" y="2619881"/>
            <a:ext cx="5011992" cy="235587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AD66D5F6-DA76-400D-9650-0CF328F9C217}"/>
              </a:ext>
            </a:extLst>
          </p:cNvPr>
          <p:cNvSpPr/>
          <p:nvPr/>
        </p:nvSpPr>
        <p:spPr>
          <a:xfrm>
            <a:off x="7868873" y="3733843"/>
            <a:ext cx="1560352" cy="4446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F827BAA6-0CCC-4BE5-9C3A-3FADB853BFEB}"/>
              </a:ext>
            </a:extLst>
          </p:cNvPr>
          <p:cNvSpPr/>
          <p:nvPr/>
        </p:nvSpPr>
        <p:spPr>
          <a:xfrm>
            <a:off x="3617150" y="3733843"/>
            <a:ext cx="1773418" cy="3523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428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en-US" altLang="zh-TW" cap="none" dirty="0"/>
              <a:t>Docker</a:t>
            </a:r>
            <a:r>
              <a:rPr lang="zh-TW" altLang="en-US" cap="none" dirty="0"/>
              <a:t>基本環境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85952AAB-9F78-4826-BBF9-E46A0BE19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45" y="2768200"/>
            <a:ext cx="3853631" cy="232598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DE6B49B-17C5-4440-B605-8DEAF0B436B9}"/>
              </a:ext>
            </a:extLst>
          </p:cNvPr>
          <p:cNvSpPr/>
          <p:nvPr/>
        </p:nvSpPr>
        <p:spPr>
          <a:xfrm>
            <a:off x="2877424" y="3232543"/>
            <a:ext cx="1031846" cy="2572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8AF23FC6-6C19-4E98-A2BB-634BCA3803ED}"/>
              </a:ext>
            </a:extLst>
          </p:cNvPr>
          <p:cNvSpPr/>
          <p:nvPr/>
        </p:nvSpPr>
        <p:spPr>
          <a:xfrm>
            <a:off x="4208382" y="3755025"/>
            <a:ext cx="947402" cy="3523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294D6E8-8B01-4329-8631-37AA75630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591" y="2333356"/>
            <a:ext cx="1276158" cy="339019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B30912F-0182-4324-BD04-A756B458860E}"/>
              </a:ext>
            </a:extLst>
          </p:cNvPr>
          <p:cNvSpPr/>
          <p:nvPr/>
        </p:nvSpPr>
        <p:spPr>
          <a:xfrm>
            <a:off x="5251590" y="3232543"/>
            <a:ext cx="1276157" cy="2572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E5D1AC1D-1C83-4D26-9EB5-97787C23B45F}"/>
              </a:ext>
            </a:extLst>
          </p:cNvPr>
          <p:cNvSpPr/>
          <p:nvPr/>
        </p:nvSpPr>
        <p:spPr>
          <a:xfrm>
            <a:off x="6911035" y="3676118"/>
            <a:ext cx="947402" cy="3523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655C64-35F4-4AB0-8C87-666202EE3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3046" y="1968769"/>
            <a:ext cx="3953427" cy="3924848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A1E0C56D-5AF6-42E9-BF99-F5FDB385559B}"/>
              </a:ext>
            </a:extLst>
          </p:cNvPr>
          <p:cNvSpPr/>
          <p:nvPr/>
        </p:nvSpPr>
        <p:spPr>
          <a:xfrm>
            <a:off x="8314970" y="3020037"/>
            <a:ext cx="1785375" cy="2125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E249D5-F4A5-49E9-B867-1566D6523981}"/>
              </a:ext>
            </a:extLst>
          </p:cNvPr>
          <p:cNvSpPr/>
          <p:nvPr/>
        </p:nvSpPr>
        <p:spPr>
          <a:xfrm>
            <a:off x="8314970" y="3852286"/>
            <a:ext cx="1785375" cy="2125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477C97A-053E-4D57-84FA-156219A0F5A5}"/>
              </a:ext>
            </a:extLst>
          </p:cNvPr>
          <p:cNvSpPr/>
          <p:nvPr/>
        </p:nvSpPr>
        <p:spPr>
          <a:xfrm>
            <a:off x="8224385" y="5235839"/>
            <a:ext cx="1339066" cy="2125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BC1E2E4-B5C8-41BC-8E4F-7CD816BF5685}"/>
              </a:ext>
            </a:extLst>
          </p:cNvPr>
          <p:cNvSpPr/>
          <p:nvPr/>
        </p:nvSpPr>
        <p:spPr>
          <a:xfrm>
            <a:off x="10368793" y="5511567"/>
            <a:ext cx="763398" cy="3016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A58CF5C-A860-42A9-B2D4-8DDD862E6D37}"/>
              </a:ext>
            </a:extLst>
          </p:cNvPr>
          <p:cNvSpPr txBox="1"/>
          <p:nvPr/>
        </p:nvSpPr>
        <p:spPr>
          <a:xfrm>
            <a:off x="10005565" y="418436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勾選後確定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B2AFFC8-25D9-4907-8882-3AE782BF0CFB}"/>
              </a:ext>
            </a:extLst>
          </p:cNvPr>
          <p:cNvSpPr txBox="1"/>
          <p:nvPr/>
        </p:nvSpPr>
        <p:spPr>
          <a:xfrm>
            <a:off x="258945" y="6272784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這邊操作完會需要你重新開機，請先重新開機</a:t>
            </a:r>
          </a:p>
        </p:txBody>
      </p:sp>
    </p:spTree>
    <p:extLst>
      <p:ext uri="{BB962C8B-B14F-4D97-AF65-F5344CB8AC3E}">
        <p14:creationId xmlns:p14="http://schemas.microsoft.com/office/powerpoint/2010/main" val="1107525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en-US" altLang="zh-TW" cap="none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Wsl</a:t>
            </a:r>
            <a:r>
              <a:rPr lang="zh-TW" altLang="en-US" cap="none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安裝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96CC224-1A9E-472F-8989-CA199D9B3EDE}"/>
              </a:ext>
            </a:extLst>
          </p:cNvPr>
          <p:cNvSpPr txBox="1"/>
          <p:nvPr/>
        </p:nvSpPr>
        <p:spPr>
          <a:xfrm>
            <a:off x="671374" y="3446349"/>
            <a:ext cx="11364949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連結：</a:t>
            </a:r>
            <a:r>
              <a:rPr lang="en-US" altLang="zh-TW" dirty="0">
                <a:hlinkClick r:id="rId3"/>
              </a:rPr>
              <a:t>https://learn.microsoft.com/en-us/windows/wsl/install-manual#step-3---enable-virtual-machine-feature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BE3306D-B1E2-4929-8536-3CE7AF688166}"/>
              </a:ext>
            </a:extLst>
          </p:cNvPr>
          <p:cNvSpPr txBox="1"/>
          <p:nvPr/>
        </p:nvSpPr>
        <p:spPr>
          <a:xfrm>
            <a:off x="671374" y="1856404"/>
            <a:ext cx="11364949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用管理員身份啟動</a:t>
            </a:r>
            <a:r>
              <a:rPr lang="en-US" altLang="zh-TW" dirty="0" err="1"/>
              <a:t>powershell</a:t>
            </a:r>
            <a:r>
              <a:rPr lang="zh-TW" altLang="en-US" dirty="0"/>
              <a:t>，並輸入以下指令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 err="1"/>
              <a:t>wsl</a:t>
            </a:r>
            <a:r>
              <a:rPr lang="en-US" altLang="zh-TW" dirty="0"/>
              <a:t> –install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FF0000"/>
                </a:solidFill>
              </a:rPr>
              <a:t>如果沒有顯示安裝提示</a:t>
            </a:r>
            <a:r>
              <a:rPr lang="zh-TW" altLang="en-US" dirty="0"/>
              <a:t>而是跑出</a:t>
            </a:r>
            <a:r>
              <a:rPr lang="zh-TW" altLang="en-US" dirty="0">
                <a:solidFill>
                  <a:srgbClr val="FF0000"/>
                </a:solidFill>
              </a:rPr>
              <a:t>一大串字</a:t>
            </a:r>
            <a:r>
              <a:rPr lang="zh-TW" altLang="en-US" dirty="0"/>
              <a:t>的請照</a:t>
            </a:r>
            <a:r>
              <a:rPr lang="zh-TW" altLang="en-US" dirty="0">
                <a:solidFill>
                  <a:srgbClr val="FF0000"/>
                </a:solidFill>
              </a:rPr>
              <a:t>下方操作</a:t>
            </a:r>
            <a:endParaRPr lang="en-US" altLang="zh-TW" dirty="0">
              <a:solidFill>
                <a:srgbClr val="FF0000"/>
              </a:solidFill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BAFE7F49-B34D-4AF8-B53D-82E43C4F8D4F}"/>
              </a:ext>
            </a:extLst>
          </p:cNvPr>
          <p:cNvCxnSpPr/>
          <p:nvPr/>
        </p:nvCxnSpPr>
        <p:spPr>
          <a:xfrm>
            <a:off x="0" y="3356020"/>
            <a:ext cx="1219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>
            <a:extLst>
              <a:ext uri="{FF2B5EF4-FFF2-40B4-BE49-F238E27FC236}">
                <a16:creationId xmlns:a16="http://schemas.microsoft.com/office/drawing/2014/main" id="{979BC16D-A3DD-4F02-A43F-4AE2031ED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74" y="3937997"/>
            <a:ext cx="6384900" cy="98600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D302725E-D07D-4C29-A8DD-F1EF2B69E0D6}"/>
              </a:ext>
            </a:extLst>
          </p:cNvPr>
          <p:cNvSpPr/>
          <p:nvPr/>
        </p:nvSpPr>
        <p:spPr>
          <a:xfrm>
            <a:off x="1275127" y="4552754"/>
            <a:ext cx="2869034" cy="2572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90F2F3A-AB34-4C6E-8FC9-9CD50EB48051}"/>
              </a:ext>
            </a:extLst>
          </p:cNvPr>
          <p:cNvSpPr txBox="1"/>
          <p:nvPr/>
        </p:nvSpPr>
        <p:spPr>
          <a:xfrm>
            <a:off x="4545336" y="446434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下載好後點擊安裝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5B74679-4E13-4420-A645-0F9D43F971C9}"/>
              </a:ext>
            </a:extLst>
          </p:cNvPr>
          <p:cNvSpPr txBox="1"/>
          <p:nvPr/>
        </p:nvSpPr>
        <p:spPr>
          <a:xfrm>
            <a:off x="671373" y="5253123"/>
            <a:ext cx="11364949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在</a:t>
            </a:r>
            <a:r>
              <a:rPr lang="en-US" altLang="zh-TW" dirty="0" err="1"/>
              <a:t>powershell</a:t>
            </a:r>
            <a:r>
              <a:rPr lang="zh-TW" altLang="en-US" dirty="0"/>
              <a:t>中輸入如下指令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 err="1">
                <a:solidFill>
                  <a:srgbClr val="171717"/>
                </a:solidFill>
                <a:latin typeface="SFMono-Regular"/>
              </a:rPr>
              <a:t>wsl</a:t>
            </a:r>
            <a:r>
              <a:rPr lang="en-US" altLang="zh-TW" dirty="0">
                <a:solidFill>
                  <a:srgbClr val="006881"/>
                </a:solidFill>
                <a:latin typeface="SFMono-Regular"/>
              </a:rPr>
              <a:t> --set-default-version</a:t>
            </a:r>
            <a:r>
              <a:rPr lang="en-US" altLang="zh-TW" dirty="0">
                <a:solidFill>
                  <a:srgbClr val="171717"/>
                </a:solidFill>
                <a:latin typeface="SFMono-Regular"/>
              </a:rPr>
              <a:t> 2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171717"/>
                </a:solidFill>
                <a:latin typeface="SFMono-Regular"/>
              </a:rPr>
              <a:t>然後重新開機</a:t>
            </a:r>
            <a:endParaRPr lang="en-US" altLang="zh-TW" dirty="0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ADBF6317-C781-4D84-AB10-93AA9B5CB4B8}"/>
              </a:ext>
            </a:extLst>
          </p:cNvPr>
          <p:cNvCxnSpPr/>
          <p:nvPr/>
        </p:nvCxnSpPr>
        <p:spPr>
          <a:xfrm>
            <a:off x="0" y="5068772"/>
            <a:ext cx="1219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CB598AD-4577-42B2-9815-92CDA48FBDB8}"/>
              </a:ext>
            </a:extLst>
          </p:cNvPr>
          <p:cNvSpPr txBox="1"/>
          <p:nvPr/>
        </p:nvSpPr>
        <p:spPr>
          <a:xfrm>
            <a:off x="155677" y="2084832"/>
            <a:ext cx="302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步驟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D35E0E8-BC20-4B5C-AE83-6888DAD0D4A1}"/>
              </a:ext>
            </a:extLst>
          </p:cNvPr>
          <p:cNvSpPr txBox="1"/>
          <p:nvPr/>
        </p:nvSpPr>
        <p:spPr>
          <a:xfrm>
            <a:off x="168781" y="3562928"/>
            <a:ext cx="302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備用操作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AB03A97-10B3-42F5-8CD0-6BEB93BB5D2B}"/>
              </a:ext>
            </a:extLst>
          </p:cNvPr>
          <p:cNvSpPr txBox="1"/>
          <p:nvPr/>
        </p:nvSpPr>
        <p:spPr>
          <a:xfrm>
            <a:off x="155675" y="5357497"/>
            <a:ext cx="302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步驟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089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en-US" altLang="zh-TW" cap="none" dirty="0"/>
              <a:t>Docker</a:t>
            </a:r>
            <a:r>
              <a:rPr lang="zh-TW" altLang="en-US" cap="none" dirty="0"/>
              <a:t>下載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96CC224-1A9E-472F-8989-CA199D9B3EDE}"/>
              </a:ext>
            </a:extLst>
          </p:cNvPr>
          <p:cNvSpPr txBox="1"/>
          <p:nvPr/>
        </p:nvSpPr>
        <p:spPr>
          <a:xfrm>
            <a:off x="976978" y="1756872"/>
            <a:ext cx="10524328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連結：</a:t>
            </a:r>
            <a:r>
              <a:rPr lang="en-US" altLang="zh-TW" dirty="0">
                <a:hlinkClick r:id="rId3"/>
              </a:rPr>
              <a:t>https://docs.docker.com/get-docker/</a:t>
            </a: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C876C3F-4065-4A35-8D60-2AA4847B5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41" y="2357307"/>
            <a:ext cx="6445608" cy="419869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795B2FD-2211-4E8C-88F3-AB519601D64F}"/>
              </a:ext>
            </a:extLst>
          </p:cNvPr>
          <p:cNvSpPr/>
          <p:nvPr/>
        </p:nvSpPr>
        <p:spPr>
          <a:xfrm>
            <a:off x="1647445" y="4538444"/>
            <a:ext cx="3095538" cy="9647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6224421-A4BB-4FCD-83F5-19183DA1A021}"/>
              </a:ext>
            </a:extLst>
          </p:cNvPr>
          <p:cNvSpPr txBox="1"/>
          <p:nvPr/>
        </p:nvSpPr>
        <p:spPr>
          <a:xfrm>
            <a:off x="2359087" y="566025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選擇自己的</a:t>
            </a:r>
            <a:r>
              <a:rPr lang="en-US" altLang="zh-TW" dirty="0">
                <a:solidFill>
                  <a:schemeClr val="bg1"/>
                </a:solidFill>
              </a:rPr>
              <a:t>OS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F2A29DB-5768-4568-B856-E2F9F17EB7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9122" y="3385063"/>
            <a:ext cx="4715534" cy="1900503"/>
          </a:xfrm>
          <a:prstGeom prst="rect">
            <a:avLst/>
          </a:prstGeom>
        </p:spPr>
      </p:pic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29E50E9A-7A8C-46EB-B244-647265FAD028}"/>
              </a:ext>
            </a:extLst>
          </p:cNvPr>
          <p:cNvSpPr/>
          <p:nvPr/>
        </p:nvSpPr>
        <p:spPr>
          <a:xfrm>
            <a:off x="5097165" y="4731391"/>
            <a:ext cx="1773418" cy="3523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F7E40A2-C88A-4117-830A-2E61B3B0A85F}"/>
              </a:ext>
            </a:extLst>
          </p:cNvPr>
          <p:cNvSpPr/>
          <p:nvPr/>
        </p:nvSpPr>
        <p:spPr>
          <a:xfrm>
            <a:off x="7177188" y="4823669"/>
            <a:ext cx="1262137" cy="3378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167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en-US" altLang="zh-TW" cap="none" dirty="0"/>
              <a:t>Docker</a:t>
            </a:r>
            <a:r>
              <a:rPr lang="zh-TW" altLang="en-US" cap="none" dirty="0"/>
              <a:t>下載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96CC224-1A9E-472F-8989-CA199D9B3EDE}"/>
              </a:ext>
            </a:extLst>
          </p:cNvPr>
          <p:cNvSpPr txBox="1"/>
          <p:nvPr/>
        </p:nvSpPr>
        <p:spPr>
          <a:xfrm>
            <a:off x="976978" y="1756872"/>
            <a:ext cx="10524328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連結：</a:t>
            </a:r>
            <a:r>
              <a:rPr lang="en-US" altLang="zh-TW" dirty="0">
                <a:hlinkClick r:id="rId3"/>
              </a:rPr>
              <a:t>https://docs.docker.com/get-docker/</a:t>
            </a: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C876C3F-4065-4A35-8D60-2AA4847B5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41" y="2357307"/>
            <a:ext cx="6445608" cy="419869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795B2FD-2211-4E8C-88F3-AB519601D64F}"/>
              </a:ext>
            </a:extLst>
          </p:cNvPr>
          <p:cNvSpPr/>
          <p:nvPr/>
        </p:nvSpPr>
        <p:spPr>
          <a:xfrm>
            <a:off x="1647445" y="4538444"/>
            <a:ext cx="3095538" cy="9647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6224421-A4BB-4FCD-83F5-19183DA1A021}"/>
              </a:ext>
            </a:extLst>
          </p:cNvPr>
          <p:cNvSpPr txBox="1"/>
          <p:nvPr/>
        </p:nvSpPr>
        <p:spPr>
          <a:xfrm>
            <a:off x="2359087" y="566025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選擇自己的</a:t>
            </a:r>
            <a:r>
              <a:rPr lang="en-US" altLang="zh-TW" dirty="0">
                <a:solidFill>
                  <a:schemeClr val="bg1"/>
                </a:solidFill>
              </a:rPr>
              <a:t>OS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F2A29DB-5768-4568-B856-E2F9F17EB7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9122" y="3385063"/>
            <a:ext cx="4715534" cy="1900503"/>
          </a:xfrm>
          <a:prstGeom prst="rect">
            <a:avLst/>
          </a:prstGeom>
        </p:spPr>
      </p:pic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29E50E9A-7A8C-46EB-B244-647265FAD028}"/>
              </a:ext>
            </a:extLst>
          </p:cNvPr>
          <p:cNvSpPr/>
          <p:nvPr/>
        </p:nvSpPr>
        <p:spPr>
          <a:xfrm>
            <a:off x="5097165" y="4731391"/>
            <a:ext cx="1773418" cy="3523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F7E40A2-C88A-4117-830A-2E61B3B0A85F}"/>
              </a:ext>
            </a:extLst>
          </p:cNvPr>
          <p:cNvSpPr/>
          <p:nvPr/>
        </p:nvSpPr>
        <p:spPr>
          <a:xfrm>
            <a:off x="7177188" y="4823669"/>
            <a:ext cx="1262137" cy="3378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EC2E710-86A7-4577-B2C4-32B2C889852F}"/>
              </a:ext>
            </a:extLst>
          </p:cNvPr>
          <p:cNvSpPr txBox="1"/>
          <p:nvPr/>
        </p:nvSpPr>
        <p:spPr>
          <a:xfrm>
            <a:off x="7177188" y="574645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載好後點擊安裝下一步到底</a:t>
            </a:r>
          </a:p>
        </p:txBody>
      </p:sp>
    </p:spTree>
    <p:extLst>
      <p:ext uri="{BB962C8B-B14F-4D97-AF65-F5344CB8AC3E}">
        <p14:creationId xmlns:p14="http://schemas.microsoft.com/office/powerpoint/2010/main" val="588282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zh-TW" altLang="en-US" cap="none" dirty="0"/>
              <a:t>本次實作檔案下載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96CC224-1A9E-472F-8989-CA199D9B3EDE}"/>
              </a:ext>
            </a:extLst>
          </p:cNvPr>
          <p:cNvSpPr txBox="1"/>
          <p:nvPr/>
        </p:nvSpPr>
        <p:spPr>
          <a:xfrm>
            <a:off x="976977" y="1756872"/>
            <a:ext cx="11396783" cy="456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連結：</a:t>
            </a:r>
            <a:r>
              <a:rPr lang="en-US" altLang="zh-TW" dirty="0">
                <a:hlinkClick r:id="rId3"/>
              </a:rPr>
              <a:t>https://drive.google.com/drive/folders/1sze-OsBpb467RXWCdZuOCWNpuAIBIfia?usp=share_link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1DA536F-38B7-40B4-809C-918BCD2B6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8" y="3173057"/>
            <a:ext cx="10628851" cy="1859087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3B04C09A-7AF4-47D2-B0BF-ACAF0E2CFF26}"/>
              </a:ext>
            </a:extLst>
          </p:cNvPr>
          <p:cNvSpPr txBox="1"/>
          <p:nvPr/>
        </p:nvSpPr>
        <p:spPr>
          <a:xfrm>
            <a:off x="976977" y="2336229"/>
            <a:ext cx="11364949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整個資料夾下載下來</a:t>
            </a:r>
            <a:endParaRPr lang="en-US" altLang="zh-TW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88DBD85-BDDD-41AA-A228-D7A5EA9EDE12}"/>
              </a:ext>
            </a:extLst>
          </p:cNvPr>
          <p:cNvSpPr/>
          <p:nvPr/>
        </p:nvSpPr>
        <p:spPr>
          <a:xfrm>
            <a:off x="1024128" y="3800213"/>
            <a:ext cx="1262137" cy="3023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696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zh-TW" altLang="en-US" cap="none" dirty="0"/>
              <a:t>檔案介紹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7A11CE6-BC58-46F4-8723-BC3F7E4FDADE}"/>
              </a:ext>
            </a:extLst>
          </p:cNvPr>
          <p:cNvSpPr txBox="1"/>
          <p:nvPr/>
        </p:nvSpPr>
        <p:spPr>
          <a:xfrm>
            <a:off x="1024128" y="1856564"/>
            <a:ext cx="11364949" cy="502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1.main.py</a:t>
            </a:r>
            <a:r>
              <a:rPr lang="zh-TW" altLang="en-US" dirty="0"/>
              <a:t>為這次</a:t>
            </a:r>
            <a:r>
              <a:rPr lang="en-US" altLang="zh-TW" dirty="0"/>
              <a:t>Flask</a:t>
            </a:r>
            <a:r>
              <a:rPr lang="zh-TW" altLang="en-US" dirty="0"/>
              <a:t>的網頁</a:t>
            </a:r>
            <a:r>
              <a:rPr lang="en-US" altLang="zh-TW" dirty="0"/>
              <a:t>python</a:t>
            </a:r>
            <a:r>
              <a:rPr lang="zh-TW" altLang="en-US" dirty="0"/>
              <a:t>檔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2. requirements.txt</a:t>
            </a:r>
            <a:r>
              <a:rPr lang="zh-TW" altLang="en-US" dirty="0"/>
              <a:t>是此網頁專案所需要的套件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3.Dockerfile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基本上 </a:t>
            </a:r>
            <a:r>
              <a:rPr lang="en-US" altLang="zh-TW" dirty="0" err="1"/>
              <a:t>Dockerfile</a:t>
            </a:r>
            <a:r>
              <a:rPr lang="en-US" altLang="zh-TW" dirty="0"/>
              <a:t> </a:t>
            </a:r>
            <a:r>
              <a:rPr lang="zh-TW" altLang="en-US" dirty="0"/>
              <a:t>是由一行一行的指令列所組成，一行指令對 </a:t>
            </a:r>
            <a:r>
              <a:rPr lang="en-US" altLang="zh-TW" dirty="0"/>
              <a:t>Image </a:t>
            </a:r>
            <a:r>
              <a:rPr lang="zh-TW" altLang="en-US" dirty="0"/>
              <a:t>來說就是一層的資料層</a:t>
            </a:r>
            <a:r>
              <a:rPr lang="en-US" altLang="zh-TW" dirty="0"/>
              <a:t>(Layer)</a:t>
            </a:r>
            <a:r>
              <a:rPr lang="zh-TW" altLang="en-US" dirty="0"/>
              <a:t>，一個</a:t>
            </a:r>
            <a:r>
              <a:rPr lang="en-US" altLang="zh-TW" dirty="0"/>
              <a:t>Image</a:t>
            </a:r>
            <a:r>
              <a:rPr lang="zh-TW" altLang="en-US" dirty="0"/>
              <a:t>就是靠這樣一層一層的資料累加上去，最後才編譯出自己想要的映像檔，就像蓋房子一樣。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 err="1"/>
              <a:t>doclerfile</a:t>
            </a:r>
            <a:r>
              <a:rPr lang="en-US" altLang="zh-TW" dirty="0"/>
              <a:t> </a:t>
            </a:r>
            <a:r>
              <a:rPr lang="zh-TW" altLang="en-US" dirty="0"/>
              <a:t>參數講解：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FROM</a:t>
            </a:r>
            <a:r>
              <a:rPr lang="zh-TW" altLang="en-US" dirty="0"/>
              <a:t>：基底映像檔 </a:t>
            </a:r>
            <a:r>
              <a:rPr lang="en-US" altLang="zh-TW" dirty="0"/>
              <a:t>(base image)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WORKDIR</a:t>
            </a:r>
            <a:r>
              <a:rPr lang="zh-TW" altLang="en-US" dirty="0"/>
              <a:t>：建立工作目錄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ADD</a:t>
            </a:r>
            <a:r>
              <a:rPr lang="zh-TW" altLang="en-US" dirty="0"/>
              <a:t>：複製指定的檔案、目錄或遠端檔案 </a:t>
            </a:r>
            <a:r>
              <a:rPr lang="en-US" altLang="zh-TW" dirty="0"/>
              <a:t>URL</a:t>
            </a:r>
            <a:r>
              <a:rPr lang="zh-TW" altLang="en-US" dirty="0"/>
              <a:t>，將其加入映像檔檔案系統中的指定位置。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RUN</a:t>
            </a:r>
            <a:r>
              <a:rPr lang="zh-TW" altLang="en-US" dirty="0"/>
              <a:t>：每一個 </a:t>
            </a:r>
            <a:r>
              <a:rPr lang="en-US" altLang="zh-TW" dirty="0"/>
              <a:t>RUN </a:t>
            </a:r>
            <a:r>
              <a:rPr lang="zh-TW" altLang="en-US" dirty="0"/>
              <a:t>指令會在現有映像檔之上加入新的一層，是在建立 </a:t>
            </a:r>
            <a:r>
              <a:rPr lang="en-US" altLang="zh-TW" dirty="0"/>
              <a:t>(build) </a:t>
            </a:r>
            <a:r>
              <a:rPr lang="zh-TW" altLang="en-US" dirty="0"/>
              <a:t>映像檔的過程中會執行的指令。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CMD</a:t>
            </a:r>
            <a:r>
              <a:rPr lang="zh-TW" altLang="en-US" dirty="0"/>
              <a:t>：一個 </a:t>
            </a:r>
            <a:r>
              <a:rPr lang="en-US" altLang="zh-TW" dirty="0" err="1"/>
              <a:t>Dockerfile</a:t>
            </a:r>
            <a:r>
              <a:rPr lang="en-US" altLang="zh-TW" dirty="0"/>
              <a:t> </a:t>
            </a:r>
            <a:r>
              <a:rPr lang="zh-TW" altLang="en-US" dirty="0"/>
              <a:t>中只能有一個 </a:t>
            </a:r>
            <a:r>
              <a:rPr lang="en-US" altLang="zh-TW" dirty="0"/>
              <a:t>CMD </a:t>
            </a:r>
            <a:r>
              <a:rPr lang="zh-TW" altLang="en-US" dirty="0"/>
              <a:t>指令，</a:t>
            </a:r>
            <a:r>
              <a:rPr lang="en-US" altLang="zh-TW" dirty="0"/>
              <a:t>CMD </a:t>
            </a:r>
            <a:r>
              <a:rPr lang="zh-TW" altLang="en-US" dirty="0"/>
              <a:t>則是在容器運行時所執行的指令。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40023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zh-TW" altLang="en-US" cap="none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生成</a:t>
            </a:r>
            <a:r>
              <a:rPr lang="en-US" altLang="zh-TW" cap="none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image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96CC224-1A9E-472F-8989-CA199D9B3EDE}"/>
              </a:ext>
            </a:extLst>
          </p:cNvPr>
          <p:cNvSpPr txBox="1"/>
          <p:nvPr/>
        </p:nvSpPr>
        <p:spPr>
          <a:xfrm>
            <a:off x="976977" y="1756872"/>
            <a:ext cx="11396783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執行以下指令，利用</a:t>
            </a:r>
            <a:r>
              <a:rPr lang="en-US" altLang="zh-TW" dirty="0" err="1"/>
              <a:t>dockerfile</a:t>
            </a:r>
            <a:r>
              <a:rPr lang="zh-TW" altLang="en-US" dirty="0"/>
              <a:t>生成</a:t>
            </a:r>
            <a:r>
              <a:rPr lang="en-US" altLang="zh-TW" dirty="0"/>
              <a:t>image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docker image build -t </a:t>
            </a:r>
            <a:r>
              <a:rPr lang="en-US" altLang="zh-TW" dirty="0" err="1">
                <a:solidFill>
                  <a:srgbClr val="FF0000"/>
                </a:solidFill>
              </a:rPr>
              <a:t>dockerfile_test</a:t>
            </a:r>
            <a:r>
              <a:rPr lang="en-US" altLang="zh-TW" dirty="0">
                <a:solidFill>
                  <a:srgbClr val="FF0000"/>
                </a:solidFill>
              </a:rPr>
              <a:t> .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-t</a:t>
            </a:r>
            <a:r>
              <a:rPr lang="zh-TW" altLang="en-US" dirty="0"/>
              <a:t> 為生成的</a:t>
            </a:r>
            <a:r>
              <a:rPr lang="en-US" altLang="zh-TW" dirty="0"/>
              <a:t>image</a:t>
            </a:r>
            <a:r>
              <a:rPr lang="zh-TW" altLang="en-US" dirty="0"/>
              <a:t>進行命名，後面的</a:t>
            </a:r>
            <a:r>
              <a:rPr lang="en-US" altLang="zh-TW" dirty="0" err="1">
                <a:solidFill>
                  <a:srgbClr val="FF0000"/>
                </a:solidFill>
              </a:rPr>
              <a:t>dockerfile_test</a:t>
            </a:r>
            <a:r>
              <a:rPr lang="zh-TW" altLang="en-US" dirty="0"/>
              <a:t>為此</a:t>
            </a:r>
            <a:r>
              <a:rPr lang="en-US" altLang="zh-TW" dirty="0"/>
              <a:t>image</a:t>
            </a:r>
            <a:r>
              <a:rPr lang="zh-TW" altLang="en-US" dirty="0"/>
              <a:t>的名稱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.</a:t>
            </a:r>
            <a:r>
              <a:rPr lang="zh-TW" altLang="en-US" dirty="0"/>
              <a:t>的意思為告訴</a:t>
            </a:r>
            <a:r>
              <a:rPr lang="en-US" altLang="zh-TW" dirty="0"/>
              <a:t>docker build </a:t>
            </a:r>
            <a:r>
              <a:rPr lang="zh-TW" altLang="en-US" dirty="0"/>
              <a:t>在當前目錄中尋找</a:t>
            </a:r>
            <a:r>
              <a:rPr lang="en-US" altLang="zh-TW" dirty="0" err="1"/>
              <a:t>dockerfile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31927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E16E104-0B6E-4D1C-A3F0-1D20C0DF8D7F}"/>
              </a:ext>
            </a:extLst>
          </p:cNvPr>
          <p:cNvSpPr/>
          <p:nvPr/>
        </p:nvSpPr>
        <p:spPr>
          <a:xfrm>
            <a:off x="3487023" y="3198226"/>
            <a:ext cx="8704977" cy="18455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8686" y="3575549"/>
            <a:ext cx="7501650" cy="988061"/>
          </a:xfrm>
        </p:spPr>
        <p:txBody>
          <a:bodyPr rtlCol="0" anchor="t">
            <a:normAutofit/>
          </a:bodyPr>
          <a:lstStyle/>
          <a:p>
            <a:pPr rtl="0"/>
            <a:r>
              <a:rPr lang="en-US" altLang="zh-TW" sz="5000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Docker</a:t>
            </a:r>
            <a:r>
              <a:rPr lang="zh-TW" altLang="en-US" sz="5000" dirty="0">
                <a:solidFill>
                  <a:srgbClr val="FFFFFF"/>
                </a:solidFill>
              </a:rPr>
              <a:t>介紹</a:t>
            </a:r>
            <a:endParaRPr lang="zh-TW" altLang="en-US" sz="5000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2535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zh-TW" altLang="en-US" cap="none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生成</a:t>
            </a:r>
            <a:r>
              <a:rPr lang="en-US" altLang="zh-TW" cap="none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container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96CC224-1A9E-472F-8989-CA199D9B3EDE}"/>
              </a:ext>
            </a:extLst>
          </p:cNvPr>
          <p:cNvSpPr txBox="1"/>
          <p:nvPr/>
        </p:nvSpPr>
        <p:spPr>
          <a:xfrm>
            <a:off x="976978" y="1756872"/>
            <a:ext cx="11052836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image </a:t>
            </a:r>
            <a:r>
              <a:rPr lang="zh-TW" altLang="en-US" dirty="0"/>
              <a:t>跑起來之後產生的 </a:t>
            </a:r>
            <a:r>
              <a:rPr lang="en-US" altLang="zh-TW" dirty="0"/>
              <a:t>instance </a:t>
            </a:r>
            <a:r>
              <a:rPr lang="zh-TW" altLang="en-US" dirty="0"/>
              <a:t>就是 </a:t>
            </a:r>
            <a:r>
              <a:rPr lang="en-US" altLang="zh-TW" dirty="0"/>
              <a:t>container</a:t>
            </a:r>
            <a:r>
              <a:rPr lang="zh-TW" altLang="en-US" dirty="0"/>
              <a:t>，他們之間的關係就像程式碼跟跑起來的程式，程式碼不跑就只是一堆檔案，但跑起來之後他就會變成一個真的在跑 </a:t>
            </a:r>
            <a:r>
              <a:rPr lang="en-US" altLang="zh-TW" dirty="0"/>
              <a:t>process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在</a:t>
            </a:r>
            <a:r>
              <a:rPr lang="en-US" altLang="zh-TW" dirty="0" err="1"/>
              <a:t>cmd</a:t>
            </a:r>
            <a:r>
              <a:rPr lang="zh-TW" altLang="en-US" dirty="0"/>
              <a:t>輸入以下指令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docker run -d -p 80:8888 --name </a:t>
            </a:r>
            <a:r>
              <a:rPr lang="en-US" altLang="zh-TW" dirty="0" err="1">
                <a:solidFill>
                  <a:srgbClr val="FF0000"/>
                </a:solidFill>
              </a:rPr>
              <a:t>docker_flask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dockerfile_test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/>
              <a:t>指令參數講解：</a:t>
            </a:r>
            <a:br>
              <a:rPr lang="zh-TW" altLang="en-US" dirty="0"/>
            </a:br>
            <a:r>
              <a:rPr lang="en-US" altLang="zh-TW" dirty="0"/>
              <a:t>-d </a:t>
            </a:r>
            <a:r>
              <a:rPr lang="zh-TW" altLang="en-US" dirty="0"/>
              <a:t>背景執行</a:t>
            </a:r>
            <a:br>
              <a:rPr lang="zh-TW" altLang="en-US" dirty="0"/>
            </a:br>
            <a:r>
              <a:rPr lang="en-US" altLang="zh-TW" dirty="0"/>
              <a:t>-p </a:t>
            </a:r>
            <a:r>
              <a:rPr lang="zh-TW" altLang="en-US" dirty="0"/>
              <a:t>將主機 </a:t>
            </a:r>
            <a:r>
              <a:rPr lang="en-US" altLang="zh-TW" dirty="0"/>
              <a:t>80 port </a:t>
            </a:r>
            <a:r>
              <a:rPr lang="zh-TW" altLang="en-US" dirty="0"/>
              <a:t>與 </a:t>
            </a:r>
            <a:r>
              <a:rPr lang="en-US" altLang="zh-TW" dirty="0"/>
              <a:t>container</a:t>
            </a:r>
            <a:r>
              <a:rPr lang="zh-TW" altLang="en-US" dirty="0"/>
              <a:t>的 </a:t>
            </a:r>
            <a:r>
              <a:rPr lang="en-US" altLang="zh-TW" dirty="0"/>
              <a:t>8888 port </a:t>
            </a:r>
            <a:r>
              <a:rPr lang="zh-TW" altLang="en-US" dirty="0"/>
              <a:t>綁定</a:t>
            </a:r>
            <a:br>
              <a:rPr lang="zh-TW" altLang="en-US" dirty="0"/>
            </a:br>
            <a:r>
              <a:rPr lang="en-US" altLang="zh-TW" dirty="0"/>
              <a:t>–name </a:t>
            </a:r>
            <a:r>
              <a:rPr lang="zh-TW" altLang="en-US" dirty="0"/>
              <a:t>為 </a:t>
            </a:r>
            <a:r>
              <a:rPr lang="en-US" altLang="zh-TW" dirty="0"/>
              <a:t>container </a:t>
            </a:r>
            <a:r>
              <a:rPr lang="zh-TW" altLang="en-US" dirty="0"/>
              <a:t>命名，後面的</a:t>
            </a:r>
            <a:r>
              <a:rPr lang="en-US" altLang="zh-TW" dirty="0" err="1">
                <a:solidFill>
                  <a:srgbClr val="FF0000"/>
                </a:solidFill>
              </a:rPr>
              <a:t>docker_flask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/>
              <a:t>為此次</a:t>
            </a:r>
            <a:r>
              <a:rPr lang="en-US" altLang="zh-TW" dirty="0"/>
              <a:t>container</a:t>
            </a:r>
            <a:r>
              <a:rPr lang="zh-TW" altLang="en-US" dirty="0"/>
              <a:t>的名稱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最後的</a:t>
            </a:r>
            <a:r>
              <a:rPr lang="en-US" altLang="zh-TW" dirty="0" err="1">
                <a:solidFill>
                  <a:srgbClr val="FF0000"/>
                </a:solidFill>
              </a:rPr>
              <a:t>dockerfile_test</a:t>
            </a:r>
            <a:r>
              <a:rPr lang="zh-TW" altLang="en-US" dirty="0"/>
              <a:t>為此次用來生成</a:t>
            </a:r>
            <a:r>
              <a:rPr lang="en-US" altLang="zh-TW" dirty="0"/>
              <a:t>container</a:t>
            </a:r>
            <a:r>
              <a:rPr lang="zh-TW" altLang="en-US" dirty="0"/>
              <a:t>的</a:t>
            </a:r>
            <a:r>
              <a:rPr lang="en-US" altLang="zh-TW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375221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生成後的</a:t>
            </a:r>
            <a:r>
              <a:rPr lang="en-US" altLang="zh-TW" dirty="0"/>
              <a:t>docker desktop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7DDB4CB-C8B3-486A-8D8B-38F6F5CD1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1937321"/>
            <a:ext cx="7603766" cy="426930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C50DCA5-7414-47FF-9649-84F2C8E89DEE}"/>
              </a:ext>
            </a:extLst>
          </p:cNvPr>
          <p:cNvSpPr/>
          <p:nvPr/>
        </p:nvSpPr>
        <p:spPr>
          <a:xfrm>
            <a:off x="2538090" y="3721942"/>
            <a:ext cx="5825734" cy="4725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9B970A6-9234-4DA9-8C69-ADACF43BF9E3}"/>
              </a:ext>
            </a:extLst>
          </p:cNvPr>
          <p:cNvSpPr txBox="1"/>
          <p:nvPr/>
        </p:nvSpPr>
        <p:spPr>
          <a:xfrm>
            <a:off x="5299955" y="4304951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剛剛生成的</a:t>
            </a:r>
            <a:r>
              <a:rPr lang="en-US" altLang="zh-TW" dirty="0"/>
              <a:t>container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7D73EC2-8977-4EDF-A2BC-8920F2438CCC}"/>
              </a:ext>
            </a:extLst>
          </p:cNvPr>
          <p:cNvSpPr/>
          <p:nvPr/>
        </p:nvSpPr>
        <p:spPr>
          <a:xfrm>
            <a:off x="6205057" y="3816991"/>
            <a:ext cx="564859" cy="2768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492315D-E106-4F9D-8EA0-8535505A85B2}"/>
              </a:ext>
            </a:extLst>
          </p:cNvPr>
          <p:cNvCxnSpPr>
            <a:stCxn id="8" idx="3"/>
          </p:cNvCxnSpPr>
          <p:nvPr/>
        </p:nvCxnSpPr>
        <p:spPr>
          <a:xfrm flipV="1">
            <a:off x="6769916" y="3926048"/>
            <a:ext cx="2273416" cy="293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C752EEA-CF23-4628-8F3C-1ABE6A285D3B}"/>
              </a:ext>
            </a:extLst>
          </p:cNvPr>
          <p:cNvSpPr txBox="1"/>
          <p:nvPr/>
        </p:nvSpPr>
        <p:spPr>
          <a:xfrm>
            <a:off x="9151901" y="3489870"/>
            <a:ext cx="2711687" cy="872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點擊後會出現此次實驗的</a:t>
            </a:r>
            <a:r>
              <a:rPr lang="en-US" altLang="zh-TW" dirty="0"/>
              <a:t>flask</a:t>
            </a:r>
            <a:r>
              <a:rPr lang="zh-TW" altLang="en-US" dirty="0"/>
              <a:t>網頁頁面</a:t>
            </a:r>
          </a:p>
        </p:txBody>
      </p:sp>
    </p:spTree>
    <p:extLst>
      <p:ext uri="{BB962C8B-B14F-4D97-AF65-F5344CB8AC3E}">
        <p14:creationId xmlns:p14="http://schemas.microsoft.com/office/powerpoint/2010/main" val="1064320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將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container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暫停運作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7DDB4CB-C8B3-486A-8D8B-38F6F5CD1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1937321"/>
            <a:ext cx="7603766" cy="426930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9B970A6-9234-4DA9-8C69-ADACF43BF9E3}"/>
              </a:ext>
            </a:extLst>
          </p:cNvPr>
          <p:cNvSpPr txBox="1"/>
          <p:nvPr/>
        </p:nvSpPr>
        <p:spPr>
          <a:xfrm>
            <a:off x="7207984" y="41875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點下去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7D73EC2-8977-4EDF-A2BC-8920F2438CCC}"/>
              </a:ext>
            </a:extLst>
          </p:cNvPr>
          <p:cNvSpPr/>
          <p:nvPr/>
        </p:nvSpPr>
        <p:spPr>
          <a:xfrm>
            <a:off x="7508148" y="3808602"/>
            <a:ext cx="276836" cy="2768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333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700702" cy="1499616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修改檔案後再生成一次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container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9E2A5B-7B2A-460A-857B-EEB2878C0B07}"/>
              </a:ext>
            </a:extLst>
          </p:cNvPr>
          <p:cNvSpPr/>
          <p:nvPr/>
        </p:nvSpPr>
        <p:spPr>
          <a:xfrm>
            <a:off x="1024128" y="2084832"/>
            <a:ext cx="7924800" cy="5027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打開</a:t>
            </a:r>
            <a:r>
              <a:rPr lang="en-US" altLang="zh-TW" dirty="0"/>
              <a:t>main.py</a:t>
            </a:r>
            <a:r>
              <a:rPr lang="zh-TW" altLang="en-US" dirty="0"/>
              <a:t>將紅框中的字改成</a:t>
            </a:r>
            <a:r>
              <a:rPr lang="en-US" altLang="zh-TW" dirty="0"/>
              <a:t>Hello world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改完後輸入以下指令，因為程式碼有變，所以</a:t>
            </a:r>
            <a:r>
              <a:rPr lang="en-US" altLang="zh-TW" dirty="0"/>
              <a:t>image</a:t>
            </a:r>
            <a:r>
              <a:rPr lang="zh-TW" altLang="en-US" dirty="0"/>
              <a:t>要再次生成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docker image build -t </a:t>
            </a:r>
            <a:r>
              <a:rPr lang="en-US" altLang="zh-TW" dirty="0" err="1">
                <a:solidFill>
                  <a:srgbClr val="FF0000"/>
                </a:solidFill>
              </a:rPr>
              <a:t>dockerfile_test</a:t>
            </a:r>
            <a:r>
              <a:rPr lang="en-US" altLang="zh-TW" dirty="0">
                <a:solidFill>
                  <a:srgbClr val="FF0000"/>
                </a:solidFill>
              </a:rPr>
              <a:t> .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利用更新後的</a:t>
            </a:r>
            <a:r>
              <a:rPr lang="en-US" altLang="zh-TW" dirty="0"/>
              <a:t>image</a:t>
            </a:r>
            <a:r>
              <a:rPr lang="zh-TW" altLang="en-US" dirty="0"/>
              <a:t>重新生成</a:t>
            </a:r>
            <a:r>
              <a:rPr lang="en-US" altLang="zh-TW" dirty="0"/>
              <a:t>container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docker run -d -p 80:8888 --name </a:t>
            </a:r>
            <a:r>
              <a:rPr lang="en-US" altLang="zh-TW" dirty="0" err="1">
                <a:solidFill>
                  <a:srgbClr val="FF0000"/>
                </a:solidFill>
              </a:rPr>
              <a:t>docker_flask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dockerfile_test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D1BAB62-4831-42B6-A18A-716D759A1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33" y="2586079"/>
            <a:ext cx="3905795" cy="236253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6EA3B36-8750-4CF7-B03F-04560C77BEB5}"/>
              </a:ext>
            </a:extLst>
          </p:cNvPr>
          <p:cNvSpPr/>
          <p:nvPr/>
        </p:nvSpPr>
        <p:spPr>
          <a:xfrm>
            <a:off x="1914258" y="3845607"/>
            <a:ext cx="1392964" cy="2307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217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700702" cy="1499616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修改後重新觀察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2637A69-D91F-4042-8656-46081EDAC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1937321"/>
            <a:ext cx="7603766" cy="426930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73974B3-17E7-4493-82C8-765E9499805E}"/>
              </a:ext>
            </a:extLst>
          </p:cNvPr>
          <p:cNvSpPr/>
          <p:nvPr/>
        </p:nvSpPr>
        <p:spPr>
          <a:xfrm>
            <a:off x="6205057" y="3816991"/>
            <a:ext cx="564859" cy="2768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B2B21FA-271D-4C87-843D-8788064231A2}"/>
              </a:ext>
            </a:extLst>
          </p:cNvPr>
          <p:cNvSpPr txBox="1"/>
          <p:nvPr/>
        </p:nvSpPr>
        <p:spPr>
          <a:xfrm>
            <a:off x="6096000" y="41875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點下去</a:t>
            </a:r>
          </a:p>
        </p:txBody>
      </p:sp>
    </p:spTree>
    <p:extLst>
      <p:ext uri="{BB962C8B-B14F-4D97-AF65-F5344CB8AC3E}">
        <p14:creationId xmlns:p14="http://schemas.microsoft.com/office/powerpoint/2010/main" val="763467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700702" cy="1499616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修改網頁畫面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16D7721-BE4E-49FF-A071-BCA7E7EF1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1862355"/>
            <a:ext cx="9494570" cy="472827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93C55E2-FB37-4A6C-8E0C-0E621B53F80A}"/>
              </a:ext>
            </a:extLst>
          </p:cNvPr>
          <p:cNvSpPr/>
          <p:nvPr/>
        </p:nvSpPr>
        <p:spPr>
          <a:xfrm>
            <a:off x="1024128" y="2281806"/>
            <a:ext cx="564859" cy="2768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21CC348-08D3-4356-B4CA-427BB1D08FEA}"/>
              </a:ext>
            </a:extLst>
          </p:cNvPr>
          <p:cNvSpPr txBox="1"/>
          <p:nvPr/>
        </p:nvSpPr>
        <p:spPr>
          <a:xfrm>
            <a:off x="1024128" y="282010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變成剛剛修改的文字了</a:t>
            </a:r>
          </a:p>
        </p:txBody>
      </p:sp>
    </p:spTree>
    <p:extLst>
      <p:ext uri="{BB962C8B-B14F-4D97-AF65-F5344CB8AC3E}">
        <p14:creationId xmlns:p14="http://schemas.microsoft.com/office/powerpoint/2010/main" val="2119731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700702" cy="1499616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指令集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2A1C934-7DDC-4E36-AE12-4BE939B05275}"/>
              </a:ext>
            </a:extLst>
          </p:cNvPr>
          <p:cNvSpPr txBox="1"/>
          <p:nvPr/>
        </p:nvSpPr>
        <p:spPr>
          <a:xfrm>
            <a:off x="976977" y="1756872"/>
            <a:ext cx="11396783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獲取目前電腦中的所有</a:t>
            </a:r>
            <a:r>
              <a:rPr lang="en-US" altLang="zh-TW" dirty="0"/>
              <a:t>container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docker </a:t>
            </a:r>
            <a:r>
              <a:rPr lang="en-US" altLang="zh-TW" dirty="0" err="1">
                <a:solidFill>
                  <a:srgbClr val="FF0000"/>
                </a:solidFill>
              </a:rPr>
              <a:t>ps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/>
              <a:t>將</a:t>
            </a:r>
            <a:r>
              <a:rPr lang="en-US" altLang="zh-TW" dirty="0"/>
              <a:t>container</a:t>
            </a:r>
            <a:r>
              <a:rPr lang="zh-TW" altLang="en-US" dirty="0"/>
              <a:t>停止運作</a:t>
            </a:r>
            <a:r>
              <a:rPr lang="en-US" altLang="zh-TW" dirty="0"/>
              <a:t>:&lt;the-container-id&gt;</a:t>
            </a:r>
            <a:r>
              <a:rPr lang="zh-TW" altLang="en-US" dirty="0"/>
              <a:t>為</a:t>
            </a:r>
            <a:r>
              <a:rPr lang="en-US" altLang="zh-TW" dirty="0"/>
              <a:t>container</a:t>
            </a:r>
            <a:r>
              <a:rPr lang="zh-TW" altLang="en-US" dirty="0"/>
              <a:t>的</a:t>
            </a:r>
            <a:r>
              <a:rPr lang="en-US" altLang="zh-TW" dirty="0"/>
              <a:t>ID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docker stop &lt;the-container-id&gt;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container</a:t>
            </a:r>
            <a:r>
              <a:rPr lang="zh-TW" altLang="en-US" dirty="0"/>
              <a:t>停止後，可以利用以下指令將其刪除</a:t>
            </a:r>
            <a:r>
              <a:rPr lang="en-US" altLang="zh-TW" dirty="0"/>
              <a:t>:&lt;the-container-id&gt;</a:t>
            </a:r>
            <a:r>
              <a:rPr lang="zh-TW" altLang="en-US" dirty="0"/>
              <a:t>為</a:t>
            </a:r>
            <a:r>
              <a:rPr lang="en-US" altLang="zh-TW" dirty="0"/>
              <a:t>container</a:t>
            </a:r>
            <a:r>
              <a:rPr lang="zh-TW" altLang="en-US" dirty="0"/>
              <a:t>的</a:t>
            </a:r>
            <a:r>
              <a:rPr lang="en-US" altLang="zh-TW" dirty="0"/>
              <a:t>ID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docker rm &lt;the-container-id&gt;</a:t>
            </a:r>
          </a:p>
        </p:txBody>
      </p:sp>
    </p:spTree>
    <p:extLst>
      <p:ext uri="{BB962C8B-B14F-4D97-AF65-F5344CB8AC3E}">
        <p14:creationId xmlns:p14="http://schemas.microsoft.com/office/powerpoint/2010/main" val="947439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E16E104-0B6E-4D1C-A3F0-1D20C0DF8D7F}"/>
              </a:ext>
            </a:extLst>
          </p:cNvPr>
          <p:cNvSpPr/>
          <p:nvPr/>
        </p:nvSpPr>
        <p:spPr>
          <a:xfrm>
            <a:off x="3487023" y="3198226"/>
            <a:ext cx="8704977" cy="18455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8686" y="3575549"/>
            <a:ext cx="7501650" cy="988061"/>
          </a:xfrm>
        </p:spPr>
        <p:txBody>
          <a:bodyPr rtlCol="0" anchor="t">
            <a:normAutofit/>
          </a:bodyPr>
          <a:lstStyle/>
          <a:p>
            <a:pPr rtl="0"/>
            <a:r>
              <a:rPr lang="zh-TW" altLang="en-US" sz="5000" dirty="0">
                <a:solidFill>
                  <a:srgbClr val="FFFFFF"/>
                </a:solidFill>
              </a:rPr>
              <a:t>分享</a:t>
            </a:r>
            <a:r>
              <a:rPr lang="en-US" altLang="zh-TW" sz="5000" dirty="0">
                <a:solidFill>
                  <a:srgbClr val="FFFFFF"/>
                </a:solidFill>
              </a:rPr>
              <a:t>Docker</a:t>
            </a:r>
            <a:r>
              <a:rPr lang="zh-TW" altLang="en-US" sz="5000" dirty="0">
                <a:solidFill>
                  <a:srgbClr val="FFFFFF"/>
                </a:solidFill>
              </a:rPr>
              <a:t>專案</a:t>
            </a:r>
            <a:endParaRPr lang="zh-TW" altLang="en-US" sz="5000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3449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700702" cy="1499616"/>
          </a:xfrm>
        </p:spPr>
        <p:txBody>
          <a:bodyPr rtlCol="0">
            <a:normAutofit/>
          </a:bodyPr>
          <a:lstStyle/>
          <a:p>
            <a:r>
              <a:rPr lang="zh-TW" altLang="en-US" dirty="0"/>
              <a:t>創建新的</a:t>
            </a:r>
            <a:r>
              <a:rPr lang="en-US" altLang="zh-TW" dirty="0"/>
              <a:t>repo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2A1C934-7DDC-4E36-AE12-4BE939B05275}"/>
              </a:ext>
            </a:extLst>
          </p:cNvPr>
          <p:cNvSpPr txBox="1"/>
          <p:nvPr/>
        </p:nvSpPr>
        <p:spPr>
          <a:xfrm>
            <a:off x="976977" y="1756872"/>
            <a:ext cx="11396783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到</a:t>
            </a:r>
            <a:r>
              <a:rPr lang="en-US" altLang="zh-TW" dirty="0"/>
              <a:t>Docker hub</a:t>
            </a:r>
            <a:r>
              <a:rPr lang="zh-TW" altLang="en-US" dirty="0"/>
              <a:t>註冊後登入。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網址：</a:t>
            </a:r>
            <a:r>
              <a:rPr lang="en-US" altLang="zh-TW" dirty="0">
                <a:hlinkClick r:id="rId3"/>
              </a:rPr>
              <a:t>https://hub.docker.com/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05CE65A-5934-43BD-89CE-DB12C2480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8" y="2751589"/>
            <a:ext cx="7372047" cy="328352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4529277-4C90-44D8-9BD7-710774AA0471}"/>
              </a:ext>
            </a:extLst>
          </p:cNvPr>
          <p:cNvSpPr/>
          <p:nvPr/>
        </p:nvSpPr>
        <p:spPr>
          <a:xfrm>
            <a:off x="5696125" y="3355596"/>
            <a:ext cx="872455" cy="3355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CFA69AA-572E-409E-A3AC-FFCB38C2AC7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568580" y="3523376"/>
            <a:ext cx="202174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7530CD5-0481-4C8D-BD0A-99DFC9FE331A}"/>
              </a:ext>
            </a:extLst>
          </p:cNvPr>
          <p:cNvSpPr txBox="1"/>
          <p:nvPr/>
        </p:nvSpPr>
        <p:spPr>
          <a:xfrm>
            <a:off x="8686460" y="3343706"/>
            <a:ext cx="3318186" cy="456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點集此按鈕創建一個新的</a:t>
            </a:r>
            <a:r>
              <a:rPr lang="en-US" altLang="zh-TW" dirty="0"/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3430304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C62BD7D-55F0-43A3-8A5F-04877C01A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42" y="2140965"/>
            <a:ext cx="6450598" cy="331919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700702" cy="1499616"/>
          </a:xfrm>
        </p:spPr>
        <p:txBody>
          <a:bodyPr rtlCol="0">
            <a:normAutofit/>
          </a:bodyPr>
          <a:lstStyle/>
          <a:p>
            <a:r>
              <a:rPr lang="zh-TW" altLang="en-US" dirty="0"/>
              <a:t>創建新的</a:t>
            </a:r>
            <a:r>
              <a:rPr lang="en-US" altLang="zh-TW" dirty="0"/>
              <a:t>repo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529277-4C90-44D8-9BD7-710774AA0471}"/>
              </a:ext>
            </a:extLst>
          </p:cNvPr>
          <p:cNvSpPr/>
          <p:nvPr/>
        </p:nvSpPr>
        <p:spPr>
          <a:xfrm>
            <a:off x="1912691" y="3068273"/>
            <a:ext cx="872455" cy="3355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CFA69AA-572E-409E-A3AC-FFCB38C2AC7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785146" y="3236053"/>
            <a:ext cx="477333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7530CD5-0481-4C8D-BD0A-99DFC9FE331A}"/>
              </a:ext>
            </a:extLst>
          </p:cNvPr>
          <p:cNvSpPr txBox="1"/>
          <p:nvPr/>
        </p:nvSpPr>
        <p:spPr>
          <a:xfrm>
            <a:off x="7646224" y="2946977"/>
            <a:ext cx="3578245" cy="872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此處名稱需</a:t>
            </a:r>
            <a:r>
              <a:rPr lang="en-US" altLang="zh-TW" dirty="0"/>
              <a:t>image</a:t>
            </a:r>
            <a:r>
              <a:rPr lang="zh-TW" altLang="en-US" dirty="0"/>
              <a:t>名稱相同。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可使用</a:t>
            </a:r>
            <a:r>
              <a:rPr lang="en-US" altLang="zh-TW" dirty="0"/>
              <a:t>docker container ls</a:t>
            </a:r>
            <a:r>
              <a:rPr lang="zh-TW" altLang="en-US" dirty="0"/>
              <a:t>來查看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47C1244-B4F5-4F9A-A209-5E682C16E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903" y="3862070"/>
            <a:ext cx="5226886" cy="274931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FEB21A5-385E-4BB2-9365-3EBAA7DB7BE6}"/>
              </a:ext>
            </a:extLst>
          </p:cNvPr>
          <p:cNvSpPr/>
          <p:nvPr/>
        </p:nvSpPr>
        <p:spPr>
          <a:xfrm>
            <a:off x="7366933" y="4331142"/>
            <a:ext cx="778777" cy="2828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529E256-9943-424B-BD0A-64E95893EA5D}"/>
              </a:ext>
            </a:extLst>
          </p:cNvPr>
          <p:cNvSpPr txBox="1"/>
          <p:nvPr/>
        </p:nvSpPr>
        <p:spPr>
          <a:xfrm>
            <a:off x="3082685" y="5399671"/>
            <a:ext cx="872456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FF0000"/>
                </a:solidFill>
              </a:rPr>
              <a:t>要一樣</a:t>
            </a:r>
            <a:endParaRPr lang="en-US" altLang="zh-TW" dirty="0">
              <a:solidFill>
                <a:srgbClr val="FF0000"/>
              </a:solidFill>
            </a:endParaRPr>
          </a:p>
        </p:txBody>
      </p:sp>
      <p:cxnSp>
        <p:nvCxnSpPr>
          <p:cNvPr id="7" name="接點: 肘形 6">
            <a:extLst>
              <a:ext uri="{FF2B5EF4-FFF2-40B4-BE49-F238E27FC236}">
                <a16:creationId xmlns:a16="http://schemas.microsoft.com/office/drawing/2014/main" id="{5E8F0DBA-DCD5-4F0B-9BE8-92BDCB306A72}"/>
              </a:ext>
            </a:extLst>
          </p:cNvPr>
          <p:cNvCxnSpPr>
            <a:cxnSpLocks/>
            <a:stCxn id="5" idx="2"/>
            <a:endCxn id="11" idx="1"/>
          </p:cNvCxnSpPr>
          <p:nvPr/>
        </p:nvCxnSpPr>
        <p:spPr>
          <a:xfrm rot="16200000" flipH="1">
            <a:off x="1603749" y="4149003"/>
            <a:ext cx="2224106" cy="73376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1A243BC8-7D05-40D3-83FC-F629974EE82E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rot="10800000" flipV="1">
            <a:off x="3955141" y="4472543"/>
            <a:ext cx="3411792" cy="115539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52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en-US" altLang="zh-TW" cap="none" dirty="0"/>
              <a:t>Docker</a:t>
            </a:r>
            <a:r>
              <a:rPr lang="zh-TW" altLang="en-US" dirty="0"/>
              <a:t>是什麼</a:t>
            </a:r>
            <a:r>
              <a:rPr lang="en-US" altLang="zh-TW" dirty="0"/>
              <a:t>?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212A2C-36A4-4ED9-9D96-821F6F084129}"/>
              </a:ext>
            </a:extLst>
          </p:cNvPr>
          <p:cNvSpPr txBox="1"/>
          <p:nvPr/>
        </p:nvSpPr>
        <p:spPr>
          <a:xfrm>
            <a:off x="1024128" y="1761389"/>
            <a:ext cx="714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簡單來說</a:t>
            </a:r>
            <a:r>
              <a:rPr lang="en-US" altLang="zh-TW" dirty="0"/>
              <a:t>Docker</a:t>
            </a:r>
            <a:r>
              <a:rPr lang="zh-TW" altLang="en-US" dirty="0"/>
              <a:t>是類似於虛擬機的東西，但是比虛擬機輕量化不少。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85D3B3-8195-4546-B713-86A59DB06DFC}"/>
              </a:ext>
            </a:extLst>
          </p:cNvPr>
          <p:cNvSpPr/>
          <p:nvPr/>
        </p:nvSpPr>
        <p:spPr>
          <a:xfrm>
            <a:off x="1636159" y="3020038"/>
            <a:ext cx="1349956" cy="3775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APP#1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B7AD09-2CF9-4E2F-8820-CCF867E86B6D}"/>
              </a:ext>
            </a:extLst>
          </p:cNvPr>
          <p:cNvSpPr/>
          <p:nvPr/>
        </p:nvSpPr>
        <p:spPr>
          <a:xfrm>
            <a:off x="1636159" y="3397542"/>
            <a:ext cx="1349956" cy="3775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BINS/LIBS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004D824-C6A1-4926-97DD-68DA5856CEA2}"/>
              </a:ext>
            </a:extLst>
          </p:cNvPr>
          <p:cNvSpPr/>
          <p:nvPr/>
        </p:nvSpPr>
        <p:spPr>
          <a:xfrm>
            <a:off x="1636159" y="3775045"/>
            <a:ext cx="1349956" cy="96473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OS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8F34E35-CFC6-4AE5-A673-B3F242B3EDF7}"/>
              </a:ext>
            </a:extLst>
          </p:cNvPr>
          <p:cNvSpPr/>
          <p:nvPr/>
        </p:nvSpPr>
        <p:spPr>
          <a:xfrm>
            <a:off x="3072074" y="3020038"/>
            <a:ext cx="1349956" cy="377504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APP#2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0C9CF33-1C99-4F72-B307-E0A5A5BA9F3E}"/>
              </a:ext>
            </a:extLst>
          </p:cNvPr>
          <p:cNvSpPr/>
          <p:nvPr/>
        </p:nvSpPr>
        <p:spPr>
          <a:xfrm>
            <a:off x="3072074" y="3397542"/>
            <a:ext cx="1349956" cy="377504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BINS/LIBS</a:t>
            </a:r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25A31D3-8992-4A75-B221-BE6AC6A081E2}"/>
              </a:ext>
            </a:extLst>
          </p:cNvPr>
          <p:cNvSpPr/>
          <p:nvPr/>
        </p:nvSpPr>
        <p:spPr>
          <a:xfrm>
            <a:off x="3072074" y="3775045"/>
            <a:ext cx="1349956" cy="964735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OS</a:t>
            </a:r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633A568-0DCD-46CF-9AB3-D5DC3EBB95D7}"/>
              </a:ext>
            </a:extLst>
          </p:cNvPr>
          <p:cNvSpPr/>
          <p:nvPr/>
        </p:nvSpPr>
        <p:spPr>
          <a:xfrm>
            <a:off x="4507989" y="3020038"/>
            <a:ext cx="1349956" cy="377504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APP#3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F995C69-92AE-4AE3-8B74-F3D67FDD95FD}"/>
              </a:ext>
            </a:extLst>
          </p:cNvPr>
          <p:cNvSpPr/>
          <p:nvPr/>
        </p:nvSpPr>
        <p:spPr>
          <a:xfrm>
            <a:off x="4507989" y="3397542"/>
            <a:ext cx="1349956" cy="377504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BINS/LIBS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7494385-3754-4741-9A7B-AD5304D40723}"/>
              </a:ext>
            </a:extLst>
          </p:cNvPr>
          <p:cNvSpPr/>
          <p:nvPr/>
        </p:nvSpPr>
        <p:spPr>
          <a:xfrm>
            <a:off x="4507989" y="3775045"/>
            <a:ext cx="1349956" cy="964735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OS</a:t>
            </a:r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5AC9919-8C8D-486C-8D67-0A634394DBB3}"/>
              </a:ext>
            </a:extLst>
          </p:cNvPr>
          <p:cNvSpPr/>
          <p:nvPr/>
        </p:nvSpPr>
        <p:spPr>
          <a:xfrm>
            <a:off x="1636157" y="4806509"/>
            <a:ext cx="4221787" cy="5456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Hypervisor</a:t>
            </a:r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7565193-2D0A-42EE-AD7B-1F3C45FEC6D0}"/>
              </a:ext>
            </a:extLst>
          </p:cNvPr>
          <p:cNvSpPr/>
          <p:nvPr/>
        </p:nvSpPr>
        <p:spPr>
          <a:xfrm>
            <a:off x="1636157" y="5418908"/>
            <a:ext cx="4221787" cy="5456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Operating System</a:t>
            </a:r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C9423D9-60AB-4D73-B7C2-31E376813F53}"/>
              </a:ext>
            </a:extLst>
          </p:cNvPr>
          <p:cNvSpPr/>
          <p:nvPr/>
        </p:nvSpPr>
        <p:spPr>
          <a:xfrm>
            <a:off x="1636156" y="6030923"/>
            <a:ext cx="4221787" cy="54567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Infrastructure</a:t>
            </a:r>
            <a:endParaRPr lang="zh-TW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0C9230C-5B03-44EF-B530-8491AB260F5F}"/>
              </a:ext>
            </a:extLst>
          </p:cNvPr>
          <p:cNvSpPr/>
          <p:nvPr/>
        </p:nvSpPr>
        <p:spPr>
          <a:xfrm>
            <a:off x="6883138" y="3967895"/>
            <a:ext cx="1349956" cy="3775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APP#1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5E95AA3-7B60-4B5F-8510-1493024B90B3}"/>
              </a:ext>
            </a:extLst>
          </p:cNvPr>
          <p:cNvSpPr/>
          <p:nvPr/>
        </p:nvSpPr>
        <p:spPr>
          <a:xfrm>
            <a:off x="6883139" y="4353695"/>
            <a:ext cx="1349956" cy="3775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BINS/LIBS</a:t>
            </a:r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60B58AA-282A-4824-97A7-2C8263830F2E}"/>
              </a:ext>
            </a:extLst>
          </p:cNvPr>
          <p:cNvSpPr/>
          <p:nvPr/>
        </p:nvSpPr>
        <p:spPr>
          <a:xfrm>
            <a:off x="8319053" y="3967895"/>
            <a:ext cx="1349956" cy="377504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APP#2</a:t>
            </a:r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26A9523-D258-485B-BB62-1501D78196A4}"/>
              </a:ext>
            </a:extLst>
          </p:cNvPr>
          <p:cNvSpPr/>
          <p:nvPr/>
        </p:nvSpPr>
        <p:spPr>
          <a:xfrm>
            <a:off x="8319054" y="4353695"/>
            <a:ext cx="1349956" cy="377504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BINS/LIBS</a:t>
            </a:r>
            <a:endParaRPr lang="zh-TW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0657259-0DB7-4DEE-A3EB-B2A9C10FB35C}"/>
              </a:ext>
            </a:extLst>
          </p:cNvPr>
          <p:cNvSpPr/>
          <p:nvPr/>
        </p:nvSpPr>
        <p:spPr>
          <a:xfrm>
            <a:off x="9754968" y="3967895"/>
            <a:ext cx="1349956" cy="377504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APP#3</a:t>
            </a:r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DAF94DA-F6F6-4B6F-B240-47ED9CAF004E}"/>
              </a:ext>
            </a:extLst>
          </p:cNvPr>
          <p:cNvSpPr/>
          <p:nvPr/>
        </p:nvSpPr>
        <p:spPr>
          <a:xfrm>
            <a:off x="9754969" y="4353695"/>
            <a:ext cx="1349956" cy="377504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BINS/LIBS</a:t>
            </a:r>
            <a:endParaRPr lang="zh-TW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BE3A3F9-164B-447E-B6F3-2F6AFFD962A1}"/>
              </a:ext>
            </a:extLst>
          </p:cNvPr>
          <p:cNvSpPr/>
          <p:nvPr/>
        </p:nvSpPr>
        <p:spPr>
          <a:xfrm>
            <a:off x="6883139" y="4806509"/>
            <a:ext cx="4221787" cy="5456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Docker</a:t>
            </a:r>
            <a:endParaRPr lang="zh-TW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3B58281-CF67-4C95-B592-AF21C6FB07F1}"/>
              </a:ext>
            </a:extLst>
          </p:cNvPr>
          <p:cNvSpPr/>
          <p:nvPr/>
        </p:nvSpPr>
        <p:spPr>
          <a:xfrm>
            <a:off x="6883139" y="5418908"/>
            <a:ext cx="4221787" cy="5456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Operating System</a:t>
            </a:r>
            <a:endParaRPr lang="zh-TW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3D8079B-F7FB-4667-9454-E55D39CF5E45}"/>
              </a:ext>
            </a:extLst>
          </p:cNvPr>
          <p:cNvSpPr/>
          <p:nvPr/>
        </p:nvSpPr>
        <p:spPr>
          <a:xfrm>
            <a:off x="6883138" y="6030923"/>
            <a:ext cx="4221787" cy="54567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Infrastructure</a:t>
            </a:r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117B77A5-C414-47EC-A852-8CB92B1B1D47}"/>
              </a:ext>
            </a:extLst>
          </p:cNvPr>
          <p:cNvSpPr txBox="1"/>
          <p:nvPr/>
        </p:nvSpPr>
        <p:spPr>
          <a:xfrm>
            <a:off x="2861710" y="2353661"/>
            <a:ext cx="1770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Virtual Machine</a:t>
            </a:r>
            <a:endParaRPr lang="zh-TW" altLang="en-US" dirty="0"/>
          </a:p>
        </p:txBody>
      </p:sp>
      <p:pic>
        <p:nvPicPr>
          <p:cNvPr id="48" name="圖片 47">
            <a:extLst>
              <a:ext uri="{FF2B5EF4-FFF2-40B4-BE49-F238E27FC236}">
                <a16:creationId xmlns:a16="http://schemas.microsoft.com/office/drawing/2014/main" id="{F561603A-2ACC-46D8-BBFE-3B32F9B8F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156" y="2302544"/>
            <a:ext cx="545670" cy="545670"/>
          </a:xfrm>
          <a:prstGeom prst="rect">
            <a:avLst/>
          </a:prstGeom>
        </p:spPr>
      </p:pic>
      <p:sp>
        <p:nvSpPr>
          <p:cNvPr id="49" name="文字方塊 48">
            <a:extLst>
              <a:ext uri="{FF2B5EF4-FFF2-40B4-BE49-F238E27FC236}">
                <a16:creationId xmlns:a16="http://schemas.microsoft.com/office/drawing/2014/main" id="{D04C8F71-5582-4A18-AC42-38050AAD7B31}"/>
              </a:ext>
            </a:extLst>
          </p:cNvPr>
          <p:cNvSpPr txBox="1"/>
          <p:nvPr/>
        </p:nvSpPr>
        <p:spPr>
          <a:xfrm>
            <a:off x="8536213" y="235366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Docker</a:t>
            </a:r>
            <a:endParaRPr lang="zh-TW" altLang="en-US" dirty="0"/>
          </a:p>
        </p:txBody>
      </p:sp>
      <p:pic>
        <p:nvPicPr>
          <p:cNvPr id="50" name="圖片 49">
            <a:extLst>
              <a:ext uri="{FF2B5EF4-FFF2-40B4-BE49-F238E27FC236}">
                <a16:creationId xmlns:a16="http://schemas.microsoft.com/office/drawing/2014/main" id="{5E815E19-CD10-4FDB-AB3D-B9C8C512B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138" y="2302544"/>
            <a:ext cx="545670" cy="54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700702" cy="1499616"/>
          </a:xfrm>
        </p:spPr>
        <p:txBody>
          <a:bodyPr rtlCol="0">
            <a:normAutofit/>
          </a:bodyPr>
          <a:lstStyle/>
          <a:p>
            <a:r>
              <a:rPr lang="zh-TW" altLang="en-US" dirty="0"/>
              <a:t>在</a:t>
            </a:r>
            <a:r>
              <a:rPr lang="en-US" altLang="zh-TW" dirty="0"/>
              <a:t>CMD</a:t>
            </a:r>
            <a:r>
              <a:rPr lang="zh-TW" altLang="en-US" dirty="0"/>
              <a:t>上登入</a:t>
            </a:r>
            <a:r>
              <a:rPr lang="en-US" altLang="zh-TW" dirty="0"/>
              <a:t>docker hub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5867FC6-F8BA-4FB8-A346-194178A4397F}"/>
              </a:ext>
            </a:extLst>
          </p:cNvPr>
          <p:cNvSpPr txBox="1"/>
          <p:nvPr/>
        </p:nvSpPr>
        <p:spPr>
          <a:xfrm>
            <a:off x="1024128" y="2018246"/>
            <a:ext cx="4445494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指令如下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docker login -u YOUR-USER-NAME</a:t>
            </a:r>
          </a:p>
        </p:txBody>
      </p:sp>
    </p:spTree>
    <p:extLst>
      <p:ext uri="{BB962C8B-B14F-4D97-AF65-F5344CB8AC3E}">
        <p14:creationId xmlns:p14="http://schemas.microsoft.com/office/powerpoint/2010/main" val="3497368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700702" cy="1499616"/>
          </a:xfrm>
        </p:spPr>
        <p:txBody>
          <a:bodyPr rtlCol="0">
            <a:normAutofit/>
          </a:bodyPr>
          <a:lstStyle/>
          <a:p>
            <a:r>
              <a:rPr lang="zh-TW" altLang="en-US" dirty="0"/>
              <a:t>給你的</a:t>
            </a:r>
            <a:r>
              <a:rPr lang="en-US" altLang="zh-TW" dirty="0"/>
              <a:t>image</a:t>
            </a:r>
            <a:r>
              <a:rPr lang="zh-TW" altLang="en-US" dirty="0"/>
              <a:t>上</a:t>
            </a:r>
            <a:r>
              <a:rPr lang="en-US" altLang="zh-TW" dirty="0"/>
              <a:t>tag(</a:t>
            </a:r>
            <a:r>
              <a:rPr lang="zh-TW" altLang="en-US" dirty="0"/>
              <a:t>標籤</a:t>
            </a:r>
            <a:r>
              <a:rPr lang="en-US" altLang="zh-TW" dirty="0"/>
              <a:t>)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6C8ADEA-DC09-449E-8605-98FC9BC1DF23}"/>
              </a:ext>
            </a:extLst>
          </p:cNvPr>
          <p:cNvSpPr txBox="1"/>
          <p:nvPr/>
        </p:nvSpPr>
        <p:spPr>
          <a:xfrm>
            <a:off x="976977" y="1756872"/>
            <a:ext cx="11396783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由於上傳到</a:t>
            </a:r>
            <a:r>
              <a:rPr lang="en-US" altLang="zh-TW" dirty="0"/>
              <a:t>docker hub</a:t>
            </a:r>
            <a:r>
              <a:rPr lang="zh-TW" altLang="en-US" dirty="0"/>
              <a:t>時需要指定名稱與位址才能上傳，因此要為</a:t>
            </a:r>
            <a:r>
              <a:rPr lang="en-US" altLang="zh-TW" dirty="0"/>
              <a:t>image</a:t>
            </a:r>
            <a:r>
              <a:rPr lang="zh-TW" altLang="en-US" dirty="0"/>
              <a:t>加上</a:t>
            </a:r>
            <a:r>
              <a:rPr lang="en-US" altLang="zh-TW" dirty="0"/>
              <a:t>tag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指令如下：請將</a:t>
            </a:r>
            <a:r>
              <a:rPr lang="en-US" altLang="zh-TW" dirty="0">
                <a:solidFill>
                  <a:srgbClr val="FF0000"/>
                </a:solidFill>
              </a:rPr>
              <a:t>YOUR-USER-NAME</a:t>
            </a:r>
            <a:r>
              <a:rPr lang="zh-TW" altLang="en-US" dirty="0"/>
              <a:t>換成自己的名稱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docker tag </a:t>
            </a:r>
            <a:r>
              <a:rPr lang="en-US" altLang="zh-TW" dirty="0" err="1">
                <a:solidFill>
                  <a:srgbClr val="FF0000"/>
                </a:solidFill>
              </a:rPr>
              <a:t>dockerfile_test</a:t>
            </a:r>
            <a:r>
              <a:rPr lang="en-US" altLang="zh-TW" dirty="0">
                <a:solidFill>
                  <a:srgbClr val="FF0000"/>
                </a:solidFill>
              </a:rPr>
              <a:t> YOUR-USER-NAME/</a:t>
            </a:r>
            <a:r>
              <a:rPr lang="en-US" altLang="zh-TW" dirty="0" err="1">
                <a:solidFill>
                  <a:srgbClr val="FF0000"/>
                </a:solidFill>
              </a:rPr>
              <a:t>dockerfile_test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5367AF95-2F19-41E3-91AA-7CC84F5F062A}"/>
              </a:ext>
            </a:extLst>
          </p:cNvPr>
          <p:cNvCxnSpPr/>
          <p:nvPr/>
        </p:nvCxnSpPr>
        <p:spPr>
          <a:xfrm>
            <a:off x="2231472" y="3043604"/>
            <a:ext cx="14512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6D6DCE6A-1D10-4063-A7A8-FA8C029943CB}"/>
              </a:ext>
            </a:extLst>
          </p:cNvPr>
          <p:cNvCxnSpPr/>
          <p:nvPr/>
        </p:nvCxnSpPr>
        <p:spPr>
          <a:xfrm>
            <a:off x="5882081" y="3035014"/>
            <a:ext cx="14512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E97B5C5-DE99-4AEB-9F1B-9F89F61A1A23}"/>
              </a:ext>
            </a:extLst>
          </p:cNvPr>
          <p:cNvSpPr txBox="1"/>
          <p:nvPr/>
        </p:nvSpPr>
        <p:spPr>
          <a:xfrm>
            <a:off x="1973515" y="3906365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本地的</a:t>
            </a:r>
            <a:r>
              <a:rPr lang="en-US" altLang="zh-TW" dirty="0"/>
              <a:t>image</a:t>
            </a:r>
            <a:r>
              <a:rPr lang="zh-TW" altLang="en-US" dirty="0"/>
              <a:t>名稱</a:t>
            </a:r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ECC50683-BC38-435F-AE50-B25ED8E7AE04}"/>
              </a:ext>
            </a:extLst>
          </p:cNvPr>
          <p:cNvSpPr/>
          <p:nvPr/>
        </p:nvSpPr>
        <p:spPr>
          <a:xfrm rot="5400000">
            <a:off x="2576279" y="3389204"/>
            <a:ext cx="761679" cy="27264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3728112-54F2-4BC1-97A8-C7CAA61E01DC}"/>
              </a:ext>
            </a:extLst>
          </p:cNvPr>
          <p:cNvSpPr txBox="1"/>
          <p:nvPr/>
        </p:nvSpPr>
        <p:spPr>
          <a:xfrm>
            <a:off x="5994548" y="47466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兩個要一樣</a:t>
            </a:r>
          </a:p>
        </p:txBody>
      </p: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A5473D84-01D5-4E7C-B865-49D1DA029FF6}"/>
              </a:ext>
            </a:extLst>
          </p:cNvPr>
          <p:cNvCxnSpPr>
            <a:cxnSpLocks/>
            <a:stCxn id="16" idx="2"/>
            <a:endCxn id="22" idx="1"/>
          </p:cNvCxnSpPr>
          <p:nvPr/>
        </p:nvCxnSpPr>
        <p:spPr>
          <a:xfrm rot="16200000" flipH="1">
            <a:off x="4148018" y="3084797"/>
            <a:ext cx="655631" cy="303743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A37FACB2-D8D0-430F-867E-755F066C38F0}"/>
              </a:ext>
            </a:extLst>
          </p:cNvPr>
          <p:cNvSpPr/>
          <p:nvPr/>
        </p:nvSpPr>
        <p:spPr>
          <a:xfrm rot="5400000">
            <a:off x="5886712" y="3833092"/>
            <a:ext cx="1554497" cy="27264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723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700702" cy="1499616"/>
          </a:xfrm>
        </p:spPr>
        <p:txBody>
          <a:bodyPr rtlCol="0">
            <a:normAutofit/>
          </a:bodyPr>
          <a:lstStyle/>
          <a:p>
            <a:r>
              <a:rPr lang="zh-TW" altLang="en-US" dirty="0"/>
              <a:t>將</a:t>
            </a:r>
            <a:r>
              <a:rPr lang="en-US" altLang="zh-TW" dirty="0"/>
              <a:t>image</a:t>
            </a:r>
            <a:r>
              <a:rPr lang="zh-TW" altLang="en-US" dirty="0"/>
              <a:t>推送到</a:t>
            </a:r>
            <a:r>
              <a:rPr lang="en-US" altLang="zh-TW" dirty="0"/>
              <a:t>docker hub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6C8ADEA-DC09-449E-8605-98FC9BC1DF23}"/>
              </a:ext>
            </a:extLst>
          </p:cNvPr>
          <p:cNvSpPr txBox="1"/>
          <p:nvPr/>
        </p:nvSpPr>
        <p:spPr>
          <a:xfrm>
            <a:off x="976977" y="1756872"/>
            <a:ext cx="11396783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指令如下，請將</a:t>
            </a:r>
            <a:r>
              <a:rPr lang="en-US" altLang="zh-TW" dirty="0">
                <a:solidFill>
                  <a:srgbClr val="FF0000"/>
                </a:solidFill>
              </a:rPr>
              <a:t>YOUR-USER-NAME</a:t>
            </a:r>
            <a:r>
              <a:rPr lang="zh-TW" altLang="en-US" dirty="0"/>
              <a:t>換成自己的名稱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docker push YOUR-USER-NAME/ </a:t>
            </a:r>
            <a:r>
              <a:rPr lang="en-US" altLang="zh-TW" dirty="0" err="1">
                <a:solidFill>
                  <a:srgbClr val="FF0000"/>
                </a:solidFill>
              </a:rPr>
              <a:t>dockerfile_test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/>
              <a:t>成功的化</a:t>
            </a:r>
            <a:r>
              <a:rPr lang="en-US" altLang="zh-TW" dirty="0" err="1"/>
              <a:t>cmd</a:t>
            </a:r>
            <a:r>
              <a:rPr lang="zh-TW" altLang="en-US" dirty="0"/>
              <a:t>與</a:t>
            </a:r>
            <a:r>
              <a:rPr lang="en-US" altLang="zh-TW" dirty="0"/>
              <a:t>docker</a:t>
            </a:r>
            <a:r>
              <a:rPr lang="zh-TW" altLang="en-US" dirty="0"/>
              <a:t> </a:t>
            </a:r>
            <a:r>
              <a:rPr lang="en-US" altLang="zh-TW" dirty="0"/>
              <a:t>hub</a:t>
            </a:r>
            <a:r>
              <a:rPr lang="zh-TW" altLang="en-US" dirty="0"/>
              <a:t>的畫面如下</a:t>
            </a:r>
            <a:r>
              <a:rPr lang="en-US" altLang="zh-TW" dirty="0"/>
              <a:t>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AF03998-A5BE-4556-9AB7-588CB2190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40" y="3168942"/>
            <a:ext cx="5058481" cy="262926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3B42069-30B0-4340-BD26-F9227D839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175" y="3168942"/>
            <a:ext cx="5058480" cy="265750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57D4B2FD-801D-4672-825C-CC689E75FCBE}"/>
              </a:ext>
            </a:extLst>
          </p:cNvPr>
          <p:cNvSpPr/>
          <p:nvPr/>
        </p:nvSpPr>
        <p:spPr>
          <a:xfrm>
            <a:off x="5659772" y="4048279"/>
            <a:ext cx="2922166" cy="11277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736DF35-B1DF-44CB-AF36-C01F0630747B}"/>
              </a:ext>
            </a:extLst>
          </p:cNvPr>
          <p:cNvSpPr txBox="1"/>
          <p:nvPr/>
        </p:nvSpPr>
        <p:spPr>
          <a:xfrm>
            <a:off x="6236874" y="5176006"/>
            <a:ext cx="3578245" cy="456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顯示你推送的時間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77149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700702" cy="1499616"/>
          </a:xfrm>
        </p:spPr>
        <p:txBody>
          <a:bodyPr rtlCol="0">
            <a:normAutofit/>
          </a:bodyPr>
          <a:lstStyle/>
          <a:p>
            <a:r>
              <a:rPr lang="zh-TW" altLang="en-US" dirty="0"/>
              <a:t>觀看自己</a:t>
            </a:r>
            <a:r>
              <a:rPr lang="en-US" altLang="zh-TW" dirty="0"/>
              <a:t>repo</a:t>
            </a:r>
            <a:r>
              <a:rPr lang="zh-TW" altLang="en-US" dirty="0"/>
              <a:t>的公開資訊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3B42069-30B0-4340-BD26-F9227D839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03" y="1987089"/>
            <a:ext cx="5058480" cy="265750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51AB3EE-B0FB-4C0A-B713-11EE7FE0E0B8}"/>
              </a:ext>
            </a:extLst>
          </p:cNvPr>
          <p:cNvSpPr/>
          <p:nvPr/>
        </p:nvSpPr>
        <p:spPr>
          <a:xfrm>
            <a:off x="5050171" y="1987090"/>
            <a:ext cx="688811" cy="4289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B15A6D6-CB60-4457-B76B-615C11726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157" y="2595172"/>
            <a:ext cx="6719582" cy="298421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A7604BE-1CF5-4472-9253-7088FF2DD08C}"/>
              </a:ext>
            </a:extLst>
          </p:cNvPr>
          <p:cNvSpPr/>
          <p:nvPr/>
        </p:nvSpPr>
        <p:spPr>
          <a:xfrm>
            <a:off x="8620289" y="4798800"/>
            <a:ext cx="2131334" cy="4289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B8C12E9-680D-46AC-83FC-F064E4EE2050}"/>
              </a:ext>
            </a:extLst>
          </p:cNvPr>
          <p:cNvSpPr txBox="1"/>
          <p:nvPr/>
        </p:nvSpPr>
        <p:spPr>
          <a:xfrm>
            <a:off x="6045326" y="2111574"/>
            <a:ext cx="3578245" cy="456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點擊</a:t>
            </a:r>
            <a:endParaRPr lang="en-US" altLang="zh-TW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53F8E02-7D86-457A-BFFA-2B776461D03A}"/>
              </a:ext>
            </a:extLst>
          </p:cNvPr>
          <p:cNvSpPr txBox="1"/>
          <p:nvPr/>
        </p:nvSpPr>
        <p:spPr>
          <a:xfrm>
            <a:off x="8146585" y="5319026"/>
            <a:ext cx="3578245" cy="872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利用此指令可在其他台電腦上將你該專案的</a:t>
            </a:r>
            <a:r>
              <a:rPr lang="en-US" altLang="zh-TW" dirty="0"/>
              <a:t>image</a:t>
            </a:r>
            <a:r>
              <a:rPr lang="zh-TW" altLang="en-US" dirty="0"/>
              <a:t>抓下來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400251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700702" cy="1499616"/>
          </a:xfrm>
        </p:spPr>
        <p:txBody>
          <a:bodyPr rtlCol="0">
            <a:normAutofit/>
          </a:bodyPr>
          <a:lstStyle/>
          <a:p>
            <a:r>
              <a:rPr lang="zh-TW" altLang="en-US" dirty="0"/>
              <a:t>使用別人的</a:t>
            </a:r>
            <a:r>
              <a:rPr lang="en-US" altLang="zh-TW" dirty="0"/>
              <a:t>image</a:t>
            </a:r>
            <a:r>
              <a:rPr lang="zh-TW" altLang="en-US" dirty="0"/>
              <a:t>生成</a:t>
            </a:r>
            <a:r>
              <a:rPr lang="en-US" altLang="zh-TW" dirty="0"/>
              <a:t>container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75C76B-F6A0-4B7E-B132-8AD4B979DB8B}"/>
              </a:ext>
            </a:extLst>
          </p:cNvPr>
          <p:cNvSpPr txBox="1"/>
          <p:nvPr/>
        </p:nvSpPr>
        <p:spPr>
          <a:xfrm>
            <a:off x="976977" y="1756872"/>
            <a:ext cx="11396783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利用以下指令執行上傳到</a:t>
            </a:r>
            <a:r>
              <a:rPr lang="en-US" altLang="zh-TW" dirty="0"/>
              <a:t>docker hub</a:t>
            </a:r>
            <a:r>
              <a:rPr lang="zh-TW" altLang="en-US" dirty="0"/>
              <a:t>上的專案，</a:t>
            </a:r>
            <a:r>
              <a:rPr lang="sv-SE" altLang="zh-TW" dirty="0">
                <a:solidFill>
                  <a:srgbClr val="FF0000"/>
                </a:solidFill>
              </a:rPr>
              <a:t> jimmylhm</a:t>
            </a:r>
            <a:r>
              <a:rPr lang="zh-TW" altLang="en-US" dirty="0"/>
              <a:t>可以換成你們任意人的</a:t>
            </a:r>
            <a:r>
              <a:rPr lang="en-US" altLang="zh-TW" dirty="0"/>
              <a:t>id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docker run -</a:t>
            </a:r>
            <a:r>
              <a:rPr lang="en-US" altLang="zh-TW" dirty="0" err="1">
                <a:solidFill>
                  <a:srgbClr val="FF0000"/>
                </a:solidFill>
              </a:rPr>
              <a:t>dp</a:t>
            </a:r>
            <a:r>
              <a:rPr lang="en-US" altLang="zh-TW" dirty="0">
                <a:solidFill>
                  <a:srgbClr val="FF0000"/>
                </a:solidFill>
              </a:rPr>
              <a:t> 80:8888 </a:t>
            </a:r>
            <a:r>
              <a:rPr lang="sv-SE" altLang="zh-TW" dirty="0">
                <a:solidFill>
                  <a:srgbClr val="FF0000"/>
                </a:solidFill>
              </a:rPr>
              <a:t>jimmylhm/dockerfile_test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9776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700702" cy="1499616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觀看別人的專案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75C76B-F6A0-4B7E-B132-8AD4B979DB8B}"/>
              </a:ext>
            </a:extLst>
          </p:cNvPr>
          <p:cNvSpPr txBox="1"/>
          <p:nvPr/>
        </p:nvSpPr>
        <p:spPr>
          <a:xfrm>
            <a:off x="976977" y="1756872"/>
            <a:ext cx="11396783" cy="456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回到</a:t>
            </a:r>
            <a:r>
              <a:rPr lang="en-US" altLang="zh-TW" dirty="0"/>
              <a:t>docker desktop</a:t>
            </a:r>
            <a:r>
              <a:rPr lang="zh-TW" altLang="en-US" dirty="0"/>
              <a:t>會有剛剛生成的</a:t>
            </a:r>
            <a:r>
              <a:rPr lang="en-US" altLang="zh-TW" dirty="0"/>
              <a:t>container</a:t>
            </a:r>
            <a:r>
              <a:rPr lang="zh-TW" altLang="en-US" dirty="0"/>
              <a:t>，點擊</a:t>
            </a:r>
            <a:r>
              <a:rPr lang="en-US" altLang="zh-TW" dirty="0"/>
              <a:t>port</a:t>
            </a:r>
            <a:r>
              <a:rPr lang="zh-TW" altLang="en-US" dirty="0"/>
              <a:t>號觀看</a:t>
            </a:r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ED910EE-8B1D-4FBF-935E-52D6F1CEB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2404393"/>
            <a:ext cx="7205472" cy="405838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9F48FE3-19B3-499F-B49E-92148338B4EF}"/>
              </a:ext>
            </a:extLst>
          </p:cNvPr>
          <p:cNvSpPr/>
          <p:nvPr/>
        </p:nvSpPr>
        <p:spPr>
          <a:xfrm>
            <a:off x="5877089" y="3782800"/>
            <a:ext cx="612611" cy="4289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9416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en-US" altLang="zh-TW" cap="none" dirty="0"/>
              <a:t>Docker</a:t>
            </a:r>
            <a:r>
              <a:rPr lang="zh-TW" altLang="en-US" dirty="0"/>
              <a:t>是什麼</a:t>
            </a:r>
            <a:r>
              <a:rPr lang="en-US" altLang="zh-TW" dirty="0"/>
              <a:t>?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212A2C-36A4-4ED9-9D96-821F6F084129}"/>
              </a:ext>
            </a:extLst>
          </p:cNvPr>
          <p:cNvSpPr txBox="1"/>
          <p:nvPr/>
        </p:nvSpPr>
        <p:spPr>
          <a:xfrm>
            <a:off x="1024128" y="1761389"/>
            <a:ext cx="8776762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舉例來說，你用</a:t>
            </a:r>
            <a:r>
              <a:rPr lang="en-US" altLang="zh-TW" dirty="0"/>
              <a:t>Flask</a:t>
            </a:r>
            <a:r>
              <a:rPr lang="zh-TW" altLang="en-US" dirty="0"/>
              <a:t>架構寫了影像相關的網站專案，裡面需要</a:t>
            </a:r>
            <a:r>
              <a:rPr lang="en-US" altLang="zh-TW" dirty="0"/>
              <a:t>import </a:t>
            </a:r>
            <a:r>
              <a:rPr lang="zh-TW" altLang="en-US" dirty="0"/>
              <a:t>數個</a:t>
            </a:r>
            <a:r>
              <a:rPr lang="en-US" altLang="zh-TW" dirty="0"/>
              <a:t>package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如下圖</a:t>
            </a:r>
            <a:endParaRPr lang="en-US" altLang="zh-TW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3852647-6987-4A6F-9004-31C14D33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867" y="3886915"/>
            <a:ext cx="2385869" cy="238586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04B97CE-D1F9-44BF-82CA-99921CE80DEA}"/>
              </a:ext>
            </a:extLst>
          </p:cNvPr>
          <p:cNvSpPr txBox="1"/>
          <p:nvPr/>
        </p:nvSpPr>
        <p:spPr>
          <a:xfrm flipH="1">
            <a:off x="5039853" y="4432530"/>
            <a:ext cx="195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Flask Web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B3FE7377-B355-4A67-B5AA-D0E5076698B3}"/>
              </a:ext>
            </a:extLst>
          </p:cNvPr>
          <p:cNvSpPr/>
          <p:nvPr/>
        </p:nvSpPr>
        <p:spPr>
          <a:xfrm>
            <a:off x="6997749" y="3576877"/>
            <a:ext cx="1400961" cy="36933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0F06F583-8098-4AF4-B4D8-BB662934B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4624" y="3538735"/>
            <a:ext cx="445614" cy="445614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CF11E323-99AA-4A9C-8D84-853BD3D193F8}"/>
              </a:ext>
            </a:extLst>
          </p:cNvPr>
          <p:cNvSpPr txBox="1"/>
          <p:nvPr/>
        </p:nvSpPr>
        <p:spPr>
          <a:xfrm>
            <a:off x="7229489" y="35768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numpy</a:t>
            </a:r>
            <a:endParaRPr lang="zh-TW" altLang="en-US" dirty="0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738D604D-FF8C-4B6F-8073-4CBED8042AFD}"/>
              </a:ext>
            </a:extLst>
          </p:cNvPr>
          <p:cNvSpPr/>
          <p:nvPr/>
        </p:nvSpPr>
        <p:spPr>
          <a:xfrm>
            <a:off x="7396294" y="4341370"/>
            <a:ext cx="1400961" cy="36933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1" name="圖片 40">
            <a:extLst>
              <a:ext uri="{FF2B5EF4-FFF2-40B4-BE49-F238E27FC236}">
                <a16:creationId xmlns:a16="http://schemas.microsoft.com/office/drawing/2014/main" id="{CC65991F-0DE4-4F5E-B02E-A82B67217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169" y="4303228"/>
            <a:ext cx="445614" cy="445614"/>
          </a:xfrm>
          <a:prstGeom prst="rect">
            <a:avLst/>
          </a:prstGeom>
        </p:spPr>
      </p:pic>
      <p:sp>
        <p:nvSpPr>
          <p:cNvPr id="42" name="文字方塊 41">
            <a:extLst>
              <a:ext uri="{FF2B5EF4-FFF2-40B4-BE49-F238E27FC236}">
                <a16:creationId xmlns:a16="http://schemas.microsoft.com/office/drawing/2014/main" id="{BA394AE6-A6E6-4AB5-8992-2FD2806A6F3D}"/>
              </a:ext>
            </a:extLst>
          </p:cNvPr>
          <p:cNvSpPr txBox="1"/>
          <p:nvPr/>
        </p:nvSpPr>
        <p:spPr>
          <a:xfrm>
            <a:off x="7698565" y="432946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Flask</a:t>
            </a:r>
            <a:endParaRPr lang="zh-TW" altLang="en-US" dirty="0"/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A1E56179-0FE0-4E14-8FCE-000D0C22D9F4}"/>
              </a:ext>
            </a:extLst>
          </p:cNvPr>
          <p:cNvSpPr/>
          <p:nvPr/>
        </p:nvSpPr>
        <p:spPr>
          <a:xfrm>
            <a:off x="7211736" y="5223356"/>
            <a:ext cx="1400961" cy="36933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4" name="圖片 43">
            <a:extLst>
              <a:ext uri="{FF2B5EF4-FFF2-40B4-BE49-F238E27FC236}">
                <a16:creationId xmlns:a16="http://schemas.microsoft.com/office/drawing/2014/main" id="{65AAE48B-6833-4E99-9FE1-0D4C62F28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611" y="5185214"/>
            <a:ext cx="445614" cy="445614"/>
          </a:xfrm>
          <a:prstGeom prst="rect">
            <a:avLst/>
          </a:prstGeom>
        </p:spPr>
      </p:pic>
      <p:sp>
        <p:nvSpPr>
          <p:cNvPr id="45" name="文字方塊 44">
            <a:extLst>
              <a:ext uri="{FF2B5EF4-FFF2-40B4-BE49-F238E27FC236}">
                <a16:creationId xmlns:a16="http://schemas.microsoft.com/office/drawing/2014/main" id="{EAE9EDE2-92BB-4A49-BE4A-07FD005FBA3F}"/>
              </a:ext>
            </a:extLst>
          </p:cNvPr>
          <p:cNvSpPr txBox="1"/>
          <p:nvPr/>
        </p:nvSpPr>
        <p:spPr>
          <a:xfrm>
            <a:off x="7657350" y="521144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cv2</a:t>
            </a:r>
            <a:endParaRPr lang="zh-TW" altLang="en-US" dirty="0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9B6DA5E-3D78-4A94-AB70-767CE9F9AAC3}"/>
              </a:ext>
            </a:extLst>
          </p:cNvPr>
          <p:cNvGrpSpPr/>
          <p:nvPr/>
        </p:nvGrpSpPr>
        <p:grpSpPr>
          <a:xfrm flipH="1">
            <a:off x="3639226" y="3670889"/>
            <a:ext cx="1684086" cy="445614"/>
            <a:chOff x="1948400" y="3555181"/>
            <a:chExt cx="1684086" cy="445614"/>
          </a:xfrm>
        </p:grpSpPr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801AF467-5158-4216-9D29-C0FCDB9250C9}"/>
                </a:ext>
              </a:extLst>
            </p:cNvPr>
            <p:cNvSpPr/>
            <p:nvPr/>
          </p:nvSpPr>
          <p:spPr>
            <a:xfrm>
              <a:off x="2231525" y="3593323"/>
              <a:ext cx="1400961" cy="369332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1" name="圖片 50">
              <a:extLst>
                <a:ext uri="{FF2B5EF4-FFF2-40B4-BE49-F238E27FC236}">
                  <a16:creationId xmlns:a16="http://schemas.microsoft.com/office/drawing/2014/main" id="{58A1C7E7-176B-42E0-882D-28A06665F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48400" y="3555181"/>
              <a:ext cx="445614" cy="445614"/>
            </a:xfrm>
            <a:prstGeom prst="rect">
              <a:avLst/>
            </a:prstGeom>
          </p:spPr>
        </p:pic>
      </p:grp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80201F6E-9EEA-42B6-A034-3CC140AC25CC}"/>
              </a:ext>
            </a:extLst>
          </p:cNvPr>
          <p:cNvSpPr txBox="1"/>
          <p:nvPr/>
        </p:nvSpPr>
        <p:spPr>
          <a:xfrm>
            <a:off x="4125545" y="368456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os</a:t>
            </a:r>
            <a:endParaRPr lang="zh-TW" altLang="en-US" dirty="0"/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6EEEBBB2-52DB-440D-B2FA-C8B8761730EE}"/>
              </a:ext>
            </a:extLst>
          </p:cNvPr>
          <p:cNvGrpSpPr/>
          <p:nvPr/>
        </p:nvGrpSpPr>
        <p:grpSpPr>
          <a:xfrm flipH="1">
            <a:off x="3156080" y="4388401"/>
            <a:ext cx="1684086" cy="445614"/>
            <a:chOff x="1948400" y="3989212"/>
            <a:chExt cx="1684086" cy="445614"/>
          </a:xfrm>
        </p:grpSpPr>
        <p:sp>
          <p:nvSpPr>
            <p:cNvPr id="53" name="矩形: 圓角 52">
              <a:extLst>
                <a:ext uri="{FF2B5EF4-FFF2-40B4-BE49-F238E27FC236}">
                  <a16:creationId xmlns:a16="http://schemas.microsoft.com/office/drawing/2014/main" id="{C59B63B3-B06C-4146-9549-CA6DCCB3DC8E}"/>
                </a:ext>
              </a:extLst>
            </p:cNvPr>
            <p:cNvSpPr/>
            <p:nvPr/>
          </p:nvSpPr>
          <p:spPr>
            <a:xfrm>
              <a:off x="2231525" y="4027354"/>
              <a:ext cx="1400961" cy="369332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4" name="圖片 53">
              <a:extLst>
                <a:ext uri="{FF2B5EF4-FFF2-40B4-BE49-F238E27FC236}">
                  <a16:creationId xmlns:a16="http://schemas.microsoft.com/office/drawing/2014/main" id="{9DDB5C31-C95C-4058-8E09-90FE0EAA0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48400" y="3989212"/>
              <a:ext cx="445614" cy="445614"/>
            </a:xfrm>
            <a:prstGeom prst="rect">
              <a:avLst/>
            </a:prstGeom>
          </p:spPr>
        </p:pic>
      </p:grp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AF197AF8-0341-4697-8D0A-6734E6F9CE10}"/>
              </a:ext>
            </a:extLst>
          </p:cNvPr>
          <p:cNvSpPr txBox="1"/>
          <p:nvPr/>
        </p:nvSpPr>
        <p:spPr>
          <a:xfrm>
            <a:off x="3588255" y="443146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Dlib</a:t>
            </a:r>
            <a:endParaRPr lang="zh-TW" altLang="en-US" dirty="0"/>
          </a:p>
        </p:txBody>
      </p: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E86204F1-41DA-4C81-8F1C-B1AC971EE3D1}"/>
              </a:ext>
            </a:extLst>
          </p:cNvPr>
          <p:cNvGrpSpPr/>
          <p:nvPr/>
        </p:nvGrpSpPr>
        <p:grpSpPr>
          <a:xfrm flipH="1">
            <a:off x="3328423" y="5144053"/>
            <a:ext cx="1684086" cy="445614"/>
            <a:chOff x="1948400" y="3989212"/>
            <a:chExt cx="1684086" cy="445614"/>
          </a:xfrm>
        </p:grpSpPr>
        <p:sp>
          <p:nvSpPr>
            <p:cNvPr id="57" name="矩形: 圓角 56">
              <a:extLst>
                <a:ext uri="{FF2B5EF4-FFF2-40B4-BE49-F238E27FC236}">
                  <a16:creationId xmlns:a16="http://schemas.microsoft.com/office/drawing/2014/main" id="{ACABF705-2E14-4501-B330-20BE0B95BB64}"/>
                </a:ext>
              </a:extLst>
            </p:cNvPr>
            <p:cNvSpPr/>
            <p:nvPr/>
          </p:nvSpPr>
          <p:spPr>
            <a:xfrm>
              <a:off x="2231525" y="4027354"/>
              <a:ext cx="1400961" cy="369332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8" name="圖片 57">
              <a:extLst>
                <a:ext uri="{FF2B5EF4-FFF2-40B4-BE49-F238E27FC236}">
                  <a16:creationId xmlns:a16="http://schemas.microsoft.com/office/drawing/2014/main" id="{9085884D-B542-4E4C-AE00-EDB73B113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48400" y="3989212"/>
              <a:ext cx="445614" cy="445614"/>
            </a:xfrm>
            <a:prstGeom prst="rect">
              <a:avLst/>
            </a:prstGeom>
          </p:spPr>
        </p:pic>
      </p:grp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AB248BE0-6374-4D4F-8451-EC45FF0882D7}"/>
              </a:ext>
            </a:extLst>
          </p:cNvPr>
          <p:cNvSpPr txBox="1"/>
          <p:nvPr/>
        </p:nvSpPr>
        <p:spPr>
          <a:xfrm>
            <a:off x="3689233" y="518624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Flask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019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en-US" altLang="zh-TW" cap="none" dirty="0"/>
              <a:t>Docker</a:t>
            </a:r>
            <a:r>
              <a:rPr lang="zh-TW" altLang="en-US" dirty="0"/>
              <a:t>是什麼</a:t>
            </a:r>
            <a:r>
              <a:rPr lang="en-US" altLang="zh-TW" dirty="0"/>
              <a:t>?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212A2C-36A4-4ED9-9D96-821F6F084129}"/>
              </a:ext>
            </a:extLst>
          </p:cNvPr>
          <p:cNvSpPr txBox="1"/>
          <p:nvPr/>
        </p:nvSpPr>
        <p:spPr>
          <a:xfrm>
            <a:off x="976978" y="1756872"/>
            <a:ext cx="7109639" cy="456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當你某天需要換電腦繼續撰寫該專案時，可能會遇到以下幾個問題</a:t>
            </a:r>
            <a:endParaRPr lang="en-US" altLang="zh-TW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B3FE7377-B355-4A67-B5AA-D0E5076698B3}"/>
              </a:ext>
            </a:extLst>
          </p:cNvPr>
          <p:cNvSpPr/>
          <p:nvPr/>
        </p:nvSpPr>
        <p:spPr>
          <a:xfrm>
            <a:off x="2120933" y="2941349"/>
            <a:ext cx="2280475" cy="36933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F11E323-99AA-4A9C-8D84-853BD3D193F8}"/>
              </a:ext>
            </a:extLst>
          </p:cNvPr>
          <p:cNvSpPr txBox="1"/>
          <p:nvPr/>
        </p:nvSpPr>
        <p:spPr>
          <a:xfrm>
            <a:off x="2352673" y="2941348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Python</a:t>
            </a:r>
            <a:r>
              <a:rPr lang="zh-TW" altLang="en-US" dirty="0"/>
              <a:t>環境重灌</a:t>
            </a:r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738D604D-FF8C-4B6F-8073-4CBED8042AFD}"/>
              </a:ext>
            </a:extLst>
          </p:cNvPr>
          <p:cNvSpPr/>
          <p:nvPr/>
        </p:nvSpPr>
        <p:spPr>
          <a:xfrm>
            <a:off x="5069732" y="2941348"/>
            <a:ext cx="2251044" cy="36933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1" name="圖片 40">
            <a:extLst>
              <a:ext uri="{FF2B5EF4-FFF2-40B4-BE49-F238E27FC236}">
                <a16:creationId xmlns:a16="http://schemas.microsoft.com/office/drawing/2014/main" id="{CC65991F-0DE4-4F5E-B02E-A82B67217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607" y="2903206"/>
            <a:ext cx="445614" cy="445614"/>
          </a:xfrm>
          <a:prstGeom prst="rect">
            <a:avLst/>
          </a:prstGeom>
        </p:spPr>
      </p:pic>
      <p:sp>
        <p:nvSpPr>
          <p:cNvPr id="42" name="文字方塊 41">
            <a:extLst>
              <a:ext uri="{FF2B5EF4-FFF2-40B4-BE49-F238E27FC236}">
                <a16:creationId xmlns:a16="http://schemas.microsoft.com/office/drawing/2014/main" id="{BA394AE6-A6E6-4AB5-8992-2FD2806A6F3D}"/>
              </a:ext>
            </a:extLst>
          </p:cNvPr>
          <p:cNvSpPr txBox="1"/>
          <p:nvPr/>
        </p:nvSpPr>
        <p:spPr>
          <a:xfrm>
            <a:off x="5363428" y="2941347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Python</a:t>
            </a:r>
            <a:r>
              <a:rPr lang="zh-TW" altLang="en-US" dirty="0"/>
              <a:t>套件重灌</a:t>
            </a: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A1E56179-0FE0-4E14-8FCE-000D0C22D9F4}"/>
              </a:ext>
            </a:extLst>
          </p:cNvPr>
          <p:cNvSpPr/>
          <p:nvPr/>
        </p:nvSpPr>
        <p:spPr>
          <a:xfrm>
            <a:off x="8143292" y="2941348"/>
            <a:ext cx="2476939" cy="36933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4" name="圖片 43">
            <a:extLst>
              <a:ext uri="{FF2B5EF4-FFF2-40B4-BE49-F238E27FC236}">
                <a16:creationId xmlns:a16="http://schemas.microsoft.com/office/drawing/2014/main" id="{65AAE48B-6833-4E99-9FE1-0D4C62F28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167" y="2903206"/>
            <a:ext cx="445614" cy="445614"/>
          </a:xfrm>
          <a:prstGeom prst="rect">
            <a:avLst/>
          </a:prstGeom>
        </p:spPr>
      </p:pic>
      <p:sp>
        <p:nvSpPr>
          <p:cNvPr id="45" name="文字方塊 44">
            <a:extLst>
              <a:ext uri="{FF2B5EF4-FFF2-40B4-BE49-F238E27FC236}">
                <a16:creationId xmlns:a16="http://schemas.microsoft.com/office/drawing/2014/main" id="{EAE9EDE2-92BB-4A49-BE4A-07FD005FBA3F}"/>
              </a:ext>
            </a:extLst>
          </p:cNvPr>
          <p:cNvSpPr txBox="1"/>
          <p:nvPr/>
        </p:nvSpPr>
        <p:spPr>
          <a:xfrm>
            <a:off x="8447343" y="294134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電腦環境變數重設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0F06F583-8098-4AF4-B4D8-BB662934B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808" y="2903207"/>
            <a:ext cx="445614" cy="445614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647330F1-40D4-49AB-B7B8-D047B9CD7F9F}"/>
              </a:ext>
            </a:extLst>
          </p:cNvPr>
          <p:cNvSpPr txBox="1"/>
          <p:nvPr/>
        </p:nvSpPr>
        <p:spPr>
          <a:xfrm>
            <a:off x="574079" y="29413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基本問題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25F4EA3-EB1C-4969-BF54-0F3514966BBD}"/>
              </a:ext>
            </a:extLst>
          </p:cNvPr>
          <p:cNvSpPr txBox="1"/>
          <p:nvPr/>
        </p:nvSpPr>
        <p:spPr>
          <a:xfrm>
            <a:off x="574079" y="43221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延伸問題</a:t>
            </a:r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E435EB2F-94F1-4B36-91CE-9DE7AC0E557E}"/>
              </a:ext>
            </a:extLst>
          </p:cNvPr>
          <p:cNvSpPr/>
          <p:nvPr/>
        </p:nvSpPr>
        <p:spPr>
          <a:xfrm>
            <a:off x="3093390" y="3534831"/>
            <a:ext cx="335559" cy="646331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向下 29">
            <a:extLst>
              <a:ext uri="{FF2B5EF4-FFF2-40B4-BE49-F238E27FC236}">
                <a16:creationId xmlns:a16="http://schemas.microsoft.com/office/drawing/2014/main" id="{0AC60EAE-6AC8-4FE0-8A3B-CBA19141741E}"/>
              </a:ext>
            </a:extLst>
          </p:cNvPr>
          <p:cNvSpPr/>
          <p:nvPr/>
        </p:nvSpPr>
        <p:spPr>
          <a:xfrm>
            <a:off x="6058883" y="3534831"/>
            <a:ext cx="335559" cy="646331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箭號: 向下 30">
            <a:extLst>
              <a:ext uri="{FF2B5EF4-FFF2-40B4-BE49-F238E27FC236}">
                <a16:creationId xmlns:a16="http://schemas.microsoft.com/office/drawing/2014/main" id="{815828C8-4E4C-4E2C-919E-915C79526342}"/>
              </a:ext>
            </a:extLst>
          </p:cNvPr>
          <p:cNvSpPr/>
          <p:nvPr/>
        </p:nvSpPr>
        <p:spPr>
          <a:xfrm>
            <a:off x="9326634" y="3534831"/>
            <a:ext cx="335559" cy="646331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0788D96D-7160-446F-B4EF-C6A47EAA0643}"/>
              </a:ext>
            </a:extLst>
          </p:cNvPr>
          <p:cNvSpPr/>
          <p:nvPr/>
        </p:nvSpPr>
        <p:spPr>
          <a:xfrm>
            <a:off x="2120933" y="4352672"/>
            <a:ext cx="2280475" cy="36933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EFE1E076-C69D-4340-912C-71ADF3527A8F}"/>
              </a:ext>
            </a:extLst>
          </p:cNvPr>
          <p:cNvSpPr txBox="1"/>
          <p:nvPr/>
        </p:nvSpPr>
        <p:spPr>
          <a:xfrm>
            <a:off x="2578932" y="4371742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Python</a:t>
            </a:r>
            <a:r>
              <a:rPr lang="zh-TW" altLang="en-US" dirty="0"/>
              <a:t>版本</a:t>
            </a:r>
          </a:p>
        </p:txBody>
      </p:sp>
      <p:pic>
        <p:nvPicPr>
          <p:cNvPr id="35" name="圖片 34">
            <a:extLst>
              <a:ext uri="{FF2B5EF4-FFF2-40B4-BE49-F238E27FC236}">
                <a16:creationId xmlns:a16="http://schemas.microsoft.com/office/drawing/2014/main" id="{DF9EACA2-ADC7-45EC-A9A3-5131A95C1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808" y="4314530"/>
            <a:ext cx="445614" cy="445614"/>
          </a:xfrm>
          <a:prstGeom prst="rect">
            <a:avLst/>
          </a:prstGeom>
        </p:spPr>
      </p:pic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F97D453B-6C5E-4761-9BF3-BB01E1A6C374}"/>
              </a:ext>
            </a:extLst>
          </p:cNvPr>
          <p:cNvSpPr/>
          <p:nvPr/>
        </p:nvSpPr>
        <p:spPr>
          <a:xfrm>
            <a:off x="5069732" y="4352672"/>
            <a:ext cx="2280475" cy="36933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BED5422-ABC4-4EA6-98E2-6953D6372411}"/>
              </a:ext>
            </a:extLst>
          </p:cNvPr>
          <p:cNvSpPr txBox="1"/>
          <p:nvPr/>
        </p:nvSpPr>
        <p:spPr>
          <a:xfrm>
            <a:off x="5672664" y="43526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套件版本</a:t>
            </a:r>
          </a:p>
        </p:txBody>
      </p:sp>
      <p:pic>
        <p:nvPicPr>
          <p:cNvPr id="39" name="圖片 38">
            <a:extLst>
              <a:ext uri="{FF2B5EF4-FFF2-40B4-BE49-F238E27FC236}">
                <a16:creationId xmlns:a16="http://schemas.microsoft.com/office/drawing/2014/main" id="{9668F276-CD42-4349-B1CE-737DB0BDF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607" y="4314530"/>
            <a:ext cx="445614" cy="445614"/>
          </a:xfrm>
          <a:prstGeom prst="rect">
            <a:avLst/>
          </a:prstGeom>
        </p:spPr>
      </p:pic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858DAB5A-5B96-4449-835E-CEC6BCE96BDF}"/>
              </a:ext>
            </a:extLst>
          </p:cNvPr>
          <p:cNvSpPr/>
          <p:nvPr/>
        </p:nvSpPr>
        <p:spPr>
          <a:xfrm>
            <a:off x="8198193" y="4354080"/>
            <a:ext cx="2422038" cy="36933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FAAA06A-978D-4993-8A18-4C915F6C5166}"/>
              </a:ext>
            </a:extLst>
          </p:cNvPr>
          <p:cNvSpPr txBox="1"/>
          <p:nvPr/>
        </p:nvSpPr>
        <p:spPr>
          <a:xfrm>
            <a:off x="8909007" y="43621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路徑重設</a:t>
            </a:r>
          </a:p>
        </p:txBody>
      </p:sp>
      <p:pic>
        <p:nvPicPr>
          <p:cNvPr id="49" name="圖片 48">
            <a:extLst>
              <a:ext uri="{FF2B5EF4-FFF2-40B4-BE49-F238E27FC236}">
                <a16:creationId xmlns:a16="http://schemas.microsoft.com/office/drawing/2014/main" id="{12FD26B5-4D43-4241-8BD3-759F66B77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068" y="4315938"/>
            <a:ext cx="445614" cy="44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57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en-US" altLang="zh-TW" cap="none" dirty="0"/>
              <a:t>Docker</a:t>
            </a:r>
            <a:r>
              <a:rPr lang="zh-TW" altLang="en-US" dirty="0"/>
              <a:t>是什麼</a:t>
            </a:r>
            <a:r>
              <a:rPr lang="en-US" altLang="zh-TW" dirty="0"/>
              <a:t>?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212A2C-36A4-4ED9-9D96-821F6F084129}"/>
              </a:ext>
            </a:extLst>
          </p:cNvPr>
          <p:cNvSpPr txBox="1"/>
          <p:nvPr/>
        </p:nvSpPr>
        <p:spPr>
          <a:xfrm>
            <a:off x="976978" y="1756872"/>
            <a:ext cx="2723823" cy="456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遇到前述問題的解決方法</a:t>
            </a:r>
            <a:endParaRPr lang="en-US" altLang="zh-TW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B3FE7377-B355-4A67-B5AA-D0E5076698B3}"/>
              </a:ext>
            </a:extLst>
          </p:cNvPr>
          <p:cNvSpPr/>
          <p:nvPr/>
        </p:nvSpPr>
        <p:spPr>
          <a:xfrm>
            <a:off x="1260103" y="2580831"/>
            <a:ext cx="738343" cy="36933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F11E323-99AA-4A9C-8D84-853BD3D193F8}"/>
              </a:ext>
            </a:extLst>
          </p:cNvPr>
          <p:cNvSpPr txBox="1"/>
          <p:nvPr/>
        </p:nvSpPr>
        <p:spPr>
          <a:xfrm>
            <a:off x="1491843" y="25808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0F06F583-8098-4AF4-B4D8-BB662934B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978" y="2542689"/>
            <a:ext cx="445614" cy="445614"/>
          </a:xfrm>
          <a:prstGeom prst="rect">
            <a:avLst/>
          </a:prstGeom>
        </p:spPr>
      </p:pic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22215471-7CE4-49B4-98CC-489F7B39559B}"/>
              </a:ext>
            </a:extLst>
          </p:cNvPr>
          <p:cNvSpPr/>
          <p:nvPr/>
        </p:nvSpPr>
        <p:spPr>
          <a:xfrm>
            <a:off x="1260103" y="3097014"/>
            <a:ext cx="738343" cy="36933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56370EF-33B8-4584-8EDC-FBD83E9B5393}"/>
              </a:ext>
            </a:extLst>
          </p:cNvPr>
          <p:cNvSpPr txBox="1"/>
          <p:nvPr/>
        </p:nvSpPr>
        <p:spPr>
          <a:xfrm>
            <a:off x="1491843" y="30970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A6DE5203-E0F9-4F9E-862C-7EBE7CF9D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978" y="3058872"/>
            <a:ext cx="445614" cy="445614"/>
          </a:xfrm>
          <a:prstGeom prst="rect">
            <a:avLst/>
          </a:prstGeom>
        </p:spPr>
      </p:pic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E87C6661-4BEB-4370-965F-9D89AF2AE5C7}"/>
              </a:ext>
            </a:extLst>
          </p:cNvPr>
          <p:cNvSpPr/>
          <p:nvPr/>
        </p:nvSpPr>
        <p:spPr>
          <a:xfrm>
            <a:off x="1260103" y="3651337"/>
            <a:ext cx="738343" cy="36933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82F77013-6471-4FE1-A410-2A8667A18054}"/>
              </a:ext>
            </a:extLst>
          </p:cNvPr>
          <p:cNvSpPr txBox="1"/>
          <p:nvPr/>
        </p:nvSpPr>
        <p:spPr>
          <a:xfrm>
            <a:off x="1491843" y="36513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pic>
        <p:nvPicPr>
          <p:cNvPr id="50" name="圖片 49">
            <a:extLst>
              <a:ext uri="{FF2B5EF4-FFF2-40B4-BE49-F238E27FC236}">
                <a16:creationId xmlns:a16="http://schemas.microsoft.com/office/drawing/2014/main" id="{6B8DE0B1-1C79-4B47-919C-26530AE94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978" y="3613195"/>
            <a:ext cx="445614" cy="445614"/>
          </a:xfrm>
          <a:prstGeom prst="rect">
            <a:avLst/>
          </a:prstGeom>
        </p:spPr>
      </p:pic>
      <p:sp>
        <p:nvSpPr>
          <p:cNvPr id="51" name="文字方塊 50">
            <a:extLst>
              <a:ext uri="{FF2B5EF4-FFF2-40B4-BE49-F238E27FC236}">
                <a16:creationId xmlns:a16="http://schemas.microsoft.com/office/drawing/2014/main" id="{075A8796-8AE6-49CD-B17C-CF0BB9C0D39B}"/>
              </a:ext>
            </a:extLst>
          </p:cNvPr>
          <p:cNvSpPr txBox="1"/>
          <p:nvPr/>
        </p:nvSpPr>
        <p:spPr>
          <a:xfrm>
            <a:off x="2165031" y="2592792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在虛擬機裡面執行，並將整個環境打包。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413AEB0-031A-4A42-979D-4C5597338181}"/>
              </a:ext>
            </a:extLst>
          </p:cNvPr>
          <p:cNvSpPr txBox="1"/>
          <p:nvPr/>
        </p:nvSpPr>
        <p:spPr>
          <a:xfrm>
            <a:off x="2165031" y="3135154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在</a:t>
            </a:r>
            <a:r>
              <a:rPr lang="en-US" altLang="zh-TW" dirty="0"/>
              <a:t>python</a:t>
            </a:r>
            <a:r>
              <a:rPr lang="zh-TW" altLang="en-US" dirty="0"/>
              <a:t>虛擬環境裡面執行，並將整個虛擬環境打包。</a:t>
            </a: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0B520BB6-A347-4B01-9E79-797B9E64C633}"/>
              </a:ext>
            </a:extLst>
          </p:cNvPr>
          <p:cNvSpPr txBox="1"/>
          <p:nvPr/>
        </p:nvSpPr>
        <p:spPr>
          <a:xfrm>
            <a:off x="2165031" y="3679076"/>
            <a:ext cx="759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利用</a:t>
            </a:r>
            <a:r>
              <a:rPr lang="en-US" altLang="zh-TW" dirty="0" err="1"/>
              <a:t>github</a:t>
            </a:r>
            <a:r>
              <a:rPr lang="zh-TW" altLang="en-US" dirty="0"/>
              <a:t>，將所需套件版本都寫好 </a:t>
            </a:r>
            <a:r>
              <a:rPr lang="en-US" altLang="zh-TW" dirty="0"/>
              <a:t>=&gt;</a:t>
            </a:r>
            <a:r>
              <a:rPr lang="zh-TW" altLang="en-US" dirty="0"/>
              <a:t> </a:t>
            </a:r>
            <a:r>
              <a:rPr lang="en-US" altLang="zh-TW" dirty="0"/>
              <a:t>git clone</a:t>
            </a:r>
            <a:r>
              <a:rPr lang="zh-TW" altLang="en-US" dirty="0"/>
              <a:t> </a:t>
            </a:r>
            <a:r>
              <a:rPr lang="en-US" altLang="zh-TW" dirty="0"/>
              <a:t>install requirements</a:t>
            </a:r>
            <a:r>
              <a:rPr lang="zh-TW" altLang="en-US" dirty="0"/>
              <a:t>檔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1E11EFE-2F01-4298-93E1-03871FCAA4E9}"/>
              </a:ext>
            </a:extLst>
          </p:cNvPr>
          <p:cNvSpPr txBox="1"/>
          <p:nvPr/>
        </p:nvSpPr>
        <p:spPr>
          <a:xfrm>
            <a:off x="1287868" y="4274941"/>
            <a:ext cx="877163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缺點：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4FD4FABE-A2A4-4C1D-9C05-B98ADCB6D3D7}"/>
              </a:ext>
            </a:extLst>
          </p:cNvPr>
          <p:cNvSpPr/>
          <p:nvPr/>
        </p:nvSpPr>
        <p:spPr>
          <a:xfrm>
            <a:off x="1260103" y="4864850"/>
            <a:ext cx="738343" cy="36933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1582B43-1265-4C0B-8456-F18C6CF263D3}"/>
              </a:ext>
            </a:extLst>
          </p:cNvPr>
          <p:cNvSpPr txBox="1"/>
          <p:nvPr/>
        </p:nvSpPr>
        <p:spPr>
          <a:xfrm>
            <a:off x="1491843" y="48648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56" name="圖片 55">
            <a:extLst>
              <a:ext uri="{FF2B5EF4-FFF2-40B4-BE49-F238E27FC236}">
                <a16:creationId xmlns:a16="http://schemas.microsoft.com/office/drawing/2014/main" id="{2DCB49FB-35E7-4067-B7E5-300577853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978" y="4826708"/>
            <a:ext cx="445614" cy="445614"/>
          </a:xfrm>
          <a:prstGeom prst="rect">
            <a:avLst/>
          </a:prstGeom>
        </p:spPr>
      </p:pic>
      <p:sp>
        <p:nvSpPr>
          <p:cNvPr id="57" name="矩形: 圓角 56">
            <a:extLst>
              <a:ext uri="{FF2B5EF4-FFF2-40B4-BE49-F238E27FC236}">
                <a16:creationId xmlns:a16="http://schemas.microsoft.com/office/drawing/2014/main" id="{44F1C620-FA6D-47A7-B54C-B540C94C3FA8}"/>
              </a:ext>
            </a:extLst>
          </p:cNvPr>
          <p:cNvSpPr/>
          <p:nvPr/>
        </p:nvSpPr>
        <p:spPr>
          <a:xfrm>
            <a:off x="1260103" y="5381033"/>
            <a:ext cx="738343" cy="36933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06AD698A-1D04-4D41-BB84-5E1DF49FA122}"/>
              </a:ext>
            </a:extLst>
          </p:cNvPr>
          <p:cNvSpPr txBox="1"/>
          <p:nvPr/>
        </p:nvSpPr>
        <p:spPr>
          <a:xfrm>
            <a:off x="1491843" y="53810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pic>
        <p:nvPicPr>
          <p:cNvPr id="59" name="圖片 58">
            <a:extLst>
              <a:ext uri="{FF2B5EF4-FFF2-40B4-BE49-F238E27FC236}">
                <a16:creationId xmlns:a16="http://schemas.microsoft.com/office/drawing/2014/main" id="{DA481014-0DBB-46D6-9C01-B1113CC2E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978" y="5342891"/>
            <a:ext cx="445614" cy="445614"/>
          </a:xfrm>
          <a:prstGeom prst="rect">
            <a:avLst/>
          </a:prstGeom>
        </p:spPr>
      </p:pic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40F2C0F1-61E9-417A-A934-D2937D312A25}"/>
              </a:ext>
            </a:extLst>
          </p:cNvPr>
          <p:cNvSpPr/>
          <p:nvPr/>
        </p:nvSpPr>
        <p:spPr>
          <a:xfrm>
            <a:off x="1260103" y="5935356"/>
            <a:ext cx="738343" cy="36933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F970E9A2-AEBD-42E5-929C-D7B5422C8926}"/>
              </a:ext>
            </a:extLst>
          </p:cNvPr>
          <p:cNvSpPr txBox="1"/>
          <p:nvPr/>
        </p:nvSpPr>
        <p:spPr>
          <a:xfrm>
            <a:off x="1491843" y="59353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pic>
        <p:nvPicPr>
          <p:cNvPr id="62" name="圖片 61">
            <a:extLst>
              <a:ext uri="{FF2B5EF4-FFF2-40B4-BE49-F238E27FC236}">
                <a16:creationId xmlns:a16="http://schemas.microsoft.com/office/drawing/2014/main" id="{83C4DDA4-D1D3-44C6-A262-2390D7A95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978" y="5897214"/>
            <a:ext cx="445614" cy="445614"/>
          </a:xfrm>
          <a:prstGeom prst="rect">
            <a:avLst/>
          </a:prstGeom>
        </p:spPr>
      </p:pic>
      <p:sp>
        <p:nvSpPr>
          <p:cNvPr id="63" name="文字方塊 62">
            <a:extLst>
              <a:ext uri="{FF2B5EF4-FFF2-40B4-BE49-F238E27FC236}">
                <a16:creationId xmlns:a16="http://schemas.microsoft.com/office/drawing/2014/main" id="{D3C6F47B-E02A-4A88-84BC-E487B5A641BB}"/>
              </a:ext>
            </a:extLst>
          </p:cNvPr>
          <p:cNvSpPr txBox="1"/>
          <p:nvPr/>
        </p:nvSpPr>
        <p:spPr>
          <a:xfrm>
            <a:off x="2165031" y="4876811"/>
            <a:ext cx="895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打包後過於肥大，而且虛擬機相當吃記憶體資源，並且安裝較為複雜、運行速度慢。</a:t>
            </a: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C4FE00BD-B470-4FF3-A4E9-85F85264C633}"/>
              </a:ext>
            </a:extLst>
          </p:cNvPr>
          <p:cNvSpPr txBox="1"/>
          <p:nvPr/>
        </p:nvSpPr>
        <p:spPr>
          <a:xfrm>
            <a:off x="2165031" y="5419173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虛擬環境打包僅限於有關</a:t>
            </a:r>
            <a:r>
              <a:rPr lang="en-US" altLang="zh-TW" dirty="0"/>
              <a:t>python</a:t>
            </a:r>
            <a:r>
              <a:rPr lang="zh-TW" altLang="en-US" dirty="0"/>
              <a:t>，非</a:t>
            </a:r>
            <a:r>
              <a:rPr lang="en-US" altLang="zh-TW" dirty="0"/>
              <a:t>python</a:t>
            </a:r>
            <a:r>
              <a:rPr lang="zh-TW" altLang="en-US" dirty="0"/>
              <a:t>無法一起打包。</a:t>
            </a: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6E73651F-67A8-45C5-BE96-1619C6989C0A}"/>
              </a:ext>
            </a:extLst>
          </p:cNvPr>
          <p:cNvSpPr txBox="1"/>
          <p:nvPr/>
        </p:nvSpPr>
        <p:spPr>
          <a:xfrm>
            <a:off x="2165031" y="5963095"/>
            <a:ext cx="666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基礎環境皆須重新安裝，只是有一個</a:t>
            </a:r>
            <a:r>
              <a:rPr lang="en-US" altLang="zh-TW" dirty="0"/>
              <a:t>env table</a:t>
            </a:r>
            <a:r>
              <a:rPr lang="zh-TW" altLang="en-US" dirty="0"/>
              <a:t>供參考使用而以。</a:t>
            </a:r>
          </a:p>
        </p:txBody>
      </p:sp>
    </p:spTree>
    <p:extLst>
      <p:ext uri="{BB962C8B-B14F-4D97-AF65-F5344CB8AC3E}">
        <p14:creationId xmlns:p14="http://schemas.microsoft.com/office/powerpoint/2010/main" val="3189652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圓角 6">
            <a:extLst>
              <a:ext uri="{FF2B5EF4-FFF2-40B4-BE49-F238E27FC236}">
                <a16:creationId xmlns:a16="http://schemas.microsoft.com/office/drawing/2014/main" id="{F7A158BF-7668-45A6-83CB-83897D602788}"/>
              </a:ext>
            </a:extLst>
          </p:cNvPr>
          <p:cNvSpPr/>
          <p:nvPr/>
        </p:nvSpPr>
        <p:spPr>
          <a:xfrm>
            <a:off x="785487" y="2414499"/>
            <a:ext cx="7011713" cy="34227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en-US" altLang="zh-TW" cap="none" dirty="0"/>
              <a:t>Docker</a:t>
            </a:r>
            <a:r>
              <a:rPr lang="zh-TW" altLang="en-US" dirty="0"/>
              <a:t>是什麼</a:t>
            </a:r>
            <a:r>
              <a:rPr lang="en-US" altLang="zh-TW" dirty="0"/>
              <a:t>?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212A2C-36A4-4ED9-9D96-821F6F084129}"/>
              </a:ext>
            </a:extLst>
          </p:cNvPr>
          <p:cNvSpPr txBox="1"/>
          <p:nvPr/>
        </p:nvSpPr>
        <p:spPr>
          <a:xfrm>
            <a:off x="976978" y="1756872"/>
            <a:ext cx="9084538" cy="456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Docker</a:t>
            </a:r>
            <a:r>
              <a:rPr lang="zh-TW" altLang="en-US" dirty="0"/>
              <a:t>的作法，依照專案內所有套件以及所需環境形成一個</a:t>
            </a:r>
            <a:r>
              <a:rPr lang="en-US" altLang="zh-TW" dirty="0"/>
              <a:t>image(</a:t>
            </a:r>
            <a:r>
              <a:rPr lang="zh-TW" altLang="en-US" dirty="0"/>
              <a:t>可將其視為設計圖</a:t>
            </a:r>
            <a:r>
              <a:rPr lang="en-US" altLang="zh-TW" dirty="0"/>
              <a:t>)</a:t>
            </a:r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473A3ACB-BC92-4142-911E-0306104A6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748" y="3223305"/>
            <a:ext cx="2385869" cy="2385869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84979A4F-A772-4CE3-94E8-0981C05D8D73}"/>
              </a:ext>
            </a:extLst>
          </p:cNvPr>
          <p:cNvSpPr txBox="1"/>
          <p:nvPr/>
        </p:nvSpPr>
        <p:spPr>
          <a:xfrm flipH="1">
            <a:off x="3364734" y="3768920"/>
            <a:ext cx="195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Flask Web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C9CC815D-37B7-45E9-AF0A-FEF1082CEED0}"/>
              </a:ext>
            </a:extLst>
          </p:cNvPr>
          <p:cNvSpPr/>
          <p:nvPr/>
        </p:nvSpPr>
        <p:spPr>
          <a:xfrm>
            <a:off x="5322630" y="2913267"/>
            <a:ext cx="1400961" cy="36933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D3445CCF-FA7E-4688-8224-0D5D2BB4E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505" y="2875125"/>
            <a:ext cx="445614" cy="445614"/>
          </a:xfrm>
          <a:prstGeom prst="rect">
            <a:avLst/>
          </a:prstGeom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4F45A993-EF96-4B9F-A655-5DD01977E6A1}"/>
              </a:ext>
            </a:extLst>
          </p:cNvPr>
          <p:cNvSpPr txBox="1"/>
          <p:nvPr/>
        </p:nvSpPr>
        <p:spPr>
          <a:xfrm>
            <a:off x="5554370" y="29132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numpy</a:t>
            </a:r>
            <a:endParaRPr lang="zh-TW" altLang="en-US" dirty="0"/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63B8968D-DEAC-4EEA-9E24-1D9C1D4DD269}"/>
              </a:ext>
            </a:extLst>
          </p:cNvPr>
          <p:cNvSpPr/>
          <p:nvPr/>
        </p:nvSpPr>
        <p:spPr>
          <a:xfrm>
            <a:off x="5721175" y="3677760"/>
            <a:ext cx="1400961" cy="36933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ECFDDB33-F1E0-42E9-AB7F-14685DF92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8050" y="3639618"/>
            <a:ext cx="445614" cy="445614"/>
          </a:xfrm>
          <a:prstGeom prst="rect">
            <a:avLst/>
          </a:prstGeom>
        </p:spPr>
      </p:pic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421BF8-FEEC-46E1-B5E4-7B254B3D6852}"/>
              </a:ext>
            </a:extLst>
          </p:cNvPr>
          <p:cNvSpPr txBox="1"/>
          <p:nvPr/>
        </p:nvSpPr>
        <p:spPr>
          <a:xfrm>
            <a:off x="6023446" y="366585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Flask</a:t>
            </a:r>
            <a:endParaRPr lang="zh-TW" altLang="en-US" dirty="0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43283569-065F-4A6B-BBA6-66D69C118C56}"/>
              </a:ext>
            </a:extLst>
          </p:cNvPr>
          <p:cNvSpPr/>
          <p:nvPr/>
        </p:nvSpPr>
        <p:spPr>
          <a:xfrm>
            <a:off x="5536617" y="4559746"/>
            <a:ext cx="1400961" cy="36933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1" name="圖片 40">
            <a:extLst>
              <a:ext uri="{FF2B5EF4-FFF2-40B4-BE49-F238E27FC236}">
                <a16:creationId xmlns:a16="http://schemas.microsoft.com/office/drawing/2014/main" id="{9471E13B-85E1-49D6-9BCD-2991791C5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3492" y="4521604"/>
            <a:ext cx="445614" cy="445614"/>
          </a:xfrm>
          <a:prstGeom prst="rect">
            <a:avLst/>
          </a:prstGeom>
        </p:spPr>
      </p:pic>
      <p:sp>
        <p:nvSpPr>
          <p:cNvPr id="42" name="文字方塊 41">
            <a:extLst>
              <a:ext uri="{FF2B5EF4-FFF2-40B4-BE49-F238E27FC236}">
                <a16:creationId xmlns:a16="http://schemas.microsoft.com/office/drawing/2014/main" id="{A266FAD5-9D27-4DC5-8F3A-CA4A4F0CFCA3}"/>
              </a:ext>
            </a:extLst>
          </p:cNvPr>
          <p:cNvSpPr txBox="1"/>
          <p:nvPr/>
        </p:nvSpPr>
        <p:spPr>
          <a:xfrm>
            <a:off x="5982231" y="454783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cv2</a:t>
            </a:r>
            <a:endParaRPr lang="zh-TW" altLang="en-US" dirty="0"/>
          </a:p>
        </p:txBody>
      </p: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0A4E8885-0D1E-40FC-8AF3-D13975F091E8}"/>
              </a:ext>
            </a:extLst>
          </p:cNvPr>
          <p:cNvGrpSpPr/>
          <p:nvPr/>
        </p:nvGrpSpPr>
        <p:grpSpPr>
          <a:xfrm flipH="1">
            <a:off x="1964107" y="3007279"/>
            <a:ext cx="1684086" cy="445614"/>
            <a:chOff x="1948400" y="3555181"/>
            <a:chExt cx="1684086" cy="445614"/>
          </a:xfrm>
        </p:grpSpPr>
        <p:sp>
          <p:nvSpPr>
            <p:cNvPr id="44" name="矩形: 圓角 43">
              <a:extLst>
                <a:ext uri="{FF2B5EF4-FFF2-40B4-BE49-F238E27FC236}">
                  <a16:creationId xmlns:a16="http://schemas.microsoft.com/office/drawing/2014/main" id="{DCE15788-228D-48EB-A6AF-DC8EF92A37DD}"/>
                </a:ext>
              </a:extLst>
            </p:cNvPr>
            <p:cNvSpPr/>
            <p:nvPr/>
          </p:nvSpPr>
          <p:spPr>
            <a:xfrm>
              <a:off x="2231525" y="3593323"/>
              <a:ext cx="1400961" cy="369332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5" name="圖片 44">
              <a:extLst>
                <a:ext uri="{FF2B5EF4-FFF2-40B4-BE49-F238E27FC236}">
                  <a16:creationId xmlns:a16="http://schemas.microsoft.com/office/drawing/2014/main" id="{DF0D20B5-CD50-4B16-9AD0-8FAD6F7DD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48400" y="3555181"/>
              <a:ext cx="445614" cy="445614"/>
            </a:xfrm>
            <a:prstGeom prst="rect">
              <a:avLst/>
            </a:prstGeom>
          </p:spPr>
        </p:pic>
      </p:grp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78E3230E-EAD5-4DEA-8A1D-575FDEC9E7B7}"/>
              </a:ext>
            </a:extLst>
          </p:cNvPr>
          <p:cNvSpPr txBox="1"/>
          <p:nvPr/>
        </p:nvSpPr>
        <p:spPr>
          <a:xfrm>
            <a:off x="2450426" y="302095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os</a:t>
            </a:r>
            <a:endParaRPr lang="zh-TW" altLang="en-US" dirty="0"/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15377F73-C628-4CEC-8E9E-2A569E3B4415}"/>
              </a:ext>
            </a:extLst>
          </p:cNvPr>
          <p:cNvGrpSpPr/>
          <p:nvPr/>
        </p:nvGrpSpPr>
        <p:grpSpPr>
          <a:xfrm flipH="1">
            <a:off x="1480961" y="3724791"/>
            <a:ext cx="1684086" cy="445614"/>
            <a:chOff x="1948400" y="3989212"/>
            <a:chExt cx="1684086" cy="445614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CA857041-4C8C-4E07-9B9D-5639280F46A3}"/>
                </a:ext>
              </a:extLst>
            </p:cNvPr>
            <p:cNvSpPr/>
            <p:nvPr/>
          </p:nvSpPr>
          <p:spPr>
            <a:xfrm>
              <a:off x="2231525" y="4027354"/>
              <a:ext cx="1400961" cy="369332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6" name="圖片 65">
              <a:extLst>
                <a:ext uri="{FF2B5EF4-FFF2-40B4-BE49-F238E27FC236}">
                  <a16:creationId xmlns:a16="http://schemas.microsoft.com/office/drawing/2014/main" id="{4064EEFE-47EA-4AA2-9D80-792440408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48400" y="3989212"/>
              <a:ext cx="445614" cy="445614"/>
            </a:xfrm>
            <a:prstGeom prst="rect">
              <a:avLst/>
            </a:prstGeom>
          </p:spPr>
        </p:pic>
      </p:grp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D55CEBAE-55D8-460F-8460-4F6BD7E5DECE}"/>
              </a:ext>
            </a:extLst>
          </p:cNvPr>
          <p:cNvSpPr txBox="1"/>
          <p:nvPr/>
        </p:nvSpPr>
        <p:spPr>
          <a:xfrm>
            <a:off x="1913136" y="376785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Dlib</a:t>
            </a:r>
            <a:endParaRPr lang="zh-TW" altLang="en-US" dirty="0"/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6BE170FD-4F75-47B1-8E2B-E99241F70A45}"/>
              </a:ext>
            </a:extLst>
          </p:cNvPr>
          <p:cNvGrpSpPr/>
          <p:nvPr/>
        </p:nvGrpSpPr>
        <p:grpSpPr>
          <a:xfrm flipH="1">
            <a:off x="1653304" y="4480443"/>
            <a:ext cx="1684086" cy="445614"/>
            <a:chOff x="1948400" y="3989212"/>
            <a:chExt cx="1684086" cy="445614"/>
          </a:xfrm>
        </p:grpSpPr>
        <p:sp>
          <p:nvSpPr>
            <p:cNvPr id="69" name="矩形: 圓角 68">
              <a:extLst>
                <a:ext uri="{FF2B5EF4-FFF2-40B4-BE49-F238E27FC236}">
                  <a16:creationId xmlns:a16="http://schemas.microsoft.com/office/drawing/2014/main" id="{672E6FD9-14FE-4C95-AADF-2F2C9520C9EB}"/>
                </a:ext>
              </a:extLst>
            </p:cNvPr>
            <p:cNvSpPr/>
            <p:nvPr/>
          </p:nvSpPr>
          <p:spPr>
            <a:xfrm>
              <a:off x="2231525" y="4027354"/>
              <a:ext cx="1400961" cy="369332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70" name="圖片 69">
              <a:extLst>
                <a:ext uri="{FF2B5EF4-FFF2-40B4-BE49-F238E27FC236}">
                  <a16:creationId xmlns:a16="http://schemas.microsoft.com/office/drawing/2014/main" id="{E774CC73-CD70-49D0-9F74-CEDC0BB48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48400" y="3989212"/>
              <a:ext cx="445614" cy="445614"/>
            </a:xfrm>
            <a:prstGeom prst="rect">
              <a:avLst/>
            </a:prstGeom>
          </p:spPr>
        </p:pic>
      </p:grp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9F897EE-4245-479B-8BB6-28BEDAA07FB0}"/>
              </a:ext>
            </a:extLst>
          </p:cNvPr>
          <p:cNvSpPr txBox="1"/>
          <p:nvPr/>
        </p:nvSpPr>
        <p:spPr>
          <a:xfrm>
            <a:off x="2014114" y="452263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Flask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EB7304D-AABB-41B6-BE86-93E742421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3996" y="3164606"/>
            <a:ext cx="1315837" cy="1315837"/>
          </a:xfrm>
          <a:prstGeom prst="rect">
            <a:avLst/>
          </a:prstGeom>
        </p:spPr>
      </p:pic>
      <p:sp>
        <p:nvSpPr>
          <p:cNvPr id="72" name="箭號: 向下 71">
            <a:extLst>
              <a:ext uri="{FF2B5EF4-FFF2-40B4-BE49-F238E27FC236}">
                <a16:creationId xmlns:a16="http://schemas.microsoft.com/office/drawing/2014/main" id="{5DD3FBFF-8E25-41BD-8C1A-FE850956B943}"/>
              </a:ext>
            </a:extLst>
          </p:cNvPr>
          <p:cNvSpPr/>
          <p:nvPr/>
        </p:nvSpPr>
        <p:spPr>
          <a:xfrm rot="16200000">
            <a:off x="8263022" y="3572893"/>
            <a:ext cx="335559" cy="646331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3F693C97-65D8-4882-97DA-D219FE928055}"/>
              </a:ext>
            </a:extLst>
          </p:cNvPr>
          <p:cNvSpPr txBox="1"/>
          <p:nvPr/>
        </p:nvSpPr>
        <p:spPr>
          <a:xfrm>
            <a:off x="9657796" y="464089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image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1563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en-US" altLang="zh-TW" cap="none" dirty="0"/>
              <a:t>Docker</a:t>
            </a:r>
            <a:r>
              <a:rPr lang="zh-TW" altLang="en-US" dirty="0"/>
              <a:t>是什麼</a:t>
            </a:r>
            <a:r>
              <a:rPr lang="en-US" altLang="zh-TW" dirty="0"/>
              <a:t>?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212A2C-36A4-4ED9-9D96-821F6F084129}"/>
              </a:ext>
            </a:extLst>
          </p:cNvPr>
          <p:cNvSpPr txBox="1"/>
          <p:nvPr/>
        </p:nvSpPr>
        <p:spPr>
          <a:xfrm>
            <a:off x="976978" y="1756872"/>
            <a:ext cx="10524328" cy="872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當轉移到其他電腦上時，其他電腦可以利用專案產生的</a:t>
            </a:r>
            <a:r>
              <a:rPr lang="en-US" altLang="zh-TW" dirty="0"/>
              <a:t>image</a:t>
            </a:r>
            <a:r>
              <a:rPr lang="zh-TW" altLang="en-US" dirty="0"/>
              <a:t>生成一個</a:t>
            </a:r>
            <a:r>
              <a:rPr lang="en-US" altLang="zh-TW" dirty="0"/>
              <a:t>container(</a:t>
            </a:r>
            <a:r>
              <a:rPr lang="zh-TW" altLang="en-US" dirty="0"/>
              <a:t>包含所有執行該專案的環境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EB7304D-AABB-41B6-BE86-93E742421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34" y="3711922"/>
            <a:ext cx="1315837" cy="1315837"/>
          </a:xfrm>
          <a:prstGeom prst="rect">
            <a:avLst/>
          </a:prstGeom>
        </p:spPr>
      </p:pic>
      <p:sp>
        <p:nvSpPr>
          <p:cNvPr id="73" name="文字方塊 72">
            <a:extLst>
              <a:ext uri="{FF2B5EF4-FFF2-40B4-BE49-F238E27FC236}">
                <a16:creationId xmlns:a16="http://schemas.microsoft.com/office/drawing/2014/main" id="{3F693C97-65D8-4882-97DA-D219FE928055}"/>
              </a:ext>
            </a:extLst>
          </p:cNvPr>
          <p:cNvSpPr txBox="1"/>
          <p:nvPr/>
        </p:nvSpPr>
        <p:spPr>
          <a:xfrm>
            <a:off x="867289" y="512109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image</a:t>
            </a:r>
            <a:endParaRPr lang="zh-TW" altLang="en-US" dirty="0"/>
          </a:p>
        </p:txBody>
      </p:sp>
      <p:sp>
        <p:nvSpPr>
          <p:cNvPr id="32" name="箭號: 向下 31">
            <a:extLst>
              <a:ext uri="{FF2B5EF4-FFF2-40B4-BE49-F238E27FC236}">
                <a16:creationId xmlns:a16="http://schemas.microsoft.com/office/drawing/2014/main" id="{099DE048-04C3-44CE-A168-DCEE811C3CA3}"/>
              </a:ext>
            </a:extLst>
          </p:cNvPr>
          <p:cNvSpPr/>
          <p:nvPr/>
        </p:nvSpPr>
        <p:spPr>
          <a:xfrm rot="16200000">
            <a:off x="2910427" y="4023487"/>
            <a:ext cx="335559" cy="1415192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42C4C92-0D1F-46D6-B481-7DD18EE42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287" y="3307581"/>
            <a:ext cx="1315838" cy="142350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31CB584-0579-4E89-82B9-2BC8A2358ED2}"/>
              </a:ext>
            </a:extLst>
          </p:cNvPr>
          <p:cNvSpPr txBox="1"/>
          <p:nvPr/>
        </p:nvSpPr>
        <p:spPr>
          <a:xfrm>
            <a:off x="2742216" y="414688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build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9A60B0D-7BC8-4204-8B07-64BAAB8D7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7732" y="3256488"/>
            <a:ext cx="1776432" cy="1776432"/>
          </a:xfrm>
          <a:prstGeom prst="rect">
            <a:avLst/>
          </a:prstGeom>
        </p:spPr>
      </p:pic>
      <p:sp>
        <p:nvSpPr>
          <p:cNvPr id="47" name="文字方塊 46">
            <a:extLst>
              <a:ext uri="{FF2B5EF4-FFF2-40B4-BE49-F238E27FC236}">
                <a16:creationId xmlns:a16="http://schemas.microsoft.com/office/drawing/2014/main" id="{8DC5B6A3-C5B3-4454-9435-B93DFA9AE45B}"/>
              </a:ext>
            </a:extLst>
          </p:cNvPr>
          <p:cNvSpPr txBox="1"/>
          <p:nvPr/>
        </p:nvSpPr>
        <p:spPr>
          <a:xfrm>
            <a:off x="4403478" y="512109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Container</a:t>
            </a:r>
            <a:endParaRPr lang="zh-TW" altLang="en-US" dirty="0"/>
          </a:p>
        </p:txBody>
      </p:sp>
      <p:sp>
        <p:nvSpPr>
          <p:cNvPr id="10" name="語音泡泡: 圓角矩形 9">
            <a:extLst>
              <a:ext uri="{FF2B5EF4-FFF2-40B4-BE49-F238E27FC236}">
                <a16:creationId xmlns:a16="http://schemas.microsoft.com/office/drawing/2014/main" id="{78794BC6-1E0D-446C-898A-1808A4A1833E}"/>
              </a:ext>
            </a:extLst>
          </p:cNvPr>
          <p:cNvSpPr/>
          <p:nvPr/>
        </p:nvSpPr>
        <p:spPr>
          <a:xfrm>
            <a:off x="6050916" y="2944536"/>
            <a:ext cx="5939406" cy="3196206"/>
          </a:xfrm>
          <a:prstGeom prst="wedgeRoundRectCallout">
            <a:avLst>
              <a:gd name="adj1" fmla="val -56107"/>
              <a:gd name="adj2" fmla="val -6410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0" name="圖片 49">
            <a:extLst>
              <a:ext uri="{FF2B5EF4-FFF2-40B4-BE49-F238E27FC236}">
                <a16:creationId xmlns:a16="http://schemas.microsoft.com/office/drawing/2014/main" id="{E715B046-00E8-49A1-A339-0E73779308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5448" y="3615810"/>
            <a:ext cx="2385869" cy="2385869"/>
          </a:xfrm>
          <a:prstGeom prst="rect">
            <a:avLst/>
          </a:prstGeom>
        </p:spPr>
      </p:pic>
      <p:sp>
        <p:nvSpPr>
          <p:cNvPr id="51" name="文字方塊 50">
            <a:extLst>
              <a:ext uri="{FF2B5EF4-FFF2-40B4-BE49-F238E27FC236}">
                <a16:creationId xmlns:a16="http://schemas.microsoft.com/office/drawing/2014/main" id="{BE046103-F1A1-4C4A-B619-61F9224C1AA4}"/>
              </a:ext>
            </a:extLst>
          </p:cNvPr>
          <p:cNvSpPr txBox="1"/>
          <p:nvPr/>
        </p:nvSpPr>
        <p:spPr>
          <a:xfrm flipH="1">
            <a:off x="8119434" y="4161425"/>
            <a:ext cx="195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Flask Web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EC7F86B6-3CA0-4918-9B2D-1B1A9EDE474F}"/>
              </a:ext>
            </a:extLst>
          </p:cNvPr>
          <p:cNvSpPr/>
          <p:nvPr/>
        </p:nvSpPr>
        <p:spPr>
          <a:xfrm>
            <a:off x="10077330" y="3305772"/>
            <a:ext cx="1400961" cy="36933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3" name="圖片 52">
            <a:extLst>
              <a:ext uri="{FF2B5EF4-FFF2-40B4-BE49-F238E27FC236}">
                <a16:creationId xmlns:a16="http://schemas.microsoft.com/office/drawing/2014/main" id="{E0A69EDE-2B45-4F98-93BF-FCAF7D632D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4205" y="3267630"/>
            <a:ext cx="445614" cy="445614"/>
          </a:xfrm>
          <a:prstGeom prst="rect">
            <a:avLst/>
          </a:prstGeom>
        </p:spPr>
      </p:pic>
      <p:sp>
        <p:nvSpPr>
          <p:cNvPr id="54" name="文字方塊 53">
            <a:extLst>
              <a:ext uri="{FF2B5EF4-FFF2-40B4-BE49-F238E27FC236}">
                <a16:creationId xmlns:a16="http://schemas.microsoft.com/office/drawing/2014/main" id="{1F571170-14A9-47E8-B924-9B0A3A1C064D}"/>
              </a:ext>
            </a:extLst>
          </p:cNvPr>
          <p:cNvSpPr txBox="1"/>
          <p:nvPr/>
        </p:nvSpPr>
        <p:spPr>
          <a:xfrm>
            <a:off x="10309070" y="33057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numpy</a:t>
            </a:r>
            <a:endParaRPr lang="zh-TW" altLang="en-US" dirty="0"/>
          </a:p>
        </p:txBody>
      </p: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C479A6E1-F8FB-4DDA-B076-30167B823D9C}"/>
              </a:ext>
            </a:extLst>
          </p:cNvPr>
          <p:cNvSpPr/>
          <p:nvPr/>
        </p:nvSpPr>
        <p:spPr>
          <a:xfrm>
            <a:off x="10475875" y="4070265"/>
            <a:ext cx="1400961" cy="36933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6" name="圖片 55">
            <a:extLst>
              <a:ext uri="{FF2B5EF4-FFF2-40B4-BE49-F238E27FC236}">
                <a16:creationId xmlns:a16="http://schemas.microsoft.com/office/drawing/2014/main" id="{CD0F6E45-E62D-49F2-93F8-6252612B05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92750" y="4032123"/>
            <a:ext cx="445614" cy="445614"/>
          </a:xfrm>
          <a:prstGeom prst="rect">
            <a:avLst/>
          </a:prstGeom>
        </p:spPr>
      </p:pic>
      <p:sp>
        <p:nvSpPr>
          <p:cNvPr id="57" name="文字方塊 56">
            <a:extLst>
              <a:ext uri="{FF2B5EF4-FFF2-40B4-BE49-F238E27FC236}">
                <a16:creationId xmlns:a16="http://schemas.microsoft.com/office/drawing/2014/main" id="{853E0C8E-757A-46F0-A85E-58AF3B14D480}"/>
              </a:ext>
            </a:extLst>
          </p:cNvPr>
          <p:cNvSpPr txBox="1"/>
          <p:nvPr/>
        </p:nvSpPr>
        <p:spPr>
          <a:xfrm>
            <a:off x="10778146" y="405835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Flask</a:t>
            </a:r>
            <a:endParaRPr lang="zh-TW" altLang="en-US" dirty="0"/>
          </a:p>
        </p:txBody>
      </p:sp>
      <p:sp>
        <p:nvSpPr>
          <p:cNvPr id="58" name="矩形: 圓角 57">
            <a:extLst>
              <a:ext uri="{FF2B5EF4-FFF2-40B4-BE49-F238E27FC236}">
                <a16:creationId xmlns:a16="http://schemas.microsoft.com/office/drawing/2014/main" id="{42CE4541-5C0D-47CF-8A79-109AEDE1500E}"/>
              </a:ext>
            </a:extLst>
          </p:cNvPr>
          <p:cNvSpPr/>
          <p:nvPr/>
        </p:nvSpPr>
        <p:spPr>
          <a:xfrm>
            <a:off x="10291317" y="4952251"/>
            <a:ext cx="1400961" cy="36933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9" name="圖片 58">
            <a:extLst>
              <a:ext uri="{FF2B5EF4-FFF2-40B4-BE49-F238E27FC236}">
                <a16:creationId xmlns:a16="http://schemas.microsoft.com/office/drawing/2014/main" id="{7F3BC551-370C-407C-969B-DD0B1F342D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08192" y="4914109"/>
            <a:ext cx="445614" cy="445614"/>
          </a:xfrm>
          <a:prstGeom prst="rect">
            <a:avLst/>
          </a:prstGeom>
        </p:spPr>
      </p:pic>
      <p:sp>
        <p:nvSpPr>
          <p:cNvPr id="60" name="文字方塊 59">
            <a:extLst>
              <a:ext uri="{FF2B5EF4-FFF2-40B4-BE49-F238E27FC236}">
                <a16:creationId xmlns:a16="http://schemas.microsoft.com/office/drawing/2014/main" id="{F1163C7E-597A-4352-B9C5-24040158DE91}"/>
              </a:ext>
            </a:extLst>
          </p:cNvPr>
          <p:cNvSpPr txBox="1"/>
          <p:nvPr/>
        </p:nvSpPr>
        <p:spPr>
          <a:xfrm>
            <a:off x="10736931" y="494034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cv2</a:t>
            </a:r>
            <a:endParaRPr lang="zh-TW" altLang="en-US" dirty="0"/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2E2EA78C-4B7E-4F87-8BAE-35EBB8A52AA0}"/>
              </a:ext>
            </a:extLst>
          </p:cNvPr>
          <p:cNvGrpSpPr/>
          <p:nvPr/>
        </p:nvGrpSpPr>
        <p:grpSpPr>
          <a:xfrm flipH="1">
            <a:off x="6718807" y="3399784"/>
            <a:ext cx="1684086" cy="445614"/>
            <a:chOff x="1948400" y="3555181"/>
            <a:chExt cx="1684086" cy="445614"/>
          </a:xfrm>
        </p:grpSpPr>
        <p:sp>
          <p:nvSpPr>
            <p:cNvPr id="62" name="矩形: 圓角 61">
              <a:extLst>
                <a:ext uri="{FF2B5EF4-FFF2-40B4-BE49-F238E27FC236}">
                  <a16:creationId xmlns:a16="http://schemas.microsoft.com/office/drawing/2014/main" id="{3C1DC89A-B993-47C4-AEA2-556637AF03C0}"/>
                </a:ext>
              </a:extLst>
            </p:cNvPr>
            <p:cNvSpPr/>
            <p:nvPr/>
          </p:nvSpPr>
          <p:spPr>
            <a:xfrm>
              <a:off x="2231525" y="3593323"/>
              <a:ext cx="1400961" cy="369332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3" name="圖片 62">
              <a:extLst>
                <a:ext uri="{FF2B5EF4-FFF2-40B4-BE49-F238E27FC236}">
                  <a16:creationId xmlns:a16="http://schemas.microsoft.com/office/drawing/2014/main" id="{C72BA243-D414-4F25-8B4C-148220768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48400" y="3555181"/>
              <a:ext cx="445614" cy="445614"/>
            </a:xfrm>
            <a:prstGeom prst="rect">
              <a:avLst/>
            </a:prstGeom>
          </p:spPr>
        </p:pic>
      </p:grp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8F9A0931-C19A-4945-BCA7-F261D6B8A659}"/>
              </a:ext>
            </a:extLst>
          </p:cNvPr>
          <p:cNvSpPr txBox="1"/>
          <p:nvPr/>
        </p:nvSpPr>
        <p:spPr>
          <a:xfrm>
            <a:off x="7205126" y="341345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os</a:t>
            </a:r>
            <a:endParaRPr lang="zh-TW" altLang="en-US" dirty="0"/>
          </a:p>
        </p:txBody>
      </p: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EE3AF996-3351-4DD3-B03B-67DBCABAF85C}"/>
              </a:ext>
            </a:extLst>
          </p:cNvPr>
          <p:cNvGrpSpPr/>
          <p:nvPr/>
        </p:nvGrpSpPr>
        <p:grpSpPr>
          <a:xfrm flipH="1">
            <a:off x="6235661" y="4117296"/>
            <a:ext cx="1684086" cy="445614"/>
            <a:chOff x="1948400" y="3989212"/>
            <a:chExt cx="1684086" cy="445614"/>
          </a:xfrm>
        </p:grpSpPr>
        <p:sp>
          <p:nvSpPr>
            <p:cNvPr id="74" name="矩形: 圓角 73">
              <a:extLst>
                <a:ext uri="{FF2B5EF4-FFF2-40B4-BE49-F238E27FC236}">
                  <a16:creationId xmlns:a16="http://schemas.microsoft.com/office/drawing/2014/main" id="{0E74A7F4-04C2-4A39-8B91-1F3CB806CFB5}"/>
                </a:ext>
              </a:extLst>
            </p:cNvPr>
            <p:cNvSpPr/>
            <p:nvPr/>
          </p:nvSpPr>
          <p:spPr>
            <a:xfrm>
              <a:off x="2231525" y="4027354"/>
              <a:ext cx="1400961" cy="369332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75" name="圖片 74">
              <a:extLst>
                <a:ext uri="{FF2B5EF4-FFF2-40B4-BE49-F238E27FC236}">
                  <a16:creationId xmlns:a16="http://schemas.microsoft.com/office/drawing/2014/main" id="{365BE7F2-4F68-4889-925C-E8E8977A8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48400" y="3989212"/>
              <a:ext cx="445614" cy="445614"/>
            </a:xfrm>
            <a:prstGeom prst="rect">
              <a:avLst/>
            </a:prstGeom>
          </p:spPr>
        </p:pic>
      </p:grp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A2E83958-8E08-4A77-9755-9BD95ABC92AB}"/>
              </a:ext>
            </a:extLst>
          </p:cNvPr>
          <p:cNvSpPr txBox="1"/>
          <p:nvPr/>
        </p:nvSpPr>
        <p:spPr>
          <a:xfrm>
            <a:off x="6667836" y="416035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Dlib</a:t>
            </a:r>
            <a:endParaRPr lang="zh-TW" altLang="en-US" dirty="0"/>
          </a:p>
        </p:txBody>
      </p: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5C8D9292-657D-4FAA-A237-7073AC8C2D4D}"/>
              </a:ext>
            </a:extLst>
          </p:cNvPr>
          <p:cNvGrpSpPr/>
          <p:nvPr/>
        </p:nvGrpSpPr>
        <p:grpSpPr>
          <a:xfrm flipH="1">
            <a:off x="6408004" y="4872948"/>
            <a:ext cx="1684086" cy="445614"/>
            <a:chOff x="1948400" y="3989212"/>
            <a:chExt cx="1684086" cy="445614"/>
          </a:xfrm>
        </p:grpSpPr>
        <p:sp>
          <p:nvSpPr>
            <p:cNvPr id="78" name="矩形: 圓角 77">
              <a:extLst>
                <a:ext uri="{FF2B5EF4-FFF2-40B4-BE49-F238E27FC236}">
                  <a16:creationId xmlns:a16="http://schemas.microsoft.com/office/drawing/2014/main" id="{4C58E6E7-E82F-47C8-9CDF-6397236E76F6}"/>
                </a:ext>
              </a:extLst>
            </p:cNvPr>
            <p:cNvSpPr/>
            <p:nvPr/>
          </p:nvSpPr>
          <p:spPr>
            <a:xfrm>
              <a:off x="2231525" y="4027354"/>
              <a:ext cx="1400961" cy="369332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79" name="圖片 78">
              <a:extLst>
                <a:ext uri="{FF2B5EF4-FFF2-40B4-BE49-F238E27FC236}">
                  <a16:creationId xmlns:a16="http://schemas.microsoft.com/office/drawing/2014/main" id="{F9740F99-2072-48B6-9D1A-39B303570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48400" y="3989212"/>
              <a:ext cx="445614" cy="445614"/>
            </a:xfrm>
            <a:prstGeom prst="rect">
              <a:avLst/>
            </a:prstGeom>
          </p:spPr>
        </p:pic>
      </p:grp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23AD8A61-19AC-4676-AF2F-9719B8F10BF0}"/>
              </a:ext>
            </a:extLst>
          </p:cNvPr>
          <p:cNvSpPr txBox="1"/>
          <p:nvPr/>
        </p:nvSpPr>
        <p:spPr>
          <a:xfrm>
            <a:off x="6768814" y="491514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Flask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1897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en-US" altLang="zh-TW" cap="none" dirty="0"/>
              <a:t>Docker</a:t>
            </a:r>
            <a:r>
              <a:rPr lang="zh-TW" altLang="en-US" dirty="0"/>
              <a:t>是什麼</a:t>
            </a:r>
            <a:r>
              <a:rPr lang="en-US" altLang="zh-TW" dirty="0"/>
              <a:t>?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212A2C-36A4-4ED9-9D96-821F6F084129}"/>
              </a:ext>
            </a:extLst>
          </p:cNvPr>
          <p:cNvSpPr txBox="1"/>
          <p:nvPr/>
        </p:nvSpPr>
        <p:spPr>
          <a:xfrm>
            <a:off x="976978" y="1756872"/>
            <a:ext cx="10524328" cy="872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Docker</a:t>
            </a:r>
            <a:r>
              <a:rPr lang="zh-TW" altLang="en-US" dirty="0"/>
              <a:t>的好處在於可以兼容不同的版本，假設你的</a:t>
            </a:r>
            <a:r>
              <a:rPr lang="en-US" altLang="zh-TW" dirty="0"/>
              <a:t>web</a:t>
            </a:r>
            <a:r>
              <a:rPr lang="zh-TW" altLang="en-US" dirty="0"/>
              <a:t>專案功能需要用到</a:t>
            </a:r>
            <a:r>
              <a:rPr lang="en-US" altLang="zh-TW" dirty="0"/>
              <a:t>python2.0/3.6</a:t>
            </a:r>
            <a:r>
              <a:rPr lang="zh-TW" altLang="en-US" dirty="0"/>
              <a:t>兩個版本，通常請況下你的電腦已經安裝</a:t>
            </a:r>
            <a:r>
              <a:rPr lang="en-US" altLang="zh-TW" dirty="0"/>
              <a:t>2.0</a:t>
            </a:r>
            <a:r>
              <a:rPr lang="zh-TW" altLang="en-US" dirty="0"/>
              <a:t>，另一個</a:t>
            </a:r>
            <a:r>
              <a:rPr lang="en-US" altLang="zh-TW" dirty="0"/>
              <a:t>3.6</a:t>
            </a:r>
            <a:r>
              <a:rPr lang="zh-TW" altLang="en-US" dirty="0"/>
              <a:t>的功能將會無法使用，而</a:t>
            </a:r>
            <a:r>
              <a:rPr lang="en-US" altLang="zh-TW" dirty="0"/>
              <a:t>Docker</a:t>
            </a:r>
            <a:r>
              <a:rPr lang="zh-TW" altLang="en-US" dirty="0"/>
              <a:t>可以解決此問題。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54804E2-15E4-4B91-BD91-EB266D3C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2860646"/>
            <a:ext cx="3334726" cy="374105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63B2823-DF71-486D-AEE8-B358A412D9A8}"/>
              </a:ext>
            </a:extLst>
          </p:cNvPr>
          <p:cNvSpPr/>
          <p:nvPr/>
        </p:nvSpPr>
        <p:spPr>
          <a:xfrm>
            <a:off x="1342238" y="5402510"/>
            <a:ext cx="1853968" cy="520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E0BE6DD-D477-4448-9F29-CD3CFA9E4631}"/>
              </a:ext>
            </a:extLst>
          </p:cNvPr>
          <p:cNvSpPr/>
          <p:nvPr/>
        </p:nvSpPr>
        <p:spPr>
          <a:xfrm>
            <a:off x="1342238" y="6002107"/>
            <a:ext cx="1853968" cy="520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38C09F98-D139-4C6F-83E5-CABD36777D0C}"/>
              </a:ext>
            </a:extLst>
          </p:cNvPr>
          <p:cNvGrpSpPr/>
          <p:nvPr/>
        </p:nvGrpSpPr>
        <p:grpSpPr>
          <a:xfrm>
            <a:off x="6866359" y="4007603"/>
            <a:ext cx="4221787" cy="763304"/>
            <a:chOff x="6883138" y="3967895"/>
            <a:chExt cx="2785872" cy="763304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BBDB416-1CA2-40F4-9C82-69A3775FD384}"/>
                </a:ext>
              </a:extLst>
            </p:cNvPr>
            <p:cNvSpPr/>
            <p:nvPr/>
          </p:nvSpPr>
          <p:spPr>
            <a:xfrm>
              <a:off x="6883138" y="3967895"/>
              <a:ext cx="1349956" cy="377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功能</a:t>
              </a:r>
              <a:r>
                <a:rPr lang="en-US" altLang="zh-TW" dirty="0"/>
                <a:t>#1</a:t>
              </a:r>
              <a:endParaRPr lang="zh-TW" altLang="en-US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6FB63E6-C0AA-47C3-8E6E-4C8B86809D68}"/>
                </a:ext>
              </a:extLst>
            </p:cNvPr>
            <p:cNvSpPr/>
            <p:nvPr/>
          </p:nvSpPr>
          <p:spPr>
            <a:xfrm>
              <a:off x="6883139" y="4353695"/>
              <a:ext cx="1349956" cy="377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BINS/LIBS</a:t>
              </a:r>
              <a:endParaRPr lang="zh-TW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0A6066-5A1C-441D-82C6-83689E58D2C3}"/>
                </a:ext>
              </a:extLst>
            </p:cNvPr>
            <p:cNvSpPr/>
            <p:nvPr/>
          </p:nvSpPr>
          <p:spPr>
            <a:xfrm>
              <a:off x="8319053" y="3967895"/>
              <a:ext cx="1349956" cy="37750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功能</a:t>
              </a:r>
              <a:r>
                <a:rPr lang="en-US" altLang="zh-TW" dirty="0"/>
                <a:t>#2</a:t>
              </a:r>
              <a:endParaRPr lang="zh-TW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5DD0E70-5D03-43E8-B7FA-8EC6B31DD311}"/>
                </a:ext>
              </a:extLst>
            </p:cNvPr>
            <p:cNvSpPr/>
            <p:nvPr/>
          </p:nvSpPr>
          <p:spPr>
            <a:xfrm>
              <a:off x="8319054" y="4353695"/>
              <a:ext cx="1349956" cy="37750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BINS/LIBS</a:t>
              </a:r>
              <a:endParaRPr lang="zh-TW" altLang="en-US" dirty="0"/>
            </a:p>
          </p:txBody>
        </p:sp>
      </p:grpSp>
      <p:sp>
        <p:nvSpPr>
          <p:cNvPr id="44" name="矩形 43">
            <a:extLst>
              <a:ext uri="{FF2B5EF4-FFF2-40B4-BE49-F238E27FC236}">
                <a16:creationId xmlns:a16="http://schemas.microsoft.com/office/drawing/2014/main" id="{E9C58DAB-F007-4423-AAD5-0E1213A74ACA}"/>
              </a:ext>
            </a:extLst>
          </p:cNvPr>
          <p:cNvSpPr/>
          <p:nvPr/>
        </p:nvSpPr>
        <p:spPr>
          <a:xfrm>
            <a:off x="6866361" y="4846217"/>
            <a:ext cx="4221787" cy="5456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Docker</a:t>
            </a:r>
            <a:r>
              <a:rPr lang="zh-TW" altLang="en-US" dirty="0"/>
              <a:t> </a:t>
            </a:r>
            <a:r>
              <a:rPr lang="en-US" altLang="zh-TW" dirty="0"/>
              <a:t>Container</a:t>
            </a:r>
            <a:endParaRPr lang="zh-TW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750B5CC-06BE-4892-9E34-60997914324D}"/>
              </a:ext>
            </a:extLst>
          </p:cNvPr>
          <p:cNvSpPr/>
          <p:nvPr/>
        </p:nvSpPr>
        <p:spPr>
          <a:xfrm>
            <a:off x="6866361" y="5458616"/>
            <a:ext cx="4221787" cy="5456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Operating System</a:t>
            </a:r>
            <a:endParaRPr lang="zh-TW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722F834-4B5B-464A-B565-2D41382EA8D3}"/>
              </a:ext>
            </a:extLst>
          </p:cNvPr>
          <p:cNvSpPr/>
          <p:nvPr/>
        </p:nvSpPr>
        <p:spPr>
          <a:xfrm>
            <a:off x="6866360" y="6070631"/>
            <a:ext cx="4221787" cy="54567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Infrastructure</a:t>
            </a:r>
            <a:endParaRPr lang="zh-TW" altLang="en-US" dirty="0"/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EE08C5BB-3612-4EC4-B133-88A5C936130E}"/>
              </a:ext>
            </a:extLst>
          </p:cNvPr>
          <p:cNvCxnSpPr>
            <a:cxnSpLocks/>
            <a:stCxn id="7" idx="3"/>
            <a:endCxn id="38" idx="0"/>
          </p:cNvCxnSpPr>
          <p:nvPr/>
        </p:nvCxnSpPr>
        <p:spPr>
          <a:xfrm flipV="1">
            <a:off x="3196206" y="4007603"/>
            <a:ext cx="4693033" cy="1654966"/>
          </a:xfrm>
          <a:prstGeom prst="bentConnector4">
            <a:avLst>
              <a:gd name="adj1" fmla="val 39102"/>
              <a:gd name="adj2" fmla="val 12952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59FFE67E-D36F-48B6-858E-A1CD734EB34E}"/>
              </a:ext>
            </a:extLst>
          </p:cNvPr>
          <p:cNvCxnSpPr>
            <a:cxnSpLocks/>
            <a:stCxn id="37" idx="3"/>
            <a:endCxn id="40" idx="0"/>
          </p:cNvCxnSpPr>
          <p:nvPr/>
        </p:nvCxnSpPr>
        <p:spPr>
          <a:xfrm flipV="1">
            <a:off x="3196206" y="4007603"/>
            <a:ext cx="6869058" cy="2254563"/>
          </a:xfrm>
          <a:prstGeom prst="bentConnector4">
            <a:avLst>
              <a:gd name="adj1" fmla="val 42554"/>
              <a:gd name="adj2" fmla="val 14288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418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整體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自訂 1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187_TF22378848.potx" id="{35EE906A-EDD5-472E-B143-3EAC3EA7BF62}" vid="{597AE59B-CAF2-4F45-90E8-B121C6FDD94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purl.org/dc/elements/1.1/"/>
    <ds:schemaRef ds:uri="16c05727-aa75-4e4a-9b5f-8a80a1165891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71af3243-3dd4-4a8d-8c0d-dd76da1f02a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整體設計</Template>
  <TotalTime>0</TotalTime>
  <Words>1431</Words>
  <Application>Microsoft Office PowerPoint</Application>
  <PresentationFormat>寬螢幕</PresentationFormat>
  <Paragraphs>250</Paragraphs>
  <Slides>35</Slides>
  <Notes>35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2" baseType="lpstr">
      <vt:lpstr>Microsoft JhengHei UI</vt:lpstr>
      <vt:lpstr>SFMono-Regular</vt:lpstr>
      <vt:lpstr>微軟正黑體</vt:lpstr>
      <vt:lpstr>Arial</vt:lpstr>
      <vt:lpstr>Tw Cen MT</vt:lpstr>
      <vt:lpstr>Wingdings 3</vt:lpstr>
      <vt:lpstr>整體</vt:lpstr>
      <vt:lpstr>PowerPoint 簡報</vt:lpstr>
      <vt:lpstr>PowerPoint 簡報</vt:lpstr>
      <vt:lpstr>Docker是什麼?</vt:lpstr>
      <vt:lpstr>Docker是什麼?</vt:lpstr>
      <vt:lpstr>Docker是什麼?</vt:lpstr>
      <vt:lpstr>Docker是什麼?</vt:lpstr>
      <vt:lpstr>Docker是什麼?</vt:lpstr>
      <vt:lpstr>Docker是什麼?</vt:lpstr>
      <vt:lpstr>Docker是什麼?</vt:lpstr>
      <vt:lpstr>Docker是什麼?</vt:lpstr>
      <vt:lpstr>PowerPoint 簡報</vt:lpstr>
      <vt:lpstr>Docker基本環境</vt:lpstr>
      <vt:lpstr>Docker基本環境</vt:lpstr>
      <vt:lpstr>Wsl安裝</vt:lpstr>
      <vt:lpstr>Docker下載</vt:lpstr>
      <vt:lpstr>Docker下載</vt:lpstr>
      <vt:lpstr>本次實作檔案下載</vt:lpstr>
      <vt:lpstr>檔案介紹</vt:lpstr>
      <vt:lpstr>生成image</vt:lpstr>
      <vt:lpstr>生成container</vt:lpstr>
      <vt:lpstr>生成後的docker desktop</vt:lpstr>
      <vt:lpstr>將container暫停運作</vt:lpstr>
      <vt:lpstr>修改檔案後再生成一次container</vt:lpstr>
      <vt:lpstr>修改後重新觀察</vt:lpstr>
      <vt:lpstr>修改網頁畫面</vt:lpstr>
      <vt:lpstr>指令集</vt:lpstr>
      <vt:lpstr>PowerPoint 簡報</vt:lpstr>
      <vt:lpstr>創建新的repo</vt:lpstr>
      <vt:lpstr>創建新的repo</vt:lpstr>
      <vt:lpstr>在CMD上登入docker hub</vt:lpstr>
      <vt:lpstr>給你的image上tag(標籤)</vt:lpstr>
      <vt:lpstr>將image推送到docker hub</vt:lpstr>
      <vt:lpstr>觀看自己repo的公開資訊</vt:lpstr>
      <vt:lpstr>使用別人的image生成container</vt:lpstr>
      <vt:lpstr>觀看別人的專案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2023-01-17T17:03:59Z</dcterms:created>
  <dcterms:modified xsi:type="dcterms:W3CDTF">2023-01-18T00:53:35Z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