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24"/>
  </p:notesMasterIdLst>
  <p:handoutMasterIdLst>
    <p:handoutMasterId r:id="rId25"/>
  </p:handoutMasterIdLst>
  <p:sldIdLst>
    <p:sldId id="263" r:id="rId2"/>
    <p:sldId id="270" r:id="rId3"/>
    <p:sldId id="269" r:id="rId4"/>
    <p:sldId id="264" r:id="rId5"/>
    <p:sldId id="271" r:id="rId6"/>
    <p:sldId id="273" r:id="rId7"/>
    <p:sldId id="265" r:id="rId8"/>
    <p:sldId id="266" r:id="rId9"/>
    <p:sldId id="275" r:id="rId10"/>
    <p:sldId id="272" r:id="rId11"/>
    <p:sldId id="274" r:id="rId12"/>
    <p:sldId id="276" r:id="rId13"/>
    <p:sldId id="267" r:id="rId14"/>
    <p:sldId id="278" r:id="rId15"/>
    <p:sldId id="279" r:id="rId16"/>
    <p:sldId id="280" r:id="rId17"/>
    <p:sldId id="284" r:id="rId18"/>
    <p:sldId id="285" r:id="rId19"/>
    <p:sldId id="282" r:id="rId20"/>
    <p:sldId id="286" r:id="rId21"/>
    <p:sldId id="287" r:id="rId22"/>
    <p:sldId id="268" r:id="rId23"/>
  </p:sldIdLst>
  <p:sldSz cx="9144000" cy="5143500" type="screen16x9"/>
  <p:notesSz cx="6858000" cy="9144000"/>
  <p:defaultTextStyle>
    <a:defPPr>
      <a:defRPr lang="en-US"/>
    </a:defPPr>
    <a:lvl1pPr marL="0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27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91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81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145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457164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2600"/>
    <a:srgbClr val="FF0000"/>
    <a:srgbClr val="ABE4A3"/>
    <a:srgbClr val="00FA00"/>
    <a:srgbClr val="63065F"/>
    <a:srgbClr val="464699"/>
    <a:srgbClr val="4646A0"/>
    <a:srgbClr val="A0A0C8"/>
    <a:srgbClr val="D2EFEF"/>
    <a:srgbClr val="D2D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A488322-F2BA-4B5B-9748-0D474271808F}" styleName="中度样式 3 - 强调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241" autoAdjust="0"/>
    <p:restoredTop sz="96281" autoAdjust="0"/>
  </p:normalViewPr>
  <p:slideViewPr>
    <p:cSldViewPr snapToGrid="0">
      <p:cViewPr varScale="1">
        <p:scale>
          <a:sx n="150" d="100"/>
          <a:sy n="150" d="100"/>
        </p:scale>
        <p:origin x="176" y="10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3520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B47D4290-1515-8C47-8619-4479F40499D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43ED58C-4C6C-0440-BB7A-44A15268600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CF375-A96D-0444-8D90-3C0220075668}" type="datetimeFigureOut">
              <a:rPr kumimoji="1" lang="zh-CN" altLang="en-US" smtClean="0"/>
              <a:t>2023/10/26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76D9D16-DA4D-B843-8A8A-65928C01A6A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3420586-8D8B-8143-B08A-EDFAE21BBE9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0C0B7-ACD7-1247-9149-13C0DDE44B88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46378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A7A3B3-44AE-4BB6-BF11-7EB7779EBBDB}" type="datetimeFigureOut">
              <a:rPr lang="zh-CN" altLang="en-US" smtClean="0"/>
              <a:t>2023/10/26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86A0D-F9A6-4C65-A99E-D9475DD41E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77449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64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27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491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654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18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81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145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308" algn="l" defTabSz="91432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786A0D-F9A6-4C65-A99E-D9475DD41EE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712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 i="0"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  <a:lvl2pPr marL="342882" indent="0" algn="ctr">
              <a:buNone/>
              <a:defRPr sz="1500"/>
            </a:lvl2pPr>
            <a:lvl3pPr marL="685766" indent="0" algn="ctr">
              <a:buNone/>
              <a:defRPr sz="1351"/>
            </a:lvl3pPr>
            <a:lvl4pPr marL="1028649" indent="0" algn="ctr">
              <a:buNone/>
              <a:defRPr sz="1200"/>
            </a:lvl4pPr>
            <a:lvl5pPr marL="1371532" indent="0" algn="ctr">
              <a:buNone/>
              <a:defRPr sz="1200"/>
            </a:lvl5pPr>
            <a:lvl6pPr marL="1714414" indent="0" algn="ctr">
              <a:buNone/>
              <a:defRPr sz="1200"/>
            </a:lvl6pPr>
            <a:lvl7pPr marL="2057298" indent="0" algn="ctr">
              <a:buNone/>
              <a:defRPr sz="1200"/>
            </a:lvl7pPr>
            <a:lvl8pPr marL="2400180" indent="0" algn="ctr">
              <a:buNone/>
              <a:defRPr sz="1200"/>
            </a:lvl8pPr>
            <a:lvl9pPr marL="2743062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B4931CF-31D2-4847-BCEF-D27588C423F1}"/>
              </a:ext>
            </a:extLst>
          </p:cNvPr>
          <p:cNvGrpSpPr/>
          <p:nvPr userDrawn="1"/>
        </p:nvGrpSpPr>
        <p:grpSpPr>
          <a:xfrm>
            <a:off x="190820" y="205897"/>
            <a:ext cx="952181" cy="1520736"/>
            <a:chOff x="6322762" y="100290"/>
            <a:chExt cx="1080000" cy="1760164"/>
          </a:xfrm>
        </p:grpSpPr>
        <p:pic>
          <p:nvPicPr>
            <p:cNvPr id="8" name="Picture 2" descr="“南京大学 logo”的图片搜索结果">
              <a:extLst>
                <a:ext uri="{FF2B5EF4-FFF2-40B4-BE49-F238E27FC236}">
                  <a16:creationId xmlns:a16="http://schemas.microsoft.com/office/drawing/2014/main" id="{28E30A32-F7BE-714C-9D37-01B6A7B124EC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2762" y="506423"/>
              <a:ext cx="1080000" cy="13540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3DC96C5D-F2DE-304A-AF96-1C4D6F338BA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/>
            <a:srcRect b="22906"/>
            <a:stretch/>
          </p:blipFill>
          <p:spPr>
            <a:xfrm>
              <a:off x="6322762" y="100290"/>
              <a:ext cx="1080000" cy="349456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1C898D08-D384-BE49-921A-65B2C40AF29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7600" y="273849"/>
            <a:ext cx="1340939" cy="577635"/>
          </a:xfrm>
          <a:prstGeom prst="rect">
            <a:avLst/>
          </a:prstGeom>
        </p:spPr>
      </p:pic>
      <p:grpSp>
        <p:nvGrpSpPr>
          <p:cNvPr id="20" name="组合 19">
            <a:extLst>
              <a:ext uri="{FF2B5EF4-FFF2-40B4-BE49-F238E27FC236}">
                <a16:creationId xmlns:a16="http://schemas.microsoft.com/office/drawing/2014/main" id="{9336C637-520C-ED48-8364-5A6C3EC6D036}"/>
              </a:ext>
            </a:extLst>
          </p:cNvPr>
          <p:cNvGrpSpPr/>
          <p:nvPr userDrawn="1"/>
        </p:nvGrpSpPr>
        <p:grpSpPr>
          <a:xfrm>
            <a:off x="0" y="3562163"/>
            <a:ext cx="9144000" cy="1586287"/>
            <a:chOff x="-10400" y="3574631"/>
            <a:chExt cx="9144000" cy="1586287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E5E9A0C9-707E-664E-B09D-C82CE9349B41}"/>
                </a:ext>
              </a:extLst>
            </p:cNvPr>
            <p:cNvGrpSpPr/>
            <p:nvPr userDrawn="1"/>
          </p:nvGrpSpPr>
          <p:grpSpPr>
            <a:xfrm>
              <a:off x="-10400" y="3574631"/>
              <a:ext cx="9144000" cy="1586287"/>
              <a:chOff x="-10400" y="3574631"/>
              <a:chExt cx="9144000" cy="1586287"/>
            </a:xfrm>
          </p:grpSpPr>
          <p:pic>
            <p:nvPicPr>
              <p:cNvPr id="10" name="图片 9">
                <a:extLst>
                  <a:ext uri="{FF2B5EF4-FFF2-40B4-BE49-F238E27FC236}">
                    <a16:creationId xmlns:a16="http://schemas.microsoft.com/office/drawing/2014/main" id="{822CB6BF-43CA-1443-A33C-A4DA58D0D57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556940" y="3574631"/>
                <a:ext cx="8030120" cy="1578769"/>
              </a:xfrm>
              <a:prstGeom prst="rect">
                <a:avLst/>
              </a:prstGeom>
            </p:spPr>
          </p:pic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1A5584B-C7CC-764B-ABA4-34F074C746D5}"/>
                  </a:ext>
                </a:extLst>
              </p:cNvPr>
              <p:cNvSpPr/>
              <p:nvPr userDrawn="1"/>
            </p:nvSpPr>
            <p:spPr>
              <a:xfrm>
                <a:off x="-10400" y="3622764"/>
                <a:ext cx="647348" cy="1520736"/>
              </a:xfrm>
              <a:prstGeom prst="rect">
                <a:avLst/>
              </a:prstGeom>
              <a:solidFill>
                <a:srgbClr val="A4A3D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/>
              </a:p>
            </p:txBody>
          </p:sp>
          <p:sp>
            <p:nvSpPr>
              <p:cNvPr id="16" name="矩形 15">
                <a:extLst>
                  <a:ext uri="{FF2B5EF4-FFF2-40B4-BE49-F238E27FC236}">
                    <a16:creationId xmlns:a16="http://schemas.microsoft.com/office/drawing/2014/main" id="{A369A4BE-A5F9-9244-8773-6DCC3CFD7651}"/>
                  </a:ext>
                </a:extLst>
              </p:cNvPr>
              <p:cNvSpPr/>
              <p:nvPr userDrawn="1"/>
            </p:nvSpPr>
            <p:spPr>
              <a:xfrm>
                <a:off x="8534576" y="4808692"/>
                <a:ext cx="599024" cy="352226"/>
              </a:xfrm>
              <a:prstGeom prst="rect">
                <a:avLst/>
              </a:prstGeom>
              <a:solidFill>
                <a:srgbClr val="7675B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/>
              </a:p>
            </p:txBody>
          </p: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7395FFDB-F51D-F846-B278-8D2613E70277}"/>
                  </a:ext>
                </a:extLst>
              </p:cNvPr>
              <p:cNvSpPr/>
              <p:nvPr userDrawn="1"/>
            </p:nvSpPr>
            <p:spPr>
              <a:xfrm>
                <a:off x="-10400" y="4723716"/>
                <a:ext cx="674700" cy="437202"/>
              </a:xfrm>
              <a:prstGeom prst="rect">
                <a:avLst/>
              </a:prstGeom>
              <a:solidFill>
                <a:srgbClr val="5F5FAC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 sz="1800"/>
              </a:p>
            </p:txBody>
          </p: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E629875-84D0-474E-AD0C-5F801D9ECD6C}"/>
                </a:ext>
              </a:extLst>
            </p:cNvPr>
            <p:cNvSpPr/>
            <p:nvPr userDrawn="1"/>
          </p:nvSpPr>
          <p:spPr>
            <a:xfrm>
              <a:off x="8505361" y="4465175"/>
              <a:ext cx="628239" cy="3435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319496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036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8" y="273849"/>
            <a:ext cx="1971675" cy="435887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3" y="273849"/>
            <a:ext cx="5800725" cy="435887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3718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7" y="241864"/>
            <a:ext cx="7144205" cy="54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250828" y="971552"/>
            <a:ext cx="8736013" cy="3725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sp>
        <p:nvSpPr>
          <p:cNvPr id="5" name="Line 4"/>
          <p:cNvSpPr>
            <a:spLocks noChangeShapeType="1"/>
          </p:cNvSpPr>
          <p:nvPr userDrawn="1"/>
        </p:nvSpPr>
        <p:spPr bwMode="auto">
          <a:xfrm>
            <a:off x="250826" y="857250"/>
            <a:ext cx="5545139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3352361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1B8DB872-33C0-D14F-A404-701DBDAF93C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9483" y="102398"/>
            <a:ext cx="890224" cy="383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4" y="13691"/>
            <a:ext cx="7423513" cy="994172"/>
          </a:xfrm>
        </p:spPr>
        <p:txBody>
          <a:bodyPr/>
          <a:lstStyle>
            <a:lvl1pPr>
              <a:defRPr b="0" i="0">
                <a:latin typeface="+mj-ea"/>
                <a:ea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1" y="1007865"/>
            <a:ext cx="7886700" cy="3624861"/>
          </a:xfrm>
        </p:spPr>
        <p:txBody>
          <a:bodyPr lIns="90000">
            <a:noAutofit/>
          </a:bodyPr>
          <a:lstStyle>
            <a:lvl1pPr indent="-387432">
              <a:lnSpc>
                <a:spcPct val="120000"/>
              </a:lnSpc>
              <a:buFont typeface="Wingdings" pitchFamily="2" charset="2"/>
              <a:buChar char="p"/>
              <a:defRPr b="0" i="0">
                <a:latin typeface="+mn-ea"/>
                <a:ea typeface="+mn-ea"/>
              </a:defRPr>
            </a:lvl1pPr>
            <a:lvl2pPr marL="622319" indent="-279437">
              <a:lnSpc>
                <a:spcPct val="120000"/>
              </a:lnSpc>
              <a:buFont typeface="Wingdings" pitchFamily="2" charset="2"/>
              <a:buChar char="Ø"/>
              <a:defRPr sz="2000" b="0" i="0">
                <a:latin typeface="PingFang SC" panose="020B0400000000000000" pitchFamily="34" charset="-122"/>
                <a:ea typeface="PingFang SC" panose="020B0400000000000000" pitchFamily="34" charset="-122"/>
              </a:defRPr>
            </a:lvl2pPr>
            <a:lvl3pPr marL="965203" indent="-279437">
              <a:lnSpc>
                <a:spcPct val="120000"/>
              </a:lnSpc>
              <a:defRPr sz="2000" b="0" i="0">
                <a:latin typeface="PingFang SC" panose="020B0400000000000000" pitchFamily="34" charset="-122"/>
                <a:ea typeface="PingFang SC" panose="020B0400000000000000" pitchFamily="34" charset="-122"/>
              </a:defRPr>
            </a:lvl3pPr>
            <a:lvl4pPr>
              <a:lnSpc>
                <a:spcPct val="120000"/>
              </a:lnSpc>
              <a:defRPr sz="2000" b="0" i="0">
                <a:latin typeface="PingFang SC" panose="020B0400000000000000" pitchFamily="34" charset="-122"/>
                <a:ea typeface="PingFang SC" panose="020B0400000000000000" pitchFamily="34" charset="-122"/>
              </a:defRPr>
            </a:lvl4pPr>
            <a:lvl5pPr>
              <a:lnSpc>
                <a:spcPct val="120000"/>
              </a:lnSpc>
              <a:defRPr sz="2000" b="0" i="0">
                <a:latin typeface="PingFang SC" panose="020B0400000000000000" pitchFamily="34" charset="-122"/>
                <a:ea typeface="PingFang SC" panose="020B0400000000000000" pitchFamily="34" charset="-122"/>
              </a:defRPr>
            </a:lvl5pPr>
          </a:lstStyle>
          <a:p>
            <a:pPr lvl="0"/>
            <a:r>
              <a:rPr lang="zh-CN" altLang="en-US" dirty="0"/>
              <a:t>编辑母版文本样式
第二级
第三级
第四级
第五级</a:t>
            </a:r>
            <a:endParaRPr lang="en-US" dirty="0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90646669-8AFC-1842-A902-3203C633C04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69913" y="840809"/>
            <a:ext cx="5545139" cy="0"/>
          </a:xfrm>
          <a:prstGeom prst="line">
            <a:avLst/>
          </a:prstGeom>
          <a:noFill/>
          <a:ln w="50800">
            <a:solidFill>
              <a:srgbClr val="5F066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800"/>
          </a:p>
        </p:txBody>
      </p:sp>
      <p:sp>
        <p:nvSpPr>
          <p:cNvPr id="9" name="三角形 8">
            <a:extLst>
              <a:ext uri="{FF2B5EF4-FFF2-40B4-BE49-F238E27FC236}">
                <a16:creationId xmlns:a16="http://schemas.microsoft.com/office/drawing/2014/main" id="{C62588D8-DE1C-9948-9C7C-F75AA7D6C27E}"/>
              </a:ext>
            </a:extLst>
          </p:cNvPr>
          <p:cNvSpPr/>
          <p:nvPr userDrawn="1"/>
        </p:nvSpPr>
        <p:spPr>
          <a:xfrm rot="5400000">
            <a:off x="349312" y="385020"/>
            <a:ext cx="291624" cy="174975"/>
          </a:xfrm>
          <a:prstGeom prst="triangle">
            <a:avLst/>
          </a:prstGeom>
          <a:solidFill>
            <a:srgbClr val="5E06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ABC50827-88A3-104C-AEF6-69EBA1112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10/26/23</a:t>
            </a:fld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9C41F724-A1EE-794F-B4A8-1C7D286A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1C93FAF3-022C-4644-B506-AF8FCA62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4965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90" y="1282305"/>
            <a:ext cx="7886700" cy="1487022"/>
          </a:xfrm>
        </p:spPr>
        <p:txBody>
          <a:bodyPr anchor="b"/>
          <a:lstStyle>
            <a:lvl1pPr algn="ctr">
              <a:defRPr sz="4500">
                <a:latin typeface="PingFang SC" panose="020B0400000000000000" pitchFamily="34" charset="-122"/>
                <a:ea typeface="PingFang SC" panose="020B0400000000000000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90" y="3168254"/>
            <a:ext cx="7886700" cy="1125140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882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222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369219"/>
            <a:ext cx="3886200" cy="3263504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31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3" y="273844"/>
            <a:ext cx="7886700" cy="99417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3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zh-CN" alt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8"/>
            <a:ext cx="3868340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4" y="1260873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4" y="1878808"/>
            <a:ext cx="3887391" cy="2763441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82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723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7066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4" y="740574"/>
            <a:ext cx="4629151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5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2" indent="0">
              <a:buNone/>
              <a:defRPr sz="1051"/>
            </a:lvl2pPr>
            <a:lvl3pPr marL="685766" indent="0">
              <a:buNone/>
              <a:defRPr sz="900"/>
            </a:lvl3pPr>
            <a:lvl4pPr marL="1028649" indent="0">
              <a:buNone/>
              <a:defRPr sz="751"/>
            </a:lvl4pPr>
            <a:lvl5pPr marL="1371532" indent="0">
              <a:buNone/>
              <a:defRPr sz="751"/>
            </a:lvl5pPr>
            <a:lvl6pPr marL="1714414" indent="0">
              <a:buNone/>
              <a:defRPr sz="751"/>
            </a:lvl6pPr>
            <a:lvl7pPr marL="2057298" indent="0">
              <a:buNone/>
              <a:defRPr sz="751"/>
            </a:lvl7pPr>
            <a:lvl8pPr marL="2400180" indent="0">
              <a:buNone/>
              <a:defRPr sz="751"/>
            </a:lvl8pPr>
            <a:lvl9pPr marL="2743062" indent="0">
              <a:buNone/>
              <a:defRPr sz="75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723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2" y="342900"/>
            <a:ext cx="2949179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4" y="740574"/>
            <a:ext cx="4629151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882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2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2" y="1543055"/>
            <a:ext cx="2949179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882" indent="0">
              <a:buNone/>
              <a:defRPr sz="1051"/>
            </a:lvl2pPr>
            <a:lvl3pPr marL="685766" indent="0">
              <a:buNone/>
              <a:defRPr sz="900"/>
            </a:lvl3pPr>
            <a:lvl4pPr marL="1028649" indent="0">
              <a:buNone/>
              <a:defRPr sz="751"/>
            </a:lvl4pPr>
            <a:lvl5pPr marL="1371532" indent="0">
              <a:buNone/>
              <a:defRPr sz="751"/>
            </a:lvl5pPr>
            <a:lvl6pPr marL="1714414" indent="0">
              <a:buNone/>
              <a:defRPr sz="751"/>
            </a:lvl6pPr>
            <a:lvl7pPr marL="2057298" indent="0">
              <a:buNone/>
              <a:defRPr sz="751"/>
            </a:lvl7pPr>
            <a:lvl8pPr marL="2400180" indent="0">
              <a:buNone/>
              <a:defRPr sz="751"/>
            </a:lvl8pPr>
            <a:lvl9pPr marL="2743062" indent="0">
              <a:buNone/>
              <a:defRPr sz="75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10/26/23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449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1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1" y="1369219"/>
            <a:ext cx="7886700" cy="3263504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10/26/23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1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1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DA6ABE3-90B5-6741-8988-E77FB3FB5C68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lum bright="70000" contrast="-70000"/>
          </a:blip>
          <a:stretch>
            <a:fillRect/>
          </a:stretch>
        </p:blipFill>
        <p:spPr>
          <a:xfrm flipV="1">
            <a:off x="2" y="4741534"/>
            <a:ext cx="9141619" cy="4609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7D77188-19D1-B149-B224-B61AB2583319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3" y="4779174"/>
            <a:ext cx="9141620" cy="36433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D4F764A7-584F-0C42-B1A8-7C6511DCCCEE}"/>
              </a:ext>
            </a:extLst>
          </p:cNvPr>
          <p:cNvSpPr txBox="1"/>
          <p:nvPr userDrawn="1"/>
        </p:nvSpPr>
        <p:spPr>
          <a:xfrm>
            <a:off x="0" y="4824451"/>
            <a:ext cx="91416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Reduced</a:t>
            </a:r>
            <a:r>
              <a:rPr kumimoji="1"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Implication-bias</a:t>
            </a:r>
            <a:r>
              <a:rPr kumimoji="1"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Logic</a:t>
            </a:r>
            <a:r>
              <a:rPr kumimoji="1"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Loss</a:t>
            </a:r>
            <a:r>
              <a:rPr kumimoji="1"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for</a:t>
            </a:r>
            <a:r>
              <a:rPr kumimoji="1"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Neuro-Symbolic</a:t>
            </a:r>
            <a:r>
              <a:rPr kumimoji="1"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</a:t>
            </a:r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Learning</a:t>
            </a:r>
            <a:r>
              <a:rPr kumimoji="1" lang="zh-CN" altLang="en-US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                                                                                 </a:t>
            </a:r>
            <a:r>
              <a:rPr kumimoji="1" lang="en-US" altLang="zh-CN" sz="1100" dirty="0">
                <a:solidFill>
                  <a:schemeClr val="bg1"/>
                </a:solidFill>
                <a:latin typeface="Arial" panose="020B0604020202020204" pitchFamily="34" charset="0"/>
                <a:ea typeface="PingFang SC" panose="020B0400000000000000" pitchFamily="34" charset="-122"/>
                <a:cs typeface="Arial" panose="020B0604020202020204" pitchFamily="34" charset="0"/>
              </a:rPr>
              <a:t>www.lamda.nju.edu.cn/hehy</a:t>
            </a:r>
            <a:endParaRPr kumimoji="1" lang="zh-CN" altLang="en-US" sz="1100" dirty="0">
              <a:solidFill>
                <a:schemeClr val="bg1"/>
              </a:solidFill>
              <a:latin typeface="Arial" panose="020B0604020202020204" pitchFamily="34" charset="0"/>
              <a:ea typeface="PingFang SC" panose="020B0400000000000000" pitchFamily="34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712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62" r:id="rId12"/>
  </p:sldLayoutIdLst>
  <p:txStyles>
    <p:titleStyle>
      <a:lvl1pPr algn="l" defTabSz="685766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+mj-ea"/>
          <a:ea typeface="+mj-ea"/>
          <a:cs typeface="+mj-cs"/>
        </a:defRPr>
      </a:lvl1pPr>
    </p:titleStyle>
    <p:bodyStyle>
      <a:lvl1pPr marL="171442" indent="-171442" algn="l" defTabSz="685766" rtl="0" eaLnBrk="1" latinLnBrk="0" hangingPunct="1">
        <a:lnSpc>
          <a:spcPct val="90000"/>
        </a:lnSpc>
        <a:spcBef>
          <a:spcPts val="751"/>
        </a:spcBef>
        <a:buFont typeface="Arial" panose="020B0604020202020204" pitchFamily="34" charset="0"/>
        <a:buChar char="•"/>
        <a:defRPr sz="2100" b="0" i="0" kern="1200">
          <a:solidFill>
            <a:schemeClr val="tx1"/>
          </a:solidFill>
          <a:latin typeface="+mn-ea"/>
          <a:ea typeface="+mn-ea"/>
          <a:cs typeface="+mn-cs"/>
        </a:defRPr>
      </a:lvl1pPr>
      <a:lvl2pPr marL="51432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ea"/>
          <a:ea typeface="+mn-ea"/>
          <a:cs typeface="+mn-cs"/>
        </a:defRPr>
      </a:lvl2pPr>
      <a:lvl3pPr marL="857208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ea"/>
          <a:ea typeface="+mn-ea"/>
          <a:cs typeface="+mn-cs"/>
        </a:defRPr>
      </a:lvl3pPr>
      <a:lvl4pPr marL="1200091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ea"/>
          <a:ea typeface="+mn-ea"/>
          <a:cs typeface="+mn-cs"/>
        </a:defRPr>
      </a:lvl4pPr>
      <a:lvl5pPr marL="1542973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ea"/>
          <a:ea typeface="+mn-ea"/>
          <a:cs typeface="+mn-cs"/>
        </a:defRPr>
      </a:lvl5pPr>
      <a:lvl6pPr marL="1885857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228739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571622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914506" indent="-171442" algn="l" defTabSz="685766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1pPr>
      <a:lvl2pPr marL="34288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2pPr>
      <a:lvl3pPr marL="685766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3pPr>
      <a:lvl4pPr marL="1028649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5pPr>
      <a:lvl6pPr marL="1714414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6pPr>
      <a:lvl7pPr marL="2057298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0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2" algn="l" defTabSz="685766" rtl="0" eaLnBrk="1" latinLnBrk="0" hangingPunct="1">
        <a:defRPr sz="13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emf"/><Relationship Id="rId5" Type="http://schemas.openxmlformats.org/officeDocument/2006/relationships/image" Target="../media/image22.emf"/><Relationship Id="rId4" Type="http://schemas.openxmlformats.org/officeDocument/2006/relationships/image" Target="../media/image21.e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3200" b="0" dirty="0">
                <a:latin typeface="+mj-ea"/>
                <a:ea typeface="+mj-ea"/>
                <a:cs typeface="Arial" panose="020B0604020202020204" pitchFamily="34" charset="0"/>
              </a:rPr>
              <a:t>Reduced</a:t>
            </a:r>
            <a:r>
              <a:rPr lang="zh-CN" altLang="en-US" sz="3200" b="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3200" b="0" dirty="0">
                <a:latin typeface="+mj-ea"/>
                <a:ea typeface="+mj-ea"/>
                <a:cs typeface="Arial" panose="020B0604020202020204" pitchFamily="34" charset="0"/>
              </a:rPr>
              <a:t>Implication-bias</a:t>
            </a:r>
            <a:r>
              <a:rPr lang="zh-CN" altLang="en-US" sz="3200" b="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3200" b="0" dirty="0">
                <a:latin typeface="+mj-ea"/>
                <a:ea typeface="+mj-ea"/>
                <a:cs typeface="Arial" panose="020B0604020202020204" pitchFamily="34" charset="0"/>
              </a:rPr>
              <a:t>Logic</a:t>
            </a:r>
            <a:r>
              <a:rPr lang="zh-CN" altLang="en-US" sz="3200" b="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3200" b="0" dirty="0">
                <a:latin typeface="+mj-ea"/>
                <a:ea typeface="+mj-ea"/>
                <a:cs typeface="Arial" panose="020B0604020202020204" pitchFamily="34" charset="0"/>
              </a:rPr>
              <a:t>Loss</a:t>
            </a:r>
            <a:r>
              <a:rPr lang="zh-CN" altLang="en-US" sz="3200" b="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3200" b="0" dirty="0">
                <a:latin typeface="+mj-ea"/>
                <a:ea typeface="+mj-ea"/>
                <a:cs typeface="Arial" panose="020B0604020202020204" pitchFamily="34" charset="0"/>
              </a:rPr>
              <a:t>for</a:t>
            </a:r>
            <a:r>
              <a:rPr lang="zh-CN" altLang="en-US" sz="3200" b="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3200" b="0" dirty="0">
                <a:latin typeface="+mj-ea"/>
                <a:ea typeface="+mj-ea"/>
                <a:cs typeface="Arial" panose="020B0604020202020204" pitchFamily="34" charset="0"/>
              </a:rPr>
              <a:t>Neuro-Symbolic</a:t>
            </a:r>
            <a:r>
              <a:rPr lang="zh-CN" altLang="en-US" sz="3200" b="0" dirty="0">
                <a:latin typeface="+mj-ea"/>
                <a:ea typeface="+mj-ea"/>
                <a:cs typeface="Arial" panose="020B0604020202020204" pitchFamily="34" charset="0"/>
              </a:rPr>
              <a:t> </a:t>
            </a:r>
            <a:r>
              <a:rPr lang="en-US" altLang="zh-CN" sz="3200" b="0" dirty="0">
                <a:latin typeface="+mj-ea"/>
                <a:ea typeface="+mj-ea"/>
                <a:cs typeface="Arial" panose="020B0604020202020204" pitchFamily="34" charset="0"/>
              </a:rPr>
              <a:t>Learning</a:t>
            </a:r>
            <a:endParaRPr lang="zh-CN" altLang="en-US" sz="3200" b="0" dirty="0">
              <a:latin typeface="+mj-ea"/>
              <a:ea typeface="+mj-ea"/>
              <a:cs typeface="Arial" panose="020B0604020202020204" pitchFamily="34" charset="0"/>
            </a:endParaRPr>
          </a:p>
        </p:txBody>
      </p:sp>
      <p:sp>
        <p:nvSpPr>
          <p:cNvPr id="6" name="副标题 5">
            <a:extLst>
              <a:ext uri="{FF2B5EF4-FFF2-40B4-BE49-F238E27FC236}">
                <a16:creationId xmlns:a16="http://schemas.microsoft.com/office/drawing/2014/main" id="{D5BF451F-51D2-CE44-A1B7-9B08CB638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Hao-Yuan</a:t>
            </a:r>
            <a:r>
              <a:rPr kumimoji="1"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He</a:t>
            </a:r>
            <a:r>
              <a:rPr kumimoji="1"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and</a:t>
            </a:r>
            <a:r>
              <a:rPr kumimoji="1"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Wang-Zhou</a:t>
            </a:r>
            <a:r>
              <a:rPr kumimoji="1"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Dai</a:t>
            </a:r>
            <a:r>
              <a:rPr kumimoji="1"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ea typeface="+mn-ea"/>
                <a:cs typeface="Times New Roman" panose="02020603050405020304" pitchFamily="18" charset="0"/>
              </a:rPr>
              <a:t>and</a:t>
            </a:r>
            <a:r>
              <a:rPr kumimoji="1" lang="zh-CN" altLang="en-US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Ming</a:t>
            </a:r>
            <a:r>
              <a:rPr kumimoji="1" lang="zh-CN" altLang="en-US" b="1" dirty="0"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b="1" dirty="0">
                <a:latin typeface="+mn-ea"/>
                <a:ea typeface="+mn-ea"/>
                <a:cs typeface="Times New Roman" panose="02020603050405020304" pitchFamily="18" charset="0"/>
              </a:rPr>
              <a:t>Li</a:t>
            </a:r>
          </a:p>
          <a:p>
            <a:r>
              <a:rPr lang="en" altLang="zh-CN" dirty="0">
                <a:latin typeface="+mn-ea"/>
                <a:ea typeface="+mn-ea"/>
              </a:rPr>
              <a:t>National Key Laboratory for Novel Software Technology</a:t>
            </a:r>
          </a:p>
          <a:p>
            <a:r>
              <a:rPr lang="en" altLang="zh-CN" dirty="0">
                <a:latin typeface="+mn-ea"/>
                <a:ea typeface="+mn-ea"/>
              </a:rPr>
              <a:t> Nanjing University, Nanjing, 210023, China</a:t>
            </a:r>
          </a:p>
        </p:txBody>
      </p:sp>
      <p:sp>
        <p:nvSpPr>
          <p:cNvPr id="7" name="AutoShape 2" descr="Naoya Takeishi"/>
          <p:cNvSpPr>
            <a:spLocks noChangeAspect="1" noChangeArrowheads="1"/>
          </p:cNvSpPr>
          <p:nvPr/>
        </p:nvSpPr>
        <p:spPr bwMode="auto">
          <a:xfrm>
            <a:off x="63500" y="-9937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7944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C3DD8-C1E8-4449-81D5-A93370DA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029B0-93B0-7A43-B00F-2DBEBA1F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4" y="1007863"/>
            <a:ext cx="3238752" cy="3357658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8CE4379-4F08-B840-8BEE-DF2EDC03C56A}"/>
              </a:ext>
            </a:extLst>
          </p:cNvPr>
          <p:cNvSpPr txBox="1"/>
          <p:nvPr/>
        </p:nvSpPr>
        <p:spPr>
          <a:xfrm>
            <a:off x="4073011" y="1241012"/>
            <a:ext cx="4698722" cy="10772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Setting:</a:t>
            </a:r>
          </a:p>
          <a:p>
            <a:r>
              <a:rPr kumimoji="1" lang="en-US" altLang="zh-CN" sz="1600" dirty="0">
                <a:latin typeface="+mn-ea"/>
              </a:rPr>
              <a:t>Each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instance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has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two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attributes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i="1" dirty="0">
                <a:latin typeface="+mn-ea"/>
              </a:rPr>
              <a:t>color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and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i="1" dirty="0">
                <a:latin typeface="+mn-ea"/>
              </a:rPr>
              <a:t>shape.</a:t>
            </a:r>
          </a:p>
          <a:p>
            <a:r>
              <a:rPr kumimoji="1" lang="en-US" altLang="zh-CN" sz="1600" dirty="0">
                <a:latin typeface="+mn-ea"/>
              </a:rPr>
              <a:t>Training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process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only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use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shape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labels.</a:t>
            </a:r>
          </a:p>
          <a:p>
            <a:r>
              <a:rPr kumimoji="1" lang="en-US" altLang="zh-CN" sz="1600" dirty="0">
                <a:latin typeface="+mn-ea"/>
              </a:rPr>
              <a:t>Case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A,B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are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trained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with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different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logic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loss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(rules).</a:t>
            </a:r>
            <a:r>
              <a:rPr kumimoji="1" lang="zh-CN" altLang="en-US" sz="1600" dirty="0">
                <a:latin typeface="+mn-ea"/>
              </a:rPr>
              <a:t> </a:t>
            </a:r>
            <a:endParaRPr kumimoji="1" lang="en-US" altLang="zh-CN" sz="1600" dirty="0">
              <a:latin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69A66D5-0BB2-AC4A-8729-D37B56C9420E}"/>
              </a:ext>
            </a:extLst>
          </p:cNvPr>
          <p:cNvSpPr txBox="1"/>
          <p:nvPr/>
        </p:nvSpPr>
        <p:spPr>
          <a:xfrm>
            <a:off x="1187221" y="4365521"/>
            <a:ext cx="4331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62D936-7BC9-E944-9462-CA1C85B180D4}"/>
              </a:ext>
            </a:extLst>
          </p:cNvPr>
          <p:cNvSpPr txBox="1"/>
          <p:nvPr/>
        </p:nvSpPr>
        <p:spPr>
          <a:xfrm>
            <a:off x="2902839" y="4365520"/>
            <a:ext cx="423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kumimoji="1"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F0C27ED-6A3F-1045-B5A7-3F6D1BDE14F1}"/>
              </a:ext>
            </a:extLst>
          </p:cNvPr>
          <p:cNvSpPr txBox="1"/>
          <p:nvPr/>
        </p:nvSpPr>
        <p:spPr>
          <a:xfrm>
            <a:off x="4057900" y="3067692"/>
            <a:ext cx="4713833" cy="1077218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Findings:</a:t>
            </a:r>
          </a:p>
          <a:p>
            <a:r>
              <a:rPr kumimoji="1" lang="en-US" altLang="zh-CN" sz="1600" dirty="0">
                <a:latin typeface="+mn-ea"/>
              </a:rPr>
              <a:t>Before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training,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color-labels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are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correctly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predict.</a:t>
            </a:r>
          </a:p>
          <a:p>
            <a:r>
              <a:rPr kumimoji="1" lang="en-US" altLang="zh-CN" sz="1600" dirty="0">
                <a:latin typeface="+mn-ea"/>
              </a:rPr>
              <a:t>After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training,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shape-labels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are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correctly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predict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but</a:t>
            </a:r>
            <a:br>
              <a:rPr kumimoji="1" lang="en-US" altLang="zh-CN" sz="1600" dirty="0">
                <a:latin typeface="+mn-ea"/>
              </a:rPr>
            </a:b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premises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of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implication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rules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are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unsatisfied.</a:t>
            </a:r>
          </a:p>
          <a:p>
            <a:r>
              <a:rPr kumimoji="1" lang="zh-CN" altLang="en-US" sz="1600" dirty="0">
                <a:latin typeface="+mn-ea"/>
              </a:rPr>
              <a:t> </a:t>
            </a:r>
            <a:endParaRPr kumimoji="1" lang="en-US" altLang="zh-CN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0690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C3DD8-C1E8-4449-81D5-A93370DA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24029B0-93B0-7A43-B00F-2DBEBA1F87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4" y="1007863"/>
            <a:ext cx="3238752" cy="33576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869A66D5-0BB2-AC4A-8729-D37B56C9420E}"/>
              </a:ext>
            </a:extLst>
          </p:cNvPr>
          <p:cNvSpPr txBox="1"/>
          <p:nvPr/>
        </p:nvSpPr>
        <p:spPr>
          <a:xfrm>
            <a:off x="1201648" y="4365521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+mn-ea"/>
                <a:cs typeface="Times New Roman" panose="02020603050405020304" pitchFamily="18" charset="0"/>
              </a:rPr>
              <a:t>(A)</a:t>
            </a:r>
            <a:endParaRPr kumimoji="1" lang="zh-CN" altLang="en-US" sz="1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862D936-7BC9-E944-9462-CA1C85B180D4}"/>
              </a:ext>
            </a:extLst>
          </p:cNvPr>
          <p:cNvSpPr txBox="1"/>
          <p:nvPr/>
        </p:nvSpPr>
        <p:spPr>
          <a:xfrm>
            <a:off x="2918869" y="4365520"/>
            <a:ext cx="3914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+mn-ea"/>
                <a:cs typeface="Times New Roman" panose="02020603050405020304" pitchFamily="18" charset="0"/>
              </a:rPr>
              <a:t>(B)</a:t>
            </a:r>
            <a:endParaRPr kumimoji="1" lang="zh-CN" altLang="en-US" sz="14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DD75FF0-90AB-534C-9CB7-F586CCD289B6}"/>
              </a:ext>
            </a:extLst>
          </p:cNvPr>
          <p:cNvSpPr txBox="1"/>
          <p:nvPr/>
        </p:nvSpPr>
        <p:spPr>
          <a:xfrm>
            <a:off x="5506306" y="1070864"/>
            <a:ext cx="2207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Why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happened?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D44875C-A4B0-0040-941F-51EFDB566764}"/>
              </a:ext>
            </a:extLst>
          </p:cNvPr>
          <p:cNvSpPr txBox="1"/>
          <p:nvPr/>
        </p:nvSpPr>
        <p:spPr>
          <a:xfrm>
            <a:off x="4237464" y="1503198"/>
            <a:ext cx="46946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Majority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of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training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are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neither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blue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nor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circular.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model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satisfy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logical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constraints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easily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through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just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negate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premises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of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implication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rules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without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need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consider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consequents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of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implication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rules.</a:t>
            </a:r>
          </a:p>
          <a:p>
            <a:endParaRPr kumimoji="1" lang="en-US" altLang="zh-CN" dirty="0">
              <a:latin typeface="+mn-ea"/>
            </a:endParaRPr>
          </a:p>
          <a:p>
            <a:r>
              <a:rPr kumimoji="1" lang="en-US" altLang="zh-CN" dirty="0">
                <a:latin typeface="+mn-ea"/>
              </a:rPr>
              <a:t>This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shortcut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called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implication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bias</a:t>
            </a:r>
            <a:r>
              <a:rPr kumimoji="1" lang="en-US" altLang="zh-CN" dirty="0">
                <a:latin typeface="+mn-ea"/>
              </a:rPr>
              <a:t>.</a:t>
            </a:r>
          </a:p>
          <a:p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2003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C3DD8-C1E8-4449-81D5-A93370DA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Bias:</a:t>
            </a:r>
            <a:r>
              <a:rPr kumimoji="1" lang="zh-CN" altLang="en-US" dirty="0"/>
              <a:t> </a:t>
            </a:r>
            <a:r>
              <a:rPr kumimoji="1" lang="en-US" altLang="zh-CN" dirty="0"/>
              <a:t>Case</a:t>
            </a:r>
            <a:r>
              <a:rPr kumimoji="1" lang="zh-CN" altLang="en-US" dirty="0"/>
              <a:t> </a:t>
            </a:r>
            <a:r>
              <a:rPr kumimoji="1" lang="en-US" altLang="zh-CN" dirty="0"/>
              <a:t>Study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E7DEF11-DAE5-DE40-8601-F5BEC8860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42" y="1125104"/>
            <a:ext cx="5607568" cy="28932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96FDC22-0D64-A54F-A1C4-15BEE43E8A78}"/>
              </a:ext>
            </a:extLst>
          </p:cNvPr>
          <p:cNvSpPr txBox="1"/>
          <p:nvPr/>
        </p:nvSpPr>
        <p:spPr>
          <a:xfrm>
            <a:off x="628654" y="4015035"/>
            <a:ext cx="49346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Distribution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of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different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given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by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the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logic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values.</a:t>
            </a:r>
            <a:b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</a:b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Computed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from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case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B	:	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  <a:cs typeface="Times New Roman" panose="02020603050405020304" pitchFamily="18" charset="0"/>
              </a:rPr>
              <a:t>               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0A4FC612-23BC-A54E-B63D-E7DBD47BA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000" y="4302000"/>
            <a:ext cx="1549400" cy="1905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F4FFB249-7DFC-B14F-9956-2419E236D8A6}"/>
              </a:ext>
            </a:extLst>
          </p:cNvPr>
          <p:cNvSpPr txBox="1"/>
          <p:nvPr/>
        </p:nvSpPr>
        <p:spPr>
          <a:xfrm>
            <a:off x="6257472" y="2110085"/>
            <a:ext cx="2730235" cy="923330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Findings:</a:t>
            </a:r>
          </a:p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small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loss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values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samples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endParaRPr kumimoji="1" lang="en-US" altLang="zh-CN" dirty="0">
              <a:solidFill>
                <a:srgbClr val="FF0000"/>
              </a:solidFill>
              <a:latin typeface="+mn-ea"/>
            </a:endParaRPr>
          </a:p>
          <a:p>
            <a:pPr algn="ctr"/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are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Irrelevant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samples</a:t>
            </a:r>
          </a:p>
        </p:txBody>
      </p:sp>
    </p:spTree>
    <p:extLst>
      <p:ext uri="{BB962C8B-B14F-4D97-AF65-F5344CB8AC3E}">
        <p14:creationId xmlns:p14="http://schemas.microsoft.com/office/powerpoint/2010/main" val="2158257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rgbClr val="63065F"/>
                </a:solidFill>
              </a:rPr>
              <a:t>R</a:t>
            </a:r>
            <a:r>
              <a:rPr kumimoji="1" lang="en-US" altLang="zh-CN" sz="2800" dirty="0"/>
              <a:t>educed</a:t>
            </a:r>
            <a:r>
              <a:rPr kumimoji="1" lang="zh-CN" altLang="en-US" sz="2800" dirty="0"/>
              <a:t> </a:t>
            </a:r>
            <a:r>
              <a:rPr kumimoji="1" lang="en-US" altLang="zh-CN" sz="2800" dirty="0">
                <a:solidFill>
                  <a:srgbClr val="63065F"/>
                </a:solidFill>
              </a:rPr>
              <a:t>I</a:t>
            </a:r>
            <a:r>
              <a:rPr kumimoji="1" lang="en-US" altLang="zh-CN" sz="2800" dirty="0"/>
              <a:t>mplication-bias</a:t>
            </a:r>
            <a:r>
              <a:rPr kumimoji="1" lang="zh-CN" altLang="en-US" sz="2800" dirty="0"/>
              <a:t> </a:t>
            </a:r>
            <a:r>
              <a:rPr kumimoji="1" lang="en-US" altLang="zh-CN" sz="2800" dirty="0">
                <a:solidFill>
                  <a:srgbClr val="63065F"/>
                </a:solidFill>
              </a:rPr>
              <a:t>L</a:t>
            </a:r>
            <a:r>
              <a:rPr kumimoji="1" lang="en-US" altLang="zh-CN" sz="2800" dirty="0"/>
              <a:t>ogic</a:t>
            </a:r>
            <a:r>
              <a:rPr kumimoji="1" lang="zh-CN" altLang="en-US" sz="2800" dirty="0"/>
              <a:t> </a:t>
            </a:r>
            <a:r>
              <a:rPr kumimoji="1" lang="en-US" altLang="zh-CN" sz="2800" dirty="0">
                <a:solidFill>
                  <a:srgbClr val="63065F"/>
                </a:solidFill>
              </a:rPr>
              <a:t>L</a:t>
            </a:r>
            <a:r>
              <a:rPr kumimoji="1" lang="en-US" altLang="zh-CN" sz="2800" dirty="0"/>
              <a:t>oss</a:t>
            </a:r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06CB6B-AD15-1249-9ECC-4B4C0C21D883}"/>
              </a:ext>
            </a:extLst>
          </p:cNvPr>
          <p:cNvSpPr txBox="1"/>
          <p:nvPr/>
        </p:nvSpPr>
        <p:spPr>
          <a:xfrm>
            <a:off x="432084" y="1101839"/>
            <a:ext cx="8279832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Insight.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low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confidence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their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premise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should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be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assigned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less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importance.</a:t>
            </a:r>
            <a:endParaRPr kumimoji="1" lang="zh-CN" altLang="en-US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40C9346-17CB-774E-8055-DF1C352EC647}"/>
              </a:ext>
            </a:extLst>
          </p:cNvPr>
          <p:cNvSpPr txBox="1"/>
          <p:nvPr/>
        </p:nvSpPr>
        <p:spPr>
          <a:xfrm>
            <a:off x="432084" y="2488479"/>
            <a:ext cx="8279832" cy="183569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normAutofit/>
          </a:bodyPr>
          <a:lstStyle/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tend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have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lower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values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,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which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means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they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contribute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a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little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the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optimization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objective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compared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other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that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have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higher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values.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Most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of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are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irrelevant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corresponding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to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this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rule,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which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means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they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are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less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important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compared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other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relevant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samples.</a:t>
            </a:r>
          </a:p>
        </p:txBody>
      </p:sp>
    </p:spTree>
    <p:extLst>
      <p:ext uri="{BB962C8B-B14F-4D97-AF65-F5344CB8AC3E}">
        <p14:creationId xmlns:p14="http://schemas.microsoft.com/office/powerpoint/2010/main" val="5587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rgbClr val="63065F"/>
                </a:solidFill>
              </a:rPr>
              <a:t>R</a:t>
            </a:r>
            <a:r>
              <a:rPr kumimoji="1" lang="en-US" altLang="zh-CN" sz="2800" dirty="0"/>
              <a:t>educed</a:t>
            </a:r>
            <a:r>
              <a:rPr kumimoji="1" lang="zh-CN" altLang="en-US" sz="2800" dirty="0"/>
              <a:t> </a:t>
            </a:r>
            <a:r>
              <a:rPr kumimoji="1" lang="en-US" altLang="zh-CN" sz="2800" dirty="0">
                <a:solidFill>
                  <a:srgbClr val="63065F"/>
                </a:solidFill>
              </a:rPr>
              <a:t>I</a:t>
            </a:r>
            <a:r>
              <a:rPr kumimoji="1" lang="en-US" altLang="zh-CN" sz="2800" dirty="0"/>
              <a:t>mplication-bias</a:t>
            </a:r>
            <a:r>
              <a:rPr kumimoji="1" lang="zh-CN" altLang="en-US" sz="2800" dirty="0"/>
              <a:t> </a:t>
            </a:r>
            <a:r>
              <a:rPr kumimoji="1" lang="en-US" altLang="zh-CN" sz="2800" dirty="0">
                <a:solidFill>
                  <a:srgbClr val="63065F"/>
                </a:solidFill>
              </a:rPr>
              <a:t>L</a:t>
            </a:r>
            <a:r>
              <a:rPr kumimoji="1" lang="en-US" altLang="zh-CN" sz="2800" dirty="0"/>
              <a:t>ogic</a:t>
            </a:r>
            <a:r>
              <a:rPr kumimoji="1" lang="zh-CN" altLang="en-US" sz="2800" dirty="0"/>
              <a:t> </a:t>
            </a:r>
            <a:r>
              <a:rPr kumimoji="1" lang="en-US" altLang="zh-CN" sz="2800" dirty="0">
                <a:solidFill>
                  <a:srgbClr val="63065F"/>
                </a:solidFill>
              </a:rPr>
              <a:t>L</a:t>
            </a:r>
            <a:r>
              <a:rPr kumimoji="1" lang="en-US" altLang="zh-CN" sz="2800" dirty="0"/>
              <a:t>oss</a:t>
            </a:r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C06CB6B-AD15-1249-9ECC-4B4C0C21D883}"/>
              </a:ext>
            </a:extLst>
          </p:cNvPr>
          <p:cNvSpPr txBox="1"/>
          <p:nvPr/>
        </p:nvSpPr>
        <p:spPr>
          <a:xfrm>
            <a:off x="432084" y="1101839"/>
            <a:ext cx="8279832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Insight.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low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confidence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their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premise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should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be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assigned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less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importance.</a:t>
            </a:r>
            <a:endParaRPr kumimoji="1" lang="zh-CN" altLang="en-US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44F3908-0355-DF42-AABD-7DF82D0B6BEA}"/>
              </a:ext>
            </a:extLst>
          </p:cNvPr>
          <p:cNvSpPr txBox="1"/>
          <p:nvPr/>
        </p:nvSpPr>
        <p:spPr>
          <a:xfrm>
            <a:off x="628654" y="2432053"/>
            <a:ext cx="7795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low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confidence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premise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+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rule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satisfied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=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small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BD02D70-B16F-E241-A60F-9B346FEAE483}"/>
              </a:ext>
            </a:extLst>
          </p:cNvPr>
          <p:cNvSpPr/>
          <p:nvPr/>
        </p:nvSpPr>
        <p:spPr>
          <a:xfrm>
            <a:off x="628654" y="2432053"/>
            <a:ext cx="3336595" cy="369332"/>
          </a:xfrm>
          <a:prstGeom prst="roundRect">
            <a:avLst/>
          </a:prstGeom>
          <a:solidFill>
            <a:srgbClr val="FF2600">
              <a:alpha val="18000"/>
            </a:srgbClr>
          </a:solidFill>
        </p:spPr>
        <p:txBody>
          <a:bodyPr wrap="non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1985FD52-604F-B84C-B2EB-775EF555B562}"/>
              </a:ext>
            </a:extLst>
          </p:cNvPr>
          <p:cNvSpPr/>
          <p:nvPr/>
        </p:nvSpPr>
        <p:spPr>
          <a:xfrm>
            <a:off x="4148097" y="2432053"/>
            <a:ext cx="2175791" cy="369332"/>
          </a:xfrm>
          <a:prstGeom prst="roundRect">
            <a:avLst/>
          </a:prstGeom>
          <a:solidFill>
            <a:srgbClr val="FF2600">
              <a:alpha val="18000"/>
            </a:srgb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69C6BBE-12A0-2748-BE10-32FD132D8C8E}"/>
              </a:ext>
            </a:extLst>
          </p:cNvPr>
          <p:cNvSpPr txBox="1"/>
          <p:nvPr/>
        </p:nvSpPr>
        <p:spPr>
          <a:xfrm>
            <a:off x="1260521" y="2933447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less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importance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AF26388-13BB-BB4C-B908-ADA1B0758A6B}"/>
              </a:ext>
            </a:extLst>
          </p:cNvPr>
          <p:cNvSpPr txBox="1"/>
          <p:nvPr/>
        </p:nvSpPr>
        <p:spPr>
          <a:xfrm>
            <a:off x="4721925" y="2933447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good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fit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1" name="圆角矩形 10">
            <a:extLst>
              <a:ext uri="{FF2B5EF4-FFF2-40B4-BE49-F238E27FC236}">
                <a16:creationId xmlns:a16="http://schemas.microsoft.com/office/drawing/2014/main" id="{7071124A-FFF1-AD4B-A278-4A7EC53CE082}"/>
              </a:ext>
            </a:extLst>
          </p:cNvPr>
          <p:cNvSpPr/>
          <p:nvPr/>
        </p:nvSpPr>
        <p:spPr>
          <a:xfrm>
            <a:off x="432084" y="2011035"/>
            <a:ext cx="8279832" cy="1460798"/>
          </a:xfrm>
          <a:prstGeom prst="roundRect">
            <a:avLst/>
          </a:prstGeom>
          <a:noFill/>
          <a:ln>
            <a:solidFill>
              <a:srgbClr val="7030A0"/>
            </a:solidFill>
            <a:round/>
          </a:ln>
        </p:spPr>
        <p:txBody>
          <a:bodyPr wrap="square" rtlCol="0" anchor="ctr">
            <a:no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B791856-D5E8-E44C-A1E3-0355E312E56D}"/>
              </a:ext>
            </a:extLst>
          </p:cNvPr>
          <p:cNvSpPr txBox="1"/>
          <p:nvPr/>
        </p:nvSpPr>
        <p:spPr>
          <a:xfrm>
            <a:off x="4206556" y="1984863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Fact.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CE5DBD6-B352-1B48-B25B-B81C23B2D37F}"/>
              </a:ext>
            </a:extLst>
          </p:cNvPr>
          <p:cNvSpPr txBox="1"/>
          <p:nvPr/>
        </p:nvSpPr>
        <p:spPr>
          <a:xfrm>
            <a:off x="432084" y="3718495"/>
            <a:ext cx="8279832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Solution.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endParaRPr kumimoji="1" lang="en-US" altLang="zh-CN" dirty="0">
              <a:latin typeface="+mn-ea"/>
              <a:cs typeface="Times New Roman" panose="02020603050405020304" pitchFamily="18" charset="0"/>
            </a:endParaRPr>
          </a:p>
          <a:p>
            <a:pPr algn="ctr"/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Samples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with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low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loss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value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in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their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premise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should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be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latin typeface="+mn-ea"/>
                <a:cs typeface="Times New Roman" panose="02020603050405020304" pitchFamily="18" charset="0"/>
              </a:rPr>
              <a:t>assigned</a:t>
            </a:r>
            <a:r>
              <a:rPr kumimoji="1" lang="zh-CN" altLang="en-US" dirty="0"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less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rPr>
              <a:t>importance.</a:t>
            </a:r>
            <a:endParaRPr kumimoji="1" lang="zh-CN" altLang="en-US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1070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solidFill>
                  <a:srgbClr val="63065F"/>
                </a:solidFill>
              </a:rPr>
              <a:t>R</a:t>
            </a:r>
            <a:r>
              <a:rPr kumimoji="1" lang="en-US" altLang="zh-CN" sz="2800" dirty="0"/>
              <a:t>educed</a:t>
            </a:r>
            <a:r>
              <a:rPr kumimoji="1" lang="zh-CN" altLang="en-US" sz="2800" dirty="0"/>
              <a:t> </a:t>
            </a:r>
            <a:r>
              <a:rPr kumimoji="1" lang="en-US" altLang="zh-CN" sz="2800" dirty="0">
                <a:solidFill>
                  <a:srgbClr val="63065F"/>
                </a:solidFill>
              </a:rPr>
              <a:t>I</a:t>
            </a:r>
            <a:r>
              <a:rPr kumimoji="1" lang="en-US" altLang="zh-CN" sz="2800" dirty="0"/>
              <a:t>mplication-bias</a:t>
            </a:r>
            <a:r>
              <a:rPr kumimoji="1" lang="zh-CN" altLang="en-US" sz="2800" dirty="0"/>
              <a:t> </a:t>
            </a:r>
            <a:r>
              <a:rPr kumimoji="1" lang="en-US" altLang="zh-CN" sz="2800" dirty="0">
                <a:solidFill>
                  <a:srgbClr val="63065F"/>
                </a:solidFill>
              </a:rPr>
              <a:t>L</a:t>
            </a:r>
            <a:r>
              <a:rPr kumimoji="1" lang="en-US" altLang="zh-CN" sz="2800" dirty="0"/>
              <a:t>ogic</a:t>
            </a:r>
            <a:r>
              <a:rPr kumimoji="1" lang="zh-CN" altLang="en-US" sz="2800" dirty="0"/>
              <a:t> </a:t>
            </a:r>
            <a:r>
              <a:rPr kumimoji="1" lang="en-US" altLang="zh-CN" sz="2800" dirty="0">
                <a:solidFill>
                  <a:srgbClr val="63065F"/>
                </a:solidFill>
              </a:rPr>
              <a:t>L</a:t>
            </a:r>
            <a:r>
              <a:rPr kumimoji="1" lang="en-US" altLang="zh-CN" sz="2800" dirty="0"/>
              <a:t>oss</a:t>
            </a:r>
            <a:endParaRPr kumimoji="1" lang="zh-CN" altLang="en-US" sz="2800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3A347D67-1036-AB4E-963A-468DFB1A8F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987" y="2288730"/>
            <a:ext cx="2108200" cy="2413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D7CD6966-F46E-AE42-8C2C-98FF333297BC}"/>
              </a:ext>
            </a:extLst>
          </p:cNvPr>
          <p:cNvSpPr txBox="1"/>
          <p:nvPr/>
        </p:nvSpPr>
        <p:spPr>
          <a:xfrm>
            <a:off x="628654" y="1684278"/>
            <a:ext cx="3494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Rank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values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from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low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high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DF6193C3-02E6-4442-A778-A5A3D775D2CB}"/>
              </a:ext>
            </a:extLst>
          </p:cNvPr>
          <p:cNvSpPr/>
          <p:nvPr/>
        </p:nvSpPr>
        <p:spPr>
          <a:xfrm>
            <a:off x="1247686" y="2213361"/>
            <a:ext cx="1427148" cy="369332"/>
          </a:xfrm>
          <a:prstGeom prst="roundRect">
            <a:avLst/>
          </a:prstGeom>
          <a:solidFill>
            <a:srgbClr val="FF2600">
              <a:alpha val="20301"/>
            </a:srgb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27665C9D-83B7-F540-A68B-861F633ACAE4}"/>
              </a:ext>
            </a:extLst>
          </p:cNvPr>
          <p:cNvSpPr txBox="1"/>
          <p:nvPr/>
        </p:nvSpPr>
        <p:spPr>
          <a:xfrm>
            <a:off x="754839" y="2731723"/>
            <a:ext cx="2412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assign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less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importance</a:t>
            </a:r>
            <a:endParaRPr kumimoji="1" lang="zh-CN" altLang="en-US" dirty="0">
              <a:latin typeface="+mn-ea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CD93EA28-324F-5444-9B9A-0E0B029A3787}"/>
              </a:ext>
            </a:extLst>
          </p:cNvPr>
          <p:cNvGrpSpPr/>
          <p:nvPr/>
        </p:nvGrpSpPr>
        <p:grpSpPr>
          <a:xfrm>
            <a:off x="4742149" y="1684277"/>
            <a:ext cx="3773197" cy="369332"/>
            <a:chOff x="4742149" y="1684277"/>
            <a:chExt cx="3773197" cy="369332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6F226D0F-4547-3A4E-A516-A1C7C582E314}"/>
                </a:ext>
              </a:extLst>
            </p:cNvPr>
            <p:cNvSpPr txBox="1"/>
            <p:nvPr/>
          </p:nvSpPr>
          <p:spPr>
            <a:xfrm>
              <a:off x="4742149" y="1684277"/>
              <a:ext cx="7745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n-ea"/>
                </a:rPr>
                <a:t>Hinge</a:t>
              </a:r>
              <a:endParaRPr kumimoji="1" lang="zh-CN" altLang="en-US" dirty="0">
                <a:latin typeface="+mn-ea"/>
              </a:endParaRPr>
            </a:p>
          </p:txBody>
        </p:sp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64D66755-37C2-D447-8A4C-5D40D9F44C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670546" y="1751732"/>
              <a:ext cx="2844800" cy="241300"/>
            </a:xfrm>
            <a:prstGeom prst="rect">
              <a:avLst/>
            </a:prstGeom>
          </p:spPr>
        </p:pic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2EE788DD-97B8-5C47-99CE-B13D4452EC63}"/>
              </a:ext>
            </a:extLst>
          </p:cNvPr>
          <p:cNvGrpSpPr/>
          <p:nvPr/>
        </p:nvGrpSpPr>
        <p:grpSpPr>
          <a:xfrm>
            <a:off x="5102825" y="2292319"/>
            <a:ext cx="3018821" cy="369332"/>
            <a:chOff x="5102825" y="2292319"/>
            <a:chExt cx="3018821" cy="369332"/>
          </a:xfrm>
        </p:grpSpPr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37869FAC-A340-2F4A-92E9-F1244AF0C26D}"/>
                </a:ext>
              </a:extLst>
            </p:cNvPr>
            <p:cNvSpPr txBox="1"/>
            <p:nvPr/>
          </p:nvSpPr>
          <p:spPr>
            <a:xfrm>
              <a:off x="5102825" y="2292319"/>
              <a:ext cx="4138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dirty="0">
                  <a:latin typeface="+mn-ea"/>
                </a:rPr>
                <a:t>L2</a:t>
              </a:r>
              <a:endParaRPr kumimoji="1" lang="zh-CN" altLang="en-US" dirty="0">
                <a:latin typeface="+mn-ea"/>
              </a:endParaRPr>
            </a:p>
          </p:txBody>
        </p: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8959DCB8-CB6F-8048-86BE-6A3A813D3E3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70546" y="2369551"/>
              <a:ext cx="2451100" cy="292100"/>
            </a:xfrm>
            <a:prstGeom prst="rect">
              <a:avLst/>
            </a:prstGeom>
          </p:spPr>
        </p:pic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EF0284BD-04FC-BF42-A1FA-23CC935C876C}"/>
              </a:ext>
            </a:extLst>
          </p:cNvPr>
          <p:cNvSpPr txBox="1"/>
          <p:nvPr/>
        </p:nvSpPr>
        <p:spPr>
          <a:xfrm>
            <a:off x="6189062" y="1161404"/>
            <a:ext cx="1636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Different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Ways</a:t>
            </a:r>
            <a:endParaRPr kumimoji="1" lang="zh-CN" altLang="en-US" dirty="0">
              <a:latin typeface="+mn-ea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BB18A4F6-8605-404B-A57B-1C446858B1E3}"/>
              </a:ext>
            </a:extLst>
          </p:cNvPr>
          <p:cNvGrpSpPr/>
          <p:nvPr/>
        </p:nvGrpSpPr>
        <p:grpSpPr>
          <a:xfrm>
            <a:off x="4233998" y="2926577"/>
            <a:ext cx="4225612" cy="835279"/>
            <a:chOff x="4233998" y="2926577"/>
            <a:chExt cx="4225612" cy="835279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B03E068A-F4EC-AE43-9B3E-6F09D772A7F5}"/>
                </a:ext>
              </a:extLst>
            </p:cNvPr>
            <p:cNvGrpSpPr/>
            <p:nvPr/>
          </p:nvGrpSpPr>
          <p:grpSpPr>
            <a:xfrm>
              <a:off x="4233998" y="2926577"/>
              <a:ext cx="3938448" cy="369332"/>
              <a:chOff x="4233998" y="2926577"/>
              <a:chExt cx="3938448" cy="369332"/>
            </a:xfrm>
          </p:grpSpPr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12BDA818-5CA9-0D4C-A173-63F16ACD377D}"/>
                  </a:ext>
                </a:extLst>
              </p:cNvPr>
              <p:cNvSpPr txBox="1"/>
              <p:nvPr/>
            </p:nvSpPr>
            <p:spPr>
              <a:xfrm>
                <a:off x="4233998" y="2926577"/>
                <a:ext cx="128272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dirty="0">
                    <a:latin typeface="+mn-ea"/>
                  </a:rPr>
                  <a:t>Hinge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+</a:t>
                </a:r>
                <a:r>
                  <a:rPr kumimoji="1" lang="zh-CN" altLang="en-US" dirty="0">
                    <a:latin typeface="+mn-ea"/>
                  </a:rPr>
                  <a:t> </a:t>
                </a:r>
                <a:r>
                  <a:rPr kumimoji="1" lang="en-US" altLang="zh-CN" dirty="0">
                    <a:latin typeface="+mn-ea"/>
                  </a:rPr>
                  <a:t>L2</a:t>
                </a:r>
                <a:endParaRPr kumimoji="1" lang="zh-CN" altLang="en-US" dirty="0">
                  <a:latin typeface="+mn-ea"/>
                </a:endParaRPr>
              </a:p>
            </p:txBody>
          </p:sp>
          <p:pic>
            <p:nvPicPr>
              <p:cNvPr id="27" name="图片 26">
                <a:extLst>
                  <a:ext uri="{FF2B5EF4-FFF2-40B4-BE49-F238E27FC236}">
                    <a16:creationId xmlns:a16="http://schemas.microsoft.com/office/drawing/2014/main" id="{1B6EF307-BF1F-734F-86FA-1363BF6EE0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70546" y="2994248"/>
                <a:ext cx="2501900" cy="241300"/>
              </a:xfrm>
              <a:prstGeom prst="rect">
                <a:avLst/>
              </a:prstGeom>
            </p:spPr>
          </p:pic>
        </p:grpSp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9ECCD149-234B-4543-92FF-5E6D4E6BF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5410" y="3495156"/>
              <a:ext cx="3124200" cy="266700"/>
            </a:xfrm>
            <a:prstGeom prst="rect">
              <a:avLst/>
            </a:prstGeom>
          </p:spPr>
        </p:pic>
      </p:grpSp>
      <p:sp>
        <p:nvSpPr>
          <p:cNvPr id="33" name="文本框 32">
            <a:extLst>
              <a:ext uri="{FF2B5EF4-FFF2-40B4-BE49-F238E27FC236}">
                <a16:creationId xmlns:a16="http://schemas.microsoft.com/office/drawing/2014/main" id="{916942F2-B62D-B049-B546-4A611FA28680}"/>
              </a:ext>
            </a:extLst>
          </p:cNvPr>
          <p:cNvSpPr txBox="1"/>
          <p:nvPr/>
        </p:nvSpPr>
        <p:spPr>
          <a:xfrm>
            <a:off x="949096" y="4069053"/>
            <a:ext cx="6782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We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name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sz="1800" dirty="0">
                <a:solidFill>
                  <a:srgbClr val="63065F"/>
                </a:solidFill>
                <a:latin typeface="+mn-ea"/>
              </a:rPr>
              <a:t>R</a:t>
            </a:r>
            <a:r>
              <a:rPr kumimoji="1" lang="en-US" altLang="zh-CN" sz="1800" dirty="0">
                <a:latin typeface="+mn-ea"/>
              </a:rPr>
              <a:t>educed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solidFill>
                  <a:srgbClr val="63065F"/>
                </a:solidFill>
                <a:latin typeface="+mn-ea"/>
              </a:rPr>
              <a:t>I</a:t>
            </a:r>
            <a:r>
              <a:rPr kumimoji="1" lang="en-US" altLang="zh-CN" sz="1800" dirty="0">
                <a:latin typeface="+mn-ea"/>
              </a:rPr>
              <a:t>mplication-bias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solidFill>
                  <a:srgbClr val="63065F"/>
                </a:solidFill>
                <a:latin typeface="+mn-ea"/>
              </a:rPr>
              <a:t>L</a:t>
            </a:r>
            <a:r>
              <a:rPr kumimoji="1" lang="en-US" altLang="zh-CN" sz="1800" dirty="0">
                <a:latin typeface="+mn-ea"/>
              </a:rPr>
              <a:t>ogic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solidFill>
                  <a:srgbClr val="63065F"/>
                </a:solidFill>
                <a:latin typeface="+mn-ea"/>
              </a:rPr>
              <a:t>L</a:t>
            </a:r>
            <a:r>
              <a:rPr kumimoji="1" lang="en-US" altLang="zh-CN" sz="1800" dirty="0">
                <a:latin typeface="+mn-ea"/>
              </a:rPr>
              <a:t>oss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(RILL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for</a:t>
            </a:r>
            <a:r>
              <a:rPr kumimoji="1" lang="zh-CN" altLang="en-US" sz="1800" dirty="0">
                <a:latin typeface="+mn-ea"/>
              </a:rPr>
              <a:t> </a:t>
            </a:r>
            <a:r>
              <a:rPr kumimoji="1" lang="en-US" altLang="zh-CN" sz="1800" dirty="0">
                <a:latin typeface="+mn-ea"/>
              </a:rPr>
              <a:t>short)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2945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/>
      <p:bldP spid="19" grpId="1"/>
      <p:bldP spid="25" grpId="0"/>
      <p:bldP spid="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Empirical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Study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E2628-2E16-DA45-9100-B0A3D0ABC57D}"/>
              </a:ext>
            </a:extLst>
          </p:cNvPr>
          <p:cNvSpPr txBox="1"/>
          <p:nvPr/>
        </p:nvSpPr>
        <p:spPr>
          <a:xfrm>
            <a:off x="627929" y="2424275"/>
            <a:ext cx="3350597" cy="923329"/>
          </a:xfrm>
          <a:prstGeom prst="rect">
            <a:avLst/>
          </a:prstGeom>
          <a:noFill/>
          <a:ln>
            <a:solidFill>
              <a:srgbClr val="7030A0">
                <a:alpha val="20423"/>
              </a:srgb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settings: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endParaRPr kumimoji="1"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Incomplete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knowledge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Insufficient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supervised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data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2F96C-291D-B84F-9CFC-4A1001913B4A}"/>
              </a:ext>
            </a:extLst>
          </p:cNvPr>
          <p:cNvSpPr txBox="1"/>
          <p:nvPr/>
        </p:nvSpPr>
        <p:spPr>
          <a:xfrm>
            <a:off x="628654" y="1284195"/>
            <a:ext cx="3350597" cy="99417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Two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tasks: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Addition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Equations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dirty="0">
                <a:latin typeface="+mn-ea"/>
              </a:rPr>
              <a:t>Hierarchical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Classification</a:t>
            </a:r>
          </a:p>
          <a:p>
            <a:pPr algn="ctr"/>
            <a:endParaRPr kumimoji="1" lang="zh-CN" altLang="en-US" dirty="0">
              <a:latin typeface="+mn-ea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A0906BF-193D-E74F-919B-8D67042B1ACE}"/>
              </a:ext>
            </a:extLst>
          </p:cNvPr>
          <p:cNvGrpSpPr/>
          <p:nvPr/>
        </p:nvGrpSpPr>
        <p:grpSpPr>
          <a:xfrm>
            <a:off x="4494234" y="1099528"/>
            <a:ext cx="4572000" cy="1464238"/>
            <a:chOff x="4494234" y="1099528"/>
            <a:chExt cx="4572000" cy="1464238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C799682A-1C60-8640-9DD4-0747F10BD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4234" y="1338258"/>
              <a:ext cx="4572000" cy="1092200"/>
            </a:xfrm>
            <a:prstGeom prst="rect">
              <a:avLst/>
            </a:prstGeom>
          </p:spPr>
        </p:pic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F6B0B82-F311-A949-BD3A-32A9030A30DE}"/>
                </a:ext>
              </a:extLst>
            </p:cNvPr>
            <p:cNvSpPr txBox="1"/>
            <p:nvPr/>
          </p:nvSpPr>
          <p:spPr>
            <a:xfrm>
              <a:off x="5868716" y="1099528"/>
              <a:ext cx="21834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b="1" dirty="0">
                  <a:latin typeface="+mn-ea"/>
                </a:rPr>
                <a:t>Addition</a:t>
              </a:r>
              <a:r>
                <a:rPr kumimoji="1" lang="zh-CN" altLang="en-US" b="1" dirty="0">
                  <a:latin typeface="+mn-ea"/>
                </a:rPr>
                <a:t> </a:t>
              </a:r>
              <a:r>
                <a:rPr kumimoji="1" lang="en-US" altLang="zh-CN" b="1" dirty="0">
                  <a:latin typeface="+mn-ea"/>
                </a:rPr>
                <a:t>Equations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700E3B53-0CE4-C542-8C44-C0DA7086ACED}"/>
                </a:ext>
              </a:extLst>
            </p:cNvPr>
            <p:cNvSpPr txBox="1"/>
            <p:nvPr/>
          </p:nvSpPr>
          <p:spPr>
            <a:xfrm>
              <a:off x="5321843" y="2286767"/>
              <a:ext cx="3193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Data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are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structured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with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equation</a:t>
              </a:r>
              <a:r>
                <a: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 </a:t>
              </a:r>
              <a:r>
                <a:rPr kumimoji="1" lang="en-US" altLang="zh-CN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rPr>
                <a:t>constraints.</a:t>
              </a:r>
              <a:endPara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124ACA02-1BE2-844F-83CA-7772558AECFC}"/>
              </a:ext>
            </a:extLst>
          </p:cNvPr>
          <p:cNvGrpSpPr/>
          <p:nvPr/>
        </p:nvGrpSpPr>
        <p:grpSpPr>
          <a:xfrm>
            <a:off x="5125836" y="2940581"/>
            <a:ext cx="3585515" cy="1270191"/>
            <a:chOff x="5125836" y="2858020"/>
            <a:chExt cx="3585515" cy="1270191"/>
          </a:xfrm>
        </p:grpSpPr>
        <p:grpSp>
          <p:nvGrpSpPr>
            <p:cNvPr id="12" name="组合 11">
              <a:extLst>
                <a:ext uri="{FF2B5EF4-FFF2-40B4-BE49-F238E27FC236}">
                  <a16:creationId xmlns:a16="http://schemas.microsoft.com/office/drawing/2014/main" id="{DBB73773-EDCD-D349-84EB-019EF1C8B951}"/>
                </a:ext>
              </a:extLst>
            </p:cNvPr>
            <p:cNvGrpSpPr/>
            <p:nvPr/>
          </p:nvGrpSpPr>
          <p:grpSpPr>
            <a:xfrm>
              <a:off x="5481004" y="2858020"/>
              <a:ext cx="2958874" cy="1270191"/>
              <a:chOff x="5481004" y="1196695"/>
              <a:chExt cx="2958874" cy="1270191"/>
            </a:xfrm>
          </p:grpSpPr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A52ED1FF-CAEB-D146-A5B4-F904FFE8F8E3}"/>
                  </a:ext>
                </a:extLst>
              </p:cNvPr>
              <p:cNvSpPr txBox="1"/>
              <p:nvPr/>
            </p:nvSpPr>
            <p:spPr>
              <a:xfrm>
                <a:off x="5481004" y="1196695"/>
                <a:ext cx="29588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" altLang="zh-CN" b="1" dirty="0">
                    <a:latin typeface="+mn-ea"/>
                  </a:rPr>
                  <a:t>Hierarchical</a:t>
                </a:r>
                <a:r>
                  <a:rPr kumimoji="1" lang="zh-CN" altLang="en-US" b="1" dirty="0">
                    <a:latin typeface="+mn-ea"/>
                  </a:rPr>
                  <a:t> </a:t>
                </a:r>
                <a:r>
                  <a:rPr kumimoji="1" lang="en-US" altLang="zh-CN" b="1" dirty="0">
                    <a:latin typeface="+mn-ea"/>
                  </a:rPr>
                  <a:t>Classification</a:t>
                </a:r>
              </a:p>
            </p:txBody>
          </p:sp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D35181BD-30BD-3943-A301-2231DE08EB30}"/>
                  </a:ext>
                </a:extLst>
              </p:cNvPr>
              <p:cNvSpPr txBox="1"/>
              <p:nvPr/>
            </p:nvSpPr>
            <p:spPr>
              <a:xfrm>
                <a:off x="5554277" y="2189887"/>
                <a:ext cx="272863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Every</a:t>
                </a:r>
                <a:r>
                  <a:rPr kumimoji="1"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super-class</a:t>
                </a:r>
                <a:r>
                  <a:rPr kumimoji="1"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have</a:t>
                </a:r>
                <a:r>
                  <a:rPr kumimoji="1"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5</a:t>
                </a:r>
                <a:r>
                  <a:rPr kumimoji="1" lang="zh-CN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 </a:t>
                </a:r>
                <a:r>
                  <a:rPr kumimoji="1" lang="en-US" altLang="zh-CN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</a:rPr>
                  <a:t>(sub-)classes.</a:t>
                </a:r>
                <a:endParaRPr kumimoji="1" lang="zh-CN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</a:endParaRPr>
              </a:p>
            </p:txBody>
          </p:sp>
        </p:grp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EA79AFA6-061B-634D-A4D8-3494D80F6DC5}"/>
                </a:ext>
              </a:extLst>
            </p:cNvPr>
            <p:cNvSpPr txBox="1"/>
            <p:nvPr/>
          </p:nvSpPr>
          <p:spPr>
            <a:xfrm>
              <a:off x="5125836" y="3245659"/>
              <a:ext cx="3585515" cy="702433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r>
                <a:rPr kumimoji="1" lang="en-US" altLang="zh-CN" sz="1600" dirty="0">
                  <a:latin typeface="+mn-ea"/>
                </a:rPr>
                <a:t>CIFAR-100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consists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of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100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classes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and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20</a:t>
              </a:r>
              <a:r>
                <a:rPr kumimoji="1" lang="zh-CN" altLang="en-US" sz="1600" dirty="0">
                  <a:latin typeface="+mn-ea"/>
                </a:rPr>
                <a:t> </a:t>
              </a:r>
              <a:r>
                <a:rPr kumimoji="1" lang="en-US" altLang="zh-CN" sz="1600" dirty="0">
                  <a:latin typeface="+mn-ea"/>
                </a:rPr>
                <a:t>super-classes.</a:t>
              </a:r>
              <a:br>
                <a:rPr kumimoji="1" lang="en-US" altLang="zh-CN" sz="1600" dirty="0">
                  <a:latin typeface="+mn-ea"/>
                </a:rPr>
              </a:br>
              <a:endParaRPr kumimoji="1" lang="zh-CN" altLang="en-US" sz="1600" dirty="0">
                <a:latin typeface="+mn-ea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D4500692-30E5-9E41-90DB-91CB30219247}"/>
              </a:ext>
            </a:extLst>
          </p:cNvPr>
          <p:cNvSpPr txBox="1"/>
          <p:nvPr/>
        </p:nvSpPr>
        <p:spPr>
          <a:xfrm>
            <a:off x="608471" y="3493512"/>
            <a:ext cx="3389511" cy="923329"/>
          </a:xfrm>
          <a:prstGeom prst="rect">
            <a:avLst/>
          </a:prstGeom>
          <a:noFill/>
          <a:ln>
            <a:solidFill>
              <a:srgbClr val="7030A0">
                <a:alpha val="20000"/>
              </a:srgb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baselines: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Fuzzy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based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logic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Semantic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loss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50892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Empirical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Study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E2628-2E16-DA45-9100-B0A3D0ABC57D}"/>
              </a:ext>
            </a:extLst>
          </p:cNvPr>
          <p:cNvSpPr txBox="1"/>
          <p:nvPr/>
        </p:nvSpPr>
        <p:spPr>
          <a:xfrm>
            <a:off x="627929" y="2424275"/>
            <a:ext cx="3350597" cy="923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Two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settings:</a:t>
            </a:r>
            <a:r>
              <a:rPr kumimoji="1" lang="zh-CN" altLang="en-US" dirty="0">
                <a:latin typeface="+mn-ea"/>
              </a:rPr>
              <a:t> </a:t>
            </a:r>
            <a:endParaRPr kumimoji="1" lang="en-US" altLang="zh-CN" dirty="0"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Incomplete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knowledge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Insufficient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supervised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data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2F96C-291D-B84F-9CFC-4A1001913B4A}"/>
              </a:ext>
            </a:extLst>
          </p:cNvPr>
          <p:cNvSpPr txBox="1"/>
          <p:nvPr/>
        </p:nvSpPr>
        <p:spPr>
          <a:xfrm>
            <a:off x="628654" y="1284195"/>
            <a:ext cx="3350597" cy="994172"/>
          </a:xfrm>
          <a:prstGeom prst="rect">
            <a:avLst/>
          </a:prstGeom>
          <a:noFill/>
          <a:ln>
            <a:solidFill>
              <a:srgbClr val="7030A0">
                <a:alpha val="20002"/>
              </a:srgb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tasks: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Addition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Equations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Hierarchical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Classification</a:t>
            </a:r>
          </a:p>
          <a:p>
            <a:pPr algn="ctr"/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500692-30E5-9E41-90DB-91CB30219247}"/>
              </a:ext>
            </a:extLst>
          </p:cNvPr>
          <p:cNvSpPr txBox="1"/>
          <p:nvPr/>
        </p:nvSpPr>
        <p:spPr>
          <a:xfrm>
            <a:off x="608471" y="3493512"/>
            <a:ext cx="3389511" cy="923329"/>
          </a:xfrm>
          <a:prstGeom prst="rect">
            <a:avLst/>
          </a:prstGeom>
          <a:noFill/>
          <a:ln>
            <a:solidFill>
              <a:srgbClr val="7030A0">
                <a:alpha val="20000"/>
              </a:srgb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baselines: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Fuzzy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based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logic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Semantic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loss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B37A5D51-5CAC-1644-8691-29E1FBFF3AE6}"/>
              </a:ext>
            </a:extLst>
          </p:cNvPr>
          <p:cNvSpPr txBox="1"/>
          <p:nvPr/>
        </p:nvSpPr>
        <p:spPr>
          <a:xfrm>
            <a:off x="5055635" y="1193566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+mn-ea"/>
              </a:rPr>
              <a:t>Incomplete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knowledge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bases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57C6156-8CE7-9142-A592-183A2FDC812E}"/>
              </a:ext>
            </a:extLst>
          </p:cNvPr>
          <p:cNvSpPr txBox="1"/>
          <p:nvPr/>
        </p:nvSpPr>
        <p:spPr>
          <a:xfrm>
            <a:off x="4572000" y="1562898"/>
            <a:ext cx="43757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completeness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of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knowledge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bases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ranges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from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100%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to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40%,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i.e.,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number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of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rules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varies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from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100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to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40.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(for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Addition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Equation)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DE19C67-B887-0045-BA33-95FEB53955E4}"/>
              </a:ext>
            </a:extLst>
          </p:cNvPr>
          <p:cNvSpPr txBox="1"/>
          <p:nvPr/>
        </p:nvSpPr>
        <p:spPr>
          <a:xfrm>
            <a:off x="5066166" y="2948930"/>
            <a:ext cx="3066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+mn-ea"/>
              </a:rPr>
              <a:t>Insufficient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supervised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data</a:t>
            </a:r>
            <a:endParaRPr kumimoji="1" lang="zh-CN" altLang="en-US" b="1" dirty="0">
              <a:latin typeface="+mn-ea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4872822-34E2-8546-8016-40EA02B35EA2}"/>
              </a:ext>
            </a:extLst>
          </p:cNvPr>
          <p:cNvSpPr txBox="1"/>
          <p:nvPr/>
        </p:nvSpPr>
        <p:spPr>
          <a:xfrm>
            <a:off x="4572000" y="3379775"/>
            <a:ext cx="43757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training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data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use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only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few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labeled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data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and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unlabeled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data.</a:t>
            </a:r>
            <a:endParaRPr kumimoji="1" lang="zh-CN" altLang="en-US" sz="16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29291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Empirical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Study</a:t>
            </a:r>
            <a:endParaRPr kumimoji="1"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84E2628-2E16-DA45-9100-B0A3D0ABC57D}"/>
              </a:ext>
            </a:extLst>
          </p:cNvPr>
          <p:cNvSpPr txBox="1"/>
          <p:nvPr/>
        </p:nvSpPr>
        <p:spPr>
          <a:xfrm>
            <a:off x="627929" y="2424275"/>
            <a:ext cx="3350597" cy="923329"/>
          </a:xfrm>
          <a:prstGeom prst="rect">
            <a:avLst/>
          </a:prstGeom>
          <a:noFill/>
          <a:ln>
            <a:solidFill>
              <a:srgbClr val="7030A0">
                <a:alpha val="20423"/>
              </a:srgbClr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settings: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endParaRPr kumimoji="1" lang="en-US" altLang="zh-CN" dirty="0">
              <a:solidFill>
                <a:schemeClr val="bg2">
                  <a:lumMod val="75000"/>
                </a:schemeClr>
              </a:solidFill>
              <a:latin typeface="+mn-ea"/>
            </a:endParaRP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Incomplete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knowledge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bases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Insufficient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supervised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data</a:t>
            </a:r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C72F96C-291D-B84F-9CFC-4A1001913B4A}"/>
              </a:ext>
            </a:extLst>
          </p:cNvPr>
          <p:cNvSpPr txBox="1"/>
          <p:nvPr/>
        </p:nvSpPr>
        <p:spPr>
          <a:xfrm>
            <a:off x="628654" y="1284195"/>
            <a:ext cx="3350597" cy="994172"/>
          </a:xfrm>
          <a:prstGeom prst="rect">
            <a:avLst/>
          </a:prstGeom>
          <a:noFill/>
          <a:ln>
            <a:solidFill>
              <a:srgbClr val="7030A0">
                <a:alpha val="20002"/>
              </a:srgbClr>
            </a:solidFill>
          </a:ln>
        </p:spPr>
        <p:txBody>
          <a:bodyPr wrap="square" rtlCol="0">
            <a:noAutofit/>
          </a:bodyPr>
          <a:lstStyle/>
          <a:p>
            <a:pPr algn="ctr"/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Two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tasks: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Addition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Equations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Hierarchical</a:t>
            </a:r>
            <a:r>
              <a:rPr kumimoji="1" lang="zh-CN" altLang="en-US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chemeClr val="bg2">
                    <a:lumMod val="75000"/>
                  </a:schemeClr>
                </a:solidFill>
                <a:latin typeface="+mn-ea"/>
              </a:rPr>
              <a:t>Classification</a:t>
            </a:r>
          </a:p>
          <a:p>
            <a:pPr algn="ctr"/>
            <a:endParaRPr kumimoji="1" lang="zh-CN" altLang="en-US" dirty="0">
              <a:solidFill>
                <a:schemeClr val="bg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4500692-30E5-9E41-90DB-91CB30219247}"/>
              </a:ext>
            </a:extLst>
          </p:cNvPr>
          <p:cNvSpPr txBox="1"/>
          <p:nvPr/>
        </p:nvSpPr>
        <p:spPr>
          <a:xfrm>
            <a:off x="608471" y="3493512"/>
            <a:ext cx="3389511" cy="9233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Two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baselines: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Fuzzy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logic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Semantic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1BB32AA-2888-6A4F-B1BB-B6CDDBB50938}"/>
              </a:ext>
            </a:extLst>
          </p:cNvPr>
          <p:cNvSpPr txBox="1"/>
          <p:nvPr/>
        </p:nvSpPr>
        <p:spPr>
          <a:xfrm>
            <a:off x="5618988" y="1249618"/>
            <a:ext cx="2486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+mn-ea"/>
              </a:rPr>
              <a:t>Fuzzy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based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logic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loss</a:t>
            </a:r>
            <a:endParaRPr kumimoji="1" lang="zh-CN" altLang="en-US" b="1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D601D8B-26D0-D841-B137-F6145B2BC4C6}"/>
              </a:ext>
            </a:extLst>
          </p:cNvPr>
          <p:cNvSpPr txBox="1"/>
          <p:nvPr/>
        </p:nvSpPr>
        <p:spPr>
          <a:xfrm>
            <a:off x="4264351" y="1618950"/>
            <a:ext cx="48796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Logic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rules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as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loss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functions.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approximating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operator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choose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" altLang="zh-CN" sz="1800" dirty="0">
                <a:latin typeface="+mn-ea"/>
                <a:cs typeface="Times New Roman" panose="02020603050405020304" pitchFamily="18" charset="0"/>
              </a:rPr>
              <a:t>Reichenbach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operators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and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coefficient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of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the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logic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loss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sz="1800" dirty="0">
                <a:latin typeface="+mn-ea"/>
                <a:cs typeface="Times New Roman" panose="02020603050405020304" pitchFamily="18" charset="0"/>
              </a:rPr>
              <a:t>is</a:t>
            </a:r>
            <a:r>
              <a:rPr lang="zh-CN" altLang="en-US" sz="1800" dirty="0">
                <a:latin typeface="+mn-ea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+mn-ea"/>
                <a:cs typeface="Times New Roman" panose="02020603050405020304" pitchFamily="18" charset="0"/>
              </a:rPr>
              <a:t>0.7.</a:t>
            </a:r>
            <a:endParaRPr kumimoji="1" lang="en-US" altLang="zh-CN" sz="1800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50A9A2C-8AC5-9D4E-9E9A-5C4F38B80D34}"/>
              </a:ext>
            </a:extLst>
          </p:cNvPr>
          <p:cNvSpPr txBox="1"/>
          <p:nvPr/>
        </p:nvSpPr>
        <p:spPr>
          <a:xfrm>
            <a:off x="5972752" y="2885939"/>
            <a:ext cx="160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b="1" dirty="0">
                <a:latin typeface="+mn-ea"/>
              </a:rPr>
              <a:t>Semantic</a:t>
            </a:r>
            <a:r>
              <a:rPr kumimoji="1" lang="zh-CN" altLang="en-US" b="1" dirty="0">
                <a:latin typeface="+mn-ea"/>
              </a:rPr>
              <a:t> </a:t>
            </a:r>
            <a:r>
              <a:rPr kumimoji="1" lang="en-US" altLang="zh-CN" b="1" dirty="0">
                <a:latin typeface="+mn-ea"/>
              </a:rPr>
              <a:t>loss</a:t>
            </a:r>
            <a:endParaRPr kumimoji="1" lang="zh-CN" altLang="en-US" b="1" dirty="0"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86A204E-D0F1-9241-8CF6-AD2FB36477BB}"/>
              </a:ext>
            </a:extLst>
          </p:cNvPr>
          <p:cNvSpPr txBox="1"/>
          <p:nvPr/>
        </p:nvSpPr>
        <p:spPr>
          <a:xfrm>
            <a:off x="4490818" y="4554717"/>
            <a:ext cx="4572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600" dirty="0">
                <a:latin typeface="+mn-ea"/>
              </a:rPr>
              <a:t>Xu</a:t>
            </a:r>
            <a:r>
              <a:rPr lang="zh-CN" altLang="en-US" sz="600" dirty="0">
                <a:latin typeface="+mn-ea"/>
              </a:rPr>
              <a:t> </a:t>
            </a:r>
            <a:r>
              <a:rPr lang="en-US" altLang="zh-CN" sz="600" dirty="0">
                <a:latin typeface="+mn-ea"/>
              </a:rPr>
              <a:t>et,</a:t>
            </a:r>
            <a:r>
              <a:rPr lang="zh-CN" altLang="en-US" sz="600" dirty="0">
                <a:latin typeface="+mn-ea"/>
              </a:rPr>
              <a:t> </a:t>
            </a:r>
            <a:r>
              <a:rPr lang="en-US" altLang="zh-CN" sz="600" dirty="0">
                <a:latin typeface="+mn-ea"/>
              </a:rPr>
              <a:t>al.</a:t>
            </a:r>
            <a:r>
              <a:rPr lang="zh-CN" altLang="en-US" sz="600" dirty="0">
                <a:latin typeface="+mn-ea"/>
              </a:rPr>
              <a:t> </a:t>
            </a:r>
            <a:r>
              <a:rPr lang="en" altLang="zh-CN" sz="600" dirty="0">
                <a:latin typeface="+mn-ea"/>
              </a:rPr>
              <a:t>A semantic loss function for deep learning with symbolic knowledge. In International Conference on Machine Learning, 2018.</a:t>
            </a:r>
            <a:endParaRPr lang="zh-CN" altLang="en-US" sz="600" dirty="0"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66FD6A4-5F58-BA45-8B73-B5FBB091F5E9}"/>
              </a:ext>
            </a:extLst>
          </p:cNvPr>
          <p:cNvSpPr txBox="1"/>
          <p:nvPr/>
        </p:nvSpPr>
        <p:spPr>
          <a:xfrm>
            <a:off x="5361299" y="4032280"/>
            <a:ext cx="27093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A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well-defined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probabilistic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logic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loss.</a:t>
            </a:r>
            <a:r>
              <a:rPr kumimoji="1" lang="zh-CN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E242BCBB-FADC-F34C-84B3-D21C9D50E2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6730" y="3336528"/>
            <a:ext cx="4298535" cy="69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76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Empirical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Study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knowledge</a:t>
            </a:r>
            <a:r>
              <a:rPr kumimoji="1" lang="zh-CN" altLang="en-US" dirty="0"/>
              <a:t> </a:t>
            </a:r>
            <a:r>
              <a:rPr kumimoji="1" lang="en-US" altLang="zh-CN" dirty="0"/>
              <a:t>bases</a:t>
            </a:r>
            <a:endParaRPr kumimoji="1"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8F6E35A-8EC6-C449-AB34-B4023B6BA0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0" y="1298419"/>
            <a:ext cx="2398266" cy="1800000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5EBBD01D-8D9D-DA48-A7D3-395F5818301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336" y="1298419"/>
            <a:ext cx="2398266" cy="180000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132202A-5218-624C-B66A-835C032767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233" y="1298419"/>
            <a:ext cx="2398266" cy="1800000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AE48A16E-6C25-6B41-A884-7009FA8A0722}"/>
              </a:ext>
            </a:extLst>
          </p:cNvPr>
          <p:cNvSpPr txBox="1"/>
          <p:nvPr/>
        </p:nvSpPr>
        <p:spPr>
          <a:xfrm>
            <a:off x="1711169" y="311197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MNIST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96FD19-8FDA-0B4D-8449-8089133DD1DE}"/>
              </a:ext>
            </a:extLst>
          </p:cNvPr>
          <p:cNvSpPr txBox="1"/>
          <p:nvPr/>
        </p:nvSpPr>
        <p:spPr>
          <a:xfrm>
            <a:off x="4281404" y="311197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FMNIST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E60280-58F3-2F4B-8DA1-7E7D96A0F81D}"/>
              </a:ext>
            </a:extLst>
          </p:cNvPr>
          <p:cNvSpPr txBox="1"/>
          <p:nvPr/>
        </p:nvSpPr>
        <p:spPr>
          <a:xfrm>
            <a:off x="6867667" y="311197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CIFAR10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EC0031-A357-974F-9990-E867EEF1F23B}"/>
              </a:ext>
            </a:extLst>
          </p:cNvPr>
          <p:cNvSpPr txBox="1"/>
          <p:nvPr/>
        </p:nvSpPr>
        <p:spPr>
          <a:xfrm>
            <a:off x="834130" y="3854154"/>
            <a:ext cx="7423513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more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stable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performs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other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methods,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particularly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knowledge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incomplete.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1168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15DB0-E87A-2949-86CD-325E7851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Statistical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AI</a:t>
            </a:r>
            <a:endParaRPr kumimoji="1" lang="zh-CN" altLang="en-US" sz="28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200AD255-04C0-CC4E-A8ED-AE04440890F5}"/>
              </a:ext>
            </a:extLst>
          </p:cNvPr>
          <p:cNvGrpSpPr/>
          <p:nvPr/>
        </p:nvGrpSpPr>
        <p:grpSpPr>
          <a:xfrm>
            <a:off x="360000" y="1800000"/>
            <a:ext cx="4024045" cy="1713592"/>
            <a:chOff x="547955" y="1785531"/>
            <a:chExt cx="4024045" cy="1713592"/>
          </a:xfrm>
        </p:grpSpPr>
        <p:sp>
          <p:nvSpPr>
            <p:cNvPr id="152" name="矩形 151">
              <a:extLst>
                <a:ext uri="{FF2B5EF4-FFF2-40B4-BE49-F238E27FC236}">
                  <a16:creationId xmlns:a16="http://schemas.microsoft.com/office/drawing/2014/main" id="{30440C11-B9C7-244E-9A69-4A04719CE48D}"/>
                </a:ext>
              </a:extLst>
            </p:cNvPr>
            <p:cNvSpPr/>
            <p:nvPr/>
          </p:nvSpPr>
          <p:spPr>
            <a:xfrm>
              <a:off x="547955" y="1785531"/>
              <a:ext cx="4024045" cy="1713592"/>
            </a:xfrm>
            <a:prstGeom prst="rect">
              <a:avLst/>
            </a:prstGeom>
            <a:solidFill>
              <a:srgbClr val="A0A0C8">
                <a:alpha val="1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53" name="圆角矩形 152">
              <a:extLst>
                <a:ext uri="{FF2B5EF4-FFF2-40B4-BE49-F238E27FC236}">
                  <a16:creationId xmlns:a16="http://schemas.microsoft.com/office/drawing/2014/main" id="{10F44A68-094A-3441-92F8-43398576DFA8}"/>
                </a:ext>
              </a:extLst>
            </p:cNvPr>
            <p:cNvSpPr/>
            <p:nvPr/>
          </p:nvSpPr>
          <p:spPr>
            <a:xfrm>
              <a:off x="1043099" y="2450494"/>
              <a:ext cx="2726795" cy="578882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Machine</a:t>
              </a:r>
              <a:r>
                <a:rPr kumimoji="1" lang="zh-CN" altLang="en-US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Learning</a:t>
              </a:r>
            </a:p>
            <a:p>
              <a:pPr algn="ctr"/>
              <a:r>
                <a:rPr kumimoji="1" lang="zh-CN" altLang="en-US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System</a:t>
              </a:r>
              <a:endPara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endParaRPr>
            </a:p>
          </p:txBody>
        </p:sp>
        <p:sp>
          <p:nvSpPr>
            <p:cNvPr id="156" name="文本框 155">
              <a:extLst>
                <a:ext uri="{FF2B5EF4-FFF2-40B4-BE49-F238E27FC236}">
                  <a16:creationId xmlns:a16="http://schemas.microsoft.com/office/drawing/2014/main" id="{498EED44-88F3-9B43-B096-B6139DFD6592}"/>
                </a:ext>
              </a:extLst>
            </p:cNvPr>
            <p:cNvSpPr txBox="1"/>
            <p:nvPr/>
          </p:nvSpPr>
          <p:spPr>
            <a:xfrm>
              <a:off x="2001106" y="1855846"/>
              <a:ext cx="1114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+mn-ea"/>
                  <a:cs typeface="Cordia New" panose="020B0304020202020204" pitchFamily="34" charset="-34"/>
                </a:rPr>
                <a:t>Statistical</a:t>
              </a:r>
              <a:r>
                <a:rPr kumimoji="1" lang="zh-CN" altLang="en-US" sz="1400" dirty="0">
                  <a:latin typeface="+mn-ea"/>
                  <a:cs typeface="Cordia New" panose="020B0304020202020204" pitchFamily="34" charset="-34"/>
                </a:rPr>
                <a:t> </a:t>
              </a:r>
              <a:r>
                <a:rPr kumimoji="1" lang="en-US" altLang="zh-CN" sz="1400" dirty="0">
                  <a:latin typeface="+mn-ea"/>
                  <a:cs typeface="Cordia New" panose="020B0304020202020204" pitchFamily="34" charset="-34"/>
                </a:rPr>
                <a:t>AI</a:t>
              </a:r>
              <a:endParaRPr kumimoji="1" lang="zh-CN" altLang="en-US" sz="1400" dirty="0">
                <a:latin typeface="+mn-ea"/>
                <a:cs typeface="Cordia New" panose="020B0304020202020204" pitchFamily="34" charset="-34"/>
              </a:endParaRPr>
            </a:p>
          </p:txBody>
        </p:sp>
        <p:cxnSp>
          <p:nvCxnSpPr>
            <p:cNvPr id="157" name="直线箭头连接符 156">
              <a:extLst>
                <a:ext uri="{FF2B5EF4-FFF2-40B4-BE49-F238E27FC236}">
                  <a16:creationId xmlns:a16="http://schemas.microsoft.com/office/drawing/2014/main" id="{62BEFC25-7F09-F745-8461-62F002A471E9}"/>
                </a:ext>
              </a:extLst>
            </p:cNvPr>
            <p:cNvCxnSpPr>
              <a:cxnSpLocks/>
              <a:endCxn id="153" idx="1"/>
            </p:cNvCxnSpPr>
            <p:nvPr/>
          </p:nvCxnSpPr>
          <p:spPr>
            <a:xfrm>
              <a:off x="666853" y="2739934"/>
              <a:ext cx="37624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8" name="文本框 157">
              <a:extLst>
                <a:ext uri="{FF2B5EF4-FFF2-40B4-BE49-F238E27FC236}">
                  <a16:creationId xmlns:a16="http://schemas.microsoft.com/office/drawing/2014/main" id="{C84DF2ED-2A60-1B46-98DC-D2482E12D271}"/>
                </a:ext>
              </a:extLst>
            </p:cNvPr>
            <p:cNvSpPr txBox="1"/>
            <p:nvPr/>
          </p:nvSpPr>
          <p:spPr>
            <a:xfrm>
              <a:off x="622343" y="2757288"/>
              <a:ext cx="4683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Data</a:t>
              </a:r>
              <a:endParaRPr kumimoji="1" lang="zh-CN" altLang="en-US" sz="1100" dirty="0">
                <a:latin typeface="+mn-ea"/>
              </a:endParaRPr>
            </a:p>
          </p:txBody>
        </p:sp>
        <p:cxnSp>
          <p:nvCxnSpPr>
            <p:cNvPr id="159" name="直线箭头连接符 158">
              <a:extLst>
                <a:ext uri="{FF2B5EF4-FFF2-40B4-BE49-F238E27FC236}">
                  <a16:creationId xmlns:a16="http://schemas.microsoft.com/office/drawing/2014/main" id="{2DC3EE07-D74B-3A46-9256-9B96351F8CC4}"/>
                </a:ext>
              </a:extLst>
            </p:cNvPr>
            <p:cNvCxnSpPr>
              <a:cxnSpLocks/>
            </p:cNvCxnSpPr>
            <p:nvPr/>
          </p:nvCxnSpPr>
          <p:spPr>
            <a:xfrm>
              <a:off x="3769894" y="2738798"/>
              <a:ext cx="616788" cy="1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8F2EA7B2-1F96-8043-B17F-2C2F4C5CFD57}"/>
                </a:ext>
              </a:extLst>
            </p:cNvPr>
            <p:cNvSpPr txBox="1"/>
            <p:nvPr/>
          </p:nvSpPr>
          <p:spPr>
            <a:xfrm>
              <a:off x="3769894" y="2757288"/>
              <a:ext cx="74411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Inference</a:t>
              </a:r>
              <a:endParaRPr kumimoji="1" lang="zh-CN" altLang="en-US" sz="1100" dirty="0">
                <a:latin typeface="+mn-ea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12FBCEC7-8505-BA4A-9A24-588C3AC34532}"/>
              </a:ext>
            </a:extLst>
          </p:cNvPr>
          <p:cNvSpPr txBox="1"/>
          <p:nvPr/>
        </p:nvSpPr>
        <p:spPr>
          <a:xfrm>
            <a:off x="5229734" y="2520000"/>
            <a:ext cx="3139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Capable of </a:t>
            </a:r>
          </a:p>
          <a:p>
            <a:pPr algn="ctr"/>
            <a:r>
              <a:rPr kumimoji="1" lang="en-US" altLang="zh-CN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perception</a:t>
            </a:r>
            <a:r>
              <a:rPr kumimoji="1" lang="en-US" altLang="zh-CN" dirty="0">
                <a:latin typeface="+mn-ea"/>
              </a:rPr>
              <a:t> but not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reasoning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646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Empirical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Study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sz="28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EC0031-A357-974F-9990-E867EEF1F23B}"/>
              </a:ext>
            </a:extLst>
          </p:cNvPr>
          <p:cNvSpPr txBox="1"/>
          <p:nvPr/>
        </p:nvSpPr>
        <p:spPr>
          <a:xfrm>
            <a:off x="834130" y="3854154"/>
            <a:ext cx="7423513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more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stable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performs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other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methods,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particularly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supervision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information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limited.</a:t>
            </a:r>
            <a:endParaRPr kumimoji="1" lang="zh-CN" altLang="en-US" dirty="0">
              <a:latin typeface="+mn-ea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6FEC5F3E-0EE7-F14C-A1F3-15A8AB6DD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8591" y="1007863"/>
            <a:ext cx="6943576" cy="2176201"/>
          </a:xfrm>
          <a:prstGeom prst="rect">
            <a:avLst/>
          </a:prstGeom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136E2C10-6B43-AF40-858C-DAF2C988596D}"/>
              </a:ext>
            </a:extLst>
          </p:cNvPr>
          <p:cNvSpPr txBox="1"/>
          <p:nvPr/>
        </p:nvSpPr>
        <p:spPr>
          <a:xfrm>
            <a:off x="3515824" y="3211331"/>
            <a:ext cx="21291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Hierarchical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Classification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52297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2729E8-FD6A-FA4F-A5B3-ECC0420EB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Empirical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Study</a:t>
            </a:r>
            <a:r>
              <a:rPr kumimoji="1" lang="en-US" altLang="zh-CN" dirty="0"/>
              <a:t>:</a:t>
            </a:r>
            <a:r>
              <a:rPr kumimoji="1" lang="zh-CN" altLang="en-US" dirty="0"/>
              <a:t> </a:t>
            </a:r>
            <a:r>
              <a:rPr kumimoji="1" lang="en-US" altLang="zh-CN" dirty="0"/>
              <a:t>Insufficient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supervised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data</a:t>
            </a:r>
            <a:endParaRPr kumimoji="1" lang="zh-CN" altLang="en-US" sz="28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E48A16E-6C25-6B41-A884-7009FA8A0722}"/>
              </a:ext>
            </a:extLst>
          </p:cNvPr>
          <p:cNvSpPr txBox="1"/>
          <p:nvPr/>
        </p:nvSpPr>
        <p:spPr>
          <a:xfrm>
            <a:off x="1711169" y="3111976"/>
            <a:ext cx="6270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MNIST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B596FD19-8FDA-0B4D-8449-8089133DD1DE}"/>
              </a:ext>
            </a:extLst>
          </p:cNvPr>
          <p:cNvSpPr txBox="1"/>
          <p:nvPr/>
        </p:nvSpPr>
        <p:spPr>
          <a:xfrm>
            <a:off x="4281404" y="3111976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FMNIST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E60280-58F3-2F4B-8DA1-7E7D96A0F81D}"/>
              </a:ext>
            </a:extLst>
          </p:cNvPr>
          <p:cNvSpPr txBox="1"/>
          <p:nvPr/>
        </p:nvSpPr>
        <p:spPr>
          <a:xfrm>
            <a:off x="6867667" y="3111976"/>
            <a:ext cx="7425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CIFAR10</a:t>
            </a:r>
            <a:endParaRPr kumimoji="1" lang="zh-CN" altLang="en-US" sz="12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EC0031-A357-974F-9990-E867EEF1F23B}"/>
              </a:ext>
            </a:extLst>
          </p:cNvPr>
          <p:cNvSpPr txBox="1"/>
          <p:nvPr/>
        </p:nvSpPr>
        <p:spPr>
          <a:xfrm>
            <a:off x="834130" y="3854154"/>
            <a:ext cx="7423513" cy="646331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more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stable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performs</a:t>
            </a:r>
            <a:r>
              <a:rPr kumimoji="1" lang="zh-CN" altLang="en-US" dirty="0">
                <a:solidFill>
                  <a:srgbClr val="FF26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2600"/>
                </a:solidFill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other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methods,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particularly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when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supervision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information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limited.</a:t>
            </a:r>
            <a:endParaRPr kumimoji="1" lang="zh-CN" altLang="en-US" dirty="0">
              <a:latin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6A7A34C-77D2-C740-9C47-70B1555178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130" y="1299600"/>
            <a:ext cx="2398266" cy="1800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AA817C-E7E4-1848-995B-3D7BC61FE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8000" y="1299600"/>
            <a:ext cx="2398266" cy="18000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3577DC7-5288-5B47-9930-98554DE898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1600" y="1299600"/>
            <a:ext cx="2398266" cy="1800000"/>
          </a:xfrm>
          <a:prstGeom prst="rect">
            <a:avLst/>
          </a:prstGeom>
        </p:spPr>
      </p:pic>
      <p:sp>
        <p:nvSpPr>
          <p:cNvPr id="9" name="圆角矩形 8">
            <a:extLst>
              <a:ext uri="{FF2B5EF4-FFF2-40B4-BE49-F238E27FC236}">
                <a16:creationId xmlns:a16="http://schemas.microsoft.com/office/drawing/2014/main" id="{49ABC2A1-B962-D84E-9295-5251CE428737}"/>
              </a:ext>
            </a:extLst>
          </p:cNvPr>
          <p:cNvSpPr/>
          <p:nvPr/>
        </p:nvSpPr>
        <p:spPr>
          <a:xfrm>
            <a:off x="6248400" y="1388533"/>
            <a:ext cx="355600" cy="406400"/>
          </a:xfrm>
          <a:prstGeom prst="roundRect">
            <a:avLst/>
          </a:prstGeom>
          <a:solidFill>
            <a:srgbClr val="FF0000">
              <a:alpha val="30000"/>
            </a:srgbClr>
          </a:solidFill>
        </p:spPr>
        <p:txBody>
          <a:bodyPr wrap="non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51810AC-D712-9C49-B6BA-7D85CE1B11EF}"/>
              </a:ext>
            </a:extLst>
          </p:cNvPr>
          <p:cNvSpPr txBox="1"/>
          <p:nvPr/>
        </p:nvSpPr>
        <p:spPr>
          <a:xfrm>
            <a:off x="2713849" y="1001679"/>
            <a:ext cx="6252033" cy="338554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kumimoji="1" lang="en" altLang="zh-CN" sz="1600" dirty="0">
                <a:solidFill>
                  <a:srgbClr val="FF0000"/>
                </a:solidFill>
                <a:latin typeface="+mn-ea"/>
              </a:rPr>
              <a:t>86% accuracy </a:t>
            </a:r>
            <a:r>
              <a:rPr kumimoji="1" lang="en" altLang="zh-CN" sz="1600" dirty="0">
                <a:latin typeface="+mn-ea"/>
              </a:rPr>
              <a:t>on CIFAR-10 using only </a:t>
            </a:r>
            <a:r>
              <a:rPr kumimoji="1" lang="en" altLang="zh-CN" sz="1600" dirty="0">
                <a:solidFill>
                  <a:srgbClr val="FF0000"/>
                </a:solidFill>
                <a:latin typeface="+mn-ea"/>
              </a:rPr>
              <a:t>one labeled sample per class</a:t>
            </a:r>
            <a:r>
              <a:rPr kumimoji="1" lang="en" altLang="zh-CN" sz="1600" b="1" dirty="0">
                <a:solidFill>
                  <a:srgbClr val="FF0000"/>
                </a:solidFill>
                <a:latin typeface="+mn-ea"/>
              </a:rPr>
              <a:t>.</a:t>
            </a:r>
            <a:endParaRPr kumimoji="1" lang="zh-CN" altLang="en-US" sz="1600" b="1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86866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CFCE8-8AF4-0F4D-B1C7-59A684CF6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Take</a:t>
            </a:r>
            <a:r>
              <a:rPr kumimoji="1" lang="zh-CN" altLang="en-US" dirty="0"/>
              <a:t> </a:t>
            </a:r>
            <a:r>
              <a:rPr kumimoji="1" lang="en-US" altLang="zh-CN" dirty="0"/>
              <a:t>Home</a:t>
            </a:r>
            <a:r>
              <a:rPr kumimoji="1" lang="zh-CN" altLang="en-US" dirty="0"/>
              <a:t> </a:t>
            </a:r>
            <a:r>
              <a:rPr kumimoji="1" lang="en-US" altLang="zh-CN" dirty="0"/>
              <a:t>Message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81C9B5C-A785-8C40-9F2D-F80A0AAF7455}"/>
              </a:ext>
            </a:extLst>
          </p:cNvPr>
          <p:cNvSpPr txBox="1"/>
          <p:nvPr/>
        </p:nvSpPr>
        <p:spPr>
          <a:xfrm>
            <a:off x="330200" y="1694587"/>
            <a:ext cx="848359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Approximating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logical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reasoning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using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fuzzy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based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operators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can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bring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implication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bias.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We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proposed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R</a:t>
            </a:r>
            <a:r>
              <a:rPr kumimoji="1" lang="en-US" altLang="zh-CN" dirty="0">
                <a:latin typeface="+mn-ea"/>
              </a:rPr>
              <a:t>educed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I</a:t>
            </a:r>
            <a:r>
              <a:rPr kumimoji="1" lang="en-US" altLang="zh-CN" dirty="0">
                <a:latin typeface="+mn-ea"/>
              </a:rPr>
              <a:t>mplication-bias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L</a:t>
            </a:r>
            <a:r>
              <a:rPr kumimoji="1" lang="en-US" altLang="zh-CN" dirty="0">
                <a:latin typeface="+mn-ea"/>
              </a:rPr>
              <a:t>ogic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L</a:t>
            </a:r>
            <a:r>
              <a:rPr kumimoji="1" lang="en-US" altLang="zh-CN" dirty="0">
                <a:latin typeface="+mn-ea"/>
              </a:rPr>
              <a:t>oss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(RILL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for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short)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mitigate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this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bias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through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assign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less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importance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to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those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samples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have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small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logic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loss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values</a:t>
            </a:r>
            <a:r>
              <a:rPr kumimoji="1" lang="en-US" altLang="zh-CN" dirty="0">
                <a:latin typeface="+mn-ea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kumimoji="1" lang="en-US" altLang="zh-CN" dirty="0">
                <a:latin typeface="+mn-ea"/>
              </a:rPr>
              <a:t>RILL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performs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better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both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incomplete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knowledge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base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insufficient</a:t>
            </a:r>
            <a:r>
              <a:rPr kumimoji="1" lang="zh-CN" altLang="en-US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7030A0"/>
                </a:solidFill>
                <a:latin typeface="+mn-ea"/>
              </a:rPr>
              <a:t>supervision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cases.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FDBD5FE-A2E6-1242-972C-6365A12AAE71}"/>
              </a:ext>
            </a:extLst>
          </p:cNvPr>
          <p:cNvSpPr txBox="1"/>
          <p:nvPr/>
        </p:nvSpPr>
        <p:spPr>
          <a:xfrm rot="20067013">
            <a:off x="6969857" y="3830881"/>
            <a:ext cx="1854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Thank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You!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Q&amp;A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66467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15DB0-E87A-2949-86CD-325E7851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/>
              <a:t>Symbolic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AI</a:t>
            </a:r>
            <a:endParaRPr kumimoji="1" lang="zh-CN" altLang="en-US" sz="28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1A04D93B-9ACB-584C-B7FE-EFCF0A31ACF8}"/>
              </a:ext>
            </a:extLst>
          </p:cNvPr>
          <p:cNvGrpSpPr/>
          <p:nvPr/>
        </p:nvGrpSpPr>
        <p:grpSpPr>
          <a:xfrm>
            <a:off x="360000" y="1800000"/>
            <a:ext cx="4024045" cy="1713592"/>
            <a:chOff x="628654" y="1640252"/>
            <a:chExt cx="4024045" cy="1713592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D9BF508E-09B5-E147-ACF1-39DF1F9F9C48}"/>
                </a:ext>
              </a:extLst>
            </p:cNvPr>
            <p:cNvSpPr/>
            <p:nvPr/>
          </p:nvSpPr>
          <p:spPr>
            <a:xfrm>
              <a:off x="628654" y="1640252"/>
              <a:ext cx="4024045" cy="1713592"/>
            </a:xfrm>
            <a:prstGeom prst="rect">
              <a:avLst/>
            </a:prstGeom>
            <a:solidFill>
              <a:srgbClr val="A0A0C8">
                <a:alpha val="1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29" name="圆角矩形 128">
              <a:extLst>
                <a:ext uri="{FF2B5EF4-FFF2-40B4-BE49-F238E27FC236}">
                  <a16:creationId xmlns:a16="http://schemas.microsoft.com/office/drawing/2014/main" id="{DC81AF13-ED33-E84C-AA4D-EB6908F72870}"/>
                </a:ext>
              </a:extLst>
            </p:cNvPr>
            <p:cNvSpPr/>
            <p:nvPr/>
          </p:nvSpPr>
          <p:spPr>
            <a:xfrm>
              <a:off x="1250910" y="2305215"/>
              <a:ext cx="1257573" cy="578882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Knowledge</a:t>
              </a:r>
            </a:p>
            <a:p>
              <a:pPr algn="ctr"/>
              <a:r>
                <a:rPr kumimoji="1"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base</a:t>
              </a:r>
              <a:endPara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0" name="圆角矩形 129">
              <a:extLst>
                <a:ext uri="{FF2B5EF4-FFF2-40B4-BE49-F238E27FC236}">
                  <a16:creationId xmlns:a16="http://schemas.microsoft.com/office/drawing/2014/main" id="{57AD026B-7479-9B40-89D5-E9361FCE4F78}"/>
                </a:ext>
              </a:extLst>
            </p:cNvPr>
            <p:cNvSpPr/>
            <p:nvPr/>
          </p:nvSpPr>
          <p:spPr>
            <a:xfrm>
              <a:off x="2717136" y="2305215"/>
              <a:ext cx="1257573" cy="578882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Reasoning</a:t>
              </a:r>
            </a:p>
            <a:p>
              <a:pPr algn="ctr"/>
              <a:r>
                <a:rPr kumimoji="1"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engine</a:t>
              </a:r>
              <a:endPara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B7A44382-A40C-5F42-9D9A-F01856B4F839}"/>
                </a:ext>
              </a:extLst>
            </p:cNvPr>
            <p:cNvSpPr txBox="1"/>
            <p:nvPr/>
          </p:nvSpPr>
          <p:spPr>
            <a:xfrm>
              <a:off x="2081805" y="1710567"/>
              <a:ext cx="108715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zh-CN" sz="1400" dirty="0">
                  <a:latin typeface="+mn-ea"/>
                  <a:cs typeface="Cordia New" panose="020B0304020202020204" pitchFamily="34" charset="-34"/>
                </a:rPr>
                <a:t>Symbolic</a:t>
              </a:r>
              <a:r>
                <a:rPr kumimoji="1" lang="zh-CN" altLang="en-US" sz="1400" dirty="0">
                  <a:latin typeface="+mn-ea"/>
                  <a:cs typeface="Cordia New" panose="020B0304020202020204" pitchFamily="34" charset="-34"/>
                </a:rPr>
                <a:t> </a:t>
              </a:r>
              <a:r>
                <a:rPr kumimoji="1" lang="en-US" altLang="zh-CN" sz="1400" dirty="0">
                  <a:latin typeface="+mn-ea"/>
                  <a:cs typeface="Cordia New" panose="020B0304020202020204" pitchFamily="34" charset="-34"/>
                </a:rPr>
                <a:t>AI</a:t>
              </a:r>
              <a:endParaRPr kumimoji="1" lang="zh-CN" altLang="en-US" sz="1400" dirty="0">
                <a:latin typeface="+mn-ea"/>
                <a:cs typeface="Cordia New" panose="020B0304020202020204" pitchFamily="34" charset="-34"/>
              </a:endParaRPr>
            </a:p>
          </p:txBody>
        </p:sp>
        <p:grpSp>
          <p:nvGrpSpPr>
            <p:cNvPr id="170" name="组合 169">
              <a:extLst>
                <a:ext uri="{FF2B5EF4-FFF2-40B4-BE49-F238E27FC236}">
                  <a16:creationId xmlns:a16="http://schemas.microsoft.com/office/drawing/2014/main" id="{B8C0B2F6-8116-E84B-928E-1064989E446A}"/>
                </a:ext>
              </a:extLst>
            </p:cNvPr>
            <p:cNvGrpSpPr/>
            <p:nvPr/>
          </p:nvGrpSpPr>
          <p:grpSpPr>
            <a:xfrm>
              <a:off x="695950" y="2608655"/>
              <a:ext cx="554960" cy="261610"/>
              <a:chOff x="487660" y="1929712"/>
              <a:chExt cx="554960" cy="261610"/>
            </a:xfrm>
          </p:grpSpPr>
          <p:cxnSp>
            <p:nvCxnSpPr>
              <p:cNvPr id="135" name="直线箭头连接符 134">
                <a:extLst>
                  <a:ext uri="{FF2B5EF4-FFF2-40B4-BE49-F238E27FC236}">
                    <a16:creationId xmlns:a16="http://schemas.microsoft.com/office/drawing/2014/main" id="{9572BF93-D891-FA49-BB6A-1C14EFA8E5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9262" y="1930848"/>
                <a:ext cx="5033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9" name="文本框 138">
                <a:extLst>
                  <a:ext uri="{FF2B5EF4-FFF2-40B4-BE49-F238E27FC236}">
                    <a16:creationId xmlns:a16="http://schemas.microsoft.com/office/drawing/2014/main" id="{F1DF535B-6E97-2B49-9D29-EA695EC506D1}"/>
                  </a:ext>
                </a:extLst>
              </p:cNvPr>
              <p:cNvSpPr txBox="1"/>
              <p:nvPr/>
            </p:nvSpPr>
            <p:spPr>
              <a:xfrm>
                <a:off x="487660" y="1929712"/>
                <a:ext cx="554960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zh-CN" sz="1100" dirty="0">
                    <a:latin typeface="+mn-ea"/>
                  </a:rPr>
                  <a:t>Query</a:t>
                </a:r>
                <a:endParaRPr kumimoji="1" lang="zh-CN" altLang="en-US" sz="1100" dirty="0">
                  <a:latin typeface="+mn-ea"/>
                </a:endParaRPr>
              </a:p>
            </p:txBody>
          </p:sp>
        </p:grpSp>
        <p:grpSp>
          <p:nvGrpSpPr>
            <p:cNvPr id="171" name="组合 170">
              <a:extLst>
                <a:ext uri="{FF2B5EF4-FFF2-40B4-BE49-F238E27FC236}">
                  <a16:creationId xmlns:a16="http://schemas.microsoft.com/office/drawing/2014/main" id="{D84CC771-FDF4-F344-9153-E82956077C5D}"/>
                </a:ext>
              </a:extLst>
            </p:cNvPr>
            <p:cNvGrpSpPr/>
            <p:nvPr/>
          </p:nvGrpSpPr>
          <p:grpSpPr>
            <a:xfrm>
              <a:off x="3971579" y="2597057"/>
              <a:ext cx="628698" cy="273208"/>
              <a:chOff x="3763289" y="1933250"/>
              <a:chExt cx="628698" cy="273208"/>
            </a:xfrm>
          </p:grpSpPr>
          <p:cxnSp>
            <p:nvCxnSpPr>
              <p:cNvPr id="141" name="直线箭头连接符 140">
                <a:extLst>
                  <a:ext uri="{FF2B5EF4-FFF2-40B4-BE49-F238E27FC236}">
                    <a16:creationId xmlns:a16="http://schemas.microsoft.com/office/drawing/2014/main" id="{EE697414-4F59-DF49-AB85-B03546DF2F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766419" y="1933250"/>
                <a:ext cx="5572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42" name="文本框 141">
                <a:extLst>
                  <a:ext uri="{FF2B5EF4-FFF2-40B4-BE49-F238E27FC236}">
                    <a16:creationId xmlns:a16="http://schemas.microsoft.com/office/drawing/2014/main" id="{74918418-4889-5D42-9A2F-555D09848F6C}"/>
                  </a:ext>
                </a:extLst>
              </p:cNvPr>
              <p:cNvSpPr txBox="1"/>
              <p:nvPr/>
            </p:nvSpPr>
            <p:spPr>
              <a:xfrm>
                <a:off x="3763289" y="1944848"/>
                <a:ext cx="6286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zh-CN" sz="1100" dirty="0">
                    <a:latin typeface="+mn-ea"/>
                  </a:rPr>
                  <a:t>Answer</a:t>
                </a:r>
                <a:endParaRPr kumimoji="1" lang="zh-CN" altLang="en-US" sz="1100" dirty="0">
                  <a:latin typeface="+mn-ea"/>
                </a:endParaRPr>
              </a:p>
            </p:txBody>
          </p:sp>
        </p:grpSp>
        <p:cxnSp>
          <p:nvCxnSpPr>
            <p:cNvPr id="204" name="曲线连接符 203">
              <a:extLst>
                <a:ext uri="{FF2B5EF4-FFF2-40B4-BE49-F238E27FC236}">
                  <a16:creationId xmlns:a16="http://schemas.microsoft.com/office/drawing/2014/main" id="{FFCCA07E-5080-D945-BA58-5000BAE56CC8}"/>
                </a:ext>
              </a:extLst>
            </p:cNvPr>
            <p:cNvCxnSpPr>
              <a:cxnSpLocks/>
              <a:endCxn id="130" idx="1"/>
            </p:cNvCxnSpPr>
            <p:nvPr/>
          </p:nvCxnSpPr>
          <p:spPr>
            <a:xfrm>
              <a:off x="2508483" y="2593519"/>
              <a:ext cx="208653" cy="1137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63065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2724D054-3081-E140-AC09-879A0D2BD32A}"/>
              </a:ext>
            </a:extLst>
          </p:cNvPr>
          <p:cNvSpPr txBox="1"/>
          <p:nvPr/>
        </p:nvSpPr>
        <p:spPr>
          <a:xfrm>
            <a:off x="5229738" y="2520000"/>
            <a:ext cx="3139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Capable of </a:t>
            </a:r>
          </a:p>
          <a:p>
            <a:pPr algn="ctr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reasoning</a:t>
            </a:r>
            <a:r>
              <a:rPr kumimoji="1" lang="en-US" altLang="zh-CN" dirty="0">
                <a:latin typeface="+mn-ea"/>
                <a:cs typeface="Arial" panose="020B0604020202020204" pitchFamily="34" charset="0"/>
              </a:rPr>
              <a:t> but not </a:t>
            </a:r>
            <a:r>
              <a:rPr kumimoji="1" lang="en-US" altLang="zh-CN" dirty="0">
                <a:solidFill>
                  <a:schemeClr val="accent5">
                    <a:lumMod val="75000"/>
                  </a:schemeClr>
                </a:solidFill>
                <a:latin typeface="+mn-ea"/>
                <a:cs typeface="Arial" panose="020B0604020202020204" pitchFamily="34" charset="0"/>
              </a:rPr>
              <a:t>perception</a:t>
            </a:r>
            <a:endParaRPr kumimoji="1" lang="zh-CN" altLang="en-US" dirty="0">
              <a:latin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2702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15DB0-E87A-2949-86CD-325E78517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dirty="0">
                <a:latin typeface="+mj-ea"/>
                <a:ea typeface="+mj-ea"/>
              </a:rPr>
              <a:t>Neuro-Symbolic</a:t>
            </a:r>
            <a:r>
              <a:rPr kumimoji="1" lang="zh-CN" altLang="en-US" sz="2800" dirty="0">
                <a:latin typeface="+mj-ea"/>
                <a:ea typeface="+mj-ea"/>
              </a:rPr>
              <a:t> </a:t>
            </a:r>
            <a:r>
              <a:rPr kumimoji="1" lang="en-US" altLang="zh-CN" sz="2800" dirty="0">
                <a:latin typeface="+mj-ea"/>
                <a:ea typeface="+mj-ea"/>
              </a:rPr>
              <a:t>Learning</a:t>
            </a:r>
            <a:endParaRPr kumimoji="1" lang="zh-CN" altLang="en-US" sz="2800" dirty="0">
              <a:latin typeface="+mj-ea"/>
              <a:ea typeface="+mj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AFC5C2D9-7134-EE40-95DB-579A522CA58A}"/>
              </a:ext>
            </a:extLst>
          </p:cNvPr>
          <p:cNvGrpSpPr/>
          <p:nvPr/>
        </p:nvGrpSpPr>
        <p:grpSpPr>
          <a:xfrm>
            <a:off x="360000" y="1800000"/>
            <a:ext cx="5443672" cy="1744144"/>
            <a:chOff x="311343" y="1800000"/>
            <a:chExt cx="5443672" cy="1744144"/>
          </a:xfrm>
        </p:grpSpPr>
        <p:sp>
          <p:nvSpPr>
            <p:cNvPr id="162" name="矩形 161">
              <a:extLst>
                <a:ext uri="{FF2B5EF4-FFF2-40B4-BE49-F238E27FC236}">
                  <a16:creationId xmlns:a16="http://schemas.microsoft.com/office/drawing/2014/main" id="{A5A9EABB-F27B-FB4B-B620-5900E2DAA0D9}"/>
                </a:ext>
              </a:extLst>
            </p:cNvPr>
            <p:cNvSpPr/>
            <p:nvPr/>
          </p:nvSpPr>
          <p:spPr>
            <a:xfrm>
              <a:off x="311343" y="1800000"/>
              <a:ext cx="5443672" cy="1744144"/>
            </a:xfrm>
            <a:prstGeom prst="rect">
              <a:avLst/>
            </a:prstGeom>
            <a:solidFill>
              <a:srgbClr val="A0A0C8">
                <a:alpha val="1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C8F04176-1A28-BC4A-9BAB-BC962E1AE512}"/>
                </a:ext>
              </a:extLst>
            </p:cNvPr>
            <p:cNvSpPr txBox="1"/>
            <p:nvPr/>
          </p:nvSpPr>
          <p:spPr>
            <a:xfrm>
              <a:off x="2525545" y="1800000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+mn-ea"/>
                  <a:cs typeface="Cordia New" panose="020B0304020202020204" pitchFamily="34" charset="-34"/>
                </a:rPr>
                <a:t>Hybrid</a:t>
              </a:r>
              <a:r>
                <a:rPr kumimoji="1" lang="zh-CN" altLang="en-US" sz="1400" dirty="0">
                  <a:latin typeface="+mn-ea"/>
                  <a:cs typeface="Cordia New" panose="020B0304020202020204" pitchFamily="34" charset="-34"/>
                </a:rPr>
                <a:t> </a:t>
              </a:r>
              <a:r>
                <a:rPr kumimoji="1" lang="en-US" altLang="zh-CN" sz="1400" dirty="0">
                  <a:latin typeface="+mn-ea"/>
                  <a:cs typeface="Cordia New" panose="020B0304020202020204" pitchFamily="34" charset="-34"/>
                </a:rPr>
                <a:t>System</a:t>
              </a:r>
              <a:endParaRPr kumimoji="1" lang="zh-CN" altLang="en-US" sz="1400" dirty="0">
                <a:latin typeface="+mn-ea"/>
                <a:cs typeface="Cordia New" panose="020B0304020202020204" pitchFamily="34" charset="-34"/>
              </a:endParaRPr>
            </a:p>
          </p:txBody>
        </p:sp>
        <p:sp>
          <p:nvSpPr>
            <p:cNvPr id="164" name="圆角矩形 163">
              <a:extLst>
                <a:ext uri="{FF2B5EF4-FFF2-40B4-BE49-F238E27FC236}">
                  <a16:creationId xmlns:a16="http://schemas.microsoft.com/office/drawing/2014/main" id="{D2B6B416-175A-E44B-BFB9-0CA46AC5A436}"/>
                </a:ext>
              </a:extLst>
            </p:cNvPr>
            <p:cNvSpPr/>
            <p:nvPr/>
          </p:nvSpPr>
          <p:spPr>
            <a:xfrm>
              <a:off x="988385" y="2204644"/>
              <a:ext cx="1257573" cy="1277530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Machine</a:t>
              </a:r>
              <a:r>
                <a:rPr kumimoji="1" lang="zh-CN" altLang="en-US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Learning</a:t>
              </a:r>
            </a:p>
            <a:p>
              <a:pPr algn="ctr"/>
              <a:r>
                <a:rPr kumimoji="1" lang="zh-CN" altLang="en-US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System</a:t>
              </a:r>
              <a:endPara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endParaRPr>
            </a:p>
          </p:txBody>
        </p:sp>
        <p:sp>
          <p:nvSpPr>
            <p:cNvPr id="166" name="圆角矩形 165">
              <a:extLst>
                <a:ext uri="{FF2B5EF4-FFF2-40B4-BE49-F238E27FC236}">
                  <a16:creationId xmlns:a16="http://schemas.microsoft.com/office/drawing/2014/main" id="{D25231AE-2AAA-C147-9794-936CEFA5B00E}"/>
                </a:ext>
              </a:extLst>
            </p:cNvPr>
            <p:cNvSpPr/>
            <p:nvPr/>
          </p:nvSpPr>
          <p:spPr>
            <a:xfrm>
              <a:off x="3541568" y="2209621"/>
              <a:ext cx="1257573" cy="578882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Knowledge</a:t>
              </a:r>
            </a:p>
            <a:p>
              <a:pPr algn="ctr"/>
              <a:r>
                <a:rPr kumimoji="1"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base</a:t>
              </a:r>
              <a:endPara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167" name="圆角矩形 166">
              <a:extLst>
                <a:ext uri="{FF2B5EF4-FFF2-40B4-BE49-F238E27FC236}">
                  <a16:creationId xmlns:a16="http://schemas.microsoft.com/office/drawing/2014/main" id="{E034A255-E2D3-C54C-93F5-768B59866D3F}"/>
                </a:ext>
              </a:extLst>
            </p:cNvPr>
            <p:cNvSpPr/>
            <p:nvPr/>
          </p:nvSpPr>
          <p:spPr>
            <a:xfrm>
              <a:off x="3541569" y="2908269"/>
              <a:ext cx="1257573" cy="578882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Reasoning</a:t>
              </a:r>
            </a:p>
            <a:p>
              <a:pPr algn="ctr"/>
              <a:r>
                <a:rPr kumimoji="1" lang="en-US" altLang="zh-CN" sz="14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engine</a:t>
              </a:r>
              <a:endParaRPr kumimoji="1" lang="zh-CN" altLang="en-US" sz="1400" dirty="0">
                <a:solidFill>
                  <a:schemeClr val="accent4">
                    <a:lumMod val="7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173" name="组合 172">
              <a:extLst>
                <a:ext uri="{FF2B5EF4-FFF2-40B4-BE49-F238E27FC236}">
                  <a16:creationId xmlns:a16="http://schemas.microsoft.com/office/drawing/2014/main" id="{F063DEB4-99FF-DC4F-85C9-F2464488610D}"/>
                </a:ext>
              </a:extLst>
            </p:cNvPr>
            <p:cNvGrpSpPr/>
            <p:nvPr/>
          </p:nvGrpSpPr>
          <p:grpSpPr>
            <a:xfrm>
              <a:off x="363787" y="2899652"/>
              <a:ext cx="628384" cy="298058"/>
              <a:chOff x="3115696" y="1106877"/>
              <a:chExt cx="628384" cy="298058"/>
            </a:xfrm>
          </p:grpSpPr>
          <p:cxnSp>
            <p:nvCxnSpPr>
              <p:cNvPr id="174" name="直线箭头连接符 173">
                <a:extLst>
                  <a:ext uri="{FF2B5EF4-FFF2-40B4-BE49-F238E27FC236}">
                    <a16:creationId xmlns:a16="http://schemas.microsoft.com/office/drawing/2014/main" id="{1EC58E7F-7B93-A648-857C-7BE5BD7DE3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696" y="1106877"/>
                <a:ext cx="6283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5" name="文本框 174">
                <a:extLst>
                  <a:ext uri="{FF2B5EF4-FFF2-40B4-BE49-F238E27FC236}">
                    <a16:creationId xmlns:a16="http://schemas.microsoft.com/office/drawing/2014/main" id="{E344CF53-91FD-DF4B-843F-5B4662C83048}"/>
                  </a:ext>
                </a:extLst>
              </p:cNvPr>
              <p:cNvSpPr txBox="1"/>
              <p:nvPr/>
            </p:nvSpPr>
            <p:spPr>
              <a:xfrm>
                <a:off x="3167574" y="1143325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latin typeface="+mn-ea"/>
                  </a:rPr>
                  <a:t>Data</a:t>
                </a:r>
                <a:endParaRPr kumimoji="1" lang="zh-CN" altLang="en-US" sz="1100" dirty="0">
                  <a:latin typeface="+mn-ea"/>
                </a:endParaRPr>
              </a:p>
            </p:txBody>
          </p:sp>
        </p:grpSp>
        <p:cxnSp>
          <p:nvCxnSpPr>
            <p:cNvPr id="181" name="直线箭头连接符 180">
              <a:extLst>
                <a:ext uri="{FF2B5EF4-FFF2-40B4-BE49-F238E27FC236}">
                  <a16:creationId xmlns:a16="http://schemas.microsoft.com/office/drawing/2014/main" id="{B50F1609-CC6B-8947-9840-5517375EA5D2}"/>
                </a:ext>
              </a:extLst>
            </p:cNvPr>
            <p:cNvCxnSpPr>
              <a:cxnSpLocks/>
              <a:endCxn id="166" idx="1"/>
            </p:cNvCxnSpPr>
            <p:nvPr/>
          </p:nvCxnSpPr>
          <p:spPr>
            <a:xfrm>
              <a:off x="2245958" y="2499062"/>
              <a:ext cx="12956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直线箭头连接符 191">
              <a:extLst>
                <a:ext uri="{FF2B5EF4-FFF2-40B4-BE49-F238E27FC236}">
                  <a16:creationId xmlns:a16="http://schemas.microsoft.com/office/drawing/2014/main" id="{EAFD1815-4A3D-8345-A324-9D024CBDF0D2}"/>
                </a:ext>
              </a:extLst>
            </p:cNvPr>
            <p:cNvCxnSpPr>
              <a:cxnSpLocks/>
              <a:stCxn id="167" idx="1"/>
            </p:cNvCxnSpPr>
            <p:nvPr/>
          </p:nvCxnSpPr>
          <p:spPr>
            <a:xfrm flipH="1">
              <a:off x="2245958" y="3197710"/>
              <a:ext cx="129561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文本框 192">
              <a:extLst>
                <a:ext uri="{FF2B5EF4-FFF2-40B4-BE49-F238E27FC236}">
                  <a16:creationId xmlns:a16="http://schemas.microsoft.com/office/drawing/2014/main" id="{AF1C0BF3-3910-054B-B6C4-323072AFEACA}"/>
                </a:ext>
              </a:extLst>
            </p:cNvPr>
            <p:cNvSpPr txBox="1"/>
            <p:nvPr/>
          </p:nvSpPr>
          <p:spPr>
            <a:xfrm>
              <a:off x="2511408" y="2220406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Predictions</a:t>
              </a:r>
              <a:endParaRPr kumimoji="1" lang="zh-CN" altLang="en-US" sz="1100" dirty="0">
                <a:latin typeface="+mn-ea"/>
              </a:endParaRPr>
            </a:p>
          </p:txBody>
        </p:sp>
        <p:cxnSp>
          <p:nvCxnSpPr>
            <p:cNvPr id="195" name="曲线连接符 194">
              <a:extLst>
                <a:ext uri="{FF2B5EF4-FFF2-40B4-BE49-F238E27FC236}">
                  <a16:creationId xmlns:a16="http://schemas.microsoft.com/office/drawing/2014/main" id="{64C421B1-A963-CF40-B298-26FBAA608BBA}"/>
                </a:ext>
              </a:extLst>
            </p:cNvPr>
            <p:cNvCxnSpPr>
              <a:cxnSpLocks/>
              <a:endCxn id="167" idx="0"/>
            </p:cNvCxnSpPr>
            <p:nvPr/>
          </p:nvCxnSpPr>
          <p:spPr>
            <a:xfrm rot="16200000" flipH="1">
              <a:off x="4110472" y="2848385"/>
              <a:ext cx="119766" cy="2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63065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6" name="文本框 195">
              <a:extLst>
                <a:ext uri="{FF2B5EF4-FFF2-40B4-BE49-F238E27FC236}">
                  <a16:creationId xmlns:a16="http://schemas.microsoft.com/office/drawing/2014/main" id="{1F15B685-7FFC-BC41-AF91-2C1B6CB1A305}"/>
                </a:ext>
              </a:extLst>
            </p:cNvPr>
            <p:cNvSpPr txBox="1"/>
            <p:nvPr/>
          </p:nvSpPr>
          <p:spPr>
            <a:xfrm>
              <a:off x="2511408" y="2936100"/>
              <a:ext cx="76335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Response</a:t>
              </a:r>
              <a:endParaRPr kumimoji="1" lang="zh-CN" altLang="en-US" sz="1100" dirty="0">
                <a:latin typeface="+mn-ea"/>
              </a:endParaRPr>
            </a:p>
          </p:txBody>
        </p:sp>
        <p:cxnSp>
          <p:nvCxnSpPr>
            <p:cNvPr id="199" name="直线箭头连接符 198">
              <a:extLst>
                <a:ext uri="{FF2B5EF4-FFF2-40B4-BE49-F238E27FC236}">
                  <a16:creationId xmlns:a16="http://schemas.microsoft.com/office/drawing/2014/main" id="{44B72DDA-1A0E-544A-8AC8-202C620843D4}"/>
                </a:ext>
              </a:extLst>
            </p:cNvPr>
            <p:cNvCxnSpPr>
              <a:cxnSpLocks/>
              <a:stCxn id="167" idx="3"/>
            </p:cNvCxnSpPr>
            <p:nvPr/>
          </p:nvCxnSpPr>
          <p:spPr>
            <a:xfrm>
              <a:off x="4799142" y="3197710"/>
              <a:ext cx="806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3" name="文本框 202">
              <a:extLst>
                <a:ext uri="{FF2B5EF4-FFF2-40B4-BE49-F238E27FC236}">
                  <a16:creationId xmlns:a16="http://schemas.microsoft.com/office/drawing/2014/main" id="{92EFAAD1-6FFF-1B4D-8441-6EB6714F6311}"/>
                </a:ext>
              </a:extLst>
            </p:cNvPr>
            <p:cNvSpPr txBox="1"/>
            <p:nvPr/>
          </p:nvSpPr>
          <p:spPr>
            <a:xfrm>
              <a:off x="4888035" y="2936100"/>
              <a:ext cx="628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Answer</a:t>
              </a:r>
              <a:endParaRPr kumimoji="1" lang="zh-CN" altLang="en-US" sz="1100" dirty="0">
                <a:latin typeface="+mn-ea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FC17517-284A-CE46-A9CD-30C15ED94447}"/>
              </a:ext>
            </a:extLst>
          </p:cNvPr>
          <p:cNvSpPr txBox="1"/>
          <p:nvPr/>
        </p:nvSpPr>
        <p:spPr>
          <a:xfrm>
            <a:off x="5802043" y="2289769"/>
            <a:ext cx="35123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Capable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of</a:t>
            </a:r>
            <a:r>
              <a:rPr kumimoji="1" lang="zh-CN" altLang="en-US" dirty="0">
                <a:latin typeface="+mn-ea"/>
              </a:rPr>
              <a:t> </a:t>
            </a:r>
            <a:endParaRPr kumimoji="1" lang="en-US" altLang="zh-CN" dirty="0">
              <a:latin typeface="+mn-ea"/>
            </a:endParaRPr>
          </a:p>
          <a:p>
            <a:pPr algn="ctr"/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  <a:latin typeface="+mn-ea"/>
              </a:rPr>
              <a:t>reasoning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and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solidFill>
                  <a:schemeClr val="accent5">
                    <a:lumMod val="75000"/>
                  </a:schemeClr>
                </a:solidFill>
                <a:latin typeface="+mn-ea"/>
              </a:rPr>
              <a:t>perception</a:t>
            </a:r>
            <a:endParaRPr kumimoji="1" lang="zh-CN" altLang="en-US" dirty="0">
              <a:solidFill>
                <a:schemeClr val="accent5">
                  <a:lumMod val="7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17325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5305E-5DC9-C049-A2B2-37ADF2F9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1D4F7-61D2-5744-8B4B-2FDCAA0639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zh-CN" dirty="0"/>
              <a:t>Pure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logical</a:t>
            </a:r>
            <a:r>
              <a:rPr kumimoji="1" lang="zh-CN" altLang="en-US" dirty="0"/>
              <a:t> </a:t>
            </a:r>
            <a:r>
              <a:rPr kumimoji="1" lang="en-US" altLang="zh-CN" dirty="0"/>
              <a:t>reasoning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time-consuming.</a:t>
            </a:r>
            <a:r>
              <a:rPr kumimoji="1" lang="zh-CN" altLang="en-US" dirty="0"/>
              <a:t> 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speed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it</a:t>
            </a:r>
            <a:r>
              <a:rPr kumimoji="1" lang="zh-CN" altLang="en-US" dirty="0"/>
              <a:t> </a:t>
            </a:r>
            <a:r>
              <a:rPr kumimoji="1" lang="en-US" altLang="zh-CN" dirty="0"/>
              <a:t>up,</a:t>
            </a:r>
            <a:r>
              <a:rPr kumimoji="1" lang="zh-CN" altLang="en-US" dirty="0"/>
              <a:t> </a:t>
            </a:r>
            <a:r>
              <a:rPr kumimoji="1" lang="en-US" altLang="zh-CN" dirty="0"/>
              <a:t>approximating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</a:rPr>
              <a:t>logical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</a:rPr>
              <a:t>reasoning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with</a:t>
            </a:r>
            <a:r>
              <a:rPr kumimoji="1" lang="zh-CN" altLang="en-US" dirty="0"/>
              <a:t>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</a:rPr>
              <a:t>differentiable</a:t>
            </a:r>
            <a:r>
              <a:rPr kumimoji="1" lang="zh-CN" altLang="en-US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kumimoji="1" lang="en-US" altLang="zh-CN" dirty="0">
                <a:solidFill>
                  <a:schemeClr val="accent4">
                    <a:lumMod val="75000"/>
                  </a:schemeClr>
                </a:solidFill>
              </a:rPr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proposed</a:t>
            </a:r>
            <a:r>
              <a:rPr kumimoji="1" lang="zh-CN" altLang="en-US" dirty="0"/>
              <a:t> </a:t>
            </a:r>
            <a:r>
              <a:rPr kumimoji="1" lang="en-US" altLang="zh-CN" dirty="0"/>
              <a:t>(e.g.,</a:t>
            </a:r>
            <a:r>
              <a:rPr kumimoji="1" lang="zh-CN" altLang="en-US" dirty="0"/>
              <a:t> </a:t>
            </a:r>
            <a:r>
              <a:rPr kumimoji="1" lang="en-US" altLang="zh-CN" dirty="0"/>
              <a:t>Fuzzy</a:t>
            </a:r>
            <a:r>
              <a:rPr kumimoji="1" lang="zh-CN" altLang="en-US" dirty="0"/>
              <a:t> </a:t>
            </a:r>
            <a:r>
              <a:rPr kumimoji="1" lang="en-US" altLang="zh-CN" dirty="0"/>
              <a:t>operators</a:t>
            </a:r>
            <a:r>
              <a:rPr kumimoji="1" lang="zh-CN" altLang="en-US" dirty="0"/>
              <a:t> </a:t>
            </a:r>
            <a:r>
              <a:rPr kumimoji="1" lang="en-US" altLang="zh-CN" dirty="0"/>
              <a:t>and</a:t>
            </a:r>
            <a:r>
              <a:rPr kumimoji="1" lang="zh-CN" altLang="en-US" dirty="0"/>
              <a:t> </a:t>
            </a:r>
            <a:r>
              <a:rPr kumimoji="1" lang="en-US" altLang="zh-CN" dirty="0"/>
              <a:t>semantic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loss).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ED8E324-1B71-4F48-A43C-41AFF4830DF4}"/>
              </a:ext>
            </a:extLst>
          </p:cNvPr>
          <p:cNvGrpSpPr/>
          <p:nvPr/>
        </p:nvGrpSpPr>
        <p:grpSpPr>
          <a:xfrm>
            <a:off x="1479499" y="2571749"/>
            <a:ext cx="5507960" cy="1854971"/>
            <a:chOff x="311343" y="1799999"/>
            <a:chExt cx="5507960" cy="185497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E6EF3B-920F-D845-9E85-7D9A91FDF377}"/>
                </a:ext>
              </a:extLst>
            </p:cNvPr>
            <p:cNvSpPr/>
            <p:nvPr/>
          </p:nvSpPr>
          <p:spPr>
            <a:xfrm>
              <a:off x="311343" y="1799999"/>
              <a:ext cx="5507960" cy="1854971"/>
            </a:xfrm>
            <a:prstGeom prst="rect">
              <a:avLst/>
            </a:prstGeom>
            <a:solidFill>
              <a:srgbClr val="A0A0C8">
                <a:alpha val="1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43FCA7-BBB3-DB49-8EFF-ED8DF7C5B1F8}"/>
                </a:ext>
              </a:extLst>
            </p:cNvPr>
            <p:cNvSpPr txBox="1"/>
            <p:nvPr/>
          </p:nvSpPr>
          <p:spPr>
            <a:xfrm>
              <a:off x="2525545" y="1800000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+mn-ea"/>
                  <a:cs typeface="Cordia New" panose="020B0304020202020204" pitchFamily="34" charset="-34"/>
                </a:rPr>
                <a:t>Hybrid</a:t>
              </a:r>
              <a:r>
                <a:rPr kumimoji="1" lang="zh-CN" altLang="en-US" sz="1400" dirty="0">
                  <a:latin typeface="+mn-ea"/>
                  <a:cs typeface="Cordia New" panose="020B0304020202020204" pitchFamily="34" charset="-34"/>
                </a:rPr>
                <a:t> </a:t>
              </a:r>
              <a:r>
                <a:rPr kumimoji="1" lang="en-US" altLang="zh-CN" sz="1400" dirty="0">
                  <a:latin typeface="+mn-ea"/>
                  <a:cs typeface="Cordia New" panose="020B0304020202020204" pitchFamily="34" charset="-34"/>
                </a:rPr>
                <a:t>System</a:t>
              </a:r>
              <a:endParaRPr kumimoji="1" lang="zh-CN" altLang="en-US" sz="1400" dirty="0">
                <a:latin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C98C51D2-37A5-BE47-8882-F859FD752B25}"/>
                </a:ext>
              </a:extLst>
            </p:cNvPr>
            <p:cNvSpPr/>
            <p:nvPr/>
          </p:nvSpPr>
          <p:spPr>
            <a:xfrm>
              <a:off x="988385" y="2243673"/>
              <a:ext cx="1257573" cy="1311579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Machine</a:t>
              </a:r>
              <a:r>
                <a:rPr kumimoji="1" lang="zh-CN" altLang="en-US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Learning</a:t>
              </a:r>
            </a:p>
            <a:p>
              <a:pPr algn="ctr"/>
              <a:r>
                <a:rPr kumimoji="1" lang="zh-CN" altLang="en-US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System</a:t>
              </a:r>
              <a:endPara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DB8D6E29-8A96-DF4F-A298-DC41CEC8DD87}"/>
                </a:ext>
              </a:extLst>
            </p:cNvPr>
            <p:cNvSpPr/>
            <p:nvPr/>
          </p:nvSpPr>
          <p:spPr>
            <a:xfrm>
              <a:off x="3541568" y="2243673"/>
              <a:ext cx="1257573" cy="510778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Knowledge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base</a:t>
              </a:r>
              <a:endParaRPr kumimoji="1" lang="zh-CN" altLang="en-US" sz="1200" dirty="0">
                <a:solidFill>
                  <a:schemeClr val="accent4">
                    <a:lumMod val="7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B51B55A7-297A-E84E-8764-6EC38129C09B}"/>
                </a:ext>
              </a:extLst>
            </p:cNvPr>
            <p:cNvSpPr/>
            <p:nvPr/>
          </p:nvSpPr>
          <p:spPr>
            <a:xfrm>
              <a:off x="3541569" y="2840166"/>
              <a:ext cx="1257573" cy="715089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Approximated</a:t>
              </a:r>
              <a:r>
                <a:rPr kumimoji="1" lang="zh-CN" altLang="en-US" sz="12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reasoning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engine</a:t>
              </a:r>
              <a:endParaRPr kumimoji="1" lang="zh-CN" altLang="en-US" sz="1200" dirty="0">
                <a:solidFill>
                  <a:schemeClr val="accent4">
                    <a:lumMod val="7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3F67C77-F4BD-4D45-8FE5-799058B9FDC4}"/>
                </a:ext>
              </a:extLst>
            </p:cNvPr>
            <p:cNvGrpSpPr/>
            <p:nvPr/>
          </p:nvGrpSpPr>
          <p:grpSpPr>
            <a:xfrm>
              <a:off x="363787" y="2871060"/>
              <a:ext cx="628384" cy="298058"/>
              <a:chOff x="3115696" y="1078285"/>
              <a:chExt cx="628384" cy="298058"/>
            </a:xfrm>
          </p:grpSpPr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57C9604F-4EBF-624C-BF09-FCFA4A058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696" y="1078285"/>
                <a:ext cx="6283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05DD21-C8D2-0B4B-BE39-31CB1A5583F0}"/>
                  </a:ext>
                </a:extLst>
              </p:cNvPr>
              <p:cNvSpPr txBox="1"/>
              <p:nvPr/>
            </p:nvSpPr>
            <p:spPr>
              <a:xfrm>
                <a:off x="3167574" y="1114733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latin typeface="+mn-ea"/>
                  </a:rPr>
                  <a:t>Data</a:t>
                </a:r>
                <a:endParaRPr kumimoji="1" lang="zh-CN" altLang="en-US" sz="1100" dirty="0">
                  <a:latin typeface="+mn-ea"/>
                </a:endParaRPr>
              </a:p>
            </p:txBody>
          </p:sp>
        </p:grp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E62156C2-9C72-E34F-8F6B-77B6196D51D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245958" y="2499062"/>
              <a:ext cx="12956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3D218DAF-2606-FC4C-8C7D-1125A49237A5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2245959" y="3197711"/>
              <a:ext cx="12956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5F155AD-B347-DC42-931F-10B31168DE79}"/>
                </a:ext>
              </a:extLst>
            </p:cNvPr>
            <p:cNvSpPr txBox="1"/>
            <p:nvPr/>
          </p:nvSpPr>
          <p:spPr>
            <a:xfrm>
              <a:off x="2511408" y="2220406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Predictions</a:t>
              </a:r>
              <a:endParaRPr kumimoji="1" lang="zh-CN" altLang="en-US" sz="1100" dirty="0">
                <a:latin typeface="+mn-ea"/>
              </a:endParaRPr>
            </a:p>
          </p:txBody>
        </p: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75659C38-D4F0-514C-B956-2DE977CC3571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rot="16200000" flipH="1">
              <a:off x="4144523" y="2814333"/>
              <a:ext cx="51664" cy="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63065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254FC24-F4A8-9A40-BAE0-7DE266DC2EE8}"/>
                </a:ext>
              </a:extLst>
            </p:cNvPr>
            <p:cNvSpPr txBox="1"/>
            <p:nvPr/>
          </p:nvSpPr>
          <p:spPr>
            <a:xfrm>
              <a:off x="2695753" y="2936100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Loss</a:t>
              </a:r>
              <a:r>
                <a:rPr kumimoji="1" lang="zh-CN" altLang="en-US" sz="1100" dirty="0">
                  <a:latin typeface="+mn-ea"/>
                </a:rPr>
                <a:t> </a:t>
              </a: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1958D755-1478-CC47-B667-204EA9AAE25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799142" y="3197711"/>
              <a:ext cx="806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4836CC-E1CA-1F4D-A3AC-EB00C1235D5D}"/>
                </a:ext>
              </a:extLst>
            </p:cNvPr>
            <p:cNvSpPr txBox="1"/>
            <p:nvPr/>
          </p:nvSpPr>
          <p:spPr>
            <a:xfrm>
              <a:off x="4888035" y="2936100"/>
              <a:ext cx="628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Answer</a:t>
              </a:r>
              <a:endParaRPr kumimoji="1" lang="zh-CN" altLang="en-US" sz="110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743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45305E-5DC9-C049-A2B2-37ADF2F9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(Cont.)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ED8E324-1B71-4F48-A43C-41AFF4830DF4}"/>
              </a:ext>
            </a:extLst>
          </p:cNvPr>
          <p:cNvGrpSpPr/>
          <p:nvPr/>
        </p:nvGrpSpPr>
        <p:grpSpPr>
          <a:xfrm>
            <a:off x="1479499" y="2571749"/>
            <a:ext cx="5507960" cy="1854971"/>
            <a:chOff x="311343" y="1799999"/>
            <a:chExt cx="5507960" cy="1854971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F7E6EF3B-920F-D845-9E85-7D9A91FDF377}"/>
                </a:ext>
              </a:extLst>
            </p:cNvPr>
            <p:cNvSpPr/>
            <p:nvPr/>
          </p:nvSpPr>
          <p:spPr>
            <a:xfrm>
              <a:off x="311343" y="1799999"/>
              <a:ext cx="5507960" cy="1854971"/>
            </a:xfrm>
            <a:prstGeom prst="rect">
              <a:avLst/>
            </a:prstGeom>
            <a:solidFill>
              <a:srgbClr val="A0A0C8">
                <a:alpha val="10000"/>
              </a:srgbClr>
            </a:solidFill>
            <a:ln>
              <a:noFill/>
            </a:ln>
          </p:spPr>
          <p:txBody>
            <a:bodyPr wrap="square" rtlCol="0" anchor="ctr">
              <a:spAutoFit/>
            </a:bodyPr>
            <a:lstStyle/>
            <a:p>
              <a:pPr algn="l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3243FCA7-BBB3-DB49-8EFF-ED8DF7C5B1F8}"/>
                </a:ext>
              </a:extLst>
            </p:cNvPr>
            <p:cNvSpPr txBox="1"/>
            <p:nvPr/>
          </p:nvSpPr>
          <p:spPr>
            <a:xfrm>
              <a:off x="2525545" y="1800000"/>
              <a:ext cx="13003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400" dirty="0">
                  <a:latin typeface="+mn-ea"/>
                  <a:cs typeface="Cordia New" panose="020B0304020202020204" pitchFamily="34" charset="-34"/>
                </a:rPr>
                <a:t>Hybrid</a:t>
              </a:r>
              <a:r>
                <a:rPr kumimoji="1" lang="zh-CN" altLang="en-US" sz="1400" dirty="0">
                  <a:latin typeface="+mn-ea"/>
                  <a:cs typeface="Cordia New" panose="020B0304020202020204" pitchFamily="34" charset="-34"/>
                </a:rPr>
                <a:t> </a:t>
              </a:r>
              <a:r>
                <a:rPr kumimoji="1" lang="en-US" altLang="zh-CN" sz="1400" dirty="0">
                  <a:latin typeface="+mn-ea"/>
                  <a:cs typeface="Cordia New" panose="020B0304020202020204" pitchFamily="34" charset="-34"/>
                </a:rPr>
                <a:t>System</a:t>
              </a:r>
              <a:endParaRPr kumimoji="1" lang="zh-CN" altLang="en-US" sz="1400" dirty="0">
                <a:latin typeface="+mn-ea"/>
                <a:cs typeface="Cordia New" panose="020B0304020202020204" pitchFamily="34" charset="-34"/>
              </a:endParaRPr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C98C51D2-37A5-BE47-8882-F859FD752B25}"/>
                </a:ext>
              </a:extLst>
            </p:cNvPr>
            <p:cNvSpPr/>
            <p:nvPr/>
          </p:nvSpPr>
          <p:spPr>
            <a:xfrm>
              <a:off x="988385" y="2243673"/>
              <a:ext cx="1257573" cy="1311579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kumimoji="1"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Machine</a:t>
              </a:r>
              <a:r>
                <a:rPr kumimoji="1" lang="zh-CN" altLang="en-US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Learning</a:t>
              </a:r>
            </a:p>
            <a:p>
              <a:pPr algn="ctr"/>
              <a:r>
                <a:rPr kumimoji="1" lang="zh-CN" altLang="en-US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 </a:t>
              </a:r>
              <a:r>
                <a:rPr kumimoji="1" lang="en-US" altLang="zh-CN" sz="1400" dirty="0">
                  <a:solidFill>
                    <a:schemeClr val="accent5">
                      <a:lumMod val="75000"/>
                    </a:schemeClr>
                  </a:solidFill>
                  <a:latin typeface="+mn-ea"/>
                  <a:cs typeface="Calibri" panose="020F0502020204030204" pitchFamily="34" charset="0"/>
                </a:rPr>
                <a:t>System</a:t>
              </a:r>
              <a:endParaRPr kumimoji="1" lang="zh-CN" altLang="en-US" sz="1400" dirty="0">
                <a:solidFill>
                  <a:schemeClr val="accent5">
                    <a:lumMod val="75000"/>
                  </a:schemeClr>
                </a:solidFill>
                <a:latin typeface="+mn-ea"/>
                <a:cs typeface="Calibri" panose="020F0502020204030204" pitchFamily="34" charset="0"/>
              </a:endParaRPr>
            </a:p>
          </p:txBody>
        </p:sp>
        <p:sp>
          <p:nvSpPr>
            <p:cNvPr id="8" name="圆角矩形 7">
              <a:extLst>
                <a:ext uri="{FF2B5EF4-FFF2-40B4-BE49-F238E27FC236}">
                  <a16:creationId xmlns:a16="http://schemas.microsoft.com/office/drawing/2014/main" id="{DB8D6E29-8A96-DF4F-A298-DC41CEC8DD87}"/>
                </a:ext>
              </a:extLst>
            </p:cNvPr>
            <p:cNvSpPr/>
            <p:nvPr/>
          </p:nvSpPr>
          <p:spPr>
            <a:xfrm>
              <a:off x="3541568" y="2243673"/>
              <a:ext cx="1257573" cy="510778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Knowledge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base</a:t>
              </a:r>
              <a:endParaRPr kumimoji="1" lang="zh-CN" altLang="en-US" sz="1200" dirty="0">
                <a:solidFill>
                  <a:schemeClr val="accent4">
                    <a:lumMod val="7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sp>
          <p:nvSpPr>
            <p:cNvPr id="9" name="圆角矩形 8">
              <a:extLst>
                <a:ext uri="{FF2B5EF4-FFF2-40B4-BE49-F238E27FC236}">
                  <a16:creationId xmlns:a16="http://schemas.microsoft.com/office/drawing/2014/main" id="{B51B55A7-297A-E84E-8764-6EC38129C09B}"/>
                </a:ext>
              </a:extLst>
            </p:cNvPr>
            <p:cNvSpPr/>
            <p:nvPr/>
          </p:nvSpPr>
          <p:spPr>
            <a:xfrm>
              <a:off x="3541569" y="2840166"/>
              <a:ext cx="1257573" cy="715089"/>
            </a:xfrm>
            <a:prstGeom prst="roundRect">
              <a:avLst/>
            </a:prstGeom>
            <a:noFill/>
            <a:ln>
              <a:solidFill>
                <a:srgbClr val="63065F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ctr"/>
              <a:r>
                <a:rPr kumimoji="1" lang="en-US" altLang="zh-CN" sz="12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Approximated</a:t>
              </a:r>
              <a:r>
                <a:rPr kumimoji="1" lang="zh-CN" altLang="en-US" sz="12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 </a:t>
              </a:r>
              <a:r>
                <a:rPr kumimoji="1" lang="en-US" altLang="zh-CN" sz="12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reasoning</a:t>
              </a:r>
            </a:p>
            <a:p>
              <a:pPr algn="ctr"/>
              <a:r>
                <a:rPr kumimoji="1" lang="en-US" altLang="zh-CN" sz="1200" dirty="0">
                  <a:solidFill>
                    <a:schemeClr val="accent4">
                      <a:lumMod val="75000"/>
                    </a:schemeClr>
                  </a:solidFill>
                  <a:latin typeface="+mn-ea"/>
                  <a:cs typeface="Arial" panose="020B0604020202020204" pitchFamily="34" charset="0"/>
                </a:rPr>
                <a:t>engine</a:t>
              </a:r>
              <a:endParaRPr kumimoji="1" lang="zh-CN" altLang="en-US" sz="1200" dirty="0">
                <a:solidFill>
                  <a:schemeClr val="accent4">
                    <a:lumMod val="75000"/>
                  </a:schemeClr>
                </a:solidFill>
                <a:latin typeface="+mn-ea"/>
                <a:cs typeface="Arial" panose="020B0604020202020204" pitchFamily="34" charset="0"/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E3F67C77-F4BD-4D45-8FE5-799058B9FDC4}"/>
                </a:ext>
              </a:extLst>
            </p:cNvPr>
            <p:cNvGrpSpPr/>
            <p:nvPr/>
          </p:nvGrpSpPr>
          <p:grpSpPr>
            <a:xfrm>
              <a:off x="363787" y="2871060"/>
              <a:ext cx="628384" cy="298058"/>
              <a:chOff x="3115696" y="1078285"/>
              <a:chExt cx="628384" cy="298058"/>
            </a:xfrm>
          </p:grpSpPr>
          <p:cxnSp>
            <p:nvCxnSpPr>
              <p:cNvPr id="18" name="直线箭头连接符 17">
                <a:extLst>
                  <a:ext uri="{FF2B5EF4-FFF2-40B4-BE49-F238E27FC236}">
                    <a16:creationId xmlns:a16="http://schemas.microsoft.com/office/drawing/2014/main" id="{57C9604F-4EBF-624C-BF09-FCFA4A0580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115696" y="1078285"/>
                <a:ext cx="628384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1105DD21-C8D2-0B4B-BE39-31CB1A5583F0}"/>
                  </a:ext>
                </a:extLst>
              </p:cNvPr>
              <p:cNvSpPr txBox="1"/>
              <p:nvPr/>
            </p:nvSpPr>
            <p:spPr>
              <a:xfrm>
                <a:off x="3167574" y="1114733"/>
                <a:ext cx="46839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sz="1100" dirty="0">
                    <a:latin typeface="+mn-ea"/>
                  </a:rPr>
                  <a:t>Data</a:t>
                </a:r>
                <a:endParaRPr kumimoji="1" lang="zh-CN" altLang="en-US" sz="1100" dirty="0">
                  <a:latin typeface="+mn-ea"/>
                </a:endParaRPr>
              </a:p>
            </p:txBody>
          </p:sp>
        </p:grpSp>
        <p:cxnSp>
          <p:nvCxnSpPr>
            <p:cNvPr id="11" name="直线箭头连接符 10">
              <a:extLst>
                <a:ext uri="{FF2B5EF4-FFF2-40B4-BE49-F238E27FC236}">
                  <a16:creationId xmlns:a16="http://schemas.microsoft.com/office/drawing/2014/main" id="{E62156C2-9C72-E34F-8F6B-77B6196D51D9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2245958" y="2499062"/>
              <a:ext cx="12956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线箭头连接符 11">
              <a:extLst>
                <a:ext uri="{FF2B5EF4-FFF2-40B4-BE49-F238E27FC236}">
                  <a16:creationId xmlns:a16="http://schemas.microsoft.com/office/drawing/2014/main" id="{3D218DAF-2606-FC4C-8C7D-1125A49237A5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2245959" y="3197711"/>
              <a:ext cx="129561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B5F155AD-B347-DC42-931F-10B31168DE79}"/>
                </a:ext>
              </a:extLst>
            </p:cNvPr>
            <p:cNvSpPr txBox="1"/>
            <p:nvPr/>
          </p:nvSpPr>
          <p:spPr>
            <a:xfrm>
              <a:off x="2511408" y="2220406"/>
              <a:ext cx="853119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Predictions</a:t>
              </a:r>
              <a:endParaRPr kumimoji="1" lang="zh-CN" altLang="en-US" sz="1100" dirty="0">
                <a:latin typeface="+mn-ea"/>
              </a:endParaRPr>
            </a:p>
          </p:txBody>
        </p:sp>
        <p:cxnSp>
          <p:nvCxnSpPr>
            <p:cNvPr id="14" name="曲线连接符 13">
              <a:extLst>
                <a:ext uri="{FF2B5EF4-FFF2-40B4-BE49-F238E27FC236}">
                  <a16:creationId xmlns:a16="http://schemas.microsoft.com/office/drawing/2014/main" id="{75659C38-D4F0-514C-B956-2DE977CC3571}"/>
                </a:ext>
              </a:extLst>
            </p:cNvPr>
            <p:cNvCxnSpPr>
              <a:cxnSpLocks/>
              <a:endCxn id="9" idx="0"/>
            </p:cNvCxnSpPr>
            <p:nvPr/>
          </p:nvCxnSpPr>
          <p:spPr>
            <a:xfrm rot="16200000" flipH="1">
              <a:off x="4144523" y="2814333"/>
              <a:ext cx="51664" cy="1"/>
            </a:xfrm>
            <a:prstGeom prst="curvedConnector3">
              <a:avLst>
                <a:gd name="adj1" fmla="val 50000"/>
              </a:avLst>
            </a:prstGeom>
            <a:ln>
              <a:solidFill>
                <a:srgbClr val="63065F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2254FC24-F4A8-9A40-BAE0-7DE266DC2EE8}"/>
                </a:ext>
              </a:extLst>
            </p:cNvPr>
            <p:cNvSpPr txBox="1"/>
            <p:nvPr/>
          </p:nvSpPr>
          <p:spPr>
            <a:xfrm>
              <a:off x="2695753" y="2936100"/>
              <a:ext cx="48442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Loss</a:t>
              </a:r>
              <a:r>
                <a:rPr kumimoji="1" lang="zh-CN" altLang="en-US" sz="1100" dirty="0">
                  <a:latin typeface="+mn-ea"/>
                </a:rPr>
                <a:t> </a:t>
              </a:r>
            </a:p>
          </p:txBody>
        </p:sp>
        <p:cxnSp>
          <p:nvCxnSpPr>
            <p:cNvPr id="16" name="直线箭头连接符 15">
              <a:extLst>
                <a:ext uri="{FF2B5EF4-FFF2-40B4-BE49-F238E27FC236}">
                  <a16:creationId xmlns:a16="http://schemas.microsoft.com/office/drawing/2014/main" id="{1958D755-1478-CC47-B667-204EA9AAE253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799142" y="3197711"/>
              <a:ext cx="8064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B4836CC-E1CA-1F4D-A3AC-EB00C1235D5D}"/>
                </a:ext>
              </a:extLst>
            </p:cNvPr>
            <p:cNvSpPr txBox="1"/>
            <p:nvPr/>
          </p:nvSpPr>
          <p:spPr>
            <a:xfrm>
              <a:off x="4888035" y="2936100"/>
              <a:ext cx="62869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1100" dirty="0">
                  <a:latin typeface="+mn-ea"/>
                </a:rPr>
                <a:t>Answer</a:t>
              </a:r>
              <a:endParaRPr kumimoji="1" lang="zh-CN" altLang="en-US" sz="1100" dirty="0">
                <a:latin typeface="+mn-ea"/>
              </a:endParaRPr>
            </a:p>
          </p:txBody>
        </p:sp>
      </p:grpSp>
      <p:sp>
        <p:nvSpPr>
          <p:cNvPr id="20" name="文本框 19">
            <a:extLst>
              <a:ext uri="{FF2B5EF4-FFF2-40B4-BE49-F238E27FC236}">
                <a16:creationId xmlns:a16="http://schemas.microsoft.com/office/drawing/2014/main" id="{2B4B8CDC-4E71-754D-8758-80E4A04C9C56}"/>
              </a:ext>
            </a:extLst>
          </p:cNvPr>
          <p:cNvSpPr txBox="1"/>
          <p:nvPr/>
        </p:nvSpPr>
        <p:spPr>
          <a:xfrm>
            <a:off x="1743289" y="1651403"/>
            <a:ext cx="227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Optimization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objective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86C45AAB-AA0A-C245-AF54-1224C42E7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591" y="1761828"/>
            <a:ext cx="1879600" cy="215900"/>
          </a:xfrm>
          <a:prstGeom prst="rect">
            <a:avLst/>
          </a:prstGeom>
        </p:spPr>
      </p:pic>
      <p:sp>
        <p:nvSpPr>
          <p:cNvPr id="22" name="圆角矩形 21">
            <a:extLst>
              <a:ext uri="{FF2B5EF4-FFF2-40B4-BE49-F238E27FC236}">
                <a16:creationId xmlns:a16="http://schemas.microsoft.com/office/drawing/2014/main" id="{B531C0F8-45A2-1944-AFAF-A371F865F77E}"/>
              </a:ext>
            </a:extLst>
          </p:cNvPr>
          <p:cNvSpPr/>
          <p:nvPr/>
        </p:nvSpPr>
        <p:spPr>
          <a:xfrm>
            <a:off x="4176591" y="1651403"/>
            <a:ext cx="723615" cy="369332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圆角矩形 22">
            <a:extLst>
              <a:ext uri="{FF2B5EF4-FFF2-40B4-BE49-F238E27FC236}">
                <a16:creationId xmlns:a16="http://schemas.microsoft.com/office/drawing/2014/main" id="{997D9C0E-2F90-354F-9009-0A37969E32B1}"/>
              </a:ext>
            </a:extLst>
          </p:cNvPr>
          <p:cNvSpPr/>
          <p:nvPr/>
        </p:nvSpPr>
        <p:spPr>
          <a:xfrm>
            <a:off x="5332576" y="1651403"/>
            <a:ext cx="723615" cy="369332"/>
          </a:xfrm>
          <a:prstGeom prst="roundRect">
            <a:avLst/>
          </a:prstGeom>
          <a:solidFill>
            <a:schemeClr val="accent4">
              <a:lumMod val="60000"/>
              <a:lumOff val="40000"/>
              <a:alpha val="28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090C546-2406-B54C-AFDC-E70008D355DD}"/>
              </a:ext>
            </a:extLst>
          </p:cNvPr>
          <p:cNvSpPr txBox="1"/>
          <p:nvPr/>
        </p:nvSpPr>
        <p:spPr>
          <a:xfrm>
            <a:off x="2955076" y="1222008"/>
            <a:ext cx="3509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e.g.,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CrossEntropy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Loss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in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classification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task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6983E3C1-0973-BF44-9FB7-9BC18744C8EF}"/>
              </a:ext>
            </a:extLst>
          </p:cNvPr>
          <p:cNvSpPr txBox="1"/>
          <p:nvPr/>
        </p:nvSpPr>
        <p:spPr>
          <a:xfrm>
            <a:off x="5235614" y="2163857"/>
            <a:ext cx="28985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can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be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used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on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the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unlabeled</a:t>
            </a:r>
            <a:r>
              <a:rPr kumimoji="1"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 </a:t>
            </a:r>
            <a:r>
              <a:rPr kumimoji="1"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data</a:t>
            </a:r>
            <a:endParaRPr kumimoji="1"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2600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6" grpId="0"/>
      <p:bldP spid="2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C910D9BB-5049-AF4C-919D-992BF5E3D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946" y="1730153"/>
            <a:ext cx="1231900" cy="203200"/>
          </a:xfrm>
          <a:prstGeom prst="rect">
            <a:avLst/>
          </a:prstGeom>
        </p:spPr>
      </p:pic>
      <p:sp>
        <p:nvSpPr>
          <p:cNvPr id="27" name="圆角矩形 26">
            <a:extLst>
              <a:ext uri="{FF2B5EF4-FFF2-40B4-BE49-F238E27FC236}">
                <a16:creationId xmlns:a16="http://schemas.microsoft.com/office/drawing/2014/main" id="{DA40AC98-BC79-F04A-98A4-123FAAA24F4F}"/>
              </a:ext>
            </a:extLst>
          </p:cNvPr>
          <p:cNvSpPr/>
          <p:nvPr/>
        </p:nvSpPr>
        <p:spPr>
          <a:xfrm>
            <a:off x="6412580" y="1714762"/>
            <a:ext cx="1302451" cy="321386"/>
          </a:xfrm>
          <a:prstGeom prst="roundRect">
            <a:avLst/>
          </a:prstGeom>
          <a:solidFill>
            <a:srgbClr val="7030A0">
              <a:alpha val="11741"/>
            </a:srgb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圆角矩形 23">
            <a:extLst>
              <a:ext uri="{FF2B5EF4-FFF2-40B4-BE49-F238E27FC236}">
                <a16:creationId xmlns:a16="http://schemas.microsoft.com/office/drawing/2014/main" id="{E692801F-6744-0C46-8F85-2DFFE94D8B77}"/>
              </a:ext>
            </a:extLst>
          </p:cNvPr>
          <p:cNvSpPr/>
          <p:nvPr/>
        </p:nvSpPr>
        <p:spPr>
          <a:xfrm>
            <a:off x="6404760" y="1708107"/>
            <a:ext cx="782037" cy="283462"/>
          </a:xfrm>
          <a:prstGeom prst="roundRect">
            <a:avLst/>
          </a:prstGeom>
          <a:solidFill>
            <a:schemeClr val="accent5">
              <a:lumMod val="40000"/>
              <a:lumOff val="60000"/>
              <a:alpha val="35852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2C989AEB-9202-FF41-A3F9-913B34533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Logic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Rules</a:t>
            </a:r>
            <a:r>
              <a:rPr kumimoji="1" lang="zh-CN" altLang="en-US" dirty="0"/>
              <a:t> </a:t>
            </a:r>
            <a:r>
              <a:rPr kumimoji="1" lang="en-US" altLang="zh-CN" dirty="0"/>
              <a:t>as</a:t>
            </a:r>
            <a:r>
              <a:rPr kumimoji="1" lang="zh-CN" altLang="en-US" dirty="0"/>
              <a:t> </a:t>
            </a:r>
            <a:r>
              <a:rPr kumimoji="1" lang="en-US" altLang="zh-CN" dirty="0"/>
              <a:t>Loss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Functions</a:t>
            </a:r>
            <a:r>
              <a:rPr kumimoji="1" lang="zh-CN" altLang="en-US" dirty="0"/>
              <a:t> </a:t>
            </a:r>
            <a:r>
              <a:rPr kumimoji="1" lang="en-US" altLang="zh-CN" dirty="0"/>
              <a:t>(example)</a:t>
            </a:r>
            <a:endParaRPr kumimoji="1"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656A1D8-2ED4-1240-B895-0C4CC89DBF1A}"/>
              </a:ext>
            </a:extLst>
          </p:cNvPr>
          <p:cNvSpPr txBox="1"/>
          <p:nvPr/>
        </p:nvSpPr>
        <p:spPr>
          <a:xfrm>
            <a:off x="628654" y="1235032"/>
            <a:ext cx="18806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Model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Prediction</a:t>
            </a:r>
            <a:endParaRPr kumimoji="1" lang="zh-CN" altLang="en-US" dirty="0">
              <a:latin typeface="+mn-ea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0D2DA5A-30E6-E141-BF4F-3EB2F30D8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5180" y="1337148"/>
            <a:ext cx="838200" cy="1651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1EF1E11B-060C-CF43-B310-0C9A4028866C}"/>
              </a:ext>
            </a:extLst>
          </p:cNvPr>
          <p:cNvSpPr txBox="1"/>
          <p:nvPr/>
        </p:nvSpPr>
        <p:spPr>
          <a:xfrm>
            <a:off x="628654" y="1656482"/>
            <a:ext cx="614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Rule</a:t>
            </a:r>
            <a:endParaRPr kumimoji="1" lang="zh-CN" altLang="en-US" dirty="0">
              <a:latin typeface="+mn-ea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3A62BA0-DCA9-8C48-A454-AB933098F1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180" y="1739548"/>
            <a:ext cx="1231900" cy="203200"/>
          </a:xfrm>
          <a:prstGeom prst="rect">
            <a:avLst/>
          </a:prstGeom>
        </p:spPr>
      </p:pic>
      <p:grpSp>
        <p:nvGrpSpPr>
          <p:cNvPr id="15" name="组合 14">
            <a:extLst>
              <a:ext uri="{FF2B5EF4-FFF2-40B4-BE49-F238E27FC236}">
                <a16:creationId xmlns:a16="http://schemas.microsoft.com/office/drawing/2014/main" id="{2034483D-1B8D-5445-A718-6A7EF3BC120B}"/>
              </a:ext>
            </a:extLst>
          </p:cNvPr>
          <p:cNvGrpSpPr/>
          <p:nvPr/>
        </p:nvGrpSpPr>
        <p:grpSpPr>
          <a:xfrm>
            <a:off x="726978" y="2589126"/>
            <a:ext cx="2959603" cy="1945007"/>
            <a:chOff x="628654" y="2699898"/>
            <a:chExt cx="2959603" cy="194500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9EF31D3-065D-5441-9D63-271EC89EF2C1}"/>
                </a:ext>
              </a:extLst>
            </p:cNvPr>
            <p:cNvSpPr txBox="1"/>
            <p:nvPr/>
          </p:nvSpPr>
          <p:spPr>
            <a:xfrm>
              <a:off x="628654" y="4121685"/>
              <a:ext cx="28829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Reichenbach</a:t>
              </a:r>
              <a:r>
                <a:rPr lang="zh-CN" altLang="en-US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zh-CN" sz="14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operators</a:t>
              </a:r>
              <a:endParaRPr kumimoji="1" lang="en-US" altLang="zh-CN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algn="ctr"/>
              <a:endParaRPr kumimoji="1"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24F8B781-B7DB-2346-BDD2-103D57AB46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05357" y="2699898"/>
              <a:ext cx="2882900" cy="1320800"/>
            </a:xfrm>
            <a:prstGeom prst="rect">
              <a:avLst/>
            </a:prstGeom>
          </p:spPr>
        </p:pic>
      </p:grpSp>
      <p:sp>
        <p:nvSpPr>
          <p:cNvPr id="18" name="圆角矩形 17">
            <a:extLst>
              <a:ext uri="{FF2B5EF4-FFF2-40B4-BE49-F238E27FC236}">
                <a16:creationId xmlns:a16="http://schemas.microsoft.com/office/drawing/2014/main" id="{0C210D0C-1383-4441-B772-37BB5FA2BF79}"/>
              </a:ext>
            </a:extLst>
          </p:cNvPr>
          <p:cNvSpPr/>
          <p:nvPr/>
        </p:nvSpPr>
        <p:spPr>
          <a:xfrm>
            <a:off x="6420399" y="1710909"/>
            <a:ext cx="277352" cy="241687"/>
          </a:xfrm>
          <a:prstGeom prst="roundRect">
            <a:avLst/>
          </a:prstGeom>
          <a:solidFill>
            <a:schemeClr val="bg2">
              <a:alpha val="62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圆角矩形 18">
            <a:extLst>
              <a:ext uri="{FF2B5EF4-FFF2-40B4-BE49-F238E27FC236}">
                <a16:creationId xmlns:a16="http://schemas.microsoft.com/office/drawing/2014/main" id="{8CC7D0E2-6C47-124E-8E61-47955B881FE5}"/>
              </a:ext>
            </a:extLst>
          </p:cNvPr>
          <p:cNvSpPr/>
          <p:nvPr/>
        </p:nvSpPr>
        <p:spPr>
          <a:xfrm>
            <a:off x="6909446" y="1708106"/>
            <a:ext cx="277352" cy="241687"/>
          </a:xfrm>
          <a:prstGeom prst="roundRect">
            <a:avLst/>
          </a:prstGeom>
          <a:solidFill>
            <a:schemeClr val="bg2">
              <a:alpha val="62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圆角矩形 19">
            <a:extLst>
              <a:ext uri="{FF2B5EF4-FFF2-40B4-BE49-F238E27FC236}">
                <a16:creationId xmlns:a16="http://schemas.microsoft.com/office/drawing/2014/main" id="{210FE7E0-6A25-B745-897E-D694E8B0CB67}"/>
              </a:ext>
            </a:extLst>
          </p:cNvPr>
          <p:cNvSpPr/>
          <p:nvPr/>
        </p:nvSpPr>
        <p:spPr>
          <a:xfrm>
            <a:off x="7437679" y="1708106"/>
            <a:ext cx="277352" cy="241687"/>
          </a:xfrm>
          <a:prstGeom prst="roundRect">
            <a:avLst/>
          </a:prstGeom>
          <a:solidFill>
            <a:schemeClr val="bg2">
              <a:alpha val="62000"/>
            </a:schemeClr>
          </a:solidFill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307FC40-6628-4B4F-A863-EC66894AF311}"/>
              </a:ext>
            </a:extLst>
          </p:cNvPr>
          <p:cNvSpPr txBox="1"/>
          <p:nvPr/>
        </p:nvSpPr>
        <p:spPr>
          <a:xfrm>
            <a:off x="6370562" y="1994372"/>
            <a:ext cx="3770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0.9</a:t>
            </a:r>
            <a:endParaRPr kumimoji="1"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57DC70A2-10EB-F145-8C97-6C3DAF9EB4F9}"/>
              </a:ext>
            </a:extLst>
          </p:cNvPr>
          <p:cNvSpPr txBox="1"/>
          <p:nvPr/>
        </p:nvSpPr>
        <p:spPr>
          <a:xfrm>
            <a:off x="6859608" y="1994372"/>
            <a:ext cx="37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0.8</a:t>
            </a:r>
            <a:endParaRPr kumimoji="1"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2FC1AAA3-0C61-5342-B393-1C096D3F2EA1}"/>
              </a:ext>
            </a:extLst>
          </p:cNvPr>
          <p:cNvSpPr txBox="1"/>
          <p:nvPr/>
        </p:nvSpPr>
        <p:spPr>
          <a:xfrm>
            <a:off x="7387841" y="1997868"/>
            <a:ext cx="3770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0.1</a:t>
            </a:r>
            <a:endParaRPr kumimoji="1"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B6CB5C3-C2A2-724A-A4AD-D79116382F38}"/>
              </a:ext>
            </a:extLst>
          </p:cNvPr>
          <p:cNvSpPr txBox="1"/>
          <p:nvPr/>
        </p:nvSpPr>
        <p:spPr>
          <a:xfrm>
            <a:off x="6568792" y="2341699"/>
            <a:ext cx="453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0.72</a:t>
            </a:r>
            <a:endParaRPr kumimoji="1"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8586EC9-08D2-8440-9D7D-486D8B285396}"/>
              </a:ext>
            </a:extLst>
          </p:cNvPr>
          <p:cNvSpPr txBox="1"/>
          <p:nvPr/>
        </p:nvSpPr>
        <p:spPr>
          <a:xfrm>
            <a:off x="6821136" y="2705896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0.352</a:t>
            </a:r>
            <a:endParaRPr kumimoji="1"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9" name="圆角矩形 28">
            <a:extLst>
              <a:ext uri="{FF2B5EF4-FFF2-40B4-BE49-F238E27FC236}">
                <a16:creationId xmlns:a16="http://schemas.microsoft.com/office/drawing/2014/main" id="{651AAB8F-5CCD-DD48-B8C5-5D256545C021}"/>
              </a:ext>
            </a:extLst>
          </p:cNvPr>
          <p:cNvSpPr/>
          <p:nvPr/>
        </p:nvSpPr>
        <p:spPr>
          <a:xfrm>
            <a:off x="6174743" y="1656482"/>
            <a:ext cx="1880644" cy="1320800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1" name="直线箭头连接符 30">
            <a:extLst>
              <a:ext uri="{FF2B5EF4-FFF2-40B4-BE49-F238E27FC236}">
                <a16:creationId xmlns:a16="http://schemas.microsoft.com/office/drawing/2014/main" id="{BD85C6A8-887F-8947-B4D9-01342577DA61}"/>
              </a:ext>
            </a:extLst>
          </p:cNvPr>
          <p:cNvCxnSpPr>
            <a:stCxn id="29" idx="2"/>
          </p:cNvCxnSpPr>
          <p:nvPr/>
        </p:nvCxnSpPr>
        <p:spPr>
          <a:xfrm flipH="1">
            <a:off x="7111014" y="2977282"/>
            <a:ext cx="4051" cy="554126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图片 34">
            <a:extLst>
              <a:ext uri="{FF2B5EF4-FFF2-40B4-BE49-F238E27FC236}">
                <a16:creationId xmlns:a16="http://schemas.microsoft.com/office/drawing/2014/main" id="{27778686-C149-8944-9DBB-4B8362FA2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2052" y="3152745"/>
            <a:ext cx="1587500" cy="203200"/>
          </a:xfrm>
          <a:prstGeom prst="rect">
            <a:avLst/>
          </a:prstGeom>
        </p:spPr>
      </p:pic>
      <p:sp>
        <p:nvSpPr>
          <p:cNvPr id="36" name="文本框 35">
            <a:extLst>
              <a:ext uri="{FF2B5EF4-FFF2-40B4-BE49-F238E27FC236}">
                <a16:creationId xmlns:a16="http://schemas.microsoft.com/office/drawing/2014/main" id="{EE1F600D-0805-884A-B008-07237EDC9DED}"/>
              </a:ext>
            </a:extLst>
          </p:cNvPr>
          <p:cNvSpPr txBox="1"/>
          <p:nvPr/>
        </p:nvSpPr>
        <p:spPr>
          <a:xfrm>
            <a:off x="6845555" y="3533073"/>
            <a:ext cx="5309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200" dirty="0"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0.434</a:t>
            </a:r>
            <a:endParaRPr kumimoji="1" lang="zh-CN" altLang="en-US" sz="1200" dirty="0"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9B1EFE9-769B-9446-8D20-CA22B796F042}"/>
              </a:ext>
            </a:extLst>
          </p:cNvPr>
          <p:cNvSpPr txBox="1"/>
          <p:nvPr/>
        </p:nvSpPr>
        <p:spPr>
          <a:xfrm>
            <a:off x="6512933" y="1235032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Loss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value</a:t>
            </a:r>
            <a:endParaRPr kumimoji="1" lang="zh-CN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67710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4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6" grpId="0"/>
      <p:bldP spid="28" grpId="0"/>
      <p:bldP spid="29" grpId="0" animBg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C3DD8-C1E8-4449-81D5-A93370DA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</a:t>
            </a:r>
            <a:endParaRPr kumimoji="1"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B6B65B5-7DF8-9945-A312-BEF899EAED14}"/>
              </a:ext>
            </a:extLst>
          </p:cNvPr>
          <p:cNvSpPr txBox="1"/>
          <p:nvPr/>
        </p:nvSpPr>
        <p:spPr>
          <a:xfrm>
            <a:off x="1166476" y="3648907"/>
            <a:ext cx="711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+mn-ea"/>
              </a:rPr>
              <a:t>The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implication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bias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tendency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for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NeSy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systems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to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negate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FF0000"/>
                </a:solidFill>
                <a:latin typeface="+mn-ea"/>
              </a:rPr>
              <a:t>premises</a:t>
            </a:r>
            <a:r>
              <a:rPr kumimoji="1" lang="zh-CN" altLang="en-US" sz="1600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of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implication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rules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in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order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to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increase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consistency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with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the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knowledge</a:t>
            </a:r>
            <a:r>
              <a:rPr kumimoji="1" lang="zh-CN" altLang="en-US" sz="1600" dirty="0">
                <a:solidFill>
                  <a:srgbClr val="7030A0"/>
                </a:solidFill>
                <a:latin typeface="+mn-ea"/>
              </a:rPr>
              <a:t> </a:t>
            </a:r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base</a:t>
            </a:r>
            <a:r>
              <a:rPr kumimoji="1" lang="en-US" altLang="zh-CN" sz="1600" dirty="0">
                <a:latin typeface="+mn-ea"/>
              </a:rPr>
              <a:t>.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5A254E3-C26A-2940-9C8C-F531BBA7CA12}"/>
              </a:ext>
            </a:extLst>
          </p:cNvPr>
          <p:cNvSpPr txBox="1"/>
          <p:nvPr/>
        </p:nvSpPr>
        <p:spPr>
          <a:xfrm>
            <a:off x="2298940" y="1283087"/>
            <a:ext cx="1156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Predictions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28AEAE48-9D97-E54E-B413-F99C06A30442}"/>
              </a:ext>
            </a:extLst>
          </p:cNvPr>
          <p:cNvSpPr/>
          <p:nvPr/>
        </p:nvSpPr>
        <p:spPr>
          <a:xfrm>
            <a:off x="2011233" y="1666456"/>
            <a:ext cx="1731500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6" name="图片 35">
            <a:extLst>
              <a:ext uri="{FF2B5EF4-FFF2-40B4-BE49-F238E27FC236}">
                <a16:creationId xmlns:a16="http://schemas.microsoft.com/office/drawing/2014/main" id="{E7A00BF3-DB7C-1E4B-9E61-602D15898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683" y="1858952"/>
            <a:ext cx="1587500" cy="177800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F61E85C4-6D3D-3C4A-AE9E-6A0CD88CA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2833" y="2936572"/>
            <a:ext cx="1219200" cy="177800"/>
          </a:xfrm>
          <a:prstGeom prst="rect">
            <a:avLst/>
          </a:prstGeom>
        </p:spPr>
      </p:pic>
      <p:sp>
        <p:nvSpPr>
          <p:cNvPr id="38" name="矩形 37">
            <a:extLst>
              <a:ext uri="{FF2B5EF4-FFF2-40B4-BE49-F238E27FC236}">
                <a16:creationId xmlns:a16="http://schemas.microsoft.com/office/drawing/2014/main" id="{CB846F0F-68F4-0841-9E4E-4A835C5257F5}"/>
              </a:ext>
            </a:extLst>
          </p:cNvPr>
          <p:cNvSpPr/>
          <p:nvPr/>
        </p:nvSpPr>
        <p:spPr>
          <a:xfrm>
            <a:off x="2011233" y="2689515"/>
            <a:ext cx="1731500" cy="584775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FC0A3488-FDCE-594C-A56D-CA7A766D8E03}"/>
              </a:ext>
            </a:extLst>
          </p:cNvPr>
          <p:cNvSpPr/>
          <p:nvPr/>
        </p:nvSpPr>
        <p:spPr>
          <a:xfrm>
            <a:off x="4307659" y="1666456"/>
            <a:ext cx="1757548" cy="166827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 anchor="ctr">
            <a:spAutoFit/>
          </a:bodyPr>
          <a:lstStyle/>
          <a:p>
            <a:pPr algn="l"/>
            <a:endParaRPr kumimoji="1"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2A555D86-3923-AE4A-BC5F-191876292E1B}"/>
              </a:ext>
            </a:extLst>
          </p:cNvPr>
          <p:cNvSpPr txBox="1"/>
          <p:nvPr/>
        </p:nvSpPr>
        <p:spPr>
          <a:xfrm>
            <a:off x="4425403" y="1283087"/>
            <a:ext cx="16321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Knowledge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base</a:t>
            </a:r>
            <a:endParaRPr kumimoji="1" lang="zh-CN" altLang="en-US" sz="1600" dirty="0">
              <a:latin typeface="+mn-ea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F3375AC0-60CB-074A-A6B0-18DAA0729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4142" y="1916395"/>
            <a:ext cx="774700" cy="1168400"/>
          </a:xfrm>
          <a:prstGeom prst="rect">
            <a:avLst/>
          </a:prstGeom>
        </p:spPr>
      </p:pic>
      <p:cxnSp>
        <p:nvCxnSpPr>
          <p:cNvPr id="44" name="直线箭头连接符 43">
            <a:extLst>
              <a:ext uri="{FF2B5EF4-FFF2-40B4-BE49-F238E27FC236}">
                <a16:creationId xmlns:a16="http://schemas.microsoft.com/office/drawing/2014/main" id="{3F16CC39-FCB1-0645-B54D-A81F0AF81B2A}"/>
              </a:ext>
            </a:extLst>
          </p:cNvPr>
          <p:cNvCxnSpPr>
            <a:cxnSpLocks/>
          </p:cNvCxnSpPr>
          <p:nvPr/>
        </p:nvCxnSpPr>
        <p:spPr>
          <a:xfrm flipV="1">
            <a:off x="3742733" y="1946071"/>
            <a:ext cx="56492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C8BFA608-7780-7B4F-AB3E-D9B6759E0043}"/>
              </a:ext>
            </a:extLst>
          </p:cNvPr>
          <p:cNvCxnSpPr>
            <a:cxnSpLocks/>
          </p:cNvCxnSpPr>
          <p:nvPr/>
        </p:nvCxnSpPr>
        <p:spPr>
          <a:xfrm>
            <a:off x="3742733" y="3003687"/>
            <a:ext cx="56492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线箭头连接符 46">
            <a:extLst>
              <a:ext uri="{FF2B5EF4-FFF2-40B4-BE49-F238E27FC236}">
                <a16:creationId xmlns:a16="http://schemas.microsoft.com/office/drawing/2014/main" id="{58328FAC-E907-2344-8B8B-A2C1E6420DB8}"/>
              </a:ext>
            </a:extLst>
          </p:cNvPr>
          <p:cNvCxnSpPr>
            <a:cxnSpLocks/>
          </p:cNvCxnSpPr>
          <p:nvPr/>
        </p:nvCxnSpPr>
        <p:spPr>
          <a:xfrm flipV="1">
            <a:off x="6065207" y="1946071"/>
            <a:ext cx="56492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79CE0C2-7211-3647-9A61-EF6007A7C201}"/>
              </a:ext>
            </a:extLst>
          </p:cNvPr>
          <p:cNvSpPr txBox="1"/>
          <p:nvPr/>
        </p:nvSpPr>
        <p:spPr>
          <a:xfrm>
            <a:off x="6804084" y="1759624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Small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DB51C085-F989-F845-BB87-9BC72EB2F1E4}"/>
              </a:ext>
            </a:extLst>
          </p:cNvPr>
          <p:cNvCxnSpPr>
            <a:cxnSpLocks/>
          </p:cNvCxnSpPr>
          <p:nvPr/>
        </p:nvCxnSpPr>
        <p:spPr>
          <a:xfrm flipV="1">
            <a:off x="6065207" y="3003687"/>
            <a:ext cx="564926" cy="0"/>
          </a:xfrm>
          <a:prstGeom prst="straightConnector1">
            <a:avLst/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D92FD787-4E54-154F-8BFA-001DC3035C5A}"/>
              </a:ext>
            </a:extLst>
          </p:cNvPr>
          <p:cNvSpPr txBox="1"/>
          <p:nvPr/>
        </p:nvSpPr>
        <p:spPr>
          <a:xfrm>
            <a:off x="6804084" y="2786744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dirty="0">
                <a:latin typeface="+mn-ea"/>
              </a:rPr>
              <a:t>Big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loss</a:t>
            </a:r>
            <a:endParaRPr kumimoji="1" lang="zh-CN" altLang="en-US" dirty="0">
              <a:latin typeface="+mn-ea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6B5A8ED0-4E57-5B4F-871C-9B5183D5F46B}"/>
              </a:ext>
            </a:extLst>
          </p:cNvPr>
          <p:cNvSpPr txBox="1"/>
          <p:nvPr/>
        </p:nvSpPr>
        <p:spPr>
          <a:xfrm>
            <a:off x="714698" y="1789566"/>
            <a:ext cx="9364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Model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A</a:t>
            </a:r>
            <a:endParaRPr kumimoji="1" lang="zh-CN" altLang="en-US" sz="1600" dirty="0">
              <a:latin typeface="+mn-ea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2A01394B-3750-FD41-AFD4-B9B709D9C084}"/>
              </a:ext>
            </a:extLst>
          </p:cNvPr>
          <p:cNvSpPr txBox="1"/>
          <p:nvPr/>
        </p:nvSpPr>
        <p:spPr>
          <a:xfrm>
            <a:off x="721912" y="2817522"/>
            <a:ext cx="9220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latin typeface="+mn-ea"/>
              </a:rPr>
              <a:t>Model</a:t>
            </a:r>
            <a:r>
              <a:rPr kumimoji="1" lang="zh-CN" altLang="en-US" sz="1600" dirty="0">
                <a:latin typeface="+mn-ea"/>
              </a:rPr>
              <a:t> </a:t>
            </a:r>
            <a:r>
              <a:rPr kumimoji="1" lang="en-US" altLang="zh-CN" sz="1600" dirty="0">
                <a:latin typeface="+mn-ea"/>
              </a:rPr>
              <a:t>B</a:t>
            </a:r>
            <a:endParaRPr kumimoji="1" lang="zh-CN" altLang="en-US" sz="1600" dirty="0">
              <a:latin typeface="+mn-ea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8DD971D3-59ED-BE45-945D-6FB961BD7B8F}"/>
              </a:ext>
            </a:extLst>
          </p:cNvPr>
          <p:cNvCxnSpPr>
            <a:stCxn id="50" idx="0"/>
          </p:cNvCxnSpPr>
          <p:nvPr/>
        </p:nvCxnSpPr>
        <p:spPr>
          <a:xfrm flipH="1" flipV="1">
            <a:off x="7270718" y="2128120"/>
            <a:ext cx="1" cy="658624"/>
          </a:xfrm>
          <a:prstGeom prst="straightConnector1">
            <a:avLst/>
          </a:prstGeom>
          <a:ln w="19050">
            <a:solidFill>
              <a:srgbClr val="7030A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文本框 57">
            <a:extLst>
              <a:ext uri="{FF2B5EF4-FFF2-40B4-BE49-F238E27FC236}">
                <a16:creationId xmlns:a16="http://schemas.microsoft.com/office/drawing/2014/main" id="{60F279D0-BAC8-6E47-B75C-F7B1CCD03B0A}"/>
              </a:ext>
            </a:extLst>
          </p:cNvPr>
          <p:cNvSpPr txBox="1"/>
          <p:nvPr/>
        </p:nvSpPr>
        <p:spPr>
          <a:xfrm>
            <a:off x="7642615" y="2288573"/>
            <a:ext cx="1034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00" dirty="0">
                <a:solidFill>
                  <a:srgbClr val="7030A0"/>
                </a:solidFill>
                <a:latin typeface="+mn-ea"/>
              </a:rPr>
              <a:t>Tendency</a:t>
            </a:r>
            <a:endParaRPr kumimoji="1" lang="zh-CN" altLang="en-US" sz="1600" dirty="0">
              <a:solidFill>
                <a:srgbClr val="7030A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320106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3C3DD8-C1E8-4449-81D5-A93370DA9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Implication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Bias:</a:t>
            </a:r>
            <a:r>
              <a:rPr kumimoji="1" lang="zh-CN" altLang="en-US" dirty="0"/>
              <a:t> </a:t>
            </a:r>
            <a:r>
              <a:rPr kumimoji="1" lang="en-US" altLang="zh-CN" dirty="0"/>
              <a:t>Formal</a:t>
            </a:r>
            <a:r>
              <a:rPr kumimoji="1" lang="zh-CN" altLang="en-US" dirty="0"/>
              <a:t> </a:t>
            </a:r>
            <a:r>
              <a:rPr kumimoji="1" lang="en-US" altLang="zh-CN" dirty="0"/>
              <a:t>Definition</a:t>
            </a:r>
            <a:endParaRPr kumimoji="1" lang="zh-CN" altLang="en-US" dirty="0"/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59485535-EE8B-8C42-BBB8-BB168993D35A}"/>
              </a:ext>
            </a:extLst>
          </p:cNvPr>
          <p:cNvGrpSpPr/>
          <p:nvPr/>
        </p:nvGrpSpPr>
        <p:grpSpPr>
          <a:xfrm>
            <a:off x="628654" y="1329844"/>
            <a:ext cx="8095785" cy="1828800"/>
            <a:chOff x="512956" y="1204332"/>
            <a:chExt cx="8095785" cy="1828800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CD8CE0D8-2B08-A84F-8292-B0A6B2035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4" y="1376401"/>
              <a:ext cx="7861300" cy="1498600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88E1973-CBAF-E64C-90FB-BC20543C3700}"/>
                </a:ext>
              </a:extLst>
            </p:cNvPr>
            <p:cNvSpPr/>
            <p:nvPr/>
          </p:nvSpPr>
          <p:spPr>
            <a:xfrm>
              <a:off x="512956" y="1204332"/>
              <a:ext cx="8095785" cy="1828800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txBody>
            <a:bodyPr wrap="none" rtlCol="0" anchor="ctr">
              <a:spAutoFit/>
            </a:bodyPr>
            <a:lstStyle/>
            <a:p>
              <a:pPr algn="l"/>
              <a:endParaRPr kumimoji="1" lang="zh-CN" altLang="en-US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ACCC7110-E61D-464A-8FDA-4E59D7ACD412}"/>
              </a:ext>
            </a:extLst>
          </p:cNvPr>
          <p:cNvSpPr txBox="1"/>
          <p:nvPr/>
        </p:nvSpPr>
        <p:spPr>
          <a:xfrm>
            <a:off x="628654" y="3480625"/>
            <a:ext cx="83188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+mn-ea"/>
              </a:rPr>
              <a:t>Unofficially, this means that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in almost all cases</a:t>
            </a:r>
            <a:r>
              <a:rPr kumimoji="1" lang="en-US" altLang="zh-CN" dirty="0">
                <a:latin typeface="+mn-ea"/>
              </a:rPr>
              <a:t> there is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a tendency</a:t>
            </a:r>
            <a:r>
              <a:rPr kumimoji="1" lang="zh-CN" altLang="en-US" dirty="0">
                <a:latin typeface="+mn-ea"/>
              </a:rPr>
              <a:t> </a:t>
            </a:r>
            <a:r>
              <a:rPr kumimoji="1" lang="en-US" altLang="zh-CN" dirty="0">
                <a:latin typeface="+mn-ea"/>
              </a:rPr>
              <a:t>for the logic loss to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negate the truth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value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of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the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premises in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order</a:t>
            </a:r>
            <a:r>
              <a:rPr kumimoji="1" lang="zh-CN" altLang="en-US" dirty="0">
                <a:solidFill>
                  <a:srgbClr val="FF0000"/>
                </a:solidFill>
                <a:latin typeface="+mn-ea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+mn-ea"/>
              </a:rPr>
              <a:t>to lowering the loss.</a:t>
            </a:r>
            <a:endParaRPr kumimoji="1" lang="zh-CN" altLang="en-US" dirty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98977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</a:spPr>
      <a:bodyPr wrap="none" rtlCol="0" anchor="ctr">
        <a:spAutoFit/>
      </a:bodyPr>
      <a:lstStyle>
        <a:defPPr algn="l">
          <a:defRPr kumimoji="1" dirty="0">
            <a:latin typeface="Calibri" panose="020F0502020204030204" pitchFamily="34" charset="0"/>
            <a:cs typeface="Calibri" panose="020F0502020204030204" pitchFamily="34" charset="0"/>
          </a:defRPr>
        </a:defPPr>
      </a:lstStyle>
    </a:spDef>
    <a:lnDef>
      <a:spPr>
        <a:ln w="190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kumimoji="1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LAMDA" id="{C6CBAFD7-A859-104D-A243-41C298D1407C}" vid="{BD81E604-DF7E-E040-A3AA-D37ED94C5E81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DE76211-7FFA-8542-B709-2BF166953333}">
  <we:reference id="wa200004052" version="1.0.0.2" store="zh-CN" storeType="OMEX"/>
  <we:alternateReferences>
    <we:reference id="wa200004052" version="1.0.0.2" store="WA200004052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主题​​</Template>
  <TotalTime>3542</TotalTime>
  <Words>986</Words>
  <Application>Microsoft Macintosh PowerPoint</Application>
  <PresentationFormat>全屏显示(16:9)</PresentationFormat>
  <Paragraphs>198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0" baseType="lpstr">
      <vt:lpstr>等线</vt:lpstr>
      <vt:lpstr>等线 Light</vt:lpstr>
      <vt:lpstr>PingFang SC</vt:lpstr>
      <vt:lpstr>Arial</vt:lpstr>
      <vt:lpstr>Calibri</vt:lpstr>
      <vt:lpstr>Times New Roman</vt:lpstr>
      <vt:lpstr>Wingdings</vt:lpstr>
      <vt:lpstr>Office 主题​​</vt:lpstr>
      <vt:lpstr>Reduced Implication-bias Logic Loss for Neuro-Symbolic Learning</vt:lpstr>
      <vt:lpstr>Statistical AI</vt:lpstr>
      <vt:lpstr>Symbolic AI</vt:lpstr>
      <vt:lpstr>Neuro-Symbolic Learning</vt:lpstr>
      <vt:lpstr>Logic Rules as Loss Functions</vt:lpstr>
      <vt:lpstr>Logic Rules as Loss Functions (Cont.)</vt:lpstr>
      <vt:lpstr>Logic Rules as Loss Functions (example)</vt:lpstr>
      <vt:lpstr>Implication Bias</vt:lpstr>
      <vt:lpstr>Implication Bias: Formal Definition</vt:lpstr>
      <vt:lpstr>Implication Bias: Case Study</vt:lpstr>
      <vt:lpstr>Implication Bias: Case Study (Cont.)</vt:lpstr>
      <vt:lpstr>Implication Bias: Case Study (Cont.)</vt:lpstr>
      <vt:lpstr>Reduced Implication-bias Logic Loss</vt:lpstr>
      <vt:lpstr>Reduced Implication-bias Logic Loss</vt:lpstr>
      <vt:lpstr>Reduced Implication-bias Logic Loss</vt:lpstr>
      <vt:lpstr>Empirical Study</vt:lpstr>
      <vt:lpstr>Empirical Study</vt:lpstr>
      <vt:lpstr>Empirical Study</vt:lpstr>
      <vt:lpstr>Empirical Study: Incomplete knowledge bases</vt:lpstr>
      <vt:lpstr>Empirical Study: Insufficient supervised data</vt:lpstr>
      <vt:lpstr>Empirical Study: Insufficient supervised data</vt:lpstr>
      <vt:lpstr>Take Home Message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Reduced Implication-bias Logic Loss for Neuro-Symbolic Learning</dc:title>
  <dc:creator>Microsoft Office User</dc:creator>
  <cp:lastModifiedBy>浩源 何</cp:lastModifiedBy>
  <cp:revision>588</cp:revision>
  <cp:lastPrinted>2018-04-09T07:26:07Z</cp:lastPrinted>
  <dcterms:created xsi:type="dcterms:W3CDTF">2023-10-17T08:29:06Z</dcterms:created>
  <dcterms:modified xsi:type="dcterms:W3CDTF">2023-10-26T08:59:34Z</dcterms:modified>
</cp:coreProperties>
</file>