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4" r:id="rId1"/>
  </p:sldMasterIdLst>
  <p:notesMasterIdLst>
    <p:notesMasterId r:id="rId18"/>
  </p:notesMasterIdLst>
  <p:handoutMasterIdLst>
    <p:handoutMasterId r:id="rId19"/>
  </p:handoutMasterIdLst>
  <p:sldIdLst>
    <p:sldId id="263" r:id="rId2"/>
    <p:sldId id="266" r:id="rId3"/>
    <p:sldId id="264" r:id="rId4"/>
    <p:sldId id="265" r:id="rId5"/>
    <p:sldId id="271" r:id="rId6"/>
    <p:sldId id="287" r:id="rId7"/>
    <p:sldId id="272" r:id="rId8"/>
    <p:sldId id="267" r:id="rId9"/>
    <p:sldId id="280" r:id="rId10"/>
    <p:sldId id="284" r:id="rId11"/>
    <p:sldId id="285" r:id="rId12"/>
    <p:sldId id="270" r:id="rId13"/>
    <p:sldId id="286" r:id="rId14"/>
    <p:sldId id="274" r:id="rId15"/>
    <p:sldId id="273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005D"/>
    <a:srgbClr val="FF0000"/>
    <a:srgbClr val="FF2600"/>
    <a:srgbClr val="63065F"/>
    <a:srgbClr val="5F5FAC"/>
    <a:srgbClr val="D5FC79"/>
    <a:srgbClr val="00FA00"/>
    <a:srgbClr val="FF7E79"/>
    <a:srgbClr val="5E0660"/>
    <a:srgbClr val="767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15" autoAdjust="0"/>
    <p:restoredTop sz="97020" autoAdjust="0"/>
  </p:normalViewPr>
  <p:slideViewPr>
    <p:cSldViewPr snapToGrid="0">
      <p:cViewPr varScale="1">
        <p:scale>
          <a:sx n="166" d="100"/>
          <a:sy n="166" d="100"/>
        </p:scale>
        <p:origin x="19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36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7D4290-1515-8C47-8619-4479F404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3ED58C-4C6C-0440-BB7A-44A152686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F375-A96D-0444-8D90-3C0220075668}" type="datetimeFigureOut">
              <a:rPr kumimoji="1" lang="zh-CN" altLang="en-US" smtClean="0"/>
              <a:t>2024/1/31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6D9D16-DA4D-B843-8A8A-65928C01A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420586-8D8B-8143-B08A-EDFAE21BBE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C0B7-ACD7-1247-9149-13C0DDE44B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24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2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adopt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picture,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information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limited.</a:t>
            </a:r>
            <a:endParaRPr kumimoji="1" lang="zh-CN" altLang="en-US" dirty="0">
              <a:latin typeface="+mn-ea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4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61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Now, let's get into the most important part of our presentation: Implication Bias.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To start, we organize the rules in our knowledge base in a way that they work like implications, saying that one thing leads to another, such as p1 implies something, p2 implies something, and so on.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Imagine we have two models, Model A and Model B. Model A makes predictions by negating all the premises, which means it says the opposite of p1, p2, and so on. This makes it easier for Model A to follow the rules.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On the other hand, Model B's predictions don't negate any premises. It has to satisfy all the conditions to the right of the arrow, which is harder than what Model A does.</a:t>
            </a:r>
          </a:p>
          <a:p>
            <a:pPr algn="l"/>
            <a:r>
              <a:rPr lang="en" altLang="zh-CN" b="0" i="0" dirty="0">
                <a:solidFill>
                  <a:srgbClr val="374151"/>
                </a:solidFill>
                <a:effectLst/>
                <a:latin typeface="Söhne"/>
              </a:rPr>
              <a:t>Here's the interesting part: Model B tends to act like Model A by negating the premises of the implication rules to match the knowledge base better. This behavior is what we call Implication Bias.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5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7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5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9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experiments.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635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88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baselines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compared,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literatures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others.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second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probabilistic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depend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Counting.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21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i="0"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4931CF-31D2-4847-BCEF-D27588C423F1}"/>
              </a:ext>
            </a:extLst>
          </p:cNvPr>
          <p:cNvGrpSpPr/>
          <p:nvPr userDrawn="1"/>
        </p:nvGrpSpPr>
        <p:grpSpPr>
          <a:xfrm>
            <a:off x="149904" y="109448"/>
            <a:ext cx="779488" cy="1134296"/>
            <a:chOff x="6322762" y="100290"/>
            <a:chExt cx="1080000" cy="1760164"/>
          </a:xfrm>
        </p:grpSpPr>
        <p:pic>
          <p:nvPicPr>
            <p:cNvPr id="8" name="Picture 2" descr="“南京大学 logo”的图片搜索结果">
              <a:extLst>
                <a:ext uri="{FF2B5EF4-FFF2-40B4-BE49-F238E27FC236}">
                  <a16:creationId xmlns:a16="http://schemas.microsoft.com/office/drawing/2014/main" id="{28E30A32-F7BE-714C-9D37-01B6A7B124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DC96C5D-F2DE-304A-AF96-1C4D6F338B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C898D08-D384-BE49-921A-65B2C40AF2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45" y="371171"/>
            <a:ext cx="1012809" cy="4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41864"/>
            <a:ext cx="714420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6" y="971551"/>
            <a:ext cx="8736013" cy="372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5" y="857250"/>
            <a:ext cx="5545138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91"/>
            <a:ext cx="7552575" cy="722091"/>
          </a:xfrm>
        </p:spPr>
        <p:txBody>
          <a:bodyPr/>
          <a:lstStyle>
            <a:lvl1pPr>
              <a:defRPr b="0" i="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7863"/>
            <a:ext cx="7886700" cy="3624861"/>
          </a:xfrm>
        </p:spPr>
        <p:txBody>
          <a:bodyPr lIns="90000">
            <a:noAutofit/>
          </a:bodyPr>
          <a:lstStyle>
            <a:lvl1pPr indent="-387450">
              <a:lnSpc>
                <a:spcPct val="120000"/>
              </a:lnSpc>
              <a:buFont typeface="Wingdings" pitchFamily="2" charset="2"/>
              <a:buChar char="p"/>
              <a:defRPr b="0" i="0">
                <a:latin typeface="+mn-ea"/>
                <a:ea typeface="+mn-ea"/>
              </a:defRPr>
            </a:lvl1pPr>
            <a:lvl2pPr marL="622350" indent="-279450">
              <a:lnSpc>
                <a:spcPct val="120000"/>
              </a:lnSpc>
              <a:buFont typeface="Wingdings" pitchFamily="2" charset="2"/>
              <a:buChar char="Ø"/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 marL="965250" indent="-279450"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90646669-8AFC-1842-A902-3203C633C0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9912" y="740264"/>
            <a:ext cx="7611313" cy="747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C62588D8-DE1C-9948-9C7C-F75AA7D6C27E}"/>
              </a:ext>
            </a:extLst>
          </p:cNvPr>
          <p:cNvSpPr/>
          <p:nvPr userDrawn="1"/>
        </p:nvSpPr>
        <p:spPr>
          <a:xfrm rot="5400000">
            <a:off x="349313" y="284472"/>
            <a:ext cx="291624" cy="174974"/>
          </a:xfrm>
          <a:prstGeom prst="triangle">
            <a:avLst/>
          </a:prstGeom>
          <a:solidFill>
            <a:srgbClr val="5E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C93FAF3-022C-4644-B506-AF8FCA62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869656"/>
            <a:ext cx="2057400" cy="273844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1487022"/>
          </a:xfrm>
        </p:spPr>
        <p:txBody>
          <a:bodyPr anchor="b"/>
          <a:lstStyle>
            <a:lvl1pPr algn="ctr">
              <a:defRPr sz="45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68254"/>
            <a:ext cx="7886700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DA6ABE3-90B5-6741-8988-E77FB3FB5C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1" y="4896430"/>
            <a:ext cx="9141619" cy="457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D77188-19D1-B149-B224-B61AB258331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" y="4896432"/>
            <a:ext cx="9141620" cy="24706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AEC995C-EC4D-044A-A755-FC27B12A74F1}"/>
              </a:ext>
            </a:extLst>
          </p:cNvPr>
          <p:cNvSpPr txBox="1"/>
          <p:nvPr userDrawn="1"/>
        </p:nvSpPr>
        <p:spPr>
          <a:xfrm>
            <a:off x="6964028" y="4896428"/>
            <a:ext cx="26017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Hao-Yuan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He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(</a:t>
            </a:r>
            <a:r>
              <a:rPr kumimoji="1" lang="zh-CN" altLang="en-US" sz="900" b="0" i="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  <a:cs typeface="Yuppy SC" panose="020F0603040207020204" pitchFamily="34" charset="-122"/>
              </a:rPr>
              <a:t>何浩源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)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@Nanjing</a:t>
            </a:r>
            <a:r>
              <a:rPr kumimoji="1" lang="zh-CN" altLang="en-US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 </a:t>
            </a:r>
            <a:r>
              <a:rPr kumimoji="1" lang="en-US" altLang="zh-CN" sz="900" dirty="0">
                <a:solidFill>
                  <a:schemeClr val="bg1"/>
                </a:solidFill>
                <a:latin typeface="+mn-lt"/>
                <a:ea typeface="PingFang SC" panose="020B0400000000000000" pitchFamily="34" charset="-122"/>
              </a:rPr>
              <a:t>University</a:t>
            </a:r>
            <a:endParaRPr kumimoji="1" lang="zh-CN" altLang="en-US" sz="900" dirty="0">
              <a:solidFill>
                <a:schemeClr val="bg1"/>
              </a:solidFill>
              <a:latin typeface="+mn-lt"/>
              <a:ea typeface="PingFang SC" panose="020B0400000000000000" pitchFamily="34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3464" y="4919289"/>
            <a:ext cx="374692" cy="2079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kumimoji="1" lang="en-US" altLang="zh-CN" sz="3200" dirty="0"/>
              <a:t>Reduced</a:t>
            </a:r>
            <a:r>
              <a:rPr kumimoji="1" lang="zh-CN" altLang="en-US" sz="3200" dirty="0"/>
              <a:t> </a:t>
            </a:r>
            <a:r>
              <a:rPr kumimoji="1" lang="en-US" altLang="zh-CN" sz="3200" dirty="0">
                <a:solidFill>
                  <a:srgbClr val="5B005D"/>
                </a:solidFill>
              </a:rPr>
              <a:t>Implication-bias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Logic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Loss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for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Neuro-Symbolic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Learning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5BF451F-51D2-CE44-A1B7-9B08CB638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Hao-Yuan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He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Wang-Zhou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Dai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Ming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Li</a:t>
            </a:r>
          </a:p>
          <a:p>
            <a:r>
              <a:rPr lang="en" altLang="zh-CN" dirty="0">
                <a:latin typeface="+mn-ea"/>
                <a:ea typeface="+mn-ea"/>
              </a:rPr>
              <a:t>Nanjing University, Nanjing, 210023, China</a:t>
            </a:r>
          </a:p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Journal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,</a:t>
            </a:r>
            <a:r>
              <a:rPr kumimoji="1" lang="zh-CN" altLang="en-US" i="1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press,</a:t>
            </a:r>
            <a:r>
              <a:rPr kumimoji="1" lang="zh-CN" altLang="en-US" dirty="0"/>
              <a:t> </a:t>
            </a:r>
            <a:r>
              <a:rPr kumimoji="1" lang="en-US" altLang="zh-CN"/>
              <a:t>2023</a:t>
            </a:r>
            <a:endParaRPr kumimoji="1" lang="en-US" altLang="zh-CN" dirty="0"/>
          </a:p>
        </p:txBody>
      </p:sp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993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settings:</a:t>
            </a:r>
            <a:r>
              <a:rPr kumimoji="1" lang="zh-CN" altLang="en-US" dirty="0">
                <a:latin typeface="+mn-ea"/>
              </a:rPr>
              <a:t> </a:t>
            </a:r>
            <a:endParaRPr kumimoji="1" lang="en-US" altLang="zh-CN" dirty="0"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Incomplete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knowledge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Insufficient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data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>
                <a:alpha val="20002"/>
              </a:srgb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Addition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Hierarchical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>
                <a:alpha val="20000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Fuzzy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Semantic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7A5D51-5CAC-1644-8691-29E1FBFF3AE6}"/>
              </a:ext>
            </a:extLst>
          </p:cNvPr>
          <p:cNvSpPr txBox="1"/>
          <p:nvPr/>
        </p:nvSpPr>
        <p:spPr>
          <a:xfrm>
            <a:off x="5055635" y="119356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Incomplete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knowledge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bases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7C6156-8CE7-9142-A592-183A2FDC812E}"/>
              </a:ext>
            </a:extLst>
          </p:cNvPr>
          <p:cNvSpPr txBox="1"/>
          <p:nvPr/>
        </p:nvSpPr>
        <p:spPr>
          <a:xfrm>
            <a:off x="4572000" y="1562898"/>
            <a:ext cx="4375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completeness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ranges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100%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40%,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i.e.,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number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varies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100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40.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(for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Addition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Equation)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E19C67-B887-0045-BA33-95FEB53955E4}"/>
              </a:ext>
            </a:extLst>
          </p:cNvPr>
          <p:cNvSpPr txBox="1"/>
          <p:nvPr/>
        </p:nvSpPr>
        <p:spPr>
          <a:xfrm>
            <a:off x="5066166" y="2948930"/>
            <a:ext cx="30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Insufficient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supervised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data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872822-34E2-8546-8016-40EA02B35EA2}"/>
              </a:ext>
            </a:extLst>
          </p:cNvPr>
          <p:cNvSpPr txBox="1"/>
          <p:nvPr/>
        </p:nvSpPr>
        <p:spPr>
          <a:xfrm>
            <a:off x="4572000" y="3379775"/>
            <a:ext cx="437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use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only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few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labeled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and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unlabeled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data.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291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>
                <a:alpha val="20423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settings: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supervised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>
                <a:alpha val="20002"/>
              </a:srgb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Addition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Hierarchical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Fuzzy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logic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Semantic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BB32AA-2888-6A4F-B1BB-B6CDDBB50938}"/>
              </a:ext>
            </a:extLst>
          </p:cNvPr>
          <p:cNvSpPr txBox="1"/>
          <p:nvPr/>
        </p:nvSpPr>
        <p:spPr>
          <a:xfrm>
            <a:off x="5618988" y="1249618"/>
            <a:ext cx="24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Fuzzy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based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logic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loss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601D8B-26D0-D841-B137-F6145B2BC4C6}"/>
              </a:ext>
            </a:extLst>
          </p:cNvPr>
          <p:cNvSpPr txBox="1"/>
          <p:nvPr/>
        </p:nvSpPr>
        <p:spPr>
          <a:xfrm>
            <a:off x="4264351" y="1618950"/>
            <a:ext cx="4879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Logic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rules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functions.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approximating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operator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choose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" altLang="zh-CN" sz="1800" dirty="0">
                <a:latin typeface="+mn-ea"/>
                <a:cs typeface="Times New Roman" panose="02020603050405020304" pitchFamily="18" charset="0"/>
              </a:rPr>
              <a:t>Reichenbach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operators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and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coefficient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logic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is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0.7.</a:t>
            </a:r>
            <a:endParaRPr kumimoji="1" lang="en-US" altLang="zh-CN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A9A2C-8AC5-9D4E-9E9A-5C4F38B80D34}"/>
              </a:ext>
            </a:extLst>
          </p:cNvPr>
          <p:cNvSpPr txBox="1"/>
          <p:nvPr/>
        </p:nvSpPr>
        <p:spPr>
          <a:xfrm>
            <a:off x="5972752" y="288593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Semantic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loss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A204E-D0F1-9241-8CF6-AD2FB36477BB}"/>
              </a:ext>
            </a:extLst>
          </p:cNvPr>
          <p:cNvSpPr txBox="1"/>
          <p:nvPr/>
        </p:nvSpPr>
        <p:spPr>
          <a:xfrm>
            <a:off x="4490818" y="4554717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600" dirty="0">
                <a:latin typeface="+mn-ea"/>
              </a:rPr>
              <a:t>Xu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et,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al.</a:t>
            </a:r>
            <a:r>
              <a:rPr lang="zh-CN" altLang="en-US" sz="600" dirty="0">
                <a:latin typeface="+mn-ea"/>
              </a:rPr>
              <a:t> </a:t>
            </a:r>
            <a:r>
              <a:rPr lang="en" altLang="zh-CN" sz="600" dirty="0">
                <a:latin typeface="+mn-ea"/>
              </a:rPr>
              <a:t>A semantic loss function for deep learning with symbolic knowledge. In International Conference on Machine Learning, 2018.</a:t>
            </a:r>
            <a:endParaRPr lang="zh-CN" altLang="en-US" sz="6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6FD6A4-5F58-BA45-8B73-B5FBB091F5E9}"/>
              </a:ext>
            </a:extLst>
          </p:cNvPr>
          <p:cNvSpPr txBox="1"/>
          <p:nvPr/>
        </p:nvSpPr>
        <p:spPr>
          <a:xfrm>
            <a:off x="5361299" y="4032280"/>
            <a:ext cx="2709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well-defined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probabilistic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logic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loss.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107E030-2B05-4F4C-AF6B-6E5492F731D1}"/>
              </a:ext>
            </a:extLst>
          </p:cNvPr>
          <p:cNvSpPr txBox="1"/>
          <p:nvPr/>
        </p:nvSpPr>
        <p:spPr>
          <a:xfrm>
            <a:off x="4490818" y="2578554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00" dirty="0">
                <a:latin typeface="+mn-ea"/>
              </a:rPr>
              <a:t>Diligenti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et,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al.</a:t>
            </a:r>
            <a:r>
              <a:rPr lang="zh-CN" altLang="en-US" sz="600" dirty="0">
                <a:latin typeface="+mn-ea"/>
              </a:rPr>
              <a:t> </a:t>
            </a:r>
            <a:r>
              <a:rPr lang="en" altLang="zh-CN" sz="600" dirty="0">
                <a:latin typeface="+mn-ea"/>
              </a:rPr>
              <a:t>Semantic-based regularization for learning and inference. </a:t>
            </a:r>
            <a:r>
              <a:rPr lang="en-US" altLang="zh-CN" sz="600" dirty="0">
                <a:latin typeface="+mn-ea"/>
              </a:rPr>
              <a:t>Artificial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Intelligence</a:t>
            </a:r>
            <a:r>
              <a:rPr lang="en" altLang="zh-CN" sz="600" dirty="0">
                <a:latin typeface="+mn-ea"/>
              </a:rPr>
              <a:t>, 201</a:t>
            </a:r>
            <a:r>
              <a:rPr lang="en-US" altLang="zh-CN" sz="600" dirty="0">
                <a:latin typeface="+mn-ea"/>
              </a:rPr>
              <a:t>7</a:t>
            </a:r>
            <a:r>
              <a:rPr lang="en" altLang="zh-CN" sz="600" dirty="0">
                <a:latin typeface="+mn-ea"/>
              </a:rPr>
              <a:t>.</a:t>
            </a:r>
            <a:endParaRPr lang="zh-CN" altLang="en-US" sz="600" dirty="0"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7C2A6D-0326-CC45-8438-A6105EE9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183" y="3271145"/>
            <a:ext cx="4879650" cy="7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9FC41-F6A1-FF42-8E7D-5C620786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3ABD0D-C284-6D41-9984-DBFB5A3A7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0" y="1298419"/>
            <a:ext cx="2398266" cy="180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4274A0-149C-9D4C-B3C7-495F6B4EC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36" y="1298419"/>
            <a:ext cx="2398266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FD1D583-3D32-0349-A802-004C47EA63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33" y="1298419"/>
            <a:ext cx="2398266" cy="18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7DF1736-A02B-C64E-B602-67EFCCEAAD70}"/>
              </a:ext>
            </a:extLst>
          </p:cNvPr>
          <p:cNvSpPr txBox="1"/>
          <p:nvPr/>
        </p:nvSpPr>
        <p:spPr>
          <a:xfrm>
            <a:off x="1711169" y="31119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8E8D1B-1247-5740-9FFC-152F0E52E2F7}"/>
              </a:ext>
            </a:extLst>
          </p:cNvPr>
          <p:cNvSpPr txBox="1"/>
          <p:nvPr/>
        </p:nvSpPr>
        <p:spPr>
          <a:xfrm>
            <a:off x="4281404" y="311197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888D66-1FA0-604D-A450-A91638731E45}"/>
              </a:ext>
            </a:extLst>
          </p:cNvPr>
          <p:cNvSpPr txBox="1"/>
          <p:nvPr/>
        </p:nvSpPr>
        <p:spPr>
          <a:xfrm>
            <a:off x="6867667" y="311197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CIFAR10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B43B8F-F6F8-9E4A-821F-ECAD630C450F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base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incomplete</a:t>
            </a:r>
            <a:r>
              <a:rPr kumimoji="1" lang="en-US" altLang="zh-CN" dirty="0">
                <a:latin typeface="+mn-ea"/>
              </a:rPr>
              <a:t>.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650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Experiments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EC0031-A357-974F-9990-E867EEF1F23B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information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limited.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EC5F3E-0EE7-F14C-A1F3-15A8AB6D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591" y="1007863"/>
            <a:ext cx="6943576" cy="217620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36E2C10-6B43-AF40-858C-DAF2C988596D}"/>
              </a:ext>
            </a:extLst>
          </p:cNvPr>
          <p:cNvSpPr txBox="1"/>
          <p:nvPr/>
        </p:nvSpPr>
        <p:spPr>
          <a:xfrm>
            <a:off x="3515824" y="3211331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Hierarchical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Classification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2297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62F40-5D93-B54C-967D-12E55827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Experiments: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53F388-4280-2844-AEC9-B6E0920AB632}"/>
              </a:ext>
            </a:extLst>
          </p:cNvPr>
          <p:cNvSpPr txBox="1"/>
          <p:nvPr/>
        </p:nvSpPr>
        <p:spPr>
          <a:xfrm>
            <a:off x="1711169" y="31119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E764D6-236A-F54D-8D14-63266B9DA702}"/>
              </a:ext>
            </a:extLst>
          </p:cNvPr>
          <p:cNvSpPr txBox="1"/>
          <p:nvPr/>
        </p:nvSpPr>
        <p:spPr>
          <a:xfrm>
            <a:off x="4281404" y="311197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489C3A-0BEE-3640-A088-FE57DA9A41F2}"/>
              </a:ext>
            </a:extLst>
          </p:cNvPr>
          <p:cNvSpPr txBox="1"/>
          <p:nvPr/>
        </p:nvSpPr>
        <p:spPr>
          <a:xfrm>
            <a:off x="6867667" y="311197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CIFAR10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2F1D06-FACE-714F-A8BD-37D284A86001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supervision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information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limited.</a:t>
            </a:r>
            <a:endParaRPr kumimoji="1" lang="zh-CN" altLang="en-US" dirty="0">
              <a:solidFill>
                <a:srgbClr val="5B005D"/>
              </a:solidFill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1A226D8-5847-794D-AD47-B4D000E4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0" y="1299600"/>
            <a:ext cx="2398266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CC1B3B8-F581-B644-85E4-9A74D85F8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0" y="1299600"/>
            <a:ext cx="2398266" cy="180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940257C-8C5C-994D-8551-FFD5B8EFBC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600" y="1299600"/>
            <a:ext cx="2398266" cy="1800000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A0128B17-8852-C74C-9328-B24768BC18B4}"/>
              </a:ext>
            </a:extLst>
          </p:cNvPr>
          <p:cNvSpPr/>
          <p:nvPr/>
        </p:nvSpPr>
        <p:spPr>
          <a:xfrm>
            <a:off x="6248400" y="1388533"/>
            <a:ext cx="355600" cy="40640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6054BD-1588-4749-8C3F-6626D5252376}"/>
              </a:ext>
            </a:extLst>
          </p:cNvPr>
          <p:cNvSpPr txBox="1"/>
          <p:nvPr/>
        </p:nvSpPr>
        <p:spPr>
          <a:xfrm>
            <a:off x="2713849" y="1001679"/>
            <a:ext cx="625203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600" dirty="0">
                <a:solidFill>
                  <a:srgbClr val="FF0000"/>
                </a:solidFill>
                <a:latin typeface="+mn-ea"/>
              </a:rPr>
              <a:t>86% accuracy </a:t>
            </a:r>
            <a:r>
              <a:rPr kumimoji="1" lang="en" altLang="zh-CN" sz="1600" dirty="0">
                <a:latin typeface="+mn-ea"/>
              </a:rPr>
              <a:t>on CIFAR-10 using only </a:t>
            </a:r>
            <a:r>
              <a:rPr kumimoji="1" lang="en" altLang="zh-CN" sz="1600" dirty="0">
                <a:solidFill>
                  <a:srgbClr val="FF0000"/>
                </a:solidFill>
                <a:latin typeface="+mn-ea"/>
              </a:rPr>
              <a:t>one labeled sample per class</a:t>
            </a:r>
            <a:r>
              <a:rPr kumimoji="1" lang="en" altLang="zh-CN" sz="1600" b="1" dirty="0">
                <a:solidFill>
                  <a:srgbClr val="FF0000"/>
                </a:solidFill>
                <a:latin typeface="+mn-ea"/>
              </a:rPr>
              <a:t>.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59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3DA1A-8B12-BD43-8034-2C152F67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9175A-992A-9B4E-8936-42DD3782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Approximating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logical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reasoning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using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fuzzy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operators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bring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implication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bias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knowledge</a:t>
            </a:r>
            <a:r>
              <a:rPr kumimoji="1" lang="zh-CN" altLang="en-US" dirty="0">
                <a:solidFill>
                  <a:srgbClr val="5B005D"/>
                </a:solidFill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base</a:t>
            </a:r>
            <a:r>
              <a:rPr kumimoji="1" lang="zh-CN" altLang="en-US" dirty="0">
                <a:solidFill>
                  <a:srgbClr val="5B005D"/>
                </a:solidFill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is</a:t>
            </a:r>
            <a:r>
              <a:rPr kumimoji="1" lang="zh-CN" altLang="en-US" dirty="0">
                <a:solidFill>
                  <a:srgbClr val="5B005D"/>
                </a:solidFill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incomplete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R</a:t>
            </a:r>
            <a:r>
              <a:rPr kumimoji="1" lang="en-US" altLang="zh-CN" dirty="0">
                <a:latin typeface="+mn-ea"/>
              </a:rPr>
              <a:t>educed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mplication-bias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</a:t>
            </a:r>
            <a:r>
              <a:rPr kumimoji="1" lang="en-US" altLang="zh-CN" dirty="0">
                <a:latin typeface="+mn-ea"/>
              </a:rPr>
              <a:t>ogic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</a:t>
            </a:r>
            <a:r>
              <a:rPr kumimoji="1" lang="en-US" altLang="zh-CN" dirty="0">
                <a:latin typeface="+mn-ea"/>
              </a:rPr>
              <a:t>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for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short)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mitigate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bias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through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assign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importance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those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have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small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loss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values</a:t>
            </a:r>
            <a:r>
              <a:rPr kumimoji="1" lang="en-US" altLang="zh-CN" dirty="0"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performs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both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base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supervision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cases.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193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7926-60BE-374C-B7C2-89539C7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1444E-4ACD-D249-9107-AD05790C7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7863"/>
            <a:ext cx="7886700" cy="382255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Theoretical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performance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NeSy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[Tao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2023,</a:t>
            </a:r>
            <a:r>
              <a:rPr kumimoji="1" lang="zh-CN" altLang="en-US" dirty="0"/>
              <a:t> </a:t>
            </a:r>
            <a:r>
              <a:rPr kumimoji="1" lang="en-US" altLang="zh-CN" dirty="0"/>
              <a:t>Wang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NeurIPS23].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reasoning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shortcut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5B005D"/>
                </a:solidFill>
              </a:rPr>
              <a:t>unavoidable</a:t>
            </a:r>
            <a:r>
              <a:rPr kumimoji="1" lang="en-US" altLang="zh-CN" dirty="0"/>
              <a:t>.</a:t>
            </a:r>
            <a:r>
              <a:rPr kumimoji="1" lang="zh-CN" altLang="en-US" dirty="0"/>
              <a:t> </a:t>
            </a:r>
            <a:r>
              <a:rPr kumimoji="1" lang="en-US" altLang="zh-CN" dirty="0"/>
              <a:t>[Marconato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NeurIPS23, Marconato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et.al.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ICML23</a:t>
            </a:r>
            <a:r>
              <a:rPr kumimoji="1" lang="zh-CN" altLang="en-US" dirty="0"/>
              <a:t> </a:t>
            </a:r>
            <a:r>
              <a:rPr kumimoji="1" lang="en-US" altLang="zh-CN" dirty="0"/>
              <a:t>]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utilize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weak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knowledge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b="1" dirty="0">
                <a:solidFill>
                  <a:srgbClr val="5B005D"/>
                </a:solidFill>
              </a:rPr>
              <a:t>base</a:t>
            </a:r>
            <a:r>
              <a:rPr kumimoji="1" lang="zh-CN" altLang="en-US" b="1" dirty="0">
                <a:solidFill>
                  <a:srgbClr val="5B005D"/>
                </a:solidFill>
              </a:rPr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enhance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model?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scenario.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B37196-EDD1-814A-A106-80CE74B33544}"/>
              </a:ext>
            </a:extLst>
          </p:cNvPr>
          <p:cNvSpPr txBox="1"/>
          <p:nvPr/>
        </p:nvSpPr>
        <p:spPr>
          <a:xfrm rot="19911711">
            <a:off x="8099706" y="4239544"/>
            <a:ext cx="994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Thanks!</a:t>
            </a:r>
            <a:endParaRPr kumimoji="1" lang="zh-CN" altLang="en-US" sz="2400" dirty="0">
              <a:solidFill>
                <a:srgbClr val="FF0000"/>
              </a:solidFill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25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65C60-DB4A-7E4D-B009-55084134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E85C41A-1543-1343-9A05-411F6DB574A3}"/>
              </a:ext>
            </a:extLst>
          </p:cNvPr>
          <p:cNvGrpSpPr/>
          <p:nvPr/>
        </p:nvGrpSpPr>
        <p:grpSpPr>
          <a:xfrm>
            <a:off x="303698" y="1615327"/>
            <a:ext cx="5089570" cy="1678206"/>
            <a:chOff x="363787" y="2220406"/>
            <a:chExt cx="5241840" cy="1334846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4D7D6C4A-E470-1948-86A7-D7FC45CB15DB}"/>
                </a:ext>
              </a:extLst>
            </p:cNvPr>
            <p:cNvSpPr/>
            <p:nvPr/>
          </p:nvSpPr>
          <p:spPr>
            <a:xfrm>
              <a:off x="988385" y="2243673"/>
              <a:ext cx="1257573" cy="1311579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Machine</a:t>
              </a:r>
              <a:r>
                <a:rPr kumimoji="1" lang="zh-CN" altLang="en-US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Learning</a:t>
              </a:r>
            </a:p>
            <a:p>
              <a:pPr algn="ctr"/>
              <a:r>
                <a:rPr kumimoji="1" lang="zh-CN" altLang="en-US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tx1"/>
                  </a:solidFill>
                  <a:latin typeface="+mn-ea"/>
                  <a:cs typeface="Calibri" panose="020F0502020204030204" pitchFamily="34" charset="0"/>
                </a:rPr>
                <a:t>System</a:t>
              </a:r>
              <a:endParaRPr kumimoji="1" lang="zh-CN" altLang="en-US" sz="1400" dirty="0">
                <a:solidFill>
                  <a:schemeClr val="tx1"/>
                </a:solidFill>
                <a:latin typeface="+mn-ea"/>
                <a:cs typeface="Calibri" panose="020F0502020204030204" pitchFamily="34" charset="0"/>
              </a:endParaRPr>
            </a:p>
          </p:txBody>
        </p:sp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F3E8F113-352A-8C41-963A-1F7DE135BE69}"/>
                </a:ext>
              </a:extLst>
            </p:cNvPr>
            <p:cNvSpPr/>
            <p:nvPr/>
          </p:nvSpPr>
          <p:spPr>
            <a:xfrm>
              <a:off x="3541568" y="2274764"/>
              <a:ext cx="1257573" cy="448595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base</a:t>
              </a:r>
              <a:endParaRPr kumimoji="1" lang="zh-CN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3E82E317-6E5B-2341-8D18-DBA517FB44D8}"/>
                </a:ext>
              </a:extLst>
            </p:cNvPr>
            <p:cNvSpPr/>
            <p:nvPr/>
          </p:nvSpPr>
          <p:spPr>
            <a:xfrm>
              <a:off x="3541569" y="2883694"/>
              <a:ext cx="1257573" cy="628033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Approximated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reasoning</a:t>
              </a:r>
            </a:p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  <a:latin typeface="+mn-ea"/>
                  <a:cs typeface="Arial" panose="020B0604020202020204" pitchFamily="34" charset="0"/>
                </a:rPr>
                <a:t>engine</a:t>
              </a:r>
              <a:endParaRPr kumimoji="1" lang="zh-CN" altLang="en-US" sz="12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F42E3FE-A276-AD4D-BF8F-854F5C4F4FC6}"/>
                </a:ext>
              </a:extLst>
            </p:cNvPr>
            <p:cNvGrpSpPr/>
            <p:nvPr/>
          </p:nvGrpSpPr>
          <p:grpSpPr>
            <a:xfrm>
              <a:off x="363787" y="2871060"/>
              <a:ext cx="628384" cy="298058"/>
              <a:chOff x="3115696" y="1078285"/>
              <a:chExt cx="628384" cy="298058"/>
            </a:xfrm>
          </p:grpSpPr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2AC45AE5-7671-2843-AA53-9F21EA02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696" y="1078285"/>
                <a:ext cx="6283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7085ABA-C5D4-0545-8B1C-EE9C5C9A8443}"/>
                  </a:ext>
                </a:extLst>
              </p:cNvPr>
              <p:cNvSpPr txBox="1"/>
              <p:nvPr/>
            </p:nvSpPr>
            <p:spPr>
              <a:xfrm>
                <a:off x="3167574" y="1114733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latin typeface="+mn-ea"/>
                  </a:rPr>
                  <a:t>Data</a:t>
                </a:r>
                <a:endParaRPr kumimoji="1" lang="zh-CN" altLang="en-US" sz="1100" dirty="0">
                  <a:latin typeface="+mn-ea"/>
                </a:endParaRPr>
              </a:p>
            </p:txBody>
          </p:sp>
        </p:grp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A3A33392-C615-4640-8B47-766BDCDC542A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flipV="1">
              <a:off x="2245958" y="2499062"/>
              <a:ext cx="12956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A59D999C-B982-BC46-9424-B37DCDB022F9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2245960" y="3197711"/>
              <a:ext cx="12956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C7102CE-6AC9-B540-B3D7-7157F2846331}"/>
                </a:ext>
              </a:extLst>
            </p:cNvPr>
            <p:cNvSpPr txBox="1"/>
            <p:nvPr/>
          </p:nvSpPr>
          <p:spPr>
            <a:xfrm>
              <a:off x="2511408" y="2220406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Predictions</a:t>
              </a:r>
              <a:endParaRPr kumimoji="1" lang="zh-CN" altLang="en-US" sz="1100" dirty="0">
                <a:latin typeface="+mn-ea"/>
              </a:endParaRPr>
            </a:p>
          </p:txBody>
        </p:sp>
        <p:cxnSp>
          <p:nvCxnSpPr>
            <p:cNvPr id="30" name="曲线连接符 29">
              <a:extLst>
                <a:ext uri="{FF2B5EF4-FFF2-40B4-BE49-F238E27FC236}">
                  <a16:creationId xmlns:a16="http://schemas.microsoft.com/office/drawing/2014/main" id="{F110D3D5-27B6-F64A-9AA1-CF1A2A853DC3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rot="16200000" flipH="1">
              <a:off x="4090187" y="2803525"/>
              <a:ext cx="160335" cy="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5B005D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5B9A04-9A8A-054F-AC19-841A4879A25E}"/>
                </a:ext>
              </a:extLst>
            </p:cNvPr>
            <p:cNvSpPr txBox="1"/>
            <p:nvPr/>
          </p:nvSpPr>
          <p:spPr>
            <a:xfrm>
              <a:off x="2695753" y="2936100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Loss</a:t>
              </a:r>
              <a:r>
                <a:rPr kumimoji="1" lang="zh-CN" altLang="en-US" sz="1100" dirty="0">
                  <a:latin typeface="+mn-ea"/>
                </a:rPr>
                <a:t> </a:t>
              </a:r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4E06B0BC-CB90-D54C-BA42-63625C63A52C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4799142" y="3197711"/>
              <a:ext cx="8064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6ACA2B0-FEAA-4843-A302-88FF40FF9E86}"/>
                </a:ext>
              </a:extLst>
            </p:cNvPr>
            <p:cNvSpPr txBox="1"/>
            <p:nvPr/>
          </p:nvSpPr>
          <p:spPr>
            <a:xfrm>
              <a:off x="4888035" y="29361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Answer</a:t>
              </a:r>
              <a:endParaRPr kumimoji="1" lang="zh-CN" altLang="en-US" sz="1100" dirty="0">
                <a:latin typeface="+mn-ea"/>
              </a:endParaRP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460BC4A-2BE1-AA4D-8E74-88160108153F}"/>
              </a:ext>
            </a:extLst>
          </p:cNvPr>
          <p:cNvSpPr txBox="1"/>
          <p:nvPr/>
        </p:nvSpPr>
        <p:spPr>
          <a:xfrm>
            <a:off x="773739" y="3471233"/>
            <a:ext cx="405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Neuro-Symbolic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Framework: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Loss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Function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Way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64AF529-6A48-3140-95F9-7B68BDDB0A2F}"/>
              </a:ext>
            </a:extLst>
          </p:cNvPr>
          <p:cNvSpPr txBox="1"/>
          <p:nvPr/>
        </p:nvSpPr>
        <p:spPr>
          <a:xfrm>
            <a:off x="1534361" y="4011431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Loss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function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derived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</a:p>
          <a:p>
            <a:pPr algn="ctr"/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fuzzy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operators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5B839B8-8A50-CB45-93DD-B7FAB371EF75}"/>
              </a:ext>
            </a:extLst>
          </p:cNvPr>
          <p:cNvSpPr txBox="1"/>
          <p:nvPr/>
        </p:nvSpPr>
        <p:spPr>
          <a:xfrm>
            <a:off x="6315403" y="4011431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Optimization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objective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CC52A05-9C41-8A49-A389-1B05FAE6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781" y="2429839"/>
            <a:ext cx="1879600" cy="215900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7F770378-33CD-A54F-99FE-B141F1482FF3}"/>
              </a:ext>
            </a:extLst>
          </p:cNvPr>
          <p:cNvSpPr/>
          <p:nvPr/>
        </p:nvSpPr>
        <p:spPr>
          <a:xfrm>
            <a:off x="6614781" y="2319414"/>
            <a:ext cx="723615" cy="36933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4D20C391-0CB5-254B-86AA-0C9BD83FD901}"/>
              </a:ext>
            </a:extLst>
          </p:cNvPr>
          <p:cNvSpPr/>
          <p:nvPr/>
        </p:nvSpPr>
        <p:spPr>
          <a:xfrm>
            <a:off x="7770766" y="2319414"/>
            <a:ext cx="723615" cy="3693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8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F5FCC72-E7D0-FD45-99F8-F122E45F3593}"/>
              </a:ext>
            </a:extLst>
          </p:cNvPr>
          <p:cNvSpPr txBox="1"/>
          <p:nvPr/>
        </p:nvSpPr>
        <p:spPr>
          <a:xfrm>
            <a:off x="5479578" y="1790341"/>
            <a:ext cx="3509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e.g.,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CrossEntropy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Loss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in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classification</a:t>
            </a:r>
            <a:r>
              <a: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task</a:t>
            </a:r>
            <a:endParaRPr kumimoji="1" lang="zh-CN" altLang="en-US" sz="140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732A5BB-C350-F841-9B59-139C65E97CCE}"/>
              </a:ext>
            </a:extLst>
          </p:cNvPr>
          <p:cNvSpPr txBox="1"/>
          <p:nvPr/>
        </p:nvSpPr>
        <p:spPr>
          <a:xfrm>
            <a:off x="6090323" y="2886078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can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be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used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on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the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unlabeled</a:t>
            </a:r>
            <a:r>
              <a: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74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7" grpId="0"/>
      <p:bldP spid="49" grpId="0" animBg="1"/>
      <p:bldP spid="50" grpId="0" animBg="1"/>
      <p:bldP spid="51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DB0-E87A-2949-86CD-325E7851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  <a:ea typeface="+mj-ea"/>
              </a:rPr>
              <a:t>Implication</a:t>
            </a:r>
            <a:r>
              <a:rPr kumimoji="1" lang="zh-CN" altLang="en-US" dirty="0">
                <a:latin typeface="+mj-ea"/>
                <a:ea typeface="+mj-ea"/>
              </a:rPr>
              <a:t> </a:t>
            </a:r>
            <a:r>
              <a:rPr kumimoji="1" lang="en-US" altLang="zh-CN" dirty="0">
                <a:latin typeface="+mj-ea"/>
                <a:ea typeface="+mj-ea"/>
              </a:rPr>
              <a:t>Bias</a:t>
            </a:r>
            <a:endParaRPr kumimoji="1" lang="zh-CN" altLang="en-US" dirty="0">
              <a:latin typeface="+mj-ea"/>
              <a:ea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2B90B0-7EA7-6F47-B0F5-B5A062E29FB7}"/>
              </a:ext>
            </a:extLst>
          </p:cNvPr>
          <p:cNvSpPr txBox="1"/>
          <p:nvPr/>
        </p:nvSpPr>
        <p:spPr>
          <a:xfrm>
            <a:off x="1166476" y="3648907"/>
            <a:ext cx="71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bias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tendency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NeSy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systems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negate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premises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implication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in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order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to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increase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consistency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with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knowledge</a:t>
            </a:r>
            <a:r>
              <a:rPr kumimoji="1" lang="zh-CN" altLang="en-US" sz="1600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base.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1D9EE1-680D-3949-B9F2-AF59C3D7748D}"/>
              </a:ext>
            </a:extLst>
          </p:cNvPr>
          <p:cNvSpPr txBox="1"/>
          <p:nvPr/>
        </p:nvSpPr>
        <p:spPr>
          <a:xfrm>
            <a:off x="2298940" y="1283087"/>
            <a:ext cx="1156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Predictions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8DD892-DA73-F945-849D-6E1361343CF9}"/>
              </a:ext>
            </a:extLst>
          </p:cNvPr>
          <p:cNvSpPr/>
          <p:nvPr/>
        </p:nvSpPr>
        <p:spPr>
          <a:xfrm>
            <a:off x="2011233" y="1666456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9390148-A806-6F42-8B84-61DEDAF4A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83" y="1858952"/>
            <a:ext cx="1587500" cy="177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9A446A-A9F5-3845-939A-7C8AB2F18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33" y="2936572"/>
            <a:ext cx="1219200" cy="1778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7929AF7-4162-D249-8258-C92397E1DED9}"/>
              </a:ext>
            </a:extLst>
          </p:cNvPr>
          <p:cNvSpPr/>
          <p:nvPr/>
        </p:nvSpPr>
        <p:spPr>
          <a:xfrm>
            <a:off x="2011233" y="2689515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A143CA-CD16-FC49-99C1-73579CA362FB}"/>
              </a:ext>
            </a:extLst>
          </p:cNvPr>
          <p:cNvSpPr/>
          <p:nvPr/>
        </p:nvSpPr>
        <p:spPr>
          <a:xfrm>
            <a:off x="4307659" y="1666456"/>
            <a:ext cx="1757548" cy="1668279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BA63B9-5510-8E41-AC52-2C25656178A3}"/>
              </a:ext>
            </a:extLst>
          </p:cNvPr>
          <p:cNvSpPr txBox="1"/>
          <p:nvPr/>
        </p:nvSpPr>
        <p:spPr>
          <a:xfrm>
            <a:off x="4425403" y="1283087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2EE8C1-C52C-1C4F-A4EF-C2947F1C7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42" y="1916395"/>
            <a:ext cx="774700" cy="11684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404B460-F4B3-064B-BBEE-B78B40FCFA49}"/>
              </a:ext>
            </a:extLst>
          </p:cNvPr>
          <p:cNvCxnSpPr>
            <a:cxnSpLocks/>
          </p:cNvCxnSpPr>
          <p:nvPr/>
        </p:nvCxnSpPr>
        <p:spPr>
          <a:xfrm flipV="1">
            <a:off x="3742733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EABD80A-6058-A143-BA47-371B8AE5A3C5}"/>
              </a:ext>
            </a:extLst>
          </p:cNvPr>
          <p:cNvCxnSpPr>
            <a:cxnSpLocks/>
          </p:cNvCxnSpPr>
          <p:nvPr/>
        </p:nvCxnSpPr>
        <p:spPr>
          <a:xfrm>
            <a:off x="3742733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8D1D2CD8-AF75-5E47-9A19-2C0F4FC630F3}"/>
              </a:ext>
            </a:extLst>
          </p:cNvPr>
          <p:cNvCxnSpPr>
            <a:cxnSpLocks/>
          </p:cNvCxnSpPr>
          <p:nvPr/>
        </p:nvCxnSpPr>
        <p:spPr>
          <a:xfrm flipV="1">
            <a:off x="6065207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445048D-9A2B-4441-8D43-549398BD5CD0}"/>
              </a:ext>
            </a:extLst>
          </p:cNvPr>
          <p:cNvSpPr txBox="1"/>
          <p:nvPr/>
        </p:nvSpPr>
        <p:spPr>
          <a:xfrm>
            <a:off x="6804084" y="175962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78F3E20-8332-5E4E-8874-A22D27B7D598}"/>
              </a:ext>
            </a:extLst>
          </p:cNvPr>
          <p:cNvCxnSpPr>
            <a:cxnSpLocks/>
          </p:cNvCxnSpPr>
          <p:nvPr/>
        </p:nvCxnSpPr>
        <p:spPr>
          <a:xfrm flipV="1">
            <a:off x="6065207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5C883E1-672E-DF42-A466-24476EBD6649}"/>
              </a:ext>
            </a:extLst>
          </p:cNvPr>
          <p:cNvSpPr txBox="1"/>
          <p:nvPr/>
        </p:nvSpPr>
        <p:spPr>
          <a:xfrm>
            <a:off x="6913088" y="278674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Big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C50E5BE-3BF2-EA4F-AF5A-946D51B69183}"/>
              </a:ext>
            </a:extLst>
          </p:cNvPr>
          <p:cNvSpPr txBox="1"/>
          <p:nvPr/>
        </p:nvSpPr>
        <p:spPr>
          <a:xfrm>
            <a:off x="714698" y="178956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301C524-6390-574F-81FF-2774944D8DC0}"/>
              </a:ext>
            </a:extLst>
          </p:cNvPr>
          <p:cNvSpPr txBox="1"/>
          <p:nvPr/>
        </p:nvSpPr>
        <p:spPr>
          <a:xfrm>
            <a:off x="721912" y="281752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C0B31E6-400A-E843-83E9-A6ED4EA210D1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V="1">
            <a:off x="7379723" y="2128956"/>
            <a:ext cx="0" cy="657788"/>
          </a:xfrm>
          <a:prstGeom prst="straightConnector1">
            <a:avLst/>
          </a:prstGeom>
          <a:ln w="19050">
            <a:solidFill>
              <a:srgbClr val="5B005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ADBA18B-4624-334E-A905-8B5FA379407F}"/>
              </a:ext>
            </a:extLst>
          </p:cNvPr>
          <p:cNvSpPr txBox="1"/>
          <p:nvPr/>
        </p:nvSpPr>
        <p:spPr>
          <a:xfrm>
            <a:off x="7696317" y="228857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Shortcut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32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C2E8C-43E3-D840-A541-42FA1A1CF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D32422-96EC-1D44-80AA-3F0164F6D47C}"/>
              </a:ext>
            </a:extLst>
          </p:cNvPr>
          <p:cNvSpPr txBox="1"/>
          <p:nvPr/>
        </p:nvSpPr>
        <p:spPr>
          <a:xfrm>
            <a:off x="2298940" y="1283087"/>
            <a:ext cx="1156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Predictions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37F5EF-A08D-0D40-9F5C-542B5575BC7B}"/>
              </a:ext>
            </a:extLst>
          </p:cNvPr>
          <p:cNvSpPr/>
          <p:nvPr/>
        </p:nvSpPr>
        <p:spPr>
          <a:xfrm>
            <a:off x="2011233" y="1666456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E8B9F-58AC-E240-AC73-DE3CF4A01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683" y="1858952"/>
            <a:ext cx="1587500" cy="177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3C16B7-DC28-AE4B-83F1-CAC8C2DEE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2833" y="2936572"/>
            <a:ext cx="1219200" cy="1778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69244D-5A4F-7248-B2CD-7661428E938F}"/>
              </a:ext>
            </a:extLst>
          </p:cNvPr>
          <p:cNvSpPr/>
          <p:nvPr/>
        </p:nvSpPr>
        <p:spPr>
          <a:xfrm>
            <a:off x="2011233" y="2689515"/>
            <a:ext cx="1731500" cy="584775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03F540-E949-574A-AD97-8E6D80E6282C}"/>
              </a:ext>
            </a:extLst>
          </p:cNvPr>
          <p:cNvSpPr/>
          <p:nvPr/>
        </p:nvSpPr>
        <p:spPr>
          <a:xfrm>
            <a:off x="4307659" y="1666456"/>
            <a:ext cx="1757548" cy="1668279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F9C49-CB45-874C-812B-642605E90753}"/>
              </a:ext>
            </a:extLst>
          </p:cNvPr>
          <p:cNvSpPr txBox="1"/>
          <p:nvPr/>
        </p:nvSpPr>
        <p:spPr>
          <a:xfrm>
            <a:off x="4425403" y="1283087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564336A-A15C-4E47-A331-CBAED6291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142" y="1916395"/>
            <a:ext cx="774700" cy="1168400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3B64B41B-3B84-554A-925E-FBFFDDF121D4}"/>
              </a:ext>
            </a:extLst>
          </p:cNvPr>
          <p:cNvCxnSpPr>
            <a:cxnSpLocks/>
          </p:cNvCxnSpPr>
          <p:nvPr/>
        </p:nvCxnSpPr>
        <p:spPr>
          <a:xfrm flipV="1">
            <a:off x="3742733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E7A02B-BA30-BD49-A4D5-D78DD56C237E}"/>
              </a:ext>
            </a:extLst>
          </p:cNvPr>
          <p:cNvCxnSpPr>
            <a:cxnSpLocks/>
          </p:cNvCxnSpPr>
          <p:nvPr/>
        </p:nvCxnSpPr>
        <p:spPr>
          <a:xfrm>
            <a:off x="3742733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689F30A-F40E-DF45-A765-F5D4DA52D121}"/>
              </a:ext>
            </a:extLst>
          </p:cNvPr>
          <p:cNvCxnSpPr>
            <a:cxnSpLocks/>
          </p:cNvCxnSpPr>
          <p:nvPr/>
        </p:nvCxnSpPr>
        <p:spPr>
          <a:xfrm flipV="1">
            <a:off x="6065207" y="1946071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41BE54-A56E-F040-84F1-95C6AD0CC18A}"/>
              </a:ext>
            </a:extLst>
          </p:cNvPr>
          <p:cNvSpPr txBox="1"/>
          <p:nvPr/>
        </p:nvSpPr>
        <p:spPr>
          <a:xfrm>
            <a:off x="6804084" y="175962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F81476F-69F5-AE4A-BA06-2209860C8154}"/>
              </a:ext>
            </a:extLst>
          </p:cNvPr>
          <p:cNvCxnSpPr>
            <a:cxnSpLocks/>
          </p:cNvCxnSpPr>
          <p:nvPr/>
        </p:nvCxnSpPr>
        <p:spPr>
          <a:xfrm flipV="1">
            <a:off x="6065207" y="3003687"/>
            <a:ext cx="564926" cy="0"/>
          </a:xfrm>
          <a:prstGeom prst="straightConnector1">
            <a:avLst/>
          </a:prstGeom>
          <a:ln w="19050">
            <a:solidFill>
              <a:srgbClr val="5B005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F4327CD-C99C-1A49-A691-07C52136E783}"/>
              </a:ext>
            </a:extLst>
          </p:cNvPr>
          <p:cNvSpPr txBox="1"/>
          <p:nvPr/>
        </p:nvSpPr>
        <p:spPr>
          <a:xfrm>
            <a:off x="6913088" y="278674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Big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C9ED44-3A8B-6242-A2BD-BCA8D8C58661}"/>
              </a:ext>
            </a:extLst>
          </p:cNvPr>
          <p:cNvSpPr txBox="1"/>
          <p:nvPr/>
        </p:nvSpPr>
        <p:spPr>
          <a:xfrm>
            <a:off x="714698" y="178956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774C284-EFDD-874E-A425-8D9D08EEDD7C}"/>
              </a:ext>
            </a:extLst>
          </p:cNvPr>
          <p:cNvSpPr txBox="1"/>
          <p:nvPr/>
        </p:nvSpPr>
        <p:spPr>
          <a:xfrm>
            <a:off x="721912" y="281752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7EDE95A-24A5-E04B-A9C0-A97EC06EB523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7379723" y="2128956"/>
            <a:ext cx="0" cy="657788"/>
          </a:xfrm>
          <a:prstGeom prst="straightConnector1">
            <a:avLst/>
          </a:prstGeom>
          <a:ln w="19050">
            <a:solidFill>
              <a:srgbClr val="5B005D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AEA3529-CDA4-C043-81C7-FB7D217BFCE6}"/>
              </a:ext>
            </a:extLst>
          </p:cNvPr>
          <p:cNvSpPr txBox="1"/>
          <p:nvPr/>
        </p:nvSpPr>
        <p:spPr>
          <a:xfrm>
            <a:off x="7696317" y="2288573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5B005D"/>
                </a:solidFill>
                <a:latin typeface="+mn-ea"/>
              </a:rPr>
              <a:t>Shortcut</a:t>
            </a:r>
            <a:endParaRPr kumimoji="1" lang="zh-CN" altLang="en-US" sz="1600" dirty="0">
              <a:solidFill>
                <a:srgbClr val="5B005D"/>
              </a:solidFill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D332847-F0AD-024F-AF0A-07BF652FDC0E}"/>
              </a:ext>
            </a:extLst>
          </p:cNvPr>
          <p:cNvSpPr txBox="1"/>
          <p:nvPr/>
        </p:nvSpPr>
        <p:spPr>
          <a:xfrm>
            <a:off x="721912" y="3694930"/>
            <a:ext cx="8051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knowledge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base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is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not</a:t>
            </a:r>
            <a:r>
              <a:rPr kumimoji="1" lang="zh-CN" altLang="en-US" sz="1600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2600"/>
                </a:solidFill>
                <a:latin typeface="+mn-ea"/>
              </a:rPr>
              <a:t>complete</a:t>
            </a:r>
            <a:r>
              <a:rPr kumimoji="1" lang="en-US" altLang="zh-CN" sz="1600" dirty="0">
                <a:latin typeface="+mn-ea"/>
              </a:rPr>
              <a:t>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i.e.,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consistency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can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achieved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negating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premise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implication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9F7E4B-0744-CD4D-BD00-10D9052D6993}"/>
              </a:ext>
            </a:extLst>
          </p:cNvPr>
          <p:cNvSpPr txBox="1"/>
          <p:nvPr/>
        </p:nvSpPr>
        <p:spPr>
          <a:xfrm>
            <a:off x="714698" y="4243214"/>
            <a:ext cx="8051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When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complete,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this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shortcut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will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disappear.</a:t>
            </a:r>
          </a:p>
        </p:txBody>
      </p:sp>
    </p:spTree>
    <p:extLst>
      <p:ext uri="{BB962C8B-B14F-4D97-AF65-F5344CB8AC3E}">
        <p14:creationId xmlns:p14="http://schemas.microsoft.com/office/powerpoint/2010/main" val="41299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2.22222E-6 C 0.00278 0.00062 0.00573 0.00123 0.00869 0.00185 C 0.01372 0.00247 0.01875 0.00278 0.02379 0.00401 C 0.02709 0.00463 0.02744 0.00741 0.03039 0.01049 C 0.03316 0.01358 0.03681 0.0145 0.03907 0.01882 C 0.0415 0.02376 0.04202 0.02531 0.04549 0.02932 C 0.04688 0.03117 0.04844 0.0321 0.04983 0.03395 C 0.0507 0.03518 0.05122 0.03673 0.05209 0.03796 C 0.05313 0.0395 0.05434 0.04043 0.05539 0.04228 C 0.05625 0.04413 0.0566 0.04691 0.05747 0.04845 C 0.05921 0.05216 0.06181 0.05463 0.06285 0.05926 C 0.06563 0.07006 0.06424 0.06512 0.06719 0.07407 C 0.0698 0.09506 0.06945 0.08981 0.06719 0.12747 C 0.06719 0.12994 0.06598 0.13179 0.06511 0.13364 C 0.06337 0.13765 0.06112 0.14012 0.05973 0.14444 C 0.05608 0.15494 0.05834 0.14876 0.05209 0.16142 L 0.04879 0.1679 C 0.04809 0.16913 0.0474 0.17099 0.04671 0.17191 C 0.04445 0.17469 0.04202 0.17685 0.04011 0.18055 C 0.03941 0.18179 0.03889 0.18395 0.03803 0.18487 C 0.03698 0.1858 0.03577 0.1858 0.03473 0.18703 C 0.03351 0.18796 0.03264 0.19012 0.03143 0.19105 C 0.02674 0.19506 0.025 0.19506 0.02049 0.19753 C 0.01303 0.20154 0.02257 0.19784 0.01077 0.20185 C 0.00851 0.20339 0.00556 0.20524 0.00313 0.20617 C 0.00209 0.20648 0.00105 0.20617 0.00018 0.20617 " pathEditMode="relative" rAng="0" ptsTypes="AAAAAAAAAAAAAAAAAAAAAA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1030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648 C -0.00261 0.00833 -0.00521 0.01049 -0.00764 0.01235 C -0.00868 0.01296 -0.0099 0.01327 -0.01094 0.0142 C -0.0125 0.01543 -0.01372 0.01698 -0.01528 0.0179 C -0.01667 0.01883 -0.01823 0.01914 -0.01962 0.02006 C -0.02188 0.02099 -0.02396 0.02253 -0.02622 0.02377 C -0.02726 0.02438 -0.0283 0.02531 -0.02952 0.02562 C -0.0323 0.02716 -0.03525 0.02809 -0.0382 0.02963 C -0.03924 0.03025 -0.04028 0.03117 -0.0415 0.03148 C -0.04462 0.03241 -0.04792 0.03272 -0.05122 0.03364 C -0.05816 0.03272 -0.06511 0.03303 -0.07188 0.03148 C -0.07309 0.03117 -0.07848 0.02562 -0.07952 0.02377 C -0.08177 0.02006 -0.08455 0.01698 -0.08594 0.01235 L -0.09028 -0.00309 C -0.09115 -0.00586 -0.09202 -0.00833 -0.09254 -0.0108 C -0.09427 -0.01975 -0.09341 -0.01481 -0.09462 -0.02623 C -0.09427 -0.04907 -0.09462 -0.0716 -0.09358 -0.09413 C -0.09358 -0.09691 -0.09202 -0.09907 -0.0915 -0.10185 C -0.09098 -0.10432 -0.0908 -0.10679 -0.09028 -0.10957 C -0.08941 -0.11574 -0.08664 -0.12778 -0.0849 -0.13055 L -0.08282 -0.13457 C -0.08247 -0.13642 -0.0823 -0.13858 -0.0816 -0.14043 C -0.07917 -0.14846 -0.07691 -0.15247 -0.07396 -0.15957 C -0.07327 -0.16142 -0.07275 -0.16358 -0.07188 -0.16543 C -0.07049 -0.16821 -0.06875 -0.17037 -0.06754 -0.17315 C -0.0658 -0.17685 -0.06563 -0.18333 -0.0632 -0.18488 L -0.0566 -0.18858 C -0.05556 -0.1892 -0.05452 -0.19012 -0.0533 -0.19043 C -0.04497 -0.19352 -0.04966 -0.19167 -0.03924 -0.1963 C -0.03785 -0.19691 -0.03629 -0.19753 -0.0349 -0.19815 L -0.02518 -0.20401 C -0.02396 -0.20463 -0.02292 -0.20586 -0.02188 -0.20586 L -0.00556 -0.20586 " pathEditMode="relative" rAng="0" ptsTypes="AAAAAAAAAAAAAAAAAAAAAAAAAAAAAAA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9A370-36B0-7C4B-84BD-3352A893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0C4400-8796-4B43-9319-B29421F9040F}"/>
              </a:ext>
            </a:extLst>
          </p:cNvPr>
          <p:cNvGrpSpPr/>
          <p:nvPr/>
        </p:nvGrpSpPr>
        <p:grpSpPr>
          <a:xfrm>
            <a:off x="628654" y="1329844"/>
            <a:ext cx="8095785" cy="1828800"/>
            <a:chOff x="512956" y="1204332"/>
            <a:chExt cx="8095785" cy="18288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262D170-EDAB-D74E-8D4F-7844C4E0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4" y="1376401"/>
              <a:ext cx="7861300" cy="14986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448878-08C4-E14D-A7A6-91F7935E3011}"/>
                </a:ext>
              </a:extLst>
            </p:cNvPr>
            <p:cNvSpPr/>
            <p:nvPr/>
          </p:nvSpPr>
          <p:spPr>
            <a:xfrm>
              <a:off x="512956" y="1204332"/>
              <a:ext cx="8095785" cy="1828800"/>
            </a:xfrm>
            <a:prstGeom prst="rect">
              <a:avLst/>
            </a:prstGeom>
            <a:noFill/>
            <a:ln>
              <a:solidFill>
                <a:srgbClr val="5B005D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95978CA-9E39-254C-96C1-C72E826F796A}"/>
              </a:ext>
            </a:extLst>
          </p:cNvPr>
          <p:cNvSpPr txBox="1"/>
          <p:nvPr/>
        </p:nvSpPr>
        <p:spPr>
          <a:xfrm>
            <a:off x="628654" y="3480625"/>
            <a:ext cx="83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  <a:cs typeface="Arial Hebrew Scholar" pitchFamily="2" charset="-79"/>
              </a:rPr>
              <a:t>Unofficially, this means that there is a tendency</a:t>
            </a:r>
            <a:r>
              <a:rPr kumimoji="1" lang="zh-CN" altLang="en-US" dirty="0"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for the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samples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with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small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premise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confidence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 to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negate the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Arial Hebrew Scholar" pitchFamily="2" charset="-79"/>
              </a:rPr>
              <a:t>premise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in</a:t>
            </a:r>
            <a:r>
              <a:rPr kumimoji="1" lang="zh-CN" altLang="en-US" dirty="0"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order</a:t>
            </a:r>
            <a:r>
              <a:rPr kumimoji="1" lang="zh-CN" altLang="en-US" dirty="0">
                <a:latin typeface="+mn-ea"/>
                <a:cs typeface="Arial Hebrew Scholar" pitchFamily="2" charset="-79"/>
              </a:rPr>
              <a:t> </a:t>
            </a:r>
            <a:r>
              <a:rPr kumimoji="1" lang="en-US" altLang="zh-CN" dirty="0">
                <a:latin typeface="+mn-ea"/>
                <a:cs typeface="Arial Hebrew Scholar" pitchFamily="2" charset="-79"/>
              </a:rPr>
              <a:t>to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Arial Hebrew Scholar" pitchFamily="2" charset="-79"/>
              </a:rPr>
              <a:t> lowering the loss.</a:t>
            </a:r>
            <a:endParaRPr kumimoji="1" lang="zh-CN" altLang="en-US" dirty="0">
              <a:solidFill>
                <a:srgbClr val="FF0000"/>
              </a:solidFill>
              <a:latin typeface="+mn-ea"/>
              <a:cs typeface="Arial Hebrew Scholar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779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3DD8-C1E8-4449-81D5-A93370D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029B0-93B0-7A43-B00F-2DBEBA1F8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" y="1007863"/>
            <a:ext cx="3238752" cy="33576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CE4379-4F08-B840-8BEE-DF2EDC03C56A}"/>
              </a:ext>
            </a:extLst>
          </p:cNvPr>
          <p:cNvSpPr txBox="1"/>
          <p:nvPr/>
        </p:nvSpPr>
        <p:spPr>
          <a:xfrm>
            <a:off x="4073011" y="1241012"/>
            <a:ext cx="4698722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Setting:</a:t>
            </a:r>
          </a:p>
          <a:p>
            <a:r>
              <a:rPr kumimoji="1" lang="en-US" altLang="zh-CN" sz="1600" dirty="0">
                <a:latin typeface="+mn-ea"/>
              </a:rPr>
              <a:t>Each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instance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has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two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attributes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i="1" dirty="0">
                <a:latin typeface="+mn-ea"/>
              </a:rPr>
              <a:t>color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and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i="1" dirty="0">
                <a:latin typeface="+mn-ea"/>
              </a:rPr>
              <a:t>shape.</a:t>
            </a:r>
          </a:p>
          <a:p>
            <a:r>
              <a:rPr kumimoji="1" lang="en-US" altLang="zh-CN" sz="1600" dirty="0">
                <a:latin typeface="+mn-ea"/>
              </a:rPr>
              <a:t>Training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process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only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use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shape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labels.</a:t>
            </a:r>
          </a:p>
          <a:p>
            <a:r>
              <a:rPr kumimoji="1" lang="en-US" altLang="zh-CN" sz="1600" dirty="0">
                <a:latin typeface="+mn-ea"/>
              </a:rPr>
              <a:t>Case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A,B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with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different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logic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loss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(rules).</a:t>
            </a:r>
            <a:r>
              <a:rPr kumimoji="1" lang="zh-CN" altLang="en-US" sz="1600" dirty="0">
                <a:latin typeface="+mn-ea"/>
              </a:rPr>
              <a:t> </a:t>
            </a:r>
            <a:endParaRPr kumimoji="1" lang="en-US" altLang="zh-CN" sz="16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9A66D5-0BB2-AC4A-8729-D37B56C9420E}"/>
              </a:ext>
            </a:extLst>
          </p:cNvPr>
          <p:cNvSpPr txBox="1"/>
          <p:nvPr/>
        </p:nvSpPr>
        <p:spPr>
          <a:xfrm>
            <a:off x="1201648" y="436552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n-ea"/>
                <a:cs typeface="Times New Roman" panose="02020603050405020304" pitchFamily="18" charset="0"/>
              </a:rPr>
              <a:t>(A)</a:t>
            </a:r>
            <a:endParaRPr kumimoji="1"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62D936-7BC9-E944-9462-CA1C85B180D4}"/>
              </a:ext>
            </a:extLst>
          </p:cNvPr>
          <p:cNvSpPr txBox="1"/>
          <p:nvPr/>
        </p:nvSpPr>
        <p:spPr>
          <a:xfrm>
            <a:off x="2918869" y="4365520"/>
            <a:ext cx="39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n-ea"/>
                <a:cs typeface="Times New Roman" panose="02020603050405020304" pitchFamily="18" charset="0"/>
              </a:rPr>
              <a:t>(B)</a:t>
            </a:r>
            <a:endParaRPr kumimoji="1"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0C27ED-6A3F-1045-B5A7-3F6D1BDE14F1}"/>
              </a:ext>
            </a:extLst>
          </p:cNvPr>
          <p:cNvSpPr txBox="1"/>
          <p:nvPr/>
        </p:nvSpPr>
        <p:spPr>
          <a:xfrm>
            <a:off x="4057900" y="2468589"/>
            <a:ext cx="4713833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Findings:</a:t>
            </a:r>
          </a:p>
          <a:p>
            <a:r>
              <a:rPr kumimoji="1" lang="en-US" altLang="zh-CN" sz="1600" dirty="0">
                <a:latin typeface="+mn-ea"/>
              </a:rPr>
              <a:t>Before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color-labels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correctly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predict.</a:t>
            </a:r>
          </a:p>
          <a:p>
            <a:r>
              <a:rPr kumimoji="1" lang="en-US" altLang="zh-CN" sz="1600" dirty="0">
                <a:latin typeface="+mn-ea"/>
              </a:rPr>
              <a:t>After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shape-labels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correctly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predict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but</a:t>
            </a:r>
            <a:br>
              <a:rPr kumimoji="1" lang="en-US" altLang="zh-CN" sz="1600" dirty="0">
                <a:latin typeface="+mn-ea"/>
              </a:rPr>
            </a:b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premises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of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rules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are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unsatisfied.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endParaRPr kumimoji="1" lang="en-US" altLang="zh-CN" sz="1600" dirty="0">
              <a:latin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3FB2C1-D91A-6541-87E1-B3BA3FEC90EA}"/>
              </a:ext>
            </a:extLst>
          </p:cNvPr>
          <p:cNvSpPr txBox="1"/>
          <p:nvPr/>
        </p:nvSpPr>
        <p:spPr>
          <a:xfrm>
            <a:off x="4057900" y="3757315"/>
            <a:ext cx="4783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+mn-ea"/>
              </a:rPr>
              <a:t>Majority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of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training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are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neither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blue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nor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</a:rPr>
              <a:t>circular.</a:t>
            </a:r>
          </a:p>
        </p:txBody>
      </p:sp>
    </p:spTree>
    <p:extLst>
      <p:ext uri="{BB962C8B-B14F-4D97-AF65-F5344CB8AC3E}">
        <p14:creationId xmlns:p14="http://schemas.microsoft.com/office/powerpoint/2010/main" val="172069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98C-66CF-DD46-A499-7C499D29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Implication-bias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24066-29AA-5A44-9E73-30C8A472489D}"/>
              </a:ext>
            </a:extLst>
          </p:cNvPr>
          <p:cNvSpPr txBox="1"/>
          <p:nvPr/>
        </p:nvSpPr>
        <p:spPr>
          <a:xfrm>
            <a:off x="432084" y="1101839"/>
            <a:ext cx="8279832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Insight.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confidence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premise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77AE1F-00FA-DD47-AEAF-CA64D6A4D22D}"/>
              </a:ext>
            </a:extLst>
          </p:cNvPr>
          <p:cNvSpPr txBox="1"/>
          <p:nvPr/>
        </p:nvSpPr>
        <p:spPr>
          <a:xfrm>
            <a:off x="432084" y="2488479"/>
            <a:ext cx="8279832" cy="1835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Most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are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irrelevant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corresponding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rule,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means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they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are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important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compared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other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relevant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latin typeface="+mn-ea"/>
                <a:cs typeface="Times New Roman" panose="02020603050405020304" pitchFamily="18" charset="0"/>
              </a:rPr>
              <a:t>samples.</a:t>
            </a:r>
          </a:p>
          <a:p>
            <a:pPr marL="342900" indent="-342900">
              <a:buFont typeface="Wingdings" pitchFamily="2" charset="2"/>
              <a:buChar char="Ø"/>
            </a:pPr>
            <a:endParaRPr kumimoji="1" lang="en-US" altLang="zh-CN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tend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lower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values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means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they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contribute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little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optimization</a:t>
            </a:r>
            <a:r>
              <a:rPr kumimoji="1" lang="zh-CN" altLang="en-US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5B005D"/>
                </a:solidFill>
                <a:latin typeface="+mn-ea"/>
                <a:cs typeface="Times New Roman" panose="02020603050405020304" pitchFamily="18" charset="0"/>
              </a:rPr>
              <a:t>objective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compared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other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that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higher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148088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FD98C-66CF-DD46-A499-7C499D29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Implication-bias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A24066-29AA-5A44-9E73-30C8A472489D}"/>
              </a:ext>
            </a:extLst>
          </p:cNvPr>
          <p:cNvSpPr txBox="1"/>
          <p:nvPr/>
        </p:nvSpPr>
        <p:spPr>
          <a:xfrm>
            <a:off x="432084" y="1101839"/>
            <a:ext cx="8279832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Insight.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confidence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premise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74BB13-2958-B442-AAA4-E1FE17FE2D9A}"/>
              </a:ext>
            </a:extLst>
          </p:cNvPr>
          <p:cNvSpPr txBox="1"/>
          <p:nvPr/>
        </p:nvSpPr>
        <p:spPr>
          <a:xfrm>
            <a:off x="628654" y="2432053"/>
            <a:ext cx="779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low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confidence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premise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+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rule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satisfied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=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E0520E1F-FA8F-294B-AD31-78E77560FA8A}"/>
              </a:ext>
            </a:extLst>
          </p:cNvPr>
          <p:cNvSpPr/>
          <p:nvPr/>
        </p:nvSpPr>
        <p:spPr>
          <a:xfrm>
            <a:off x="628654" y="2432053"/>
            <a:ext cx="3336595" cy="369332"/>
          </a:xfrm>
          <a:prstGeom prst="roundRect">
            <a:avLst/>
          </a:prstGeom>
          <a:solidFill>
            <a:srgbClr val="FF2600">
              <a:alpha val="18000"/>
            </a:srgbClr>
          </a:solidFill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F1439FE-899F-134D-954E-87BB4ED097A6}"/>
              </a:ext>
            </a:extLst>
          </p:cNvPr>
          <p:cNvSpPr/>
          <p:nvPr/>
        </p:nvSpPr>
        <p:spPr>
          <a:xfrm>
            <a:off x="4148097" y="2432053"/>
            <a:ext cx="2175791" cy="369332"/>
          </a:xfrm>
          <a:prstGeom prst="roundRect">
            <a:avLst/>
          </a:prstGeom>
          <a:solidFill>
            <a:srgbClr val="FF2600">
              <a:alpha val="18000"/>
            </a:srgb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D8E37A7-2E7F-514B-8434-52480069646E}"/>
              </a:ext>
            </a:extLst>
          </p:cNvPr>
          <p:cNvSpPr txBox="1"/>
          <p:nvPr/>
        </p:nvSpPr>
        <p:spPr>
          <a:xfrm>
            <a:off x="1260521" y="293344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less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importance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854FAA-16C2-6240-A772-DF800203FCD7}"/>
              </a:ext>
            </a:extLst>
          </p:cNvPr>
          <p:cNvSpPr txBox="1"/>
          <p:nvPr/>
        </p:nvSpPr>
        <p:spPr>
          <a:xfrm>
            <a:off x="4721925" y="293344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good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fit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069A0FE-372D-344A-981E-876F94F8F292}"/>
              </a:ext>
            </a:extLst>
          </p:cNvPr>
          <p:cNvSpPr/>
          <p:nvPr/>
        </p:nvSpPr>
        <p:spPr>
          <a:xfrm>
            <a:off x="432084" y="2011035"/>
            <a:ext cx="8279832" cy="1460798"/>
          </a:xfrm>
          <a:prstGeom prst="roundRect">
            <a:avLst/>
          </a:prstGeom>
          <a:noFill/>
          <a:ln>
            <a:solidFill>
              <a:srgbClr val="5B005D"/>
            </a:solidFill>
            <a:round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0FF6F2-61B4-FC49-9922-B805A4B8B69F}"/>
              </a:ext>
            </a:extLst>
          </p:cNvPr>
          <p:cNvSpPr txBox="1"/>
          <p:nvPr/>
        </p:nvSpPr>
        <p:spPr>
          <a:xfrm>
            <a:off x="4206556" y="198486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Fact.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F371CF-0825-2245-B15B-B55C35DC8BF4}"/>
              </a:ext>
            </a:extLst>
          </p:cNvPr>
          <p:cNvSpPr txBox="1"/>
          <p:nvPr/>
        </p:nvSpPr>
        <p:spPr>
          <a:xfrm>
            <a:off x="432084" y="3718495"/>
            <a:ext cx="8279832" cy="646331"/>
          </a:xfrm>
          <a:prstGeom prst="rect">
            <a:avLst/>
          </a:prstGeom>
          <a:noFill/>
          <a:ln>
            <a:solidFill>
              <a:srgbClr val="5B005D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Solution.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value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>
                <a:alpha val="20423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settings: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supervised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Addition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latin typeface="+mn-ea"/>
              </a:rPr>
              <a:t>Hierarchical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latin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0906BF-193D-E74F-919B-8D67042B1ACE}"/>
              </a:ext>
            </a:extLst>
          </p:cNvPr>
          <p:cNvGrpSpPr/>
          <p:nvPr/>
        </p:nvGrpSpPr>
        <p:grpSpPr>
          <a:xfrm>
            <a:off x="4494234" y="1099528"/>
            <a:ext cx="4572000" cy="1464238"/>
            <a:chOff x="4494234" y="1099528"/>
            <a:chExt cx="4572000" cy="14642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799682A-1C60-8640-9DD4-0747F10B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234" y="1338258"/>
              <a:ext cx="4572000" cy="10922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6B0B82-F311-A949-BD3A-32A9030A30DE}"/>
                </a:ext>
              </a:extLst>
            </p:cNvPr>
            <p:cNvSpPr txBox="1"/>
            <p:nvPr/>
          </p:nvSpPr>
          <p:spPr>
            <a:xfrm>
              <a:off x="5868716" y="1099528"/>
              <a:ext cx="218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latin typeface="+mn-ea"/>
                </a:rPr>
                <a:t>Addition</a:t>
              </a:r>
              <a:r>
                <a:rPr kumimoji="1" lang="zh-CN" altLang="en-US" b="1" dirty="0">
                  <a:latin typeface="+mn-ea"/>
                </a:rPr>
                <a:t> </a:t>
              </a:r>
              <a:r>
                <a:rPr kumimoji="1" lang="en-US" altLang="zh-CN" b="1" dirty="0">
                  <a:latin typeface="+mn-ea"/>
                </a:rPr>
                <a:t>Equations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0E3B53-0CE4-C542-8C44-C0DA7086ACED}"/>
                </a:ext>
              </a:extLst>
            </p:cNvPr>
            <p:cNvSpPr txBox="1"/>
            <p:nvPr/>
          </p:nvSpPr>
          <p:spPr>
            <a:xfrm>
              <a:off x="5321843" y="2286767"/>
              <a:ext cx="319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are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structured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with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equation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constraints.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4ACA02-1BE2-844F-83CA-7772558AECFC}"/>
              </a:ext>
            </a:extLst>
          </p:cNvPr>
          <p:cNvGrpSpPr/>
          <p:nvPr/>
        </p:nvGrpSpPr>
        <p:grpSpPr>
          <a:xfrm>
            <a:off x="5125836" y="2940581"/>
            <a:ext cx="3585515" cy="1270191"/>
            <a:chOff x="5125836" y="2858020"/>
            <a:chExt cx="3585515" cy="12701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BB73773-EDCD-D349-84EB-019EF1C8B951}"/>
                </a:ext>
              </a:extLst>
            </p:cNvPr>
            <p:cNvGrpSpPr/>
            <p:nvPr/>
          </p:nvGrpSpPr>
          <p:grpSpPr>
            <a:xfrm>
              <a:off x="5481004" y="2858020"/>
              <a:ext cx="2958874" cy="1270191"/>
              <a:chOff x="5481004" y="1196695"/>
              <a:chExt cx="2958874" cy="1270191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2ED1FF-CAEB-D146-A5B4-F904FFE8F8E3}"/>
                  </a:ext>
                </a:extLst>
              </p:cNvPr>
              <p:cNvSpPr txBox="1"/>
              <p:nvPr/>
            </p:nvSpPr>
            <p:spPr>
              <a:xfrm>
                <a:off x="5481004" y="1196695"/>
                <a:ext cx="2958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b="1" dirty="0">
                    <a:latin typeface="+mn-ea"/>
                  </a:rPr>
                  <a:t>Hierarchical</a:t>
                </a:r>
                <a:r>
                  <a:rPr kumimoji="1" lang="zh-CN" altLang="en-US" b="1" dirty="0">
                    <a:latin typeface="+mn-ea"/>
                  </a:rPr>
                  <a:t> </a:t>
                </a:r>
                <a:r>
                  <a:rPr kumimoji="1" lang="en-US" altLang="zh-CN" b="1" dirty="0">
                    <a:latin typeface="+mn-ea"/>
                  </a:rPr>
                  <a:t>Classification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5181BD-30BD-3943-A301-2231DE08EB30}"/>
                  </a:ext>
                </a:extLst>
              </p:cNvPr>
              <p:cNvSpPr txBox="1"/>
              <p:nvPr/>
            </p:nvSpPr>
            <p:spPr>
              <a:xfrm>
                <a:off x="5554277" y="2189887"/>
                <a:ext cx="2728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Every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super-class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have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5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(sub-)classes.</a:t>
                </a:r>
                <a:endPara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79AFA6-061B-634D-A4D8-3494D80F6DC5}"/>
                </a:ext>
              </a:extLst>
            </p:cNvPr>
            <p:cNvSpPr txBox="1"/>
            <p:nvPr/>
          </p:nvSpPr>
          <p:spPr>
            <a:xfrm>
              <a:off x="5125836" y="3245659"/>
              <a:ext cx="3585515" cy="7024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CN" sz="1600" dirty="0">
                  <a:latin typeface="+mn-ea"/>
                </a:rPr>
                <a:t>CIFAR-100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consists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of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100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classes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and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20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super-classes.</a:t>
              </a:r>
              <a:br>
                <a:rPr kumimoji="1" lang="en-US" altLang="zh-CN" sz="1600" dirty="0">
                  <a:latin typeface="+mn-ea"/>
                </a:rPr>
              </a:br>
              <a:endParaRPr kumimoji="1" lang="zh-CN" altLang="en-US" sz="1600" dirty="0">
                <a:latin typeface="+mn-ea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>
                <a:alpha val="20000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Fuzzy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Semantic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89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kumimoji="1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AMDA" id="{C6CBAFD7-A859-104D-A243-41C298D1407C}" vid="{BD81E604-DF7E-E040-A3AA-D37ED94C5E8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E76211-7FFA-8542-B709-2BF166953333}">
  <we:reference id="wa200004052" version="1.0.0.2" store="zh-CN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1840</TotalTime>
  <Words>1203</Words>
  <Application>Microsoft Macintosh PowerPoint</Application>
  <PresentationFormat>全屏显示(16:9)</PresentationFormat>
  <Paragraphs>159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等线</vt:lpstr>
      <vt:lpstr>等线 Light</vt:lpstr>
      <vt:lpstr>Heiti SC Medium</vt:lpstr>
      <vt:lpstr>PingFang SC</vt:lpstr>
      <vt:lpstr>Söhne</vt:lpstr>
      <vt:lpstr>Apple Symbols</vt:lpstr>
      <vt:lpstr>Arial</vt:lpstr>
      <vt:lpstr>Calibri</vt:lpstr>
      <vt:lpstr>Times New Roman</vt:lpstr>
      <vt:lpstr>Wingdings</vt:lpstr>
      <vt:lpstr>Office 主题​​</vt:lpstr>
      <vt:lpstr>Reduced Implication-bias Logic Loss for Neuro-Symbolic Learning</vt:lpstr>
      <vt:lpstr>Background</vt:lpstr>
      <vt:lpstr>Implication Bias</vt:lpstr>
      <vt:lpstr>Why Implication Bias</vt:lpstr>
      <vt:lpstr>Definition of Implication Bias</vt:lpstr>
      <vt:lpstr>Implication Bias: Case Study</vt:lpstr>
      <vt:lpstr>Reduced Implication-bias Logic Loss</vt:lpstr>
      <vt:lpstr>Reduced Implication-bias Logic Loss</vt:lpstr>
      <vt:lpstr>Empirical Study</vt:lpstr>
      <vt:lpstr>Empirical Study</vt:lpstr>
      <vt:lpstr>Empirical Study</vt:lpstr>
      <vt:lpstr>Experiments: Incomplete Knowledge Base</vt:lpstr>
      <vt:lpstr>Experiments: Insufficient supervised data</vt:lpstr>
      <vt:lpstr>Experiments: Insufficient supervised data</vt:lpstr>
      <vt:lpstr>Conclusion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Implication-bias Logic Loss for Neuro-Symbolic Learning</dc:title>
  <dc:creator>浩源 何</dc:creator>
  <cp:lastModifiedBy>浩源 何</cp:lastModifiedBy>
  <cp:revision>179</cp:revision>
  <cp:lastPrinted>2018-04-09T07:26:07Z</cp:lastPrinted>
  <dcterms:created xsi:type="dcterms:W3CDTF">2023-11-17T12:52:28Z</dcterms:created>
  <dcterms:modified xsi:type="dcterms:W3CDTF">2024-01-31T04:18:27Z</dcterms:modified>
</cp:coreProperties>
</file>