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7" r:id="rId9"/>
    <p:sldId id="274" r:id="rId10"/>
    <p:sldId id="279" r:id="rId11"/>
    <p:sldId id="280" r:id="rId12"/>
    <p:sldId id="283" r:id="rId13"/>
    <p:sldId id="285" r:id="rId14"/>
    <p:sldId id="286" r:id="rId15"/>
    <p:sldId id="288" r:id="rId16"/>
    <p:sldId id="289" r:id="rId17"/>
    <p:sldId id="291" r:id="rId18"/>
    <p:sldId id="292" r:id="rId19"/>
    <p:sldId id="297" r:id="rId20"/>
    <p:sldId id="296" r:id="rId21"/>
    <p:sldId id="319" r:id="rId22"/>
    <p:sldId id="325" r:id="rId23"/>
    <p:sldId id="326" r:id="rId24"/>
    <p:sldId id="336" r:id="rId25"/>
    <p:sldId id="386" r:id="rId26"/>
    <p:sldId id="341" r:id="rId27"/>
    <p:sldId id="342" r:id="rId28"/>
    <p:sldId id="343" r:id="rId29"/>
    <p:sldId id="344" r:id="rId30"/>
    <p:sldId id="345" r:id="rId31"/>
    <p:sldId id="349" r:id="rId32"/>
    <p:sldId id="357" r:id="rId33"/>
    <p:sldId id="358" r:id="rId34"/>
    <p:sldId id="359" r:id="rId35"/>
    <p:sldId id="360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Mạnh Hào" initials="NMH" lastIdx="1" clrIdx="0">
    <p:extLst>
      <p:ext uri="{19B8F6BF-5375-455C-9EA6-DF929625EA0E}">
        <p15:presenceInfo xmlns:p15="http://schemas.microsoft.com/office/powerpoint/2012/main" userId="Nguyễn Mạnh Hà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400" cy="152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E98E-926F-49C2-9310-514D82EBB3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41DE0-32C8-4346-8A46-B6F3274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6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7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7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2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3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0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4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7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1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9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5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2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1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90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7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2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9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4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1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1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41DE0-32C8-4346-8A46-B6F3274CD9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2D5F-C8E3-4DC5-9B8E-C8DFA28C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FE312-1583-42D0-8DD1-27DD355F9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D76F-1050-437E-B8D5-3F9D61F0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FCC0-0EF7-4EDE-A78F-5D4D9EA0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2C49-215C-496E-921C-59811BC2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9AB7-1C50-4B1B-A5A5-1E39A555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0CFB2-8799-495D-935D-05634AD4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E0B-66FE-481C-91A8-073E9A79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AF14-8338-4C01-B223-A2D02A7D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982A-95AF-4158-A05E-5619F6E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D4A9F-5D0D-4C2A-AA2B-F37B8BA76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75566-76F4-49B7-A5C6-4A64C730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D2D2-3322-46E3-9752-1D4C2B48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EBE6-A1D1-484A-9853-DB86385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A4BC-4B15-4DFD-BD9C-FFF7A2E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4151-F3F1-43F0-9A0B-57BA4E41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8663-1EE2-4A01-BB23-903515C6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F8FB-0C94-4A33-B173-815A047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4B78-C1FF-458A-96DC-87B16A38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C29B-8229-4500-A12A-2CC4C2A4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7622-6281-4D48-ABA8-0CF548C1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075-D513-4700-BD6C-D9C60B84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510A-494B-47C3-A3DF-5F2B78DF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2CED-C57B-4DDE-9FF7-A50F1630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9A2C-C0D4-41A9-9DE3-8C4583C4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DCEB-A824-4E07-8D2E-F5E3B78B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8C19-DB37-4363-BA62-74CCC3068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B641-F595-4DAF-9F10-135CC2B7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A2B1-5B46-4B53-9A7B-86381A19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F027-5545-4F2F-9962-6364EE09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BD75-F386-4E19-83EB-AF3C513B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DA4F-DF7B-4820-8353-03ED0B61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150-6352-4A62-9586-1BE7C9B0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7CDDE-00BE-4BC1-AB21-8C06F25A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7213-5C27-44AA-B751-F5E38E488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3BA52-725C-4190-9EB6-E7EC8452C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5A0F-AF0D-4B3E-8C91-22A091FA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78706-2811-4B8F-A8A9-5C507289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3EEF-469A-4395-A3E8-6970C20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6C63-4E57-4305-92EA-4CEE9BF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2649C-EA1D-4FDF-BDD3-8B51D19B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5F93-FC4E-4803-9FD2-FAC61D0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82F4-C404-4976-94E2-84125194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F195D-2443-4C5A-B92B-2843F87B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E6B6-8740-432B-86C0-911DE724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A8B04-A4CC-4CE2-9F05-8426E33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8601-8515-4FF6-A440-E6EC5AEB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FBFA-997C-4271-B704-DC2B4C1F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3B892-20D5-4D0F-B9B5-AED26F4D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139E-3BA2-4613-AC34-C3F9EAE5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AE51-364C-4606-87A2-7DD2BEB1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01D8-BA96-4A45-9525-82017DF5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13E2-254C-4EE8-99A1-8E230E49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12C6-0CD2-472A-87AC-5FBDA12EC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D30B2-03A5-4E7F-93C5-A7D83CCC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835E-A8EB-49F3-98E9-5D6DB7AF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5CFB-9B2A-49E4-B11F-81A141D7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F864-53E1-490D-B840-C3A98A79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C95F4-D1DB-4D39-AE41-4C77825B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0C62-A262-474D-8EAC-75250F0A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D495-FA46-4EA8-A31B-0F79363AF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9BDF-C2A8-4EE0-AB29-58802708DC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DFB1-E038-4EBC-9B1B-35D48795E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DB6C-09FF-47B9-8ABD-5FF348876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59E4-AFE7-4203-B2A3-F52263D2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3689446" y="391236"/>
            <a:ext cx="527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THỦ DẦU MỘT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VIỆN KỸ THUẬT CÔNG NGH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872DB0-BEAA-47B2-89E1-B2CB64D8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22" y="1303701"/>
            <a:ext cx="3721781" cy="1919450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D5393F-8651-419B-A881-894D9BAFD741}"/>
              </a:ext>
            </a:extLst>
          </p:cNvPr>
          <p:cNvSpPr txBox="1"/>
          <p:nvPr/>
        </p:nvSpPr>
        <p:spPr>
          <a:xfrm>
            <a:off x="3526973" y="281851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TỐT NGHI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A2E1C-923F-4113-97A0-7EAB6514E331}"/>
              </a:ext>
            </a:extLst>
          </p:cNvPr>
          <p:cNvSpPr txBox="1"/>
          <p:nvPr/>
        </p:nvSpPr>
        <p:spPr>
          <a:xfrm>
            <a:off x="630622" y="3464848"/>
            <a:ext cx="10993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WEBSTITE BÁN 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THOẠI CHO CỬA HÀNG KIM LONG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EE70C-D125-4249-9BF4-48DEB83B7503}"/>
              </a:ext>
            </a:extLst>
          </p:cNvPr>
          <p:cNvSpPr txBox="1"/>
          <p:nvPr/>
        </p:nvSpPr>
        <p:spPr>
          <a:xfrm>
            <a:off x="6096000" y="4584803"/>
            <a:ext cx="4590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Mạnh Hào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D18PM02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2018-2023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F70A4-AADD-4ACB-919D-9A185908A8AA}"/>
              </a:ext>
            </a:extLst>
          </p:cNvPr>
          <p:cNvSpPr txBox="1"/>
          <p:nvPr/>
        </p:nvSpPr>
        <p:spPr>
          <a:xfrm>
            <a:off x="70475" y="857680"/>
            <a:ext cx="10881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2867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A242A-D2A9-4757-AC50-54E22E4E9F5F}"/>
              </a:ext>
            </a:extLst>
          </p:cNvPr>
          <p:cNvSpPr txBox="1"/>
          <p:nvPr/>
        </p:nvSpPr>
        <p:spPr>
          <a:xfrm>
            <a:off x="1072215" y="1387846"/>
            <a:ext cx="10819627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Laravel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5.x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Namespaces, Interfaces, Overloading, Anonymous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syntax.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1072214" y="3198172"/>
            <a:ext cx="10819627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lvl="0" indent="-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style, methods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DC03-A5EA-5BA5-3FB6-0252B25F12D0}"/>
              </a:ext>
            </a:extLst>
          </p:cNvPr>
          <p:cNvSpPr txBox="1"/>
          <p:nvPr/>
        </p:nvSpPr>
        <p:spPr>
          <a:xfrm>
            <a:off x="1072213" y="4209204"/>
            <a:ext cx="10819627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indent="-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buojc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SwiftMailer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SMTP,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SparkPost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Mandrill, PHP’s “mail” function, Amazon 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59C39-8295-64AA-627C-E4BF9512A325}"/>
              </a:ext>
            </a:extLst>
          </p:cNvPr>
          <p:cNvSpPr txBox="1"/>
          <p:nvPr/>
        </p:nvSpPr>
        <p:spPr>
          <a:xfrm>
            <a:off x="982850" y="5658962"/>
            <a:ext cx="10819627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lvl="0" indent="-45878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 backend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 backend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Memcached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Redis out-  of-the-box.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6BB89-F0E3-9D31-3669-2E06E19E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9865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3" grpId="0"/>
      <p:bldP spid="9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21527-E5C4-403A-AC96-4A20ED4E7A62}"/>
              </a:ext>
            </a:extLst>
          </p:cNvPr>
          <p:cNvSpPr txBox="1"/>
          <p:nvPr/>
        </p:nvSpPr>
        <p:spPr>
          <a:xfrm>
            <a:off x="925698" y="700697"/>
            <a:ext cx="10819627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lvl="0" indent="-45878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Artisan: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Artisan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Artisan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254F-31D3-E0F2-4EBC-31F1C54DE86D}"/>
              </a:ext>
            </a:extLst>
          </p:cNvPr>
          <p:cNvSpPr txBox="1"/>
          <p:nvPr/>
        </p:nvSpPr>
        <p:spPr>
          <a:xfrm>
            <a:off x="925698" y="1838925"/>
            <a:ext cx="10819627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indent="-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bower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Gulp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elixir,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  <a:p>
            <a:pPr marL="398463" indent="-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5B349-8F30-AEA8-7535-BF460F0111A5}"/>
              </a:ext>
            </a:extLst>
          </p:cNvPr>
          <p:cNvSpPr txBox="1"/>
          <p:nvPr/>
        </p:nvSpPr>
        <p:spPr>
          <a:xfrm>
            <a:off x="888480" y="2679564"/>
            <a:ext cx="10819627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Laracasts</a:t>
            </a:r>
            <a:r>
              <a:rPr lang="en-US" dirty="0"/>
              <a:t>.</a:t>
            </a:r>
          </a:p>
          <a:p>
            <a:pPr marL="458788" lvl="0" indent="-4587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6933-87FE-4EDB-5986-D53003EA6FEF}"/>
              </a:ext>
            </a:extLst>
          </p:cNvPr>
          <p:cNvSpPr txBox="1"/>
          <p:nvPr/>
        </p:nvSpPr>
        <p:spPr>
          <a:xfrm>
            <a:off x="888480" y="3251770"/>
            <a:ext cx="1081962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Container IoC: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Inversion of Control,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8788" lvl="0" indent="-4587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23DD1-848B-2235-77FC-C7DFFEC8D819}"/>
              </a:ext>
            </a:extLst>
          </p:cNvPr>
          <p:cNvSpPr txBox="1"/>
          <p:nvPr/>
        </p:nvSpPr>
        <p:spPr>
          <a:xfrm>
            <a:off x="888479" y="4144016"/>
            <a:ext cx="1081962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indent="-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 Reverse Routing: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8463" indent="-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C3E18-E7AA-3CFE-2C7B-022D7D2EC239}"/>
              </a:ext>
            </a:extLst>
          </p:cNvPr>
          <p:cNvSpPr txBox="1"/>
          <p:nvPr/>
        </p:nvSpPr>
        <p:spPr>
          <a:xfrm>
            <a:off x="836094" y="5254347"/>
            <a:ext cx="10819627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lvl="0" indent="-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 Eloquent ORM: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ActiveRecord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one-to-one, one-to-many, many-to-many, has-many-through, polymorphic,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many-to-many polymorphic.</a:t>
            </a:r>
          </a:p>
          <a:p>
            <a:pPr marL="458788" lvl="0" indent="-458788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48C14B-7463-34E3-DB1C-C0D4E861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0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F70A4-AADD-4ACB-919D-9A185908A8AA}"/>
              </a:ext>
            </a:extLst>
          </p:cNvPr>
          <p:cNvSpPr txBox="1"/>
          <p:nvPr/>
        </p:nvSpPr>
        <p:spPr>
          <a:xfrm>
            <a:off x="70475" y="634375"/>
            <a:ext cx="10881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2867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A242A-D2A9-4757-AC50-54E22E4E9F5F}"/>
              </a:ext>
            </a:extLst>
          </p:cNvPr>
          <p:cNvSpPr txBox="1"/>
          <p:nvPr/>
        </p:nvSpPr>
        <p:spPr>
          <a:xfrm>
            <a:off x="638176" y="1034485"/>
            <a:ext cx="11253666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638176" y="2673261"/>
            <a:ext cx="112536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4  sang 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371BB-10AF-401D-414F-9DC2F7CC9DED}"/>
              </a:ext>
            </a:extLst>
          </p:cNvPr>
          <p:cNvSpPr txBox="1"/>
          <p:nvPr/>
        </p:nvSpPr>
        <p:spPr>
          <a:xfrm>
            <a:off x="638176" y="3411925"/>
            <a:ext cx="11216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lvl="0" indent="-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/>
              <a:t>.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dependency injection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5805E-1769-7ACE-EE36-1FD14CDE97C1}"/>
              </a:ext>
            </a:extLst>
          </p:cNvPr>
          <p:cNvSpPr txBox="1"/>
          <p:nvPr/>
        </p:nvSpPr>
        <p:spPr>
          <a:xfrm>
            <a:off x="600682" y="4870613"/>
            <a:ext cx="11216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lvl="0" indent="-45878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application/website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DB989-A39D-C0FD-FABF-74D7EC20D1B3}"/>
              </a:ext>
            </a:extLst>
          </p:cNvPr>
          <p:cNvSpPr txBox="1"/>
          <p:nvPr/>
        </p:nvSpPr>
        <p:spPr>
          <a:xfrm>
            <a:off x="638176" y="5492053"/>
            <a:ext cx="11141183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JSON API. </a:t>
            </a:r>
          </a:p>
          <a:p>
            <a:pPr marL="458788" lvl="0" indent="-4587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35277-CD7C-63B7-E81D-C1B226E3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63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3" grpId="0"/>
      <p:bldP spid="9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A242A-D2A9-4757-AC50-54E22E4E9F5F}"/>
              </a:ext>
            </a:extLst>
          </p:cNvPr>
          <p:cNvSpPr txBox="1"/>
          <p:nvPr/>
        </p:nvSpPr>
        <p:spPr>
          <a:xfrm>
            <a:off x="1049007" y="849418"/>
            <a:ext cx="1081962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8788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1006299" y="1559017"/>
            <a:ext cx="1081962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8788"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selector.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/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D2051-699D-4887-A69B-C7B031CA6CB9}"/>
              </a:ext>
            </a:extLst>
          </p:cNvPr>
          <p:cNvSpPr txBox="1"/>
          <p:nvPr/>
        </p:nvSpPr>
        <p:spPr>
          <a:xfrm>
            <a:off x="1006298" y="2571564"/>
            <a:ext cx="108196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60325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16E1C-0497-4660-82C8-CC2EC786D850}"/>
              </a:ext>
            </a:extLst>
          </p:cNvPr>
          <p:cNvSpPr/>
          <p:nvPr/>
        </p:nvSpPr>
        <p:spPr>
          <a:xfrm>
            <a:off x="1623635" y="3429000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EB063-634F-46C7-B37C-71F9E8CAFCED}"/>
              </a:ext>
            </a:extLst>
          </p:cNvPr>
          <p:cNvSpPr/>
          <p:nvPr/>
        </p:nvSpPr>
        <p:spPr>
          <a:xfrm>
            <a:off x="4659257" y="3409376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  <a:spcAft>
                <a:spcPts val="1000"/>
              </a:spcAft>
              <a:buSzPts val="1300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Atributes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HTML</a:t>
            </a:r>
            <a:endParaRPr lang="en-US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A0C16-76EE-4E36-8943-8CE55E0EA038}"/>
              </a:ext>
            </a:extLst>
          </p:cNvPr>
          <p:cNvSpPr/>
          <p:nvPr/>
        </p:nvSpPr>
        <p:spPr>
          <a:xfrm>
            <a:off x="7825165" y="3429000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D55A0-45D0-4511-BAD7-DAC69E80E1FF}"/>
              </a:ext>
            </a:extLst>
          </p:cNvPr>
          <p:cNvSpPr/>
          <p:nvPr/>
        </p:nvSpPr>
        <p:spPr>
          <a:xfrm>
            <a:off x="1623635" y="4636982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A012A-A4E1-4A35-A659-291D37F3E70D}"/>
              </a:ext>
            </a:extLst>
          </p:cNvPr>
          <p:cNvSpPr/>
          <p:nvPr/>
        </p:nvSpPr>
        <p:spPr>
          <a:xfrm>
            <a:off x="4659257" y="4636982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B69EA9-0EEA-48C0-8CC4-FCF47D3B486B}"/>
              </a:ext>
            </a:extLst>
          </p:cNvPr>
          <p:cNvSpPr/>
          <p:nvPr/>
        </p:nvSpPr>
        <p:spPr>
          <a:xfrm>
            <a:off x="7825165" y="4636982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Object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F48FE-F40D-4051-B74E-8EA4F7FBCD49}"/>
              </a:ext>
            </a:extLst>
          </p:cNvPr>
          <p:cNvSpPr/>
          <p:nvPr/>
        </p:nvSpPr>
        <p:spPr>
          <a:xfrm>
            <a:off x="1623635" y="5718480"/>
            <a:ext cx="2743200" cy="90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443999-1135-23B7-3DF5-B89DD7A4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04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9" grpId="0"/>
      <p:bldP spid="6" grpId="0"/>
      <p:bldP spid="3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A242A-D2A9-4757-AC50-54E22E4E9F5F}"/>
              </a:ext>
            </a:extLst>
          </p:cNvPr>
          <p:cNvSpPr txBox="1"/>
          <p:nvPr/>
        </p:nvSpPr>
        <p:spPr>
          <a:xfrm>
            <a:off x="1049007" y="849418"/>
            <a:ext cx="1081962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8788"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1049006" y="1960822"/>
            <a:ext cx="1081962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8788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0" indent="4587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D2051-699D-4887-A69B-C7B031CA6CB9}"/>
              </a:ext>
            </a:extLst>
          </p:cNvPr>
          <p:cNvSpPr txBox="1"/>
          <p:nvPr/>
        </p:nvSpPr>
        <p:spPr>
          <a:xfrm>
            <a:off x="600076" y="2310957"/>
            <a:ext cx="111887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19KB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A3F57-F4DE-4571-A9E8-11D25447BE4A}"/>
              </a:ext>
            </a:extLst>
          </p:cNvPr>
          <p:cNvSpPr txBox="1"/>
          <p:nvPr/>
        </p:nvSpPr>
        <p:spPr>
          <a:xfrm>
            <a:off x="600076" y="2747363"/>
            <a:ext cx="11188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458788" algn="just">
              <a:buFont typeface="Wingdings" panose="05000000000000000000" pitchFamily="2" charset="2"/>
              <a:buChar char="ü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Chrome, Firefox, Safari, MS Edge, IE, 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44431-1394-43D0-8B09-C364855861E7}"/>
              </a:ext>
            </a:extLst>
          </p:cNvPr>
          <p:cNvSpPr txBox="1"/>
          <p:nvPr/>
        </p:nvSpPr>
        <p:spPr>
          <a:xfrm>
            <a:off x="600075" y="3437986"/>
            <a:ext cx="111887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344488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/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376B3-7C97-FD7B-AAD3-6E9AE4698D91}"/>
              </a:ext>
            </a:extLst>
          </p:cNvPr>
          <p:cNvSpPr txBox="1"/>
          <p:nvPr/>
        </p:nvSpPr>
        <p:spPr>
          <a:xfrm>
            <a:off x="600075" y="4104306"/>
            <a:ext cx="1126855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Sizzle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0568-9D96-9F81-654B-705C3F1A3120}"/>
              </a:ext>
            </a:extLst>
          </p:cNvPr>
          <p:cNvSpPr txBox="1"/>
          <p:nvPr/>
        </p:nvSpPr>
        <p:spPr>
          <a:xfrm>
            <a:off x="600074" y="4774410"/>
            <a:ext cx="11268559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400050" algn="just">
              <a:buFont typeface="Wingdings" panose="05000000000000000000" pitchFamily="2" charset="2"/>
              <a:buChar char="ü"/>
            </a:pPr>
            <a:r>
              <a:rPr lang="en-US" b="1" i="1" dirty="0"/>
              <a:t>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snippet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dirty="0"/>
              <a:t>.</a:t>
            </a:r>
          </a:p>
          <a:p>
            <a:pPr indent="4587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87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3F9D8-1E50-E555-B479-1F78B9471E1F}"/>
              </a:ext>
            </a:extLst>
          </p:cNvPr>
          <p:cNvSpPr txBox="1"/>
          <p:nvPr/>
        </p:nvSpPr>
        <p:spPr>
          <a:xfrm>
            <a:off x="600073" y="5463091"/>
            <a:ext cx="11188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Handler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A1CD6-F534-D6C1-E005-994D4CB8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862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9" grpId="0"/>
      <p:bldP spid="6" grpId="0"/>
      <p:bldP spid="17" grpId="0"/>
      <p:bldP spid="18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A3F57-F4DE-4571-A9E8-11D25447BE4A}"/>
              </a:ext>
            </a:extLst>
          </p:cNvPr>
          <p:cNvSpPr txBox="1"/>
          <p:nvPr/>
        </p:nvSpPr>
        <p:spPr>
          <a:xfrm>
            <a:off x="486140" y="736259"/>
            <a:ext cx="10819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/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44431-1394-43D0-8B09-C364855861E7}"/>
              </a:ext>
            </a:extLst>
          </p:cNvPr>
          <p:cNvSpPr txBox="1"/>
          <p:nvPr/>
        </p:nvSpPr>
        <p:spPr>
          <a:xfrm>
            <a:off x="815992" y="1226167"/>
            <a:ext cx="10819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E53C1-4388-413F-BFDA-83F6BF2CDE93}"/>
              </a:ext>
            </a:extLst>
          </p:cNvPr>
          <p:cNvSpPr txBox="1"/>
          <p:nvPr/>
        </p:nvSpPr>
        <p:spPr>
          <a:xfrm>
            <a:off x="815991" y="1807515"/>
            <a:ext cx="10819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4213" indent="-28575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/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E068C-63D9-4B7D-BB34-52E628EBDF40}"/>
              </a:ext>
            </a:extLst>
          </p:cNvPr>
          <p:cNvSpPr txBox="1"/>
          <p:nvPr/>
        </p:nvSpPr>
        <p:spPr>
          <a:xfrm>
            <a:off x="815992" y="2546178"/>
            <a:ext cx="10819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dirty="0"/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AD0E9-2F40-4841-BCC9-281EC3E83D94}"/>
              </a:ext>
            </a:extLst>
          </p:cNvPr>
          <p:cNvSpPr txBox="1"/>
          <p:nvPr/>
        </p:nvSpPr>
        <p:spPr>
          <a:xfrm>
            <a:off x="815990" y="3094818"/>
            <a:ext cx="10819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/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A4263-7E97-4990-B265-60A22A0BEF04}"/>
              </a:ext>
            </a:extLst>
          </p:cNvPr>
          <p:cNvSpPr txBox="1"/>
          <p:nvPr/>
        </p:nvSpPr>
        <p:spPr>
          <a:xfrm>
            <a:off x="815990" y="3746506"/>
            <a:ext cx="10819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/>
              <a:t>.</a:t>
            </a:r>
          </a:p>
          <a:p>
            <a:pPr marL="398463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C4548-B87C-6706-E31E-FD79CD24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294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8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A3F57-F4DE-4571-A9E8-11D25447BE4A}"/>
              </a:ext>
            </a:extLst>
          </p:cNvPr>
          <p:cNvSpPr txBox="1"/>
          <p:nvPr/>
        </p:nvSpPr>
        <p:spPr>
          <a:xfrm>
            <a:off x="486140" y="736259"/>
            <a:ext cx="10819627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JavaScript and XML, AJAX = Asynchronous JavaScript and XML.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Asynchronous, JavaScript, XML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44431-1394-43D0-8B09-C364855861E7}"/>
              </a:ext>
            </a:extLst>
          </p:cNvPr>
          <p:cNvSpPr txBox="1"/>
          <p:nvPr/>
        </p:nvSpPr>
        <p:spPr>
          <a:xfrm>
            <a:off x="629964" y="1657767"/>
            <a:ext cx="10819627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AD0E9-2F40-4841-BCC9-281EC3E83D94}"/>
              </a:ext>
            </a:extLst>
          </p:cNvPr>
          <p:cNvSpPr txBox="1"/>
          <p:nvPr/>
        </p:nvSpPr>
        <p:spPr>
          <a:xfrm>
            <a:off x="686186" y="2663607"/>
            <a:ext cx="1081962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E1914-F45F-42B0-B04C-ECE7D4C80ADE}"/>
              </a:ext>
            </a:extLst>
          </p:cNvPr>
          <p:cNvSpPr txBox="1"/>
          <p:nvPr/>
        </p:nvSpPr>
        <p:spPr>
          <a:xfrm>
            <a:off x="686186" y="3353576"/>
            <a:ext cx="1081962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indent="-34290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0431-42B8-08FC-5D7B-BD7DB6CF88D6}"/>
              </a:ext>
            </a:extLst>
          </p:cNvPr>
          <p:cNvSpPr txBox="1"/>
          <p:nvPr/>
        </p:nvSpPr>
        <p:spPr>
          <a:xfrm>
            <a:off x="486139" y="4179559"/>
            <a:ext cx="108196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Ajax: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8E5E3-90DD-5F25-F064-286F352192D3}"/>
              </a:ext>
            </a:extLst>
          </p:cNvPr>
          <p:cNvSpPr txBox="1"/>
          <p:nvPr/>
        </p:nvSpPr>
        <p:spPr>
          <a:xfrm>
            <a:off x="686185" y="4598147"/>
            <a:ext cx="10819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Callbacks: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AJAX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/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C6DBB-7377-678B-5AF4-9A675B39A001}"/>
              </a:ext>
            </a:extLst>
          </p:cNvPr>
          <p:cNvSpPr txBox="1"/>
          <p:nvPr/>
        </p:nvSpPr>
        <p:spPr>
          <a:xfrm>
            <a:off x="629964" y="5780872"/>
            <a:ext cx="10819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8788" indent="-60325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577A9-2E70-275A-4DC9-5B133C30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438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1" grpId="0"/>
      <p:bldP spid="9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44431-1394-43D0-8B09-C364855861E7}"/>
              </a:ext>
            </a:extLst>
          </p:cNvPr>
          <p:cNvSpPr txBox="1"/>
          <p:nvPr/>
        </p:nvSpPr>
        <p:spPr>
          <a:xfrm>
            <a:off x="686185" y="794433"/>
            <a:ext cx="10819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/>
              <a:t>.</a:t>
            </a:r>
          </a:p>
          <a:p>
            <a:pPr marL="398463" algn="just"/>
            <a:endParaRPr lang="en-US" dirty="0"/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AD0E9-2F40-4841-BCC9-281EC3E83D94}"/>
              </a:ext>
            </a:extLst>
          </p:cNvPr>
          <p:cNvSpPr txBox="1"/>
          <p:nvPr/>
        </p:nvSpPr>
        <p:spPr>
          <a:xfrm>
            <a:off x="686185" y="1587508"/>
            <a:ext cx="10819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Netflix.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54C40-067A-2A49-DF0F-EA4E45C1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850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44431-1394-43D0-8B09-C364855861E7}"/>
              </a:ext>
            </a:extLst>
          </p:cNvPr>
          <p:cNvSpPr txBox="1"/>
          <p:nvPr/>
        </p:nvSpPr>
        <p:spPr>
          <a:xfrm>
            <a:off x="686185" y="794433"/>
            <a:ext cx="1081962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responsive.</a:t>
            </a:r>
          </a:p>
          <a:p>
            <a:pPr marL="398463" algn="just"/>
            <a:endParaRPr lang="en-US" dirty="0"/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AD0E9-2F40-4841-BCC9-281EC3E83D94}"/>
              </a:ext>
            </a:extLst>
          </p:cNvPr>
          <p:cNvSpPr txBox="1"/>
          <p:nvPr/>
        </p:nvSpPr>
        <p:spPr>
          <a:xfrm>
            <a:off x="686183" y="1440005"/>
            <a:ext cx="1081962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typography, forms, buttons, tables, grids, navigation, image carousels</a:t>
            </a:r>
            <a:r>
              <a:rPr lang="en-US" dirty="0"/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6E3CF-9888-4D3F-B1EB-2EE0FADA8F62}"/>
              </a:ext>
            </a:extLst>
          </p:cNvPr>
          <p:cNvSpPr txBox="1"/>
          <p:nvPr/>
        </p:nvSpPr>
        <p:spPr>
          <a:xfrm>
            <a:off x="686182" y="2089101"/>
            <a:ext cx="1081962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webiste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designer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framework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B089A-568E-4939-B5EA-F5285202F0BA}"/>
              </a:ext>
            </a:extLst>
          </p:cNvPr>
          <p:cNvSpPr txBox="1"/>
          <p:nvPr/>
        </p:nvSpPr>
        <p:spPr>
          <a:xfrm>
            <a:off x="686181" y="3277821"/>
            <a:ext cx="1081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 Bootstrap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61FAD-E5F3-B3EC-2AB7-FA64C536C0CD}"/>
              </a:ext>
            </a:extLst>
          </p:cNvPr>
          <p:cNvSpPr txBox="1"/>
          <p:nvPr/>
        </p:nvSpPr>
        <p:spPr>
          <a:xfrm>
            <a:off x="686181" y="3932409"/>
            <a:ext cx="10819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4213" indent="-28575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indent="-4000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pPr marL="398463" algn="just"/>
            <a:endParaRPr lang="en-US" dirty="0"/>
          </a:p>
          <a:p>
            <a:pPr marL="39846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FC21-50E9-DAE3-4761-B03D87C6D847}"/>
              </a:ext>
            </a:extLst>
          </p:cNvPr>
          <p:cNvSpPr txBox="1"/>
          <p:nvPr/>
        </p:nvSpPr>
        <p:spPr>
          <a:xfrm>
            <a:off x="603482" y="5121129"/>
            <a:ext cx="10819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43E9D8-3928-0924-3BC1-E797622B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423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6" grpId="0"/>
      <p:bldP spid="9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1499245" y="1596719"/>
            <a:ext cx="9185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3. PHÂN TÍCH THIẾT KẾ CƠ SỞ DỮ LIỆU VÀ CÁC CHỨC NĂNG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7B3CE-B69D-C4CE-5D14-3092158A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140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5015955" y="313732"/>
            <a:ext cx="216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LỜI CÁM 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3819C-93A7-4CA4-9811-0872B49BC6F4}"/>
              </a:ext>
            </a:extLst>
          </p:cNvPr>
          <p:cNvSpPr txBox="1"/>
          <p:nvPr/>
        </p:nvSpPr>
        <p:spPr>
          <a:xfrm>
            <a:off x="870649" y="853148"/>
            <a:ext cx="10972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69850" indent="57150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“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Xây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dựng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website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thoại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cửa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Kim Long”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nay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Dầu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báu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suốt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giảng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dạy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suốt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.VnTime"/>
            </a:endParaRPr>
          </a:p>
          <a:p>
            <a:pPr marL="369570" marR="73660" indent="45656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Hữu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giảng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dạy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lực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.VnTime"/>
            </a:endParaRPr>
          </a:p>
          <a:p>
            <a:pPr marL="369570" marR="71755" indent="45656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gắng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tránh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khỏi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những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thiếu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xót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cũng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như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những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hạn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chế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nhất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mong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nhận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được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sự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đóng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góp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ý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chỉ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bảo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tận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tình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cảm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thông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của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quí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thầy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cô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các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bạn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để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đề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tài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của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hoàn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thực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.VnTime"/>
            </a:endParaRPr>
          </a:p>
          <a:p>
            <a:pPr marL="826770"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cảm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.VnTime"/>
              </a:rPr>
              <a:t>!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.VnTime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E5C9B-84FF-5BCB-1C1E-57B8904C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8849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7573" y="271213"/>
            <a:ext cx="890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A0AB9E0D-CDC4-445A-8077-15290AE5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8" y="1011994"/>
            <a:ext cx="10980375" cy="49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EE099-C725-4124-B98E-C802B6CFA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1007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40C119-1B27-4ECB-9AA5-2D0A755F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89669"/>
              </p:ext>
            </p:extLst>
          </p:nvPr>
        </p:nvGraphicFramePr>
        <p:xfrm>
          <a:off x="518010" y="800976"/>
          <a:ext cx="10881379" cy="322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03">
                  <a:extLst>
                    <a:ext uri="{9D8B030D-6E8A-4147-A177-3AD203B41FA5}">
                      <a16:colId xmlns:a16="http://schemas.microsoft.com/office/drawing/2014/main" val="2008559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849347371"/>
                    </a:ext>
                  </a:extLst>
                </a:gridCol>
                <a:gridCol w="7298876">
                  <a:extLst>
                    <a:ext uri="{9D8B030D-6E8A-4147-A177-3AD203B41FA5}">
                      <a16:colId xmlns:a16="http://schemas.microsoft.com/office/drawing/2014/main" val="2013114221"/>
                    </a:ext>
                  </a:extLst>
                </a:gridCol>
              </a:tblGrid>
              <a:tr h="56892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kiệu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38372"/>
                  </a:ext>
                </a:extLst>
              </a:tr>
              <a:tr h="918348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20"/>
                        </a:spcBef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0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65150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webstie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998029"/>
                  </a:ext>
                </a:extLst>
              </a:tr>
              <a:tr h="87386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0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65150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website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388178"/>
                  </a:ext>
                </a:extLst>
              </a:tr>
              <a:tr h="860347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0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65150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website,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47070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0C7F335-0FEB-955F-5368-BD3C3DD3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287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C6E2E-6494-9493-F17B-CB0B8E3F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2" y="739421"/>
            <a:ext cx="11013340" cy="58657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FE5A31-060A-9FFB-291A-807433AA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289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D314AC5B-31BD-FDF8-973E-9897FED5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58837"/>
            <a:ext cx="10939463" cy="529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713AA-5139-5FFE-B7E4-166A7A4F9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963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Use case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69442-0C22-7E42-867B-D84B9A8A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573E21BB-458C-C30D-8369-178985BC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775396"/>
            <a:ext cx="10886711" cy="486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13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 Use case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69442-0C22-7E42-867B-D84B9A8A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D807100C-7953-DEC5-79D6-DC599D9B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9" y="775397"/>
            <a:ext cx="11032691" cy="52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77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21627" y="231590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64950"/>
              </p:ext>
            </p:extLst>
          </p:nvPr>
        </p:nvGraphicFramePr>
        <p:xfrm>
          <a:off x="624211" y="730835"/>
          <a:ext cx="10943577" cy="5697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8150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–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tiên quyết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8150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60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 sự kiện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590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 sự kiện thay thế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590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70" marR="6307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C7E3FED-2F7A-F774-1143-B8A22D98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93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48653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23290"/>
              </p:ext>
            </p:extLst>
          </p:nvPr>
        </p:nvGraphicFramePr>
        <p:xfrm>
          <a:off x="624211" y="739421"/>
          <a:ext cx="10943577" cy="5676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8150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nhân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viên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làm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cửa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hàng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Được nhận vào làm việc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8150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sự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kiện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60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Từ giao diện nhân viên, admin chọn thêm nhân viên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 thống hiện giao diện thêm nhân viên, yêu cầu admin nhập thông tin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 nhập thông tin vào rồi nhấn nút “thêm”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 thống sẽ kiểm tra thông tin, nếu sai sẽ hiện thông báo và quay lại bước 1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Nếu đúng sẽ hiện thông báo và quay lại trang danh sách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936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590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kiện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sau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lý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78EF78-2FBF-0C1D-A924-B5DFEA37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05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12617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26235"/>
              </p:ext>
            </p:extLst>
          </p:nvPr>
        </p:nvGraphicFramePr>
        <p:xfrm>
          <a:off x="624211" y="681157"/>
          <a:ext cx="10943577" cy="586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8150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 người admin/ nhân viên vào hệ thống và muốn thêm sản phẩm mới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281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nhân viên cần đăng nhập vào hệ thống trước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8150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60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sự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kiện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chính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1. Admin/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2.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tiếp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3.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mới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4.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5.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từng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3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936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590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kiện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sau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08BE71F-95FF-6A9D-C1D4-78576200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96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71771"/>
              </p:ext>
            </p:extLst>
          </p:nvPr>
        </p:nvGraphicFramePr>
        <p:xfrm>
          <a:off x="592680" y="715270"/>
          <a:ext cx="10943577" cy="5845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351691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Sửa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Sửa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 admin/ nhân viên muốn sửa thông tin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Admin,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nhân viên đăng nhập vào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351691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3493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tiếp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muốn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sửa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sửa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Giao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sửa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ra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chỉnh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sửa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nhấn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nút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nhật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3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751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chỉnh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sửa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liệu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17172B2-C337-E40C-D253-EECA352D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7685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2880122" y="199207"/>
            <a:ext cx="546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FD2819-F5B5-4C87-BB56-71BD603A3DAF}"/>
              </a:ext>
            </a:extLst>
          </p:cNvPr>
          <p:cNvGrpSpPr/>
          <p:nvPr/>
        </p:nvGrpSpPr>
        <p:grpSpPr>
          <a:xfrm>
            <a:off x="1538289" y="852008"/>
            <a:ext cx="8153399" cy="731520"/>
            <a:chOff x="857251" y="719213"/>
            <a:chExt cx="8153399" cy="8534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0E09F1-8C84-4A56-82D7-12A795248EE9}"/>
                </a:ext>
              </a:extLst>
            </p:cNvPr>
            <p:cNvGrpSpPr/>
            <p:nvPr/>
          </p:nvGrpSpPr>
          <p:grpSpPr>
            <a:xfrm>
              <a:off x="857251" y="719213"/>
              <a:ext cx="8153399" cy="853455"/>
              <a:chOff x="938214" y="1604963"/>
              <a:chExt cx="8153399" cy="9572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55BE5C-0E9B-4BBD-B14D-87774D97C1C8}"/>
                  </a:ext>
                </a:extLst>
              </p:cNvPr>
              <p:cNvSpPr/>
              <p:nvPr/>
            </p:nvSpPr>
            <p:spPr>
              <a:xfrm>
                <a:off x="1724024" y="1604963"/>
                <a:ext cx="7367589" cy="957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 1. TỔNG QUAN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B33C479-8F73-4099-B6CF-F1924874250B}"/>
                  </a:ext>
                </a:extLst>
              </p:cNvPr>
              <p:cNvSpPr/>
              <p:nvPr/>
            </p:nvSpPr>
            <p:spPr>
              <a:xfrm>
                <a:off x="938214" y="1604963"/>
                <a:ext cx="785812" cy="957262"/>
              </a:xfrm>
              <a:custGeom>
                <a:avLst/>
                <a:gdLst>
                  <a:gd name="connsiteX0" fmla="*/ 790575 w 790575"/>
                  <a:gd name="connsiteY0" fmla="*/ 0 h 823913"/>
                  <a:gd name="connsiteX1" fmla="*/ 790575 w 790575"/>
                  <a:gd name="connsiteY1" fmla="*/ 823913 h 823913"/>
                  <a:gd name="connsiteX2" fmla="*/ 0 w 790575"/>
                  <a:gd name="connsiteY2" fmla="*/ 411957 h 82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575" h="823913">
                    <a:moveTo>
                      <a:pt x="790575" y="0"/>
                    </a:moveTo>
                    <a:lnTo>
                      <a:pt x="790575" y="823913"/>
                    </a:lnTo>
                    <a:lnTo>
                      <a:pt x="0" y="41195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442EF4-1614-4650-9EFF-8E3472E62509}"/>
                </a:ext>
              </a:extLst>
            </p:cNvPr>
            <p:cNvSpPr txBox="1"/>
            <p:nvPr/>
          </p:nvSpPr>
          <p:spPr>
            <a:xfrm>
              <a:off x="1140619" y="898140"/>
              <a:ext cx="485774" cy="430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n w="0">
                    <a:noFill/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01</a:t>
              </a:r>
              <a:endParaRPr lang="en-US" b="1" dirty="0">
                <a:ln w="22225">
                  <a:noFill/>
                  <a:prstDash val="solid"/>
                </a:ln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B0601C-1059-402F-B864-BFF06E585681}"/>
              </a:ext>
            </a:extLst>
          </p:cNvPr>
          <p:cNvGrpSpPr/>
          <p:nvPr/>
        </p:nvGrpSpPr>
        <p:grpSpPr>
          <a:xfrm>
            <a:off x="1538289" y="1909953"/>
            <a:ext cx="8153399" cy="731520"/>
            <a:chOff x="857251" y="719213"/>
            <a:chExt cx="8153399" cy="8534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0081A2-78C5-41FE-949A-211F11EFA78A}"/>
                </a:ext>
              </a:extLst>
            </p:cNvPr>
            <p:cNvGrpSpPr/>
            <p:nvPr/>
          </p:nvGrpSpPr>
          <p:grpSpPr>
            <a:xfrm>
              <a:off x="857251" y="719213"/>
              <a:ext cx="8153399" cy="853455"/>
              <a:chOff x="938214" y="1604963"/>
              <a:chExt cx="8153399" cy="95726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B603BE6-0C3A-4412-9F57-8DFD761A7A9E}"/>
                  </a:ext>
                </a:extLst>
              </p:cNvPr>
              <p:cNvSpPr/>
              <p:nvPr/>
            </p:nvSpPr>
            <p:spPr>
              <a:xfrm>
                <a:off x="1724024" y="1604963"/>
                <a:ext cx="7367589" cy="957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 2. CƠ SỞ LÝ THUYẾT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368DC31-D0DD-469C-8356-FDBEFC3CB7FA}"/>
                  </a:ext>
                </a:extLst>
              </p:cNvPr>
              <p:cNvSpPr/>
              <p:nvPr/>
            </p:nvSpPr>
            <p:spPr>
              <a:xfrm>
                <a:off x="938214" y="1604963"/>
                <a:ext cx="785812" cy="957262"/>
              </a:xfrm>
              <a:custGeom>
                <a:avLst/>
                <a:gdLst>
                  <a:gd name="connsiteX0" fmla="*/ 790575 w 790575"/>
                  <a:gd name="connsiteY0" fmla="*/ 0 h 823913"/>
                  <a:gd name="connsiteX1" fmla="*/ 790575 w 790575"/>
                  <a:gd name="connsiteY1" fmla="*/ 823913 h 823913"/>
                  <a:gd name="connsiteX2" fmla="*/ 0 w 790575"/>
                  <a:gd name="connsiteY2" fmla="*/ 411957 h 82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575" h="823913">
                    <a:moveTo>
                      <a:pt x="790575" y="0"/>
                    </a:moveTo>
                    <a:lnTo>
                      <a:pt x="790575" y="823913"/>
                    </a:lnTo>
                    <a:lnTo>
                      <a:pt x="0" y="41195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B7AFF5-F728-4B16-837D-6BCAB507AE33}"/>
                </a:ext>
              </a:extLst>
            </p:cNvPr>
            <p:cNvSpPr txBox="1"/>
            <p:nvPr/>
          </p:nvSpPr>
          <p:spPr>
            <a:xfrm>
              <a:off x="1140619" y="898140"/>
              <a:ext cx="485774" cy="430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321906-FD86-42C4-B3FF-1CD8C8A725E0}"/>
              </a:ext>
            </a:extLst>
          </p:cNvPr>
          <p:cNvGrpSpPr/>
          <p:nvPr/>
        </p:nvGrpSpPr>
        <p:grpSpPr>
          <a:xfrm>
            <a:off x="1538289" y="2793422"/>
            <a:ext cx="8153399" cy="731520"/>
            <a:chOff x="857251" y="719213"/>
            <a:chExt cx="8153399" cy="8534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FA404A6-358F-4B30-A197-C160ACD5983C}"/>
                </a:ext>
              </a:extLst>
            </p:cNvPr>
            <p:cNvGrpSpPr/>
            <p:nvPr/>
          </p:nvGrpSpPr>
          <p:grpSpPr>
            <a:xfrm>
              <a:off x="857251" y="719213"/>
              <a:ext cx="8153399" cy="853455"/>
              <a:chOff x="938214" y="1604963"/>
              <a:chExt cx="8153399" cy="9572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64CFF8-65BA-4EF0-B7F5-207916FF411C}"/>
                  </a:ext>
                </a:extLst>
              </p:cNvPr>
              <p:cNvSpPr/>
              <p:nvPr/>
            </p:nvSpPr>
            <p:spPr>
              <a:xfrm>
                <a:off x="1724024" y="1604963"/>
                <a:ext cx="7367589" cy="957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 indent="-274320" algn="ctr"/>
                <a:r>
                  <a:rPr lang="en-US" sz="1800" b="1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CHƯƠNG 3. PHÂN TÍCH THIẾT KẾ CƠ SỞ DỮ LIỆU VÀ CÁC CHỨC NĂNG</a:t>
                </a: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94B7B16-3DCB-4A00-BE23-CA4F2D851431}"/>
                  </a:ext>
                </a:extLst>
              </p:cNvPr>
              <p:cNvSpPr/>
              <p:nvPr/>
            </p:nvSpPr>
            <p:spPr>
              <a:xfrm>
                <a:off x="938214" y="1604963"/>
                <a:ext cx="785812" cy="957262"/>
              </a:xfrm>
              <a:custGeom>
                <a:avLst/>
                <a:gdLst>
                  <a:gd name="connsiteX0" fmla="*/ 790575 w 790575"/>
                  <a:gd name="connsiteY0" fmla="*/ 0 h 823913"/>
                  <a:gd name="connsiteX1" fmla="*/ 790575 w 790575"/>
                  <a:gd name="connsiteY1" fmla="*/ 823913 h 823913"/>
                  <a:gd name="connsiteX2" fmla="*/ 0 w 790575"/>
                  <a:gd name="connsiteY2" fmla="*/ 411957 h 82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575" h="823913">
                    <a:moveTo>
                      <a:pt x="790575" y="0"/>
                    </a:moveTo>
                    <a:lnTo>
                      <a:pt x="790575" y="823913"/>
                    </a:lnTo>
                    <a:lnTo>
                      <a:pt x="0" y="41195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CC4D7D-7489-4090-8541-C034B9E25540}"/>
                </a:ext>
              </a:extLst>
            </p:cNvPr>
            <p:cNvSpPr txBox="1"/>
            <p:nvPr/>
          </p:nvSpPr>
          <p:spPr>
            <a:xfrm>
              <a:off x="1140619" y="898140"/>
              <a:ext cx="485774" cy="430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F13E56-1DD4-4FC6-92C7-0E08CDF24BA4}"/>
              </a:ext>
            </a:extLst>
          </p:cNvPr>
          <p:cNvGrpSpPr/>
          <p:nvPr/>
        </p:nvGrpSpPr>
        <p:grpSpPr>
          <a:xfrm>
            <a:off x="1538289" y="3726705"/>
            <a:ext cx="8153399" cy="731520"/>
            <a:chOff x="857251" y="719213"/>
            <a:chExt cx="8153399" cy="8534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5CA8E2-5A6A-4793-B21E-3A82E4448B1F}"/>
                </a:ext>
              </a:extLst>
            </p:cNvPr>
            <p:cNvGrpSpPr/>
            <p:nvPr/>
          </p:nvGrpSpPr>
          <p:grpSpPr>
            <a:xfrm>
              <a:off x="857251" y="719213"/>
              <a:ext cx="8153399" cy="853455"/>
              <a:chOff x="938214" y="1604963"/>
              <a:chExt cx="8153399" cy="95726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82E1AE-7CF1-4655-B6DB-74EE9A38547E}"/>
                  </a:ext>
                </a:extLst>
              </p:cNvPr>
              <p:cNvSpPr/>
              <p:nvPr/>
            </p:nvSpPr>
            <p:spPr>
              <a:xfrm>
                <a:off x="1724024" y="1604963"/>
                <a:ext cx="7367589" cy="957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63600" marR="570230" indent="-274320" algn="ctr">
                  <a:lnSpc>
                    <a:spcPct val="150000"/>
                  </a:lnSpc>
                  <a:spcBef>
                    <a:spcPts val="430"/>
                  </a:spcBef>
                  <a:spcAft>
                    <a:spcPts val="0"/>
                  </a:spcAft>
                </a:pPr>
                <a:r>
                  <a:rPr lang="en-US" sz="1800" b="1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CHƯƠNG 4. XÂY DỰNG ỨNG DỤNG</a:t>
                </a: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C40BCAB-FCE9-4C9F-B86E-19734870D21B}"/>
                  </a:ext>
                </a:extLst>
              </p:cNvPr>
              <p:cNvSpPr/>
              <p:nvPr/>
            </p:nvSpPr>
            <p:spPr>
              <a:xfrm>
                <a:off x="938214" y="1604963"/>
                <a:ext cx="785812" cy="957262"/>
              </a:xfrm>
              <a:custGeom>
                <a:avLst/>
                <a:gdLst>
                  <a:gd name="connsiteX0" fmla="*/ 790575 w 790575"/>
                  <a:gd name="connsiteY0" fmla="*/ 0 h 823913"/>
                  <a:gd name="connsiteX1" fmla="*/ 790575 w 790575"/>
                  <a:gd name="connsiteY1" fmla="*/ 823913 h 823913"/>
                  <a:gd name="connsiteX2" fmla="*/ 0 w 790575"/>
                  <a:gd name="connsiteY2" fmla="*/ 411957 h 82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575" h="823913">
                    <a:moveTo>
                      <a:pt x="790575" y="0"/>
                    </a:moveTo>
                    <a:lnTo>
                      <a:pt x="790575" y="823913"/>
                    </a:lnTo>
                    <a:lnTo>
                      <a:pt x="0" y="41195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50CAFD-2C15-4A9C-8EE8-D323BC2BDF9B}"/>
                </a:ext>
              </a:extLst>
            </p:cNvPr>
            <p:cNvSpPr txBox="1"/>
            <p:nvPr/>
          </p:nvSpPr>
          <p:spPr>
            <a:xfrm>
              <a:off x="1140619" y="898140"/>
              <a:ext cx="485774" cy="430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D175EF-ED55-4132-8A38-D649676D2CF1}"/>
              </a:ext>
            </a:extLst>
          </p:cNvPr>
          <p:cNvGrpSpPr/>
          <p:nvPr/>
        </p:nvGrpSpPr>
        <p:grpSpPr>
          <a:xfrm>
            <a:off x="1538289" y="4686281"/>
            <a:ext cx="8153399" cy="731520"/>
            <a:chOff x="857251" y="719213"/>
            <a:chExt cx="8153399" cy="8534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36011DD-6399-459A-93AE-15EE8D046523}"/>
                </a:ext>
              </a:extLst>
            </p:cNvPr>
            <p:cNvGrpSpPr/>
            <p:nvPr/>
          </p:nvGrpSpPr>
          <p:grpSpPr>
            <a:xfrm>
              <a:off x="857251" y="719213"/>
              <a:ext cx="8153399" cy="853455"/>
              <a:chOff x="938214" y="1604963"/>
              <a:chExt cx="8153399" cy="95726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DBACA1F-52B3-491D-9F01-A8389AC4B880}"/>
                  </a:ext>
                </a:extLst>
              </p:cNvPr>
              <p:cNvSpPr/>
              <p:nvPr/>
            </p:nvSpPr>
            <p:spPr>
              <a:xfrm>
                <a:off x="1724024" y="1604963"/>
                <a:ext cx="7367589" cy="957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 indent="-274320" algn="ctr"/>
                <a:r>
                  <a:rPr lang="en-US" sz="1800" b="1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CHƯƠNG 5. KẾT LUẬN VÀ HƯỚNG PHÁT TRIỂN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B655DB1-D909-4ABF-AB88-A89DA2AEC506}"/>
                  </a:ext>
                </a:extLst>
              </p:cNvPr>
              <p:cNvSpPr/>
              <p:nvPr/>
            </p:nvSpPr>
            <p:spPr>
              <a:xfrm>
                <a:off x="938214" y="1604963"/>
                <a:ext cx="785812" cy="957262"/>
              </a:xfrm>
              <a:custGeom>
                <a:avLst/>
                <a:gdLst>
                  <a:gd name="connsiteX0" fmla="*/ 790575 w 790575"/>
                  <a:gd name="connsiteY0" fmla="*/ 0 h 823913"/>
                  <a:gd name="connsiteX1" fmla="*/ 790575 w 790575"/>
                  <a:gd name="connsiteY1" fmla="*/ 823913 h 823913"/>
                  <a:gd name="connsiteX2" fmla="*/ 0 w 790575"/>
                  <a:gd name="connsiteY2" fmla="*/ 411957 h 82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575" h="823913">
                    <a:moveTo>
                      <a:pt x="790575" y="0"/>
                    </a:moveTo>
                    <a:lnTo>
                      <a:pt x="790575" y="823913"/>
                    </a:lnTo>
                    <a:lnTo>
                      <a:pt x="0" y="41195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16719D-11B2-4D69-A24B-A0E51BB48049}"/>
                </a:ext>
              </a:extLst>
            </p:cNvPr>
            <p:cNvSpPr txBox="1"/>
            <p:nvPr/>
          </p:nvSpPr>
          <p:spPr>
            <a:xfrm>
              <a:off x="1140619" y="898140"/>
              <a:ext cx="485774" cy="430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724F92B-34C6-71A7-CF8C-7CBA97A2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31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9112"/>
              </p:ext>
            </p:extLst>
          </p:nvPr>
        </p:nvGraphicFramePr>
        <p:xfrm>
          <a:off x="592680" y="715270"/>
          <a:ext cx="10943577" cy="5537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351691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Xóa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 admin/ nhân viên muốn xóa sản phẩm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Admin,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nhân viên đăng nhập vào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351691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11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sự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kiện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chính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tiếp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nút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ứng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ra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hủy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424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ý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phẩm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công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9A86252-4B79-D468-4BB7-943804D8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61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3.6.9.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19993"/>
              </p:ext>
            </p:extLst>
          </p:nvPr>
        </p:nvGraphicFramePr>
        <p:xfrm>
          <a:off x="592680" y="715270"/>
          <a:ext cx="10943577" cy="5845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351691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Thêm slider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 slider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 người admin/ nhân viên vào hệ thống và muốn thêm slider mới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nhân viên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Admin/ nhân viên cần đăng nhập vào hệ thống trước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351691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11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1. Admin/ nhân viên chọn mục quản lý slider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2. Chọn tiếp mục thêm slider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3. Hiển thị trang nhập thông tin slider mới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4. Nhập thông  tin slider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5. Nếu thêm slider không thành công sẽ có thông báo ở từng mục của slider quay lại bước 3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424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slider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slider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65664FF-8DAE-1134-692E-FFE00C7E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77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5772"/>
              </p:ext>
            </p:extLst>
          </p:nvPr>
        </p:nvGraphicFramePr>
        <p:xfrm>
          <a:off x="552140" y="681157"/>
          <a:ext cx="10943577" cy="5188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2014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liên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 admin vào hệ thống và muốn liên hệ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 cần đăng nhập vào hệ thống trước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6945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11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1. Admin chọn mục quản lý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2. Hiển thị trang nhập thông tin liên hệ mới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3. Nhập thông  tin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4. Nếu thêm liên hệ không thành công sẽ có thông báo ở từng mục của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424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22AF9A-2364-1457-AAA6-FC9A1B25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6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94909"/>
              </p:ext>
            </p:extLst>
          </p:nvPr>
        </p:nvGraphicFramePr>
        <p:xfrm>
          <a:off x="552140" y="681157"/>
          <a:ext cx="10943577" cy="5188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2014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Cập nhật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Cập nhật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 nhân viên muốn cập nhật lại thông tin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 đăng nhập vào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6945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11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1. Admin chọn mục quản lý liên hệ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2. Hiển thị trang thông tin liên hệ đã có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3. Cập nhật lại thông liên hệ và chọn nút “cập nhật”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4. Nếu thông tin liên hệ cập nhật bị lỗi thì thông báo sẽ hiển thị quay lại bước 3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424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95AFED-3AD9-118B-9F61-DA606A37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3533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10360"/>
              </p:ext>
            </p:extLst>
          </p:nvPr>
        </p:nvGraphicFramePr>
        <p:xfrm>
          <a:off x="552140" y="681157"/>
          <a:ext cx="10943577" cy="5188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2014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Thay đổi trạng thái đơn hàng của khách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 đăng nhập vào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6945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11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1. Admin chọn đơn hàng và tiếp tục chọn vào quản lý đơn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2. Trang liệt kê tất cả đơn hàng được hiển thị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3. Admin chọn xem chi tiết đơn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4. Admin chọn trạng thái của đơn hàng và in đơn hàng cho khách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5. Khi thay đổi trạng thái đơn hàng thành công thì sẽ có thông báo hiển thị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424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hang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thay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đổi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EFA92E-CAFE-7885-552D-5DB23CC5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59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76582" y="219492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BE2D1-261D-F3D6-D556-7C1FEA11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02850"/>
              </p:ext>
            </p:extLst>
          </p:nvPr>
        </p:nvGraphicFramePr>
        <p:xfrm>
          <a:off x="552140" y="681157"/>
          <a:ext cx="10943577" cy="5188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28">
                  <a:extLst>
                    <a:ext uri="{9D8B030D-6E8A-4147-A177-3AD203B41FA5}">
                      <a16:colId xmlns:a16="http://schemas.microsoft.com/office/drawing/2014/main" val="2378935970"/>
                    </a:ext>
                  </a:extLst>
                </a:gridCol>
                <a:gridCol w="7906749">
                  <a:extLst>
                    <a:ext uri="{9D8B030D-6E8A-4147-A177-3AD203B41FA5}">
                      <a16:colId xmlns:a16="http://schemas.microsoft.com/office/drawing/2014/main" val="365967268"/>
                    </a:ext>
                  </a:extLst>
                </a:gridCol>
              </a:tblGrid>
              <a:tr h="22014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Use case – Xóa đơn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8495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Tên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 đơn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1313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Định nghĩa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 đơn hàng khi khách hàng không nhân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97607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Actor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127660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tiên quyết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Admin đăng nhập vào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25124"/>
                  </a:ext>
                </a:extLst>
              </a:tr>
              <a:tr h="26945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96073"/>
                  </a:ext>
                </a:extLst>
              </a:tr>
              <a:tr h="2111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chính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1. Admin chọn đơn hàng và tiếp tục chọn vào quản lý đơn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2. Trang liệt kê tất cả đơn hàng được hiển thị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3. Admin xóa đơn hàng muốn xóa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4. Hiển thị thông báo xóa đơn hàng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5. Chọn hủy đơn hàng sẽ không được xóa và quay lại bước 2 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70051"/>
                  </a:ext>
                </a:extLst>
              </a:tr>
              <a:tr h="479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Dòng sự kiện thay thế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Không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67211"/>
                  </a:ext>
                </a:extLst>
              </a:tr>
              <a:tr h="424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Điều kiện sau</a:t>
                      </a:r>
                      <a:endParaRPr lang="en-US" sz="180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ý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khỏi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cơ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sở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.VnTime"/>
                        </a:rPr>
                        <a:t>liệu</a:t>
                      </a:r>
                      <a:endParaRPr lang="en-US" sz="1800" dirty="0">
                        <a:effectLst/>
                        <a:latin typeface=".VnTime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4348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BBE7900-65E8-85B9-C3CC-65DC3BBD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718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8832A-5EAE-29BD-8169-9B16B08E9B7B}"/>
              </a:ext>
            </a:extLst>
          </p:cNvPr>
          <p:cNvSpPr txBox="1"/>
          <p:nvPr/>
        </p:nvSpPr>
        <p:spPr>
          <a:xfrm>
            <a:off x="594844" y="3475171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0DB7DBD5-EB72-2D9D-A349-68A9AACC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692353"/>
            <a:ext cx="11031099" cy="269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14F348EB-E5A6-4DB7-32F4-52A1E788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4029177"/>
            <a:ext cx="11031099" cy="265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21038-67AD-A7A8-D550-42D304E11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105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8832A-5EAE-29BD-8169-9B16B08E9B7B}"/>
              </a:ext>
            </a:extLst>
          </p:cNvPr>
          <p:cNvSpPr txBox="1"/>
          <p:nvPr/>
        </p:nvSpPr>
        <p:spPr>
          <a:xfrm>
            <a:off x="594844" y="3475171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A0813357-59CE-A64A-E54A-7A1CEF88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735609"/>
            <a:ext cx="10986055" cy="264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">
            <a:extLst>
              <a:ext uri="{FF2B5EF4-FFF2-40B4-BE49-F238E27FC236}">
                <a16:creationId xmlns:a16="http://schemas.microsoft.com/office/drawing/2014/main" id="{8D9AC3F0-0653-5A07-857C-ACAFC9FF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3936836"/>
            <a:ext cx="10986055" cy="264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54C1B-C307-FA48-955A-6758DB3F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4700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8832A-5EAE-29BD-8169-9B16B08E9B7B}"/>
              </a:ext>
            </a:extLst>
          </p:cNvPr>
          <p:cNvSpPr txBox="1"/>
          <p:nvPr/>
        </p:nvSpPr>
        <p:spPr>
          <a:xfrm>
            <a:off x="594844" y="3475171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3.7.6.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9AC3F0-0653-5A07-857C-ACAFC9FF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3936836"/>
            <a:ext cx="10986055" cy="264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1">
            <a:extLst>
              <a:ext uri="{FF2B5EF4-FFF2-40B4-BE49-F238E27FC236}">
                <a16:creationId xmlns:a16="http://schemas.microsoft.com/office/drawing/2014/main" id="{0525162A-1D09-3B0E-DABF-D04A34FC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739421"/>
            <a:ext cx="10986055" cy="264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44ED8-1F01-3156-CA31-16F1A6680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924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3.7.7.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8832A-5EAE-29BD-8169-9B16B08E9B7B}"/>
              </a:ext>
            </a:extLst>
          </p:cNvPr>
          <p:cNvSpPr txBox="1"/>
          <p:nvPr/>
        </p:nvSpPr>
        <p:spPr>
          <a:xfrm>
            <a:off x="594844" y="3475171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3.7.8.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DF22AC31-A8F0-E153-EE12-638CCA91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1" y="831763"/>
            <a:ext cx="10986055" cy="255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>
            <a:extLst>
              <a:ext uri="{FF2B5EF4-FFF2-40B4-BE49-F238E27FC236}">
                <a16:creationId xmlns:a16="http://schemas.microsoft.com/office/drawing/2014/main" id="{EB014554-AD11-3B87-7A3A-8DB58F9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3936836"/>
            <a:ext cx="11002312" cy="268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C2357-D382-46EB-182F-9027FE1AD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698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2333627" y="2561406"/>
            <a:ext cx="8905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5B133-AFD3-757A-00D4-C528ED1B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40089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3.7.9.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8832A-5EAE-29BD-8169-9B16B08E9B7B}"/>
              </a:ext>
            </a:extLst>
          </p:cNvPr>
          <p:cNvSpPr txBox="1"/>
          <p:nvPr/>
        </p:nvSpPr>
        <p:spPr>
          <a:xfrm>
            <a:off x="594844" y="3475171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3.7.10.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24CDF3BE-C6D8-0AB3-F8FC-0DAE68FF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" y="795955"/>
            <a:ext cx="11058125" cy="2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">
            <a:extLst>
              <a:ext uri="{FF2B5EF4-FFF2-40B4-BE49-F238E27FC236}">
                <a16:creationId xmlns:a16="http://schemas.microsoft.com/office/drawing/2014/main" id="{CC958380-8786-C1F2-17DC-DC0F3203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3" y="3936836"/>
            <a:ext cx="11058125" cy="24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C2D16-C8ED-E579-52A8-88D30305D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94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63069" y="27775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3.7.11.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F2113D51-B303-99A3-036E-E7CCB9E0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3" y="739421"/>
            <a:ext cx="11031099" cy="236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B70C01-FF1B-22D8-4FBA-35908E133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43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1">
            <a:extLst>
              <a:ext uri="{FF2B5EF4-FFF2-40B4-BE49-F238E27FC236}">
                <a16:creationId xmlns:a16="http://schemas.microsoft.com/office/drawing/2014/main" id="{013D17DC-9E6B-0CA9-B491-86743DB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9" y="1039723"/>
            <a:ext cx="4114800" cy="559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7EE8D-E2B3-E087-F57C-B84F8B2027BA}"/>
              </a:ext>
            </a:extLst>
          </p:cNvPr>
          <p:cNvSpPr txBox="1"/>
          <p:nvPr/>
        </p:nvSpPr>
        <p:spPr>
          <a:xfrm>
            <a:off x="6016377" y="208726"/>
            <a:ext cx="374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5607C2D9-1BF1-3F77-5EEB-AE270DC5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33" y="1039723"/>
            <a:ext cx="3911600" cy="559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B48A7-6A80-EF67-D5A3-EE6507472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0326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7EE8D-E2B3-E087-F57C-B84F8B2027BA}"/>
              </a:ext>
            </a:extLst>
          </p:cNvPr>
          <p:cNvSpPr txBox="1"/>
          <p:nvPr/>
        </p:nvSpPr>
        <p:spPr>
          <a:xfrm>
            <a:off x="6096000" y="219203"/>
            <a:ext cx="370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slider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40FA291A-BAAB-176D-1F4A-EE65A371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1" y="1108753"/>
            <a:ext cx="4373563" cy="53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">
            <a:extLst>
              <a:ext uri="{FF2B5EF4-FFF2-40B4-BE49-F238E27FC236}">
                <a16:creationId xmlns:a16="http://schemas.microsoft.com/office/drawing/2014/main" id="{4CF39DEB-842A-6F33-CBCC-6BD343CE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0200"/>
            <a:ext cx="4476750" cy="54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2247E-63F9-F8C3-2B88-FB4431E2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9660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7EE8D-E2B3-E087-F57C-B84F8B2027BA}"/>
              </a:ext>
            </a:extLst>
          </p:cNvPr>
          <p:cNvSpPr txBox="1"/>
          <p:nvPr/>
        </p:nvSpPr>
        <p:spPr>
          <a:xfrm>
            <a:off x="6096000" y="277755"/>
            <a:ext cx="3692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3.8.6.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1">
            <a:extLst>
              <a:ext uri="{FF2B5EF4-FFF2-40B4-BE49-F238E27FC236}">
                <a16:creationId xmlns:a16="http://schemas.microsoft.com/office/drawing/2014/main" id="{87CD0B41-C43D-CB4D-1471-0D0A5B08F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1" y="1169812"/>
            <a:ext cx="4413250" cy="532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1">
            <a:extLst>
              <a:ext uri="{FF2B5EF4-FFF2-40B4-BE49-F238E27FC236}">
                <a16:creationId xmlns:a16="http://schemas.microsoft.com/office/drawing/2014/main" id="{185CA87C-9620-1E67-2368-8149DDEE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8752"/>
            <a:ext cx="4437062" cy="53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FF876-E2E5-874F-2369-5E0116441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68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3.8.7.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7EE8D-E2B3-E087-F57C-B84F8B2027BA}"/>
              </a:ext>
            </a:extLst>
          </p:cNvPr>
          <p:cNvSpPr txBox="1"/>
          <p:nvPr/>
        </p:nvSpPr>
        <p:spPr>
          <a:xfrm>
            <a:off x="6096000" y="277755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3.8.8.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1">
            <a:extLst>
              <a:ext uri="{FF2B5EF4-FFF2-40B4-BE49-F238E27FC236}">
                <a16:creationId xmlns:a16="http://schemas.microsoft.com/office/drawing/2014/main" id="{397E21D6-A1CD-4790-BC91-E81FD5AE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1" y="1108753"/>
            <a:ext cx="5176837" cy="53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">
            <a:extLst>
              <a:ext uri="{FF2B5EF4-FFF2-40B4-BE49-F238E27FC236}">
                <a16:creationId xmlns:a16="http://schemas.microsoft.com/office/drawing/2014/main" id="{5B3BAE14-E725-A2EA-9F02-60357041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48" y="1108753"/>
            <a:ext cx="4770437" cy="53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262D2-0713-284B-415F-27DB43FD5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363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1499245" y="1596719"/>
            <a:ext cx="9185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4. XÂY DỰNG ỨNG DỤNG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98A9E-916D-9000-359D-8D3938E4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9662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3E8ED3C-FC62-F4CF-614E-7FC97293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09862"/>
              </p:ext>
            </p:extLst>
          </p:nvPr>
        </p:nvGraphicFramePr>
        <p:xfrm>
          <a:off x="611418" y="919860"/>
          <a:ext cx="10969163" cy="566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893">
                  <a:extLst>
                    <a:ext uri="{9D8B030D-6E8A-4147-A177-3AD203B41FA5}">
                      <a16:colId xmlns:a16="http://schemas.microsoft.com/office/drawing/2014/main" val="3302075664"/>
                    </a:ext>
                  </a:extLst>
                </a:gridCol>
                <a:gridCol w="2088111">
                  <a:extLst>
                    <a:ext uri="{9D8B030D-6E8A-4147-A177-3AD203B41FA5}">
                      <a16:colId xmlns:a16="http://schemas.microsoft.com/office/drawing/2014/main" val="2270466957"/>
                    </a:ext>
                  </a:extLst>
                </a:gridCol>
                <a:gridCol w="2191053">
                  <a:extLst>
                    <a:ext uri="{9D8B030D-6E8A-4147-A177-3AD203B41FA5}">
                      <a16:colId xmlns:a16="http://schemas.microsoft.com/office/drawing/2014/main" val="3840459099"/>
                    </a:ext>
                  </a:extLst>
                </a:gridCol>
                <a:gridCol w="2191053">
                  <a:extLst>
                    <a:ext uri="{9D8B030D-6E8A-4147-A177-3AD203B41FA5}">
                      <a16:colId xmlns:a16="http://schemas.microsoft.com/office/drawing/2014/main" val="7965023"/>
                    </a:ext>
                  </a:extLst>
                </a:gridCol>
                <a:gridCol w="2191053">
                  <a:extLst>
                    <a:ext uri="{9D8B030D-6E8A-4147-A177-3AD203B41FA5}">
                      <a16:colId xmlns:a16="http://schemas.microsoft.com/office/drawing/2014/main" val="2352937942"/>
                    </a:ext>
                  </a:extLst>
                </a:gridCol>
              </a:tblGrid>
              <a:tr h="263836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120" marR="6921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 vãn lai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07950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 (chủ cửa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>
                        <a:lnSpc>
                          <a:spcPct val="150000"/>
                        </a:lnSpc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6514990"/>
                  </a:ext>
                </a:extLst>
              </a:tr>
              <a:tr h="375900">
                <a:tc gridSpan="5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Trang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73167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401984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6823935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Dashboard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6921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07950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4102810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Slider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6921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07950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6335864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Mã giảm giá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6921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07950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0380259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Danh mục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7662784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Thương hiệu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2574449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8641350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Liên hệ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9810673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Đơn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1162672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5867668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045108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F8BCC8-18BC-76C2-0686-7948B01F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8472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3E8ED3C-FC62-F4CF-614E-7FC97293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93273"/>
              </p:ext>
            </p:extLst>
          </p:nvPr>
        </p:nvGraphicFramePr>
        <p:xfrm>
          <a:off x="611662" y="696458"/>
          <a:ext cx="10969163" cy="568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893">
                  <a:extLst>
                    <a:ext uri="{9D8B030D-6E8A-4147-A177-3AD203B41FA5}">
                      <a16:colId xmlns:a16="http://schemas.microsoft.com/office/drawing/2014/main" val="3302075664"/>
                    </a:ext>
                  </a:extLst>
                </a:gridCol>
                <a:gridCol w="2088111">
                  <a:extLst>
                    <a:ext uri="{9D8B030D-6E8A-4147-A177-3AD203B41FA5}">
                      <a16:colId xmlns:a16="http://schemas.microsoft.com/office/drawing/2014/main" val="2270466957"/>
                    </a:ext>
                  </a:extLst>
                </a:gridCol>
                <a:gridCol w="2191053">
                  <a:extLst>
                    <a:ext uri="{9D8B030D-6E8A-4147-A177-3AD203B41FA5}">
                      <a16:colId xmlns:a16="http://schemas.microsoft.com/office/drawing/2014/main" val="3840459099"/>
                    </a:ext>
                  </a:extLst>
                </a:gridCol>
                <a:gridCol w="2191053">
                  <a:extLst>
                    <a:ext uri="{9D8B030D-6E8A-4147-A177-3AD203B41FA5}">
                      <a16:colId xmlns:a16="http://schemas.microsoft.com/office/drawing/2014/main" val="7965023"/>
                    </a:ext>
                  </a:extLst>
                </a:gridCol>
                <a:gridCol w="2191053">
                  <a:extLst>
                    <a:ext uri="{9D8B030D-6E8A-4147-A177-3AD203B41FA5}">
                      <a16:colId xmlns:a16="http://schemas.microsoft.com/office/drawing/2014/main" val="2352937942"/>
                    </a:ext>
                  </a:extLst>
                </a:gridCol>
              </a:tblGrid>
              <a:tr h="375900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120" marR="6921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 vãn lai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07950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 (chủ cửa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120">
                        <a:lnSpc>
                          <a:spcPct val="150000"/>
                        </a:lnSpc>
                      </a:pPr>
                      <a:r>
                        <a:rPr lang="vi-V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17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6514990"/>
                  </a:ext>
                </a:extLst>
              </a:tr>
              <a:tr h="375900">
                <a:tc gridSpan="5"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73167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Trang chủ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401984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6823935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4102810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Chat trực tiếp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6335864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Liên hệ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0380259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Yêu thích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7662784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 sánh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2574449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chi tiết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8641350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Đặt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9810673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Thanh toán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1162672"/>
                  </a:ext>
                </a:extLst>
              </a:tr>
              <a:tr h="375900"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Lịch sử đặt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58676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F1E319-C186-BDB2-2CC5-C1DF51EF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1"/>
            <a:ext cx="2558473" cy="696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3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202" y="277756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EDBC3-B606-C929-17B6-DAF63AE86B5B}"/>
              </a:ext>
            </a:extLst>
          </p:cNvPr>
          <p:cNvSpPr txBox="1"/>
          <p:nvPr/>
        </p:nvSpPr>
        <p:spPr>
          <a:xfrm>
            <a:off x="4377053" y="2030533"/>
            <a:ext cx="3560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A6A1B-F369-8CAC-9D34-0F43A272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151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500064" y="29954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D7275-E2B0-48B2-BCA8-ACFE1D69898C}"/>
              </a:ext>
            </a:extLst>
          </p:cNvPr>
          <p:cNvSpPr txBox="1"/>
          <p:nvPr/>
        </p:nvSpPr>
        <p:spPr>
          <a:xfrm>
            <a:off x="1090608" y="798516"/>
            <a:ext cx="1083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Long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064" y="132173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CF0C-93A6-4940-B67D-4B476E75EC20}"/>
              </a:ext>
            </a:extLst>
          </p:cNvPr>
          <p:cNvSpPr txBox="1">
            <a:spLocks/>
          </p:cNvSpPr>
          <p:nvPr/>
        </p:nvSpPr>
        <p:spPr>
          <a:xfrm>
            <a:off x="655320" y="1844956"/>
            <a:ext cx="10881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91440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455613" algn="just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chiếc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chiếc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tận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</a:p>
          <a:p>
            <a:pPr marL="458788" indent="455613" algn="just"/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thoại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cửa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Kim Long”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Website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dáng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8788" indent="9144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9728B-090E-4D04-2DE3-A4E46FEA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944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1499245" y="1596719"/>
            <a:ext cx="9185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5. KẾT LUẬN VÀ HƯỚNG PHÁT TRIỂN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ABF05-B63B-37FE-230B-D72C52C9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885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F70A4-AADD-4ACB-919D-9A185908A8AA}"/>
              </a:ext>
            </a:extLst>
          </p:cNvPr>
          <p:cNvSpPr txBox="1"/>
          <p:nvPr/>
        </p:nvSpPr>
        <p:spPr>
          <a:xfrm>
            <a:off x="640543" y="857680"/>
            <a:ext cx="109403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Long”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2867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1243952" y="1625683"/>
            <a:ext cx="246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lvl="0" indent="-398463"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DC03-A5EA-5BA5-3FB6-0252B25F12D0}"/>
              </a:ext>
            </a:extLst>
          </p:cNvPr>
          <p:cNvSpPr txBox="1"/>
          <p:nvPr/>
        </p:nvSpPr>
        <p:spPr>
          <a:xfrm>
            <a:off x="1192895" y="1990519"/>
            <a:ext cx="108196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3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PayPal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93B80-D092-54A3-DFA7-0DCA95AF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21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1262519" y="732878"/>
            <a:ext cx="246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lvl="0" indent="-398463"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DC03-A5EA-5BA5-3FB6-0252B25F12D0}"/>
              </a:ext>
            </a:extLst>
          </p:cNvPr>
          <p:cNvSpPr txBox="1"/>
          <p:nvPr/>
        </p:nvSpPr>
        <p:spPr>
          <a:xfrm>
            <a:off x="1188253" y="1098638"/>
            <a:ext cx="1081962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-4556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7E701-21C8-40CE-6BD5-4A37AE2F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4150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608053" y="732878"/>
            <a:ext cx="1098718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website.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DC03-A5EA-5BA5-3FB6-0252B25F12D0}"/>
              </a:ext>
            </a:extLst>
          </p:cNvPr>
          <p:cNvSpPr txBox="1"/>
          <p:nvPr/>
        </p:nvSpPr>
        <p:spPr>
          <a:xfrm>
            <a:off x="596761" y="2063585"/>
            <a:ext cx="1098718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66BA2-92A3-2A68-CBBB-7EE98756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4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274B4-D25E-43D5-822E-7A7948F4FCBE}"/>
              </a:ext>
            </a:extLst>
          </p:cNvPr>
          <p:cNvSpPr txBox="1"/>
          <p:nvPr/>
        </p:nvSpPr>
        <p:spPr>
          <a:xfrm>
            <a:off x="608053" y="732878"/>
            <a:ext cx="1098718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website.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DC03-A5EA-5BA5-3FB6-0252B25F12D0}"/>
              </a:ext>
            </a:extLst>
          </p:cNvPr>
          <p:cNvSpPr txBox="1"/>
          <p:nvPr/>
        </p:nvSpPr>
        <p:spPr>
          <a:xfrm>
            <a:off x="596761" y="2063585"/>
            <a:ext cx="1098718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66BA2-92A3-2A68-CBBB-7EE98756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32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C9DC03-A5EA-5BA5-3FB6-0252B25F12D0}"/>
              </a:ext>
            </a:extLst>
          </p:cNvPr>
          <p:cNvSpPr txBox="1"/>
          <p:nvPr/>
        </p:nvSpPr>
        <p:spPr>
          <a:xfrm>
            <a:off x="596761" y="2063585"/>
            <a:ext cx="109871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66BA2-92A3-2A68-CBBB-7EE98756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0670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064" y="280496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F70A4-AADD-4ACB-919D-9A185908A8AA}"/>
              </a:ext>
            </a:extLst>
          </p:cNvPr>
          <p:cNvSpPr txBox="1"/>
          <p:nvPr/>
        </p:nvSpPr>
        <p:spPr>
          <a:xfrm>
            <a:off x="655320" y="1049457"/>
            <a:ext cx="10881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455613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6088" lvl="2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thegioididong.com, cellphones.com.vn,…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Long</a:t>
            </a:r>
          </a:p>
          <a:p>
            <a:pPr marL="1373188" lvl="2" indent="-458788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6088" lvl="2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3188" lvl="2" indent="-458788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6088" lvl="2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Case</a:t>
            </a:r>
          </a:p>
          <a:p>
            <a:pPr marL="1716088" lvl="2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6088" lvl="2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3188" lvl="2" indent="-403225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marL="1373188" lvl="2" indent="-403225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3188" lvl="2" indent="-403225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06796-0DBD-EE63-8998-3F2B756C465E}"/>
              </a:ext>
            </a:extLst>
          </p:cNvPr>
          <p:cNvSpPr txBox="1"/>
          <p:nvPr/>
        </p:nvSpPr>
        <p:spPr>
          <a:xfrm>
            <a:off x="500064" y="4404821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Ý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9B25D-4E30-6360-4B34-EE9FCCB223A9}"/>
              </a:ext>
            </a:extLst>
          </p:cNvPr>
          <p:cNvSpPr txBox="1"/>
          <p:nvPr/>
        </p:nvSpPr>
        <p:spPr>
          <a:xfrm>
            <a:off x="602932" y="5058209"/>
            <a:ext cx="1088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455613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qua website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qua website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DCFC5-9CA8-9C9E-D88E-03407735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53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A2837-81AB-4925-8139-134FA7A19394}"/>
              </a:ext>
            </a:extLst>
          </p:cNvPr>
          <p:cNvSpPr txBox="1"/>
          <p:nvPr/>
        </p:nvSpPr>
        <p:spPr>
          <a:xfrm>
            <a:off x="1443545" y="2631031"/>
            <a:ext cx="9698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2. CƠ SỞ LÝ THUYẾT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71623-17E5-BAFC-47E8-6556B169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745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500064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F70A4-AADD-4ACB-919D-9A185908A8AA}"/>
              </a:ext>
            </a:extLst>
          </p:cNvPr>
          <p:cNvSpPr txBox="1"/>
          <p:nvPr/>
        </p:nvSpPr>
        <p:spPr>
          <a:xfrm>
            <a:off x="655320" y="853129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455613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D552-A966-404F-B05E-B8CB7DA757F5}"/>
              </a:ext>
            </a:extLst>
          </p:cNvPr>
          <p:cNvSpPr txBox="1"/>
          <p:nvPr/>
        </p:nvSpPr>
        <p:spPr>
          <a:xfrm>
            <a:off x="500064" y="1222461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3188" indent="455613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4F616-1569-4F8C-B4EA-88AC8F8ED282}"/>
              </a:ext>
            </a:extLst>
          </p:cNvPr>
          <p:cNvSpPr txBox="1"/>
          <p:nvPr/>
        </p:nvSpPr>
        <p:spPr>
          <a:xfrm>
            <a:off x="598170" y="1650489"/>
            <a:ext cx="1088136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3188" indent="51117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FE595-C6C3-B209-DC6A-D317EAA6A0B3}"/>
              </a:ext>
            </a:extLst>
          </p:cNvPr>
          <p:cNvSpPr txBox="1"/>
          <p:nvPr/>
        </p:nvSpPr>
        <p:spPr>
          <a:xfrm>
            <a:off x="500064" y="3355058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3188" indent="455613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F6594-A3F1-9441-4F19-A41856C45D4D}"/>
              </a:ext>
            </a:extLst>
          </p:cNvPr>
          <p:cNvSpPr txBox="1"/>
          <p:nvPr/>
        </p:nvSpPr>
        <p:spPr>
          <a:xfrm>
            <a:off x="598170" y="3724390"/>
            <a:ext cx="1088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74295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8513" indent="1030288" algn="just">
              <a:tabLst>
                <a:tab pos="798513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mình.sau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14400" indent="798513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8513" indent="1030288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F0805-339E-0A3D-5E46-452AFF20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09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650">
              <a:srgbClr val="FFFFFF"/>
            </a:gs>
            <a:gs pos="16797">
              <a:schemeClr val="bg1"/>
            </a:gs>
            <a:gs pos="48000">
              <a:schemeClr val="bg1"/>
            </a:gs>
            <a:gs pos="100000">
              <a:schemeClr val="bg1">
                <a:lumMod val="9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FBCAA-C48A-4A21-8B2A-D4850F4EFF41}"/>
              </a:ext>
            </a:extLst>
          </p:cNvPr>
          <p:cNvSpPr txBox="1"/>
          <p:nvPr/>
        </p:nvSpPr>
        <p:spPr>
          <a:xfrm>
            <a:off x="486140" y="271213"/>
            <a:ext cx="890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Laravel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PHP Framework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F70A4-AADD-4ACB-919D-9A185908A8AA}"/>
              </a:ext>
            </a:extLst>
          </p:cNvPr>
          <p:cNvSpPr txBox="1"/>
          <p:nvPr/>
        </p:nvSpPr>
        <p:spPr>
          <a:xfrm>
            <a:off x="655320" y="775397"/>
            <a:ext cx="10881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Taylor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Otwell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Symfony PHP Framework.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nnagw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(Composer),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(MySQL, MariaDB, SQLite, PostgreSQL,…),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trienr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82867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AFBB8B-CEC1-71F9-3592-1EBF1F5D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27" y="0"/>
            <a:ext cx="2558473" cy="775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2624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6484</Words>
  <Application>Microsoft Office PowerPoint</Application>
  <PresentationFormat>Widescreen</PresentationFormat>
  <Paragraphs>633</Paragraphs>
  <Slides>55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.VnTime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Hào</dc:creator>
  <cp:lastModifiedBy>Nguyễn Mạnh Hào</cp:lastModifiedBy>
  <cp:revision>31</cp:revision>
  <dcterms:created xsi:type="dcterms:W3CDTF">2022-04-25T07:22:22Z</dcterms:created>
  <dcterms:modified xsi:type="dcterms:W3CDTF">2022-05-10T08:19:28Z</dcterms:modified>
</cp:coreProperties>
</file>