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60" r:id="rId4"/>
    <p:sldId id="261" r:id="rId5"/>
    <p:sldId id="262" r:id="rId6"/>
    <p:sldId id="264" r:id="rId7"/>
    <p:sldId id="265" r:id="rId8"/>
    <p:sldId id="266" r:id="rId9"/>
    <p:sldId id="267" r:id="rId10"/>
    <p:sldId id="269" r:id="rId11"/>
    <p:sldId id="271" r:id="rId12"/>
    <p:sldId id="272" r:id="rId13"/>
    <p:sldId id="273" r:id="rId14"/>
    <p:sldId id="274" r:id="rId15"/>
    <p:sldId id="275" r:id="rId16"/>
    <p:sldId id="276" r:id="rId17"/>
    <p:sldId id="277" r:id="rId18"/>
    <p:sldId id="279" r:id="rId19"/>
    <p:sldId id="280" r:id="rId20"/>
    <p:sldId id="283" r:id="rId21"/>
    <p:sldId id="285" r:id="rId22"/>
    <p:sldId id="286" r:id="rId23"/>
    <p:sldId id="288" r:id="rId24"/>
    <p:sldId id="289" r:id="rId25"/>
    <p:sldId id="291" r:id="rId26"/>
    <p:sldId id="292" r:id="rId27"/>
    <p:sldId id="294" r:id="rId28"/>
    <p:sldId id="295" r:id="rId29"/>
    <p:sldId id="297" r:id="rId30"/>
    <p:sldId id="296" r:id="rId31"/>
    <p:sldId id="298" r:id="rId32"/>
    <p:sldId id="300"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3" r:id="rId54"/>
    <p:sldId id="322" r:id="rId55"/>
    <p:sldId id="324" r:id="rId56"/>
    <p:sldId id="325" r:id="rId57"/>
    <p:sldId id="326" r:id="rId58"/>
    <p:sldId id="327" r:id="rId59"/>
    <p:sldId id="328" r:id="rId60"/>
    <p:sldId id="329" r:id="rId61"/>
    <p:sldId id="330" r:id="rId62"/>
    <p:sldId id="331" r:id="rId63"/>
    <p:sldId id="332" r:id="rId64"/>
    <p:sldId id="33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Mạnh Hào" initials="NMH" lastIdx="1" clrIdx="0">
    <p:extLst>
      <p:ext uri="{19B8F6BF-5375-455C-9EA6-DF929625EA0E}">
        <p15:presenceInfo xmlns:p15="http://schemas.microsoft.com/office/powerpoint/2012/main" userId="Nguyễn Mạnh Hà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77" y="189"/>
      </p:cViewPr>
      <p:guideLst/>
    </p:cSldViewPr>
  </p:slideViewPr>
  <p:notesTextViewPr>
    <p:cViewPr>
      <p:scale>
        <a:sx n="1" d="1"/>
        <a:sy n="1" d="1"/>
      </p:scale>
      <p:origin x="0" y="0"/>
    </p:cViewPr>
  </p:notesTextViewPr>
  <p:gridSpacing cx="152400" cy="1524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DE98E-926F-49C2-9310-514D82EBB37E}"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41DE0-32C8-4346-8A46-B6F3274CD9F9}" type="slidenum">
              <a:rPr lang="en-US" smtClean="0"/>
              <a:t>‹#›</a:t>
            </a:fld>
            <a:endParaRPr lang="en-US"/>
          </a:p>
        </p:txBody>
      </p:sp>
    </p:spTree>
    <p:extLst>
      <p:ext uri="{BB962C8B-B14F-4D97-AF65-F5344CB8AC3E}">
        <p14:creationId xmlns:p14="http://schemas.microsoft.com/office/powerpoint/2010/main" val="29072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16</a:t>
            </a:fld>
            <a:endParaRPr lang="en-US"/>
          </a:p>
        </p:txBody>
      </p:sp>
    </p:spTree>
    <p:extLst>
      <p:ext uri="{BB962C8B-B14F-4D97-AF65-F5344CB8AC3E}">
        <p14:creationId xmlns:p14="http://schemas.microsoft.com/office/powerpoint/2010/main" val="323859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25</a:t>
            </a:fld>
            <a:endParaRPr lang="en-US"/>
          </a:p>
        </p:txBody>
      </p:sp>
    </p:spTree>
    <p:extLst>
      <p:ext uri="{BB962C8B-B14F-4D97-AF65-F5344CB8AC3E}">
        <p14:creationId xmlns:p14="http://schemas.microsoft.com/office/powerpoint/2010/main" val="125923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26</a:t>
            </a:fld>
            <a:endParaRPr lang="en-US"/>
          </a:p>
        </p:txBody>
      </p:sp>
    </p:spTree>
    <p:extLst>
      <p:ext uri="{BB962C8B-B14F-4D97-AF65-F5344CB8AC3E}">
        <p14:creationId xmlns:p14="http://schemas.microsoft.com/office/powerpoint/2010/main" val="98836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27</a:t>
            </a:fld>
            <a:endParaRPr lang="en-US"/>
          </a:p>
        </p:txBody>
      </p:sp>
    </p:spTree>
    <p:extLst>
      <p:ext uri="{BB962C8B-B14F-4D97-AF65-F5344CB8AC3E}">
        <p14:creationId xmlns:p14="http://schemas.microsoft.com/office/powerpoint/2010/main" val="328145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28</a:t>
            </a:fld>
            <a:endParaRPr lang="en-US"/>
          </a:p>
        </p:txBody>
      </p:sp>
    </p:spTree>
    <p:extLst>
      <p:ext uri="{BB962C8B-B14F-4D97-AF65-F5344CB8AC3E}">
        <p14:creationId xmlns:p14="http://schemas.microsoft.com/office/powerpoint/2010/main" val="356069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30</a:t>
            </a:fld>
            <a:endParaRPr lang="en-US"/>
          </a:p>
        </p:txBody>
      </p:sp>
    </p:spTree>
    <p:extLst>
      <p:ext uri="{BB962C8B-B14F-4D97-AF65-F5344CB8AC3E}">
        <p14:creationId xmlns:p14="http://schemas.microsoft.com/office/powerpoint/2010/main" val="19429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31</a:t>
            </a:fld>
            <a:endParaRPr lang="en-US"/>
          </a:p>
        </p:txBody>
      </p:sp>
    </p:spTree>
    <p:extLst>
      <p:ext uri="{BB962C8B-B14F-4D97-AF65-F5344CB8AC3E}">
        <p14:creationId xmlns:p14="http://schemas.microsoft.com/office/powerpoint/2010/main" val="141539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32</a:t>
            </a:fld>
            <a:endParaRPr lang="en-US"/>
          </a:p>
        </p:txBody>
      </p:sp>
    </p:spTree>
    <p:extLst>
      <p:ext uri="{BB962C8B-B14F-4D97-AF65-F5344CB8AC3E}">
        <p14:creationId xmlns:p14="http://schemas.microsoft.com/office/powerpoint/2010/main" val="2254848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33</a:t>
            </a:fld>
            <a:endParaRPr lang="en-US"/>
          </a:p>
        </p:txBody>
      </p:sp>
    </p:spTree>
    <p:extLst>
      <p:ext uri="{BB962C8B-B14F-4D97-AF65-F5344CB8AC3E}">
        <p14:creationId xmlns:p14="http://schemas.microsoft.com/office/powerpoint/2010/main" val="426819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34</a:t>
            </a:fld>
            <a:endParaRPr lang="en-US"/>
          </a:p>
        </p:txBody>
      </p:sp>
    </p:spTree>
    <p:extLst>
      <p:ext uri="{BB962C8B-B14F-4D97-AF65-F5344CB8AC3E}">
        <p14:creationId xmlns:p14="http://schemas.microsoft.com/office/powerpoint/2010/main" val="3637701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35</a:t>
            </a:fld>
            <a:endParaRPr lang="en-US"/>
          </a:p>
        </p:txBody>
      </p:sp>
    </p:spTree>
    <p:extLst>
      <p:ext uri="{BB962C8B-B14F-4D97-AF65-F5344CB8AC3E}">
        <p14:creationId xmlns:p14="http://schemas.microsoft.com/office/powerpoint/2010/main" val="359063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17</a:t>
            </a:fld>
            <a:endParaRPr lang="en-US"/>
          </a:p>
        </p:txBody>
      </p:sp>
    </p:spTree>
    <p:extLst>
      <p:ext uri="{BB962C8B-B14F-4D97-AF65-F5344CB8AC3E}">
        <p14:creationId xmlns:p14="http://schemas.microsoft.com/office/powerpoint/2010/main" val="77040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36</a:t>
            </a:fld>
            <a:endParaRPr lang="en-US"/>
          </a:p>
        </p:txBody>
      </p:sp>
    </p:spTree>
    <p:extLst>
      <p:ext uri="{BB962C8B-B14F-4D97-AF65-F5344CB8AC3E}">
        <p14:creationId xmlns:p14="http://schemas.microsoft.com/office/powerpoint/2010/main" val="2847083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37</a:t>
            </a:fld>
            <a:endParaRPr lang="en-US"/>
          </a:p>
        </p:txBody>
      </p:sp>
    </p:spTree>
    <p:extLst>
      <p:ext uri="{BB962C8B-B14F-4D97-AF65-F5344CB8AC3E}">
        <p14:creationId xmlns:p14="http://schemas.microsoft.com/office/powerpoint/2010/main" val="2430889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38</a:t>
            </a:fld>
            <a:endParaRPr lang="en-US"/>
          </a:p>
        </p:txBody>
      </p:sp>
    </p:spTree>
    <p:extLst>
      <p:ext uri="{BB962C8B-B14F-4D97-AF65-F5344CB8AC3E}">
        <p14:creationId xmlns:p14="http://schemas.microsoft.com/office/powerpoint/2010/main" val="398681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39</a:t>
            </a:fld>
            <a:endParaRPr lang="en-US"/>
          </a:p>
        </p:txBody>
      </p:sp>
    </p:spTree>
    <p:extLst>
      <p:ext uri="{BB962C8B-B14F-4D97-AF65-F5344CB8AC3E}">
        <p14:creationId xmlns:p14="http://schemas.microsoft.com/office/powerpoint/2010/main" val="2971496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40</a:t>
            </a:fld>
            <a:endParaRPr lang="en-US"/>
          </a:p>
        </p:txBody>
      </p:sp>
    </p:spTree>
    <p:extLst>
      <p:ext uri="{BB962C8B-B14F-4D97-AF65-F5344CB8AC3E}">
        <p14:creationId xmlns:p14="http://schemas.microsoft.com/office/powerpoint/2010/main" val="271410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41</a:t>
            </a:fld>
            <a:endParaRPr lang="en-US"/>
          </a:p>
        </p:txBody>
      </p:sp>
    </p:spTree>
    <p:extLst>
      <p:ext uri="{BB962C8B-B14F-4D97-AF65-F5344CB8AC3E}">
        <p14:creationId xmlns:p14="http://schemas.microsoft.com/office/powerpoint/2010/main" val="1878990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42</a:t>
            </a:fld>
            <a:endParaRPr lang="en-US"/>
          </a:p>
        </p:txBody>
      </p:sp>
    </p:spTree>
    <p:extLst>
      <p:ext uri="{BB962C8B-B14F-4D97-AF65-F5344CB8AC3E}">
        <p14:creationId xmlns:p14="http://schemas.microsoft.com/office/powerpoint/2010/main" val="1092051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43</a:t>
            </a:fld>
            <a:endParaRPr lang="en-US"/>
          </a:p>
        </p:txBody>
      </p:sp>
    </p:spTree>
    <p:extLst>
      <p:ext uri="{BB962C8B-B14F-4D97-AF65-F5344CB8AC3E}">
        <p14:creationId xmlns:p14="http://schemas.microsoft.com/office/powerpoint/2010/main" val="252077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44</a:t>
            </a:fld>
            <a:endParaRPr lang="en-US"/>
          </a:p>
        </p:txBody>
      </p:sp>
    </p:spTree>
    <p:extLst>
      <p:ext uri="{BB962C8B-B14F-4D97-AF65-F5344CB8AC3E}">
        <p14:creationId xmlns:p14="http://schemas.microsoft.com/office/powerpoint/2010/main" val="2839273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45</a:t>
            </a:fld>
            <a:endParaRPr lang="en-US"/>
          </a:p>
        </p:txBody>
      </p:sp>
    </p:spTree>
    <p:extLst>
      <p:ext uri="{BB962C8B-B14F-4D97-AF65-F5344CB8AC3E}">
        <p14:creationId xmlns:p14="http://schemas.microsoft.com/office/powerpoint/2010/main" val="107374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18</a:t>
            </a:fld>
            <a:endParaRPr lang="en-US"/>
          </a:p>
        </p:txBody>
      </p:sp>
    </p:spTree>
    <p:extLst>
      <p:ext uri="{BB962C8B-B14F-4D97-AF65-F5344CB8AC3E}">
        <p14:creationId xmlns:p14="http://schemas.microsoft.com/office/powerpoint/2010/main" val="33315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46</a:t>
            </a:fld>
            <a:endParaRPr lang="en-US"/>
          </a:p>
        </p:txBody>
      </p:sp>
    </p:spTree>
    <p:extLst>
      <p:ext uri="{BB962C8B-B14F-4D97-AF65-F5344CB8AC3E}">
        <p14:creationId xmlns:p14="http://schemas.microsoft.com/office/powerpoint/2010/main" val="4112725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47</a:t>
            </a:fld>
            <a:endParaRPr lang="en-US"/>
          </a:p>
        </p:txBody>
      </p:sp>
    </p:spTree>
    <p:extLst>
      <p:ext uri="{BB962C8B-B14F-4D97-AF65-F5344CB8AC3E}">
        <p14:creationId xmlns:p14="http://schemas.microsoft.com/office/powerpoint/2010/main" val="1891063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48</a:t>
            </a:fld>
            <a:endParaRPr lang="en-US"/>
          </a:p>
        </p:txBody>
      </p:sp>
    </p:spTree>
    <p:extLst>
      <p:ext uri="{BB962C8B-B14F-4D97-AF65-F5344CB8AC3E}">
        <p14:creationId xmlns:p14="http://schemas.microsoft.com/office/powerpoint/2010/main" val="621402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49</a:t>
            </a:fld>
            <a:endParaRPr lang="en-US"/>
          </a:p>
        </p:txBody>
      </p:sp>
    </p:spTree>
    <p:extLst>
      <p:ext uri="{BB962C8B-B14F-4D97-AF65-F5344CB8AC3E}">
        <p14:creationId xmlns:p14="http://schemas.microsoft.com/office/powerpoint/2010/main" val="3239907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50</a:t>
            </a:fld>
            <a:endParaRPr lang="en-US"/>
          </a:p>
        </p:txBody>
      </p:sp>
    </p:spTree>
    <p:extLst>
      <p:ext uri="{BB962C8B-B14F-4D97-AF65-F5344CB8AC3E}">
        <p14:creationId xmlns:p14="http://schemas.microsoft.com/office/powerpoint/2010/main" val="1652491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51</a:t>
            </a:fld>
            <a:endParaRPr lang="en-US"/>
          </a:p>
        </p:txBody>
      </p:sp>
    </p:spTree>
    <p:extLst>
      <p:ext uri="{BB962C8B-B14F-4D97-AF65-F5344CB8AC3E}">
        <p14:creationId xmlns:p14="http://schemas.microsoft.com/office/powerpoint/2010/main" val="2826908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52</a:t>
            </a:fld>
            <a:endParaRPr lang="en-US"/>
          </a:p>
        </p:txBody>
      </p:sp>
    </p:spTree>
    <p:extLst>
      <p:ext uri="{BB962C8B-B14F-4D97-AF65-F5344CB8AC3E}">
        <p14:creationId xmlns:p14="http://schemas.microsoft.com/office/powerpoint/2010/main" val="1515815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53</a:t>
            </a:fld>
            <a:endParaRPr lang="en-US"/>
          </a:p>
        </p:txBody>
      </p:sp>
    </p:spTree>
    <p:extLst>
      <p:ext uri="{BB962C8B-B14F-4D97-AF65-F5344CB8AC3E}">
        <p14:creationId xmlns:p14="http://schemas.microsoft.com/office/powerpoint/2010/main" val="513728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54</a:t>
            </a:fld>
            <a:endParaRPr lang="en-US"/>
          </a:p>
        </p:txBody>
      </p:sp>
    </p:spTree>
    <p:extLst>
      <p:ext uri="{BB962C8B-B14F-4D97-AF65-F5344CB8AC3E}">
        <p14:creationId xmlns:p14="http://schemas.microsoft.com/office/powerpoint/2010/main" val="1416238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55</a:t>
            </a:fld>
            <a:endParaRPr lang="en-US"/>
          </a:p>
        </p:txBody>
      </p:sp>
    </p:spTree>
    <p:extLst>
      <p:ext uri="{BB962C8B-B14F-4D97-AF65-F5344CB8AC3E}">
        <p14:creationId xmlns:p14="http://schemas.microsoft.com/office/powerpoint/2010/main" val="63172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19</a:t>
            </a:fld>
            <a:endParaRPr lang="en-US"/>
          </a:p>
        </p:txBody>
      </p:sp>
    </p:spTree>
    <p:extLst>
      <p:ext uri="{BB962C8B-B14F-4D97-AF65-F5344CB8AC3E}">
        <p14:creationId xmlns:p14="http://schemas.microsoft.com/office/powerpoint/2010/main" val="1591906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56</a:t>
            </a:fld>
            <a:endParaRPr lang="en-US"/>
          </a:p>
        </p:txBody>
      </p:sp>
    </p:spTree>
    <p:extLst>
      <p:ext uri="{BB962C8B-B14F-4D97-AF65-F5344CB8AC3E}">
        <p14:creationId xmlns:p14="http://schemas.microsoft.com/office/powerpoint/2010/main" val="767356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57</a:t>
            </a:fld>
            <a:endParaRPr lang="en-US"/>
          </a:p>
        </p:txBody>
      </p:sp>
    </p:spTree>
    <p:extLst>
      <p:ext uri="{BB962C8B-B14F-4D97-AF65-F5344CB8AC3E}">
        <p14:creationId xmlns:p14="http://schemas.microsoft.com/office/powerpoint/2010/main" val="368077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58</a:t>
            </a:fld>
            <a:endParaRPr lang="en-US"/>
          </a:p>
        </p:txBody>
      </p:sp>
    </p:spTree>
    <p:extLst>
      <p:ext uri="{BB962C8B-B14F-4D97-AF65-F5344CB8AC3E}">
        <p14:creationId xmlns:p14="http://schemas.microsoft.com/office/powerpoint/2010/main" val="3116784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59</a:t>
            </a:fld>
            <a:endParaRPr lang="en-US"/>
          </a:p>
        </p:txBody>
      </p:sp>
    </p:spTree>
    <p:extLst>
      <p:ext uri="{BB962C8B-B14F-4D97-AF65-F5344CB8AC3E}">
        <p14:creationId xmlns:p14="http://schemas.microsoft.com/office/powerpoint/2010/main" val="1192730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60</a:t>
            </a:fld>
            <a:endParaRPr lang="en-US"/>
          </a:p>
        </p:txBody>
      </p:sp>
    </p:spTree>
    <p:extLst>
      <p:ext uri="{BB962C8B-B14F-4D97-AF65-F5344CB8AC3E}">
        <p14:creationId xmlns:p14="http://schemas.microsoft.com/office/powerpoint/2010/main" val="2713260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61</a:t>
            </a:fld>
            <a:endParaRPr lang="en-US"/>
          </a:p>
        </p:txBody>
      </p:sp>
    </p:spTree>
    <p:extLst>
      <p:ext uri="{BB962C8B-B14F-4D97-AF65-F5344CB8AC3E}">
        <p14:creationId xmlns:p14="http://schemas.microsoft.com/office/powerpoint/2010/main" val="1429638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62</a:t>
            </a:fld>
            <a:endParaRPr lang="en-US"/>
          </a:p>
        </p:txBody>
      </p:sp>
    </p:spTree>
    <p:extLst>
      <p:ext uri="{BB962C8B-B14F-4D97-AF65-F5344CB8AC3E}">
        <p14:creationId xmlns:p14="http://schemas.microsoft.com/office/powerpoint/2010/main" val="280915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63</a:t>
            </a:fld>
            <a:endParaRPr lang="en-US"/>
          </a:p>
        </p:txBody>
      </p:sp>
    </p:spTree>
    <p:extLst>
      <p:ext uri="{BB962C8B-B14F-4D97-AF65-F5344CB8AC3E}">
        <p14:creationId xmlns:p14="http://schemas.microsoft.com/office/powerpoint/2010/main" val="490699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64</a:t>
            </a:fld>
            <a:endParaRPr lang="en-US"/>
          </a:p>
        </p:txBody>
      </p:sp>
    </p:spTree>
    <p:extLst>
      <p:ext uri="{BB962C8B-B14F-4D97-AF65-F5344CB8AC3E}">
        <p14:creationId xmlns:p14="http://schemas.microsoft.com/office/powerpoint/2010/main" val="559583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20</a:t>
            </a:fld>
            <a:endParaRPr lang="en-US"/>
          </a:p>
        </p:txBody>
      </p:sp>
    </p:spTree>
    <p:extLst>
      <p:ext uri="{BB962C8B-B14F-4D97-AF65-F5344CB8AC3E}">
        <p14:creationId xmlns:p14="http://schemas.microsoft.com/office/powerpoint/2010/main" val="282899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21</a:t>
            </a:fld>
            <a:endParaRPr lang="en-US"/>
          </a:p>
        </p:txBody>
      </p:sp>
    </p:spTree>
    <p:extLst>
      <p:ext uri="{BB962C8B-B14F-4D97-AF65-F5344CB8AC3E}">
        <p14:creationId xmlns:p14="http://schemas.microsoft.com/office/powerpoint/2010/main" val="10341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22</a:t>
            </a:fld>
            <a:endParaRPr lang="en-US"/>
          </a:p>
        </p:txBody>
      </p:sp>
    </p:spTree>
    <p:extLst>
      <p:ext uri="{BB962C8B-B14F-4D97-AF65-F5344CB8AC3E}">
        <p14:creationId xmlns:p14="http://schemas.microsoft.com/office/powerpoint/2010/main" val="173364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23</a:t>
            </a:fld>
            <a:endParaRPr lang="en-US"/>
          </a:p>
        </p:txBody>
      </p:sp>
    </p:spTree>
    <p:extLst>
      <p:ext uri="{BB962C8B-B14F-4D97-AF65-F5344CB8AC3E}">
        <p14:creationId xmlns:p14="http://schemas.microsoft.com/office/powerpoint/2010/main" val="100619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41DE0-32C8-4346-8A46-B6F3274CD9F9}" type="slidenum">
              <a:rPr lang="en-US" smtClean="0"/>
              <a:t>24</a:t>
            </a:fld>
            <a:endParaRPr lang="en-US"/>
          </a:p>
        </p:txBody>
      </p:sp>
    </p:spTree>
    <p:extLst>
      <p:ext uri="{BB962C8B-B14F-4D97-AF65-F5344CB8AC3E}">
        <p14:creationId xmlns:p14="http://schemas.microsoft.com/office/powerpoint/2010/main" val="147743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2D5F-C8E3-4DC5-9B8E-C8DFA28CF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4FE312-1583-42D0-8DD1-27DD355F9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D2D76F-1050-437E-B8D5-3F9D61F025CD}"/>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5" name="Footer Placeholder 4">
            <a:extLst>
              <a:ext uri="{FF2B5EF4-FFF2-40B4-BE49-F238E27FC236}">
                <a16:creationId xmlns:a16="http://schemas.microsoft.com/office/drawing/2014/main" id="{5240FCC0-0EF7-4EDE-A78F-5D4D9EA07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72C49-215C-496E-921C-59811BC2D7D0}"/>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146300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9AB7-1C50-4B1B-A5A5-1E39A5555B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0CFB2-8799-495D-935D-05634AD4B2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C3E0B-66FE-481C-91A8-073E9A79066D}"/>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5" name="Footer Placeholder 4">
            <a:extLst>
              <a:ext uri="{FF2B5EF4-FFF2-40B4-BE49-F238E27FC236}">
                <a16:creationId xmlns:a16="http://schemas.microsoft.com/office/drawing/2014/main" id="{AFADAF14-8338-4C01-B223-A2D02A7DE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9982A-95AF-4158-A05E-5619F6E538DD}"/>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38113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D4A9F-5D0D-4C2A-AA2B-F37B8BA765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E75566-76F4-49B7-A5C6-4A64C7306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9D2D2-3322-46E3-9752-1D4C2B489595}"/>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5" name="Footer Placeholder 4">
            <a:extLst>
              <a:ext uri="{FF2B5EF4-FFF2-40B4-BE49-F238E27FC236}">
                <a16:creationId xmlns:a16="http://schemas.microsoft.com/office/drawing/2014/main" id="{0267EBE6-A1D1-484A-9853-DB8638502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CA4BC-4B15-4DFD-BD9C-FFF7A2E8E53B}"/>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24397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4151-F3F1-43F0-9A0B-57BA4E41E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38663-1EE2-4A01-BB23-903515C6B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CF8FB-0C94-4A33-B173-815A0470D42F}"/>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5" name="Footer Placeholder 4">
            <a:extLst>
              <a:ext uri="{FF2B5EF4-FFF2-40B4-BE49-F238E27FC236}">
                <a16:creationId xmlns:a16="http://schemas.microsoft.com/office/drawing/2014/main" id="{BE7F4B78-C1FF-458A-96DC-87B16A386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3C29B-8229-4500-A12A-2CC4C2A4F322}"/>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54120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7622-6281-4D48-ABA8-0CF548C17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2AD075-D513-4700-BD6C-D9C60B84E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8510A-494B-47C3-A3DF-5F2B78DFFC84}"/>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5" name="Footer Placeholder 4">
            <a:extLst>
              <a:ext uri="{FF2B5EF4-FFF2-40B4-BE49-F238E27FC236}">
                <a16:creationId xmlns:a16="http://schemas.microsoft.com/office/drawing/2014/main" id="{1C1F2CED-C57B-4DDE-9FF7-A50F16306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19A2C-C0D4-41A9-9DE3-8C4583C4763E}"/>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293231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DCEB-A824-4E07-8D2E-F5E3B78B0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E8C19-DB37-4363-BA62-74CCC30685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82B641-F595-4DAF-9F10-135CC2B76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FBA2B1-5B46-4B53-9A7B-86381A19A41B}"/>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6" name="Footer Placeholder 5">
            <a:extLst>
              <a:ext uri="{FF2B5EF4-FFF2-40B4-BE49-F238E27FC236}">
                <a16:creationId xmlns:a16="http://schemas.microsoft.com/office/drawing/2014/main" id="{CB15F027-5545-4F2F-9962-6364EE09D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4BD75-F386-4E19-83EB-AF3C513B24BD}"/>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222528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DA4F-DF7B-4820-8353-03ED0B61C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D25150-6352-4A62-9586-1BE7C9B03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7CDDE-00BE-4BC1-AB21-8C06F25AE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BC7213-5C27-44AA-B751-F5E38E4881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73BA52-725C-4190-9EB6-E7EC8452C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85A0F-AF0D-4B3E-8C91-22A091FA1AA1}"/>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8" name="Footer Placeholder 7">
            <a:extLst>
              <a:ext uri="{FF2B5EF4-FFF2-40B4-BE49-F238E27FC236}">
                <a16:creationId xmlns:a16="http://schemas.microsoft.com/office/drawing/2014/main" id="{8E378706-2811-4B8F-A8A9-5C5072895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23EEF-469A-4395-A3E8-6970C2039728}"/>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156048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6C63-4E57-4305-92EA-4CEE9BF11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2649C-EA1D-4FDF-BDD3-8B51D19B9AB9}"/>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4" name="Footer Placeholder 3">
            <a:extLst>
              <a:ext uri="{FF2B5EF4-FFF2-40B4-BE49-F238E27FC236}">
                <a16:creationId xmlns:a16="http://schemas.microsoft.com/office/drawing/2014/main" id="{28715F93-FC4E-4803-9FD2-FAC61D025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1882F4-C404-4976-94E2-8412519458D9}"/>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32703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F195D-2443-4C5A-B92B-2843F87B6E0E}"/>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3" name="Footer Placeholder 2">
            <a:extLst>
              <a:ext uri="{FF2B5EF4-FFF2-40B4-BE49-F238E27FC236}">
                <a16:creationId xmlns:a16="http://schemas.microsoft.com/office/drawing/2014/main" id="{BE5FE6B6-8740-432B-86C0-911DE7248E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BA8B04-A4CC-4CE2-9F05-8426E338F222}"/>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342623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8601-8515-4FF6-A440-E6EC5AEBD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CFBFA-997C-4271-B704-DC2B4C1F7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3B892-20D5-4D0F-B9B5-AED26F4DB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4139E-3BA2-4613-AC34-C3F9EAE5D314}"/>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6" name="Footer Placeholder 5">
            <a:extLst>
              <a:ext uri="{FF2B5EF4-FFF2-40B4-BE49-F238E27FC236}">
                <a16:creationId xmlns:a16="http://schemas.microsoft.com/office/drawing/2014/main" id="{C95EAE51-364C-4606-87A2-7DD2BEB12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201D8-BA96-4A45-9525-82017DF5BFDF}"/>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242985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13E2-254C-4EE8-99A1-8E230E494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0E12C6-0CD2-472A-87AC-5FBDA12EC0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30B2-03A5-4E7F-93C5-A7D83CCC7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835E-A8EB-49F3-98E9-5D6DB7AFCEC3}"/>
              </a:ext>
            </a:extLst>
          </p:cNvPr>
          <p:cNvSpPr>
            <a:spLocks noGrp="1"/>
          </p:cNvSpPr>
          <p:nvPr>
            <p:ph type="dt" sz="half" idx="10"/>
          </p:nvPr>
        </p:nvSpPr>
        <p:spPr/>
        <p:txBody>
          <a:bodyPr/>
          <a:lstStyle/>
          <a:p>
            <a:fld id="{55F09BDF-C2A8-4EE0-AB29-58802708DCDC}" type="datetimeFigureOut">
              <a:rPr lang="en-US" smtClean="0"/>
              <a:t>5/5/2022</a:t>
            </a:fld>
            <a:endParaRPr lang="en-US"/>
          </a:p>
        </p:txBody>
      </p:sp>
      <p:sp>
        <p:nvSpPr>
          <p:cNvPr id="6" name="Footer Placeholder 5">
            <a:extLst>
              <a:ext uri="{FF2B5EF4-FFF2-40B4-BE49-F238E27FC236}">
                <a16:creationId xmlns:a16="http://schemas.microsoft.com/office/drawing/2014/main" id="{C0785CFB-9B2A-49E4-B11F-81A141D79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1F864-53E1-490D-B840-C3A98A79F13B}"/>
              </a:ext>
            </a:extLst>
          </p:cNvPr>
          <p:cNvSpPr>
            <a:spLocks noGrp="1"/>
          </p:cNvSpPr>
          <p:nvPr>
            <p:ph type="sldNum" sz="quarter" idx="12"/>
          </p:nvPr>
        </p:nvSpPr>
        <p:spPr/>
        <p:txBody>
          <a:bodyPr/>
          <a:lstStyle/>
          <a:p>
            <a:fld id="{5AAF59E4-AFE7-4203-B2A3-F52263D2BF3A}" type="slidenum">
              <a:rPr lang="en-US" smtClean="0"/>
              <a:t>‹#›</a:t>
            </a:fld>
            <a:endParaRPr lang="en-US"/>
          </a:p>
        </p:txBody>
      </p:sp>
    </p:spTree>
    <p:extLst>
      <p:ext uri="{BB962C8B-B14F-4D97-AF65-F5344CB8AC3E}">
        <p14:creationId xmlns:p14="http://schemas.microsoft.com/office/powerpoint/2010/main" val="241121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C95F4-D1DB-4D39-AE41-4C77825B3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E0C62-A262-474D-8EAC-75250F0A0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ED495-FA46-4EA8-A31B-0F79363AF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09BDF-C2A8-4EE0-AB29-58802708DCDC}" type="datetimeFigureOut">
              <a:rPr lang="en-US" smtClean="0"/>
              <a:t>5/5/2022</a:t>
            </a:fld>
            <a:endParaRPr lang="en-US"/>
          </a:p>
        </p:txBody>
      </p:sp>
      <p:sp>
        <p:nvSpPr>
          <p:cNvPr id="5" name="Footer Placeholder 4">
            <a:extLst>
              <a:ext uri="{FF2B5EF4-FFF2-40B4-BE49-F238E27FC236}">
                <a16:creationId xmlns:a16="http://schemas.microsoft.com/office/drawing/2014/main" id="{B8CCDFB1-E038-4EBC-9B1B-35D48795E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15DB6C-09FF-47B9-8ABD-5FF348876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F59E4-AFE7-4203-B2A3-F52263D2BF3A}" type="slidenum">
              <a:rPr lang="en-US" smtClean="0"/>
              <a:t>‹#›</a:t>
            </a:fld>
            <a:endParaRPr lang="en-US"/>
          </a:p>
        </p:txBody>
      </p:sp>
    </p:spTree>
    <p:extLst>
      <p:ext uri="{BB962C8B-B14F-4D97-AF65-F5344CB8AC3E}">
        <p14:creationId xmlns:p14="http://schemas.microsoft.com/office/powerpoint/2010/main" val="77068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iki.matbao.net/kien-thuc/"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8000">
              <a:schemeClr val="bg1"/>
            </a:gs>
            <a:gs pos="76000">
              <a:schemeClr val="accent1">
                <a:lumMod val="45000"/>
                <a:lumOff val="55000"/>
              </a:schemeClr>
            </a:gs>
            <a:gs pos="100000">
              <a:schemeClr val="bg1">
                <a:lumMod val="93000"/>
              </a:schemeClr>
            </a:gs>
            <a:gs pos="94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3689446" y="391236"/>
            <a:ext cx="5277134"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TRƯỜNG ĐẠI HỌC THỦ DẦU MỘT</a:t>
            </a:r>
          </a:p>
          <a:p>
            <a:r>
              <a:rPr lang="en-US" sz="2400" b="1" dirty="0">
                <a:latin typeface="Times New Roman" panose="02020603050405020304" pitchFamily="18" charset="0"/>
                <a:cs typeface="Times New Roman" panose="02020603050405020304" pitchFamily="18" charset="0"/>
              </a:rPr>
              <a:t>     VIỆN KỸ THUẬT CÔNG NGH</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Ệ</a:t>
            </a:r>
            <a:endParaRPr lang="en-US" sz="24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0B872DB0-BEAA-47B2-89E1-B2CB64D8648F}"/>
              </a:ext>
            </a:extLst>
          </p:cNvPr>
          <p:cNvPicPr>
            <a:picLocks noChangeAspect="1"/>
          </p:cNvPicPr>
          <p:nvPr/>
        </p:nvPicPr>
        <p:blipFill>
          <a:blip r:embed="rId2"/>
          <a:stretch>
            <a:fillRect/>
          </a:stretch>
        </p:blipFill>
        <p:spPr>
          <a:xfrm>
            <a:off x="4467122" y="1303701"/>
            <a:ext cx="3721781" cy="1919450"/>
          </a:xfrm>
          <a:prstGeom prst="rect">
            <a:avLst/>
          </a:prstGeom>
          <a:noFill/>
        </p:spPr>
      </p:pic>
      <p:sp>
        <p:nvSpPr>
          <p:cNvPr id="20" name="TextBox 19">
            <a:extLst>
              <a:ext uri="{FF2B5EF4-FFF2-40B4-BE49-F238E27FC236}">
                <a16:creationId xmlns:a16="http://schemas.microsoft.com/office/drawing/2014/main" id="{76D5393F-8651-419B-A881-894D9BAFD741}"/>
              </a:ext>
            </a:extLst>
          </p:cNvPr>
          <p:cNvSpPr txBox="1"/>
          <p:nvPr/>
        </p:nvSpPr>
        <p:spPr>
          <a:xfrm>
            <a:off x="3526973" y="2818517"/>
            <a:ext cx="54864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BÁO CÁO TỐT NGHI</a:t>
            </a: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ỆP</a:t>
            </a:r>
            <a:endParaRPr lang="en-US" sz="36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12A2E1C-923F-4113-97A0-7EAB6514E331}"/>
              </a:ext>
            </a:extLst>
          </p:cNvPr>
          <p:cNvSpPr txBox="1"/>
          <p:nvPr/>
        </p:nvSpPr>
        <p:spPr>
          <a:xfrm>
            <a:off x="630622" y="3464848"/>
            <a:ext cx="10993213"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ĐỀ TÀI: </a:t>
            </a:r>
            <a:r>
              <a:rPr lang="en-US" sz="2800" dirty="0">
                <a:latin typeface="Times New Roman" panose="02020603050405020304" pitchFamily="18" charset="0"/>
                <a:cs typeface="Times New Roman" panose="02020603050405020304" pitchFamily="18" charset="0"/>
              </a:rPr>
              <a:t>LẬP TRÌNH WEBSTITE BÁN ĐI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Ệ</a:t>
            </a:r>
            <a:r>
              <a:rPr lang="en-US" sz="2800" dirty="0">
                <a:latin typeface="Times New Roman" panose="02020603050405020304" pitchFamily="18" charset="0"/>
                <a:cs typeface="Times New Roman" panose="02020603050405020304" pitchFamily="18" charset="0"/>
              </a:rPr>
              <a:t>N THOẠI CHO CỬA HÀNG KIM LONG</a:t>
            </a:r>
          </a:p>
        </p:txBody>
      </p:sp>
      <p:sp>
        <p:nvSpPr>
          <p:cNvPr id="22" name="TextBox 21">
            <a:extLst>
              <a:ext uri="{FF2B5EF4-FFF2-40B4-BE49-F238E27FC236}">
                <a16:creationId xmlns:a16="http://schemas.microsoft.com/office/drawing/2014/main" id="{EF2EE70C-D125-4249-9BF4-48DEB83B7503}"/>
              </a:ext>
            </a:extLst>
          </p:cNvPr>
          <p:cNvSpPr txBox="1"/>
          <p:nvPr/>
        </p:nvSpPr>
        <p:spPr>
          <a:xfrm>
            <a:off x="6096000" y="4584803"/>
            <a:ext cx="4590197"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SVTH</a:t>
            </a:r>
            <a:r>
              <a:rPr lang="en-US" sz="2400" dirty="0">
                <a:latin typeface="Times New Roman" panose="02020603050405020304" pitchFamily="18" charset="0"/>
                <a:cs typeface="Times New Roman" panose="02020603050405020304" pitchFamily="18" charset="0"/>
              </a:rPr>
              <a:t>: Nguyễn Mạnh Hào</a:t>
            </a:r>
          </a:p>
          <a:p>
            <a:r>
              <a:rPr lang="en-US" sz="2400" b="1"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D18PM02</a:t>
            </a:r>
          </a:p>
          <a:p>
            <a:r>
              <a:rPr lang="en-US" sz="2400" b="1"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2018-2023</a:t>
            </a:r>
          </a:p>
          <a:p>
            <a:r>
              <a:rPr lang="en-US" sz="2400" b="1" dirty="0" err="1">
                <a:latin typeface="Times New Roman" panose="02020603050405020304" pitchFamily="18" charset="0"/>
                <a:cs typeface="Times New Roman" panose="02020603050405020304" pitchFamily="18" charset="0"/>
              </a:rPr>
              <a:t>Ngành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GVHD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ThS.Trần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74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vụ</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486140" y="743433"/>
            <a:ext cx="10881360" cy="461665"/>
          </a:xfrm>
          <a:prstGeom prst="rect">
            <a:avLst/>
          </a:prstGeom>
          <a:noFill/>
        </p:spPr>
        <p:txBody>
          <a:bodyPr wrap="square" rtlCol="0">
            <a:spAutoFit/>
          </a:bodyPr>
          <a:lstStyle/>
          <a:p>
            <a:pPr marL="227013" indent="-227013" algn="just" defTabSz="828675">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B4FD9AB3-56DF-48F2-A42F-D67979D68975}"/>
              </a:ext>
            </a:extLst>
          </p:cNvPr>
          <p:cNvSpPr/>
          <p:nvPr/>
        </p:nvSpPr>
        <p:spPr>
          <a:xfrm>
            <a:off x="1535292" y="1319946"/>
            <a:ext cx="6327595" cy="46166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Website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F7F8DB-DB02-413E-B815-2F5EF0EDA3C3}"/>
              </a:ext>
            </a:extLst>
          </p:cNvPr>
          <p:cNvSpPr/>
          <p:nvPr/>
        </p:nvSpPr>
        <p:spPr>
          <a:xfrm>
            <a:off x="1535292" y="1894188"/>
            <a:ext cx="632759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đẹp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4A8D24B-B7BA-4354-8C3F-56BBCB022D83}"/>
              </a:ext>
            </a:extLst>
          </p:cNvPr>
          <p:cNvSpPr/>
          <p:nvPr/>
        </p:nvSpPr>
        <p:spPr>
          <a:xfrm>
            <a:off x="1529032" y="3567774"/>
            <a:ext cx="632759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Website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B34D6B8-9EB2-40CE-8A89-26381458BC3E}"/>
              </a:ext>
            </a:extLst>
          </p:cNvPr>
          <p:cNvSpPr/>
          <p:nvPr/>
        </p:nvSpPr>
        <p:spPr>
          <a:xfrm>
            <a:off x="1529032" y="2723677"/>
            <a:ext cx="632759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Website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758122F-CAE4-1EF8-2269-D28DCAAF7D4C}"/>
              </a:ext>
            </a:extLst>
          </p:cNvPr>
          <p:cNvSpPr txBox="1"/>
          <p:nvPr/>
        </p:nvSpPr>
        <p:spPr>
          <a:xfrm>
            <a:off x="369570" y="4424697"/>
            <a:ext cx="10881360" cy="461665"/>
          </a:xfrm>
          <a:prstGeom prst="rect">
            <a:avLst/>
          </a:prstGeom>
          <a:noFill/>
        </p:spPr>
        <p:txBody>
          <a:bodyPr wrap="square" rtlCol="0">
            <a:spAutoFit/>
          </a:bodyPr>
          <a:lstStyle/>
          <a:p>
            <a:pPr marL="227013" indent="-227013" algn="just" defTabSz="828675">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B9CB535-8318-07D3-CC6F-92B33C8C228C}"/>
              </a:ext>
            </a:extLst>
          </p:cNvPr>
          <p:cNvSpPr/>
          <p:nvPr/>
        </p:nvSpPr>
        <p:spPr>
          <a:xfrm>
            <a:off x="1535294" y="4903034"/>
            <a:ext cx="183179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006B9411-3A73-53B8-F1BC-448797B296BE}"/>
              </a:ext>
            </a:extLst>
          </p:cNvPr>
          <p:cNvSpPr/>
          <p:nvPr/>
        </p:nvSpPr>
        <p:spPr>
          <a:xfrm>
            <a:off x="3612613" y="4896917"/>
            <a:ext cx="183179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FE9F3AF-22CC-2520-DADF-AF1067E3E51A}"/>
              </a:ext>
            </a:extLst>
          </p:cNvPr>
          <p:cNvSpPr/>
          <p:nvPr/>
        </p:nvSpPr>
        <p:spPr>
          <a:xfrm>
            <a:off x="7913507" y="4896917"/>
            <a:ext cx="1835331"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10A56EC-4D8B-6848-619C-004E7850DB6B}"/>
              </a:ext>
            </a:extLst>
          </p:cNvPr>
          <p:cNvSpPr/>
          <p:nvPr/>
        </p:nvSpPr>
        <p:spPr>
          <a:xfrm>
            <a:off x="5770655" y="4896917"/>
            <a:ext cx="1953878"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79A91B9-5402-B0EB-2E5A-AC6EADB7CA06}"/>
              </a:ext>
            </a:extLst>
          </p:cNvPr>
          <p:cNvSpPr/>
          <p:nvPr/>
        </p:nvSpPr>
        <p:spPr>
          <a:xfrm>
            <a:off x="1500189" y="5982163"/>
            <a:ext cx="186690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1C25467-923C-5EAE-13D5-591A78F8E4F0}"/>
              </a:ext>
            </a:extLst>
          </p:cNvPr>
          <p:cNvSpPr/>
          <p:nvPr/>
        </p:nvSpPr>
        <p:spPr>
          <a:xfrm>
            <a:off x="3612614" y="5982163"/>
            <a:ext cx="1831795"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C61698D-D04F-6DA0-8FDF-B7337FE71ACC}"/>
              </a:ext>
            </a:extLst>
          </p:cNvPr>
          <p:cNvSpPr/>
          <p:nvPr/>
        </p:nvSpPr>
        <p:spPr>
          <a:xfrm>
            <a:off x="5775660" y="6034846"/>
            <a:ext cx="1953878"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3F41E592-5B8D-8547-0489-6FC4C3433E55}"/>
              </a:ext>
            </a:extLst>
          </p:cNvPr>
          <p:cNvSpPr/>
          <p:nvPr/>
        </p:nvSpPr>
        <p:spPr>
          <a:xfrm>
            <a:off x="7913507" y="6034846"/>
            <a:ext cx="1835331"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10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1000"/>
                                        <p:tgtEl>
                                          <p:spTgt spid="20"/>
                                        </p:tgtEl>
                                      </p:cBhvr>
                                    </p:animEffect>
                                    <p:anim calcmode="lin" valueType="num">
                                      <p:cBhvr>
                                        <p:cTn id="82" dur="1000" fill="hold"/>
                                        <p:tgtEl>
                                          <p:spTgt spid="20"/>
                                        </p:tgtEl>
                                        <p:attrNameLst>
                                          <p:attrName>ppt_x</p:attrName>
                                        </p:attrNameLst>
                                      </p:cBhvr>
                                      <p:tavLst>
                                        <p:tav tm="0">
                                          <p:val>
                                            <p:strVal val="#ppt_x"/>
                                          </p:val>
                                        </p:tav>
                                        <p:tav tm="100000">
                                          <p:val>
                                            <p:strVal val="#ppt_x"/>
                                          </p:val>
                                        </p:tav>
                                      </p:tavLst>
                                    </p:anim>
                                    <p:anim calcmode="lin" valueType="num">
                                      <p:cBhvr>
                                        <p:cTn id="8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1000"/>
                                        <p:tgtEl>
                                          <p:spTgt spid="24"/>
                                        </p:tgtEl>
                                      </p:cBhvr>
                                    </p:animEffect>
                                    <p:anim calcmode="lin" valueType="num">
                                      <p:cBhvr>
                                        <p:cTn id="103" dur="1000" fill="hold"/>
                                        <p:tgtEl>
                                          <p:spTgt spid="24"/>
                                        </p:tgtEl>
                                        <p:attrNameLst>
                                          <p:attrName>ppt_x</p:attrName>
                                        </p:attrNameLst>
                                      </p:cBhvr>
                                      <p:tavLst>
                                        <p:tav tm="0">
                                          <p:val>
                                            <p:strVal val="#ppt_x"/>
                                          </p:val>
                                        </p:tav>
                                        <p:tav tm="100000">
                                          <p:val>
                                            <p:strVal val="#ppt_x"/>
                                          </p:val>
                                        </p:tav>
                                      </p:tavLst>
                                    </p:anim>
                                    <p:anim calcmode="lin" valueType="num">
                                      <p:cBhvr>
                                        <p:cTn id="10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 grpId="0" animBg="1"/>
      <p:bldP spid="7" grpId="0" animBg="1"/>
      <p:bldP spid="8" grpId="0" animBg="1"/>
      <p:bldP spid="9" grpId="0" animBg="1"/>
      <p:bldP spid="15"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vụ</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655320" y="924133"/>
            <a:ext cx="10881360" cy="461665"/>
          </a:xfrm>
          <a:prstGeom prst="rect">
            <a:avLst/>
          </a:prstGeom>
          <a:noFill/>
        </p:spPr>
        <p:txBody>
          <a:bodyPr wrap="square" rtlCol="0">
            <a:spAutoFit/>
          </a:bodyPr>
          <a:lstStyle/>
          <a:p>
            <a:pPr marL="227013" indent="-227013" algn="just" defTabSz="828675">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4FD9AB3-56DF-48F2-A42F-D67979D68975}"/>
              </a:ext>
            </a:extLst>
          </p:cNvPr>
          <p:cNvSpPr/>
          <p:nvPr/>
        </p:nvSpPr>
        <p:spPr>
          <a:xfrm>
            <a:off x="1611493" y="1670984"/>
            <a:ext cx="170797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Trang </a:t>
            </a:r>
            <a:r>
              <a:rPr lang="en-US" dirty="0" err="1">
                <a:latin typeface="Times New Roman" panose="02020603050405020304" pitchFamily="18" charset="0"/>
                <a:cs typeface="Times New Roman" panose="02020603050405020304" pitchFamily="18" charset="0"/>
              </a:rPr>
              <a:t>chủ</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F7F8DB-DB02-413E-B815-2F5EF0EDA3C3}"/>
              </a:ext>
            </a:extLst>
          </p:cNvPr>
          <p:cNvSpPr/>
          <p:nvPr/>
        </p:nvSpPr>
        <p:spPr>
          <a:xfrm>
            <a:off x="3991706" y="1670984"/>
            <a:ext cx="1821399"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4A8D24B-B7BA-4354-8C3F-56BBCB022D83}"/>
              </a:ext>
            </a:extLst>
          </p:cNvPr>
          <p:cNvSpPr/>
          <p:nvPr/>
        </p:nvSpPr>
        <p:spPr>
          <a:xfrm>
            <a:off x="9208907" y="1658495"/>
            <a:ext cx="1744843"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B34D6B8-9EB2-40CE-8A89-26381458BC3E}"/>
              </a:ext>
            </a:extLst>
          </p:cNvPr>
          <p:cNvSpPr/>
          <p:nvPr/>
        </p:nvSpPr>
        <p:spPr>
          <a:xfrm>
            <a:off x="6512200" y="1680774"/>
            <a:ext cx="1997612"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5E32B06-30B9-43C1-A54A-00BE57B7DF7B}"/>
              </a:ext>
            </a:extLst>
          </p:cNvPr>
          <p:cNvSpPr/>
          <p:nvPr/>
        </p:nvSpPr>
        <p:spPr>
          <a:xfrm>
            <a:off x="1611493" y="2646798"/>
            <a:ext cx="170797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09FE757-3BB4-4CFF-853C-30D8C4153CAE}"/>
              </a:ext>
            </a:extLst>
          </p:cNvPr>
          <p:cNvSpPr/>
          <p:nvPr/>
        </p:nvSpPr>
        <p:spPr>
          <a:xfrm>
            <a:off x="3991706" y="2714425"/>
            <a:ext cx="1821399"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073A0A3-F65B-488E-A359-C8DDB9AF8A80}"/>
              </a:ext>
            </a:extLst>
          </p:cNvPr>
          <p:cNvSpPr/>
          <p:nvPr/>
        </p:nvSpPr>
        <p:spPr>
          <a:xfrm>
            <a:off x="6512200" y="2697480"/>
            <a:ext cx="1997612"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608F2D1-18D3-457D-8143-508ACE760145}"/>
              </a:ext>
            </a:extLst>
          </p:cNvPr>
          <p:cNvSpPr/>
          <p:nvPr/>
        </p:nvSpPr>
        <p:spPr>
          <a:xfrm>
            <a:off x="9208907" y="2714425"/>
            <a:ext cx="1744843"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077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Xác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kỹ</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thuật</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655320" y="817745"/>
            <a:ext cx="10881360" cy="461665"/>
          </a:xfrm>
          <a:prstGeom prst="rect">
            <a:avLst/>
          </a:prstGeom>
          <a:noFill/>
        </p:spPr>
        <p:txBody>
          <a:bodyPr wrap="square" rtlCol="0">
            <a:spAutoFit/>
          </a:bodyPr>
          <a:lstStyle/>
          <a:p>
            <a:pPr algn="just" defTabSz="828675"/>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4FD9AB3-56DF-48F2-A42F-D67979D68975}"/>
              </a:ext>
            </a:extLst>
          </p:cNvPr>
          <p:cNvSpPr/>
          <p:nvPr/>
        </p:nvSpPr>
        <p:spPr>
          <a:xfrm>
            <a:off x="1611493" y="1302590"/>
            <a:ext cx="822960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Laravel Framework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5.x) </a:t>
            </a:r>
          </a:p>
        </p:txBody>
      </p:sp>
      <p:sp>
        <p:nvSpPr>
          <p:cNvPr id="7" name="Rectangle 6">
            <a:extLst>
              <a:ext uri="{FF2B5EF4-FFF2-40B4-BE49-F238E27FC236}">
                <a16:creationId xmlns:a16="http://schemas.microsoft.com/office/drawing/2014/main" id="{A3F7F8DB-DB02-413E-B815-2F5EF0EDA3C3}"/>
              </a:ext>
            </a:extLst>
          </p:cNvPr>
          <p:cNvSpPr/>
          <p:nvPr/>
        </p:nvSpPr>
        <p:spPr>
          <a:xfrm>
            <a:off x="1611493" y="2190773"/>
            <a:ext cx="822960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MySQL</a:t>
            </a:r>
          </a:p>
        </p:txBody>
      </p:sp>
      <p:sp>
        <p:nvSpPr>
          <p:cNvPr id="8" name="Rectangle 7">
            <a:extLst>
              <a:ext uri="{FF2B5EF4-FFF2-40B4-BE49-F238E27FC236}">
                <a16:creationId xmlns:a16="http://schemas.microsoft.com/office/drawing/2014/main" id="{34A8D24B-B7BA-4354-8C3F-56BBCB022D83}"/>
              </a:ext>
            </a:extLst>
          </p:cNvPr>
          <p:cNvSpPr/>
          <p:nvPr/>
        </p:nvSpPr>
        <p:spPr>
          <a:xfrm>
            <a:off x="1611493" y="3963518"/>
            <a:ext cx="822960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localhost: </a:t>
            </a:r>
            <a:r>
              <a:rPr lang="en-US" dirty="0" err="1">
                <a:latin typeface="Times New Roman" panose="02020603050405020304" pitchFamily="18" charset="0"/>
                <a:cs typeface="Times New Roman" panose="02020603050405020304" pitchFamily="18" charset="0"/>
              </a:rPr>
              <a:t>xampp</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B34D6B8-9EB2-40CE-8A89-26381458BC3E}"/>
              </a:ext>
            </a:extLst>
          </p:cNvPr>
          <p:cNvSpPr/>
          <p:nvPr/>
        </p:nvSpPr>
        <p:spPr>
          <a:xfrm>
            <a:off x="1611493" y="3097630"/>
            <a:ext cx="822960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PhpMyAdmin</a:t>
            </a:r>
          </a:p>
        </p:txBody>
      </p:sp>
      <p:sp>
        <p:nvSpPr>
          <p:cNvPr id="10" name="Rectangle 9">
            <a:extLst>
              <a:ext uri="{FF2B5EF4-FFF2-40B4-BE49-F238E27FC236}">
                <a16:creationId xmlns:a16="http://schemas.microsoft.com/office/drawing/2014/main" id="{E5E32B06-30B9-43C1-A54A-00BE57B7DF7B}"/>
              </a:ext>
            </a:extLst>
          </p:cNvPr>
          <p:cNvSpPr/>
          <p:nvPr/>
        </p:nvSpPr>
        <p:spPr>
          <a:xfrm>
            <a:off x="1611493" y="4861609"/>
            <a:ext cx="8229600" cy="10058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đẹp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737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A9EF70A4-AADD-4ACB-919D-9A185908A8AA}"/>
              </a:ext>
            </a:extLst>
          </p:cNvPr>
          <p:cNvSpPr txBox="1"/>
          <p:nvPr/>
        </p:nvSpPr>
        <p:spPr>
          <a:xfrm>
            <a:off x="655320" y="817745"/>
            <a:ext cx="10881360" cy="2123658"/>
          </a:xfrm>
          <a:prstGeom prst="rect">
            <a:avLst/>
          </a:prstGeom>
          <a:noFill/>
        </p:spPr>
        <p:txBody>
          <a:bodyPr wrap="square" rtlCol="0">
            <a:spAutoFit/>
          </a:bodyPr>
          <a:lstStyle/>
          <a:p>
            <a:pPr marL="914400" indent="-914400" algn="just"/>
            <a:r>
              <a:rPr lang="en-US" sz="2400"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Ngôn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ngữ</a:t>
            </a:r>
            <a:r>
              <a:rPr lang="en-US" b="1" dirty="0">
                <a:latin typeface="Times New Roman" panose="02020603050405020304" pitchFamily="18" charset="0"/>
                <a:cs typeface="Times New Roman" panose="02020603050405020304" pitchFamily="18" charset="0"/>
              </a:rPr>
              <a:t> PHP</a:t>
            </a:r>
            <a:r>
              <a:rPr lang="en-US" dirty="0">
                <a:latin typeface="Times New Roman" panose="02020603050405020304" pitchFamily="18" charset="0"/>
                <a:cs typeface="Times New Roman" panose="02020603050405020304" pitchFamily="18" charset="0"/>
              </a:rPr>
              <a:t>: PHP: Hypertext Preprocessor,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phía</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html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client. PHP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chộng</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Webserver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Apache,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Linux(LAMP)</a:t>
            </a:r>
          </a:p>
          <a:p>
            <a:pPr algn="just" defTabSz="828675"/>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91339E6F-4991-41B4-939C-2ACBFF4104D6}"/>
              </a:ext>
            </a:extLst>
          </p:cNvPr>
          <p:cNvSpPr txBox="1"/>
          <p:nvPr/>
        </p:nvSpPr>
        <p:spPr>
          <a:xfrm>
            <a:off x="563880" y="2563677"/>
            <a:ext cx="10972800" cy="2492990"/>
          </a:xfrm>
          <a:prstGeom prst="rect">
            <a:avLst/>
          </a:prstGeom>
          <a:noFill/>
        </p:spPr>
        <p:txBody>
          <a:bodyPr wrap="square" rtlCol="0">
            <a:spAutoFit/>
          </a:bodyPr>
          <a:lstStyle/>
          <a:p>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Apache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là</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một</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phần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mềm</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web server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có</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nhiệm</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vụ</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tiếp</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cận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request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từ</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trình</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duyệt</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người</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dùng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sau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đó</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chuyển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giao</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cho</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PHP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xử</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lý</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và</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gửi</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trả</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lại</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cho</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trình</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duyệt</a:t>
            </a:r>
            <a:endParaRPr lang="en-US" dirty="0">
              <a:effectLst/>
              <a:latin typeface="Times New Roman" panose="02020603050405020304" pitchFamily="18" charset="0"/>
              <a:ea typeface="Courier New" panose="02070309020205020404" pitchFamily="49" charset="0"/>
              <a:cs typeface="Times New Roman" panose="02020603050405020304" pitchFamily="18" charset="0"/>
            </a:endParaRPr>
          </a:p>
          <a:p>
            <a:r>
              <a:rPr lang="en-US" dirty="0">
                <a:effectLst/>
                <a:latin typeface="Times New Roman" panose="02020603050405020304" pitchFamily="18" charset="0"/>
                <a:ea typeface="Courier New" panose="02070309020205020404" pitchFamily="49" charset="0"/>
                <a:cs typeface="Times New Roman" panose="02020603050405020304" pitchFamily="18" charset="0"/>
              </a:rPr>
              <a:t>		MySQL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cũng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tương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tự</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như</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các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hệ</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quản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trị</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cơ</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sở</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dữ</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liệu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khác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Postgress</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Oracle, SQL server,…)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đóng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vai</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trò</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là</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nơi</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lưu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trữ</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và</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truy</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vấn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dữ</a:t>
            </a:r>
            <a:r>
              <a:rPr lang="en-US" spc="-6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liệu</a:t>
            </a:r>
            <a:endParaRPr lang="en-US" dirty="0">
              <a:effectLst/>
              <a:latin typeface="Calibri" panose="020F0502020204030204" pitchFamily="34" charset="0"/>
              <a:ea typeface="Courier New" panose="02070309020205020404" pitchFamily="49" charset="0"/>
              <a:cs typeface="Times New Roman" panose="02020603050405020304" pitchFamily="18" charset="0"/>
            </a:endParaRPr>
          </a:p>
          <a:p>
            <a:r>
              <a:rPr lang="en-US" dirty="0">
                <a:effectLst/>
                <a:latin typeface="Times New Roman" panose="02020603050405020304" pitchFamily="18" charset="0"/>
                <a:ea typeface="Courier New" panose="02070309020205020404" pitchFamily="49" charset="0"/>
                <a:cs typeface="Times New Roman" panose="02020603050405020304" pitchFamily="18" charset="0"/>
              </a:rPr>
              <a:t>		Linux: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hệ</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điều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hành</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mã</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ngồn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mở</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được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sử</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dụng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rất</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rộng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rãi</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cho</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các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Webserver.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Thông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thường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các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phiên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bản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sử</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dụng</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nhiều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nhất</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là</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ReaHat</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Enterprise Linux, Ubuntu,…</a:t>
            </a:r>
            <a:endParaRPr lang="en-US" dirty="0">
              <a:effectLst/>
              <a:latin typeface="Calibri" panose="020F0502020204030204" pitchFamily="34" charset="0"/>
              <a:ea typeface="Courier New" panose="02070309020205020404" pitchFamily="49" charset="0"/>
              <a:cs typeface="Times New Roman" panose="02020603050405020304" pitchFamily="18" charset="0"/>
            </a:endParaRPr>
          </a:p>
          <a:p>
            <a:endParaRPr lang="en-US" sz="2400" dirty="0">
              <a:effectLst/>
              <a:latin typeface="Calibri" panose="020F0502020204030204" pitchFamily="34" charset="0"/>
              <a:ea typeface="Courier New" panose="02070309020205020404" pitchFamily="49"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8891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Laravel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Laravel PHP Framework </a:t>
            </a:r>
          </a:p>
        </p:txBody>
      </p:sp>
      <p:sp>
        <p:nvSpPr>
          <p:cNvPr id="3" name="TextBox 2">
            <a:extLst>
              <a:ext uri="{FF2B5EF4-FFF2-40B4-BE49-F238E27FC236}">
                <a16:creationId xmlns:a16="http://schemas.microsoft.com/office/drawing/2014/main" id="{A9EF70A4-AADD-4ACB-919D-9A185908A8AA}"/>
              </a:ext>
            </a:extLst>
          </p:cNvPr>
          <p:cNvSpPr txBox="1"/>
          <p:nvPr/>
        </p:nvSpPr>
        <p:spPr>
          <a:xfrm>
            <a:off x="655320" y="732878"/>
            <a:ext cx="10881360"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PHP framework,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Taylor </a:t>
            </a:r>
            <a:r>
              <a:rPr lang="en-US" dirty="0" err="1">
                <a:latin typeface="Times New Roman" panose="02020603050405020304" pitchFamily="18" charset="0"/>
                <a:cs typeface="Times New Roman" panose="02020603050405020304" pitchFamily="18" charset="0"/>
              </a:rPr>
              <a:t>Otwell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MVC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Symfony PHP Framework.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nnagw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Laravel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package 	(Composer),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CSDL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(MySQL, MariaDB, 	SQLite, PostgreSQL,…),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trienr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pPr algn="just" defTabSz="828675"/>
            <a:r>
              <a:rPr lang="en-US" sz="2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91339E6F-4991-41B4-939C-2ACBFF4104D6}"/>
              </a:ext>
            </a:extLst>
          </p:cNvPr>
          <p:cNvSpPr txBox="1"/>
          <p:nvPr/>
        </p:nvSpPr>
        <p:spPr>
          <a:xfrm>
            <a:off x="609600" y="2221522"/>
            <a:ext cx="10972800" cy="822960"/>
          </a:xfrm>
          <a:prstGeom prst="rect">
            <a:avLst/>
          </a:prstGeom>
          <a:noFill/>
        </p:spPr>
        <p:txBody>
          <a:bodyPr wrap="square" rtlCol="0">
            <a:spAutoFit/>
          </a:bodyPr>
          <a:lstStyle/>
          <a:p>
            <a:r>
              <a:rPr lang="en-US" sz="24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Mã</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nguồn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của</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Laravel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được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lưu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trữ</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trên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Github</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và</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được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cấp</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phép</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theo</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các</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điều</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khoản</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của</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giấy</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err="1">
                <a:effectLst/>
                <a:latin typeface="Times New Roman" panose="02020603050405020304" pitchFamily="18" charset="0"/>
                <a:ea typeface="Courier New" panose="02070309020205020404" pitchFamily="49" charset="0"/>
                <a:cs typeface="Times New Roman" panose="02020603050405020304" pitchFamily="18" charset="0"/>
              </a:rPr>
              <a:t>phép</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MIT </a:t>
            </a:r>
            <a:endParaRPr lang="en-US" dirty="0">
              <a:effectLst/>
              <a:latin typeface="Calibri" panose="020F0502020204030204" pitchFamily="34" charset="0"/>
              <a:ea typeface="Courier New" panose="02070309020205020404" pitchFamily="49" charset="0"/>
              <a:cs typeface="Times New Roman" panose="02020603050405020304" pitchFamily="18" charset="0"/>
            </a:endParaRPr>
          </a:p>
          <a:p>
            <a:endParaRPr lang="en-US" sz="2400" dirty="0">
              <a:effectLst/>
              <a:latin typeface="Calibri" panose="020F0502020204030204" pitchFamily="34" charset="0"/>
              <a:ea typeface="Courier New" panose="02070309020205020404" pitchFamily="49" charset="0"/>
              <a:cs typeface="Times New Roman" panose="02020603050405020304" pitchFamily="18" charset="0"/>
            </a:endParaRPr>
          </a:p>
          <a:p>
            <a:endParaRPr lang="en-US" dirty="0"/>
          </a:p>
        </p:txBody>
      </p:sp>
      <p:sp>
        <p:nvSpPr>
          <p:cNvPr id="6" name="Rectangle 5">
            <a:extLst>
              <a:ext uri="{FF2B5EF4-FFF2-40B4-BE49-F238E27FC236}">
                <a16:creationId xmlns:a16="http://schemas.microsoft.com/office/drawing/2014/main" id="{1B32E5F7-D949-4C89-8A36-98A4244EE2EB}"/>
              </a:ext>
            </a:extLst>
          </p:cNvPr>
          <p:cNvSpPr/>
          <p:nvPr/>
        </p:nvSpPr>
        <p:spPr>
          <a:xfrm>
            <a:off x="609600" y="3406013"/>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Developer(s): Taylor </a:t>
            </a:r>
            <a:r>
              <a:rPr lang="en-US" dirty="0" err="1">
                <a:latin typeface="Times New Roman" panose="02020603050405020304" pitchFamily="18" charset="0"/>
                <a:cs typeface="Times New Roman" panose="02020603050405020304" pitchFamily="18" charset="0"/>
              </a:rPr>
              <a:t>Otwell</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67B38A2-CF8F-43D2-9A2D-43B0399C91D5}"/>
              </a:ext>
            </a:extLst>
          </p:cNvPr>
          <p:cNvSpPr/>
          <p:nvPr/>
        </p:nvSpPr>
        <p:spPr>
          <a:xfrm>
            <a:off x="3444240" y="3431851"/>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06/2011</a:t>
            </a:r>
          </a:p>
        </p:txBody>
      </p:sp>
      <p:sp>
        <p:nvSpPr>
          <p:cNvPr id="8" name="Rectangle 7">
            <a:extLst>
              <a:ext uri="{FF2B5EF4-FFF2-40B4-BE49-F238E27FC236}">
                <a16:creationId xmlns:a16="http://schemas.microsoft.com/office/drawing/2014/main" id="{7B9B6DBB-D7C3-408A-8533-3E1519F837A4}"/>
              </a:ext>
            </a:extLst>
          </p:cNvPr>
          <p:cNvSpPr/>
          <p:nvPr/>
        </p:nvSpPr>
        <p:spPr>
          <a:xfrm>
            <a:off x="6233160" y="3431851"/>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8.16.1 (2020/11/25)</a:t>
            </a:r>
          </a:p>
        </p:txBody>
      </p:sp>
      <p:sp>
        <p:nvSpPr>
          <p:cNvPr id="9" name="Rectangle 8">
            <a:extLst>
              <a:ext uri="{FF2B5EF4-FFF2-40B4-BE49-F238E27FC236}">
                <a16:creationId xmlns:a16="http://schemas.microsoft.com/office/drawing/2014/main" id="{A77D5F3E-2493-4748-9316-892E4E06472C}"/>
              </a:ext>
            </a:extLst>
          </p:cNvPr>
          <p:cNvSpPr/>
          <p:nvPr/>
        </p:nvSpPr>
        <p:spPr>
          <a:xfrm>
            <a:off x="9022080" y="3442631"/>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Repository: Laravel </a:t>
            </a:r>
            <a:r>
              <a:rPr lang="en-US" dirty="0" err="1">
                <a:latin typeface="Times New Roman" panose="02020603050405020304" pitchFamily="18" charset="0"/>
                <a:cs typeface="Times New Roman" panose="02020603050405020304" pitchFamily="18" charset="0"/>
              </a:rPr>
              <a:t>repositopry</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4098E75-63A7-4735-996D-31F06C6BEC60}"/>
              </a:ext>
            </a:extLst>
          </p:cNvPr>
          <p:cNvSpPr/>
          <p:nvPr/>
        </p:nvSpPr>
        <p:spPr>
          <a:xfrm>
            <a:off x="609600" y="4342794"/>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PHP</a:t>
            </a:r>
          </a:p>
        </p:txBody>
      </p:sp>
      <p:sp>
        <p:nvSpPr>
          <p:cNvPr id="15" name="Rectangle 14">
            <a:extLst>
              <a:ext uri="{FF2B5EF4-FFF2-40B4-BE49-F238E27FC236}">
                <a16:creationId xmlns:a16="http://schemas.microsoft.com/office/drawing/2014/main" id="{56CA4B65-CBA0-4E8D-8965-92A2841D33B5}"/>
              </a:ext>
            </a:extLst>
          </p:cNvPr>
          <p:cNvSpPr/>
          <p:nvPr/>
        </p:nvSpPr>
        <p:spPr>
          <a:xfrm>
            <a:off x="3444240" y="4342794"/>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Web Framework</a:t>
            </a:r>
          </a:p>
        </p:txBody>
      </p:sp>
      <p:sp>
        <p:nvSpPr>
          <p:cNvPr id="16" name="Rectangle 15">
            <a:extLst>
              <a:ext uri="{FF2B5EF4-FFF2-40B4-BE49-F238E27FC236}">
                <a16:creationId xmlns:a16="http://schemas.microsoft.com/office/drawing/2014/main" id="{C47E1954-7FF4-4943-9DA2-75CB7EF26F47}"/>
              </a:ext>
            </a:extLst>
          </p:cNvPr>
          <p:cNvSpPr/>
          <p:nvPr/>
        </p:nvSpPr>
        <p:spPr>
          <a:xfrm>
            <a:off x="6233160" y="4342794"/>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License: MIT License</a:t>
            </a:r>
          </a:p>
        </p:txBody>
      </p:sp>
      <p:sp>
        <p:nvSpPr>
          <p:cNvPr id="17" name="Rectangle 16">
            <a:extLst>
              <a:ext uri="{FF2B5EF4-FFF2-40B4-BE49-F238E27FC236}">
                <a16:creationId xmlns:a16="http://schemas.microsoft.com/office/drawing/2014/main" id="{141876D8-5F39-430F-A90B-ADF177526528}"/>
              </a:ext>
            </a:extLst>
          </p:cNvPr>
          <p:cNvSpPr/>
          <p:nvPr/>
        </p:nvSpPr>
        <p:spPr>
          <a:xfrm>
            <a:off x="9022080" y="4307651"/>
            <a:ext cx="2651760" cy="7315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Website: laravel.com</a:t>
            </a:r>
          </a:p>
        </p:txBody>
      </p:sp>
    </p:spTree>
    <p:extLst>
      <p:ext uri="{BB962C8B-B14F-4D97-AF65-F5344CB8AC3E}">
        <p14:creationId xmlns:p14="http://schemas.microsoft.com/office/powerpoint/2010/main" val="2912624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animBg="1"/>
      <p:bldP spid="7" grpId="0" animBg="1"/>
      <p:bldP spid="8" grpId="0" animBg="1"/>
      <p:bldP spid="9" grpId="0" animBg="1"/>
      <p:bldP spid="14"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Laravel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Laravel PHP Framework </a:t>
            </a:r>
          </a:p>
        </p:txBody>
      </p:sp>
      <p:sp>
        <p:nvSpPr>
          <p:cNvPr id="3" name="TextBox 2">
            <a:extLst>
              <a:ext uri="{FF2B5EF4-FFF2-40B4-BE49-F238E27FC236}">
                <a16:creationId xmlns:a16="http://schemas.microsoft.com/office/drawing/2014/main" id="{A9EF70A4-AADD-4ACB-919D-9A185908A8AA}"/>
              </a:ext>
            </a:extLst>
          </p:cNvPr>
          <p:cNvSpPr txBox="1"/>
          <p:nvPr/>
        </p:nvSpPr>
        <p:spPr>
          <a:xfrm>
            <a:off x="70475" y="857680"/>
            <a:ext cx="1088136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MVC (Model – View - Controller</a:t>
            </a:r>
            <a:endParaRPr lang="en-US" dirty="0">
              <a:latin typeface="Times New Roman" panose="02020603050405020304" pitchFamily="18" charset="0"/>
              <a:cs typeface="Times New Roman" panose="02020603050405020304" pitchFamily="18" charset="0"/>
            </a:endParaRPr>
          </a:p>
          <a:p>
            <a:pPr algn="just" defTabSz="828675"/>
            <a:r>
              <a:rPr lang="en-US" sz="2400" dirty="0">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3CB77BEE-D783-4B89-BF6A-995D4365EDDD}"/>
              </a:ext>
            </a:extLst>
          </p:cNvPr>
          <p:cNvPicPr>
            <a:picLocks noChangeAspect="1"/>
          </p:cNvPicPr>
          <p:nvPr/>
        </p:nvPicPr>
        <p:blipFill>
          <a:blip r:embed="rId2"/>
          <a:stretch>
            <a:fillRect/>
          </a:stretch>
        </p:blipFill>
        <p:spPr>
          <a:xfrm>
            <a:off x="3056845" y="1378128"/>
            <a:ext cx="5315692" cy="2335885"/>
          </a:xfrm>
          <a:prstGeom prst="rect">
            <a:avLst/>
          </a:prstGeom>
        </p:spPr>
      </p:pic>
      <p:sp>
        <p:nvSpPr>
          <p:cNvPr id="12" name="Rectangle 11">
            <a:extLst>
              <a:ext uri="{FF2B5EF4-FFF2-40B4-BE49-F238E27FC236}">
                <a16:creationId xmlns:a16="http://schemas.microsoft.com/office/drawing/2014/main" id="{2F74032D-659E-4905-82ED-BF12D584CD1B}"/>
              </a:ext>
            </a:extLst>
          </p:cNvPr>
          <p:cNvSpPr/>
          <p:nvPr/>
        </p:nvSpPr>
        <p:spPr>
          <a:xfrm>
            <a:off x="563880" y="3796849"/>
            <a:ext cx="10972800"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Model: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table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Database, </a:t>
            </a:r>
            <a:r>
              <a:rPr lang="en-US" dirty="0" err="1">
                <a:latin typeface="Times New Roman" panose="02020603050405020304" pitchFamily="18" charset="0"/>
                <a:cs typeface="Times New Roman" panose="02020603050405020304" pitchFamily="18" charset="0"/>
              </a:rPr>
              <a:t>nới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Eloquent ORM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CSDL</a:t>
            </a:r>
          </a:p>
        </p:txBody>
      </p:sp>
      <p:sp>
        <p:nvSpPr>
          <p:cNvPr id="18" name="Rectangle 17">
            <a:extLst>
              <a:ext uri="{FF2B5EF4-FFF2-40B4-BE49-F238E27FC236}">
                <a16:creationId xmlns:a16="http://schemas.microsoft.com/office/drawing/2014/main" id="{DB53A4D2-FC74-499B-91EF-8009795AD49E}"/>
              </a:ext>
            </a:extLst>
          </p:cNvPr>
          <p:cNvSpPr/>
          <p:nvPr/>
        </p:nvSpPr>
        <p:spPr>
          <a:xfrm>
            <a:off x="563880" y="4794085"/>
            <a:ext cx="10972800"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View: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template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html/</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a:t>
            </a:r>
          </a:p>
        </p:txBody>
      </p:sp>
      <p:sp>
        <p:nvSpPr>
          <p:cNvPr id="19" name="Rectangle 18">
            <a:extLst>
              <a:ext uri="{FF2B5EF4-FFF2-40B4-BE49-F238E27FC236}">
                <a16:creationId xmlns:a16="http://schemas.microsoft.com/office/drawing/2014/main" id="{AAC110D6-FAEA-4629-8121-BC8924D94035}"/>
              </a:ext>
            </a:extLst>
          </p:cNvPr>
          <p:cNvSpPr/>
          <p:nvPr/>
        </p:nvSpPr>
        <p:spPr>
          <a:xfrm>
            <a:off x="563880" y="5791321"/>
            <a:ext cx="10972800" cy="9144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Controller: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class, function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resquest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622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2"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Laravel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Laravel PHP Framework </a:t>
            </a:r>
          </a:p>
        </p:txBody>
      </p:sp>
      <p:sp>
        <p:nvSpPr>
          <p:cNvPr id="3" name="TextBox 2">
            <a:extLst>
              <a:ext uri="{FF2B5EF4-FFF2-40B4-BE49-F238E27FC236}">
                <a16:creationId xmlns:a16="http://schemas.microsoft.com/office/drawing/2014/main" id="{A9EF70A4-AADD-4ACB-919D-9A185908A8AA}"/>
              </a:ext>
            </a:extLst>
          </p:cNvPr>
          <p:cNvSpPr txBox="1"/>
          <p:nvPr/>
        </p:nvSpPr>
        <p:spPr>
          <a:xfrm>
            <a:off x="70475" y="857680"/>
            <a:ext cx="10881360" cy="45720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Cấu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Laravel</a:t>
            </a:r>
            <a:endParaRPr lang="en-US" dirty="0">
              <a:latin typeface="Times New Roman" panose="02020603050405020304" pitchFamily="18" charset="0"/>
              <a:cs typeface="Times New Roman" panose="02020603050405020304" pitchFamily="18" charset="0"/>
            </a:endParaRPr>
          </a:p>
          <a:p>
            <a:pPr algn="just" defTabSz="828675"/>
            <a:r>
              <a:rPr lang="en-US" sz="24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10A242A-D2A9-4757-AC50-54E22E4E9F5F}"/>
              </a:ext>
            </a:extLst>
          </p:cNvPr>
          <p:cNvSpPr txBox="1"/>
          <p:nvPr/>
        </p:nvSpPr>
        <p:spPr>
          <a:xfrm>
            <a:off x="1072216" y="1387846"/>
            <a:ext cx="10519710" cy="313932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App</a:t>
            </a:r>
            <a:r>
              <a:rPr lang="en-US" dirty="0">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nguồn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(Event),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ngoại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(Exception)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khai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Middeware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app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571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Console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Nơi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lệnh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Laravel</a:t>
            </a:r>
          </a:p>
          <a:p>
            <a:pPr marL="285750" indent="571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Exception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ngoại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cũng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handle.php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ngoại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lệ</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571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Http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Http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con controller, middleware.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Laravel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MVC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request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571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Class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thao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CSDl</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57150" algn="just">
              <a:buFont typeface="Wingdings" panose="05000000000000000000" pitchFamily="2" charset="2"/>
              <a:buChar char="ü"/>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Providers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Service Provider.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Khởi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buộc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kỳ</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a:endParaRPr lang="en-US" dirty="0"/>
          </a:p>
        </p:txBody>
      </p:sp>
      <p:sp>
        <p:nvSpPr>
          <p:cNvPr id="6" name="TextBox 5">
            <a:extLst>
              <a:ext uri="{FF2B5EF4-FFF2-40B4-BE49-F238E27FC236}">
                <a16:creationId xmlns:a16="http://schemas.microsoft.com/office/drawing/2014/main" id="{6B2F1EE2-1825-2CC9-9C6C-22CD8C189A1E}"/>
              </a:ext>
            </a:extLst>
          </p:cNvPr>
          <p:cNvSpPr txBox="1"/>
          <p:nvPr/>
        </p:nvSpPr>
        <p:spPr>
          <a:xfrm>
            <a:off x="122863" y="4224997"/>
            <a:ext cx="11392863" cy="1384995"/>
          </a:xfrm>
          <a:prstGeom prst="rect">
            <a:avLst/>
          </a:prstGeom>
          <a:noFill/>
        </p:spPr>
        <p:txBody>
          <a:bodyPr wrap="square" rtlCol="0">
            <a:spAutoFit/>
          </a:bodyPr>
          <a:lstStyle/>
          <a:p>
            <a:pPr marL="914400" indent="-914400" algn="just"/>
            <a:r>
              <a:rPr lang="en-US" sz="24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Bootstrap: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bootstrap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app.php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endParaRPr lang="en-US" dirty="0">
              <a:latin typeface="Times New Roman" panose="02020603050405020304" pitchFamily="18" charset="0"/>
              <a:cs typeface="Times New Roman" panose="02020603050405020304" pitchFamily="18" charset="0"/>
            </a:endParaRPr>
          </a:p>
          <a:p>
            <a:pPr algn="just" defTabSz="828675"/>
            <a:r>
              <a:rPr lang="en-US" sz="2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A857A926-83A2-9C7F-FA88-D16B33BB28B0}"/>
              </a:ext>
            </a:extLst>
          </p:cNvPr>
          <p:cNvSpPr txBox="1"/>
          <p:nvPr/>
        </p:nvSpPr>
        <p:spPr>
          <a:xfrm>
            <a:off x="70475" y="5260197"/>
            <a:ext cx="11392863" cy="7315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Config: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(config)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Database, cache,…</a:t>
            </a:r>
          </a:p>
          <a:p>
            <a:pPr algn="just" defTabSz="828675"/>
            <a:r>
              <a:rPr lang="en-US"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EDA042A2-094D-B41F-A597-E8AC089D1F39}"/>
              </a:ext>
            </a:extLst>
          </p:cNvPr>
          <p:cNvSpPr txBox="1"/>
          <p:nvPr/>
        </p:nvSpPr>
        <p:spPr>
          <a:xfrm>
            <a:off x="70474" y="5977262"/>
            <a:ext cx="11392863" cy="73866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database migration, seeders</a:t>
            </a:r>
          </a:p>
          <a:p>
            <a:pPr algn="just" defTabSz="828675"/>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71312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3"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Laravel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gì</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Laravel PHP Framework </a:t>
            </a:r>
          </a:p>
        </p:txBody>
      </p:sp>
      <p:sp>
        <p:nvSpPr>
          <p:cNvPr id="8" name="TextBox 7">
            <a:extLst>
              <a:ext uri="{FF2B5EF4-FFF2-40B4-BE49-F238E27FC236}">
                <a16:creationId xmlns:a16="http://schemas.microsoft.com/office/drawing/2014/main" id="{E80AC009-B61E-40B7-8678-669F8F63EA55}"/>
              </a:ext>
            </a:extLst>
          </p:cNvPr>
          <p:cNvSpPr txBox="1"/>
          <p:nvPr/>
        </p:nvSpPr>
        <p:spPr>
          <a:xfrm>
            <a:off x="1072213" y="760879"/>
            <a:ext cx="10789920" cy="91440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public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index.php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request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JavaScript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CSS</a:t>
            </a:r>
          </a:p>
          <a:p>
            <a:endParaRPr lang="en-US" dirty="0"/>
          </a:p>
        </p:txBody>
      </p:sp>
      <p:sp>
        <p:nvSpPr>
          <p:cNvPr id="9" name="TextBox 8">
            <a:extLst>
              <a:ext uri="{FF2B5EF4-FFF2-40B4-BE49-F238E27FC236}">
                <a16:creationId xmlns:a16="http://schemas.microsoft.com/office/drawing/2014/main" id="{90A274B4-D25E-43D5-822E-7A7948F4FCBE}"/>
              </a:ext>
            </a:extLst>
          </p:cNvPr>
          <p:cNvSpPr txBox="1"/>
          <p:nvPr/>
        </p:nvSpPr>
        <p:spPr>
          <a:xfrm>
            <a:off x="1072213" y="1332380"/>
            <a:ext cx="10819627" cy="64008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Resources: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view </a:t>
            </a:r>
            <a:r>
              <a:rPr lang="en-US" dirty="0" err="1">
                <a:latin typeface="Times New Roman" panose="02020603050405020304" pitchFamily="18" charset="0"/>
                <a:cs typeface="Times New Roman" panose="02020603050405020304" pitchFamily="18" charset="0"/>
              </a:rPr>
              <a:t>remplate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(raw);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CSS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JavaScript.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AFAED670-26E3-AB54-EFB6-FA52642CE0A3}"/>
              </a:ext>
            </a:extLst>
          </p:cNvPr>
          <p:cNvSpPr txBox="1"/>
          <p:nvPr/>
        </p:nvSpPr>
        <p:spPr>
          <a:xfrm>
            <a:off x="1042506" y="1972460"/>
            <a:ext cx="10819627"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Routes: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routes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routing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web.php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api.php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console.php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channel.php</a:t>
            </a:r>
            <a:r>
              <a:rPr lang="en-US" dirty="0">
                <a:latin typeface="Times New Roman" panose="02020603050405020304" pitchFamily="18" charset="0"/>
                <a:cs typeface="Times New Roman" panose="02020603050405020304" pitchFamily="18" charset="0"/>
              </a:rPr>
              <a:t>.</a:t>
            </a:r>
          </a:p>
          <a:p>
            <a:endParaRPr lang="en-US" dirty="0"/>
          </a:p>
        </p:txBody>
      </p:sp>
      <p:sp>
        <p:nvSpPr>
          <p:cNvPr id="11" name="TextBox 10">
            <a:extLst>
              <a:ext uri="{FF2B5EF4-FFF2-40B4-BE49-F238E27FC236}">
                <a16:creationId xmlns:a16="http://schemas.microsoft.com/office/drawing/2014/main" id="{032A3989-FAD8-566F-CE86-524201011F09}"/>
              </a:ext>
            </a:extLst>
          </p:cNvPr>
          <p:cNvSpPr txBox="1"/>
          <p:nvPr/>
        </p:nvSpPr>
        <p:spPr>
          <a:xfrm>
            <a:off x="1087066" y="2628366"/>
            <a:ext cx="10804774" cy="64008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storage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log,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view blade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file session, file cache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framework</a:t>
            </a:r>
            <a:r>
              <a:rPr lang="en-US" dirty="0"/>
              <a:t>.</a:t>
            </a:r>
            <a:endParaRPr lang="en-US" dirty="0">
              <a:latin typeface="Times New Roman" panose="02020603050405020304" pitchFamily="18"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A387D2E8-7023-E265-18D6-F536352AE788}"/>
              </a:ext>
            </a:extLst>
          </p:cNvPr>
          <p:cNvSpPr txBox="1"/>
          <p:nvPr/>
        </p:nvSpPr>
        <p:spPr>
          <a:xfrm>
            <a:off x="1087066" y="3276601"/>
            <a:ext cx="10819627" cy="36576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Tests: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tests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Autoated</a:t>
            </a:r>
            <a:r>
              <a:rPr lang="en-US" dirty="0">
                <a:latin typeface="Times New Roman" panose="02020603050405020304" pitchFamily="18" charset="0"/>
                <a:cs typeface="Times New Roman" panose="02020603050405020304" pitchFamily="18" charset="0"/>
              </a:rPr>
              <a:t> Tests).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PHPUnit</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14" name="TextBox 13">
            <a:extLst>
              <a:ext uri="{FF2B5EF4-FFF2-40B4-BE49-F238E27FC236}">
                <a16:creationId xmlns:a16="http://schemas.microsoft.com/office/drawing/2014/main" id="{BF0CFF46-A31E-1691-8F62-C4B08B418B33}"/>
              </a:ext>
            </a:extLst>
          </p:cNvPr>
          <p:cNvSpPr txBox="1"/>
          <p:nvPr/>
        </p:nvSpPr>
        <p:spPr>
          <a:xfrm>
            <a:off x="1087066" y="3650516"/>
            <a:ext cx="10819627" cy="4572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Vendor: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vendor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composer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1190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laravel</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70475" y="857680"/>
            <a:ext cx="10881360" cy="45720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10 </a:t>
            </a:r>
            <a:r>
              <a:rPr lang="en-US" b="1" dirty="0" err="1">
                <a:latin typeface="Times New Roman" panose="02020603050405020304" pitchFamily="18" charset="0"/>
                <a:cs typeface="Times New Roman" panose="02020603050405020304" pitchFamily="18" charset="0"/>
              </a:rPr>
              <a:t>ưu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sau</a:t>
            </a:r>
            <a:endParaRPr lang="en-US" dirty="0">
              <a:latin typeface="Times New Roman" panose="02020603050405020304" pitchFamily="18" charset="0"/>
              <a:cs typeface="Times New Roman" panose="02020603050405020304" pitchFamily="18" charset="0"/>
            </a:endParaRPr>
          </a:p>
          <a:p>
            <a:pPr algn="just" defTabSz="828675"/>
            <a:r>
              <a:rPr lang="en-US" sz="24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10A242A-D2A9-4757-AC50-54E22E4E9F5F}"/>
              </a:ext>
            </a:extLst>
          </p:cNvPr>
          <p:cNvSpPr txBox="1"/>
          <p:nvPr/>
        </p:nvSpPr>
        <p:spPr>
          <a:xfrm>
            <a:off x="1072215" y="1387846"/>
            <a:ext cx="10819627" cy="1737360"/>
          </a:xfrm>
          <a:prstGeom prst="rect">
            <a:avLst/>
          </a:prstGeom>
          <a:noFill/>
        </p:spPr>
        <p:txBody>
          <a:bodyPr wrap="square" rtlCol="0">
            <a:spAutoFit/>
          </a:bodyPr>
          <a:lstStyle/>
          <a:p>
            <a:pPr marL="457200" indent="-457200" algn="just">
              <a:buFont typeface="+mj-lt"/>
              <a:buAutoNum type="arabicPeriod"/>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PHP Laravel framework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Laravel 5.x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PHP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Namespaces, Interfaces, Overloading, Anonymous function </a:t>
            </a:r>
            <a:r>
              <a:rPr lang="en-US" dirty="0" err="1">
                <a:latin typeface="Times New Roman" panose="02020603050405020304" pitchFamily="18" charset="0"/>
                <a:cs typeface="Times New Roman" panose="02020603050405020304" pitchFamily="18" charset="0"/>
              </a:rPr>
              <a:t>hsy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Shoter</a:t>
            </a:r>
            <a:r>
              <a:rPr lang="en-US" dirty="0">
                <a:latin typeface="Times New Roman" panose="02020603050405020304" pitchFamily="18" charset="0"/>
                <a:cs typeface="Times New Roman" panose="02020603050405020304" pitchFamily="18" charset="0"/>
              </a:rPr>
              <a:t> array syntax.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CMS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Laravel framework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CMS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a:t>
            </a:r>
          </a:p>
          <a:p>
            <a:endParaRPr lang="en-US" dirty="0"/>
          </a:p>
        </p:txBody>
      </p:sp>
      <p:sp>
        <p:nvSpPr>
          <p:cNvPr id="9" name="TextBox 8">
            <a:extLst>
              <a:ext uri="{FF2B5EF4-FFF2-40B4-BE49-F238E27FC236}">
                <a16:creationId xmlns:a16="http://schemas.microsoft.com/office/drawing/2014/main" id="{90A274B4-D25E-43D5-822E-7A7948F4FCBE}"/>
              </a:ext>
            </a:extLst>
          </p:cNvPr>
          <p:cNvSpPr txBox="1"/>
          <p:nvPr/>
        </p:nvSpPr>
        <p:spPr>
          <a:xfrm>
            <a:off x="1072214" y="3198172"/>
            <a:ext cx="10819627" cy="1005840"/>
          </a:xfrm>
          <a:prstGeom prst="rect">
            <a:avLst/>
          </a:prstGeom>
          <a:noFill/>
        </p:spPr>
        <p:txBody>
          <a:bodyPr wrap="square" rtlCol="0">
            <a:spAutoFit/>
          </a:bodyPr>
          <a:lstStyle/>
          <a:p>
            <a:pPr marL="398463" lvl="0" indent="-398463"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Laravel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than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Laravel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coding style, methods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class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7DC9DC03-A5EA-5BA5-3FB6-0252B25F12D0}"/>
              </a:ext>
            </a:extLst>
          </p:cNvPr>
          <p:cNvSpPr txBox="1"/>
          <p:nvPr/>
        </p:nvSpPr>
        <p:spPr>
          <a:xfrm>
            <a:off x="1072213" y="4209204"/>
            <a:ext cx="10819627" cy="1554480"/>
          </a:xfrm>
          <a:prstGeom prst="rect">
            <a:avLst/>
          </a:prstGeom>
          <a:noFill/>
        </p:spPr>
        <p:txBody>
          <a:bodyPr wrap="square" rtlCol="0">
            <a:spAutoFit/>
          </a:bodyPr>
          <a:lstStyle/>
          <a:p>
            <a:pPr marL="398463" indent="-398463" algn="just"/>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mail: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buojc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deal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offer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API </a:t>
            </a:r>
            <a:r>
              <a:rPr lang="en-US" dirty="0" err="1">
                <a:latin typeface="Times New Roman" panose="02020603050405020304" pitchFamily="18" charset="0"/>
                <a:cs typeface="Times New Roman" panose="02020603050405020304" pitchFamily="18" charset="0"/>
              </a:rPr>
              <a:t>sach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SwiftMailer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driver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SMTP, </a:t>
            </a:r>
            <a:r>
              <a:rPr lang="en-US" dirty="0" err="1">
                <a:latin typeface="Times New Roman" panose="02020603050405020304" pitchFamily="18" charset="0"/>
                <a:cs typeface="Times New Roman" panose="02020603050405020304" pitchFamily="18" charset="0"/>
              </a:rPr>
              <a:t>Mailgun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SparkPost</a:t>
            </a:r>
            <a:r>
              <a:rPr lang="en-US" dirty="0">
                <a:latin typeface="Times New Roman" panose="02020603050405020304" pitchFamily="18" charset="0"/>
                <a:cs typeface="Times New Roman" panose="02020603050405020304" pitchFamily="18" charset="0"/>
              </a:rPr>
              <a:t>, Mandrill, PHP’s “mail” function, Amazon SES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sendmail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local</a:t>
            </a:r>
          </a:p>
          <a:p>
            <a:endParaRPr lang="en-US" dirty="0"/>
          </a:p>
        </p:txBody>
      </p:sp>
      <p:sp>
        <p:nvSpPr>
          <p:cNvPr id="7" name="TextBox 6">
            <a:extLst>
              <a:ext uri="{FF2B5EF4-FFF2-40B4-BE49-F238E27FC236}">
                <a16:creationId xmlns:a16="http://schemas.microsoft.com/office/drawing/2014/main" id="{AE759C39-8295-64AA-627C-E4BF9512A325}"/>
              </a:ext>
            </a:extLst>
          </p:cNvPr>
          <p:cNvSpPr txBox="1"/>
          <p:nvPr/>
        </p:nvSpPr>
        <p:spPr>
          <a:xfrm>
            <a:off x="982850" y="5658962"/>
            <a:ext cx="10819627" cy="731520"/>
          </a:xfrm>
          <a:prstGeom prst="rect">
            <a:avLst/>
          </a:prstGeom>
          <a:noFill/>
        </p:spPr>
        <p:txBody>
          <a:bodyPr wrap="square" rtlCol="0">
            <a:spAutoFit/>
          </a:bodyPr>
          <a:lstStyle/>
          <a:p>
            <a:pPr marL="458788" lvl="0" indent="-458788" algn="just"/>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cache backend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Laravel framework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cache backend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Memcached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Redis out-  of-the-box.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cache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29865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3" grpId="0"/>
      <p:bldP spid="9"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laravel</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9F21527-E5C4-403A-AC96-4A20ED4E7A62}"/>
              </a:ext>
            </a:extLst>
          </p:cNvPr>
          <p:cNvSpPr txBox="1"/>
          <p:nvPr/>
        </p:nvSpPr>
        <p:spPr>
          <a:xfrm>
            <a:off x="925698" y="700697"/>
            <a:ext cx="10819627" cy="1097280"/>
          </a:xfrm>
          <a:prstGeom prst="rect">
            <a:avLst/>
          </a:prstGeom>
          <a:noFill/>
        </p:spPr>
        <p:txBody>
          <a:bodyPr wrap="square" rtlCol="0">
            <a:spAutoFit/>
          </a:bodyPr>
          <a:lstStyle/>
          <a:p>
            <a:pPr marL="458788" lvl="0" indent="-458788"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 Artisan: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Artisan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Artisan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MVC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1557254F-31D3-E0F2-4EBC-31F1C54DE86D}"/>
              </a:ext>
            </a:extLst>
          </p:cNvPr>
          <p:cNvSpPr txBox="1"/>
          <p:nvPr/>
        </p:nvSpPr>
        <p:spPr>
          <a:xfrm>
            <a:off x="925698" y="1838925"/>
            <a:ext cx="10819627" cy="822960"/>
          </a:xfrm>
          <a:prstGeom prst="rect">
            <a:avLst/>
          </a:prstGeom>
          <a:noFill/>
        </p:spPr>
        <p:txBody>
          <a:bodyPr wrap="square" rtlCol="0">
            <a:spAutoFit/>
          </a:bodyPr>
          <a:lstStyle/>
          <a:p>
            <a:pPr marL="398463" indent="-398463" algn="just"/>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package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bower package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Gulp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elixir,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PHP.</a:t>
            </a:r>
          </a:p>
          <a:p>
            <a:pPr marL="398463" indent="-398463" algn="just"/>
            <a:endParaRPr lang="en-US" sz="2400"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3FC5B349-8F30-AEA8-7535-BF460F0111A5}"/>
              </a:ext>
            </a:extLst>
          </p:cNvPr>
          <p:cNvSpPr txBox="1"/>
          <p:nvPr/>
        </p:nvSpPr>
        <p:spPr>
          <a:xfrm>
            <a:off x="888480" y="2679564"/>
            <a:ext cx="10819627" cy="548640"/>
          </a:xfrm>
          <a:prstGeom prst="rect">
            <a:avLst/>
          </a:prstGeom>
          <a:noFill/>
        </p:spPr>
        <p:txBody>
          <a:bodyPr wrap="square" rtlCol="0">
            <a:spAutoFit/>
          </a:bodyPr>
          <a:lstStyle/>
          <a:p>
            <a:pPr marL="458788" indent="-458788" algn="just"/>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chu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chu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framwork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Laracasts</a:t>
            </a:r>
            <a:r>
              <a:rPr lang="en-US" dirty="0"/>
              <a:t>.</a:t>
            </a:r>
          </a:p>
          <a:p>
            <a:pPr marL="458788" lvl="0" indent="-458788"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2906933-87FE-4EDB-5986-D53003EA6FEF}"/>
              </a:ext>
            </a:extLst>
          </p:cNvPr>
          <p:cNvSpPr txBox="1"/>
          <p:nvPr/>
        </p:nvSpPr>
        <p:spPr>
          <a:xfrm>
            <a:off x="888480" y="3251770"/>
            <a:ext cx="10819627" cy="914400"/>
          </a:xfrm>
          <a:prstGeom prst="rect">
            <a:avLst/>
          </a:prstGeom>
          <a:noFill/>
        </p:spPr>
        <p:txBody>
          <a:bodyPr wrap="square" rtlCol="0">
            <a:spAutoFit/>
          </a:bodyPr>
          <a:lstStyle/>
          <a:p>
            <a:pPr marL="458788" indent="-458788" algn="just"/>
            <a:r>
              <a:rPr lang="en-US" dirty="0">
                <a:latin typeface="Times New Roman" panose="02020603050405020304" pitchFamily="18" charset="0"/>
                <a:cs typeface="Times New Roman" panose="02020603050405020304" pitchFamily="18" charset="0"/>
              </a:rPr>
              <a:t>8.   Container IoC: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Inversion of Control,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p>
          <a:p>
            <a:pPr marL="458788" lvl="0" indent="-458788"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AD023DD1-848B-2235-77FC-C7DFFEC8D819}"/>
              </a:ext>
            </a:extLst>
          </p:cNvPr>
          <p:cNvSpPr txBox="1"/>
          <p:nvPr/>
        </p:nvSpPr>
        <p:spPr>
          <a:xfrm>
            <a:off x="888479" y="4144016"/>
            <a:ext cx="10819627" cy="1188720"/>
          </a:xfrm>
          <a:prstGeom prst="rect">
            <a:avLst/>
          </a:prstGeom>
          <a:noFill/>
        </p:spPr>
        <p:txBody>
          <a:bodyPr wrap="square" rtlCol="0">
            <a:spAutoFit/>
          </a:bodyPr>
          <a:lstStyle/>
          <a:p>
            <a:pPr marL="398463" indent="-398463" algn="just"/>
            <a:r>
              <a:rPr lang="en-US" dirty="0">
                <a:latin typeface="Times New Roman" panose="02020603050405020304" pitchFamily="18" charset="0"/>
                <a:cs typeface="Times New Roman" panose="02020603050405020304" pitchFamily="18" charset="0"/>
              </a:rPr>
              <a:t>9.    Reverse Routing: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framwork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route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chèn</a:t>
            </a:r>
            <a:r>
              <a:rPr lang="en-US" dirty="0">
                <a:latin typeface="Times New Roman" panose="02020603050405020304" pitchFamily="18" charset="0"/>
                <a:cs typeface="Times New Roman" panose="02020603050405020304" pitchFamily="18" charset="0"/>
              </a:rPr>
              <a:t> URL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route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a:t>
            </a:r>
          </a:p>
          <a:p>
            <a:pPr marL="398463" indent="-398463" algn="just"/>
            <a:endParaRPr lang="en-US" sz="2400" dirty="0">
              <a:latin typeface="Times New Roman" panose="02020603050405020304" pitchFamily="18"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D24C3E18-E7AA-3CFE-2C7B-022D7D2EC239}"/>
              </a:ext>
            </a:extLst>
          </p:cNvPr>
          <p:cNvSpPr txBox="1"/>
          <p:nvPr/>
        </p:nvSpPr>
        <p:spPr>
          <a:xfrm>
            <a:off x="836094" y="5254347"/>
            <a:ext cx="10819627" cy="1463040"/>
          </a:xfrm>
          <a:prstGeom prst="rect">
            <a:avLst/>
          </a:prstGeom>
          <a:noFill/>
        </p:spPr>
        <p:txBody>
          <a:bodyPr wrap="square" rtlCol="0">
            <a:spAutoFit/>
          </a:bodyPr>
          <a:lstStyle/>
          <a:p>
            <a:pPr marL="398463" lvl="0" indent="-398463" algn="just"/>
            <a:r>
              <a:rPr lang="en-US" dirty="0">
                <a:latin typeface="Times New Roman" panose="02020603050405020304" pitchFamily="18" charset="0"/>
                <a:cs typeface="Times New Roman" panose="02020603050405020304" pitchFamily="18" charset="0"/>
              </a:rPr>
              <a:t>10.   Eloquent ORM: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Laravel,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ActiveRecord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MVC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ORM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one-to-one, one-to-many, many-to-many, has-many-through, polymorphic,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many-to-many polymorphic.</a:t>
            </a:r>
          </a:p>
          <a:p>
            <a:pPr marL="458788" lvl="0" indent="-458788"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000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gs>
            <a:gs pos="52000">
              <a:schemeClr val="bg1"/>
            </a:gs>
            <a:gs pos="100000">
              <a:schemeClr val="bg1">
                <a:lumMod val="93000"/>
              </a:schemeClr>
            </a:gs>
            <a:gs pos="81000">
              <a:schemeClr val="bg1"/>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5015955" y="313732"/>
            <a:ext cx="216008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LỜI CÁM ƠN</a:t>
            </a:r>
          </a:p>
        </p:txBody>
      </p:sp>
      <p:sp>
        <p:nvSpPr>
          <p:cNvPr id="2" name="TextBox 1">
            <a:extLst>
              <a:ext uri="{FF2B5EF4-FFF2-40B4-BE49-F238E27FC236}">
                <a16:creationId xmlns:a16="http://schemas.microsoft.com/office/drawing/2014/main" id="{82F3819C-93A7-4CA4-9811-0872B49BC6F4}"/>
              </a:ext>
            </a:extLst>
          </p:cNvPr>
          <p:cNvSpPr txBox="1"/>
          <p:nvPr/>
        </p:nvSpPr>
        <p:spPr>
          <a:xfrm>
            <a:off x="870649" y="853148"/>
            <a:ext cx="10972800" cy="4939814"/>
          </a:xfrm>
          <a:prstGeom prst="rect">
            <a:avLst/>
          </a:prstGeom>
          <a:noFill/>
        </p:spPr>
        <p:txBody>
          <a:bodyPr wrap="square" rtlCol="0">
            <a:spAutoFit/>
          </a:bodyPr>
          <a:lstStyle/>
          <a:p>
            <a:pPr marL="342900" marR="69850" indent="571500" algn="just">
              <a:lnSpc>
                <a:spcPct val="150000"/>
              </a:lnSpc>
              <a:spcBef>
                <a:spcPts val="750"/>
              </a:spcBef>
              <a:spcAft>
                <a:spcPts val="0"/>
              </a:spcAft>
            </a:pPr>
            <a:r>
              <a:rPr lang="en-US" sz="1800" dirty="0">
                <a:effectLst/>
                <a:latin typeface="Times New Roman" panose="02020603050405020304" pitchFamily="18" charset="0"/>
                <a:ea typeface="Times New Roman" panose="02020603050405020304" pitchFamily="18" charset="0"/>
                <a:cs typeface=".VnTime"/>
              </a:rPr>
              <a:t>Qua </a:t>
            </a:r>
            <a:r>
              <a:rPr lang="en-US" sz="1800" dirty="0" err="1">
                <a:effectLst/>
                <a:latin typeface="Times New Roman" panose="02020603050405020304" pitchFamily="18" charset="0"/>
                <a:ea typeface="Times New Roman" panose="02020603050405020304" pitchFamily="18" charset="0"/>
                <a:cs typeface=".VnTime"/>
              </a:rPr>
              <a:t>thời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gian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tiến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học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tập</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thực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hiện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đề</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tài</a:t>
            </a:r>
            <a:r>
              <a:rPr lang="en-US" sz="1800" dirty="0">
                <a:effectLst/>
                <a:latin typeface="Times New Roman" panose="02020603050405020304" pitchFamily="18" charset="0"/>
                <a:ea typeface="Times New Roman" panose="02020603050405020304" pitchFamily="18" charset="0"/>
                <a:cs typeface=".VnTime"/>
              </a:rPr>
              <a:t> </a:t>
            </a:r>
            <a:r>
              <a:rPr lang="en-US" sz="1800" b="1" dirty="0">
                <a:effectLst/>
                <a:latin typeface="Times New Roman" panose="02020603050405020304" pitchFamily="18" charset="0"/>
                <a:ea typeface="Times New Roman" panose="02020603050405020304" pitchFamily="18" charset="0"/>
                <a:cs typeface=".VnTime"/>
              </a:rPr>
              <a:t>“</a:t>
            </a:r>
            <a:r>
              <a:rPr lang="en-US" sz="1800" b="1" dirty="0" err="1">
                <a:effectLst/>
                <a:latin typeface="Times New Roman" panose="02020603050405020304" pitchFamily="18" charset="0"/>
                <a:ea typeface="Times New Roman" panose="02020603050405020304" pitchFamily="18" charset="0"/>
                <a:cs typeface=".VnTime"/>
              </a:rPr>
              <a:t>Xây</a:t>
            </a:r>
            <a:r>
              <a:rPr lang="en-US" sz="1800" b="1" dirty="0">
                <a:effectLst/>
                <a:latin typeface="Times New Roman" panose="02020603050405020304" pitchFamily="18" charset="0"/>
                <a:ea typeface="Times New Roman" panose="02020603050405020304" pitchFamily="18" charset="0"/>
                <a:cs typeface=".VnTime"/>
              </a:rPr>
              <a:t> </a:t>
            </a:r>
            <a:r>
              <a:rPr lang="en-US" sz="1800" b="1" dirty="0" err="1">
                <a:effectLst/>
                <a:latin typeface="Times New Roman" panose="02020603050405020304" pitchFamily="18" charset="0"/>
                <a:ea typeface="Times New Roman" panose="02020603050405020304" pitchFamily="18" charset="0"/>
                <a:cs typeface=".VnTime"/>
              </a:rPr>
              <a:t>dựng</a:t>
            </a:r>
            <a:r>
              <a:rPr lang="en-US" sz="1800" b="1" dirty="0">
                <a:effectLst/>
                <a:latin typeface="Times New Roman" panose="02020603050405020304" pitchFamily="18" charset="0"/>
                <a:ea typeface="Times New Roman" panose="02020603050405020304" pitchFamily="18" charset="0"/>
                <a:cs typeface=".VnTime"/>
              </a:rPr>
              <a:t> website </a:t>
            </a:r>
            <a:r>
              <a:rPr lang="en-US" sz="1800" b="1" dirty="0" err="1">
                <a:effectLst/>
                <a:latin typeface="Times New Roman" panose="02020603050405020304" pitchFamily="18" charset="0"/>
                <a:ea typeface="Times New Roman" panose="02020603050405020304" pitchFamily="18" charset="0"/>
                <a:cs typeface=".VnTime"/>
              </a:rPr>
              <a:t>bán</a:t>
            </a:r>
            <a:r>
              <a:rPr lang="en-US" sz="1800" b="1" dirty="0">
                <a:effectLst/>
                <a:latin typeface="Times New Roman" panose="02020603050405020304" pitchFamily="18" charset="0"/>
                <a:ea typeface="Times New Roman" panose="02020603050405020304" pitchFamily="18" charset="0"/>
                <a:cs typeface=".VnTime"/>
              </a:rPr>
              <a:t> </a:t>
            </a:r>
            <a:r>
              <a:rPr lang="en-US" sz="1800" b="1" dirty="0" err="1">
                <a:effectLst/>
                <a:latin typeface="Times New Roman" panose="02020603050405020304" pitchFamily="18" charset="0"/>
                <a:ea typeface="Times New Roman" panose="02020603050405020304" pitchFamily="18" charset="0"/>
                <a:cs typeface=".VnTime"/>
              </a:rPr>
              <a:t>điện</a:t>
            </a:r>
            <a:r>
              <a:rPr lang="en-US" sz="1800" b="1" dirty="0">
                <a:effectLst/>
                <a:latin typeface="Times New Roman" panose="02020603050405020304" pitchFamily="18" charset="0"/>
                <a:ea typeface="Times New Roman" panose="02020603050405020304" pitchFamily="18" charset="0"/>
                <a:cs typeface=".VnTime"/>
              </a:rPr>
              <a:t> </a:t>
            </a:r>
            <a:r>
              <a:rPr lang="en-US" sz="1800" b="1" dirty="0" err="1">
                <a:effectLst/>
                <a:latin typeface="Times New Roman" panose="02020603050405020304" pitchFamily="18" charset="0"/>
                <a:ea typeface="Times New Roman" panose="02020603050405020304" pitchFamily="18" charset="0"/>
                <a:cs typeface=".VnTime"/>
              </a:rPr>
              <a:t>thoại</a:t>
            </a:r>
            <a:r>
              <a:rPr lang="en-US" sz="1800" b="1" dirty="0">
                <a:effectLst/>
                <a:latin typeface="Times New Roman" panose="02020603050405020304" pitchFamily="18" charset="0"/>
                <a:ea typeface="Times New Roman" panose="02020603050405020304" pitchFamily="18" charset="0"/>
                <a:cs typeface=".VnTime"/>
              </a:rPr>
              <a:t> </a:t>
            </a:r>
            <a:r>
              <a:rPr lang="en-US" sz="1800" b="1" dirty="0" err="1">
                <a:effectLst/>
                <a:latin typeface="Times New Roman" panose="02020603050405020304" pitchFamily="18" charset="0"/>
                <a:ea typeface="Times New Roman" panose="02020603050405020304" pitchFamily="18" charset="0"/>
                <a:cs typeface=".VnTime"/>
              </a:rPr>
              <a:t>cho</a:t>
            </a:r>
            <a:r>
              <a:rPr lang="en-US" sz="1800" b="1" dirty="0">
                <a:effectLst/>
                <a:latin typeface="Times New Roman" panose="02020603050405020304" pitchFamily="18" charset="0"/>
                <a:ea typeface="Times New Roman" panose="02020603050405020304" pitchFamily="18" charset="0"/>
                <a:cs typeface=".VnTime"/>
              </a:rPr>
              <a:t> </a:t>
            </a:r>
            <a:r>
              <a:rPr lang="en-US" sz="1800" b="1" dirty="0" err="1">
                <a:effectLst/>
                <a:latin typeface="Times New Roman" panose="02020603050405020304" pitchFamily="18" charset="0"/>
                <a:ea typeface="Times New Roman" panose="02020603050405020304" pitchFamily="18" charset="0"/>
                <a:cs typeface=".VnTime"/>
              </a:rPr>
              <a:t>cửa</a:t>
            </a:r>
            <a:r>
              <a:rPr lang="en-US" sz="1800" b="1" dirty="0">
                <a:effectLst/>
                <a:latin typeface="Times New Roman" panose="02020603050405020304" pitchFamily="18" charset="0"/>
                <a:ea typeface="Times New Roman" panose="02020603050405020304" pitchFamily="18" charset="0"/>
                <a:cs typeface=".VnTime"/>
              </a:rPr>
              <a:t> </a:t>
            </a:r>
            <a:r>
              <a:rPr lang="en-US" sz="1800" b="1" dirty="0" err="1">
                <a:effectLst/>
                <a:latin typeface="Times New Roman" panose="02020603050405020304" pitchFamily="18" charset="0"/>
                <a:ea typeface="Times New Roman" panose="02020603050405020304" pitchFamily="18" charset="0"/>
                <a:cs typeface=".VnTime"/>
              </a:rPr>
              <a:t>hàng</a:t>
            </a:r>
            <a:r>
              <a:rPr lang="en-US" sz="1800" b="1" dirty="0">
                <a:effectLst/>
                <a:latin typeface="Times New Roman" panose="02020603050405020304" pitchFamily="18" charset="0"/>
                <a:ea typeface="Times New Roman" panose="02020603050405020304" pitchFamily="18" charset="0"/>
                <a:cs typeface=".VnTime"/>
              </a:rPr>
              <a:t> Kim Long” </a:t>
            </a:r>
            <a:r>
              <a:rPr lang="en-US" sz="1800" dirty="0" err="1">
                <a:effectLst/>
                <a:latin typeface="Times New Roman" panose="02020603050405020304" pitchFamily="18" charset="0"/>
                <a:ea typeface="Times New Roman" panose="02020603050405020304" pitchFamily="18" charset="0"/>
                <a:cs typeface=".VnTime"/>
              </a:rPr>
              <a:t>đến</a:t>
            </a:r>
            <a:r>
              <a:rPr lang="en-US" sz="1800" dirty="0">
                <a:effectLst/>
                <a:latin typeface="Times New Roman" panose="02020603050405020304" pitchFamily="18" charset="0"/>
                <a:ea typeface="Times New Roman" panose="02020603050405020304" pitchFamily="18" charset="0"/>
                <a:cs typeface=".VnTime"/>
              </a:rPr>
              <a:t> nay </a:t>
            </a:r>
            <a:r>
              <a:rPr lang="en-US" sz="1800" dirty="0" err="1">
                <a:effectLst/>
                <a:latin typeface="Times New Roman" panose="02020603050405020304" pitchFamily="18" charset="0"/>
                <a:ea typeface="Times New Roman" panose="02020603050405020304" pitchFamily="18" charset="0"/>
                <a:cs typeface=".VnTime"/>
              </a:rPr>
              <a:t>đã</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hoàn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xin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chân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cảm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ơn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các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thầy</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cô</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trong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trường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Đại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học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Thủ</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Dầu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Một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đã</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truyền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đạt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những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kiến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thức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kinh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nghiệm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quý</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báu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cho</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trong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suốt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quá</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trình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học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Đặc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biệt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là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các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thầy</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các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cô</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trong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Viện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Kỹ</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Thuật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Công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đã</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tận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tình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giảng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dạy</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chỉ</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bảo</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trang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bị</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cho</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những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kiến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thức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cần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thiết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nhất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trong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suốt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quá</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trình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học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tập</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nghiên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cứu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đề</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tài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đã</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tạo</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mọi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điều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kiện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thuận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lợi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giúp</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thực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hiện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đề</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tài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lớn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này</a:t>
            </a:r>
            <a:r>
              <a:rPr lang="en-US" sz="1800" dirty="0">
                <a:effectLst/>
                <a:latin typeface="Times New Roman" panose="02020603050405020304" pitchFamily="18" charset="0"/>
                <a:ea typeface="Times New Roman" panose="02020603050405020304" pitchFamily="18" charset="0"/>
                <a:cs typeface=".VnTime"/>
              </a:rPr>
              <a:t>.</a:t>
            </a:r>
            <a:endParaRPr lang="en-US" sz="1800" dirty="0">
              <a:effectLst/>
              <a:latin typeface=".VnTime"/>
              <a:ea typeface="Times New Roman" panose="02020603050405020304" pitchFamily="18" charset="0"/>
              <a:cs typeface=".VnTime"/>
            </a:endParaRPr>
          </a:p>
          <a:p>
            <a:pPr marL="369570" marR="73660" indent="456565" algn="just">
              <a:lnSpc>
                <a:spcPct val="150000"/>
              </a:lnSpc>
              <a:spcAft>
                <a:spcPts val="0"/>
              </a:spcAft>
            </a:pP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cũng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xin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chân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cảm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ơn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thầy</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Trần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Văn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Hữu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đã</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tận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tình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giảng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dạy</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hướng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dẫn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hoàn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tốt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đề</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tài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này</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một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phần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không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thể</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thiếu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được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chính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là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sự</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nỗ</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lực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của</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trong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quá</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trình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thực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hiện</a:t>
            </a:r>
            <a:r>
              <a:rPr lang="en-US" sz="1800" dirty="0">
                <a:effectLst/>
                <a:latin typeface="Times New Roman" panose="02020603050405020304" pitchFamily="18" charset="0"/>
                <a:ea typeface="Times New Roman" panose="02020603050405020304" pitchFamily="18" charset="0"/>
                <a:cs typeface=".VnTime"/>
              </a:rPr>
              <a:t>.</a:t>
            </a:r>
            <a:endParaRPr lang="en-US" sz="1800" dirty="0">
              <a:effectLst/>
              <a:latin typeface=".VnTime"/>
              <a:ea typeface="Times New Roman" panose="02020603050405020304" pitchFamily="18" charset="0"/>
              <a:cs typeface=".VnTime"/>
            </a:endParaRPr>
          </a:p>
          <a:p>
            <a:pPr marL="369570" marR="71755" indent="456565" algn="just">
              <a:lnSpc>
                <a:spcPct val="150000"/>
              </a:lnSpc>
              <a:spcBef>
                <a:spcPts val="5"/>
              </a:spcBef>
              <a:spcAft>
                <a:spcPts val="0"/>
              </a:spcAft>
            </a:pPr>
            <a:r>
              <a:rPr lang="en-US" sz="1800" dirty="0" err="1">
                <a:effectLst/>
                <a:latin typeface="Times New Roman" panose="02020603050405020304" pitchFamily="18" charset="0"/>
                <a:ea typeface="Times New Roman" panose="02020603050405020304" pitchFamily="18" charset="0"/>
                <a:cs typeface=".VnTime"/>
              </a:rPr>
              <a:t>Trong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quá</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trình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thực</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hiện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đề</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tài</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đã</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cố</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gắng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rất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nhiều</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nhưng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vẫn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không</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tránh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khỏi</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những</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thiếu</a:t>
            </a:r>
            <a:r>
              <a:rPr lang="en-US" sz="1800" spc="-2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xót</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cũng</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như</a:t>
            </a:r>
            <a:r>
              <a:rPr lang="en-US" sz="1800" spc="-3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những</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hạn</a:t>
            </a:r>
            <a:r>
              <a:rPr lang="en-US" sz="1800" spc="-3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chế</a:t>
            </a:r>
            <a:r>
              <a:rPr lang="en-US" sz="1800" spc="-2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nhất</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định</a:t>
            </a:r>
            <a:r>
              <a:rPr lang="en-US" sz="1800" dirty="0">
                <a:effectLst/>
                <a:latin typeface="Times New Roman" panose="02020603050405020304" pitchFamily="18" charset="0"/>
                <a:ea typeface="Times New Roman" panose="02020603050405020304" pitchFamily="18" charset="0"/>
                <a:cs typeface=".VnTime"/>
              </a:rPr>
              <a:t>.</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spc="-2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mong</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nhận</a:t>
            </a:r>
            <a:r>
              <a:rPr lang="en-US" sz="1800" spc="-3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được</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sự</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đóng</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góp</a:t>
            </a:r>
            <a:r>
              <a:rPr lang="en-US" sz="1800" dirty="0">
                <a:effectLst/>
                <a:latin typeface="Times New Roman" panose="02020603050405020304" pitchFamily="18" charset="0"/>
                <a:ea typeface="Times New Roman" panose="02020603050405020304" pitchFamily="18" charset="0"/>
                <a:cs typeface=".VnTime"/>
              </a:rPr>
              <a:t> ý</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kiến</a:t>
            </a:r>
            <a:r>
              <a:rPr lang="en-US" sz="1800" dirty="0">
                <a:effectLst/>
                <a:latin typeface="Times New Roman" panose="02020603050405020304" pitchFamily="18" charset="0"/>
                <a:ea typeface="Times New Roman" panose="02020603050405020304" pitchFamily="18" charset="0"/>
                <a:cs typeface=".VnTime"/>
              </a:rPr>
              <a:t>,</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chỉ</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bảo</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tận</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tình</a:t>
            </a:r>
            <a:r>
              <a:rPr lang="en-US" sz="1800" spc="-3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cảm</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thông</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của</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quí</a:t>
            </a:r>
            <a:r>
              <a:rPr lang="en-US" sz="1800" spc="-3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thầy</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cô</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các</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bạn</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để</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đề</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tài</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của</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em</a:t>
            </a:r>
            <a:r>
              <a:rPr lang="en-US" sz="1800" spc="-4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hoàn</a:t>
            </a:r>
            <a:r>
              <a:rPr lang="en-US" sz="1800" spc="-4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thiện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hơn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và</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thiết</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thực</a:t>
            </a:r>
            <a:r>
              <a:rPr lang="en-US" sz="1800" spc="-25"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hơn</a:t>
            </a:r>
            <a:r>
              <a:rPr lang="en-US" sz="1800" dirty="0">
                <a:effectLst/>
                <a:latin typeface="Times New Roman" panose="02020603050405020304" pitchFamily="18" charset="0"/>
                <a:ea typeface="Times New Roman" panose="02020603050405020304" pitchFamily="18" charset="0"/>
                <a:cs typeface=".VnTime"/>
              </a:rPr>
              <a:t>.</a:t>
            </a:r>
            <a:endParaRPr lang="en-US" sz="1800" dirty="0">
              <a:effectLst/>
              <a:latin typeface=".VnTime"/>
              <a:ea typeface="Times New Roman" panose="02020603050405020304" pitchFamily="18" charset="0"/>
              <a:cs typeface=".VnTime"/>
            </a:endParaRPr>
          </a:p>
          <a:p>
            <a:pPr marL="826770" algn="just">
              <a:lnSpc>
                <a:spcPct val="150000"/>
              </a:lnSpc>
            </a:pPr>
            <a:r>
              <a:rPr lang="en-US" sz="1800" dirty="0" err="1">
                <a:effectLst/>
                <a:latin typeface="Times New Roman" panose="02020603050405020304" pitchFamily="18" charset="0"/>
                <a:ea typeface="Times New Roman" panose="02020603050405020304" pitchFamily="18" charset="0"/>
                <a:cs typeface=".VnTime"/>
              </a:rPr>
              <a:t>Em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xin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chân</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thành</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cảm</a:t>
            </a:r>
            <a:r>
              <a:rPr lang="en-US" sz="1800" dirty="0">
                <a:effectLst/>
                <a:latin typeface="Times New Roman" panose="02020603050405020304" pitchFamily="18" charset="0"/>
                <a:ea typeface="Times New Roman" panose="02020603050405020304" pitchFamily="18" charset="0"/>
                <a:cs typeface=".VnTime"/>
              </a:rPr>
              <a:t> </a:t>
            </a:r>
            <a:r>
              <a:rPr lang="en-US" sz="1800" dirty="0" err="1">
                <a:effectLst/>
                <a:latin typeface="Times New Roman" panose="02020603050405020304" pitchFamily="18" charset="0"/>
                <a:ea typeface="Times New Roman" panose="02020603050405020304" pitchFamily="18" charset="0"/>
                <a:cs typeface=".VnTime"/>
              </a:rPr>
              <a:t>ơn</a:t>
            </a:r>
            <a:r>
              <a:rPr lang="en-US" sz="1800" dirty="0">
                <a:effectLst/>
                <a:latin typeface="Times New Roman" panose="02020603050405020304" pitchFamily="18" charset="0"/>
                <a:ea typeface="Times New Roman" panose="02020603050405020304" pitchFamily="18" charset="0"/>
                <a:cs typeface=".VnTime"/>
              </a:rPr>
              <a:t>!</a:t>
            </a:r>
            <a:endParaRPr lang="en-US" sz="1800" dirty="0">
              <a:effectLst/>
              <a:latin typeface=".VnTime"/>
              <a:ea typeface="Times New Roman" panose="02020603050405020304" pitchFamily="18" charset="0"/>
              <a:cs typeface=".VnTime"/>
            </a:endParaRPr>
          </a:p>
          <a:p>
            <a:endParaRPr lang="en-US" dirty="0"/>
          </a:p>
        </p:txBody>
      </p:sp>
    </p:spTree>
    <p:extLst>
      <p:ext uri="{BB962C8B-B14F-4D97-AF65-F5344CB8AC3E}">
        <p14:creationId xmlns:p14="http://schemas.microsoft.com/office/powerpoint/2010/main" val="3168849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laravel</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70475" y="634375"/>
            <a:ext cx="10881360" cy="45720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5 </a:t>
            </a:r>
            <a:r>
              <a:rPr lang="en-US" b="1" dirty="0" err="1">
                <a:latin typeface="Times New Roman" panose="02020603050405020304" pitchFamily="18" charset="0"/>
                <a:cs typeface="Times New Roman" panose="02020603050405020304" pitchFamily="18" charset="0"/>
              </a:rPr>
              <a:t>nhược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sau</a:t>
            </a:r>
            <a:endParaRPr lang="en-US" dirty="0">
              <a:latin typeface="Times New Roman" panose="02020603050405020304" pitchFamily="18" charset="0"/>
              <a:cs typeface="Times New Roman" panose="02020603050405020304" pitchFamily="18" charset="0"/>
            </a:endParaRPr>
          </a:p>
          <a:p>
            <a:pPr algn="just" defTabSz="828675"/>
            <a:r>
              <a:rPr lang="en-US" sz="24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10A242A-D2A9-4757-AC50-54E22E4E9F5F}"/>
              </a:ext>
            </a:extLst>
          </p:cNvPr>
          <p:cNvSpPr txBox="1"/>
          <p:nvPr/>
        </p:nvSpPr>
        <p:spPr>
          <a:xfrm>
            <a:off x="638176" y="1034485"/>
            <a:ext cx="11253666" cy="1737360"/>
          </a:xfrm>
          <a:prstGeom prst="rect">
            <a:avLst/>
          </a:prstGeom>
          <a:noFill/>
        </p:spPr>
        <p:txBody>
          <a:bodyPr wrap="square" rtlCol="0">
            <a:spAutoFit/>
          </a:bodyPr>
          <a:lstStyle/>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lo </a:t>
            </a:r>
            <a:r>
              <a:rPr lang="en-US" dirty="0" err="1">
                <a:latin typeface="Times New Roman" panose="02020603050405020304" pitchFamily="18" charset="0"/>
                <a:cs typeface="Times New Roman" panose="02020603050405020304" pitchFamily="18" charset="0"/>
              </a:rPr>
              <a:t>ngại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PCI.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Stripe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Paypal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template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a:t>
            </a:r>
          </a:p>
          <a:p>
            <a:endParaRPr lang="en-US" dirty="0"/>
          </a:p>
        </p:txBody>
      </p:sp>
      <p:sp>
        <p:nvSpPr>
          <p:cNvPr id="9" name="TextBox 8">
            <a:extLst>
              <a:ext uri="{FF2B5EF4-FFF2-40B4-BE49-F238E27FC236}">
                <a16:creationId xmlns:a16="http://schemas.microsoft.com/office/drawing/2014/main" id="{90A274B4-D25E-43D5-822E-7A7948F4FCBE}"/>
              </a:ext>
            </a:extLst>
          </p:cNvPr>
          <p:cNvSpPr txBox="1"/>
          <p:nvPr/>
        </p:nvSpPr>
        <p:spPr>
          <a:xfrm>
            <a:off x="638176" y="2771845"/>
            <a:ext cx="11253666" cy="1661993"/>
          </a:xfrm>
          <a:prstGeom prst="rect">
            <a:avLst/>
          </a:prstGeom>
          <a:noFill/>
        </p:spPr>
        <p:txBody>
          <a:bodyPr wrap="square" rtlCol="0">
            <a:spAutoFit/>
          </a:bodyPr>
          <a:lstStyle/>
          <a:p>
            <a:pPr marL="400050" lvl="0" indent="-400050"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Laravel 4  sang 5.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DBE371BB-10AF-401D-414F-9DC2F7CC9DED}"/>
              </a:ext>
            </a:extLst>
          </p:cNvPr>
          <p:cNvSpPr txBox="1"/>
          <p:nvPr/>
        </p:nvSpPr>
        <p:spPr>
          <a:xfrm>
            <a:off x="638176" y="3411925"/>
            <a:ext cx="11216171" cy="1754326"/>
          </a:xfrm>
          <a:prstGeom prst="rect">
            <a:avLst/>
          </a:prstGeom>
          <a:noFill/>
        </p:spPr>
        <p:txBody>
          <a:bodyPr wrap="square" rtlCol="0">
            <a:spAutoFit/>
          </a:bodyPr>
          <a:lstStyle/>
          <a:p>
            <a:pPr marL="398463" lvl="0" indent="-398463" algn="just"/>
            <a:r>
              <a:rPr lang="en-US" dirty="0">
                <a:latin typeface="Times New Roman" panose="02020603050405020304" pitchFamily="18" charset="0"/>
                <a:cs typeface="Times New Roman" panose="02020603050405020304" pitchFamily="18" charset="0"/>
              </a:rPr>
              <a:t>3</a:t>
            </a:r>
            <a:r>
              <a:rPr lang="en-US" dirty="0"/>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dependency injection </a:t>
            </a:r>
            <a:r>
              <a:rPr lang="en-US" dirty="0" err="1">
                <a:latin typeface="Times New Roman" panose="02020603050405020304" pitchFamily="18" charset="0"/>
                <a:cs typeface="Times New Roman" panose="02020603050405020304" pitchFamily="18" charset="0"/>
              </a:rPr>
              <a:t>đôi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pPr marL="400050" indent="-400050" algn="just"/>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a:t>
            </a:r>
          </a:p>
          <a:p>
            <a:endParaRPr lang="en-US" dirty="0"/>
          </a:p>
        </p:txBody>
      </p:sp>
      <p:sp>
        <p:nvSpPr>
          <p:cNvPr id="8" name="TextBox 7">
            <a:extLst>
              <a:ext uri="{FF2B5EF4-FFF2-40B4-BE49-F238E27FC236}">
                <a16:creationId xmlns:a16="http://schemas.microsoft.com/office/drawing/2014/main" id="{05A5805E-1769-7ACE-EE36-1FD14CDE97C1}"/>
              </a:ext>
            </a:extLst>
          </p:cNvPr>
          <p:cNvSpPr txBox="1"/>
          <p:nvPr/>
        </p:nvSpPr>
        <p:spPr>
          <a:xfrm>
            <a:off x="600682" y="4870613"/>
            <a:ext cx="11216172" cy="1661993"/>
          </a:xfrm>
          <a:prstGeom prst="rect">
            <a:avLst/>
          </a:prstGeom>
          <a:noFill/>
        </p:spPr>
        <p:txBody>
          <a:bodyPr wrap="square" rtlCol="0">
            <a:spAutoFit/>
          </a:bodyPr>
          <a:lstStyle/>
          <a:p>
            <a:pPr marL="458788" lvl="0" indent="-458788" algn="just"/>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Laravel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PHP framework.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mobile application/website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322DB989-A39D-C0FD-FABF-74D7EC20D1B3}"/>
              </a:ext>
            </a:extLst>
          </p:cNvPr>
          <p:cNvSpPr txBox="1"/>
          <p:nvPr/>
        </p:nvSpPr>
        <p:spPr>
          <a:xfrm>
            <a:off x="638176" y="5492053"/>
            <a:ext cx="11141183" cy="1005840"/>
          </a:xfrm>
          <a:prstGeom prst="rect">
            <a:avLst/>
          </a:prstGeom>
          <a:noFill/>
        </p:spPr>
        <p:txBody>
          <a:bodyPr wrap="square" rtlCol="0">
            <a:spAutoFit/>
          </a:bodyPr>
          <a:lstStyle/>
          <a:p>
            <a:pPr marL="514350" indent="-514350"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mobile app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backend JSON API. </a:t>
            </a:r>
          </a:p>
          <a:p>
            <a:pPr marL="458788" lvl="0" indent="-458788"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20636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13" grpId="0"/>
      <p:bldP spid="9" grpId="0"/>
      <p:bldP spid="7"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Thư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JQuery</a:t>
            </a:r>
            <a:endParaRPr lang="en-US"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10A242A-D2A9-4757-AC50-54E22E4E9F5F}"/>
              </a:ext>
            </a:extLst>
          </p:cNvPr>
          <p:cNvSpPr txBox="1"/>
          <p:nvPr/>
        </p:nvSpPr>
        <p:spPr>
          <a:xfrm>
            <a:off x="1049007" y="849418"/>
            <a:ext cx="10819627" cy="640080"/>
          </a:xfrm>
          <a:prstGeom prst="rect">
            <a:avLst/>
          </a:prstGeom>
          <a:noFill/>
        </p:spPr>
        <p:txBody>
          <a:bodyPr wrap="square" rtlCol="0">
            <a:spAutoFit/>
          </a:bodyPr>
          <a:lstStyle/>
          <a:p>
            <a:pPr lvl="0" indent="458788" algn="just"/>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JavaScript,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b="1" dirty="0"/>
              <a:t>.</a:t>
            </a:r>
            <a:endParaRPr lang="en-US" dirty="0">
              <a:latin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90A274B4-D25E-43D5-822E-7A7948F4FCBE}"/>
              </a:ext>
            </a:extLst>
          </p:cNvPr>
          <p:cNvSpPr txBox="1"/>
          <p:nvPr/>
        </p:nvSpPr>
        <p:spPr>
          <a:xfrm>
            <a:off x="1006299" y="1559017"/>
            <a:ext cx="10819627" cy="914400"/>
          </a:xfrm>
          <a:prstGeom prst="rect">
            <a:avLst/>
          </a:prstGeom>
          <a:noFill/>
        </p:spPr>
        <p:txBody>
          <a:bodyPr wrap="square" rtlCol="0">
            <a:spAutoFit/>
          </a:bodyPr>
          <a:lstStyle/>
          <a:p>
            <a:pPr lvl="0" indent="458788" algn="just"/>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selector.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99%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t>?</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21CD2051-699D-4887-A69B-C7B031CA6CB9}"/>
              </a:ext>
            </a:extLst>
          </p:cNvPr>
          <p:cNvSpPr txBox="1"/>
          <p:nvPr/>
        </p:nvSpPr>
        <p:spPr>
          <a:xfrm>
            <a:off x="1006298" y="2571564"/>
            <a:ext cx="10819627" cy="457200"/>
          </a:xfrm>
          <a:prstGeom prst="rect">
            <a:avLst/>
          </a:prstGeom>
          <a:noFill/>
        </p:spPr>
        <p:txBody>
          <a:bodyPr wrap="square" rtlCol="0">
            <a:spAutoFit/>
          </a:bodyPr>
          <a:lstStyle/>
          <a:p>
            <a:pPr marL="458788" indent="-60325" algn="just"/>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jQuery bao </a:t>
            </a:r>
            <a:r>
              <a:rPr lang="en-US" dirty="0" err="1">
                <a:latin typeface="Times New Roman" panose="02020603050405020304" pitchFamily="18" charset="0"/>
                <a:cs typeface="Times New Roman" panose="02020603050405020304" pitchFamily="18" charset="0"/>
              </a:rPr>
              <a:t>gồm</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3" name="Rectangle 2">
            <a:extLst>
              <a:ext uri="{FF2B5EF4-FFF2-40B4-BE49-F238E27FC236}">
                <a16:creationId xmlns:a16="http://schemas.microsoft.com/office/drawing/2014/main" id="{E5E16E1C-0497-4660-82C8-CC2EC786D850}"/>
              </a:ext>
            </a:extLst>
          </p:cNvPr>
          <p:cNvSpPr/>
          <p:nvPr/>
        </p:nvSpPr>
        <p:spPr>
          <a:xfrm>
            <a:off x="1623635" y="3429000"/>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Ajax: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ajax</a:t>
            </a:r>
          </a:p>
        </p:txBody>
      </p:sp>
      <p:sp>
        <p:nvSpPr>
          <p:cNvPr id="10" name="Rectangle 9">
            <a:extLst>
              <a:ext uri="{FF2B5EF4-FFF2-40B4-BE49-F238E27FC236}">
                <a16:creationId xmlns:a16="http://schemas.microsoft.com/office/drawing/2014/main" id="{2DFEB063-634F-46C7-B37C-71F9E8CAFCED}"/>
              </a:ext>
            </a:extLst>
          </p:cNvPr>
          <p:cNvSpPr/>
          <p:nvPr/>
        </p:nvSpPr>
        <p:spPr>
          <a:xfrm>
            <a:off x="4659257" y="3409376"/>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lnSpc>
                <a:spcPct val="150000"/>
              </a:lnSpc>
              <a:spcAft>
                <a:spcPts val="1000"/>
              </a:spcAft>
              <a:buSzPts val="1300"/>
            </a:pPr>
            <a:r>
              <a:rPr lang="en-US" sz="2000" dirty="0" err="1">
                <a:effectLst/>
                <a:latin typeface="Times New Roman" panose="02020603050405020304" pitchFamily="18" charset="0"/>
                <a:ea typeface="Wingdings" panose="05000000000000000000" pitchFamily="2" charset="2"/>
                <a:cs typeface="Times New Roman" panose="02020603050405020304" pitchFamily="18" charset="0"/>
              </a:rPr>
              <a:t>Atributes</a:t>
            </a:r>
            <a:r>
              <a:rPr lang="en-US" sz="2000" dirty="0">
                <a:latin typeface="Times New Roman" panose="02020603050405020304" pitchFamily="18" charset="0"/>
                <a:ea typeface="Wingdings" panose="05000000000000000000" pitchFamily="2" charset="2"/>
                <a:cs typeface="Times New Roman" panose="02020603050405020304" pitchFamily="18" charset="0"/>
              </a:rPr>
              <a:t>: </a:t>
            </a:r>
            <a:r>
              <a:rPr lang="en-US" sz="2000" dirty="0" err="1">
                <a:latin typeface="Times New Roman" panose="02020603050405020304" pitchFamily="18" charset="0"/>
                <a:ea typeface="Wingdings" panose="05000000000000000000" pitchFamily="2" charset="2"/>
                <a:cs typeface="Times New Roman" panose="02020603050405020304" pitchFamily="18" charset="0"/>
              </a:rPr>
              <a:t>xử</a:t>
            </a:r>
            <a:r>
              <a:rPr lang="en-US" sz="2000" dirty="0">
                <a:latin typeface="Times New Roman" panose="02020603050405020304" pitchFamily="18" charset="0"/>
                <a:ea typeface="Wingdings" panose="05000000000000000000" pitchFamily="2" charset="2"/>
                <a:cs typeface="Times New Roman" panose="02020603050405020304" pitchFamily="18" charset="0"/>
              </a:rPr>
              <a:t> </a:t>
            </a:r>
            <a:r>
              <a:rPr lang="en-US" sz="2000" dirty="0" err="1">
                <a:latin typeface="Times New Roman" panose="02020603050405020304" pitchFamily="18" charset="0"/>
                <a:ea typeface="Wingdings" panose="05000000000000000000" pitchFamily="2" charset="2"/>
                <a:cs typeface="Times New Roman" panose="02020603050405020304" pitchFamily="18" charset="0"/>
              </a:rPr>
              <a:t>lý</a:t>
            </a:r>
            <a:r>
              <a:rPr lang="en-US" sz="2000" dirty="0">
                <a:latin typeface="Times New Roman" panose="02020603050405020304" pitchFamily="18" charset="0"/>
                <a:ea typeface="Wingdings" panose="05000000000000000000" pitchFamily="2" charset="2"/>
                <a:cs typeface="Times New Roman" panose="02020603050405020304" pitchFamily="18" charset="0"/>
              </a:rPr>
              <a:t> </a:t>
            </a:r>
            <a:r>
              <a:rPr lang="en-US" sz="2000" dirty="0" err="1">
                <a:latin typeface="Times New Roman" panose="02020603050405020304" pitchFamily="18" charset="0"/>
                <a:ea typeface="Wingdings" panose="05000000000000000000" pitchFamily="2" charset="2"/>
                <a:cs typeface="Times New Roman" panose="02020603050405020304" pitchFamily="18" charset="0"/>
              </a:rPr>
              <a:t>thuộc</a:t>
            </a:r>
            <a:r>
              <a:rPr lang="en-US" sz="2000" dirty="0">
                <a:latin typeface="Times New Roman" panose="02020603050405020304" pitchFamily="18" charset="0"/>
                <a:ea typeface="Wingdings" panose="05000000000000000000" pitchFamily="2" charset="2"/>
                <a:cs typeface="Times New Roman" panose="02020603050405020304" pitchFamily="18" charset="0"/>
              </a:rPr>
              <a:t> </a:t>
            </a:r>
            <a:r>
              <a:rPr lang="en-US" sz="2000" dirty="0" err="1">
                <a:latin typeface="Times New Roman" panose="02020603050405020304" pitchFamily="18" charset="0"/>
                <a:ea typeface="Wingdings" panose="05000000000000000000" pitchFamily="2" charset="2"/>
                <a:cs typeface="Times New Roman" panose="02020603050405020304" pitchFamily="18" charset="0"/>
              </a:rPr>
              <a:t>tính</a:t>
            </a:r>
            <a:r>
              <a:rPr lang="en-US" sz="2000" dirty="0">
                <a:latin typeface="Times New Roman" panose="02020603050405020304" pitchFamily="18" charset="0"/>
                <a:ea typeface="Wingdings" panose="05000000000000000000" pitchFamily="2" charset="2"/>
                <a:cs typeface="Times New Roman" panose="02020603050405020304" pitchFamily="18" charset="0"/>
              </a:rPr>
              <a:t> </a:t>
            </a:r>
            <a:r>
              <a:rPr lang="en-US" sz="2000" dirty="0" err="1">
                <a:latin typeface="Times New Roman" panose="02020603050405020304" pitchFamily="18" charset="0"/>
                <a:ea typeface="Wingdings" panose="05000000000000000000" pitchFamily="2" charset="2"/>
                <a:cs typeface="Times New Roman" panose="02020603050405020304" pitchFamily="18" charset="0"/>
              </a:rPr>
              <a:t>đối</a:t>
            </a:r>
            <a:r>
              <a:rPr lang="en-US" sz="2000" dirty="0">
                <a:latin typeface="Times New Roman" panose="02020603050405020304" pitchFamily="18" charset="0"/>
                <a:ea typeface="Wingdings" panose="05000000000000000000" pitchFamily="2" charset="2"/>
                <a:cs typeface="Times New Roman" panose="02020603050405020304" pitchFamily="18" charset="0"/>
              </a:rPr>
              <a:t> </a:t>
            </a:r>
            <a:r>
              <a:rPr lang="en-US" sz="2000" dirty="0" err="1">
                <a:latin typeface="Times New Roman" panose="02020603050405020304" pitchFamily="18" charset="0"/>
                <a:ea typeface="Wingdings" panose="05000000000000000000" pitchFamily="2" charset="2"/>
                <a:cs typeface="Times New Roman" panose="02020603050405020304" pitchFamily="18" charset="0"/>
              </a:rPr>
              <a:t>tượng</a:t>
            </a:r>
            <a:r>
              <a:rPr lang="en-US" sz="2000" dirty="0">
                <a:latin typeface="Times New Roman" panose="02020603050405020304" pitchFamily="18" charset="0"/>
                <a:ea typeface="Wingdings" panose="05000000000000000000" pitchFamily="2" charset="2"/>
                <a:cs typeface="Times New Roman" panose="02020603050405020304" pitchFamily="18" charset="0"/>
              </a:rPr>
              <a:t> HTML</a:t>
            </a:r>
            <a:endParaRPr lang="en-US" sz="2000" dirty="0">
              <a:effectLst/>
              <a:latin typeface="Times New Roman" panose="02020603050405020304" pitchFamily="18" charset="0"/>
              <a:ea typeface="Wingdings" panose="05000000000000000000" pitchFamily="2" charset="2"/>
              <a:cs typeface="Times New Roman" panose="02020603050405020304" pitchFamily="18" charset="0"/>
            </a:endParaRPr>
          </a:p>
        </p:txBody>
      </p:sp>
      <p:sp>
        <p:nvSpPr>
          <p:cNvPr id="11" name="Rectangle 10">
            <a:extLst>
              <a:ext uri="{FF2B5EF4-FFF2-40B4-BE49-F238E27FC236}">
                <a16:creationId xmlns:a16="http://schemas.microsoft.com/office/drawing/2014/main" id="{D25A0C16-76EE-4E36-8943-8CE55E0EA038}"/>
              </a:ext>
            </a:extLst>
          </p:cNvPr>
          <p:cNvSpPr/>
          <p:nvPr/>
        </p:nvSpPr>
        <p:spPr>
          <a:xfrm>
            <a:off x="7825165" y="3429000"/>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Effect: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endParaRPr lang="en-US"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9ED55A0-45D0-4511-BAD7-DAC69E80E1FF}"/>
              </a:ext>
            </a:extLst>
          </p:cNvPr>
          <p:cNvSpPr/>
          <p:nvPr/>
        </p:nvSpPr>
        <p:spPr>
          <a:xfrm>
            <a:off x="1623635" y="4636982"/>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Event: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endParaRPr lang="en-US"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0AA012A-A4E1-4A35-A659-291D37F3E70D}"/>
              </a:ext>
            </a:extLst>
          </p:cNvPr>
          <p:cNvSpPr/>
          <p:nvPr/>
        </p:nvSpPr>
        <p:spPr>
          <a:xfrm>
            <a:off x="4659257" y="4636982"/>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Form: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form</a:t>
            </a:r>
          </a:p>
        </p:txBody>
      </p:sp>
      <p:sp>
        <p:nvSpPr>
          <p:cNvPr id="15" name="Rectangle 14">
            <a:extLst>
              <a:ext uri="{FF2B5EF4-FFF2-40B4-BE49-F238E27FC236}">
                <a16:creationId xmlns:a16="http://schemas.microsoft.com/office/drawing/2014/main" id="{CCB69EA9-0EEA-48C0-8CC4-FCF47D3B486B}"/>
              </a:ext>
            </a:extLst>
          </p:cNvPr>
          <p:cNvSpPr/>
          <p:nvPr/>
        </p:nvSpPr>
        <p:spPr>
          <a:xfrm>
            <a:off x="7825165" y="4636982"/>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DOM: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Data Object Model</a:t>
            </a:r>
          </a:p>
        </p:txBody>
      </p:sp>
      <p:sp>
        <p:nvSpPr>
          <p:cNvPr id="16" name="Rectangle 15">
            <a:extLst>
              <a:ext uri="{FF2B5EF4-FFF2-40B4-BE49-F238E27FC236}">
                <a16:creationId xmlns:a16="http://schemas.microsoft.com/office/drawing/2014/main" id="{344F48FE-F40D-4051-B74E-8EA4F7FBCD49}"/>
              </a:ext>
            </a:extLst>
          </p:cNvPr>
          <p:cNvSpPr/>
          <p:nvPr/>
        </p:nvSpPr>
        <p:spPr>
          <a:xfrm>
            <a:off x="1623635" y="5718480"/>
            <a:ext cx="2743200" cy="902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Selector: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HTML</a:t>
            </a:r>
          </a:p>
        </p:txBody>
      </p:sp>
    </p:spTree>
    <p:extLst>
      <p:ext uri="{BB962C8B-B14F-4D97-AF65-F5344CB8AC3E}">
        <p14:creationId xmlns:p14="http://schemas.microsoft.com/office/powerpoint/2010/main" val="2099042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9" grpId="0"/>
      <p:bldP spid="6" grpId="0"/>
      <p:bldP spid="3" grpId="0" animBg="1"/>
      <p:bldP spid="10" grpId="0" animBg="1"/>
      <p:bldP spid="11" grpId="0" animBg="1"/>
      <p:bldP spid="12" grpId="0" animBg="1"/>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Thư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JQuery</a:t>
            </a:r>
            <a:endParaRPr lang="en-US"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10A242A-D2A9-4757-AC50-54E22E4E9F5F}"/>
              </a:ext>
            </a:extLst>
          </p:cNvPr>
          <p:cNvSpPr txBox="1"/>
          <p:nvPr/>
        </p:nvSpPr>
        <p:spPr>
          <a:xfrm>
            <a:off x="1049007" y="849418"/>
            <a:ext cx="10819627" cy="1188720"/>
          </a:xfrm>
          <a:prstGeom prst="rect">
            <a:avLst/>
          </a:prstGeom>
          <a:noFill/>
        </p:spPr>
        <p:txBody>
          <a:bodyPr wrap="square" rtlCol="0">
            <a:spAutoFit/>
          </a:bodyPr>
          <a:lstStyle/>
          <a:p>
            <a:pPr indent="458788" algn="just"/>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HTML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AJAX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nặng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JS Framework</a:t>
            </a:r>
            <a:r>
              <a:rPr lang="en-US" dirty="0">
                <a:latin typeface="Times New Roman" panose="02020603050405020304" pitchFamily="18" charset="0"/>
                <a:cs typeface="Times New Roman" panose="02020603050405020304" pitchFamily="18" charset="0"/>
              </a:rPr>
              <a:t>.</a:t>
            </a:r>
          </a:p>
          <a:p>
            <a:endParaRPr lang="en-US" dirty="0"/>
          </a:p>
        </p:txBody>
      </p:sp>
      <p:sp>
        <p:nvSpPr>
          <p:cNvPr id="9" name="TextBox 8">
            <a:extLst>
              <a:ext uri="{FF2B5EF4-FFF2-40B4-BE49-F238E27FC236}">
                <a16:creationId xmlns:a16="http://schemas.microsoft.com/office/drawing/2014/main" id="{90A274B4-D25E-43D5-822E-7A7948F4FCBE}"/>
              </a:ext>
            </a:extLst>
          </p:cNvPr>
          <p:cNvSpPr txBox="1"/>
          <p:nvPr/>
        </p:nvSpPr>
        <p:spPr>
          <a:xfrm>
            <a:off x="1049006" y="1960822"/>
            <a:ext cx="10819627" cy="365760"/>
          </a:xfrm>
          <a:prstGeom prst="rect">
            <a:avLst/>
          </a:prstGeom>
          <a:noFill/>
        </p:spPr>
        <p:txBody>
          <a:bodyPr wrap="square" rtlCol="0">
            <a:spAutoFit/>
          </a:bodyPr>
          <a:lstStyle/>
          <a:p>
            <a:pPr indent="458788" algn="just"/>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gì</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jQuery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p>
          <a:p>
            <a:pPr lvl="0" indent="458788"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21CD2051-699D-4887-A69B-C7B031CA6CB9}"/>
              </a:ext>
            </a:extLst>
          </p:cNvPr>
          <p:cNvSpPr txBox="1"/>
          <p:nvPr/>
        </p:nvSpPr>
        <p:spPr>
          <a:xfrm>
            <a:off x="600076" y="2310957"/>
            <a:ext cx="11188714" cy="1846659"/>
          </a:xfrm>
          <a:prstGeom prst="rect">
            <a:avLst/>
          </a:prstGeom>
          <a:noFill/>
        </p:spPr>
        <p:txBody>
          <a:bodyPr wrap="square" rtlCol="0">
            <a:spAutoFit/>
          </a:bodyPr>
          <a:lstStyle/>
          <a:p>
            <a:pPr marL="741363"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Gọn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19KB</a:t>
            </a:r>
            <a:r>
              <a:rPr lang="en-US" sz="2400" dirty="0">
                <a:latin typeface="Times New Roman" panose="02020603050405020304" pitchFamily="18" charset="0"/>
                <a:cs typeface="Times New Roman" panose="02020603050405020304" pitchFamily="18" charset="0"/>
              </a:rPr>
              <a:t>.</a:t>
            </a: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7" name="TextBox 16">
            <a:extLst>
              <a:ext uri="{FF2B5EF4-FFF2-40B4-BE49-F238E27FC236}">
                <a16:creationId xmlns:a16="http://schemas.microsoft.com/office/drawing/2014/main" id="{CEEA3F57-F4DE-4571-A9E8-11D25447BE4A}"/>
              </a:ext>
            </a:extLst>
          </p:cNvPr>
          <p:cNvSpPr txBox="1"/>
          <p:nvPr/>
        </p:nvSpPr>
        <p:spPr>
          <a:xfrm>
            <a:off x="600076" y="2747363"/>
            <a:ext cx="11188715" cy="2123658"/>
          </a:xfrm>
          <a:prstGeom prst="rect">
            <a:avLst/>
          </a:prstGeom>
          <a:noFill/>
        </p:spPr>
        <p:txBody>
          <a:bodyPr wrap="square" rtlCol="0">
            <a:spAutoFit/>
          </a:bodyPr>
          <a:lstStyle/>
          <a:p>
            <a:pPr marL="857250" indent="-458788" algn="just">
              <a:buFont typeface="Wingdings" panose="05000000000000000000" pitchFamily="2" charset="2"/>
              <a:buChar char="ü"/>
            </a:pPr>
            <a:r>
              <a:rPr lang="en-US" b="1" i="1" dirty="0" err="1">
                <a:latin typeface="Times New Roman" panose="02020603050405020304" pitchFamily="18" charset="0"/>
                <a:cs typeface="Times New Roman" panose="02020603050405020304" pitchFamily="18" charset="0"/>
              </a:rPr>
              <a:t>Tương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thích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nền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Chrome, Firefox, Safari, MS Edge, IE, Android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iOS</a:t>
            </a:r>
            <a:r>
              <a:rPr lang="en-US" sz="2400" dirty="0">
                <a:latin typeface="Times New Roman" panose="02020603050405020304" pitchFamily="18" charset="0"/>
                <a:cs typeface="Times New Roman" panose="02020603050405020304" pitchFamily="18" charset="0"/>
              </a:rPr>
              <a:t>.</a:t>
            </a: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8" name="TextBox 17">
            <a:extLst>
              <a:ext uri="{FF2B5EF4-FFF2-40B4-BE49-F238E27FC236}">
                <a16:creationId xmlns:a16="http://schemas.microsoft.com/office/drawing/2014/main" id="{45B44431-1394-43D0-8B09-C364855861E7}"/>
              </a:ext>
            </a:extLst>
          </p:cNvPr>
          <p:cNvSpPr txBox="1"/>
          <p:nvPr/>
        </p:nvSpPr>
        <p:spPr>
          <a:xfrm>
            <a:off x="600075" y="3437986"/>
            <a:ext cx="11188715" cy="2492990"/>
          </a:xfrm>
          <a:prstGeom prst="rect">
            <a:avLst/>
          </a:prstGeom>
          <a:noFill/>
        </p:spPr>
        <p:txBody>
          <a:bodyPr wrap="square" rtlCol="0">
            <a:spAutoFit/>
          </a:bodyPr>
          <a:lstStyle/>
          <a:p>
            <a:pPr marL="742950" indent="-344488"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Dễ</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dàng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tạo</a:t>
            </a:r>
            <a:r>
              <a:rPr lang="en-US" b="1" i="1" dirty="0">
                <a:latin typeface="Times New Roman" panose="02020603050405020304" pitchFamily="18" charset="0"/>
                <a:cs typeface="Times New Roman" panose="02020603050405020304" pitchFamily="18" charset="0"/>
              </a:rPr>
              <a:t> Ajax</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t>.</a:t>
            </a:r>
          </a:p>
          <a:p>
            <a:pPr marL="398463" algn="just"/>
            <a:endParaRPr lang="en-US" sz="2400"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C07376B3-7C97-FD7B-AAD3-6E9AE4698D91}"/>
              </a:ext>
            </a:extLst>
          </p:cNvPr>
          <p:cNvSpPr txBox="1"/>
          <p:nvPr/>
        </p:nvSpPr>
        <p:spPr>
          <a:xfrm>
            <a:off x="600075" y="4104306"/>
            <a:ext cx="11268557" cy="640080"/>
          </a:xfrm>
          <a:prstGeom prst="rect">
            <a:avLst/>
          </a:prstGeom>
          <a:noFill/>
        </p:spPr>
        <p:txBody>
          <a:bodyPr wrap="square" rtlCol="0">
            <a:spAutoFit/>
          </a:bodyPr>
          <a:lstStyle/>
          <a:p>
            <a:pPr marL="8001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Xử</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lý</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nhanh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nhạy</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thao</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tác</a:t>
            </a:r>
            <a:r>
              <a:rPr lang="en-US" b="1" i="1" dirty="0">
                <a:latin typeface="Times New Roman" panose="02020603050405020304" pitchFamily="18" charset="0"/>
                <a:cs typeface="Times New Roman" panose="02020603050405020304" pitchFamily="18" charset="0"/>
              </a:rPr>
              <a:t> DOM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DOM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traverse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Selector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Sizzle</a:t>
            </a:r>
            <a:r>
              <a:rPr lang="en-US" dirty="0"/>
              <a:t>.</a:t>
            </a:r>
            <a:endParaRPr lang="en-US"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006C0568-9D96-9F81-654B-705C3F1A3120}"/>
              </a:ext>
            </a:extLst>
          </p:cNvPr>
          <p:cNvSpPr txBox="1"/>
          <p:nvPr/>
        </p:nvSpPr>
        <p:spPr>
          <a:xfrm>
            <a:off x="600074" y="4774410"/>
            <a:ext cx="11268559" cy="640080"/>
          </a:xfrm>
          <a:prstGeom prst="rect">
            <a:avLst/>
          </a:prstGeom>
          <a:noFill/>
        </p:spPr>
        <p:txBody>
          <a:bodyPr wrap="square" rtlCol="0">
            <a:spAutoFit/>
          </a:bodyPr>
          <a:lstStyle/>
          <a:p>
            <a:pPr marL="800100" indent="-400050" algn="just">
              <a:buFont typeface="Wingdings" panose="05000000000000000000" pitchFamily="2" charset="2"/>
              <a:buChar char="ü"/>
            </a:pPr>
            <a:r>
              <a:rPr lang="en-US" b="1" i="1" dirty="0"/>
              <a:t>  </a:t>
            </a:r>
            <a:r>
              <a:rPr lang="en-US" b="1" i="1" dirty="0" err="1">
                <a:latin typeface="Times New Roman" panose="02020603050405020304" pitchFamily="18" charset="0"/>
                <a:cs typeface="Times New Roman" panose="02020603050405020304" pitchFamily="18" charset="0"/>
              </a:rPr>
              <a:t>Đơn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giản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hóa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việc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tạo</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hiệu</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code snippet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animation,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thôi</a:t>
            </a:r>
            <a:r>
              <a:rPr lang="en-US" dirty="0"/>
              <a:t>.</a:t>
            </a:r>
          </a:p>
          <a:p>
            <a:pPr indent="458788" algn="just"/>
            <a:endParaRPr lang="en-US" sz="2400" dirty="0">
              <a:latin typeface="Times New Roman" panose="02020603050405020304" pitchFamily="18" charset="0"/>
              <a:cs typeface="Times New Roman" panose="02020603050405020304" pitchFamily="18" charset="0"/>
            </a:endParaRPr>
          </a:p>
          <a:p>
            <a:pPr lvl="0" indent="458788"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AEF3F9D8-1E50-E555-B479-1F78B9471E1F}"/>
              </a:ext>
            </a:extLst>
          </p:cNvPr>
          <p:cNvSpPr txBox="1"/>
          <p:nvPr/>
        </p:nvSpPr>
        <p:spPr>
          <a:xfrm>
            <a:off x="600073" y="5463091"/>
            <a:ext cx="11188717" cy="2031325"/>
          </a:xfrm>
          <a:prstGeom prst="rect">
            <a:avLst/>
          </a:prstGeom>
          <a:noFill/>
        </p:spPr>
        <p:txBody>
          <a:bodyPr wrap="square" rtlCol="0">
            <a:spAutoFit/>
          </a:bodyPr>
          <a:lstStyle/>
          <a:p>
            <a:pPr marL="741363"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Hỗ</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tốt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phương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thức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sự</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kiện</a:t>
            </a:r>
            <a:r>
              <a:rPr lang="en-US" b="1" i="1" dirty="0">
                <a:latin typeface="Times New Roman" panose="02020603050405020304" pitchFamily="18" charset="0"/>
                <a:cs typeface="Times New Roman" panose="02020603050405020304" pitchFamily="18" charset="0"/>
              </a:rPr>
              <a:t> HTML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HTML code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Event Handler</a:t>
            </a:r>
            <a:r>
              <a:rPr lang="en-US" dirty="0"/>
              <a:t>.</a:t>
            </a:r>
            <a:endParaRPr lang="en-US"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8622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9" grpId="0"/>
      <p:bldP spid="6" grpId="0"/>
      <p:bldP spid="17" grpId="0"/>
      <p:bldP spid="18" grpId="0"/>
      <p:bldP spid="8"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Thư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JQuery</a:t>
            </a:r>
            <a:endParaRPr lang="en-US" sz="2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EEA3F57-F4DE-4571-A9E8-11D25447BE4A}"/>
              </a:ext>
            </a:extLst>
          </p:cNvPr>
          <p:cNvSpPr txBox="1"/>
          <p:nvPr/>
        </p:nvSpPr>
        <p:spPr>
          <a:xfrm>
            <a:off x="486140" y="736259"/>
            <a:ext cx="10819627" cy="1015663"/>
          </a:xfrm>
          <a:prstGeom prst="rect">
            <a:avLst/>
          </a:prstGeom>
          <a:noFill/>
        </p:spPr>
        <p:txBody>
          <a:bodyPr wrap="square" rtlCol="0">
            <a:spAutoFit/>
          </a:bodyPr>
          <a:lstStyle/>
          <a:p>
            <a:pPr marL="398463" algn="just"/>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t>:</a:t>
            </a:r>
            <a:endParaRPr lang="en-US"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8" name="TextBox 17">
            <a:extLst>
              <a:ext uri="{FF2B5EF4-FFF2-40B4-BE49-F238E27FC236}">
                <a16:creationId xmlns:a16="http://schemas.microsoft.com/office/drawing/2014/main" id="{45B44431-1394-43D0-8B09-C364855861E7}"/>
              </a:ext>
            </a:extLst>
          </p:cNvPr>
          <p:cNvSpPr txBox="1"/>
          <p:nvPr/>
        </p:nvSpPr>
        <p:spPr>
          <a:xfrm>
            <a:off x="815992" y="1226167"/>
            <a:ext cx="10819627" cy="1754326"/>
          </a:xfrm>
          <a:prstGeom prst="rect">
            <a:avLst/>
          </a:prstGeom>
          <a:noFill/>
        </p:spPr>
        <p:txBody>
          <a:bodyPr wrap="square" rtlCol="0">
            <a:spAutoFit/>
          </a:bodyPr>
          <a:lstStyle/>
          <a:p>
            <a:pPr marL="741363"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code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endParaRPr lang="en-US"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707E53C1-4388-413F-BFDA-83F6BF2CDE93}"/>
              </a:ext>
            </a:extLst>
          </p:cNvPr>
          <p:cNvSpPr txBox="1"/>
          <p:nvPr/>
        </p:nvSpPr>
        <p:spPr>
          <a:xfrm>
            <a:off x="815991" y="1807515"/>
            <a:ext cx="10819627" cy="1477328"/>
          </a:xfrm>
          <a:prstGeom prst="rect">
            <a:avLst/>
          </a:prstGeom>
          <a:noFill/>
        </p:spPr>
        <p:txBody>
          <a:bodyPr wrap="square" rtlCol="0">
            <a:spAutoFit/>
          </a:bodyPr>
          <a:lstStyle/>
          <a:p>
            <a:pPr marL="684213"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t>.</a:t>
            </a:r>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362E068C-63D9-4B7D-BB34-52E628EBDF40}"/>
              </a:ext>
            </a:extLst>
          </p:cNvPr>
          <p:cNvSpPr txBox="1"/>
          <p:nvPr/>
        </p:nvSpPr>
        <p:spPr>
          <a:xfrm>
            <a:off x="815992" y="2546178"/>
            <a:ext cx="10819627" cy="2215991"/>
          </a:xfrm>
          <a:prstGeom prst="rect">
            <a:avLst/>
          </a:prstGeom>
          <a:noFill/>
        </p:spPr>
        <p:txBody>
          <a:bodyPr wrap="square" rtlCol="0">
            <a:spAutoFit/>
          </a:bodyPr>
          <a:lstStyle/>
          <a:p>
            <a:pPr marL="741363"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web</a:t>
            </a:r>
            <a:r>
              <a:rPr lang="en-US" dirty="0"/>
              <a:t>.</a:t>
            </a:r>
          </a:p>
          <a:p>
            <a:pPr marL="398463" algn="just"/>
            <a:endParaRPr lang="en-US" sz="2400"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1B6AD0E9-2F40-4841-BCC9-281EC3E83D94}"/>
              </a:ext>
            </a:extLst>
          </p:cNvPr>
          <p:cNvSpPr txBox="1"/>
          <p:nvPr/>
        </p:nvSpPr>
        <p:spPr>
          <a:xfrm>
            <a:off x="815990" y="3094818"/>
            <a:ext cx="10819627" cy="2123658"/>
          </a:xfrm>
          <a:prstGeom prst="rect">
            <a:avLst/>
          </a:prstGeom>
          <a:noFill/>
        </p:spPr>
        <p:txBody>
          <a:bodyPr wrap="square" rtlCol="0">
            <a:spAutoFit/>
          </a:bodyPr>
          <a:lstStyle/>
          <a:p>
            <a:pPr marL="741363"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t>.</a:t>
            </a:r>
          </a:p>
          <a:p>
            <a:pPr marL="398463" algn="just"/>
            <a:endParaRPr lang="en-US" sz="2400"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C8AA4263-7E97-4990-B265-60A22A0BEF04}"/>
              </a:ext>
            </a:extLst>
          </p:cNvPr>
          <p:cNvSpPr txBox="1"/>
          <p:nvPr/>
        </p:nvSpPr>
        <p:spPr>
          <a:xfrm>
            <a:off x="815990" y="3746506"/>
            <a:ext cx="10819627" cy="2031325"/>
          </a:xfrm>
          <a:prstGeom prst="rect">
            <a:avLst/>
          </a:prstGeom>
          <a:noFill/>
        </p:spPr>
        <p:txBody>
          <a:bodyPr wrap="square" rtlCol="0">
            <a:spAutoFit/>
          </a:bodyPr>
          <a:lstStyle/>
          <a:p>
            <a:pPr marL="741363"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Hầu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JQuery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t>.</a:t>
            </a:r>
          </a:p>
          <a:p>
            <a:pPr marL="398463" algn="just"/>
            <a:endParaRPr lang="en-US"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9294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8"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Thư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viện</a:t>
            </a:r>
            <a:r>
              <a:rPr lang="en-US" sz="2400" b="1" dirty="0">
                <a:latin typeface="Times New Roman" panose="02020603050405020304" pitchFamily="18" charset="0"/>
                <a:cs typeface="Times New Roman" panose="02020603050405020304" pitchFamily="18" charset="0"/>
              </a:rPr>
              <a:t> AJAX</a:t>
            </a:r>
          </a:p>
        </p:txBody>
      </p:sp>
      <p:sp>
        <p:nvSpPr>
          <p:cNvPr id="17" name="TextBox 16">
            <a:extLst>
              <a:ext uri="{FF2B5EF4-FFF2-40B4-BE49-F238E27FC236}">
                <a16:creationId xmlns:a16="http://schemas.microsoft.com/office/drawing/2014/main" id="{CEEA3F57-F4DE-4571-A9E8-11D25447BE4A}"/>
              </a:ext>
            </a:extLst>
          </p:cNvPr>
          <p:cNvSpPr txBox="1"/>
          <p:nvPr/>
        </p:nvSpPr>
        <p:spPr>
          <a:xfrm>
            <a:off x="486140" y="736259"/>
            <a:ext cx="10819627" cy="1005840"/>
          </a:xfrm>
          <a:prstGeom prst="rect">
            <a:avLst/>
          </a:prstGeom>
          <a:noFill/>
        </p:spPr>
        <p:txBody>
          <a:bodyPr wrap="square" rtlCol="0">
            <a:spAutoFit/>
          </a:bodyPr>
          <a:lstStyle/>
          <a:p>
            <a:pPr marL="398463" algn="just"/>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AJAX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Asynchronous JavaScript and XML, AJAX = Asynchronous JavaScript and XML.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reload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đẹp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Asynchronous, JavaScript, XML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8" name="TextBox 17">
            <a:extLst>
              <a:ext uri="{FF2B5EF4-FFF2-40B4-BE49-F238E27FC236}">
                <a16:creationId xmlns:a16="http://schemas.microsoft.com/office/drawing/2014/main" id="{45B44431-1394-43D0-8B09-C364855861E7}"/>
              </a:ext>
            </a:extLst>
          </p:cNvPr>
          <p:cNvSpPr txBox="1"/>
          <p:nvPr/>
        </p:nvSpPr>
        <p:spPr>
          <a:xfrm>
            <a:off x="629964" y="1657767"/>
            <a:ext cx="10819627" cy="1005840"/>
          </a:xfrm>
          <a:prstGeom prst="rect">
            <a:avLst/>
          </a:prstGeom>
          <a:noFill/>
        </p:spPr>
        <p:txBody>
          <a:bodyPr wrap="square" rtlCol="0">
            <a:spAutoFit/>
          </a:bodyPr>
          <a:lstStyle/>
          <a:p>
            <a:pPr marL="741363"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Asynchronous</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 </a:t>
            </a:r>
            <a:r>
              <a:rPr lang="en-US" b="1" i="1" dirty="0" err="1">
                <a:latin typeface="Times New Roman" panose="02020603050405020304" pitchFamily="18" charset="0"/>
                <a:cs typeface="Times New Roman" panose="02020603050405020304" pitchFamily="18" charset="0"/>
              </a:rPr>
              <a:t>bất</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đồng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1B6AD0E9-2F40-4841-BCC9-281EC3E83D94}"/>
              </a:ext>
            </a:extLst>
          </p:cNvPr>
          <p:cNvSpPr txBox="1"/>
          <p:nvPr/>
        </p:nvSpPr>
        <p:spPr>
          <a:xfrm>
            <a:off x="686186" y="2663607"/>
            <a:ext cx="10819627" cy="640080"/>
          </a:xfrm>
          <a:prstGeom prst="rect">
            <a:avLst/>
          </a:prstGeom>
          <a:noFill/>
        </p:spPr>
        <p:txBody>
          <a:bodyPr wrap="square" rtlCol="0">
            <a:spAutoFit/>
          </a:bodyPr>
          <a:lstStyle/>
          <a:p>
            <a:pPr marL="741363" indent="-34290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JavaScript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a:t>
            </a:r>
          </a:p>
          <a:p>
            <a:pPr marL="398463" algn="just"/>
            <a:endParaRPr lang="en-US" sz="2400"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633E1914-F45F-42B0-B04C-ECE7D4C80ADE}"/>
              </a:ext>
            </a:extLst>
          </p:cNvPr>
          <p:cNvSpPr txBox="1"/>
          <p:nvPr/>
        </p:nvSpPr>
        <p:spPr>
          <a:xfrm>
            <a:off x="686186" y="3353576"/>
            <a:ext cx="10819627" cy="640080"/>
          </a:xfrm>
          <a:prstGeom prst="rect">
            <a:avLst/>
          </a:prstGeom>
          <a:noFill/>
        </p:spPr>
        <p:txBody>
          <a:bodyPr wrap="square" rtlCol="0">
            <a:spAutoFit/>
          </a:bodyPr>
          <a:lstStyle/>
          <a:p>
            <a:pPr marL="741363" indent="-34290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XML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markup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HTML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eXtensible</a:t>
            </a:r>
            <a:r>
              <a:rPr lang="en-US" b="1" i="1" dirty="0">
                <a:latin typeface="Times New Roman" panose="02020603050405020304" pitchFamily="18" charset="0"/>
                <a:cs typeface="Times New Roman" panose="02020603050405020304" pitchFamily="18" charset="0"/>
              </a:rPr>
              <a:t> Markup Language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HTML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XML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0D510431-42B8-08FC-5D7B-BD7DB6CF88D6}"/>
              </a:ext>
            </a:extLst>
          </p:cNvPr>
          <p:cNvSpPr txBox="1"/>
          <p:nvPr/>
        </p:nvSpPr>
        <p:spPr>
          <a:xfrm>
            <a:off x="486139" y="4179559"/>
            <a:ext cx="10819627" cy="457200"/>
          </a:xfrm>
          <a:prstGeom prst="rect">
            <a:avLst/>
          </a:prstGeom>
          <a:noFill/>
        </p:spPr>
        <p:txBody>
          <a:bodyPr wrap="square" rtlCol="0">
            <a:spAutoFit/>
          </a:bodyPr>
          <a:lstStyle/>
          <a:p>
            <a:pPr marL="398463" algn="just"/>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4 </a:t>
            </a:r>
            <a:r>
              <a:rPr lang="en-US" b="1" dirty="0" err="1">
                <a:latin typeface="Times New Roman" panose="02020603050405020304" pitchFamily="18" charset="0"/>
                <a:cs typeface="Times New Roman" panose="02020603050405020304" pitchFamily="18" charset="0"/>
              </a:rPr>
              <a:t>lợi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Ajax:  </a:t>
            </a:r>
            <a:endParaRPr lang="en-US" dirty="0">
              <a:latin typeface="Times New Roman" panose="02020603050405020304" pitchFamily="18" charset="0"/>
              <a:cs typeface="Times New Roman" panose="02020603050405020304" pitchFamily="18" charset="0"/>
            </a:endParaRPr>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A2B8E5E3-90DD-5F25-F064-286F352192D3}"/>
              </a:ext>
            </a:extLst>
          </p:cNvPr>
          <p:cNvSpPr txBox="1"/>
          <p:nvPr/>
        </p:nvSpPr>
        <p:spPr>
          <a:xfrm>
            <a:off x="686185" y="4598147"/>
            <a:ext cx="10819627" cy="2215991"/>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1. Callbacks: Ajax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t>.</a:t>
            </a:r>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E1BC6DBB-7377-678B-5AF4-9A675B39A001}"/>
              </a:ext>
            </a:extLst>
          </p:cNvPr>
          <p:cNvSpPr txBox="1"/>
          <p:nvPr/>
        </p:nvSpPr>
        <p:spPr>
          <a:xfrm>
            <a:off x="629964" y="5780872"/>
            <a:ext cx="10819627" cy="1938992"/>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a:t>
            </a:r>
          </a:p>
          <a:p>
            <a:pPr marL="458788" indent="-60325"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4388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1" grpId="0"/>
      <p:bldP spid="9" grpId="0"/>
      <p:bldP spid="7"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Thư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viện</a:t>
            </a:r>
            <a:r>
              <a:rPr lang="en-US" sz="2400" b="1" dirty="0">
                <a:latin typeface="Times New Roman" panose="02020603050405020304" pitchFamily="18" charset="0"/>
                <a:cs typeface="Times New Roman" panose="02020603050405020304" pitchFamily="18" charset="0"/>
              </a:rPr>
              <a:t> AJAX</a:t>
            </a:r>
          </a:p>
        </p:txBody>
      </p:sp>
      <p:sp>
        <p:nvSpPr>
          <p:cNvPr id="18" name="TextBox 17">
            <a:extLst>
              <a:ext uri="{FF2B5EF4-FFF2-40B4-BE49-F238E27FC236}">
                <a16:creationId xmlns:a16="http://schemas.microsoft.com/office/drawing/2014/main" id="{45B44431-1394-43D0-8B09-C364855861E7}"/>
              </a:ext>
            </a:extLst>
          </p:cNvPr>
          <p:cNvSpPr txBox="1"/>
          <p:nvPr/>
        </p:nvSpPr>
        <p:spPr>
          <a:xfrm>
            <a:off x="686185" y="794433"/>
            <a:ext cx="10819627" cy="1938992"/>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post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t>.</a:t>
            </a:r>
          </a:p>
          <a:p>
            <a:pPr marL="398463" algn="just"/>
            <a:endParaRPr lang="en-US" dirty="0"/>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1B6AD0E9-2F40-4841-BCC9-281EC3E83D94}"/>
              </a:ext>
            </a:extLst>
          </p:cNvPr>
          <p:cNvSpPr txBox="1"/>
          <p:nvPr/>
        </p:nvSpPr>
        <p:spPr>
          <a:xfrm>
            <a:off x="686185" y="1587508"/>
            <a:ext cx="10819627" cy="2215991"/>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Ajax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Netflix.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a:t>
            </a:r>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8504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Thư</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viện</a:t>
            </a:r>
            <a:r>
              <a:rPr lang="en-US" sz="2400" b="1" dirty="0">
                <a:latin typeface="Times New Roman" panose="02020603050405020304" pitchFamily="18" charset="0"/>
                <a:cs typeface="Times New Roman" panose="02020603050405020304" pitchFamily="18" charset="0"/>
              </a:rPr>
              <a:t> Bootstrap</a:t>
            </a:r>
          </a:p>
        </p:txBody>
      </p:sp>
      <p:sp>
        <p:nvSpPr>
          <p:cNvPr id="18" name="TextBox 17">
            <a:extLst>
              <a:ext uri="{FF2B5EF4-FFF2-40B4-BE49-F238E27FC236}">
                <a16:creationId xmlns:a16="http://schemas.microsoft.com/office/drawing/2014/main" id="{45B44431-1394-43D0-8B09-C364855861E7}"/>
              </a:ext>
            </a:extLst>
          </p:cNvPr>
          <p:cNvSpPr txBox="1"/>
          <p:nvPr/>
        </p:nvSpPr>
        <p:spPr>
          <a:xfrm>
            <a:off x="686185" y="794433"/>
            <a:ext cx="10819627" cy="640080"/>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Bootstrap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framework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HTML, CSS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JavaScript template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responsive.</a:t>
            </a:r>
          </a:p>
          <a:p>
            <a:pPr marL="398463" algn="just"/>
            <a:endParaRPr lang="en-US" dirty="0"/>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1B6AD0E9-2F40-4841-BCC9-281EC3E83D94}"/>
              </a:ext>
            </a:extLst>
          </p:cNvPr>
          <p:cNvSpPr txBox="1"/>
          <p:nvPr/>
        </p:nvSpPr>
        <p:spPr>
          <a:xfrm>
            <a:off x="686183" y="1440005"/>
            <a:ext cx="10819627" cy="640080"/>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Bootstrap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typography, forms, buttons, tables, grids, navigation, image carousels</a:t>
            </a:r>
            <a:r>
              <a:rPr lang="en-US" dirty="0"/>
              <a:t>…</a:t>
            </a:r>
            <a:endParaRPr lang="en-US"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BB6E3CF-9888-4D3F-B1EB-2EE0FADA8F62}"/>
              </a:ext>
            </a:extLst>
          </p:cNvPr>
          <p:cNvSpPr txBox="1"/>
          <p:nvPr/>
        </p:nvSpPr>
        <p:spPr>
          <a:xfrm>
            <a:off x="686182" y="2089101"/>
            <a:ext cx="10819627" cy="1188720"/>
          </a:xfrm>
          <a:prstGeom prst="rect">
            <a:avLst/>
          </a:prstGeom>
          <a:noFill/>
        </p:spPr>
        <p:txBody>
          <a:bodyPr wrap="square" rtlCol="0">
            <a:spAutoFit/>
          </a:bodyPr>
          <a:lstStyle/>
          <a:p>
            <a:pPr marL="398463" algn="just"/>
            <a:r>
              <a:rPr lang="en-US" dirty="0">
                <a:latin typeface="Times New Roman" panose="02020603050405020304" pitchFamily="18" charset="0"/>
                <a:cs typeface="Times New Roman" panose="02020603050405020304" pitchFamily="18" charset="0"/>
              </a:rPr>
              <a:t>Bootstrap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webiste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designer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framework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website.</a:t>
            </a:r>
          </a:p>
          <a:p>
            <a:endParaRPr lang="en-US" dirty="0"/>
          </a:p>
        </p:txBody>
      </p:sp>
      <p:sp>
        <p:nvSpPr>
          <p:cNvPr id="9" name="TextBox 8">
            <a:extLst>
              <a:ext uri="{FF2B5EF4-FFF2-40B4-BE49-F238E27FC236}">
                <a16:creationId xmlns:a16="http://schemas.microsoft.com/office/drawing/2014/main" id="{A63B089A-568E-4939-B5EA-F5285202F0BA}"/>
              </a:ext>
            </a:extLst>
          </p:cNvPr>
          <p:cNvSpPr txBox="1"/>
          <p:nvPr/>
        </p:nvSpPr>
        <p:spPr>
          <a:xfrm>
            <a:off x="686181" y="3277821"/>
            <a:ext cx="10819627" cy="731520"/>
          </a:xfrm>
          <a:prstGeom prst="rect">
            <a:avLst/>
          </a:prstGeom>
          <a:noFill/>
        </p:spPr>
        <p:txBody>
          <a:bodyPr wrap="square" rtlCol="0">
            <a:spAutoFit/>
          </a:bodyPr>
          <a:lstStyle/>
          <a:p>
            <a:pPr marL="398463"/>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b="1" dirty="0">
                <a:latin typeface="Times New Roman" panose="02020603050405020304" pitchFamily="18" charset="0"/>
                <a:cs typeface="Times New Roman" panose="02020603050405020304" pitchFamily="18" charset="0"/>
              </a:rPr>
              <a:t>Bootstrap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endParaRPr lang="en-US" b="1"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81A61FAD-E5F3-B3EC-2AB7-FA64C536C0CD}"/>
              </a:ext>
            </a:extLst>
          </p:cNvPr>
          <p:cNvSpPr txBox="1"/>
          <p:nvPr/>
        </p:nvSpPr>
        <p:spPr>
          <a:xfrm>
            <a:off x="686181" y="3932409"/>
            <a:ext cx="10819627" cy="2492990"/>
          </a:xfrm>
          <a:prstGeom prst="rect">
            <a:avLst/>
          </a:prstGeom>
          <a:noFill/>
        </p:spPr>
        <p:txBody>
          <a:bodyPr wrap="square" rtlCol="0">
            <a:spAutoFit/>
          </a:bodyPr>
          <a:lstStyle/>
          <a:p>
            <a:pPr marL="684213" indent="-28575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endParaRPr lang="en-US" dirty="0">
              <a:latin typeface="Times New Roman" panose="02020603050405020304" pitchFamily="18" charset="0"/>
              <a:cs typeface="Times New Roman" panose="02020603050405020304" pitchFamily="18" charset="0"/>
            </a:endParaRPr>
          </a:p>
          <a:p>
            <a:pPr marL="798513" indent="-400050"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Bootstrap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HTML, CSS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hlinkClick r:id="rId3" tooltip="kiến thức"/>
              </a:rPr>
              <a:t>kiến</a:t>
            </a:r>
            <a:r>
              <a:rPr lang="en-US" u="sng" dirty="0">
                <a:latin typeface="Times New Roman" panose="02020603050405020304" pitchFamily="18" charset="0"/>
                <a:cs typeface="Times New Roman" panose="02020603050405020304" pitchFamily="18" charset="0"/>
                <a:hlinkClick r:id="rId3" tooltip="kiến thức"/>
              </a:rPr>
              <a:t> </a:t>
            </a:r>
            <a:r>
              <a:rPr lang="en-US" u="sng" dirty="0" err="1">
                <a:latin typeface="Times New Roman" panose="02020603050405020304" pitchFamily="18" charset="0"/>
                <a:cs typeface="Times New Roman" panose="02020603050405020304" pitchFamily="18" charset="0"/>
                <a:hlinkClick r:id="rId3" tooltip="kiến thức"/>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Bootstrap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ý.</a:t>
            </a:r>
          </a:p>
          <a:p>
            <a:pPr marL="398463" algn="just"/>
            <a:endParaRPr lang="en-US" dirty="0"/>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9A0BFC21-50E9-DAE3-4761-B03D87C6D847}"/>
              </a:ext>
            </a:extLst>
          </p:cNvPr>
          <p:cNvSpPr txBox="1"/>
          <p:nvPr/>
        </p:nvSpPr>
        <p:spPr>
          <a:xfrm>
            <a:off x="603482" y="5121129"/>
            <a:ext cx="10819627" cy="1477328"/>
          </a:xfrm>
          <a:prstGeom prst="rect">
            <a:avLst/>
          </a:prstGeom>
          <a:noFill/>
        </p:spPr>
        <p:txBody>
          <a:bodyPr wrap="square" rtlCol="0">
            <a:spAutoFit/>
          </a:bodyPr>
          <a:lstStyle/>
          <a:p>
            <a:pPr marL="742950" lvl="1"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Bootstrap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designer </a:t>
            </a:r>
            <a:r>
              <a:rPr lang="en-US" dirty="0" err="1">
                <a:latin typeface="Times New Roman" panose="02020603050405020304" pitchFamily="18" charset="0"/>
                <a:cs typeface="Times New Roman" panose="02020603050405020304" pitchFamily="18" charset="0"/>
              </a:rPr>
              <a:t>linh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đuổi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CDN </a:t>
            </a:r>
            <a:r>
              <a:rPr lang="en-US" i="1" dirty="0" err="1">
                <a:latin typeface="Times New Roman" panose="02020603050405020304" pitchFamily="18" charset="0"/>
                <a:cs typeface="Times New Roman" panose="02020603050405020304" pitchFamily="18" charset="0"/>
              </a:rPr>
              <a:t>Boostrap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kiệm</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a:t>
            </a:r>
          </a:p>
          <a:p>
            <a:pPr lvl="2"/>
            <a:endParaRPr lang="en-US" dirty="0"/>
          </a:p>
        </p:txBody>
      </p:sp>
    </p:spTree>
    <p:extLst>
      <p:ext uri="{BB962C8B-B14F-4D97-AF65-F5344CB8AC3E}">
        <p14:creationId xmlns:p14="http://schemas.microsoft.com/office/powerpoint/2010/main" val="1934230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1" grpId="0"/>
      <p:bldP spid="6" grpId="0"/>
      <p:bldP spid="9"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7.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r>
              <a:rPr lang="en-US" sz="2400" b="1" dirty="0">
                <a:latin typeface="Times New Roman" panose="02020603050405020304" pitchFamily="18" charset="0"/>
                <a:cs typeface="Times New Roman" panose="02020603050405020304" pitchFamily="18" charset="0"/>
              </a:rPr>
              <a:t> MySQL</a:t>
            </a:r>
          </a:p>
        </p:txBody>
      </p:sp>
      <p:sp>
        <p:nvSpPr>
          <p:cNvPr id="18" name="TextBox 17">
            <a:extLst>
              <a:ext uri="{FF2B5EF4-FFF2-40B4-BE49-F238E27FC236}">
                <a16:creationId xmlns:a16="http://schemas.microsoft.com/office/drawing/2014/main" id="{45B44431-1394-43D0-8B09-C364855861E7}"/>
              </a:ext>
            </a:extLst>
          </p:cNvPr>
          <p:cNvSpPr txBox="1"/>
          <p:nvPr/>
        </p:nvSpPr>
        <p:spPr>
          <a:xfrm>
            <a:off x="681543" y="794433"/>
            <a:ext cx="10819627" cy="914400"/>
          </a:xfrm>
          <a:prstGeom prst="rect">
            <a:avLst/>
          </a:prstGeom>
          <a:noFill/>
        </p:spPr>
        <p:txBody>
          <a:bodyPr wrap="square" rtlCol="0">
            <a:spAutoFit/>
          </a:bodyPr>
          <a:lstStyle/>
          <a:p>
            <a:pPr marL="684213"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MySQL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(Relational Database Management System –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RDBMS).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client – server,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(SQL)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đoàn</a:t>
            </a:r>
            <a:r>
              <a:rPr lang="en-US" dirty="0">
                <a:latin typeface="Times New Roman" panose="02020603050405020304" pitchFamily="18" charset="0"/>
                <a:cs typeface="Times New Roman" panose="02020603050405020304" pitchFamily="18" charset="0"/>
              </a:rPr>
              <a:t> Oracle.</a:t>
            </a:r>
          </a:p>
          <a:p>
            <a:pPr marL="398463" algn="just"/>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A63B089A-568E-4939-B5EA-F5285202F0BA}"/>
              </a:ext>
            </a:extLst>
          </p:cNvPr>
          <p:cNvSpPr txBox="1"/>
          <p:nvPr/>
        </p:nvSpPr>
        <p:spPr>
          <a:xfrm>
            <a:off x="602637" y="1708833"/>
            <a:ext cx="10819627" cy="914400"/>
          </a:xfrm>
          <a:prstGeom prst="rect">
            <a:avLst/>
          </a:prstGeom>
          <a:noFill/>
        </p:spPr>
        <p:txBody>
          <a:bodyPr wrap="square" rtlCol="0">
            <a:spAutoFit/>
          </a:bodyPr>
          <a:lstStyle/>
          <a:p>
            <a:pPr marL="742950" lvl="1" indent="-285750"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MySQL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a:t>
            </a:r>
          </a:p>
          <a:p>
            <a:pPr lvl="1"/>
            <a:endParaRPr lang="en-US" dirty="0"/>
          </a:p>
        </p:txBody>
      </p:sp>
      <p:sp>
        <p:nvSpPr>
          <p:cNvPr id="6" name="TextBox 5">
            <a:extLst>
              <a:ext uri="{FF2B5EF4-FFF2-40B4-BE49-F238E27FC236}">
                <a16:creationId xmlns:a16="http://schemas.microsoft.com/office/drawing/2014/main" id="{3620442C-B490-4583-95AC-FAAD7E7CFC2B}"/>
              </a:ext>
            </a:extLst>
          </p:cNvPr>
          <p:cNvSpPr txBox="1"/>
          <p:nvPr/>
        </p:nvSpPr>
        <p:spPr>
          <a:xfrm>
            <a:off x="602637" y="2577513"/>
            <a:ext cx="10819627" cy="1188720"/>
          </a:xfrm>
          <a:prstGeom prst="rect">
            <a:avLst/>
          </a:prstGeom>
          <a:noFill/>
        </p:spPr>
        <p:txBody>
          <a:bodyPr wrap="square" rtlCol="0">
            <a:spAutoFit/>
          </a:bodyPr>
          <a:lstStyle/>
          <a:p>
            <a:pPr marL="742950" lvl="1" indent="-28575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MySQL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Linux, Unix, Windows,…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internet  </a:t>
            </a:r>
            <a:r>
              <a:rPr lang="en-US" dirty="0" err="1">
                <a:latin typeface="Times New Roman" panose="02020603050405020304" pitchFamily="18" charset="0"/>
                <a:cs typeface="Times New Roman" panose="02020603050405020304" pitchFamily="18" charset="0"/>
              </a:rPr>
              <a:t>nhờ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tai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MySQL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endParaRPr lang="en-US"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dirty="0"/>
          </a:p>
        </p:txBody>
      </p:sp>
      <p:sp>
        <p:nvSpPr>
          <p:cNvPr id="2" name="TextBox 1">
            <a:extLst>
              <a:ext uri="{FF2B5EF4-FFF2-40B4-BE49-F238E27FC236}">
                <a16:creationId xmlns:a16="http://schemas.microsoft.com/office/drawing/2014/main" id="{0DB23067-3D90-43FB-8994-944812042EF4}"/>
              </a:ext>
            </a:extLst>
          </p:cNvPr>
          <p:cNvSpPr txBox="1"/>
          <p:nvPr/>
        </p:nvSpPr>
        <p:spPr>
          <a:xfrm>
            <a:off x="638995" y="3700390"/>
            <a:ext cx="10783269" cy="369332"/>
          </a:xfrm>
          <a:prstGeom prst="rect">
            <a:avLst/>
          </a:prstGeom>
          <a:noFill/>
        </p:spPr>
        <p:txBody>
          <a:bodyPr wrap="square" rtlCol="0">
            <a:spAutoFit/>
          </a:bodyPr>
          <a:lstStyle/>
          <a:p>
            <a:pPr indent="687388"/>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MySQL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 </a:t>
            </a:r>
          </a:p>
        </p:txBody>
      </p:sp>
      <p:sp>
        <p:nvSpPr>
          <p:cNvPr id="7" name="TextBox 6">
            <a:extLst>
              <a:ext uri="{FF2B5EF4-FFF2-40B4-BE49-F238E27FC236}">
                <a16:creationId xmlns:a16="http://schemas.microsoft.com/office/drawing/2014/main" id="{3D5727C3-C414-42D7-0754-FBCAEEB658CD}"/>
              </a:ext>
            </a:extLst>
          </p:cNvPr>
          <p:cNvSpPr txBox="1"/>
          <p:nvPr/>
        </p:nvSpPr>
        <p:spPr>
          <a:xfrm>
            <a:off x="891383" y="4070538"/>
            <a:ext cx="4846320" cy="457200"/>
          </a:xfrm>
          <a:prstGeom prst="rect">
            <a:avLst/>
          </a:prstGeom>
          <a:noFill/>
        </p:spPr>
        <p:txBody>
          <a:bodyPr wrap="square" rtlCol="0">
            <a:spAutoFit/>
          </a:bodyPr>
          <a:lstStyle/>
          <a:p>
            <a:pPr marL="398463" algn="just"/>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MySQL</a:t>
            </a:r>
            <a:r>
              <a:rPr lang="en-US" sz="2400" dirty="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8" name="Rectangle 7">
            <a:extLst>
              <a:ext uri="{FF2B5EF4-FFF2-40B4-BE49-F238E27FC236}">
                <a16:creationId xmlns:a16="http://schemas.microsoft.com/office/drawing/2014/main" id="{0C8BF546-C3F8-3BF8-5BF4-4DE48853D0AA}"/>
              </a:ext>
            </a:extLst>
          </p:cNvPr>
          <p:cNvSpPr/>
          <p:nvPr/>
        </p:nvSpPr>
        <p:spPr>
          <a:xfrm>
            <a:off x="1421485" y="4536425"/>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4294606-F7CE-D05B-6021-BA5CF560CA92}"/>
              </a:ext>
            </a:extLst>
          </p:cNvPr>
          <p:cNvSpPr/>
          <p:nvPr/>
        </p:nvSpPr>
        <p:spPr>
          <a:xfrm>
            <a:off x="5687457" y="4541953"/>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DDA5015-D63D-B912-6DA5-CA0B007BEA58}"/>
              </a:ext>
            </a:extLst>
          </p:cNvPr>
          <p:cNvSpPr/>
          <p:nvPr/>
        </p:nvSpPr>
        <p:spPr>
          <a:xfrm>
            <a:off x="3513263" y="4536425"/>
            <a:ext cx="1972692"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F405116-D0E9-48DA-7212-3FDA68CFEA4E}"/>
              </a:ext>
            </a:extLst>
          </p:cNvPr>
          <p:cNvSpPr/>
          <p:nvPr/>
        </p:nvSpPr>
        <p:spPr>
          <a:xfrm>
            <a:off x="3518389" y="5667745"/>
            <a:ext cx="1972692"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0668420-9729-D6BF-B13C-D9F6ECAF31A3}"/>
              </a:ext>
            </a:extLst>
          </p:cNvPr>
          <p:cNvSpPr/>
          <p:nvPr/>
        </p:nvSpPr>
        <p:spPr>
          <a:xfrm>
            <a:off x="1421484" y="5604046"/>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B1CC122-C6D0-2548-44F1-82A792320B23}"/>
              </a:ext>
            </a:extLst>
          </p:cNvPr>
          <p:cNvSpPr/>
          <p:nvPr/>
        </p:nvSpPr>
        <p:spPr>
          <a:xfrm>
            <a:off x="7703834" y="4527738"/>
            <a:ext cx="1972692"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74350FD-7D18-6FA0-4756-4ADDDA2B12E7}"/>
              </a:ext>
            </a:extLst>
          </p:cNvPr>
          <p:cNvSpPr/>
          <p:nvPr/>
        </p:nvSpPr>
        <p:spPr>
          <a:xfrm>
            <a:off x="5687456" y="5667745"/>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331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9" grpId="0"/>
      <p:bldP spid="6" grpId="0"/>
      <p:bldP spid="2" grpId="0"/>
      <p:bldP spid="7" grpId="0"/>
      <p:bldP spid="8" grpId="0" animBg="1"/>
      <p:bldP spid="10" grpId="0" animBg="1"/>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86140" y="275071"/>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7.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r>
              <a:rPr lang="en-US" sz="2400" b="1" dirty="0">
                <a:latin typeface="Times New Roman" panose="02020603050405020304" pitchFamily="18" charset="0"/>
                <a:cs typeface="Times New Roman" panose="02020603050405020304" pitchFamily="18" charset="0"/>
              </a:rPr>
              <a:t> MySQL</a:t>
            </a:r>
          </a:p>
        </p:txBody>
      </p:sp>
      <p:sp>
        <p:nvSpPr>
          <p:cNvPr id="24" name="Rectangle 23">
            <a:extLst>
              <a:ext uri="{FF2B5EF4-FFF2-40B4-BE49-F238E27FC236}">
                <a16:creationId xmlns:a16="http://schemas.microsoft.com/office/drawing/2014/main" id="{1BB1B0E0-B51C-47DF-8FDE-ED148D1C8434}"/>
              </a:ext>
            </a:extLst>
          </p:cNvPr>
          <p:cNvSpPr/>
          <p:nvPr/>
        </p:nvSpPr>
        <p:spPr>
          <a:xfrm>
            <a:off x="4517172" y="1627571"/>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4C7D16F-6327-4A2F-A796-8B1493B663FF}"/>
              </a:ext>
            </a:extLst>
          </p:cNvPr>
          <p:cNvSpPr/>
          <p:nvPr/>
        </p:nvSpPr>
        <p:spPr>
          <a:xfrm>
            <a:off x="8060473" y="1627571"/>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endParaRPr lang="en-US"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02D3CA43-8F6B-4C08-99C5-A1946A4EF490}"/>
              </a:ext>
            </a:extLst>
          </p:cNvPr>
          <p:cNvSpPr/>
          <p:nvPr/>
        </p:nvSpPr>
        <p:spPr>
          <a:xfrm>
            <a:off x="799932" y="1579187"/>
            <a:ext cx="1814875" cy="91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endParaRPr lang="en-US" sz="2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85C5A8B-9803-4174-86E2-71583FE67735}"/>
              </a:ext>
            </a:extLst>
          </p:cNvPr>
          <p:cNvSpPr txBox="1"/>
          <p:nvPr/>
        </p:nvSpPr>
        <p:spPr>
          <a:xfrm>
            <a:off x="333375" y="798291"/>
            <a:ext cx="5303520" cy="1015663"/>
          </a:xfrm>
          <a:prstGeom prst="rect">
            <a:avLst/>
          </a:prstGeom>
          <a:noFill/>
        </p:spPr>
        <p:txBody>
          <a:bodyPr wrap="square" rtlCol="0">
            <a:spAutoFit/>
          </a:bodyPr>
          <a:lstStyle/>
          <a:p>
            <a:pPr marL="398463" algn="just"/>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nhược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MySQL:</a:t>
            </a:r>
          </a:p>
          <a:p>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4068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animBg="1"/>
      <p:bldP spid="25" grpId="0" animBg="1"/>
      <p:bldP spid="26" grpId="0" animBg="1"/>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1499245" y="1596719"/>
            <a:ext cx="9185774" cy="2308324"/>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CHƯƠNG 3. PHÂN TÍCH THIẾT KẾ CƠ SỞ DỮ LIỆU VÀ CÁC CHỨC NĂNG</a:t>
            </a:r>
          </a:p>
        </p:txBody>
      </p:sp>
    </p:spTree>
    <p:extLst>
      <p:ext uri="{BB962C8B-B14F-4D97-AF65-F5344CB8AC3E}">
        <p14:creationId xmlns:p14="http://schemas.microsoft.com/office/powerpoint/2010/main" val="3481140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2880122" y="199207"/>
            <a:ext cx="5469732" cy="584775"/>
          </a:xfrm>
          <a:prstGeom prst="rect">
            <a:avLst/>
          </a:prstGeom>
          <a:noFill/>
        </p:spPr>
        <p:txBody>
          <a:bodyPr wrap="square" rtlCol="0">
            <a:spAutoFit/>
          </a:bodyPr>
          <a:lstStyle/>
          <a:p>
            <a:r>
              <a:rPr lang="en-US" sz="3200" b="1" dirty="0" err="1">
                <a:latin typeface="Times New Roman" panose="02020603050405020304" pitchFamily="18" charset="0"/>
                <a:cs typeface="Times New Roman" panose="02020603050405020304" pitchFamily="18" charset="0"/>
              </a:rPr>
              <a:t>Báo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cáo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em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gồm</a:t>
            </a:r>
            <a:r>
              <a:rPr lang="en-US" sz="3200" b="1" dirty="0">
                <a:latin typeface="Times New Roman" panose="02020603050405020304" pitchFamily="18" charset="0"/>
                <a:cs typeface="Times New Roman" panose="02020603050405020304" pitchFamily="18" charset="0"/>
              </a:rPr>
              <a:t> 5 </a:t>
            </a:r>
            <a:r>
              <a:rPr lang="en-US" sz="3200" b="1" dirty="0" err="1">
                <a:latin typeface="Times New Roman" panose="02020603050405020304" pitchFamily="18" charset="0"/>
                <a:cs typeface="Times New Roman" panose="02020603050405020304" pitchFamily="18" charset="0"/>
              </a:rPr>
              <a:t>chương</a:t>
            </a:r>
            <a:endParaRPr lang="en-US" sz="3200" b="1" dirty="0">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1BFD2819-F5B5-4C87-BB56-71BD603A3DAF}"/>
              </a:ext>
            </a:extLst>
          </p:cNvPr>
          <p:cNvGrpSpPr/>
          <p:nvPr/>
        </p:nvGrpSpPr>
        <p:grpSpPr>
          <a:xfrm>
            <a:off x="1538289" y="852008"/>
            <a:ext cx="8153399" cy="731520"/>
            <a:chOff x="857251" y="719213"/>
            <a:chExt cx="8153399" cy="853455"/>
          </a:xfrm>
        </p:grpSpPr>
        <p:grpSp>
          <p:nvGrpSpPr>
            <p:cNvPr id="24" name="Group 23">
              <a:extLst>
                <a:ext uri="{FF2B5EF4-FFF2-40B4-BE49-F238E27FC236}">
                  <a16:creationId xmlns:a16="http://schemas.microsoft.com/office/drawing/2014/main" id="{130E09F1-8C84-4A56-82D7-12A795248EE9}"/>
                </a:ext>
              </a:extLst>
            </p:cNvPr>
            <p:cNvGrpSpPr/>
            <p:nvPr/>
          </p:nvGrpSpPr>
          <p:grpSpPr>
            <a:xfrm>
              <a:off x="857251" y="719213"/>
              <a:ext cx="8153399" cy="853455"/>
              <a:chOff x="938214" y="1604963"/>
              <a:chExt cx="8153399" cy="957262"/>
            </a:xfrm>
          </p:grpSpPr>
          <p:sp>
            <p:nvSpPr>
              <p:cNvPr id="25" name="Rectangle 24">
                <a:extLst>
                  <a:ext uri="{FF2B5EF4-FFF2-40B4-BE49-F238E27FC236}">
                    <a16:creationId xmlns:a16="http://schemas.microsoft.com/office/drawing/2014/main" id="{3855BE5C-0E9B-4BBD-B14D-87774D97C1C8}"/>
                  </a:ext>
                </a:extLst>
              </p:cNvPr>
              <p:cNvSpPr/>
              <p:nvPr/>
            </p:nvSpPr>
            <p:spPr>
              <a:xfrm>
                <a:off x="1724024" y="1604963"/>
                <a:ext cx="7367589" cy="9572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CHƯƠNG 1. TỔNG QUAN</a:t>
                </a:r>
              </a:p>
            </p:txBody>
          </p:sp>
          <p:sp>
            <p:nvSpPr>
              <p:cNvPr id="26" name="Freeform: Shape 25">
                <a:extLst>
                  <a:ext uri="{FF2B5EF4-FFF2-40B4-BE49-F238E27FC236}">
                    <a16:creationId xmlns:a16="http://schemas.microsoft.com/office/drawing/2014/main" id="{FB33C479-8F73-4099-B6CF-F1924874250B}"/>
                  </a:ext>
                </a:extLst>
              </p:cNvPr>
              <p:cNvSpPr/>
              <p:nvPr/>
            </p:nvSpPr>
            <p:spPr>
              <a:xfrm>
                <a:off x="938214" y="1604963"/>
                <a:ext cx="785812" cy="957262"/>
              </a:xfrm>
              <a:custGeom>
                <a:avLst/>
                <a:gdLst>
                  <a:gd name="connsiteX0" fmla="*/ 790575 w 790575"/>
                  <a:gd name="connsiteY0" fmla="*/ 0 h 823913"/>
                  <a:gd name="connsiteX1" fmla="*/ 790575 w 790575"/>
                  <a:gd name="connsiteY1" fmla="*/ 823913 h 823913"/>
                  <a:gd name="connsiteX2" fmla="*/ 0 w 790575"/>
                  <a:gd name="connsiteY2" fmla="*/ 411957 h 823913"/>
                </a:gdLst>
                <a:ahLst/>
                <a:cxnLst>
                  <a:cxn ang="0">
                    <a:pos x="connsiteX0" y="connsiteY0"/>
                  </a:cxn>
                  <a:cxn ang="0">
                    <a:pos x="connsiteX1" y="connsiteY1"/>
                  </a:cxn>
                  <a:cxn ang="0">
                    <a:pos x="connsiteX2" y="connsiteY2"/>
                  </a:cxn>
                </a:cxnLst>
                <a:rect l="l" t="t" r="r" b="b"/>
                <a:pathLst>
                  <a:path w="790575" h="823913">
                    <a:moveTo>
                      <a:pt x="790575" y="0"/>
                    </a:moveTo>
                    <a:lnTo>
                      <a:pt x="790575" y="823913"/>
                    </a:lnTo>
                    <a:lnTo>
                      <a:pt x="0" y="411957"/>
                    </a:lnTo>
                    <a:close/>
                  </a:path>
                </a:pathLst>
              </a:cu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8" name="TextBox 27">
              <a:extLst>
                <a:ext uri="{FF2B5EF4-FFF2-40B4-BE49-F238E27FC236}">
                  <a16:creationId xmlns:a16="http://schemas.microsoft.com/office/drawing/2014/main" id="{A9442EF4-1614-4650-9EFF-8E3472E62509}"/>
                </a:ext>
              </a:extLst>
            </p:cNvPr>
            <p:cNvSpPr txBox="1"/>
            <p:nvPr/>
          </p:nvSpPr>
          <p:spPr>
            <a:xfrm>
              <a:off x="1140619" y="898140"/>
              <a:ext cx="485774" cy="430895"/>
            </a:xfrm>
            <a:prstGeom prst="rect">
              <a:avLst/>
            </a:prstGeom>
            <a:noFill/>
          </p:spPr>
          <p:txBody>
            <a:bodyPr wrap="square" rtlCol="0" anchor="ctr">
              <a:spAutoFit/>
            </a:bodyPr>
            <a:lstStyle/>
            <a:p>
              <a:pPr algn="ctr"/>
              <a:r>
                <a:rPr lang="en-US" dirty="0">
                  <a:ln w="0">
                    <a:noFill/>
                  </a:ln>
                  <a:solidFill>
                    <a:schemeClr val="accent1"/>
                  </a:solidFill>
                  <a:effectLst>
                    <a:outerShdw blurRad="38100" dist="25400" dir="5400000" algn="ctr" rotWithShape="0">
                      <a:srgbClr val="6E747A">
                        <a:alpha val="43000"/>
                      </a:srgbClr>
                    </a:outerShdw>
                  </a:effectLst>
                </a:rPr>
                <a:t>01</a:t>
              </a:r>
              <a:endParaRPr lang="en-US" b="1" dirty="0">
                <a:ln w="22225">
                  <a:noFill/>
                  <a:prstDash val="solid"/>
                </a:ln>
              </a:endParaRPr>
            </a:p>
          </p:txBody>
        </p:sp>
      </p:grpSp>
      <p:grpSp>
        <p:nvGrpSpPr>
          <p:cNvPr id="37" name="Group 36">
            <a:extLst>
              <a:ext uri="{FF2B5EF4-FFF2-40B4-BE49-F238E27FC236}">
                <a16:creationId xmlns:a16="http://schemas.microsoft.com/office/drawing/2014/main" id="{45B0601C-1059-402F-B864-BFF06E585681}"/>
              </a:ext>
            </a:extLst>
          </p:cNvPr>
          <p:cNvGrpSpPr/>
          <p:nvPr/>
        </p:nvGrpSpPr>
        <p:grpSpPr>
          <a:xfrm>
            <a:off x="1538289" y="1909953"/>
            <a:ext cx="8153399" cy="731520"/>
            <a:chOff x="857251" y="719213"/>
            <a:chExt cx="8153399" cy="853455"/>
          </a:xfrm>
        </p:grpSpPr>
        <p:grpSp>
          <p:nvGrpSpPr>
            <p:cNvPr id="38" name="Group 37">
              <a:extLst>
                <a:ext uri="{FF2B5EF4-FFF2-40B4-BE49-F238E27FC236}">
                  <a16:creationId xmlns:a16="http://schemas.microsoft.com/office/drawing/2014/main" id="{760081A2-78C5-41FE-949A-211F11EFA78A}"/>
                </a:ext>
              </a:extLst>
            </p:cNvPr>
            <p:cNvGrpSpPr/>
            <p:nvPr/>
          </p:nvGrpSpPr>
          <p:grpSpPr>
            <a:xfrm>
              <a:off x="857251" y="719213"/>
              <a:ext cx="8153399" cy="853455"/>
              <a:chOff x="938214" y="1604963"/>
              <a:chExt cx="8153399" cy="957262"/>
            </a:xfrm>
          </p:grpSpPr>
          <p:sp>
            <p:nvSpPr>
              <p:cNvPr id="40" name="Rectangle 39">
                <a:extLst>
                  <a:ext uri="{FF2B5EF4-FFF2-40B4-BE49-F238E27FC236}">
                    <a16:creationId xmlns:a16="http://schemas.microsoft.com/office/drawing/2014/main" id="{BB603BE6-0C3A-4412-9F57-8DFD761A7A9E}"/>
                  </a:ext>
                </a:extLst>
              </p:cNvPr>
              <p:cNvSpPr/>
              <p:nvPr/>
            </p:nvSpPr>
            <p:spPr>
              <a:xfrm>
                <a:off x="1724024" y="1604963"/>
                <a:ext cx="7367589" cy="9572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CHƯƠNG 2. CƠ SỞ LÝ THUYẾT</a:t>
                </a:r>
              </a:p>
            </p:txBody>
          </p:sp>
          <p:sp>
            <p:nvSpPr>
              <p:cNvPr id="41" name="Freeform: Shape 40">
                <a:extLst>
                  <a:ext uri="{FF2B5EF4-FFF2-40B4-BE49-F238E27FC236}">
                    <a16:creationId xmlns:a16="http://schemas.microsoft.com/office/drawing/2014/main" id="{B368DC31-D0DD-469C-8356-FDBEFC3CB7FA}"/>
                  </a:ext>
                </a:extLst>
              </p:cNvPr>
              <p:cNvSpPr/>
              <p:nvPr/>
            </p:nvSpPr>
            <p:spPr>
              <a:xfrm>
                <a:off x="938214" y="1604963"/>
                <a:ext cx="785812" cy="957262"/>
              </a:xfrm>
              <a:custGeom>
                <a:avLst/>
                <a:gdLst>
                  <a:gd name="connsiteX0" fmla="*/ 790575 w 790575"/>
                  <a:gd name="connsiteY0" fmla="*/ 0 h 823913"/>
                  <a:gd name="connsiteX1" fmla="*/ 790575 w 790575"/>
                  <a:gd name="connsiteY1" fmla="*/ 823913 h 823913"/>
                  <a:gd name="connsiteX2" fmla="*/ 0 w 790575"/>
                  <a:gd name="connsiteY2" fmla="*/ 411957 h 823913"/>
                </a:gdLst>
                <a:ahLst/>
                <a:cxnLst>
                  <a:cxn ang="0">
                    <a:pos x="connsiteX0" y="connsiteY0"/>
                  </a:cxn>
                  <a:cxn ang="0">
                    <a:pos x="connsiteX1" y="connsiteY1"/>
                  </a:cxn>
                  <a:cxn ang="0">
                    <a:pos x="connsiteX2" y="connsiteY2"/>
                  </a:cxn>
                </a:cxnLst>
                <a:rect l="l" t="t" r="r" b="b"/>
                <a:pathLst>
                  <a:path w="790575" h="823913">
                    <a:moveTo>
                      <a:pt x="790575" y="0"/>
                    </a:moveTo>
                    <a:lnTo>
                      <a:pt x="790575" y="823913"/>
                    </a:lnTo>
                    <a:lnTo>
                      <a:pt x="0" y="411957"/>
                    </a:lnTo>
                    <a:close/>
                  </a:path>
                </a:pathLst>
              </a:cu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TextBox 38">
              <a:extLst>
                <a:ext uri="{FF2B5EF4-FFF2-40B4-BE49-F238E27FC236}">
                  <a16:creationId xmlns:a16="http://schemas.microsoft.com/office/drawing/2014/main" id="{88B7AFF5-F728-4B16-837D-6BCAB507AE33}"/>
                </a:ext>
              </a:extLst>
            </p:cNvPr>
            <p:cNvSpPr txBox="1"/>
            <p:nvPr/>
          </p:nvSpPr>
          <p:spPr>
            <a:xfrm>
              <a:off x="1140619" y="898140"/>
              <a:ext cx="485774" cy="430895"/>
            </a:xfrm>
            <a:prstGeom prst="rect">
              <a:avLst/>
            </a:prstGeom>
            <a:noFill/>
          </p:spPr>
          <p:txBody>
            <a:bodyPr wrap="square" rtlCol="0" anchor="ctr">
              <a:spAutoFit/>
            </a:bodyPr>
            <a:lstStyle/>
            <a:p>
              <a:pPr algn="ctr"/>
              <a:r>
                <a:rPr lang="en-US" dirty="0">
                  <a:ln w="0"/>
                  <a:solidFill>
                    <a:schemeClr val="accent1"/>
                  </a:solidFill>
                  <a:effectLst>
                    <a:outerShdw blurRad="38100" dist="25400" dir="5400000" algn="ctr" rotWithShape="0">
                      <a:srgbClr val="6E747A">
                        <a:alpha val="43000"/>
                      </a:srgbClr>
                    </a:outerShdw>
                  </a:effectLst>
                </a:rPr>
                <a:t>02</a:t>
              </a:r>
              <a:endParaRPr lang="en-US" b="1" dirty="0">
                <a:ln w="22225">
                  <a:solidFill>
                    <a:schemeClr val="accent2"/>
                  </a:solidFill>
                  <a:prstDash val="solid"/>
                </a:ln>
              </a:endParaRPr>
            </a:p>
          </p:txBody>
        </p:sp>
      </p:grpSp>
      <p:grpSp>
        <p:nvGrpSpPr>
          <p:cNvPr id="42" name="Group 41">
            <a:extLst>
              <a:ext uri="{FF2B5EF4-FFF2-40B4-BE49-F238E27FC236}">
                <a16:creationId xmlns:a16="http://schemas.microsoft.com/office/drawing/2014/main" id="{1B321906-FD86-42C4-B3FF-1CD8C8A725E0}"/>
              </a:ext>
            </a:extLst>
          </p:cNvPr>
          <p:cNvGrpSpPr/>
          <p:nvPr/>
        </p:nvGrpSpPr>
        <p:grpSpPr>
          <a:xfrm>
            <a:off x="1538289" y="2793422"/>
            <a:ext cx="8153399" cy="731520"/>
            <a:chOff x="857251" y="719213"/>
            <a:chExt cx="8153399" cy="853455"/>
          </a:xfrm>
        </p:grpSpPr>
        <p:grpSp>
          <p:nvGrpSpPr>
            <p:cNvPr id="43" name="Group 42">
              <a:extLst>
                <a:ext uri="{FF2B5EF4-FFF2-40B4-BE49-F238E27FC236}">
                  <a16:creationId xmlns:a16="http://schemas.microsoft.com/office/drawing/2014/main" id="{3FA404A6-358F-4B30-A197-C160ACD5983C}"/>
                </a:ext>
              </a:extLst>
            </p:cNvPr>
            <p:cNvGrpSpPr/>
            <p:nvPr/>
          </p:nvGrpSpPr>
          <p:grpSpPr>
            <a:xfrm>
              <a:off x="857251" y="719213"/>
              <a:ext cx="8153399" cy="853455"/>
              <a:chOff x="938214" y="1604963"/>
              <a:chExt cx="8153399" cy="957262"/>
            </a:xfrm>
          </p:grpSpPr>
          <p:sp>
            <p:nvSpPr>
              <p:cNvPr id="45" name="Rectangle 44">
                <a:extLst>
                  <a:ext uri="{FF2B5EF4-FFF2-40B4-BE49-F238E27FC236}">
                    <a16:creationId xmlns:a16="http://schemas.microsoft.com/office/drawing/2014/main" id="{E164CFF8-65BA-4EF0-B7F5-207916FF411C}"/>
                  </a:ext>
                </a:extLst>
              </p:cNvPr>
              <p:cNvSpPr/>
              <p:nvPr/>
            </p:nvSpPr>
            <p:spPr>
              <a:xfrm>
                <a:off x="1724024" y="1604963"/>
                <a:ext cx="7367589" cy="9572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indent="-274320" algn="ctr"/>
                <a:r>
                  <a:rPr lang="en-US" sz="1800" b="1" kern="0" dirty="0">
                    <a:solidFill>
                      <a:schemeClr val="tx1"/>
                    </a:solidFill>
                    <a:effectLst/>
                    <a:latin typeface="Times New Roman" panose="02020603050405020304" pitchFamily="18" charset="0"/>
                  </a:rPr>
                  <a:t>CHƯƠNG 3. PHÂN TÍCH THIẾT KẾ CƠ SỞ DỮ LIỆU VÀ CÁC CHỨC NĂNG</a:t>
                </a:r>
              </a:p>
            </p:txBody>
          </p:sp>
          <p:sp>
            <p:nvSpPr>
              <p:cNvPr id="46" name="Freeform: Shape 45">
                <a:extLst>
                  <a:ext uri="{FF2B5EF4-FFF2-40B4-BE49-F238E27FC236}">
                    <a16:creationId xmlns:a16="http://schemas.microsoft.com/office/drawing/2014/main" id="{494B7B16-3DCB-4A00-BE23-CA4F2D851431}"/>
                  </a:ext>
                </a:extLst>
              </p:cNvPr>
              <p:cNvSpPr/>
              <p:nvPr/>
            </p:nvSpPr>
            <p:spPr>
              <a:xfrm>
                <a:off x="938214" y="1604963"/>
                <a:ext cx="785812" cy="957262"/>
              </a:xfrm>
              <a:custGeom>
                <a:avLst/>
                <a:gdLst>
                  <a:gd name="connsiteX0" fmla="*/ 790575 w 790575"/>
                  <a:gd name="connsiteY0" fmla="*/ 0 h 823913"/>
                  <a:gd name="connsiteX1" fmla="*/ 790575 w 790575"/>
                  <a:gd name="connsiteY1" fmla="*/ 823913 h 823913"/>
                  <a:gd name="connsiteX2" fmla="*/ 0 w 790575"/>
                  <a:gd name="connsiteY2" fmla="*/ 411957 h 823913"/>
                </a:gdLst>
                <a:ahLst/>
                <a:cxnLst>
                  <a:cxn ang="0">
                    <a:pos x="connsiteX0" y="connsiteY0"/>
                  </a:cxn>
                  <a:cxn ang="0">
                    <a:pos x="connsiteX1" y="connsiteY1"/>
                  </a:cxn>
                  <a:cxn ang="0">
                    <a:pos x="connsiteX2" y="connsiteY2"/>
                  </a:cxn>
                </a:cxnLst>
                <a:rect l="l" t="t" r="r" b="b"/>
                <a:pathLst>
                  <a:path w="790575" h="823913">
                    <a:moveTo>
                      <a:pt x="790575" y="0"/>
                    </a:moveTo>
                    <a:lnTo>
                      <a:pt x="790575" y="823913"/>
                    </a:lnTo>
                    <a:lnTo>
                      <a:pt x="0" y="411957"/>
                    </a:lnTo>
                    <a:close/>
                  </a:path>
                </a:pathLst>
              </a:cu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4" name="TextBox 43">
              <a:extLst>
                <a:ext uri="{FF2B5EF4-FFF2-40B4-BE49-F238E27FC236}">
                  <a16:creationId xmlns:a16="http://schemas.microsoft.com/office/drawing/2014/main" id="{A9CC4D7D-7489-4090-8541-C034B9E25540}"/>
                </a:ext>
              </a:extLst>
            </p:cNvPr>
            <p:cNvSpPr txBox="1"/>
            <p:nvPr/>
          </p:nvSpPr>
          <p:spPr>
            <a:xfrm>
              <a:off x="1140619" y="898140"/>
              <a:ext cx="485774" cy="430895"/>
            </a:xfrm>
            <a:prstGeom prst="rect">
              <a:avLst/>
            </a:prstGeom>
            <a:noFill/>
          </p:spPr>
          <p:txBody>
            <a:bodyPr wrap="square" rtlCol="0" anchor="ctr">
              <a:spAutoFit/>
            </a:bodyPr>
            <a:lstStyle/>
            <a:p>
              <a:pPr algn="ctr"/>
              <a:r>
                <a:rPr lang="en-US" dirty="0">
                  <a:ln w="0"/>
                  <a:solidFill>
                    <a:schemeClr val="accent1"/>
                  </a:solidFill>
                  <a:effectLst>
                    <a:outerShdw blurRad="38100" dist="25400" dir="5400000" algn="ctr" rotWithShape="0">
                      <a:srgbClr val="6E747A">
                        <a:alpha val="43000"/>
                      </a:srgbClr>
                    </a:outerShdw>
                  </a:effectLst>
                </a:rPr>
                <a:t>03</a:t>
              </a:r>
              <a:endParaRPr lang="en-US" b="1" dirty="0">
                <a:ln w="22225">
                  <a:solidFill>
                    <a:schemeClr val="accent2"/>
                  </a:solidFill>
                  <a:prstDash val="solid"/>
                </a:ln>
              </a:endParaRPr>
            </a:p>
          </p:txBody>
        </p:sp>
      </p:grpSp>
      <p:grpSp>
        <p:nvGrpSpPr>
          <p:cNvPr id="47" name="Group 46">
            <a:extLst>
              <a:ext uri="{FF2B5EF4-FFF2-40B4-BE49-F238E27FC236}">
                <a16:creationId xmlns:a16="http://schemas.microsoft.com/office/drawing/2014/main" id="{FCF13E56-1DD4-4FC6-92C7-0E08CDF24BA4}"/>
              </a:ext>
            </a:extLst>
          </p:cNvPr>
          <p:cNvGrpSpPr/>
          <p:nvPr/>
        </p:nvGrpSpPr>
        <p:grpSpPr>
          <a:xfrm>
            <a:off x="1538289" y="3726705"/>
            <a:ext cx="8153399" cy="731520"/>
            <a:chOff x="857251" y="719213"/>
            <a:chExt cx="8153399" cy="853455"/>
          </a:xfrm>
        </p:grpSpPr>
        <p:grpSp>
          <p:nvGrpSpPr>
            <p:cNvPr id="48" name="Group 47">
              <a:extLst>
                <a:ext uri="{FF2B5EF4-FFF2-40B4-BE49-F238E27FC236}">
                  <a16:creationId xmlns:a16="http://schemas.microsoft.com/office/drawing/2014/main" id="{125CA8E2-5A6A-4793-B21E-3A82E4448B1F}"/>
                </a:ext>
              </a:extLst>
            </p:cNvPr>
            <p:cNvGrpSpPr/>
            <p:nvPr/>
          </p:nvGrpSpPr>
          <p:grpSpPr>
            <a:xfrm>
              <a:off x="857251" y="719213"/>
              <a:ext cx="8153399" cy="853455"/>
              <a:chOff x="938214" y="1604963"/>
              <a:chExt cx="8153399" cy="957262"/>
            </a:xfrm>
          </p:grpSpPr>
          <p:sp>
            <p:nvSpPr>
              <p:cNvPr id="50" name="Rectangle 49">
                <a:extLst>
                  <a:ext uri="{FF2B5EF4-FFF2-40B4-BE49-F238E27FC236}">
                    <a16:creationId xmlns:a16="http://schemas.microsoft.com/office/drawing/2014/main" id="{9782E1AE-7CF1-4655-B6DB-74EE9A38547E}"/>
                  </a:ext>
                </a:extLst>
              </p:cNvPr>
              <p:cNvSpPr/>
              <p:nvPr/>
            </p:nvSpPr>
            <p:spPr>
              <a:xfrm>
                <a:off x="1724024" y="1604963"/>
                <a:ext cx="7367589" cy="9572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63600" marR="570230" indent="-274320" algn="ctr">
                  <a:lnSpc>
                    <a:spcPct val="150000"/>
                  </a:lnSpc>
                  <a:spcBef>
                    <a:spcPts val="430"/>
                  </a:spcBef>
                  <a:spcAft>
                    <a:spcPts val="0"/>
                  </a:spcAft>
                </a:pPr>
                <a:r>
                  <a:rPr lang="en-US" sz="1800" b="1" kern="0" dirty="0">
                    <a:solidFill>
                      <a:schemeClr val="tx1"/>
                    </a:solidFill>
                    <a:effectLst/>
                    <a:latin typeface="Times New Roman" panose="02020603050405020304" pitchFamily="18" charset="0"/>
                  </a:rPr>
                  <a:t>CHƯƠNG 4. XÂY DỰNG ỨNG DỤNG</a:t>
                </a:r>
              </a:p>
            </p:txBody>
          </p:sp>
          <p:sp>
            <p:nvSpPr>
              <p:cNvPr id="51" name="Freeform: Shape 50">
                <a:extLst>
                  <a:ext uri="{FF2B5EF4-FFF2-40B4-BE49-F238E27FC236}">
                    <a16:creationId xmlns:a16="http://schemas.microsoft.com/office/drawing/2014/main" id="{CC40BCAB-FCE9-4C9F-B86E-19734870D21B}"/>
                  </a:ext>
                </a:extLst>
              </p:cNvPr>
              <p:cNvSpPr/>
              <p:nvPr/>
            </p:nvSpPr>
            <p:spPr>
              <a:xfrm>
                <a:off x="938214" y="1604963"/>
                <a:ext cx="785812" cy="957262"/>
              </a:xfrm>
              <a:custGeom>
                <a:avLst/>
                <a:gdLst>
                  <a:gd name="connsiteX0" fmla="*/ 790575 w 790575"/>
                  <a:gd name="connsiteY0" fmla="*/ 0 h 823913"/>
                  <a:gd name="connsiteX1" fmla="*/ 790575 w 790575"/>
                  <a:gd name="connsiteY1" fmla="*/ 823913 h 823913"/>
                  <a:gd name="connsiteX2" fmla="*/ 0 w 790575"/>
                  <a:gd name="connsiteY2" fmla="*/ 411957 h 823913"/>
                </a:gdLst>
                <a:ahLst/>
                <a:cxnLst>
                  <a:cxn ang="0">
                    <a:pos x="connsiteX0" y="connsiteY0"/>
                  </a:cxn>
                  <a:cxn ang="0">
                    <a:pos x="connsiteX1" y="connsiteY1"/>
                  </a:cxn>
                  <a:cxn ang="0">
                    <a:pos x="connsiteX2" y="connsiteY2"/>
                  </a:cxn>
                </a:cxnLst>
                <a:rect l="l" t="t" r="r" b="b"/>
                <a:pathLst>
                  <a:path w="790575" h="823913">
                    <a:moveTo>
                      <a:pt x="790575" y="0"/>
                    </a:moveTo>
                    <a:lnTo>
                      <a:pt x="790575" y="823913"/>
                    </a:lnTo>
                    <a:lnTo>
                      <a:pt x="0" y="411957"/>
                    </a:lnTo>
                    <a:close/>
                  </a:path>
                </a:pathLst>
              </a:cu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9" name="TextBox 48">
              <a:extLst>
                <a:ext uri="{FF2B5EF4-FFF2-40B4-BE49-F238E27FC236}">
                  <a16:creationId xmlns:a16="http://schemas.microsoft.com/office/drawing/2014/main" id="{D050CAFD-2C15-4A9C-8EE8-D323BC2BDF9B}"/>
                </a:ext>
              </a:extLst>
            </p:cNvPr>
            <p:cNvSpPr txBox="1"/>
            <p:nvPr/>
          </p:nvSpPr>
          <p:spPr>
            <a:xfrm>
              <a:off x="1140619" y="898140"/>
              <a:ext cx="485774" cy="430895"/>
            </a:xfrm>
            <a:prstGeom prst="rect">
              <a:avLst/>
            </a:prstGeom>
            <a:noFill/>
          </p:spPr>
          <p:txBody>
            <a:bodyPr wrap="square" rtlCol="0" anchor="ctr">
              <a:spAutoFit/>
            </a:bodyPr>
            <a:lstStyle/>
            <a:p>
              <a:pPr algn="ctr"/>
              <a:r>
                <a:rPr lang="en-US" dirty="0">
                  <a:ln w="0"/>
                  <a:solidFill>
                    <a:schemeClr val="accent1"/>
                  </a:solidFill>
                  <a:effectLst>
                    <a:outerShdw blurRad="38100" dist="25400" dir="5400000" algn="ctr" rotWithShape="0">
                      <a:srgbClr val="6E747A">
                        <a:alpha val="43000"/>
                      </a:srgbClr>
                    </a:outerShdw>
                  </a:effectLst>
                </a:rPr>
                <a:t>04</a:t>
              </a:r>
              <a:endParaRPr lang="en-US" b="1" dirty="0">
                <a:ln w="22225">
                  <a:solidFill>
                    <a:schemeClr val="accent2"/>
                  </a:solidFill>
                  <a:prstDash val="solid"/>
                </a:ln>
              </a:endParaRPr>
            </a:p>
          </p:txBody>
        </p:sp>
      </p:grpSp>
      <p:grpSp>
        <p:nvGrpSpPr>
          <p:cNvPr id="52" name="Group 51">
            <a:extLst>
              <a:ext uri="{FF2B5EF4-FFF2-40B4-BE49-F238E27FC236}">
                <a16:creationId xmlns:a16="http://schemas.microsoft.com/office/drawing/2014/main" id="{C3D175EF-ED55-4132-8A38-D649676D2CF1}"/>
              </a:ext>
            </a:extLst>
          </p:cNvPr>
          <p:cNvGrpSpPr/>
          <p:nvPr/>
        </p:nvGrpSpPr>
        <p:grpSpPr>
          <a:xfrm>
            <a:off x="1538289" y="4686281"/>
            <a:ext cx="8153399" cy="731520"/>
            <a:chOff x="857251" y="719213"/>
            <a:chExt cx="8153399" cy="853455"/>
          </a:xfrm>
        </p:grpSpPr>
        <p:grpSp>
          <p:nvGrpSpPr>
            <p:cNvPr id="53" name="Group 52">
              <a:extLst>
                <a:ext uri="{FF2B5EF4-FFF2-40B4-BE49-F238E27FC236}">
                  <a16:creationId xmlns:a16="http://schemas.microsoft.com/office/drawing/2014/main" id="{936011DD-6399-459A-93AE-15EE8D046523}"/>
                </a:ext>
              </a:extLst>
            </p:cNvPr>
            <p:cNvGrpSpPr/>
            <p:nvPr/>
          </p:nvGrpSpPr>
          <p:grpSpPr>
            <a:xfrm>
              <a:off x="857251" y="719213"/>
              <a:ext cx="8153399" cy="853455"/>
              <a:chOff x="938214" y="1604963"/>
              <a:chExt cx="8153399" cy="957262"/>
            </a:xfrm>
          </p:grpSpPr>
          <p:sp>
            <p:nvSpPr>
              <p:cNvPr id="55" name="Rectangle 54">
                <a:extLst>
                  <a:ext uri="{FF2B5EF4-FFF2-40B4-BE49-F238E27FC236}">
                    <a16:creationId xmlns:a16="http://schemas.microsoft.com/office/drawing/2014/main" id="{8DBACA1F-52B3-491D-9F01-A8389AC4B880}"/>
                  </a:ext>
                </a:extLst>
              </p:cNvPr>
              <p:cNvSpPr/>
              <p:nvPr/>
            </p:nvSpPr>
            <p:spPr>
              <a:xfrm>
                <a:off x="1724024" y="1604963"/>
                <a:ext cx="7367589" cy="9572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indent="-274320" algn="ctr"/>
                <a:r>
                  <a:rPr lang="en-US" sz="1800" b="1" kern="0" dirty="0">
                    <a:solidFill>
                      <a:schemeClr val="tx1"/>
                    </a:solidFill>
                    <a:effectLst/>
                    <a:latin typeface="Times New Roman" panose="02020603050405020304" pitchFamily="18" charset="0"/>
                  </a:rPr>
                  <a:t>CHƯƠNG 5. KẾT LUẬN VÀ HƯỚNG PHÁT TRIỂN</a:t>
                </a:r>
              </a:p>
            </p:txBody>
          </p:sp>
          <p:sp>
            <p:nvSpPr>
              <p:cNvPr id="56" name="Freeform: Shape 55">
                <a:extLst>
                  <a:ext uri="{FF2B5EF4-FFF2-40B4-BE49-F238E27FC236}">
                    <a16:creationId xmlns:a16="http://schemas.microsoft.com/office/drawing/2014/main" id="{EB655DB1-D909-4ABF-AB88-A89DA2AEC506}"/>
                  </a:ext>
                </a:extLst>
              </p:cNvPr>
              <p:cNvSpPr/>
              <p:nvPr/>
            </p:nvSpPr>
            <p:spPr>
              <a:xfrm>
                <a:off x="938214" y="1604963"/>
                <a:ext cx="785812" cy="957262"/>
              </a:xfrm>
              <a:custGeom>
                <a:avLst/>
                <a:gdLst>
                  <a:gd name="connsiteX0" fmla="*/ 790575 w 790575"/>
                  <a:gd name="connsiteY0" fmla="*/ 0 h 823913"/>
                  <a:gd name="connsiteX1" fmla="*/ 790575 w 790575"/>
                  <a:gd name="connsiteY1" fmla="*/ 823913 h 823913"/>
                  <a:gd name="connsiteX2" fmla="*/ 0 w 790575"/>
                  <a:gd name="connsiteY2" fmla="*/ 411957 h 823913"/>
                </a:gdLst>
                <a:ahLst/>
                <a:cxnLst>
                  <a:cxn ang="0">
                    <a:pos x="connsiteX0" y="connsiteY0"/>
                  </a:cxn>
                  <a:cxn ang="0">
                    <a:pos x="connsiteX1" y="connsiteY1"/>
                  </a:cxn>
                  <a:cxn ang="0">
                    <a:pos x="connsiteX2" y="connsiteY2"/>
                  </a:cxn>
                </a:cxnLst>
                <a:rect l="l" t="t" r="r" b="b"/>
                <a:pathLst>
                  <a:path w="790575" h="823913">
                    <a:moveTo>
                      <a:pt x="790575" y="0"/>
                    </a:moveTo>
                    <a:lnTo>
                      <a:pt x="790575" y="823913"/>
                    </a:lnTo>
                    <a:lnTo>
                      <a:pt x="0" y="411957"/>
                    </a:lnTo>
                    <a:close/>
                  </a:path>
                </a:pathLst>
              </a:cu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4" name="TextBox 53">
              <a:extLst>
                <a:ext uri="{FF2B5EF4-FFF2-40B4-BE49-F238E27FC236}">
                  <a16:creationId xmlns:a16="http://schemas.microsoft.com/office/drawing/2014/main" id="{AE16719D-11B2-4D69-A24B-A0E51BB48049}"/>
                </a:ext>
              </a:extLst>
            </p:cNvPr>
            <p:cNvSpPr txBox="1"/>
            <p:nvPr/>
          </p:nvSpPr>
          <p:spPr>
            <a:xfrm>
              <a:off x="1140619" y="898140"/>
              <a:ext cx="485774" cy="430895"/>
            </a:xfrm>
            <a:prstGeom prst="rect">
              <a:avLst/>
            </a:prstGeom>
            <a:noFill/>
          </p:spPr>
          <p:txBody>
            <a:bodyPr wrap="square" rtlCol="0" anchor="ctr">
              <a:spAutoFit/>
            </a:bodyPr>
            <a:lstStyle/>
            <a:p>
              <a:pPr algn="ctr"/>
              <a:r>
                <a:rPr lang="en-US" dirty="0">
                  <a:ln w="0"/>
                  <a:solidFill>
                    <a:schemeClr val="accent1"/>
                  </a:solidFill>
                  <a:effectLst>
                    <a:outerShdw blurRad="38100" dist="25400" dir="5400000" algn="ctr" rotWithShape="0">
                      <a:srgbClr val="6E747A">
                        <a:alpha val="43000"/>
                      </a:srgbClr>
                    </a:outerShdw>
                  </a:effectLst>
                </a:rPr>
                <a:t>05</a:t>
              </a:r>
              <a:endParaRPr lang="en-US" b="1" dirty="0">
                <a:ln w="22225">
                  <a:solidFill>
                    <a:schemeClr val="accent2"/>
                  </a:solidFill>
                  <a:prstDash val="solid"/>
                </a:ln>
              </a:endParaRPr>
            </a:p>
          </p:txBody>
        </p:sp>
      </p:grpSp>
    </p:spTree>
    <p:extLst>
      <p:ext uri="{BB962C8B-B14F-4D97-AF65-F5344CB8AC3E}">
        <p14:creationId xmlns:p14="http://schemas.microsoft.com/office/powerpoint/2010/main" val="3919314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1. </a:t>
            </a:r>
            <a:r>
              <a:rPr lang="vi-VN" sz="2800" b="1" dirty="0">
                <a:latin typeface="Times New Roman" panose="02020603050405020304" pitchFamily="18" charset="0"/>
                <a:cs typeface="Times New Roman" panose="02020603050405020304" pitchFamily="18" charset="0"/>
              </a:rPr>
              <a:t>Cơ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sở</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pic>
        <p:nvPicPr>
          <p:cNvPr id="4098" name="Picture 1">
            <a:extLst>
              <a:ext uri="{FF2B5EF4-FFF2-40B4-BE49-F238E27FC236}">
                <a16:creationId xmlns:a16="http://schemas.microsoft.com/office/drawing/2014/main" id="{A0AB9E0D-CDC4-445A-8077-15290AE53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28" y="1011994"/>
            <a:ext cx="10980375" cy="498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007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65142EC4-CF40-44F1-BA0B-BD5B4F8666A8}"/>
              </a:ext>
            </a:extLst>
          </p:cNvPr>
          <p:cNvGraphicFramePr>
            <a:graphicFrameLocks noGrp="1"/>
          </p:cNvGraphicFramePr>
          <p:nvPr>
            <p:extLst>
              <p:ext uri="{D42A27DB-BD31-4B8C-83A1-F6EECF244321}">
                <p14:modId xmlns:p14="http://schemas.microsoft.com/office/powerpoint/2010/main" val="2756607776"/>
              </p:ext>
            </p:extLst>
          </p:nvPr>
        </p:nvGraphicFramePr>
        <p:xfrm>
          <a:off x="608053" y="1092654"/>
          <a:ext cx="10972799" cy="1625145"/>
        </p:xfrm>
        <a:graphic>
          <a:graphicData uri="http://schemas.openxmlformats.org/drawingml/2006/table">
            <a:tbl>
              <a:tblPr firstRow="1" bandRow="1">
                <a:tableStyleId>{5C22544A-7EE6-4342-B048-85BDC9FD1C3A}</a:tableStyleId>
              </a:tblPr>
              <a:tblGrid>
                <a:gridCol w="3666883">
                  <a:extLst>
                    <a:ext uri="{9D8B030D-6E8A-4147-A177-3AD203B41FA5}">
                      <a16:colId xmlns:a16="http://schemas.microsoft.com/office/drawing/2014/main" val="3757018870"/>
                    </a:ext>
                  </a:extLst>
                </a:gridCol>
                <a:gridCol w="3652958">
                  <a:extLst>
                    <a:ext uri="{9D8B030D-6E8A-4147-A177-3AD203B41FA5}">
                      <a16:colId xmlns:a16="http://schemas.microsoft.com/office/drawing/2014/main" val="4107842693"/>
                    </a:ext>
                  </a:extLst>
                </a:gridCol>
                <a:gridCol w="3652958">
                  <a:extLst>
                    <a:ext uri="{9D8B030D-6E8A-4147-A177-3AD203B41FA5}">
                      <a16:colId xmlns:a16="http://schemas.microsoft.com/office/drawing/2014/main" val="3930241875"/>
                    </a:ext>
                  </a:extLst>
                </a:gridCol>
              </a:tblGrid>
              <a:tr h="512463">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5991906"/>
                  </a:ext>
                </a:extLst>
              </a:tr>
              <a:tr h="370894">
                <a:tc>
                  <a:txBody>
                    <a:bodyPr/>
                    <a:lstStyle/>
                    <a:p>
                      <a:r>
                        <a:rPr lang="en-US" sz="1800" dirty="0" err="1">
                          <a:latin typeface="Times New Roman" panose="02020603050405020304" pitchFamily="18" charset="0"/>
                          <a:cs typeface="Times New Roman" panose="02020603050405020304" pitchFamily="18" charset="0"/>
                        </a:rPr>
                        <a:t>Id_admin_roles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Int</a:t>
                      </a:r>
                    </a:p>
                  </a:txBody>
                  <a:tcPr/>
                </a:tc>
                <a:tc>
                  <a:txBody>
                    <a:bodyPr/>
                    <a:lstStyle/>
                    <a:p>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10956246"/>
                  </a:ext>
                </a:extLst>
              </a:tr>
              <a:tr h="370894">
                <a:tc>
                  <a:txBody>
                    <a:bodyPr/>
                    <a:lstStyle/>
                    <a:p>
                      <a:r>
                        <a:rPr lang="en-US" sz="1800" dirty="0" err="1">
                          <a:latin typeface="Times New Roman" panose="02020603050405020304" pitchFamily="18" charset="0"/>
                          <a:cs typeface="Times New Roman" panose="02020603050405020304" pitchFamily="18" charset="0"/>
                        </a:rPr>
                        <a:t>Admin_admin_id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Int</a:t>
                      </a:r>
                    </a:p>
                  </a:txBody>
                  <a:tcPr/>
                </a:tc>
                <a:tc>
                  <a:txBody>
                    <a:bodyPr/>
                    <a:lstStyle/>
                    <a:p>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admin ở </a:t>
                      </a:r>
                      <a:r>
                        <a:rPr lang="en-US" sz="1800" dirty="0" err="1">
                          <a:latin typeface="Times New Roman" panose="02020603050405020304" pitchFamily="18" charset="0"/>
                          <a:cs typeface="Times New Roman" panose="02020603050405020304" pitchFamily="18" charset="0"/>
                        </a:rPr>
                        <a:t>tbl_admin</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7095071"/>
                  </a:ext>
                </a:extLst>
              </a:tr>
              <a:tr h="370894">
                <a:tc>
                  <a:txBody>
                    <a:bodyPr/>
                    <a:lstStyle/>
                    <a:p>
                      <a:r>
                        <a:rPr lang="en-US" sz="1800" dirty="0" err="1">
                          <a:latin typeface="Times New Roman" panose="02020603050405020304" pitchFamily="18" charset="0"/>
                          <a:cs typeface="Times New Roman" panose="02020603050405020304" pitchFamily="18" charset="0"/>
                        </a:rPr>
                        <a:t>Roles_roles_id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Int</a:t>
                      </a:r>
                    </a:p>
                  </a:txBody>
                  <a:tcPr/>
                </a:tc>
                <a:tc>
                  <a:txBody>
                    <a:bodyPr/>
                    <a:lstStyle/>
                    <a:p>
                      <a:r>
                        <a:rPr lang="en-US" sz="1800" dirty="0" err="1">
                          <a:latin typeface="Times New Roman" panose="02020603050405020304" pitchFamily="18" charset="0"/>
                          <a:cs typeface="Times New Roman" panose="02020603050405020304" pitchFamily="18" charset="0"/>
                        </a:rPr>
                        <a:t>Quyền</a:t>
                      </a:r>
                      <a:r>
                        <a:rPr lang="en-US" sz="1800" dirty="0">
                          <a:latin typeface="Times New Roman" panose="02020603050405020304" pitchFamily="18" charset="0"/>
                          <a:cs typeface="Times New Roman" panose="02020603050405020304" pitchFamily="18" charset="0"/>
                        </a:rPr>
                        <a:t> admin</a:t>
                      </a:r>
                    </a:p>
                  </a:txBody>
                  <a:tcPr/>
                </a:tc>
                <a:extLst>
                  <a:ext uri="{0D108BD9-81ED-4DB2-BD59-A6C34878D82A}">
                    <a16:rowId xmlns:a16="http://schemas.microsoft.com/office/drawing/2014/main" val="2452316743"/>
                  </a:ext>
                </a:extLst>
              </a:tr>
            </a:tbl>
          </a:graphicData>
        </a:graphic>
      </p:graphicFrame>
      <p:sp>
        <p:nvSpPr>
          <p:cNvPr id="3" name="TextBox 2">
            <a:extLst>
              <a:ext uri="{FF2B5EF4-FFF2-40B4-BE49-F238E27FC236}">
                <a16:creationId xmlns:a16="http://schemas.microsoft.com/office/drawing/2014/main" id="{7B700546-1DBD-466A-AABF-4C1B554EE099}"/>
              </a:ext>
            </a:extLst>
          </p:cNvPr>
          <p:cNvSpPr txBox="1"/>
          <p:nvPr/>
        </p:nvSpPr>
        <p:spPr>
          <a:xfrm>
            <a:off x="555302" y="728100"/>
            <a:ext cx="6382235"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admin_roles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endParaRPr lang="en-US" dirty="0">
              <a:latin typeface="Times New Roman" panose="02020603050405020304" pitchFamily="18" charset="0"/>
              <a:cs typeface="Times New Roman" panose="02020603050405020304" pitchFamily="18" charset="0"/>
            </a:endParaRPr>
          </a:p>
        </p:txBody>
      </p:sp>
      <p:graphicFrame>
        <p:nvGraphicFramePr>
          <p:cNvPr id="7" name="Table 2">
            <a:extLst>
              <a:ext uri="{FF2B5EF4-FFF2-40B4-BE49-F238E27FC236}">
                <a16:creationId xmlns:a16="http://schemas.microsoft.com/office/drawing/2014/main" id="{BE5C199B-E19F-4BA5-9020-653064E27A93}"/>
              </a:ext>
            </a:extLst>
          </p:cNvPr>
          <p:cNvGraphicFramePr>
            <a:graphicFrameLocks noGrp="1"/>
          </p:cNvGraphicFramePr>
          <p:nvPr>
            <p:extLst>
              <p:ext uri="{D42A27DB-BD31-4B8C-83A1-F6EECF244321}">
                <p14:modId xmlns:p14="http://schemas.microsoft.com/office/powerpoint/2010/main" val="4033257648"/>
              </p:ext>
            </p:extLst>
          </p:nvPr>
        </p:nvGraphicFramePr>
        <p:xfrm>
          <a:off x="608053" y="3212468"/>
          <a:ext cx="10958874" cy="1254251"/>
        </p:xfrm>
        <a:graphic>
          <a:graphicData uri="http://schemas.openxmlformats.org/drawingml/2006/table">
            <a:tbl>
              <a:tblPr firstRow="1" bandRow="1">
                <a:tableStyleId>{5C22544A-7EE6-4342-B048-85BDC9FD1C3A}</a:tableStyleId>
              </a:tblPr>
              <a:tblGrid>
                <a:gridCol w="3652958">
                  <a:extLst>
                    <a:ext uri="{9D8B030D-6E8A-4147-A177-3AD203B41FA5}">
                      <a16:colId xmlns:a16="http://schemas.microsoft.com/office/drawing/2014/main" val="3757018870"/>
                    </a:ext>
                  </a:extLst>
                </a:gridCol>
                <a:gridCol w="3652958">
                  <a:extLst>
                    <a:ext uri="{9D8B030D-6E8A-4147-A177-3AD203B41FA5}">
                      <a16:colId xmlns:a16="http://schemas.microsoft.com/office/drawing/2014/main" val="4107842693"/>
                    </a:ext>
                  </a:extLst>
                </a:gridCol>
                <a:gridCol w="3652958">
                  <a:extLst>
                    <a:ext uri="{9D8B030D-6E8A-4147-A177-3AD203B41FA5}">
                      <a16:colId xmlns:a16="http://schemas.microsoft.com/office/drawing/2014/main" val="3930241875"/>
                    </a:ext>
                  </a:extLst>
                </a:gridCol>
              </a:tblGrid>
              <a:tr h="512463">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5991906"/>
                  </a:ext>
                </a:extLst>
              </a:tr>
              <a:tr h="370894">
                <a:tc>
                  <a:txBody>
                    <a:bodyPr/>
                    <a:lstStyle/>
                    <a:p>
                      <a:r>
                        <a:rPr lang="en-US" sz="1800" dirty="0">
                          <a:latin typeface="Times New Roman" panose="02020603050405020304" pitchFamily="18" charset="0"/>
                          <a:cs typeface="Times New Roman" panose="02020603050405020304" pitchFamily="18" charset="0"/>
                        </a:rPr>
                        <a:t>email</a:t>
                      </a:r>
                    </a:p>
                  </a:txBody>
                  <a:tcPr/>
                </a:tc>
                <a:tc>
                  <a:txBody>
                    <a:bodyPr/>
                    <a:lstStyle/>
                    <a:p>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a:latin typeface="Times New Roman" panose="02020603050405020304" pitchFamily="18" charset="0"/>
                          <a:cs typeface="Times New Roman" panose="02020603050405020304" pitchFamily="18" charset="0"/>
                        </a:rPr>
                        <a:t>Email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khẩu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0956246"/>
                  </a:ext>
                </a:extLst>
              </a:tr>
              <a:tr h="370894">
                <a:tc>
                  <a:txBody>
                    <a:bodyPr/>
                    <a:lstStyle/>
                    <a:p>
                      <a:r>
                        <a:rPr lang="en-US" sz="1800" dirty="0">
                          <a:latin typeface="Times New Roman" panose="02020603050405020304" pitchFamily="18" charset="0"/>
                          <a:cs typeface="Times New Roman" panose="02020603050405020304" pitchFamily="18" charset="0"/>
                        </a:rPr>
                        <a:t>token</a:t>
                      </a:r>
                    </a:p>
                  </a:txBody>
                  <a:tcPr/>
                </a:tc>
                <a:tc>
                  <a:txBody>
                    <a:bodyPr/>
                    <a:lstStyle/>
                    <a:p>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7095071"/>
                  </a:ext>
                </a:extLst>
              </a:tr>
            </a:tbl>
          </a:graphicData>
        </a:graphic>
      </p:graphicFrame>
      <p:sp>
        <p:nvSpPr>
          <p:cNvPr id="8" name="TextBox 7">
            <a:extLst>
              <a:ext uri="{FF2B5EF4-FFF2-40B4-BE49-F238E27FC236}">
                <a16:creationId xmlns:a16="http://schemas.microsoft.com/office/drawing/2014/main" id="{15FEC7D4-C5CE-4D75-962C-8C2AC134A360}"/>
              </a:ext>
            </a:extLst>
          </p:cNvPr>
          <p:cNvSpPr txBox="1"/>
          <p:nvPr/>
        </p:nvSpPr>
        <p:spPr>
          <a:xfrm>
            <a:off x="555302" y="2811714"/>
            <a:ext cx="1033272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password_resets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C514D2F-F8BC-AE55-0197-D1AE897D618D}"/>
              </a:ext>
            </a:extLst>
          </p:cNvPr>
          <p:cNvSpPr txBox="1"/>
          <p:nvPr/>
        </p:nvSpPr>
        <p:spPr>
          <a:xfrm>
            <a:off x="555302" y="4498141"/>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admin_roles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p>
        </p:txBody>
      </p:sp>
      <p:graphicFrame>
        <p:nvGraphicFramePr>
          <p:cNvPr id="11" name="Table 2">
            <a:extLst>
              <a:ext uri="{FF2B5EF4-FFF2-40B4-BE49-F238E27FC236}">
                <a16:creationId xmlns:a16="http://schemas.microsoft.com/office/drawing/2014/main" id="{0E47BCAB-6C69-8755-479D-E5EE91E0A35C}"/>
              </a:ext>
            </a:extLst>
          </p:cNvPr>
          <p:cNvGraphicFramePr>
            <a:graphicFrameLocks noGrp="1"/>
          </p:cNvGraphicFramePr>
          <p:nvPr>
            <p:extLst>
              <p:ext uri="{D42A27DB-BD31-4B8C-83A1-F6EECF244321}">
                <p14:modId xmlns:p14="http://schemas.microsoft.com/office/powerpoint/2010/main" val="680046610"/>
              </p:ext>
            </p:extLst>
          </p:nvPr>
        </p:nvGraphicFramePr>
        <p:xfrm>
          <a:off x="555302" y="4867473"/>
          <a:ext cx="10958876" cy="1804790"/>
        </p:xfrm>
        <a:graphic>
          <a:graphicData uri="http://schemas.openxmlformats.org/drawingml/2006/table">
            <a:tbl>
              <a:tblPr firstRow="1" bandRow="1">
                <a:tableStyleId>{5C22544A-7EE6-4342-B048-85BDC9FD1C3A}</a:tableStyleId>
              </a:tblPr>
              <a:tblGrid>
                <a:gridCol w="3662230">
                  <a:extLst>
                    <a:ext uri="{9D8B030D-6E8A-4147-A177-3AD203B41FA5}">
                      <a16:colId xmlns:a16="http://schemas.microsoft.com/office/drawing/2014/main" val="3757018870"/>
                    </a:ext>
                  </a:extLst>
                </a:gridCol>
                <a:gridCol w="3648323">
                  <a:extLst>
                    <a:ext uri="{9D8B030D-6E8A-4147-A177-3AD203B41FA5}">
                      <a16:colId xmlns:a16="http://schemas.microsoft.com/office/drawing/2014/main" val="4107842693"/>
                    </a:ext>
                  </a:extLst>
                </a:gridCol>
                <a:gridCol w="3648323">
                  <a:extLst>
                    <a:ext uri="{9D8B030D-6E8A-4147-A177-3AD203B41FA5}">
                      <a16:colId xmlns:a16="http://schemas.microsoft.com/office/drawing/2014/main" val="3930241875"/>
                    </a:ext>
                  </a:extLst>
                </a:gridCol>
              </a:tblGrid>
              <a:tr h="585213">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5991906"/>
                  </a:ext>
                </a:extLst>
              </a:tr>
              <a:tr h="376614">
                <a:tc>
                  <a:txBody>
                    <a:bodyPr/>
                    <a:lstStyle/>
                    <a:p>
                      <a:r>
                        <a:rPr lang="en-US" sz="1800" dirty="0" err="1">
                          <a:latin typeface="Times New Roman" panose="02020603050405020304" pitchFamily="18" charset="0"/>
                          <a:cs typeface="Times New Roman" panose="02020603050405020304" pitchFamily="18" charset="0"/>
                        </a:rPr>
                        <a:t>Access_id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Varchar(5)</a:t>
                      </a:r>
                    </a:p>
                  </a:txBody>
                  <a:tcPr/>
                </a:tc>
                <a:tc>
                  <a:txBody>
                    <a:bodyPr/>
                    <a:lstStyle/>
                    <a:p>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10956246"/>
                  </a:ext>
                </a:extLst>
              </a:tr>
              <a:tr h="385763">
                <a:tc>
                  <a:txBody>
                    <a:bodyPr/>
                    <a:lstStyle/>
                    <a:p>
                      <a:r>
                        <a:rPr lang="en-US" sz="1800" dirty="0" err="1">
                          <a:latin typeface="Times New Roman" panose="02020603050405020304" pitchFamily="18" charset="0"/>
                          <a:cs typeface="Times New Roman" panose="02020603050405020304" pitchFamily="18" charset="0"/>
                        </a:rPr>
                        <a:t>Access_id_address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Varchar(100)</a:t>
                      </a:r>
                    </a:p>
                  </a:txBody>
                  <a:tcPr/>
                </a:tc>
                <a:tc>
                  <a:txBody>
                    <a:bodyPr/>
                    <a:lstStyle/>
                    <a:p>
                      <a:r>
                        <a:rPr lang="en-US" sz="1800" dirty="0" err="1">
                          <a:latin typeface="Times New Roman" panose="02020603050405020304" pitchFamily="18" charset="0"/>
                          <a:cs typeface="Times New Roman" panose="02020603050405020304" pitchFamily="18" charset="0"/>
                        </a:rPr>
                        <a:t>Địa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ip</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7095071"/>
                  </a:ext>
                </a:extLst>
              </a:tr>
              <a:tr h="457200">
                <a:tc>
                  <a:txBody>
                    <a:bodyPr/>
                    <a:lstStyle/>
                    <a:p>
                      <a:r>
                        <a:rPr lang="en-US" sz="1800" dirty="0" err="1">
                          <a:latin typeface="Times New Roman" panose="02020603050405020304" pitchFamily="18" charset="0"/>
                          <a:cs typeface="Times New Roman" panose="02020603050405020304" pitchFamily="18" charset="0"/>
                        </a:rPr>
                        <a:t>Access_visit_date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Varchar(30)</a:t>
                      </a:r>
                    </a:p>
                  </a:txBody>
                  <a:tcPr/>
                </a:tc>
                <a:tc>
                  <a:txBody>
                    <a:bodyPr/>
                    <a:lstStyle/>
                    <a:p>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316743"/>
                  </a:ext>
                </a:extLst>
              </a:tr>
            </a:tbl>
          </a:graphicData>
        </a:graphic>
      </p:graphicFrame>
    </p:spTree>
    <p:extLst>
      <p:ext uri="{BB962C8B-B14F-4D97-AF65-F5344CB8AC3E}">
        <p14:creationId xmlns:p14="http://schemas.microsoft.com/office/powerpoint/2010/main" val="390388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550539" y="703847"/>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tbl_admin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website</a:t>
            </a: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3620129475"/>
              </p:ext>
            </p:extLst>
          </p:nvPr>
        </p:nvGraphicFramePr>
        <p:xfrm>
          <a:off x="704374" y="1073179"/>
          <a:ext cx="10876356" cy="2660621"/>
        </p:xfrm>
        <a:graphic>
          <a:graphicData uri="http://schemas.openxmlformats.org/drawingml/2006/table">
            <a:tbl>
              <a:tblPr firstRow="1" bandRow="1">
                <a:tableStyleId>{5C22544A-7EE6-4342-B048-85BDC9FD1C3A}</a:tableStyleId>
              </a:tblPr>
              <a:tblGrid>
                <a:gridCol w="3625452">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455584">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385762">
                <a:tc>
                  <a:txBody>
                    <a:bodyPr/>
                    <a:lstStyle/>
                    <a:p>
                      <a:r>
                        <a:rPr lang="en-US" sz="1800" dirty="0" err="1">
                          <a:latin typeface="Times New Roman" panose="02020603050405020304" pitchFamily="18" charset="0"/>
                          <a:cs typeface="Times New Roman" panose="02020603050405020304" pitchFamily="18" charset="0"/>
                        </a:rPr>
                        <a:t>Admin_id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Int</a:t>
                      </a:r>
                    </a:p>
                  </a:txBody>
                  <a:tcPr/>
                </a:tc>
                <a:tc>
                  <a:txBody>
                    <a:bodyPr/>
                    <a:lstStyle/>
                    <a:p>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admin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98998029"/>
                  </a:ext>
                </a:extLst>
              </a:tr>
              <a:tr h="404813">
                <a:tc>
                  <a:txBody>
                    <a:bodyPr/>
                    <a:lstStyle/>
                    <a:p>
                      <a:r>
                        <a:rPr lang="en-US" sz="1800" dirty="0" err="1">
                          <a:latin typeface="Times New Roman" panose="02020603050405020304" pitchFamily="18" charset="0"/>
                          <a:cs typeface="Times New Roman" panose="02020603050405020304" pitchFamily="18" charset="0"/>
                        </a:rPr>
                        <a:t>Admin_email</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a:latin typeface="Times New Roman" panose="02020603050405020304" pitchFamily="18" charset="0"/>
                          <a:cs typeface="Times New Roman" panose="02020603050405020304" pitchFamily="18" charset="0"/>
                        </a:rPr>
                        <a:t>Email admin</a:t>
                      </a:r>
                    </a:p>
                  </a:txBody>
                  <a:tcPr/>
                </a:tc>
                <a:extLst>
                  <a:ext uri="{0D108BD9-81ED-4DB2-BD59-A6C34878D82A}">
                    <a16:rowId xmlns:a16="http://schemas.microsoft.com/office/drawing/2014/main" val="2070388178"/>
                  </a:ext>
                </a:extLst>
              </a:tr>
              <a:tr h="409575">
                <a:tc>
                  <a:txBody>
                    <a:bodyPr/>
                    <a:lstStyle/>
                    <a:p>
                      <a:r>
                        <a:rPr lang="en-US" sz="1800" dirty="0" err="1">
                          <a:latin typeface="Times New Roman" panose="02020603050405020304" pitchFamily="18" charset="0"/>
                          <a:cs typeface="Times New Roman" panose="02020603050405020304" pitchFamily="18" charset="0"/>
                        </a:rPr>
                        <a:t>Admin_password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Varchar(255)</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khẩu</a:t>
                      </a:r>
                      <a:r>
                        <a:rPr lang="en-US" sz="1800" dirty="0">
                          <a:latin typeface="Times New Roman" panose="02020603050405020304" pitchFamily="18" charset="0"/>
                          <a:cs typeface="Times New Roman" panose="02020603050405020304" pitchFamily="18" charset="0"/>
                        </a:rPr>
                        <a:t> admin</a:t>
                      </a:r>
                    </a:p>
                  </a:txBody>
                  <a:tcPr/>
                </a:tc>
                <a:extLst>
                  <a:ext uri="{0D108BD9-81ED-4DB2-BD59-A6C34878D82A}">
                    <a16:rowId xmlns:a16="http://schemas.microsoft.com/office/drawing/2014/main" val="1940501457"/>
                  </a:ext>
                </a:extLst>
              </a:tr>
              <a:tr h="208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Admin_name</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admin</a:t>
                      </a:r>
                    </a:p>
                  </a:txBody>
                  <a:tcPr/>
                </a:tc>
                <a:extLst>
                  <a:ext uri="{0D108BD9-81ED-4DB2-BD59-A6C34878D82A}">
                    <a16:rowId xmlns:a16="http://schemas.microsoft.com/office/drawing/2014/main" val="3661661863"/>
                  </a:ext>
                </a:extLst>
              </a:tr>
              <a:tr h="408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Admin_phone</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thoại</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5730924"/>
                  </a:ext>
                </a:extLst>
              </a:tr>
            </a:tbl>
          </a:graphicData>
        </a:graphic>
      </p:graphicFrame>
      <p:sp>
        <p:nvSpPr>
          <p:cNvPr id="7" name="TextBox 6">
            <a:extLst>
              <a:ext uri="{FF2B5EF4-FFF2-40B4-BE49-F238E27FC236}">
                <a16:creationId xmlns:a16="http://schemas.microsoft.com/office/drawing/2014/main" id="{F8E17F58-AF61-7462-DE3F-2BCDCFD5F360}"/>
              </a:ext>
            </a:extLst>
          </p:cNvPr>
          <p:cNvSpPr txBox="1"/>
          <p:nvPr/>
        </p:nvSpPr>
        <p:spPr>
          <a:xfrm>
            <a:off x="550539" y="3784858"/>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tbl_brand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graphicFrame>
        <p:nvGraphicFramePr>
          <p:cNvPr id="8" name="Table 6">
            <a:extLst>
              <a:ext uri="{FF2B5EF4-FFF2-40B4-BE49-F238E27FC236}">
                <a16:creationId xmlns:a16="http://schemas.microsoft.com/office/drawing/2014/main" id="{36AEA089-F70B-E145-DA0D-E597D0440C20}"/>
              </a:ext>
            </a:extLst>
          </p:cNvPr>
          <p:cNvGraphicFramePr>
            <a:graphicFrameLocks noGrp="1"/>
          </p:cNvGraphicFramePr>
          <p:nvPr>
            <p:extLst>
              <p:ext uri="{D42A27DB-BD31-4B8C-83A1-F6EECF244321}">
                <p14:modId xmlns:p14="http://schemas.microsoft.com/office/powerpoint/2010/main" val="1629975276"/>
              </p:ext>
            </p:extLst>
          </p:nvPr>
        </p:nvGraphicFramePr>
        <p:xfrm>
          <a:off x="657822" y="4205248"/>
          <a:ext cx="10876356" cy="2387112"/>
        </p:xfrm>
        <a:graphic>
          <a:graphicData uri="http://schemas.openxmlformats.org/drawingml/2006/table">
            <a:tbl>
              <a:tblPr firstRow="1" bandRow="1">
                <a:tableStyleId>{5C22544A-7EE6-4342-B048-85BDC9FD1C3A}</a:tableStyleId>
              </a:tblPr>
              <a:tblGrid>
                <a:gridCol w="3625452">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460378">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356062">
                <a:tc>
                  <a:txBody>
                    <a:bodyPr/>
                    <a:lstStyle/>
                    <a:p>
                      <a:r>
                        <a:rPr lang="en-US" sz="1800" dirty="0" err="1">
                          <a:latin typeface="Times New Roman" panose="02020603050405020304" pitchFamily="18" charset="0"/>
                          <a:cs typeface="Times New Roman" panose="02020603050405020304" pitchFamily="18" charset="0"/>
                        </a:rPr>
                        <a:t>Brand_id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Int</a:t>
                      </a:r>
                    </a:p>
                  </a:txBody>
                  <a:tcPr/>
                </a:tc>
                <a:tc>
                  <a:txBody>
                    <a:bodyPr/>
                    <a:lstStyle/>
                    <a:p>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98998029"/>
                  </a:ext>
                </a:extLst>
              </a:tr>
              <a:tr h="451795">
                <a:tc>
                  <a:txBody>
                    <a:bodyPr/>
                    <a:lstStyle/>
                    <a:p>
                      <a:r>
                        <a:rPr lang="en-US" sz="1800" dirty="0" err="1">
                          <a:latin typeface="Times New Roman" panose="02020603050405020304" pitchFamily="18" charset="0"/>
                          <a:cs typeface="Times New Roman" panose="02020603050405020304" pitchFamily="18" charset="0"/>
                        </a:rPr>
                        <a:t>Brand_name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0388178"/>
                  </a:ext>
                </a:extLst>
              </a:tr>
              <a:tr h="376707">
                <a:tc>
                  <a:txBody>
                    <a:bodyPr/>
                    <a:lstStyle/>
                    <a:p>
                      <a:r>
                        <a:rPr lang="en-US" sz="1800" dirty="0" err="1">
                          <a:latin typeface="Times New Roman" panose="02020603050405020304" pitchFamily="18" charset="0"/>
                          <a:cs typeface="Times New Roman" panose="02020603050405020304" pitchFamily="18" charset="0"/>
                        </a:rPr>
                        <a:t>Brand_slug</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Varchar(255</a:t>
                      </a:r>
                    </a:p>
                  </a:txBody>
                  <a:tcPr/>
                </a:tc>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0501457"/>
                  </a:ext>
                </a:extLst>
              </a:tr>
              <a:tr h="366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Brand_desc</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Text</a:t>
                      </a: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1661863"/>
                  </a:ext>
                </a:extLst>
              </a:tr>
              <a:tr h="361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Brand_status</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Int</a:t>
                      </a:r>
                    </a:p>
                  </a:txBody>
                  <a:tcPr/>
                </a:tc>
                <a:tc>
                  <a:txBody>
                    <a:bodyPr/>
                    <a:lstStyle/>
                    <a:p>
                      <a:r>
                        <a:rPr lang="en-US" sz="1800" dirty="0" err="1">
                          <a:latin typeface="Times New Roman" panose="02020603050405020304" pitchFamily="18" charset="0"/>
                          <a:cs typeface="Times New Roman" panose="02020603050405020304" pitchFamily="18" charset="0"/>
                        </a:rPr>
                        <a:t>Trạng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5730924"/>
                  </a:ext>
                </a:extLst>
              </a:tr>
            </a:tbl>
          </a:graphicData>
        </a:graphic>
      </p:graphicFrame>
    </p:spTree>
    <p:extLst>
      <p:ext uri="{BB962C8B-B14F-4D97-AF65-F5344CB8AC3E}">
        <p14:creationId xmlns:p14="http://schemas.microsoft.com/office/powerpoint/2010/main" val="3136960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536252" y="656678"/>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tbl_category_product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1263293287"/>
              </p:ext>
            </p:extLst>
          </p:nvPr>
        </p:nvGraphicFramePr>
        <p:xfrm>
          <a:off x="611478" y="968860"/>
          <a:ext cx="10873793" cy="3160228"/>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329686">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40176">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Category_id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danh mục (Khóa chính)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390525">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Meta_keyword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Từ khóa danh mục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Category_name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Tên danh mục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Slug_category_product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Tên danh mục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431830">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Category_desc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Mô tả danh mục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361950">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Category_parent</a:t>
                      </a:r>
                    </a:p>
                  </a:txBody>
                  <a:tcPr marL="0" marR="0" marT="0" marB="0"/>
                </a:tc>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cha</a:t>
                      </a:r>
                    </a:p>
                  </a:txBody>
                  <a:tcPr marL="0" marR="0" marT="0" marB="0"/>
                </a:tc>
                <a:extLst>
                  <a:ext uri="{0D108BD9-81ED-4DB2-BD59-A6C34878D82A}">
                    <a16:rowId xmlns:a16="http://schemas.microsoft.com/office/drawing/2014/main" val="2600430157"/>
                  </a:ext>
                </a:extLst>
              </a:tr>
              <a:tr h="434750">
                <a:tc>
                  <a:txBody>
                    <a:bodyPr/>
                    <a:lstStyle/>
                    <a:p>
                      <a:pPr marL="67945">
                        <a:lnSpc>
                          <a:spcPct val="150000"/>
                        </a:lnSpc>
                        <a:spcBef>
                          <a:spcPts val="10"/>
                        </a:spcBef>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Category_status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11921688"/>
                  </a:ext>
                </a:extLst>
              </a:tr>
            </a:tbl>
          </a:graphicData>
        </a:graphic>
      </p:graphicFrame>
    </p:spTree>
    <p:extLst>
      <p:ext uri="{BB962C8B-B14F-4D97-AF65-F5344CB8AC3E}">
        <p14:creationId xmlns:p14="http://schemas.microsoft.com/office/powerpoint/2010/main" val="1474497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560064" y="655896"/>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tbl_comment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này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 </a:t>
            </a:r>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629038978"/>
              </p:ext>
            </p:extLst>
          </p:nvPr>
        </p:nvGraphicFramePr>
        <p:xfrm>
          <a:off x="602163" y="1088560"/>
          <a:ext cx="10873793" cy="3073865"/>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311615">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03055">
                <a:tc>
                  <a:txBody>
                    <a:bodyPr/>
                    <a:lstStyle/>
                    <a:p>
                      <a:pPr marL="67945">
                        <a:lnSpc>
                          <a:spcPct val="150000"/>
                        </a:lnSpc>
                        <a:spcBef>
                          <a:spcPts val="1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comment</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đánh giá</a:t>
                      </a: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(Khóa chính)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09575">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Tên người đánh giá</a:t>
                      </a: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Đánh giá</a:t>
                      </a:r>
                    </a:p>
                  </a:txBody>
                  <a:tcPr marL="0" marR="0" marT="0" marB="0"/>
                </a:tc>
                <a:extLst>
                  <a:ext uri="{0D108BD9-81ED-4DB2-BD59-A6C34878D82A}">
                    <a16:rowId xmlns:a16="http://schemas.microsoft.com/office/drawing/2014/main" val="1940501457"/>
                  </a:ext>
                </a:extLst>
              </a:tr>
              <a:tr h="256921">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date</a:t>
                      </a:r>
                    </a:p>
                  </a:txBody>
                  <a:tcPr marL="0" marR="0" marT="0" marB="0"/>
                </a:tc>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timestamp</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399542">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product_id</a:t>
                      </a:r>
                    </a:p>
                  </a:txBody>
                  <a:tcPr marL="0" marR="0" marT="0" marB="0"/>
                </a:tc>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390525">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status</a:t>
                      </a:r>
                    </a:p>
                  </a:txBody>
                  <a:tcPr marL="0" marR="0" marT="0" marB="0"/>
                </a:tc>
                <a:tc>
                  <a:txBody>
                    <a:bodyPr/>
                    <a:lstStyle/>
                    <a:p>
                      <a:pPr marL="67945">
                        <a:lnSpc>
                          <a:spcPct val="150000"/>
                        </a:lnSpc>
                        <a:spcBef>
                          <a:spcPts val="1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tc>
                <a:extLst>
                  <a:ext uri="{0D108BD9-81ED-4DB2-BD59-A6C34878D82A}">
                    <a16:rowId xmlns:a16="http://schemas.microsoft.com/office/drawing/2014/main" val="2600430157"/>
                  </a:ext>
                </a:extLst>
              </a:tr>
              <a:tr h="381000">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comment_parent</a:t>
                      </a:r>
                    </a:p>
                  </a:txBody>
                  <a:tcPr marL="0" marR="0" marT="0" marB="0"/>
                </a:tc>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hồi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11921688"/>
                  </a:ext>
                </a:extLst>
              </a:tr>
            </a:tbl>
          </a:graphicData>
        </a:graphic>
      </p:graphicFrame>
    </p:spTree>
    <p:extLst>
      <p:ext uri="{BB962C8B-B14F-4D97-AF65-F5344CB8AC3E}">
        <p14:creationId xmlns:p14="http://schemas.microsoft.com/office/powerpoint/2010/main" val="23362790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526727" y="794433"/>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8: “</a:t>
            </a:r>
            <a:r>
              <a:rPr lang="en-US" dirty="0" err="1">
                <a:latin typeface="Times New Roman" panose="02020603050405020304" pitchFamily="18" charset="0"/>
                <a:cs typeface="Times New Roman" panose="02020603050405020304" pitchFamily="18" charset="0"/>
              </a:rPr>
              <a:t>Tbl_contact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4081942026"/>
              </p:ext>
            </p:extLst>
          </p:nvPr>
        </p:nvGraphicFramePr>
        <p:xfrm>
          <a:off x="600910" y="1236197"/>
          <a:ext cx="10809206" cy="2774081"/>
        </p:xfrm>
        <a:graphic>
          <a:graphicData uri="http://schemas.openxmlformats.org/drawingml/2006/table">
            <a:tbl>
              <a:tblPr firstRow="1" bandRow="1">
                <a:tableStyleId>{5C22544A-7EE6-4342-B048-85BDC9FD1C3A}</a:tableStyleId>
              </a:tblPr>
              <a:tblGrid>
                <a:gridCol w="3558302">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383052">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14338">
                <a:tc>
                  <a:txBody>
                    <a:bodyPr/>
                    <a:lstStyle/>
                    <a:p>
                      <a:pPr marL="67945">
                        <a:lnSpc>
                          <a:spcPct val="150000"/>
                        </a:lnSpc>
                        <a:spcBef>
                          <a:spcPts val="1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Contact_id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 tự liên hệ</a:t>
                      </a: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(Khóa chính)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Contact_contact</a:t>
                      </a:r>
                    </a:p>
                  </a:txBody>
                  <a:tcPr marL="0" marR="0" marT="0" marB="0"/>
                </a:tc>
                <a:tc>
                  <a:txBody>
                    <a:bodyPr/>
                    <a:lstStyle/>
                    <a:p>
                      <a:pPr marL="67945">
                        <a:lnSpc>
                          <a:spcPct val="150000"/>
                        </a:lnSpc>
                        <a:spcBef>
                          <a:spcPts val="10"/>
                        </a:spcBef>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Mediumtext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Địa chỉ</a:t>
                      </a: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Contact_map</a:t>
                      </a:r>
                    </a:p>
                  </a:txBody>
                  <a:tcPr marL="0" marR="0" marT="0" marB="0"/>
                </a:tc>
                <a:tc>
                  <a:txBody>
                    <a:bodyPr/>
                    <a:lstStyle/>
                    <a:p>
                      <a:pPr marL="67945">
                        <a:lnSpc>
                          <a:spcPct val="150000"/>
                        </a:lnSpc>
                        <a:spcBef>
                          <a:spcPts val="1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Text</a:t>
                      </a:r>
                    </a:p>
                  </a:txBody>
                  <a:tcPr marL="0" marR="0" marT="0" marB="0"/>
                </a:tc>
                <a:tc>
                  <a:txBody>
                    <a:bodyPr/>
                    <a:lstStyle/>
                    <a:p>
                      <a:pPr marL="67945">
                        <a:lnSpc>
                          <a:spcPct val="150000"/>
                        </a:lnSpc>
                        <a:spcBef>
                          <a:spcPts val="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Bản đồ</a:t>
                      </a: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Contact_img</a:t>
                      </a:r>
                    </a:p>
                  </a:txBody>
                  <a:tcPr marL="0" marR="0" marT="0" marB="0"/>
                </a:tc>
                <a:tc>
                  <a:txBody>
                    <a:bodyPr/>
                    <a:lstStyle/>
                    <a:p>
                      <a:pPr marL="67945">
                        <a:lnSpc>
                          <a:spcPct val="150000"/>
                        </a:lnSpc>
                        <a:spcBef>
                          <a:spcPts val="1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p>
                  </a:txBody>
                  <a:tcPr marL="0" marR="0" marT="0" marB="0"/>
                </a:tc>
                <a:tc>
                  <a:txBody>
                    <a:bodyPr/>
                    <a:lstStyle/>
                    <a:p>
                      <a:pPr marL="67310">
                        <a:lnSpc>
                          <a:spcPct val="150000"/>
                        </a:lnSpc>
                        <a:spcBef>
                          <a:spcPts val="1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Logo shop</a:t>
                      </a:r>
                    </a:p>
                  </a:txBody>
                  <a:tcPr marL="0" marR="0" marT="0" marB="0"/>
                </a:tc>
                <a:extLst>
                  <a:ext uri="{0D108BD9-81ED-4DB2-BD59-A6C34878D82A}">
                    <a16:rowId xmlns:a16="http://schemas.microsoft.com/office/drawing/2014/main" val="3661661863"/>
                  </a:ext>
                </a:extLst>
              </a:tr>
              <a:tr h="382665">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Contact_fanpage</a:t>
                      </a:r>
                    </a:p>
                  </a:txBody>
                  <a:tcPr marL="0" marR="0" marT="0" marB="0"/>
                </a:tc>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Text</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Fanpage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361950">
                <a:tc>
                  <a:txBody>
                    <a:bodyPr/>
                    <a:lstStyle/>
                    <a:p>
                      <a:pPr marL="67945">
                        <a:lnSpc>
                          <a:spcPct val="150000"/>
                        </a:lnSpc>
                        <a:spcBef>
                          <a:spcPts val="10"/>
                        </a:spcBef>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Contact_slogan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Varchar(255)</a:t>
                      </a: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tc>
                <a:extLst>
                  <a:ext uri="{0D108BD9-81ED-4DB2-BD59-A6C34878D82A}">
                    <a16:rowId xmlns:a16="http://schemas.microsoft.com/office/drawing/2014/main" val="2600430157"/>
                  </a:ext>
                </a:extLst>
              </a:tr>
            </a:tbl>
          </a:graphicData>
        </a:graphic>
      </p:graphicFrame>
    </p:spTree>
    <p:extLst>
      <p:ext uri="{BB962C8B-B14F-4D97-AF65-F5344CB8AC3E}">
        <p14:creationId xmlns:p14="http://schemas.microsoft.com/office/powerpoint/2010/main" val="763440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9954" y="732878"/>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Tbl_coupon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mãi</a:t>
            </a: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707143035"/>
              </p:ext>
            </p:extLst>
          </p:nvPr>
        </p:nvGraphicFramePr>
        <p:xfrm>
          <a:off x="669203" y="1239102"/>
          <a:ext cx="10873793" cy="3807154"/>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361098">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338238">
                <a:tc>
                  <a:txBody>
                    <a:bodyPr/>
                    <a:lstStyle/>
                    <a:p>
                      <a:pPr marL="67945">
                        <a:lnSpc>
                          <a:spcPct val="150000"/>
                        </a:lnSpc>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Coupon_id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Khóa mã khuyến mãi(Khóa chính)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357034">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Coupon_name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Varchar(150)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Tên mã khuyến mãi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0">
                <a:tc>
                  <a:txBody>
                    <a:bodyPr/>
                    <a:lstStyle/>
                    <a:p>
                      <a:pPr marL="67945">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Coupon_time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Số mã khuyến mãi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Coupon_codition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Trạng thái mã khuyến mãi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359985">
                <a:tc>
                  <a:txBody>
                    <a:bodyPr/>
                    <a:lstStyle/>
                    <a:p>
                      <a:pPr marL="67945">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Coupon_number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Mô tả mã khuyến mãi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354968">
                <a:tc>
                  <a:txBody>
                    <a:bodyPr/>
                    <a:lstStyle/>
                    <a:p>
                      <a:pPr marL="67945">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Coupon_code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255</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Mã khuyến mãi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0430157"/>
                  </a:ext>
                </a:extLst>
              </a:tr>
              <a:tr h="407102">
                <a:tc>
                  <a:txBody>
                    <a:bodyPr/>
                    <a:lstStyle/>
                    <a:p>
                      <a:pPr marL="67945">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Coupon_start</a:t>
                      </a: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255</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bắt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khuyến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7551271"/>
                  </a:ext>
                </a:extLst>
              </a:tr>
              <a:tr h="400050">
                <a:tc>
                  <a:txBody>
                    <a:bodyPr/>
                    <a:lstStyle/>
                    <a:p>
                      <a:pPr marL="67945">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Coupon_end</a:t>
                      </a:r>
                    </a:p>
                  </a:txBody>
                  <a:tcPr marL="0" marR="0" marT="0" marB="0"/>
                </a:tc>
                <a:tc>
                  <a:txBody>
                    <a:bodyPr/>
                    <a:lstStyle/>
                    <a:p>
                      <a:pPr marL="67945">
                        <a:lnSpc>
                          <a:spcPct val="150000"/>
                        </a:lnSpc>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255</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khuyến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132542"/>
                  </a:ext>
                </a:extLst>
              </a:tr>
              <a:tr h="450443">
                <a:tc>
                  <a:txBody>
                    <a:bodyPr/>
                    <a:lstStyle/>
                    <a:p>
                      <a:pPr marL="67945">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Coupon_status</a:t>
                      </a:r>
                    </a:p>
                  </a:txBody>
                  <a:tcPr marL="0" marR="0" marT="0" marB="0"/>
                </a:tc>
                <a:tc>
                  <a:txBody>
                    <a:bodyPr/>
                    <a:lstStyle/>
                    <a:p>
                      <a:pPr marL="67945">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khuyến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25058973"/>
                  </a:ext>
                </a:extLst>
              </a:tr>
            </a:tbl>
          </a:graphicData>
        </a:graphic>
      </p:graphicFrame>
    </p:spTree>
    <p:extLst>
      <p:ext uri="{BB962C8B-B14F-4D97-AF65-F5344CB8AC3E}">
        <p14:creationId xmlns:p14="http://schemas.microsoft.com/office/powerpoint/2010/main" val="2108583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10904" y="675370"/>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Tbl_customer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1223143652"/>
              </p:ext>
            </p:extLst>
          </p:nvPr>
        </p:nvGraphicFramePr>
        <p:xfrm>
          <a:off x="610904" y="1044702"/>
          <a:ext cx="10873793" cy="3657119"/>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388811">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376237">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khách hàng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04813">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Customer_name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Tên khách hàng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Customer_email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Email đăng nhập 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Customer_password</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Mật khẩu đăng nhập 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427067">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Customer_phone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Số điện thoại khách 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357187">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Customer_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coupon</a:t>
                      </a:r>
                    </a:p>
                  </a:txBody>
                  <a:tcPr marL="0" marR="0" marT="0" marB="0"/>
                </a:tc>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2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0430157"/>
                  </a:ext>
                </a:extLst>
              </a:tr>
              <a:tr h="463956">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Customer_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reset_pass</a:t>
                      </a:r>
                    </a:p>
                  </a:txBody>
                  <a:tcPr marL="0" marR="0" marT="0" marB="0"/>
                </a:tc>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Varchar(255)</a:t>
                      </a:r>
                    </a:p>
                  </a:txBody>
                  <a:tcPr marL="0" marR="0" marT="0" marB="0"/>
                </a:tc>
                <a:tc>
                  <a:txBody>
                    <a:bodyPr/>
                    <a:lstStyle/>
                    <a:p>
                      <a:pPr marL="67945">
                        <a:lnSpc>
                          <a:spcPct val="150000"/>
                        </a:lnSpc>
                        <a:spcBef>
                          <a:spcPts val="2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Thay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khẩu</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7551271"/>
                  </a:ext>
                </a:extLst>
              </a:tr>
              <a:tr h="499048">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Customer_</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img</a:t>
                      </a:r>
                    </a:p>
                  </a:txBody>
                  <a:tcPr marL="0" marR="0" marT="0" marB="0"/>
                </a:tc>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Varchar(255)</a:t>
                      </a:r>
                    </a:p>
                  </a:txBody>
                  <a:tcPr marL="0" marR="0" marT="0" marB="0"/>
                </a:tc>
                <a:tc>
                  <a:txBody>
                    <a:bodyPr/>
                    <a:lstStyle/>
                    <a:p>
                      <a:pPr marL="67310">
                        <a:lnSpc>
                          <a:spcPct val="150000"/>
                        </a:lnSpc>
                        <a:spcBef>
                          <a:spcPts val="2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132542"/>
                  </a:ext>
                </a:extLst>
              </a:tr>
            </a:tbl>
          </a:graphicData>
        </a:graphic>
      </p:graphicFrame>
    </p:spTree>
    <p:extLst>
      <p:ext uri="{BB962C8B-B14F-4D97-AF65-F5344CB8AC3E}">
        <p14:creationId xmlns:p14="http://schemas.microsoft.com/office/powerpoint/2010/main" val="3369584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49004" y="794433"/>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11: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Tbl_feeship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này</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lưu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thông</a:t>
            </a:r>
            <a:r>
              <a:rPr lang="en-US" i="1" dirty="0">
                <a:latin typeface="Times New Roman" panose="02020603050405020304" pitchFamily="18" charset="0"/>
                <a:cs typeface="Times New Roman" panose="02020603050405020304" pitchFamily="18" charset="0"/>
              </a:rPr>
              <a:t> tin </a:t>
            </a:r>
            <a:r>
              <a:rPr lang="en-US" i="1" dirty="0" err="1">
                <a:latin typeface="Times New Roman" panose="02020603050405020304" pitchFamily="18" charset="0"/>
                <a:cs typeface="Times New Roman" panose="02020603050405020304" pitchFamily="18" charset="0"/>
              </a:rPr>
              <a:t>phí</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giao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hàng</a:t>
            </a:r>
            <a:endParaRPr lang="en-US"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922294414"/>
              </p:ext>
            </p:extLst>
          </p:nvPr>
        </p:nvGraphicFramePr>
        <p:xfrm>
          <a:off x="669203" y="1239102"/>
          <a:ext cx="10873793" cy="4587089"/>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584267">
                <a:tc>
                  <a:txBody>
                    <a:bodyPr/>
                    <a:lstStyle/>
                    <a:p>
                      <a:pPr marL="67945">
                        <a:lnSpc>
                          <a:spcPct val="150000"/>
                        </a:lnSpc>
                        <a:spcBef>
                          <a:spcPts val="10"/>
                        </a:spcBef>
                      </a:pPr>
                      <a:r>
                        <a:rPr lang="vi-V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Fee_id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phí ship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Fee_matp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Mã thành phố</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Fee_maqh</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Mã quận huyện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Fee_xaid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Mã xã phường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539252">
                <a:tc>
                  <a:txBody>
                    <a:bodyPr/>
                    <a:lstStyle/>
                    <a:p>
                      <a:pPr marL="67945">
                        <a:lnSpc>
                          <a:spcPct val="150000"/>
                        </a:lnSpc>
                        <a:spcBef>
                          <a:spcPts val="5"/>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Fee_feeship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5"/>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5"/>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Phí giao hàng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490984">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Fee_id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phí ship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0430157"/>
                  </a:ext>
                </a:extLst>
              </a:tr>
              <a:tr h="463956">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Fee_matp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Mã thành phố</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7551271"/>
                  </a:ext>
                </a:extLst>
              </a:tr>
              <a:tr h="499048">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Fee_maqh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Mã quận huyện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132542"/>
                  </a:ext>
                </a:extLst>
              </a:tr>
            </a:tbl>
          </a:graphicData>
        </a:graphic>
      </p:graphicFrame>
    </p:spTree>
    <p:extLst>
      <p:ext uri="{BB962C8B-B14F-4D97-AF65-F5344CB8AC3E}">
        <p14:creationId xmlns:p14="http://schemas.microsoft.com/office/powerpoint/2010/main" val="499717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49004" y="794433"/>
            <a:ext cx="950976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12: “</a:t>
            </a:r>
            <a:r>
              <a:rPr lang="en-US" dirty="0" err="1">
                <a:latin typeface="Times New Roman" panose="02020603050405020304" pitchFamily="18" charset="0"/>
                <a:cs typeface="Times New Roman" panose="02020603050405020304" pitchFamily="18" charset="0"/>
              </a:rPr>
              <a:t>Tbl_order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320163493"/>
              </p:ext>
            </p:extLst>
          </p:nvPr>
        </p:nvGraphicFramePr>
        <p:xfrm>
          <a:off x="669203" y="1239102"/>
          <a:ext cx="10873793" cy="4046584"/>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18941">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Order_id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bigint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(khóa chính)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371475">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Customer_id</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Mã id khách hàng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Shipping_id</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Mã id giỏ hàng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Order_status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Tình trạng đơn 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539252">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Order_code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Mã đơn 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490984">
                <a:tc>
                  <a:txBody>
                    <a:bodyPr/>
                    <a:lstStyle/>
                    <a:p>
                      <a:pPr marL="67945">
                        <a:lnSpc>
                          <a:spcPct val="150000"/>
                        </a:lnSpc>
                        <a:spcBef>
                          <a:spcPts val="1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Order_date</a:t>
                      </a:r>
                    </a:p>
                  </a:txBody>
                  <a:tcPr marL="0" marR="0" marT="0" marB="0"/>
                </a:tc>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255</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0" marB="0"/>
                </a:tc>
                <a:extLst>
                  <a:ext uri="{0D108BD9-81ED-4DB2-BD59-A6C34878D82A}">
                    <a16:rowId xmlns:a16="http://schemas.microsoft.com/office/drawing/2014/main" val="2600430157"/>
                  </a:ext>
                </a:extLst>
              </a:tr>
              <a:tr h="463956">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Cretead_at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timestamp</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Ngày tháng đặt hàng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7551271"/>
                  </a:ext>
                </a:extLst>
              </a:tr>
              <a:tr h="499048">
                <a:tc>
                  <a:txBody>
                    <a:bodyPr/>
                    <a:lstStyle/>
                    <a:p>
                      <a:pPr marL="67945">
                        <a:lnSpc>
                          <a:spcPct val="150000"/>
                        </a:lnSpc>
                        <a:spcBef>
                          <a:spcPts val="10"/>
                        </a:spcBef>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Order_desc</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255</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132542"/>
                  </a:ext>
                </a:extLst>
              </a:tr>
            </a:tbl>
          </a:graphicData>
        </a:graphic>
      </p:graphicFrame>
    </p:spTree>
    <p:extLst>
      <p:ext uri="{BB962C8B-B14F-4D97-AF65-F5344CB8AC3E}">
        <p14:creationId xmlns:p14="http://schemas.microsoft.com/office/powerpoint/2010/main" val="2906864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2333627" y="2561406"/>
            <a:ext cx="8905874"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CHƯƠNG 1. TỔNG QUAN</a:t>
            </a:r>
          </a:p>
        </p:txBody>
      </p:sp>
    </p:spTree>
    <p:extLst>
      <p:ext uri="{BB962C8B-B14F-4D97-AF65-F5344CB8AC3E}">
        <p14:creationId xmlns:p14="http://schemas.microsoft.com/office/powerpoint/2010/main" val="27040089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13: “</a:t>
            </a:r>
            <a:r>
              <a:rPr lang="en-US" dirty="0" err="1">
                <a:latin typeface="Times New Roman" panose="02020603050405020304" pitchFamily="18" charset="0"/>
                <a:cs typeface="Times New Roman" panose="02020603050405020304" pitchFamily="18" charset="0"/>
              </a:rPr>
              <a:t>Tbl_order_details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302300033"/>
              </p:ext>
            </p:extLst>
          </p:nvPr>
        </p:nvGraphicFramePr>
        <p:xfrm>
          <a:off x="669203" y="1239102"/>
          <a:ext cx="10873793" cy="4115211"/>
        </p:xfrm>
        <a:graphic>
          <a:graphicData uri="http://schemas.openxmlformats.org/drawingml/2006/table">
            <a:tbl>
              <a:tblPr firstRow="1" bandRow="1">
                <a:tableStyleId>{5C22544A-7EE6-4342-B048-85BDC9FD1C3A}</a:tableStyleId>
              </a:tblPr>
              <a:tblGrid>
                <a:gridCol w="3622889">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302549">
                <a:tc>
                  <a:txBody>
                    <a:bodyPr/>
                    <a:lstStyle/>
                    <a:p>
                      <a:pPr marL="67945">
                        <a:lnSpc>
                          <a:spcPct val="150000"/>
                        </a:lnSpc>
                        <a:spcBef>
                          <a:spcPts val="2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Order_details_id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Bigint(20)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 thứ tự giỏ hàng(khóa</a:t>
                      </a:r>
                      <a:r>
                        <a:rPr lang="en-US" sz="18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Order_code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Mã đặt hàng</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Product_id</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Int(11)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Mã id sản phẩm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Product_name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Tên sản phẩm</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539252">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Product_price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Giá sản phẩm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5730924"/>
                  </a:ext>
                </a:extLst>
              </a:tr>
              <a:tr h="490984">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Product_sales_quantity</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Int(11)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Số lượng sản phẩm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0430157"/>
                  </a:ext>
                </a:extLst>
              </a:tr>
              <a:tr h="463956">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Product_coupon</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Mã giảm giá</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7551271"/>
                  </a:ext>
                </a:extLst>
              </a:tr>
              <a:tr h="499048">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Product_feeship</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Phí vận chuyển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132542"/>
                  </a:ext>
                </a:extLst>
              </a:tr>
            </a:tbl>
          </a:graphicData>
        </a:graphic>
      </p:graphicFrame>
    </p:spTree>
    <p:extLst>
      <p:ext uri="{BB962C8B-B14F-4D97-AF65-F5344CB8AC3E}">
        <p14:creationId xmlns:p14="http://schemas.microsoft.com/office/powerpoint/2010/main" val="656077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667626"/>
            <a:ext cx="10940903" cy="46166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Tbl_picture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25279674"/>
              </p:ext>
            </p:extLst>
          </p:nvPr>
        </p:nvGraphicFramePr>
        <p:xfrm>
          <a:off x="660081" y="1129291"/>
          <a:ext cx="10871835" cy="2050394"/>
        </p:xfrm>
        <a:graphic>
          <a:graphicData uri="http://schemas.openxmlformats.org/drawingml/2006/table">
            <a:tbl>
              <a:tblPr firstRow="1" bandRow="1">
                <a:tableStyleId>{5C22544A-7EE6-4342-B048-85BDC9FD1C3A}</a:tableStyleId>
              </a:tblPr>
              <a:tblGrid>
                <a:gridCol w="3620931">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375659">
                <a:tc>
                  <a:txBody>
                    <a:bodyPr/>
                    <a:lstStyle/>
                    <a:p>
                      <a:r>
                        <a:rPr lang="en-US" sz="1800" dirty="0" err="1">
                          <a:latin typeface="Times New Roman" panose="02020603050405020304" pitchFamily="18" charset="0"/>
                          <a:cs typeface="Times New Roman" panose="02020603050405020304" pitchFamily="18" charset="0"/>
                        </a:rPr>
                        <a:t>Tên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cột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Kiểu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kiệu</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42913">
                <a:tc>
                  <a:txBody>
                    <a:bodyPr/>
                    <a:lstStyle/>
                    <a:p>
                      <a:pPr marL="67945">
                        <a:lnSpc>
                          <a:spcPct val="150000"/>
                        </a:lnSpc>
                        <a:spcBef>
                          <a:spcPts val="20"/>
                        </a:spcBef>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Picture_id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ảnh</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(khóa</a:t>
                      </a:r>
                      <a:r>
                        <a:rPr lang="en-US" sz="180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Picture_name</a:t>
                      </a:r>
                    </a:p>
                  </a:txBody>
                  <a:tcPr marL="0" marR="0" marT="0" marB="0"/>
                </a:tc>
                <a:tc>
                  <a:txBody>
                    <a:bodyPr/>
                    <a:lstStyle/>
                    <a:p>
                      <a:pPr marL="67945">
                        <a:lnSpc>
                          <a:spcPct val="150000"/>
                        </a:lnSpc>
                        <a:spcBef>
                          <a:spcPts val="20"/>
                        </a:spcBef>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50</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Tên hình ảnh</a:t>
                      </a: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Picture_image</a:t>
                      </a:r>
                    </a:p>
                  </a:txBody>
                  <a:tcPr marL="0" marR="0" marT="0" marB="0"/>
                </a:tc>
                <a:tc>
                  <a:txBody>
                    <a:bodyPr/>
                    <a:lstStyle/>
                    <a:p>
                      <a:pPr marL="67945">
                        <a:lnSpc>
                          <a:spcPct val="150000"/>
                        </a:lnSpc>
                        <a:spcBef>
                          <a:spcPts val="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Varchar(50)</a:t>
                      </a:r>
                    </a:p>
                  </a:txBody>
                  <a:tcPr marL="0" marR="0" marT="0" marB="0"/>
                </a:tc>
                <a:tc>
                  <a:txBody>
                    <a:bodyPr/>
                    <a:lstStyle/>
                    <a:p>
                      <a:pPr marL="67310">
                        <a:lnSpc>
                          <a:spcPct val="150000"/>
                        </a:lnSpc>
                        <a:spcBef>
                          <a:spcPts val="2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Picture_id</a:t>
                      </a:r>
                    </a:p>
                  </a:txBody>
                  <a:tcPr marL="0" marR="0" marT="0" marB="0"/>
                </a:tc>
                <a:tc>
                  <a:txBody>
                    <a:bodyPr/>
                    <a:lstStyle/>
                    <a:p>
                      <a:pPr marL="67945">
                        <a:lnSpc>
                          <a:spcPct val="150000"/>
                        </a:lnSpc>
                        <a:spcBef>
                          <a:spcPts val="20"/>
                        </a:spcBef>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2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bl>
          </a:graphicData>
        </a:graphic>
      </p:graphicFrame>
    </p:spTree>
    <p:extLst>
      <p:ext uri="{BB962C8B-B14F-4D97-AF65-F5344CB8AC3E}">
        <p14:creationId xmlns:p14="http://schemas.microsoft.com/office/powerpoint/2010/main" val="1220977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7573" y="271213"/>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15: “</a:t>
            </a:r>
            <a:r>
              <a:rPr lang="en-US" sz="2400" dirty="0" err="1">
                <a:latin typeface="Times New Roman" panose="02020603050405020304" pitchFamily="18" charset="0"/>
                <a:cs typeface="Times New Roman" panose="02020603050405020304" pitchFamily="18" charset="0"/>
              </a:rPr>
              <a:t>Tbl_product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1775384145"/>
              </p:ext>
            </p:extLst>
          </p:nvPr>
        </p:nvGraphicFramePr>
        <p:xfrm>
          <a:off x="671161" y="1239102"/>
          <a:ext cx="10871835" cy="5525668"/>
        </p:xfrm>
        <a:graphic>
          <a:graphicData uri="http://schemas.openxmlformats.org/drawingml/2006/table">
            <a:tbl>
              <a:tblPr firstRow="1" bandRow="1">
                <a:tableStyleId>{5C22544A-7EE6-4342-B048-85BDC9FD1C3A}</a:tableStyleId>
              </a:tblPr>
              <a:tblGrid>
                <a:gridCol w="3620931">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584267">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 thứ tự sản phẩm (Khóa</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p>
                      <a:pPr marL="67310">
                        <a:lnSpc>
                          <a:spcPct val="150000"/>
                        </a:lnSpc>
                        <a:spcBef>
                          <a:spcPts val="745"/>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Product_name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Tên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5"/>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Product_quantity</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5"/>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5"/>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Số lượng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Product_sold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Product_slug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Tên danh mục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75504095"/>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Category_id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Thương hiệu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30129100"/>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Brand_id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Danh mục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81754322"/>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Product_desc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Mô tả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3703952"/>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Product_content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Nội dung sản phẩm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97085683"/>
                  </a:ext>
                </a:extLst>
              </a:tr>
            </a:tbl>
          </a:graphicData>
        </a:graphic>
      </p:graphicFrame>
    </p:spTree>
    <p:extLst>
      <p:ext uri="{BB962C8B-B14F-4D97-AF65-F5344CB8AC3E}">
        <p14:creationId xmlns:p14="http://schemas.microsoft.com/office/powerpoint/2010/main" val="584368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15: “</a:t>
            </a:r>
            <a:r>
              <a:rPr lang="en-US" sz="2400" dirty="0" err="1">
                <a:latin typeface="Times New Roman" panose="02020603050405020304" pitchFamily="18" charset="0"/>
                <a:cs typeface="Times New Roman" panose="02020603050405020304" pitchFamily="18" charset="0"/>
              </a:rPr>
              <a:t>Tbl_product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447592851"/>
              </p:ext>
            </p:extLst>
          </p:nvPr>
        </p:nvGraphicFramePr>
        <p:xfrm>
          <a:off x="671161" y="1239102"/>
          <a:ext cx="10871835" cy="3057805"/>
        </p:xfrm>
        <a:graphic>
          <a:graphicData uri="http://schemas.openxmlformats.org/drawingml/2006/table">
            <a:tbl>
              <a:tblPr firstRow="1" bandRow="1">
                <a:tableStyleId>{5C22544A-7EE6-4342-B048-85BDC9FD1C3A}</a:tableStyleId>
              </a:tblPr>
              <a:tblGrid>
                <a:gridCol w="3620931">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584267">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Product_price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bán</a:t>
                      </a: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Product_price</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_cost</a:t>
                      </a: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Giá </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Product_img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Hình ảnh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Product_status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Trạng thái của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r h="372779">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Product_</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view</a:t>
                      </a:r>
                    </a:p>
                  </a:txBody>
                  <a:tcPr marL="0" marR="0" marT="0" marB="0"/>
                </a:tc>
                <a:tc>
                  <a:txBody>
                    <a:bodyPr/>
                    <a:lstStyle/>
                    <a:p>
                      <a:pPr marL="67945">
                        <a:lnSpc>
                          <a:spcPct val="150000"/>
                        </a:lnSpc>
                        <a:tabLst>
                          <a:tab pos="559435" algn="l"/>
                        </a:tabLs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75504095"/>
                  </a:ext>
                </a:extLst>
              </a:tr>
            </a:tbl>
          </a:graphicData>
        </a:graphic>
      </p:graphicFrame>
    </p:spTree>
    <p:extLst>
      <p:ext uri="{BB962C8B-B14F-4D97-AF65-F5344CB8AC3E}">
        <p14:creationId xmlns:p14="http://schemas.microsoft.com/office/powerpoint/2010/main" val="674736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16: “</a:t>
            </a:r>
            <a:r>
              <a:rPr lang="en-US" sz="2400" dirty="0" err="1">
                <a:latin typeface="Times New Roman" panose="02020603050405020304" pitchFamily="18" charset="0"/>
                <a:cs typeface="Times New Roman" panose="02020603050405020304" pitchFamily="18" charset="0"/>
              </a:rPr>
              <a:t>Tbl_quanhuyen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huyện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665505397"/>
              </p:ext>
            </p:extLst>
          </p:nvPr>
        </p:nvGraphicFramePr>
        <p:xfrm>
          <a:off x="602093" y="1239102"/>
          <a:ext cx="10871835" cy="2574887"/>
        </p:xfrm>
        <a:graphic>
          <a:graphicData uri="http://schemas.openxmlformats.org/drawingml/2006/table">
            <a:tbl>
              <a:tblPr firstRow="1" bandRow="1">
                <a:tableStyleId>{5C22544A-7EE6-4342-B048-85BDC9FD1C3A}</a:tableStyleId>
              </a:tblPr>
              <a:tblGrid>
                <a:gridCol w="3620931">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584267">
                <a:tc>
                  <a:txBody>
                    <a:bodyPr/>
                    <a:lstStyle/>
                    <a:p>
                      <a:pPr marL="67945">
                        <a:lnSpc>
                          <a:spcPct val="150000"/>
                        </a:lnSpc>
                        <a:spcBef>
                          <a:spcPts val="10"/>
                        </a:spcBef>
                      </a:pPr>
                      <a:r>
                        <a:rPr lang="vi-V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Maqh</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Varchar(5)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quận huyện (khó</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Name_quanhuyen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Tên quận huyên</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124134">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Varchar(30)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Loại</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501457"/>
                  </a:ext>
                </a:extLst>
              </a:tr>
              <a:tr h="37277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matp</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Mã thành phố</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1661863"/>
                  </a:ext>
                </a:extLst>
              </a:tr>
            </a:tbl>
          </a:graphicData>
        </a:graphic>
      </p:graphicFrame>
      <p:sp>
        <p:nvSpPr>
          <p:cNvPr id="7" name="TextBox 6">
            <a:extLst>
              <a:ext uri="{FF2B5EF4-FFF2-40B4-BE49-F238E27FC236}">
                <a16:creationId xmlns:a16="http://schemas.microsoft.com/office/drawing/2014/main" id="{337CFAEC-7172-9363-64A4-5436A51D2261}"/>
              </a:ext>
            </a:extLst>
          </p:cNvPr>
          <p:cNvSpPr txBox="1"/>
          <p:nvPr/>
        </p:nvSpPr>
        <p:spPr>
          <a:xfrm>
            <a:off x="602093" y="3900027"/>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17: “</a:t>
            </a:r>
            <a:r>
              <a:rPr lang="en-US" sz="2400" dirty="0" err="1">
                <a:latin typeface="Times New Roman" panose="02020603050405020304" pitchFamily="18" charset="0"/>
                <a:cs typeface="Times New Roman" panose="02020603050405020304" pitchFamily="18" charset="0"/>
              </a:rPr>
              <a:t>Tbl_rate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C0C35EBC-3B24-B448-EF96-9C6AD3DB7A11}"/>
              </a:ext>
            </a:extLst>
          </p:cNvPr>
          <p:cNvGraphicFramePr>
            <a:graphicFrameLocks noGrp="1"/>
          </p:cNvGraphicFramePr>
          <p:nvPr>
            <p:extLst>
              <p:ext uri="{D42A27DB-BD31-4B8C-83A1-F6EECF244321}">
                <p14:modId xmlns:p14="http://schemas.microsoft.com/office/powerpoint/2010/main" val="2996989708"/>
              </p:ext>
            </p:extLst>
          </p:nvPr>
        </p:nvGraphicFramePr>
        <p:xfrm>
          <a:off x="602093" y="4361692"/>
          <a:ext cx="10871835" cy="1905954"/>
        </p:xfrm>
        <a:graphic>
          <a:graphicData uri="http://schemas.openxmlformats.org/drawingml/2006/table">
            <a:tbl>
              <a:tblPr firstRow="1" bandRow="1">
                <a:tableStyleId>{5C22544A-7EE6-4342-B048-85BDC9FD1C3A}</a:tableStyleId>
              </a:tblPr>
              <a:tblGrid>
                <a:gridCol w="3623945">
                  <a:extLst>
                    <a:ext uri="{9D8B030D-6E8A-4147-A177-3AD203B41FA5}">
                      <a16:colId xmlns:a16="http://schemas.microsoft.com/office/drawing/2014/main" val="3179992489"/>
                    </a:ext>
                  </a:extLst>
                </a:gridCol>
                <a:gridCol w="3623945">
                  <a:extLst>
                    <a:ext uri="{9D8B030D-6E8A-4147-A177-3AD203B41FA5}">
                      <a16:colId xmlns:a16="http://schemas.microsoft.com/office/drawing/2014/main" val="1949159082"/>
                    </a:ext>
                  </a:extLst>
                </a:gridCol>
                <a:gridCol w="3623945">
                  <a:extLst>
                    <a:ext uri="{9D8B030D-6E8A-4147-A177-3AD203B41FA5}">
                      <a16:colId xmlns:a16="http://schemas.microsoft.com/office/drawing/2014/main" val="176300194"/>
                    </a:ext>
                  </a:extLst>
                </a:gridCol>
              </a:tblGrid>
              <a:tr h="370840">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811596"/>
                  </a:ext>
                </a:extLst>
              </a:tr>
              <a:tr h="370840">
                <a:tc>
                  <a:txBody>
                    <a:bodyPr/>
                    <a:lstStyle/>
                    <a:p>
                      <a:pPr marL="67945">
                        <a:lnSpc>
                          <a:spcPct val="150000"/>
                        </a:lnSpc>
                        <a:spcBef>
                          <a:spcPts val="10"/>
                        </a:spcBef>
                      </a:pPr>
                      <a:r>
                        <a:rPr lang="en-US"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Rate_id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Sao</a:t>
                      </a: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34247057"/>
                  </a:ext>
                </a:extLst>
              </a:tr>
              <a:tr h="370840">
                <a:tc>
                  <a:txBody>
                    <a:bodyPr/>
                    <a:lstStyle/>
                    <a:p>
                      <a:pPr marL="67945">
                        <a:lnSpc>
                          <a:spcPct val="150000"/>
                        </a:lnSpc>
                        <a:spcBef>
                          <a:spcPts val="10"/>
                        </a:spcBef>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Product_id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Mã sản phẩm</a:t>
                      </a:r>
                    </a:p>
                  </a:txBody>
                  <a:tcPr marL="0" marR="0" marT="0" marB="0"/>
                </a:tc>
                <a:extLst>
                  <a:ext uri="{0D108BD9-81ED-4DB2-BD59-A6C34878D82A}">
                    <a16:rowId xmlns:a16="http://schemas.microsoft.com/office/drawing/2014/main" val="2650229822"/>
                  </a:ext>
                </a:extLst>
              </a:tr>
              <a:tr h="370840">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Rate_rate</a:t>
                      </a:r>
                    </a:p>
                  </a:txBody>
                  <a:tcPr marL="0" marR="0" marT="0" marB="0"/>
                </a:tc>
                <a:tc>
                  <a:txBody>
                    <a:bodyPr/>
                    <a:lstStyle/>
                    <a:p>
                      <a:pPr marL="67945">
                        <a:lnSpc>
                          <a:spcPct val="150000"/>
                        </a:lnSpc>
                        <a:spcBef>
                          <a:spcPts val="1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sao</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2700195"/>
                  </a:ext>
                </a:extLst>
              </a:tr>
            </a:tbl>
          </a:graphicData>
        </a:graphic>
      </p:graphicFrame>
    </p:spTree>
    <p:extLst>
      <p:ext uri="{BB962C8B-B14F-4D97-AF65-F5344CB8AC3E}">
        <p14:creationId xmlns:p14="http://schemas.microsoft.com/office/powerpoint/2010/main" val="2427911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18: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Tbl_roles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này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quyền</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303850412"/>
              </p:ext>
            </p:extLst>
          </p:nvPr>
        </p:nvGraphicFramePr>
        <p:xfrm>
          <a:off x="602093" y="1239102"/>
          <a:ext cx="10871835" cy="1507702"/>
        </p:xfrm>
        <a:graphic>
          <a:graphicData uri="http://schemas.openxmlformats.org/drawingml/2006/table">
            <a:tbl>
              <a:tblPr firstRow="1" bandRow="1">
                <a:tableStyleId>{5C22544A-7EE6-4342-B048-85BDC9FD1C3A}</a:tableStyleId>
              </a:tblPr>
              <a:tblGrid>
                <a:gridCol w="3620931">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80853">
                <a:tc>
                  <a:txBody>
                    <a:bodyPr/>
                    <a:lstStyle/>
                    <a:p>
                      <a:pPr marL="67945">
                        <a:lnSpc>
                          <a:spcPct val="150000"/>
                        </a:lnSpc>
                        <a:spcBef>
                          <a:spcPts val="1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Id_roles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quyền</a:t>
                      </a: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0" marR="0" marT="0" marB="0"/>
                </a:tc>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p>
                  </a:txBody>
                  <a:tcPr marL="0" marR="0" marT="0" marB="0"/>
                </a:tc>
                <a:tc>
                  <a:txBody>
                    <a:bodyPr/>
                    <a:lstStyle/>
                    <a:p>
                      <a:pPr marL="67310">
                        <a:lnSpc>
                          <a:spcPct val="150000"/>
                        </a:lnSpc>
                        <a:spcBef>
                          <a:spcPts val="10"/>
                        </a:spcBef>
                        <a:spcAft>
                          <a:spcPts val="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bl>
          </a:graphicData>
        </a:graphic>
      </p:graphicFrame>
      <p:sp>
        <p:nvSpPr>
          <p:cNvPr id="7" name="TextBox 6">
            <a:extLst>
              <a:ext uri="{FF2B5EF4-FFF2-40B4-BE49-F238E27FC236}">
                <a16:creationId xmlns:a16="http://schemas.microsoft.com/office/drawing/2014/main" id="{337CFAEC-7172-9363-64A4-5436A51D2261}"/>
              </a:ext>
            </a:extLst>
          </p:cNvPr>
          <p:cNvSpPr txBox="1"/>
          <p:nvPr/>
        </p:nvSpPr>
        <p:spPr>
          <a:xfrm>
            <a:off x="533025" y="2746804"/>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19: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Tbl_shipping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này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 </a:t>
            </a:r>
            <a:r>
              <a:rPr lang="en-US" sz="2400" b="1" dirty="0" err="1">
                <a:latin typeface="Times New Roman" panose="02020603050405020304" pitchFamily="18" charset="0"/>
                <a:cs typeface="Times New Roman" panose="02020603050405020304" pitchFamily="18" charset="0"/>
              </a:rPr>
              <a:t>người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đặt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C0C35EBC-3B24-B448-EF96-9C6AD3DB7A11}"/>
              </a:ext>
            </a:extLst>
          </p:cNvPr>
          <p:cNvGraphicFramePr>
            <a:graphicFrameLocks noGrp="1"/>
          </p:cNvGraphicFramePr>
          <p:nvPr>
            <p:extLst>
              <p:ext uri="{D42A27DB-BD31-4B8C-83A1-F6EECF244321}">
                <p14:modId xmlns:p14="http://schemas.microsoft.com/office/powerpoint/2010/main" val="911780521"/>
              </p:ext>
            </p:extLst>
          </p:nvPr>
        </p:nvGraphicFramePr>
        <p:xfrm>
          <a:off x="602093" y="3137281"/>
          <a:ext cx="10871835" cy="3720719"/>
        </p:xfrm>
        <a:graphic>
          <a:graphicData uri="http://schemas.openxmlformats.org/drawingml/2006/table">
            <a:tbl>
              <a:tblPr firstRow="1" bandRow="1">
                <a:tableStyleId>{5C22544A-7EE6-4342-B048-85BDC9FD1C3A}</a:tableStyleId>
              </a:tblPr>
              <a:tblGrid>
                <a:gridCol w="3623945">
                  <a:extLst>
                    <a:ext uri="{9D8B030D-6E8A-4147-A177-3AD203B41FA5}">
                      <a16:colId xmlns:a16="http://schemas.microsoft.com/office/drawing/2014/main" val="3179992489"/>
                    </a:ext>
                  </a:extLst>
                </a:gridCol>
                <a:gridCol w="3623945">
                  <a:extLst>
                    <a:ext uri="{9D8B030D-6E8A-4147-A177-3AD203B41FA5}">
                      <a16:colId xmlns:a16="http://schemas.microsoft.com/office/drawing/2014/main" val="1949159082"/>
                    </a:ext>
                  </a:extLst>
                </a:gridCol>
                <a:gridCol w="3623945">
                  <a:extLst>
                    <a:ext uri="{9D8B030D-6E8A-4147-A177-3AD203B41FA5}">
                      <a16:colId xmlns:a16="http://schemas.microsoft.com/office/drawing/2014/main" val="176300194"/>
                    </a:ext>
                  </a:extLst>
                </a:gridCol>
              </a:tblGrid>
              <a:tr h="370840">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0811596"/>
                  </a:ext>
                </a:extLst>
              </a:tr>
              <a:tr h="486791">
                <a:tc>
                  <a:txBody>
                    <a:bodyPr/>
                    <a:lstStyle/>
                    <a:p>
                      <a:pPr marL="67945">
                        <a:lnSpc>
                          <a:spcPct val="150000"/>
                        </a:lnSpc>
                        <a:spcBef>
                          <a:spcPts val="10"/>
                        </a:spcBef>
                      </a:pPr>
                      <a:r>
                        <a:rPr lang="vi-V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Shipping_id</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(khóa chính)</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34247057"/>
                  </a:ext>
                </a:extLst>
              </a:tr>
              <a:tr h="121730">
                <a:tc>
                  <a:txBody>
                    <a:bodyPr/>
                    <a:lstStyle/>
                    <a:p>
                      <a:pPr marL="67945">
                        <a:lnSpc>
                          <a:spcPct val="150000"/>
                        </a:lnSpc>
                        <a:spcBef>
                          <a:spcPts val="1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Shipping_name</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Tên</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50229822"/>
                  </a:ext>
                </a:extLst>
              </a:tr>
              <a:tr h="370840">
                <a:tc>
                  <a:txBody>
                    <a:bodyPr/>
                    <a:lstStyle/>
                    <a:p>
                      <a:pPr marL="67945">
                        <a:lnSpc>
                          <a:spcPct val="150000"/>
                        </a:lnSpc>
                        <a:spcBef>
                          <a:spcPts val="1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Shipping_address</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Địa chỉ</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2700195"/>
                  </a:ext>
                </a:extLst>
              </a:tr>
              <a:tr h="370840">
                <a:tc>
                  <a:txBody>
                    <a:bodyPr/>
                    <a:lstStyle/>
                    <a:p>
                      <a:pPr marL="67945">
                        <a:lnSpc>
                          <a:spcPct val="150000"/>
                        </a:lnSpc>
                        <a:spcBef>
                          <a:spcPts val="10"/>
                        </a:spcBef>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Shipping_phone</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Số điện thoại</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10572320"/>
                  </a:ext>
                </a:extLst>
              </a:tr>
              <a:tr h="370840">
                <a:tc>
                  <a:txBody>
                    <a:bodyPr/>
                    <a:lstStyle/>
                    <a:p>
                      <a:pPr marL="67945">
                        <a:lnSpc>
                          <a:spcPct val="150000"/>
                        </a:lnSpc>
                        <a:spcBef>
                          <a:spcPts val="10"/>
                        </a:spcBef>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Shipping_email</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Địa chỉ email</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99493866"/>
                  </a:ext>
                </a:extLst>
              </a:tr>
              <a:tr h="370840">
                <a:tc>
                  <a:txBody>
                    <a:bodyPr/>
                    <a:lstStyle/>
                    <a:p>
                      <a:pPr marL="67945">
                        <a:lnSpc>
                          <a:spcPct val="150000"/>
                        </a:lnSpc>
                        <a:spcBef>
                          <a:spcPts val="10"/>
                        </a:spcBef>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Shipping_notes</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30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US" sz="2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Ghi chú</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55105294"/>
                  </a:ext>
                </a:extLst>
              </a:tr>
              <a:tr h="370840">
                <a:tc>
                  <a:txBody>
                    <a:bodyPr/>
                    <a:lstStyle/>
                    <a:p>
                      <a:pPr marL="67945">
                        <a:lnSpc>
                          <a:spcPct val="150000"/>
                        </a:lnSpc>
                        <a:spcBef>
                          <a:spcPts val="2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Shipping_method</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2300" dirty="0">
                          <a:effectLst/>
                          <a:latin typeface="Times New Roman" panose="02020603050405020304" pitchFamily="18" charset="0"/>
                          <a:ea typeface="Times New Roman" panose="02020603050405020304" pitchFamily="18" charset="0"/>
                          <a:cs typeface="Times New Roman" panose="02020603050405020304" pitchFamily="18" charset="0"/>
                        </a:rPr>
                        <a:t>Phương thức thanh toán</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33537358"/>
                  </a:ext>
                </a:extLst>
              </a:tr>
            </a:tbl>
          </a:graphicData>
        </a:graphic>
      </p:graphicFrame>
    </p:spTree>
    <p:extLst>
      <p:ext uri="{BB962C8B-B14F-4D97-AF65-F5344CB8AC3E}">
        <p14:creationId xmlns:p14="http://schemas.microsoft.com/office/powerpoint/2010/main" val="816993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20: “</a:t>
            </a:r>
            <a:r>
              <a:rPr lang="en-US" sz="2400" dirty="0" err="1">
                <a:latin typeface="Times New Roman" panose="02020603050405020304" pitchFamily="18" charset="0"/>
                <a:cs typeface="Times New Roman" panose="02020603050405020304" pitchFamily="18" charset="0"/>
              </a:rPr>
              <a:t>Tbl_slider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340475435"/>
              </p:ext>
            </p:extLst>
          </p:nvPr>
        </p:nvGraphicFramePr>
        <p:xfrm>
          <a:off x="602093" y="1239102"/>
          <a:ext cx="10871835" cy="2998219"/>
        </p:xfrm>
        <a:graphic>
          <a:graphicData uri="http://schemas.openxmlformats.org/drawingml/2006/table">
            <a:tbl>
              <a:tblPr firstRow="1" bandRow="1">
                <a:tableStyleId>{5C22544A-7EE6-4342-B048-85BDC9FD1C3A}</a:tableStyleId>
              </a:tblPr>
              <a:tblGrid>
                <a:gridCol w="3620931">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80853">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Slider_id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quảng cáo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Slider_name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Tên quảng cáo</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Slider_status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Trạng thái quảng cáo</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49470708"/>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Slider_img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Hình ảnh quảng cáo</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2318555"/>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Slider_desc</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Mô tả quản cáo</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36446217"/>
                  </a:ext>
                </a:extLst>
              </a:tr>
            </a:tbl>
          </a:graphicData>
        </a:graphic>
      </p:graphicFrame>
    </p:spTree>
    <p:extLst>
      <p:ext uri="{BB962C8B-B14F-4D97-AF65-F5344CB8AC3E}">
        <p14:creationId xmlns:p14="http://schemas.microsoft.com/office/powerpoint/2010/main" val="3266223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21: “</a:t>
            </a:r>
            <a:r>
              <a:rPr lang="en-US" sz="2400" dirty="0" err="1">
                <a:latin typeface="Times New Roman" panose="02020603050405020304" pitchFamily="18" charset="0"/>
                <a:cs typeface="Times New Roman" panose="02020603050405020304" pitchFamily="18" charset="0"/>
              </a:rPr>
              <a:t>Tbl_social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gmail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facebook</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106299100"/>
              </p:ext>
            </p:extLst>
          </p:nvPr>
        </p:nvGraphicFramePr>
        <p:xfrm>
          <a:off x="625548" y="1715352"/>
          <a:ext cx="10878616" cy="3546859"/>
        </p:xfrm>
        <a:graphic>
          <a:graphicData uri="http://schemas.openxmlformats.org/drawingml/2006/table">
            <a:tbl>
              <a:tblPr firstRow="1" bandRow="1">
                <a:tableStyleId>{5C22544A-7EE6-4342-B048-85BDC9FD1C3A}</a:tableStyleId>
              </a:tblPr>
              <a:tblGrid>
                <a:gridCol w="3627712">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80853">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Thứ tự tài khoản đăng nhập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Provider_user_id</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Mã người dùng</a:t>
                      </a:r>
                    </a:p>
                  </a:txBody>
                  <a:tcPr marL="0" marR="0" marT="0" marB="0"/>
                </a:tc>
                <a:extLst>
                  <a:ext uri="{0D108BD9-81ED-4DB2-BD59-A6C34878D82A}">
                    <a16:rowId xmlns:a16="http://schemas.microsoft.com/office/drawing/2014/main" val="2070388178"/>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provider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Phương thức đăng nhập </a:t>
                      </a:r>
                    </a:p>
                  </a:txBody>
                  <a:tcPr marL="0" marR="0" marT="0" marB="0"/>
                </a:tc>
                <a:extLst>
                  <a:ext uri="{0D108BD9-81ED-4DB2-BD59-A6C34878D82A}">
                    <a16:rowId xmlns:a16="http://schemas.microsoft.com/office/drawing/2014/main" val="3949470708"/>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Người dùng</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2318555"/>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Provider_user_</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email</a:t>
                      </a: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Email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36446217"/>
                  </a:ext>
                </a:extLst>
              </a:tr>
            </a:tbl>
          </a:graphicData>
        </a:graphic>
      </p:graphicFrame>
    </p:spTree>
    <p:extLst>
      <p:ext uri="{BB962C8B-B14F-4D97-AF65-F5344CB8AC3E}">
        <p14:creationId xmlns:p14="http://schemas.microsoft.com/office/powerpoint/2010/main" val="1182037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22: “</a:t>
            </a:r>
            <a:r>
              <a:rPr lang="en-US" sz="2400" dirty="0" err="1">
                <a:latin typeface="Times New Roman" panose="02020603050405020304" pitchFamily="18" charset="0"/>
                <a:cs typeface="Times New Roman" panose="02020603050405020304" pitchFamily="18" charset="0"/>
              </a:rPr>
              <a:t>Tbl</a:t>
            </a:r>
            <a:r>
              <a:rPr lang="en-US" sz="2400" dirty="0">
                <a:latin typeface="Times New Roman" panose="02020603050405020304" pitchFamily="18" charset="0"/>
                <a:cs typeface="Times New Roman" panose="02020603050405020304" pitchFamily="18" charset="0"/>
              </a:rPr>
              <a:t>_ statistical”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nhuận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3354921948"/>
              </p:ext>
            </p:extLst>
          </p:nvPr>
        </p:nvGraphicFramePr>
        <p:xfrm>
          <a:off x="625548" y="1453414"/>
          <a:ext cx="10878616" cy="3467216"/>
        </p:xfrm>
        <a:graphic>
          <a:graphicData uri="http://schemas.openxmlformats.org/drawingml/2006/table">
            <a:tbl>
              <a:tblPr firstRow="1" bandRow="1">
                <a:tableStyleId>{5C22544A-7EE6-4342-B048-85BDC9FD1C3A}</a:tableStyleId>
              </a:tblPr>
              <a:tblGrid>
                <a:gridCol w="3627712">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80853">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_statistical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 thự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Order_date</a:t>
                      </a: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Ngày đặt hàng</a:t>
                      </a:r>
                    </a:p>
                  </a:txBody>
                  <a:tcPr marL="0" marR="0" marT="0" marB="0"/>
                </a:tc>
                <a:extLst>
                  <a:ext uri="{0D108BD9-81ED-4DB2-BD59-A6C34878D82A}">
                    <a16:rowId xmlns:a16="http://schemas.microsoft.com/office/drawing/2014/main" val="2070388178"/>
                  </a:ext>
                </a:extLst>
              </a:tr>
              <a:tr h="496839">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Sales</a:t>
                      </a: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2</a:t>
                      </a: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Tiền bán hàng</a:t>
                      </a:r>
                    </a:p>
                  </a:txBody>
                  <a:tcPr marL="0" marR="0" marT="0" marB="0"/>
                </a:tc>
                <a:extLst>
                  <a:ext uri="{0D108BD9-81ED-4DB2-BD59-A6C34878D82A}">
                    <a16:rowId xmlns:a16="http://schemas.microsoft.com/office/drawing/2014/main" val="3949470708"/>
                  </a:ext>
                </a:extLst>
              </a:tr>
              <a:tr h="496839">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Profit</a:t>
                      </a:r>
                    </a:p>
                  </a:txBody>
                  <a:tcPr marL="0" marR="0" marT="0" marB="0"/>
                </a:tc>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Varchar(</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2</a:t>
                      </a: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Lợi nhuân</a:t>
                      </a:r>
                    </a:p>
                  </a:txBody>
                  <a:tcPr marL="0" marR="0" marT="0" marB="0"/>
                </a:tc>
                <a:extLst>
                  <a:ext uri="{0D108BD9-81ED-4DB2-BD59-A6C34878D82A}">
                    <a16:rowId xmlns:a16="http://schemas.microsoft.com/office/drawing/2014/main" val="3292318555"/>
                  </a:ext>
                </a:extLst>
              </a:tr>
              <a:tr h="420991">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Quantity</a:t>
                      </a:r>
                    </a:p>
                  </a:txBody>
                  <a:tcPr marL="0" marR="0" marT="0" marB="0"/>
                </a:tc>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Số lượng sản phẩm</a:t>
                      </a:r>
                    </a:p>
                  </a:txBody>
                  <a:tcPr marL="0" marR="0" marT="0" marB="0"/>
                </a:tc>
                <a:extLst>
                  <a:ext uri="{0D108BD9-81ED-4DB2-BD59-A6C34878D82A}">
                    <a16:rowId xmlns:a16="http://schemas.microsoft.com/office/drawing/2014/main" val="2336446217"/>
                  </a:ext>
                </a:extLst>
              </a:tr>
              <a:tr h="420991">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Total_order</a:t>
                      </a:r>
                    </a:p>
                  </a:txBody>
                  <a:tcPr marL="0" marR="0" marT="0" marB="0"/>
                </a:tc>
                <a:tc>
                  <a:txBody>
                    <a:bodyPr/>
                    <a:lstStyle/>
                    <a:p>
                      <a:pPr marL="67945">
                        <a:lnSpc>
                          <a:spcPct val="150000"/>
                        </a:lnSpc>
                        <a:spcBef>
                          <a:spcPts val="10"/>
                        </a:spcBef>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Int</a:t>
                      </a:r>
                    </a:p>
                  </a:txBody>
                  <a:tcPr marL="0" marR="0" marT="0" marB="0"/>
                </a:tc>
                <a:tc>
                  <a:txBody>
                    <a:bodyPr/>
                    <a:lstStyle/>
                    <a:p>
                      <a:pPr marL="67310">
                        <a:lnSpc>
                          <a:spcPct val="150000"/>
                        </a:lnSpc>
                        <a:spcBef>
                          <a:spcPts val="10"/>
                        </a:spcBef>
                        <a:spcAft>
                          <a:spcPts val="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43031978"/>
                  </a:ext>
                </a:extLst>
              </a:tr>
            </a:tbl>
          </a:graphicData>
        </a:graphic>
      </p:graphicFrame>
    </p:spTree>
    <p:extLst>
      <p:ext uri="{BB962C8B-B14F-4D97-AF65-F5344CB8AC3E}">
        <p14:creationId xmlns:p14="http://schemas.microsoft.com/office/powerpoint/2010/main" val="10371914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00546-1DBD-466A-AABF-4C1B554EE099}"/>
              </a:ext>
            </a:extLst>
          </p:cNvPr>
          <p:cNvSpPr txBox="1"/>
          <p:nvPr/>
        </p:nvSpPr>
        <p:spPr>
          <a:xfrm>
            <a:off x="625548" y="800976"/>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23: </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Tbl_tinhthanhpho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bảng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này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lưu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thông</a:t>
            </a:r>
            <a:r>
              <a:rPr lang="en-US" sz="2400" i="1" dirty="0">
                <a:latin typeface="Times New Roman" panose="02020603050405020304" pitchFamily="18" charset="0"/>
                <a:cs typeface="Times New Roman" panose="02020603050405020304" pitchFamily="18" charset="0"/>
              </a:rPr>
              <a:t> tin </a:t>
            </a:r>
            <a:r>
              <a:rPr lang="en-US" sz="2400" i="1" dirty="0" err="1">
                <a:latin typeface="Times New Roman" panose="02020603050405020304" pitchFamily="18" charset="0"/>
                <a:cs typeface="Times New Roman" panose="02020603050405020304" pitchFamily="18" charset="0"/>
              </a:rPr>
              <a:t>tên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thành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phố</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2488285616"/>
              </p:ext>
            </p:extLst>
          </p:nvPr>
        </p:nvGraphicFramePr>
        <p:xfrm>
          <a:off x="633412" y="1324196"/>
          <a:ext cx="10870752" cy="2004541"/>
        </p:xfrm>
        <a:graphic>
          <a:graphicData uri="http://schemas.openxmlformats.org/drawingml/2006/table">
            <a:tbl>
              <a:tblPr firstRow="1" bandRow="1">
                <a:tableStyleId>{5C22544A-7EE6-4342-B048-85BDC9FD1C3A}</a:tableStyleId>
              </a:tblPr>
              <a:tblGrid>
                <a:gridCol w="3619848">
                  <a:extLst>
                    <a:ext uri="{9D8B030D-6E8A-4147-A177-3AD203B41FA5}">
                      <a16:colId xmlns:a16="http://schemas.microsoft.com/office/drawing/2014/main" val="2008559555"/>
                    </a:ext>
                  </a:extLst>
                </a:gridCol>
                <a:gridCol w="3625452">
                  <a:extLst>
                    <a:ext uri="{9D8B030D-6E8A-4147-A177-3AD203B41FA5}">
                      <a16:colId xmlns:a16="http://schemas.microsoft.com/office/drawing/2014/main" val="849347371"/>
                    </a:ext>
                  </a:extLst>
                </a:gridCol>
                <a:gridCol w="3625452">
                  <a:extLst>
                    <a:ext uri="{9D8B030D-6E8A-4147-A177-3AD203B41FA5}">
                      <a16:colId xmlns:a16="http://schemas.microsoft.com/office/drawing/2014/main" val="2013114221"/>
                    </a:ext>
                  </a:extLst>
                </a:gridCol>
              </a:tblGrid>
              <a:tr h="527945">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480853">
                <a:tc>
                  <a:txBody>
                    <a:bodyPr/>
                    <a:lstStyle/>
                    <a:p>
                      <a:pPr marL="67945">
                        <a:lnSpc>
                          <a:spcPct val="150000"/>
                        </a:lnSpc>
                        <a:spcBef>
                          <a:spcPts val="20"/>
                        </a:spcBef>
                      </a:pPr>
                      <a:r>
                        <a:rPr lang="vi-V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Varchar(5)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thành phố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98998029"/>
                  </a:ext>
                </a:extLst>
              </a:tr>
              <a:tr h="496839">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Name_city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Tên thành phố</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0388178"/>
                  </a:ext>
                </a:extLst>
              </a:tr>
              <a:tr h="496839">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Varchar(30)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Loại</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49470708"/>
                  </a:ext>
                </a:extLst>
              </a:tr>
            </a:tbl>
          </a:graphicData>
        </a:graphic>
      </p:graphicFrame>
      <p:sp>
        <p:nvSpPr>
          <p:cNvPr id="7" name="TextBox 6">
            <a:extLst>
              <a:ext uri="{FF2B5EF4-FFF2-40B4-BE49-F238E27FC236}">
                <a16:creationId xmlns:a16="http://schemas.microsoft.com/office/drawing/2014/main" id="{0BE22191-095B-BB7D-1755-7BEE01054825}"/>
              </a:ext>
            </a:extLst>
          </p:cNvPr>
          <p:cNvSpPr txBox="1"/>
          <p:nvPr/>
        </p:nvSpPr>
        <p:spPr>
          <a:xfrm>
            <a:off x="687836" y="3432078"/>
            <a:ext cx="10940903"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24: “</a:t>
            </a:r>
            <a:r>
              <a:rPr lang="en-US" sz="2400" dirty="0" err="1">
                <a:latin typeface="Times New Roman" panose="02020603050405020304" pitchFamily="18" charset="0"/>
                <a:cs typeface="Times New Roman" panose="02020603050405020304" pitchFamily="18" charset="0"/>
              </a:rPr>
              <a:t>Tbl_xaphuongthitran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phường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lang="en-US" sz="2400" i="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9D84F6B0-B751-FBC8-989A-49B0BE9321BE}"/>
              </a:ext>
            </a:extLst>
          </p:cNvPr>
          <p:cNvGraphicFramePr>
            <a:graphicFrameLocks noGrp="1"/>
          </p:cNvGraphicFramePr>
          <p:nvPr>
            <p:extLst>
              <p:ext uri="{D42A27DB-BD31-4B8C-83A1-F6EECF244321}">
                <p14:modId xmlns:p14="http://schemas.microsoft.com/office/powerpoint/2010/main" val="3074131816"/>
              </p:ext>
            </p:extLst>
          </p:nvPr>
        </p:nvGraphicFramePr>
        <p:xfrm>
          <a:off x="625548" y="3913669"/>
          <a:ext cx="10878615" cy="2388872"/>
        </p:xfrm>
        <a:graphic>
          <a:graphicData uri="http://schemas.openxmlformats.org/drawingml/2006/table">
            <a:tbl>
              <a:tblPr firstRow="1" bandRow="1">
                <a:tableStyleId>{5C22544A-7EE6-4342-B048-85BDC9FD1C3A}</a:tableStyleId>
              </a:tblPr>
              <a:tblGrid>
                <a:gridCol w="3626205">
                  <a:extLst>
                    <a:ext uri="{9D8B030D-6E8A-4147-A177-3AD203B41FA5}">
                      <a16:colId xmlns:a16="http://schemas.microsoft.com/office/drawing/2014/main" val="893480981"/>
                    </a:ext>
                  </a:extLst>
                </a:gridCol>
                <a:gridCol w="3626205">
                  <a:extLst>
                    <a:ext uri="{9D8B030D-6E8A-4147-A177-3AD203B41FA5}">
                      <a16:colId xmlns:a16="http://schemas.microsoft.com/office/drawing/2014/main" val="2237895871"/>
                    </a:ext>
                  </a:extLst>
                </a:gridCol>
                <a:gridCol w="3626205">
                  <a:extLst>
                    <a:ext uri="{9D8B030D-6E8A-4147-A177-3AD203B41FA5}">
                      <a16:colId xmlns:a16="http://schemas.microsoft.com/office/drawing/2014/main" val="3720355569"/>
                    </a:ext>
                  </a:extLst>
                </a:gridCol>
              </a:tblGrid>
              <a:tr h="370840">
                <a:tc>
                  <a:txBody>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7629648"/>
                  </a:ext>
                </a:extLst>
              </a:tr>
              <a:tr h="370840">
                <a:tc>
                  <a:txBody>
                    <a:bodyPr/>
                    <a:lstStyle/>
                    <a:p>
                      <a:pPr marL="67945">
                        <a:lnSpc>
                          <a:spcPct val="150000"/>
                        </a:lnSpc>
                        <a:spcBef>
                          <a:spcPts val="20"/>
                        </a:spcBef>
                      </a:pPr>
                      <a:r>
                        <a:rPr lang="vi-V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20"/>
                        </a:spcBef>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Varchar(5)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20"/>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Mã thành phố (khóa chính)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283363"/>
                  </a:ext>
                </a:extLst>
              </a:tr>
              <a:tr h="370840">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Name_city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Tên thành phố</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01968451"/>
                  </a:ext>
                </a:extLst>
              </a:tr>
              <a:tr h="370840">
                <a:tc>
                  <a:txBody>
                    <a:bodyPr/>
                    <a:lstStyle/>
                    <a:p>
                      <a:pPr marL="67945">
                        <a:lnSpc>
                          <a:spcPct val="150000"/>
                        </a:lnSpc>
                        <a:spcBef>
                          <a:spcPts val="10"/>
                        </a:spcBef>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10"/>
                        </a:spcBef>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Varchar(30)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spcBef>
                          <a:spcPts val="1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Loại</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62849357"/>
                  </a:ext>
                </a:extLst>
              </a:tr>
              <a:tr h="370840">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maqh</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50000"/>
                        </a:lnSpc>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Mã quận huyện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12429024"/>
                  </a:ext>
                </a:extLst>
              </a:tr>
            </a:tbl>
          </a:graphicData>
        </a:graphic>
      </p:graphicFrame>
    </p:spTree>
    <p:extLst>
      <p:ext uri="{BB962C8B-B14F-4D97-AF65-F5344CB8AC3E}">
        <p14:creationId xmlns:p14="http://schemas.microsoft.com/office/powerpoint/2010/main" val="1560284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500064" y="299546"/>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Tên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tài</a:t>
            </a: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7D7275-E2B0-48B2-BCA8-ACFE1D69898C}"/>
              </a:ext>
            </a:extLst>
          </p:cNvPr>
          <p:cNvSpPr txBox="1"/>
          <p:nvPr/>
        </p:nvSpPr>
        <p:spPr>
          <a:xfrm>
            <a:off x="1090608" y="798516"/>
            <a:ext cx="1083468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bán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Kim Long</a:t>
            </a:r>
          </a:p>
        </p:txBody>
      </p:sp>
      <p:sp>
        <p:nvSpPr>
          <p:cNvPr id="5" name="TextBox 4">
            <a:extLst>
              <a:ext uri="{FF2B5EF4-FFF2-40B4-BE49-F238E27FC236}">
                <a16:creationId xmlns:a16="http://schemas.microsoft.com/office/drawing/2014/main" id="{F9CFBCAA-C48A-4A21-8B2A-D4850F4EFF41}"/>
              </a:ext>
            </a:extLst>
          </p:cNvPr>
          <p:cNvSpPr txBox="1"/>
          <p:nvPr/>
        </p:nvSpPr>
        <p:spPr>
          <a:xfrm>
            <a:off x="500064" y="1321736"/>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do </a:t>
            </a:r>
            <a:r>
              <a:rPr lang="en-US" sz="2400" b="1" dirty="0" err="1">
                <a:latin typeface="Times New Roman" panose="02020603050405020304" pitchFamily="18" charset="0"/>
                <a:cs typeface="Times New Roman" panose="02020603050405020304" pitchFamily="18" charset="0"/>
              </a:rPr>
              <a:t>chọn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tài</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92CF0C-93A6-4940-B67D-4B476E75EC20}"/>
              </a:ext>
            </a:extLst>
          </p:cNvPr>
          <p:cNvSpPr txBox="1">
            <a:spLocks/>
          </p:cNvSpPr>
          <p:nvPr/>
        </p:nvSpPr>
        <p:spPr>
          <a:xfrm>
            <a:off x="655320" y="1844956"/>
            <a:ext cx="10881360" cy="5078313"/>
          </a:xfrm>
          <a:prstGeom prst="rect">
            <a:avLst/>
          </a:prstGeom>
          <a:noFill/>
        </p:spPr>
        <p:txBody>
          <a:bodyPr wrap="square" rtlCol="0">
            <a:spAutoFit/>
          </a:bodyPr>
          <a:lstStyle/>
          <a:p>
            <a:pPr marL="458788" indent="914400" algn="just"/>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internet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endParaRPr lang="en-US" dirty="0">
              <a:latin typeface="Times New Roman" panose="02020603050405020304" pitchFamily="18" charset="0"/>
              <a:cs typeface="Times New Roman" panose="02020603050405020304" pitchFamily="18" charset="0"/>
            </a:endParaRPr>
          </a:p>
          <a:p>
            <a:pPr marL="458788" indent="455613" algn="just"/>
            <a:r>
              <a:rPr lang="en-US" dirty="0" err="1">
                <a:latin typeface="Times New Roman" panose="02020603050405020304" pitchFamily="18" charset="0"/>
                <a:ea typeface="Times New Roman" panose="02020603050405020304" pitchFamily="18" charset="0"/>
              </a:rPr>
              <a:t>Nhằm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giúp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cửa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thiết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bị</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điện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thoại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nhỏ</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vừa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phẩm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rộng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rãi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người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tiêu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dùng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hỗ</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việc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bán</a:t>
            </a:r>
            <a:r>
              <a:rPr lang="en-US" dirty="0">
                <a:latin typeface="Times New Roman" panose="02020603050405020304" pitchFamily="18" charset="0"/>
                <a:ea typeface="Times New Roman" panose="02020603050405020304" pitchFamily="18" charset="0"/>
              </a:rPr>
              <a:t> qua </a:t>
            </a:r>
            <a:r>
              <a:rPr lang="en-US" dirty="0" err="1">
                <a:latin typeface="Times New Roman" panose="02020603050405020304" pitchFamily="18" charset="0"/>
                <a:ea typeface="Times New Roman" panose="02020603050405020304" pitchFamily="18" charset="0"/>
              </a:rPr>
              <a:t>mạng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một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nhanh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chống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kiệm</a:t>
            </a:r>
            <a:r>
              <a:rPr lang="en-US" dirty="0">
                <a:latin typeface="Times New Roman" panose="02020603050405020304" pitchFamily="18" charset="0"/>
                <a:ea typeface="Times New Roman" panose="02020603050405020304" pitchFamily="18" charset="0"/>
              </a:rPr>
              <a:t> chi </a:t>
            </a:r>
            <a:r>
              <a:rPr lang="en-US" dirty="0" err="1">
                <a:latin typeface="Times New Roman" panose="02020603050405020304" pitchFamily="18" charset="0"/>
                <a:ea typeface="Times New Roman" panose="02020603050405020304" pitchFamily="18" charset="0"/>
              </a:rPr>
              <a:t>phí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thời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Giúp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khách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lựa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chọn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mình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một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chiếc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điện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thoại</a:t>
            </a:r>
            <a:r>
              <a:rPr lang="en-US" dirty="0">
                <a:latin typeface="Times New Roman" panose="02020603050405020304" pitchFamily="18" charset="0"/>
                <a:ea typeface="Times New Roman" panose="02020603050405020304" pitchFamily="18" charset="0"/>
              </a:rPr>
              <a:t> hay </a:t>
            </a:r>
            <a:r>
              <a:rPr lang="en-US" dirty="0" err="1">
                <a:latin typeface="Times New Roman" panose="02020603050405020304" pitchFamily="18" charset="0"/>
                <a:ea typeface="Times New Roman" panose="02020603050405020304" pitchFamily="18" charset="0"/>
              </a:rPr>
              <a:t>chiếc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máy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tính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ưng</a:t>
            </a:r>
            <a:r>
              <a:rPr lang="en-US" dirty="0">
                <a:latin typeface="Times New Roman" panose="02020603050405020304" pitchFamily="18" charset="0"/>
                <a:ea typeface="Times New Roman" panose="02020603050405020304" pitchFamily="18" charset="0"/>
              </a:rPr>
              <a:t> ý </a:t>
            </a:r>
            <a:r>
              <a:rPr lang="en-US" dirty="0" err="1">
                <a:latin typeface="Times New Roman" panose="02020603050405020304" pitchFamily="18" charset="0"/>
                <a:ea typeface="Times New Roman" panose="02020603050405020304" pitchFamily="18" charset="0"/>
              </a:rPr>
              <a:t>đáp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ứng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theo</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cầu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mình</a:t>
            </a:r>
            <a:r>
              <a:rPr lang="en-US" spc="-2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mà</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không</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cần</a:t>
            </a:r>
            <a:r>
              <a:rPr lang="en-US" spc="-2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phải</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đến</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tận</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nơi</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để</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spc="-2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mua</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a:t>
            </a:r>
            <a:r>
              <a:rPr lang="en-US" spc="-2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khách</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có</a:t>
            </a:r>
            <a:r>
              <a:rPr lang="en-US" spc="-20"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thể</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xem</a:t>
            </a:r>
            <a:r>
              <a:rPr lang="en-US" spc="-15"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trực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tuyến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trên</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website</a:t>
            </a:r>
          </a:p>
          <a:p>
            <a:pPr marL="458788" indent="455613" algn="just"/>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những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lý</a:t>
            </a:r>
            <a:r>
              <a:rPr lang="en-US" dirty="0">
                <a:latin typeface="Times New Roman" panose="02020603050405020304" pitchFamily="18" charset="0"/>
                <a:ea typeface="Tahoma" panose="020B0604030504040204" pitchFamily="34" charset="0"/>
                <a:cs typeface="Times New Roman" panose="02020603050405020304" pitchFamily="18" charset="0"/>
              </a:rPr>
              <a:t> do </a:t>
            </a:r>
            <a:r>
              <a:rPr lang="en-US" dirty="0" err="1">
                <a:latin typeface="Times New Roman" panose="02020603050405020304" pitchFamily="18" charset="0"/>
                <a:ea typeface="Tahoma" panose="020B0604030504040204" pitchFamily="34" charset="0"/>
                <a:cs typeface="Times New Roman" panose="02020603050405020304" pitchFamily="18" charset="0"/>
              </a:rPr>
              <a:t>trên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em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quyết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định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thực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hiện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tài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b="1" dirty="0">
                <a:latin typeface="Times New Roman" panose="02020603050405020304" pitchFamily="18" charset="0"/>
                <a:ea typeface="Tahoma" panose="020B0604030504040204" pitchFamily="34" charset="0"/>
                <a:cs typeface="Times New Roman" panose="02020603050405020304" pitchFamily="18" charset="0"/>
              </a:rPr>
              <a:t>“</a:t>
            </a:r>
            <a:r>
              <a:rPr lang="en-US" b="1" dirty="0" err="1">
                <a:latin typeface="Times New Roman" panose="02020603050405020304" pitchFamily="18" charset="0"/>
                <a:ea typeface="Tahoma" panose="020B0604030504040204" pitchFamily="34" charset="0"/>
                <a:cs typeface="Times New Roman" panose="02020603050405020304" pitchFamily="18" charset="0"/>
              </a:rPr>
              <a:t>Xây</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dựng</a:t>
            </a:r>
            <a:r>
              <a:rPr lang="en-US" b="1" dirty="0">
                <a:latin typeface="Times New Roman" panose="02020603050405020304" pitchFamily="18" charset="0"/>
                <a:ea typeface="Tahoma" panose="020B0604030504040204" pitchFamily="34" charset="0"/>
                <a:cs typeface="Times New Roman" panose="02020603050405020304" pitchFamily="18" charset="0"/>
              </a:rPr>
              <a:t> website </a:t>
            </a:r>
            <a:r>
              <a:rPr lang="en-US" b="1" dirty="0" err="1">
                <a:latin typeface="Times New Roman" panose="02020603050405020304" pitchFamily="18" charset="0"/>
                <a:ea typeface="Tahoma" panose="020B0604030504040204" pitchFamily="34" charset="0"/>
                <a:cs typeface="Times New Roman" panose="02020603050405020304" pitchFamily="18" charset="0"/>
              </a:rPr>
              <a:t>bán</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điện</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thoại</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cho</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cửa</a:t>
            </a:r>
            <a:r>
              <a:rPr lang="en-US" b="1" dirty="0">
                <a:latin typeface="Times New Roman" panose="02020603050405020304" pitchFamily="18" charset="0"/>
                <a:ea typeface="Tahoma" panose="020B0604030504040204" pitchFamily="34" charset="0"/>
                <a:cs typeface="Times New Roman" panose="02020603050405020304" pitchFamily="18" charset="0"/>
              </a:rPr>
              <a:t> </a:t>
            </a:r>
            <a:r>
              <a:rPr lang="en-US" b="1" dirty="0" err="1">
                <a:latin typeface="Times New Roman" panose="02020603050405020304" pitchFamily="18" charset="0"/>
                <a:ea typeface="Tahoma" panose="020B0604030504040204" pitchFamily="34" charset="0"/>
                <a:cs typeface="Times New Roman" panose="02020603050405020304" pitchFamily="18" charset="0"/>
              </a:rPr>
              <a:t>hàng</a:t>
            </a:r>
            <a:r>
              <a:rPr lang="en-US" b="1" dirty="0">
                <a:latin typeface="Times New Roman" panose="02020603050405020304" pitchFamily="18" charset="0"/>
                <a:ea typeface="Tahoma" panose="020B0604030504040204" pitchFamily="34" charset="0"/>
                <a:cs typeface="Times New Roman" panose="02020603050405020304" pitchFamily="18" charset="0"/>
              </a:rPr>
              <a:t> Kim Long”</a:t>
            </a:r>
            <a:r>
              <a:rPr lang="en-US" dirty="0">
                <a:latin typeface="Times New Roman" panose="02020603050405020304" pitchFamily="18" charset="0"/>
                <a:ea typeface="Tahoma" panose="020B0604030504040204" pitchFamily="34" charset="0"/>
                <a:cs typeface="Times New Roman" panose="02020603050405020304" pitchFamily="18" charset="0"/>
              </a:rPr>
              <a:t>. Website </a:t>
            </a:r>
            <a:r>
              <a:rPr lang="en-US" dirty="0" err="1">
                <a:latin typeface="Times New Roman" panose="02020603050405020304" pitchFamily="18" charset="0"/>
                <a:ea typeface="Tahoma" panose="020B0604030504040204" pitchFamily="34" charset="0"/>
                <a:cs typeface="Times New Roman" panose="02020603050405020304" pitchFamily="18" charset="0"/>
              </a:rPr>
              <a:t>cung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cấp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thông</a:t>
            </a:r>
            <a:r>
              <a:rPr lang="en-US" dirty="0">
                <a:latin typeface="Times New Roman" panose="02020603050405020304" pitchFamily="18" charset="0"/>
                <a:ea typeface="Tahoma" panose="020B0604030504040204" pitchFamily="34" charset="0"/>
                <a:cs typeface="Times New Roman" panose="02020603050405020304" pitchFamily="18" charset="0"/>
              </a:rPr>
              <a:t> tin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nhanh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chóng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đầy</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đủ</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chỉ</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thao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tác</a:t>
            </a:r>
            <a:r>
              <a:rPr lang="en-US" dirty="0">
                <a:latin typeface="Times New Roman" panose="02020603050405020304" pitchFamily="18" charset="0"/>
                <a:ea typeface="Tahoma" panose="020B0604030504040204" pitchFamily="34" charset="0"/>
                <a:cs typeface="Times New Roman" panose="02020603050405020304" pitchFamily="18" charset="0"/>
              </a:rPr>
              <a:t> click </a:t>
            </a:r>
            <a:r>
              <a:rPr lang="en-US" dirty="0" err="1">
                <a:latin typeface="Times New Roman" panose="02020603050405020304" pitchFamily="18" charset="0"/>
                <a:ea typeface="Tahoma" panose="020B0604030504040204" pitchFamily="34" charset="0"/>
                <a:cs typeface="Times New Roman" panose="02020603050405020304" pitchFamily="18" charset="0"/>
              </a:rPr>
              <a:t>chuột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khách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hàng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có</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thể</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tìm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được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sản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phẩm</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phù</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hợp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mình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từ</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giá</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cả</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đến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kiểu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tính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năng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phù</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hợp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với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mọi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tầng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lớp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sử</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dụng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Thỏa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mãn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cầu</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của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người</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dùng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và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nhanh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chóng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là</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thành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công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mà</a:t>
            </a:r>
            <a:r>
              <a:rPr lang="en-US" dirty="0">
                <a:latin typeface="Times New Roman" panose="02020603050405020304" pitchFamily="18" charset="0"/>
                <a:ea typeface="Tahoma" panose="020B0604030504040204" pitchFamily="34" charset="0"/>
                <a:cs typeface="Times New Roman" panose="02020603050405020304" pitchFamily="18" charset="0"/>
              </a:rPr>
              <a:t> website </a:t>
            </a:r>
            <a:r>
              <a:rPr lang="en-US" dirty="0" err="1">
                <a:latin typeface="Times New Roman" panose="02020603050405020304" pitchFamily="18" charset="0"/>
                <a:ea typeface="Tahoma" panose="020B0604030504040204" pitchFamily="34" charset="0"/>
                <a:cs typeface="Times New Roman" panose="02020603050405020304" pitchFamily="18" charset="0"/>
              </a:rPr>
              <a:t>mang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đến</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458788" indent="914400"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443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Danh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sách</a:t>
            </a:r>
            <a:r>
              <a:rPr lang="en-US" sz="2800" b="1" dirty="0">
                <a:latin typeface="Times New Roman" panose="02020603050405020304" pitchFamily="18" charset="0"/>
                <a:cs typeface="Times New Roman" panose="02020603050405020304" pitchFamily="18" charset="0"/>
              </a:rPr>
              <a:t> Actor</a:t>
            </a:r>
          </a:p>
        </p:txBody>
      </p:sp>
      <p:graphicFrame>
        <p:nvGraphicFramePr>
          <p:cNvPr id="6" name="Table 6">
            <a:extLst>
              <a:ext uri="{FF2B5EF4-FFF2-40B4-BE49-F238E27FC236}">
                <a16:creationId xmlns:a16="http://schemas.microsoft.com/office/drawing/2014/main" id="{7040C119-1B27-4ECB-9AA5-2D0A755F8F4A}"/>
              </a:ext>
            </a:extLst>
          </p:cNvPr>
          <p:cNvGraphicFramePr>
            <a:graphicFrameLocks noGrp="1"/>
          </p:cNvGraphicFramePr>
          <p:nvPr>
            <p:extLst>
              <p:ext uri="{D42A27DB-BD31-4B8C-83A1-F6EECF244321}">
                <p14:modId xmlns:p14="http://schemas.microsoft.com/office/powerpoint/2010/main" val="3321427129"/>
              </p:ext>
            </p:extLst>
          </p:nvPr>
        </p:nvGraphicFramePr>
        <p:xfrm>
          <a:off x="528637" y="800976"/>
          <a:ext cx="10870752" cy="5109288"/>
        </p:xfrm>
        <a:graphic>
          <a:graphicData uri="http://schemas.openxmlformats.org/drawingml/2006/table">
            <a:tbl>
              <a:tblPr firstRow="1" bandRow="1">
                <a:tableStyleId>{5C22544A-7EE6-4342-B048-85BDC9FD1C3A}</a:tableStyleId>
              </a:tblPr>
              <a:tblGrid>
                <a:gridCol w="1285876">
                  <a:extLst>
                    <a:ext uri="{9D8B030D-6E8A-4147-A177-3AD203B41FA5}">
                      <a16:colId xmlns:a16="http://schemas.microsoft.com/office/drawing/2014/main" val="2008559555"/>
                    </a:ext>
                  </a:extLst>
                </a:gridCol>
                <a:gridCol w="2286000">
                  <a:extLst>
                    <a:ext uri="{9D8B030D-6E8A-4147-A177-3AD203B41FA5}">
                      <a16:colId xmlns:a16="http://schemas.microsoft.com/office/drawing/2014/main" val="849347371"/>
                    </a:ext>
                  </a:extLst>
                </a:gridCol>
                <a:gridCol w="7298876">
                  <a:extLst>
                    <a:ext uri="{9D8B030D-6E8A-4147-A177-3AD203B41FA5}">
                      <a16:colId xmlns:a16="http://schemas.microsoft.com/office/drawing/2014/main" val="2013114221"/>
                    </a:ext>
                  </a:extLst>
                </a:gridCol>
              </a:tblGrid>
              <a:tr h="568928">
                <a:tc>
                  <a:txBody>
                    <a:bodyPr/>
                    <a:lstStyle/>
                    <a:p>
                      <a:r>
                        <a:rPr lang="en-US" sz="2400" dirty="0">
                          <a:latin typeface="Times New Roman" panose="02020603050405020304" pitchFamily="18" charset="0"/>
                          <a:cs typeface="Times New Roman" panose="02020603050405020304" pitchFamily="18" charset="0"/>
                        </a:rPr>
                        <a:t>STT</a:t>
                      </a:r>
                    </a:p>
                  </a:txBody>
                  <a:tcPr/>
                </a:tc>
                <a:tc>
                  <a:txBody>
                    <a:bodyPr/>
                    <a:lstStyle/>
                    <a:p>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kiệu</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738372"/>
                  </a:ext>
                </a:extLst>
              </a:tr>
              <a:tr h="1710530">
                <a:tc>
                  <a:txBody>
                    <a:bodyPr/>
                    <a:lstStyle/>
                    <a:p>
                      <a:pPr marL="67945">
                        <a:lnSpc>
                          <a:spcPct val="150000"/>
                        </a:lnSpc>
                        <a:spcBef>
                          <a:spcPts val="20"/>
                        </a:spcBef>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65150">
                        <a:lnSpc>
                          <a:spcPct val="150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nSpc>
                          <a:spcPct val="150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webstie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8998029"/>
                  </a:ext>
                </a:extLst>
              </a:tr>
              <a:tr h="1119300">
                <a:tc>
                  <a:txBody>
                    <a:bodyPr/>
                    <a:lstStyle/>
                    <a:p>
                      <a:pPr marL="67945">
                        <a:lnSpc>
                          <a:spcPct val="150000"/>
                        </a:lnSpc>
                        <a:spcBef>
                          <a:spcPts val="1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0" marR="0" marT="0" marB="0"/>
                </a:tc>
                <a:tc>
                  <a:txBody>
                    <a:bodyPr/>
                    <a:lstStyle/>
                    <a:p>
                      <a:pPr marR="565150">
                        <a:lnSpc>
                          <a:spcPct val="150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Nhân viên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nSpc>
                          <a:spcPct val="150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Nhân viên ở đây là người được admin cung cấp cho một số chức năng nhất định của website</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0388178"/>
                  </a:ext>
                </a:extLst>
              </a:tr>
              <a:tr h="1710530">
                <a:tc>
                  <a:txBody>
                    <a:bodyPr/>
                    <a:lstStyle/>
                    <a:p>
                      <a:pPr marL="67945">
                        <a:lnSpc>
                          <a:spcPct val="150000"/>
                        </a:lnSpc>
                        <a:spcBef>
                          <a:spcPts val="1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0" marR="0" marT="0" marB="0"/>
                </a:tc>
                <a:tc>
                  <a:txBody>
                    <a:bodyPr/>
                    <a:lstStyle/>
                    <a:p>
                      <a:pPr marR="565150">
                        <a:lnSpc>
                          <a:spcPct val="150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Khách hàng</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nSpc>
                          <a:spcPct val="150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đây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9470708"/>
                  </a:ext>
                </a:extLst>
              </a:tr>
            </a:tbl>
          </a:graphicData>
        </a:graphic>
      </p:graphicFrame>
    </p:spTree>
    <p:extLst>
      <p:ext uri="{BB962C8B-B14F-4D97-AF65-F5344CB8AC3E}">
        <p14:creationId xmlns:p14="http://schemas.microsoft.com/office/powerpoint/2010/main" val="845287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website</a:t>
            </a:r>
          </a:p>
        </p:txBody>
      </p:sp>
      <p:graphicFrame>
        <p:nvGraphicFramePr>
          <p:cNvPr id="2" name="Table 2">
            <a:extLst>
              <a:ext uri="{FF2B5EF4-FFF2-40B4-BE49-F238E27FC236}">
                <a16:creationId xmlns:a16="http://schemas.microsoft.com/office/drawing/2014/main" id="{B3A3FE26-DBCD-ACAD-A693-E360D55DAA2B}"/>
              </a:ext>
            </a:extLst>
          </p:cNvPr>
          <p:cNvGraphicFramePr>
            <a:graphicFrameLocks noGrp="1"/>
          </p:cNvGraphicFramePr>
          <p:nvPr>
            <p:extLst>
              <p:ext uri="{D42A27DB-BD31-4B8C-83A1-F6EECF244321}">
                <p14:modId xmlns:p14="http://schemas.microsoft.com/office/powerpoint/2010/main" val="3138845761"/>
              </p:ext>
            </p:extLst>
          </p:nvPr>
        </p:nvGraphicFramePr>
        <p:xfrm>
          <a:off x="640555" y="900988"/>
          <a:ext cx="10910890" cy="5726764"/>
        </p:xfrm>
        <a:graphic>
          <a:graphicData uri="http://schemas.openxmlformats.org/drawingml/2006/table">
            <a:tbl>
              <a:tblPr firstRow="1" bandRow="1">
                <a:tableStyleId>{5C22544A-7EE6-4342-B048-85BDC9FD1C3A}</a:tableStyleId>
              </a:tblPr>
              <a:tblGrid>
                <a:gridCol w="1309688">
                  <a:extLst>
                    <a:ext uri="{9D8B030D-6E8A-4147-A177-3AD203B41FA5}">
                      <a16:colId xmlns:a16="http://schemas.microsoft.com/office/drawing/2014/main" val="2819462901"/>
                    </a:ext>
                  </a:extLst>
                </a:gridCol>
                <a:gridCol w="2207420">
                  <a:extLst>
                    <a:ext uri="{9D8B030D-6E8A-4147-A177-3AD203B41FA5}">
                      <a16:colId xmlns:a16="http://schemas.microsoft.com/office/drawing/2014/main" val="1447572855"/>
                    </a:ext>
                  </a:extLst>
                </a:gridCol>
                <a:gridCol w="5205412">
                  <a:extLst>
                    <a:ext uri="{9D8B030D-6E8A-4147-A177-3AD203B41FA5}">
                      <a16:colId xmlns:a16="http://schemas.microsoft.com/office/drawing/2014/main" val="2215273302"/>
                    </a:ext>
                  </a:extLst>
                </a:gridCol>
                <a:gridCol w="2188370">
                  <a:extLst>
                    <a:ext uri="{9D8B030D-6E8A-4147-A177-3AD203B41FA5}">
                      <a16:colId xmlns:a16="http://schemas.microsoft.com/office/drawing/2014/main" val="1608952253"/>
                    </a:ext>
                  </a:extLst>
                </a:gridCol>
              </a:tblGrid>
              <a:tr h="427688">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6767708"/>
                  </a:ext>
                </a:extLst>
              </a:tr>
              <a:tr h="2419381">
                <a:tc>
                  <a:txBody>
                    <a:bodyPr/>
                    <a:lstStyle/>
                    <a:p>
                      <a:pPr marR="565150" algn="just">
                        <a:lnSpc>
                          <a:spcPct val="115000"/>
                        </a:lnSpc>
                        <a:spcBef>
                          <a:spcPts val="175"/>
                        </a:spcBef>
                        <a:spcAft>
                          <a:spcPts val="100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Đăng ký</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giao</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8658208"/>
                  </a:ext>
                </a:extLst>
              </a:tr>
              <a:tr h="2419381">
                <a:tc>
                  <a:txBody>
                    <a:bodyPr/>
                    <a:lstStyle/>
                    <a:p>
                      <a:pPr marR="565150" algn="just">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Đăng nhập</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tục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6767138"/>
                  </a:ext>
                </a:extLst>
              </a:tr>
            </a:tbl>
          </a:graphicData>
        </a:graphic>
      </p:graphicFrame>
    </p:spTree>
    <p:extLst>
      <p:ext uri="{BB962C8B-B14F-4D97-AF65-F5344CB8AC3E}">
        <p14:creationId xmlns:p14="http://schemas.microsoft.com/office/powerpoint/2010/main" val="2853456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website</a:t>
            </a:r>
          </a:p>
        </p:txBody>
      </p:sp>
      <p:graphicFrame>
        <p:nvGraphicFramePr>
          <p:cNvPr id="2" name="Table 2">
            <a:extLst>
              <a:ext uri="{FF2B5EF4-FFF2-40B4-BE49-F238E27FC236}">
                <a16:creationId xmlns:a16="http://schemas.microsoft.com/office/drawing/2014/main" id="{B3A3FE26-DBCD-ACAD-A693-E360D55DAA2B}"/>
              </a:ext>
            </a:extLst>
          </p:cNvPr>
          <p:cNvGraphicFramePr>
            <a:graphicFrameLocks noGrp="1"/>
          </p:cNvGraphicFramePr>
          <p:nvPr>
            <p:extLst>
              <p:ext uri="{D42A27DB-BD31-4B8C-83A1-F6EECF244321}">
                <p14:modId xmlns:p14="http://schemas.microsoft.com/office/powerpoint/2010/main" val="2245666587"/>
              </p:ext>
            </p:extLst>
          </p:nvPr>
        </p:nvGraphicFramePr>
        <p:xfrm>
          <a:off x="640555" y="900989"/>
          <a:ext cx="10910890" cy="5077727"/>
        </p:xfrm>
        <a:graphic>
          <a:graphicData uri="http://schemas.openxmlformats.org/drawingml/2006/table">
            <a:tbl>
              <a:tblPr firstRow="1" bandRow="1">
                <a:tableStyleId>{5C22544A-7EE6-4342-B048-85BDC9FD1C3A}</a:tableStyleId>
              </a:tblPr>
              <a:tblGrid>
                <a:gridCol w="1309688">
                  <a:extLst>
                    <a:ext uri="{9D8B030D-6E8A-4147-A177-3AD203B41FA5}">
                      <a16:colId xmlns:a16="http://schemas.microsoft.com/office/drawing/2014/main" val="2819462901"/>
                    </a:ext>
                  </a:extLst>
                </a:gridCol>
                <a:gridCol w="2185987">
                  <a:extLst>
                    <a:ext uri="{9D8B030D-6E8A-4147-A177-3AD203B41FA5}">
                      <a16:colId xmlns:a16="http://schemas.microsoft.com/office/drawing/2014/main" val="1447572855"/>
                    </a:ext>
                  </a:extLst>
                </a:gridCol>
                <a:gridCol w="5026820">
                  <a:extLst>
                    <a:ext uri="{9D8B030D-6E8A-4147-A177-3AD203B41FA5}">
                      <a16:colId xmlns:a16="http://schemas.microsoft.com/office/drawing/2014/main" val="2215273302"/>
                    </a:ext>
                  </a:extLst>
                </a:gridCol>
                <a:gridCol w="2388395">
                  <a:extLst>
                    <a:ext uri="{9D8B030D-6E8A-4147-A177-3AD203B41FA5}">
                      <a16:colId xmlns:a16="http://schemas.microsoft.com/office/drawing/2014/main" val="1608952253"/>
                    </a:ext>
                  </a:extLst>
                </a:gridCol>
              </a:tblGrid>
              <a:tr h="355384">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6767708"/>
                  </a:ext>
                </a:extLst>
              </a:tr>
              <a:tr h="1114147">
                <a:tc>
                  <a:txBody>
                    <a:bodyPr/>
                    <a:lstStyle/>
                    <a:p>
                      <a:pPr marR="565150" algn="just">
                        <a:lnSpc>
                          <a:spcPct val="115000"/>
                        </a:lnSpc>
                        <a:spcBef>
                          <a:spcPts val="175"/>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website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nữa</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8658208"/>
                  </a:ext>
                </a:extLst>
              </a:tr>
              <a:tr h="1200752">
                <a:tc>
                  <a:txBody>
                    <a:bodyPr/>
                    <a:lstStyle/>
                    <a:p>
                      <a:pPr marR="565150" algn="just">
                        <a:lnSpc>
                          <a:spcPct val="115000"/>
                        </a:lnSpc>
                        <a:spcBef>
                          <a:spcPts val="175"/>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6767138"/>
                  </a:ext>
                </a:extLst>
              </a:tr>
              <a:tr h="977911">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Tìm kiếm sản phẩm</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Khách hàng có thể tìm kiếm sản phẩm theo yêu cầu của mình</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3860326"/>
                  </a:ext>
                </a:extLst>
              </a:tr>
              <a:tr h="1200752">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Đặt hàng</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Khách hàng có thể đặt hàng sau khi đã xem hàng và đăng nhập để đặt hàng</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0327545"/>
                  </a:ext>
                </a:extLst>
              </a:tr>
            </a:tbl>
          </a:graphicData>
        </a:graphic>
      </p:graphicFrame>
    </p:spTree>
    <p:extLst>
      <p:ext uri="{BB962C8B-B14F-4D97-AF65-F5344CB8AC3E}">
        <p14:creationId xmlns:p14="http://schemas.microsoft.com/office/powerpoint/2010/main" val="2456054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website</a:t>
            </a:r>
          </a:p>
        </p:txBody>
      </p:sp>
      <p:graphicFrame>
        <p:nvGraphicFramePr>
          <p:cNvPr id="2" name="Table 2">
            <a:extLst>
              <a:ext uri="{FF2B5EF4-FFF2-40B4-BE49-F238E27FC236}">
                <a16:creationId xmlns:a16="http://schemas.microsoft.com/office/drawing/2014/main" id="{B3A3FE26-DBCD-ACAD-A693-E360D55DAA2B}"/>
              </a:ext>
            </a:extLst>
          </p:cNvPr>
          <p:cNvGraphicFramePr>
            <a:graphicFrameLocks noGrp="1"/>
          </p:cNvGraphicFramePr>
          <p:nvPr/>
        </p:nvGraphicFramePr>
        <p:xfrm>
          <a:off x="614362" y="900989"/>
          <a:ext cx="10937083" cy="6140324"/>
        </p:xfrm>
        <a:graphic>
          <a:graphicData uri="http://schemas.openxmlformats.org/drawingml/2006/table">
            <a:tbl>
              <a:tblPr firstRow="1" bandRow="1">
                <a:tableStyleId>{5C22544A-7EE6-4342-B048-85BDC9FD1C3A}</a:tableStyleId>
              </a:tblPr>
              <a:tblGrid>
                <a:gridCol w="1335881">
                  <a:extLst>
                    <a:ext uri="{9D8B030D-6E8A-4147-A177-3AD203B41FA5}">
                      <a16:colId xmlns:a16="http://schemas.microsoft.com/office/drawing/2014/main" val="2819462901"/>
                    </a:ext>
                  </a:extLst>
                </a:gridCol>
                <a:gridCol w="2185987">
                  <a:extLst>
                    <a:ext uri="{9D8B030D-6E8A-4147-A177-3AD203B41FA5}">
                      <a16:colId xmlns:a16="http://schemas.microsoft.com/office/drawing/2014/main" val="1447572855"/>
                    </a:ext>
                  </a:extLst>
                </a:gridCol>
                <a:gridCol w="5026820">
                  <a:extLst>
                    <a:ext uri="{9D8B030D-6E8A-4147-A177-3AD203B41FA5}">
                      <a16:colId xmlns:a16="http://schemas.microsoft.com/office/drawing/2014/main" val="2215273302"/>
                    </a:ext>
                  </a:extLst>
                </a:gridCol>
                <a:gridCol w="2388395">
                  <a:extLst>
                    <a:ext uri="{9D8B030D-6E8A-4147-A177-3AD203B41FA5}">
                      <a16:colId xmlns:a16="http://schemas.microsoft.com/office/drawing/2014/main" val="1608952253"/>
                    </a:ext>
                  </a:extLst>
                </a:gridCol>
              </a:tblGrid>
              <a:tr h="355384">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6767708"/>
                  </a:ext>
                </a:extLst>
              </a:tr>
              <a:tr h="1114147">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Thanh toán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Khách hàng sau khi đã thêm hàng vào giỏ và nhấn “đặt hàng”. Tại đây khách hàng có thể thêm mã giảm giá/khuyến mãi của cửa hàng và nhập thông tin của khách hàng.</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Sau khi đã nhập đầy đủ thông tin khách hàng và tiến hành đặt hàng, hệ thống sẽ đưa ra thông báo cho khách hàng xác nhận.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Sau khi xác nhận đặt hàng thì khách hàng sẽ nhận mail xác nhận mua hàng gửi từ cửa hàng và quay trở lại giỏ hàng trống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8658208"/>
                  </a:ext>
                </a:extLst>
              </a:tr>
            </a:tbl>
          </a:graphicData>
        </a:graphic>
      </p:graphicFrame>
    </p:spTree>
    <p:extLst>
      <p:ext uri="{BB962C8B-B14F-4D97-AF65-F5344CB8AC3E}">
        <p14:creationId xmlns:p14="http://schemas.microsoft.com/office/powerpoint/2010/main" val="3713690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website</a:t>
            </a:r>
          </a:p>
        </p:txBody>
      </p:sp>
      <p:graphicFrame>
        <p:nvGraphicFramePr>
          <p:cNvPr id="2" name="Table 2">
            <a:extLst>
              <a:ext uri="{FF2B5EF4-FFF2-40B4-BE49-F238E27FC236}">
                <a16:creationId xmlns:a16="http://schemas.microsoft.com/office/drawing/2014/main" id="{B3A3FE26-DBCD-ACAD-A693-E360D55DAA2B}"/>
              </a:ext>
            </a:extLst>
          </p:cNvPr>
          <p:cNvGraphicFramePr>
            <a:graphicFrameLocks noGrp="1"/>
          </p:cNvGraphicFramePr>
          <p:nvPr>
            <p:extLst>
              <p:ext uri="{D42A27DB-BD31-4B8C-83A1-F6EECF244321}">
                <p14:modId xmlns:p14="http://schemas.microsoft.com/office/powerpoint/2010/main" val="1053419729"/>
              </p:ext>
            </p:extLst>
          </p:nvPr>
        </p:nvGraphicFramePr>
        <p:xfrm>
          <a:off x="614362" y="900989"/>
          <a:ext cx="10937083" cy="5513468"/>
        </p:xfrm>
        <a:graphic>
          <a:graphicData uri="http://schemas.openxmlformats.org/drawingml/2006/table">
            <a:tbl>
              <a:tblPr firstRow="1" bandRow="1">
                <a:tableStyleId>{5C22544A-7EE6-4342-B048-85BDC9FD1C3A}</a:tableStyleId>
              </a:tblPr>
              <a:tblGrid>
                <a:gridCol w="1335881">
                  <a:extLst>
                    <a:ext uri="{9D8B030D-6E8A-4147-A177-3AD203B41FA5}">
                      <a16:colId xmlns:a16="http://schemas.microsoft.com/office/drawing/2014/main" val="2819462901"/>
                    </a:ext>
                  </a:extLst>
                </a:gridCol>
                <a:gridCol w="2185987">
                  <a:extLst>
                    <a:ext uri="{9D8B030D-6E8A-4147-A177-3AD203B41FA5}">
                      <a16:colId xmlns:a16="http://schemas.microsoft.com/office/drawing/2014/main" val="1447572855"/>
                    </a:ext>
                  </a:extLst>
                </a:gridCol>
                <a:gridCol w="5026820">
                  <a:extLst>
                    <a:ext uri="{9D8B030D-6E8A-4147-A177-3AD203B41FA5}">
                      <a16:colId xmlns:a16="http://schemas.microsoft.com/office/drawing/2014/main" val="2215273302"/>
                    </a:ext>
                  </a:extLst>
                </a:gridCol>
                <a:gridCol w="2388395">
                  <a:extLst>
                    <a:ext uri="{9D8B030D-6E8A-4147-A177-3AD203B41FA5}">
                      <a16:colId xmlns:a16="http://schemas.microsoft.com/office/drawing/2014/main" val="1608952253"/>
                    </a:ext>
                  </a:extLst>
                </a:gridCol>
              </a:tblGrid>
              <a:tr h="355384">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6767708"/>
                  </a:ext>
                </a:extLst>
              </a:tr>
              <a:tr h="1114147">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Tổng quan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Xem tạo đây admin/ nhân viên xem được thông tin của website như: quản lý doanh thu, quản lý số lượt truy cập, sản phẩm xem nhiều</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8658208"/>
                  </a:ext>
                </a:extLst>
              </a:tr>
              <a:tr h="1114147">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Quản lý slider (quảng cáo)</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4928235"/>
                  </a:ext>
                </a:extLst>
              </a:tr>
              <a:tr h="1114147">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Quản lý mã giảm giá</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8846445"/>
                  </a:ext>
                </a:extLst>
              </a:tr>
              <a:tr h="1114147">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Quản lý danh mục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X</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01747"/>
                  </a:ext>
                </a:extLst>
              </a:tr>
            </a:tbl>
          </a:graphicData>
        </a:graphic>
      </p:graphicFrame>
    </p:spTree>
    <p:extLst>
      <p:ext uri="{BB962C8B-B14F-4D97-AF65-F5344CB8AC3E}">
        <p14:creationId xmlns:p14="http://schemas.microsoft.com/office/powerpoint/2010/main" val="3807871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website</a:t>
            </a:r>
          </a:p>
        </p:txBody>
      </p:sp>
      <p:graphicFrame>
        <p:nvGraphicFramePr>
          <p:cNvPr id="2" name="Table 2">
            <a:extLst>
              <a:ext uri="{FF2B5EF4-FFF2-40B4-BE49-F238E27FC236}">
                <a16:creationId xmlns:a16="http://schemas.microsoft.com/office/drawing/2014/main" id="{B3A3FE26-DBCD-ACAD-A693-E360D55DAA2B}"/>
              </a:ext>
            </a:extLst>
          </p:cNvPr>
          <p:cNvGraphicFramePr>
            <a:graphicFrameLocks noGrp="1"/>
          </p:cNvGraphicFramePr>
          <p:nvPr>
            <p:extLst>
              <p:ext uri="{D42A27DB-BD31-4B8C-83A1-F6EECF244321}">
                <p14:modId xmlns:p14="http://schemas.microsoft.com/office/powerpoint/2010/main" val="1499397428"/>
              </p:ext>
            </p:extLst>
          </p:nvPr>
        </p:nvGraphicFramePr>
        <p:xfrm>
          <a:off x="600075" y="900991"/>
          <a:ext cx="10951370" cy="5449020"/>
        </p:xfrm>
        <a:graphic>
          <a:graphicData uri="http://schemas.openxmlformats.org/drawingml/2006/table">
            <a:tbl>
              <a:tblPr firstRow="1" bandRow="1">
                <a:tableStyleId>{5C22544A-7EE6-4342-B048-85BDC9FD1C3A}</a:tableStyleId>
              </a:tblPr>
              <a:tblGrid>
                <a:gridCol w="1350168">
                  <a:extLst>
                    <a:ext uri="{9D8B030D-6E8A-4147-A177-3AD203B41FA5}">
                      <a16:colId xmlns:a16="http://schemas.microsoft.com/office/drawing/2014/main" val="2819462901"/>
                    </a:ext>
                  </a:extLst>
                </a:gridCol>
                <a:gridCol w="2185987">
                  <a:extLst>
                    <a:ext uri="{9D8B030D-6E8A-4147-A177-3AD203B41FA5}">
                      <a16:colId xmlns:a16="http://schemas.microsoft.com/office/drawing/2014/main" val="1447572855"/>
                    </a:ext>
                  </a:extLst>
                </a:gridCol>
                <a:gridCol w="5026820">
                  <a:extLst>
                    <a:ext uri="{9D8B030D-6E8A-4147-A177-3AD203B41FA5}">
                      <a16:colId xmlns:a16="http://schemas.microsoft.com/office/drawing/2014/main" val="2215273302"/>
                    </a:ext>
                  </a:extLst>
                </a:gridCol>
                <a:gridCol w="2388395">
                  <a:extLst>
                    <a:ext uri="{9D8B030D-6E8A-4147-A177-3AD203B41FA5}">
                      <a16:colId xmlns:a16="http://schemas.microsoft.com/office/drawing/2014/main" val="1608952253"/>
                    </a:ext>
                  </a:extLst>
                </a:gridCol>
              </a:tblGrid>
              <a:tr h="371186">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6767708"/>
                  </a:ext>
                </a:extLst>
              </a:tr>
              <a:tr h="954934">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Quản lý sản phẩm</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x</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óa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8658208"/>
                  </a:ext>
                </a:extLst>
              </a:tr>
              <a:tr h="954934">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Liên hệ</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4928235"/>
                  </a:ext>
                </a:extLst>
              </a:tr>
              <a:tr h="1163685">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Đơn hàng</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hay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8846445"/>
                  </a:ext>
                </a:extLst>
              </a:tr>
              <a:tr h="954934">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x</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01747"/>
                  </a:ext>
                </a:extLst>
              </a:tr>
              <a:tr h="954934">
                <a:tc>
                  <a:txBody>
                    <a:bodyPr/>
                    <a:lstStyle/>
                    <a:p>
                      <a:pPr marR="565150">
                        <a:lnSpc>
                          <a:spcPct val="115000"/>
                        </a:lnSpc>
                        <a:spcBef>
                          <a:spcPts val="175"/>
                        </a:spcBef>
                        <a:spcAft>
                          <a:spcPts val="100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Nhân viên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Cho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c</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ấp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l</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iệt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kê</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65150" algn="just">
                        <a:lnSpc>
                          <a:spcPct val="115000"/>
                        </a:lnSpc>
                        <a:spcBef>
                          <a:spcPts val="175"/>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0304027"/>
                  </a:ext>
                </a:extLst>
              </a:tr>
            </a:tbl>
          </a:graphicData>
        </a:graphic>
      </p:graphicFrame>
    </p:spTree>
    <p:extLst>
      <p:ext uri="{BB962C8B-B14F-4D97-AF65-F5344CB8AC3E}">
        <p14:creationId xmlns:p14="http://schemas.microsoft.com/office/powerpoint/2010/main" val="735761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Sơ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màn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289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 </a:t>
            </a:r>
            <a:r>
              <a:rPr lang="en-US" sz="2800" b="1" dirty="0" err="1">
                <a:latin typeface="Times New Roman" panose="02020603050405020304" pitchFamily="18" charset="0"/>
                <a:cs typeface="Times New Roman" panose="02020603050405020304" pitchFamily="18" charset="0"/>
              </a:rPr>
              <a:t>Sơ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a:t>
            </a:r>
            <a:r>
              <a:rPr lang="en-US" sz="2800" b="1" dirty="0">
                <a:latin typeface="Times New Roman" panose="02020603050405020304" pitchFamily="18" charset="0"/>
                <a:cs typeface="Times New Roman" panose="02020603050405020304" pitchFamily="18" charset="0"/>
              </a:rPr>
              <a:t> use case</a:t>
            </a:r>
          </a:p>
        </p:txBody>
      </p:sp>
      <p:pic>
        <p:nvPicPr>
          <p:cNvPr id="1026" name="Picture 1">
            <a:extLst>
              <a:ext uri="{FF2B5EF4-FFF2-40B4-BE49-F238E27FC236}">
                <a16:creationId xmlns:a16="http://schemas.microsoft.com/office/drawing/2014/main" id="{D314AC5B-31BD-FDF8-973E-9897FED54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858837"/>
            <a:ext cx="10939463" cy="529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9630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494188467"/>
              </p:ext>
            </p:extLst>
          </p:nvPr>
        </p:nvGraphicFramePr>
        <p:xfrm>
          <a:off x="631825" y="800976"/>
          <a:ext cx="10998201" cy="5772152"/>
        </p:xfrm>
        <a:graphic>
          <a:graphicData uri="http://schemas.openxmlformats.org/drawingml/2006/table">
            <a:tbl>
              <a:tblPr firstRow="1" bandRow="1">
                <a:tableStyleId>{5C22544A-7EE6-4342-B048-85BDC9FD1C3A}</a:tableStyleId>
              </a:tblPr>
              <a:tblGrid>
                <a:gridCol w="1463675">
                  <a:extLst>
                    <a:ext uri="{9D8B030D-6E8A-4147-A177-3AD203B41FA5}">
                      <a16:colId xmlns:a16="http://schemas.microsoft.com/office/drawing/2014/main" val="1678425690"/>
                    </a:ext>
                  </a:extLst>
                </a:gridCol>
                <a:gridCol w="3128963">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339090">
                        <a:lnSpc>
                          <a:spcPct val="150000"/>
                        </a:lnSpc>
                        <a:spcBef>
                          <a:spcPts val="48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Use case này giúp người dùng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4109297"/>
                  </a:ext>
                </a:extLst>
              </a:tr>
              <a:tr h="198513">
                <a:tc>
                  <a:txBody>
                    <a:bodyPr/>
                    <a:lstStyle/>
                    <a:p>
                      <a:pPr marL="339090">
                        <a:lnSpc>
                          <a:spcPct val="150000"/>
                        </a:lnSpc>
                        <a:spcBef>
                          <a:spcPts val="49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9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Đăng nhập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facebook</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gmail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0" marR="0" marT="0" marB="0"/>
                </a:tc>
                <a:tc>
                  <a:txBody>
                    <a:bodyPr/>
                    <a:lstStyle/>
                    <a:p>
                      <a:pPr marL="77470">
                        <a:lnSpc>
                          <a:spcPct val="150000"/>
                        </a:lnSpc>
                        <a:spcBef>
                          <a:spcPts val="8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Use case này giúp người dùng sử dụng các</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7470" marR="96520">
                        <a:lnSpc>
                          <a:spcPct val="150000"/>
                        </a:lnSpc>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chức năng của hệ thống cần đến quyền truy cập.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2094525"/>
                  </a:ext>
                </a:extLst>
              </a:tr>
              <a:tr h="370840">
                <a:tc>
                  <a:txBody>
                    <a:bodyPr/>
                    <a:lstStyle/>
                    <a:p>
                      <a:pPr marL="339090">
                        <a:lnSpc>
                          <a:spcPct val="150000"/>
                        </a:lnSpc>
                        <a:spcBef>
                          <a:spcPts val="49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9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Xem thông tin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7470" marR="71120" algn="just">
                        <a:lnSpc>
                          <a:spcPct val="150000"/>
                        </a:lnSpc>
                        <a:spcBef>
                          <a:spcPts val="9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vi-VN"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case</a:t>
                      </a:r>
                      <a:r>
                        <a:rPr lang="vi-VN"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này</a:t>
                      </a:r>
                      <a:r>
                        <a:rPr lang="vi-VN"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mô</a:t>
                      </a:r>
                      <a:r>
                        <a:rPr lang="vi-VN"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tả</a:t>
                      </a:r>
                      <a:r>
                        <a:rPr lang="vi-VN"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vi-VN"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năng</a:t>
                      </a:r>
                      <a:r>
                        <a:rPr lang="vi-VN"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xem</a:t>
                      </a:r>
                      <a:r>
                        <a:rPr lang="vi-VN"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vi-VN"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spc="-20" dirty="0">
                          <a:effectLst/>
                          <a:latin typeface="Times New Roman" panose="02020603050405020304" pitchFamily="18" charset="0"/>
                          <a:ea typeface="Times New Roman" panose="02020603050405020304" pitchFamily="18" charset="0"/>
                          <a:cs typeface="Times New Roman" panose="02020603050405020304" pitchFamily="18" charset="0"/>
                        </a:rPr>
                        <a:t>tin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vi-VN"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sử</a:t>
                      </a:r>
                      <a:r>
                        <a:rPr lang="vi-VN"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vi-VN"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xem</a:t>
                      </a:r>
                      <a:r>
                        <a:rPr lang="vi-VN"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nguồn gốc sản phẩm, thông số kĩ thuật của </a:t>
                      </a:r>
                      <a:r>
                        <a:rPr lang="vi-VN" sz="2400" spc="-20" dirty="0">
                          <a:effectLst/>
                          <a:latin typeface="Times New Roman" panose="02020603050405020304" pitchFamily="18" charset="0"/>
                          <a:ea typeface="Times New Roman" panose="02020603050405020304" pitchFamily="18" charset="0"/>
                          <a:cs typeface="Times New Roman" panose="02020603050405020304" pitchFamily="18" charset="0"/>
                        </a:rPr>
                        <a:t>sản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phẩm… Ngoài ra, khách hàng còn có thể</a:t>
                      </a:r>
                      <a:r>
                        <a:rPr lang="vi-VN"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có</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7470" algn="just">
                        <a:lnSpc>
                          <a:spcPct val="150000"/>
                        </a:lnSpc>
                        <a:spcBef>
                          <a:spcPts val="5"/>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những đánh giá về sản phẩm.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4373697"/>
                  </a:ext>
                </a:extLst>
              </a:tr>
            </a:tbl>
          </a:graphicData>
        </a:graphic>
      </p:graphicFrame>
    </p:spTree>
    <p:extLst>
      <p:ext uri="{BB962C8B-B14F-4D97-AF65-F5344CB8AC3E}">
        <p14:creationId xmlns:p14="http://schemas.microsoft.com/office/powerpoint/2010/main" val="1946857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2844753460"/>
              </p:ext>
            </p:extLst>
          </p:nvPr>
        </p:nvGraphicFramePr>
        <p:xfrm>
          <a:off x="631825" y="800976"/>
          <a:ext cx="10998201" cy="5772152"/>
        </p:xfrm>
        <a:graphic>
          <a:graphicData uri="http://schemas.openxmlformats.org/drawingml/2006/table">
            <a:tbl>
              <a:tblPr firstRow="1" bandRow="1">
                <a:tableStyleId>{5C22544A-7EE6-4342-B048-85BDC9FD1C3A}</a:tableStyleId>
              </a:tblPr>
              <a:tblGrid>
                <a:gridCol w="1463675">
                  <a:extLst>
                    <a:ext uri="{9D8B030D-6E8A-4147-A177-3AD203B41FA5}">
                      <a16:colId xmlns:a16="http://schemas.microsoft.com/office/drawing/2014/main" val="1678425690"/>
                    </a:ext>
                  </a:extLst>
                </a:gridCol>
                <a:gridCol w="3128963">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256540" indent="-188595">
                        <a:lnSpc>
                          <a:spcPct val="150000"/>
                        </a:lnSpc>
                        <a:spcBef>
                          <a:spcPts val="465"/>
                        </a:spcBef>
                        <a:spcAft>
                          <a:spcPts val="0"/>
                        </a:spcAft>
                      </a:pPr>
                      <a:r>
                        <a:rPr lang="vi-VN"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65"/>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Tìm kiếm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2230" algn="just">
                        <a:lnSpc>
                          <a:spcPct val="150000"/>
                        </a:lnSpc>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Use case này mô tả chức năng tìm kiếm sản phẩm của Admin, khách hàng. Chức năng này giúp cho việc tìm kiếm sản phẩm được dễ dàng hơn khi có rất nhiều sản phẩm</a:t>
                      </a:r>
                      <a:r>
                        <a:rPr lang="vi-VN" sz="24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được lưu</a:t>
                      </a:r>
                      <a:r>
                        <a:rPr lang="vi-VN"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trữ</a:t>
                      </a:r>
                      <a:r>
                        <a:rPr lang="vi-VN"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trong</a:t>
                      </a:r>
                      <a:r>
                        <a:rPr lang="vi-VN"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hệ</a:t>
                      </a:r>
                      <a:r>
                        <a:rPr lang="vi-VN"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vi-VN"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vì</a:t>
                      </a:r>
                      <a:r>
                        <a:rPr lang="vi-VN"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khi</a:t>
                      </a:r>
                      <a:r>
                        <a:rPr lang="vi-VN"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đó</a:t>
                      </a:r>
                      <a:r>
                        <a:rPr lang="vi-VN"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tìm</a:t>
                      </a:r>
                      <a:r>
                        <a:rPr lang="vi-VN"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kiếm một sản phẩm khi muốn biết thông tin theo từng yêu cầu là không hề đơn</a:t>
                      </a:r>
                      <a:r>
                        <a:rPr lang="vi-VN" sz="24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giản.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4109297"/>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Chat trực tiếp</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trao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đổi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2094525"/>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Xem thông tin liên hệ</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biết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hơn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6806743"/>
                  </a:ext>
                </a:extLst>
              </a:tr>
            </a:tbl>
          </a:graphicData>
        </a:graphic>
      </p:graphicFrame>
    </p:spTree>
    <p:extLst>
      <p:ext uri="{BB962C8B-B14F-4D97-AF65-F5344CB8AC3E}">
        <p14:creationId xmlns:p14="http://schemas.microsoft.com/office/powerpoint/2010/main" val="123881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500064" y="280496"/>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Nội</a:t>
            </a:r>
            <a:r>
              <a:rPr lang="en-US" sz="2400" b="1" dirty="0">
                <a:latin typeface="Times New Roman" panose="02020603050405020304" pitchFamily="18" charset="0"/>
                <a:cs typeface="Times New Roman" panose="02020603050405020304" pitchFamily="18" charset="0"/>
              </a:rPr>
              <a:t> dung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655320" y="1049457"/>
            <a:ext cx="10881360" cy="3785652"/>
          </a:xfrm>
          <a:prstGeom prst="rect">
            <a:avLst/>
          </a:prstGeom>
          <a:noFill/>
        </p:spPr>
        <p:txBody>
          <a:bodyPr wrap="square" rtlCol="0">
            <a:spAutoFit/>
          </a:bodyPr>
          <a:lstStyle/>
          <a:p>
            <a:pPr marL="458788" indent="455613" algn="just"/>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endParaRPr lang="en-US" dirty="0">
              <a:latin typeface="Times New Roman" panose="02020603050405020304" pitchFamily="18" charset="0"/>
              <a:cs typeface="Times New Roman" panose="02020603050405020304" pitchFamily="18" charset="0"/>
            </a:endParaRPr>
          </a:p>
          <a:p>
            <a:pPr marL="1716088" lvl="2"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thegioididong.com, cellphones.com.vn,…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Kim Long</a:t>
            </a:r>
          </a:p>
          <a:p>
            <a:pPr marL="1373188" lvl="2" indent="-458788" algn="just"/>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1716088" lvl="2"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p>
            <a:pPr marL="1373188" lvl="2" indent="-458788" algn="just"/>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endParaRPr lang="en-US" dirty="0">
              <a:latin typeface="Times New Roman" panose="02020603050405020304" pitchFamily="18" charset="0"/>
              <a:cs typeface="Times New Roman" panose="02020603050405020304" pitchFamily="18" charset="0"/>
            </a:endParaRPr>
          </a:p>
          <a:p>
            <a:pPr marL="1716088" lvl="2"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Vẽ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User Case</a:t>
            </a:r>
          </a:p>
          <a:p>
            <a:pPr marL="1716088" lvl="2"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endParaRPr lang="en-US" dirty="0">
              <a:latin typeface="Times New Roman" panose="02020603050405020304" pitchFamily="18" charset="0"/>
              <a:cs typeface="Times New Roman" panose="02020603050405020304" pitchFamily="18" charset="0"/>
            </a:endParaRPr>
          </a:p>
          <a:p>
            <a:pPr marL="1716088" lvl="2" indent="-342900"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marL="1373188" lvl="2" indent="-403225" algn="just"/>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CSDL</a:t>
            </a:r>
          </a:p>
          <a:p>
            <a:pPr marL="1373188" lvl="2" indent="-403225" algn="just"/>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endParaRPr lang="en-US" dirty="0">
              <a:latin typeface="Times New Roman" panose="02020603050405020304" pitchFamily="18" charset="0"/>
              <a:cs typeface="Times New Roman" panose="02020603050405020304" pitchFamily="18" charset="0"/>
            </a:endParaRPr>
          </a:p>
          <a:p>
            <a:pPr marL="1373188" lvl="2" indent="-403225"/>
            <a:endParaRPr lang="en-US" sz="2400" dirty="0"/>
          </a:p>
        </p:txBody>
      </p:sp>
      <p:sp>
        <p:nvSpPr>
          <p:cNvPr id="4" name="TextBox 3">
            <a:extLst>
              <a:ext uri="{FF2B5EF4-FFF2-40B4-BE49-F238E27FC236}">
                <a16:creationId xmlns:a16="http://schemas.microsoft.com/office/drawing/2014/main" id="{60506796-0DBD-EE63-8998-3F2B756C465E}"/>
              </a:ext>
            </a:extLst>
          </p:cNvPr>
          <p:cNvSpPr txBox="1"/>
          <p:nvPr/>
        </p:nvSpPr>
        <p:spPr>
          <a:xfrm>
            <a:off x="500064" y="4404821"/>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a:t>
            </a:r>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569B25D-4E30-6360-4B34-EE9FCCB223A9}"/>
              </a:ext>
            </a:extLst>
          </p:cNvPr>
          <p:cNvSpPr txBox="1"/>
          <p:nvPr/>
        </p:nvSpPr>
        <p:spPr>
          <a:xfrm>
            <a:off x="602932" y="5058209"/>
            <a:ext cx="10881360" cy="1292662"/>
          </a:xfrm>
          <a:prstGeom prst="rect">
            <a:avLst/>
          </a:prstGeom>
          <a:noFill/>
        </p:spPr>
        <p:txBody>
          <a:bodyPr wrap="square" rtlCol="0">
            <a:spAutoFit/>
          </a:bodyPr>
          <a:lstStyle/>
          <a:p>
            <a:pPr marL="971550" lvl="2" indent="-1588"/>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website. </a:t>
            </a:r>
          </a:p>
          <a:p>
            <a:pPr marL="1373188" lvl="2" indent="-403225"/>
            <a:endParaRPr lang="en-US" sz="2400" dirty="0"/>
          </a:p>
        </p:txBody>
      </p:sp>
    </p:spTree>
    <p:extLst>
      <p:ext uri="{BB962C8B-B14F-4D97-AF65-F5344CB8AC3E}">
        <p14:creationId xmlns:p14="http://schemas.microsoft.com/office/powerpoint/2010/main" val="230253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3634794111"/>
              </p:ext>
            </p:extLst>
          </p:nvPr>
        </p:nvGraphicFramePr>
        <p:xfrm>
          <a:off x="631825" y="800976"/>
          <a:ext cx="10998201" cy="4674872"/>
        </p:xfrm>
        <a:graphic>
          <a:graphicData uri="http://schemas.openxmlformats.org/drawingml/2006/table">
            <a:tbl>
              <a:tblPr firstRow="1" bandRow="1">
                <a:tableStyleId>{5C22544A-7EE6-4342-B048-85BDC9FD1C3A}</a:tableStyleId>
              </a:tblPr>
              <a:tblGrid>
                <a:gridCol w="1463675">
                  <a:extLst>
                    <a:ext uri="{9D8B030D-6E8A-4147-A177-3AD203B41FA5}">
                      <a16:colId xmlns:a16="http://schemas.microsoft.com/office/drawing/2014/main" val="1678425690"/>
                    </a:ext>
                  </a:extLst>
                </a:gridCol>
                <a:gridCol w="3128963">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So sánh sản phẩm  </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so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sánh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4109297"/>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Yêu thích sản phẩm</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xóa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khỏi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2094525"/>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Xem lịch sử đơn hàng</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6806743"/>
                  </a:ext>
                </a:extLst>
              </a:tr>
            </a:tbl>
          </a:graphicData>
        </a:graphic>
      </p:graphicFrame>
    </p:spTree>
    <p:extLst>
      <p:ext uri="{BB962C8B-B14F-4D97-AF65-F5344CB8AC3E}">
        <p14:creationId xmlns:p14="http://schemas.microsoft.com/office/powerpoint/2010/main" val="392747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3023393105"/>
              </p:ext>
            </p:extLst>
          </p:nvPr>
        </p:nvGraphicFramePr>
        <p:xfrm>
          <a:off x="631825" y="800976"/>
          <a:ext cx="10998201" cy="5223512"/>
        </p:xfrm>
        <a:graphic>
          <a:graphicData uri="http://schemas.openxmlformats.org/drawingml/2006/table">
            <a:tbl>
              <a:tblPr firstRow="1" bandRow="1">
                <a:tableStyleId>{5C22544A-7EE6-4342-B048-85BDC9FD1C3A}</a:tableStyleId>
              </a:tblPr>
              <a:tblGrid>
                <a:gridCol w="1463675">
                  <a:extLst>
                    <a:ext uri="{9D8B030D-6E8A-4147-A177-3AD203B41FA5}">
                      <a16:colId xmlns:a16="http://schemas.microsoft.com/office/drawing/2014/main" val="1678425690"/>
                    </a:ext>
                  </a:extLst>
                </a:gridCol>
                <a:gridCol w="3128963">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Thanh toán đơn hàng</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xong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khoản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tiền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online PayPal</a:t>
                      </a:r>
                    </a:p>
                  </a:txBody>
                  <a:tcPr marL="0" marR="0" marT="0" marB="0"/>
                </a:tc>
                <a:extLst>
                  <a:ext uri="{0D108BD9-81ED-4DB2-BD59-A6C34878D82A}">
                    <a16:rowId xmlns:a16="http://schemas.microsoft.com/office/drawing/2014/main" val="2474109297"/>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Đăng ký</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khoản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a:t>
                      </a:r>
                    </a:p>
                  </a:txBody>
                  <a:tcPr marL="0" marR="0" marT="0" marB="0"/>
                </a:tc>
                <a:extLst>
                  <a:ext uri="{0D108BD9-81ED-4DB2-BD59-A6C34878D82A}">
                    <a16:rowId xmlns:a16="http://schemas.microsoft.com/office/drawing/2014/main" val="3082094525"/>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Đăng nhập</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6806743"/>
                  </a:ext>
                </a:extLst>
              </a:tr>
            </a:tbl>
          </a:graphicData>
        </a:graphic>
      </p:graphicFrame>
    </p:spTree>
    <p:extLst>
      <p:ext uri="{BB962C8B-B14F-4D97-AF65-F5344CB8AC3E}">
        <p14:creationId xmlns:p14="http://schemas.microsoft.com/office/powerpoint/2010/main" val="1748024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3103879211"/>
              </p:ext>
            </p:extLst>
          </p:nvPr>
        </p:nvGraphicFramePr>
        <p:xfrm>
          <a:off x="631825" y="800976"/>
          <a:ext cx="10998201" cy="5289234"/>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678425690"/>
                    </a:ext>
                  </a:extLst>
                </a:gridCol>
                <a:gridCol w="3119438">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Tổng quan</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lượt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4109297"/>
                  </a:ext>
                </a:extLst>
              </a:tr>
              <a:tr h="198513">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Quản lý quảng cáo</a:t>
                      </a:r>
                    </a:p>
                  </a:txBody>
                  <a:tcPr marL="0" marR="0" marT="0" marB="0"/>
                </a:tc>
                <a:tc>
                  <a:txBody>
                    <a:bodyPr/>
                    <a:lstStyle/>
                    <a:p>
                      <a:pPr marL="66675" marR="6223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cáo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k</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hi thông tin về danh mục sản phẩm nào đó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thay đổi thì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dmin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 sẽ có nhiệm vụ thực</a:t>
                      </a:r>
                      <a:r>
                        <a:rPr lang="vi-VN" sz="24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hiện chức năng cập nhật lại thông tin đó vào hệ thống.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2094525"/>
                  </a:ext>
                </a:extLst>
              </a:tr>
            </a:tbl>
          </a:graphicData>
        </a:graphic>
      </p:graphicFrame>
    </p:spTree>
    <p:extLst>
      <p:ext uri="{BB962C8B-B14F-4D97-AF65-F5344CB8AC3E}">
        <p14:creationId xmlns:p14="http://schemas.microsoft.com/office/powerpoint/2010/main" val="2552879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496405298"/>
              </p:ext>
            </p:extLst>
          </p:nvPr>
        </p:nvGraphicFramePr>
        <p:xfrm>
          <a:off x="631825" y="800976"/>
          <a:ext cx="10998201" cy="5289234"/>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678425690"/>
                    </a:ext>
                  </a:extLst>
                </a:gridCol>
                <a:gridCol w="3119438">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67945">
                        <a:lnSpc>
                          <a:spcPct val="150000"/>
                        </a:lnSpc>
                        <a:spcBef>
                          <a:spcPts val="450"/>
                        </a:spcBef>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50"/>
                        </a:spcBef>
                        <a:spcAft>
                          <a:spcPts val="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Quản lý sản phẩm</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2230" algn="just">
                        <a:lnSpc>
                          <a:spcPct val="150000"/>
                        </a:lnSpc>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Use</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case</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này</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mô</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tả</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năng</a:t>
                      </a:r>
                      <a:r>
                        <a:rPr lang="vi-VN" sz="24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 sản phẩm của Admin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admin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truy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 Khi thông tin của một sản phẩm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thay đổi thì Admin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 là người sẽ cập nhật những thông tin đó vào hệ</a:t>
                      </a:r>
                      <a:r>
                        <a:rPr lang="vi-VN"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thống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4109297"/>
                  </a:ext>
                </a:extLst>
              </a:tr>
              <a:tr h="198513">
                <a:tc>
                  <a:txBody>
                    <a:bodyPr/>
                    <a:lstStyle/>
                    <a:p>
                      <a:pPr marL="67945">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spcBef>
                          <a:spcPts val="30"/>
                        </a:spcBef>
                        <a:spcAft>
                          <a:spcPts val="0"/>
                        </a:spcAft>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 Quản lý đơn hàng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50000"/>
                        </a:lnSpc>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a:t>
                      </a: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dmin khi khách hàng đặt mua sản phẩm của cửa hàng.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2094525"/>
                  </a:ext>
                </a:extLst>
              </a:tr>
            </a:tbl>
          </a:graphicData>
        </a:graphic>
      </p:graphicFrame>
    </p:spTree>
    <p:extLst>
      <p:ext uri="{BB962C8B-B14F-4D97-AF65-F5344CB8AC3E}">
        <p14:creationId xmlns:p14="http://schemas.microsoft.com/office/powerpoint/2010/main" val="2690856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463069" y="277756"/>
            <a:ext cx="89058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6.1 Use case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endParaRPr lang="en-US" sz="28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2FADC83-5933-63AE-02E6-C29E62630176}"/>
              </a:ext>
            </a:extLst>
          </p:cNvPr>
          <p:cNvGraphicFramePr>
            <a:graphicFrameLocks noGrp="1"/>
          </p:cNvGraphicFramePr>
          <p:nvPr>
            <p:extLst>
              <p:ext uri="{D42A27DB-BD31-4B8C-83A1-F6EECF244321}">
                <p14:modId xmlns:p14="http://schemas.microsoft.com/office/powerpoint/2010/main" val="3466970291"/>
              </p:ext>
            </p:extLst>
          </p:nvPr>
        </p:nvGraphicFramePr>
        <p:xfrm>
          <a:off x="631825" y="800976"/>
          <a:ext cx="10998201" cy="2853246"/>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678425690"/>
                    </a:ext>
                  </a:extLst>
                </a:gridCol>
                <a:gridCol w="3119438">
                  <a:extLst>
                    <a:ext uri="{9D8B030D-6E8A-4147-A177-3AD203B41FA5}">
                      <a16:colId xmlns:a16="http://schemas.microsoft.com/office/drawing/2014/main" val="3107681372"/>
                    </a:ext>
                  </a:extLst>
                </a:gridCol>
                <a:gridCol w="6405563">
                  <a:extLst>
                    <a:ext uri="{9D8B030D-6E8A-4147-A177-3AD203B41FA5}">
                      <a16:colId xmlns:a16="http://schemas.microsoft.com/office/drawing/2014/main" val="1754900357"/>
                    </a:ext>
                  </a:extLst>
                </a:gridCol>
              </a:tblGrid>
              <a:tr h="370840">
                <a:tc>
                  <a:txBody>
                    <a:bodyPr/>
                    <a:lstStyle/>
                    <a:p>
                      <a:pPr marL="339090">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 use case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spcBef>
                          <a:spcPts val="480"/>
                        </a:spcBef>
                        <a:spcAft>
                          <a:spcPts val="0"/>
                        </a:spcAft>
                      </a:pPr>
                      <a:r>
                        <a:rPr lang="vi-V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Ý nghĩa/Ghi chú</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20159691"/>
                  </a:ext>
                </a:extLst>
              </a:tr>
              <a:tr h="370840">
                <a:tc>
                  <a:txBody>
                    <a:bodyPr/>
                    <a:lstStyle/>
                    <a:p>
                      <a:pPr marL="67945">
                        <a:lnSpc>
                          <a:spcPct val="150000"/>
                        </a:lnSpc>
                        <a:spcBef>
                          <a:spcPts val="450"/>
                        </a:spcBef>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Quản lý danh mục</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2230" algn="just">
                        <a:lnSpc>
                          <a:spcPct val="15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hi thông tin về danh mục sản phẩm nào đó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thay đổi thì thực</a:t>
                      </a:r>
                      <a:r>
                        <a:rPr lang="vi-VN" sz="18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hiện chức năng cập nhật lại thông tin đó vào hệ thống.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4109297"/>
                  </a:ext>
                </a:extLst>
              </a:tr>
              <a:tr h="198513">
                <a:tc>
                  <a:txBody>
                    <a:bodyPr/>
                    <a:lstStyle/>
                    <a:p>
                      <a:pPr marL="67945">
                        <a:lnSpc>
                          <a:spcPct val="150000"/>
                        </a:lnSpc>
                        <a:spcBef>
                          <a:spcPts val="450"/>
                        </a:spcBef>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Quản lý mã giảm giá</a:t>
                      </a:r>
                    </a:p>
                  </a:txBody>
                  <a:tcPr marL="0" marR="0" marT="0" marB="0"/>
                </a:tc>
                <a:tc>
                  <a:txBody>
                    <a:bodyPr/>
                    <a:lstStyle/>
                    <a:p>
                      <a:pPr marL="66675" marR="62230" algn="just">
                        <a:lnSpc>
                          <a:spcPct val="150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hi thông tin 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nào đó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thêm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 thay đổi thì thực</a:t>
                      </a:r>
                      <a:r>
                        <a:rPr lang="vi-VN" sz="1800"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hiện chức năng cập nhật lại thông tin đó vào hệ thống.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2094525"/>
                  </a:ext>
                </a:extLst>
              </a:tr>
            </a:tbl>
          </a:graphicData>
        </a:graphic>
      </p:graphicFrame>
    </p:spTree>
    <p:extLst>
      <p:ext uri="{BB962C8B-B14F-4D97-AF65-F5344CB8AC3E}">
        <p14:creationId xmlns:p14="http://schemas.microsoft.com/office/powerpoint/2010/main" val="2356309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B392F7-E033-42E5-AE35-29AAAEB7E275}"/>
              </a:ext>
            </a:extLst>
          </p:cNvPr>
          <p:cNvSpPr txBox="1"/>
          <p:nvPr/>
        </p:nvSpPr>
        <p:spPr>
          <a:xfrm>
            <a:off x="519114" y="288104"/>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Ý </a:t>
            </a:r>
            <a:r>
              <a:rPr lang="en-US" sz="2400" b="1" dirty="0" err="1">
                <a:latin typeface="Times New Roman" panose="02020603050405020304" pitchFamily="18" charset="0"/>
                <a:cs typeface="Times New Roman" panose="02020603050405020304" pitchFamily="18" charset="0"/>
              </a:rPr>
              <a:t>nghĩa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tiễn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tài</a:t>
            </a:r>
            <a:r>
              <a:rPr lang="en-US" sz="2400" b="1"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16AB1128-5465-4331-8718-63FA42321931}"/>
              </a:ext>
            </a:extLst>
          </p:cNvPr>
          <p:cNvSpPr txBox="1"/>
          <p:nvPr/>
        </p:nvSpPr>
        <p:spPr>
          <a:xfrm>
            <a:off x="519114" y="811324"/>
            <a:ext cx="10881360" cy="1200329"/>
          </a:xfrm>
          <a:prstGeom prst="rect">
            <a:avLst/>
          </a:prstGeom>
          <a:noFill/>
        </p:spPr>
        <p:txBody>
          <a:bodyPr wrap="square" rtlCol="0">
            <a:spAutoFit/>
          </a:bodyPr>
          <a:lstStyle/>
          <a:p>
            <a:pPr marL="458788" indent="455613"/>
            <a:r>
              <a:rPr lang="en-US" dirty="0">
                <a:effectLst/>
                <a:latin typeface="Times New Roman" panose="02020603050405020304" pitchFamily="18" charset="0"/>
                <a:ea typeface="Times New Roman" panose="02020603050405020304" pitchFamily="18" charset="0"/>
              </a:rPr>
              <a:t>Website </a:t>
            </a:r>
            <a:r>
              <a:rPr lang="en-US" dirty="0" err="1">
                <a:effectLst/>
                <a:latin typeface="Times New Roman" panose="02020603050405020304" pitchFamily="18" charset="0"/>
                <a:ea typeface="Times New Roman" panose="02020603050405020304" pitchFamily="18" charset="0"/>
              </a:rPr>
              <a:t>giúp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chủ</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cửa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phẩm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người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tiêu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rPr>
              <a:t> qua website </a:t>
            </a:r>
            <a:r>
              <a:rPr lang="en-US" dirty="0" err="1">
                <a:effectLst/>
                <a:latin typeface="Times New Roman" panose="02020603050405020304" pitchFamily="18" charset="0"/>
                <a:ea typeface="Times New Roman" panose="02020603050405020304" pitchFamily="18" charset="0"/>
              </a:rPr>
              <a:t>bán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thoại</a:t>
            </a:r>
            <a:r>
              <a:rPr lang="en-US" dirty="0">
                <a:effectLst/>
                <a:latin typeface="Times New Roman" panose="02020603050405020304" pitchFamily="18" charset="0"/>
                <a:ea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rPr>
              <a:t>động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rPr>
              <a:t> qua website </a:t>
            </a:r>
            <a:r>
              <a:rPr lang="en-US" dirty="0" err="1">
                <a:effectLst/>
                <a:latin typeface="Times New Roman" panose="02020603050405020304" pitchFamily="18" charset="0"/>
                <a:ea typeface="Times New Roman" panose="02020603050405020304" pitchFamily="18" charset="0"/>
              </a:rPr>
              <a:t>này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người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cận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mặt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hàng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chỉ</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những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máy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mạng</a:t>
            </a:r>
            <a:r>
              <a:rPr lang="en-US" dirty="0">
                <a:effectLst/>
                <a:latin typeface="Times New Roman" panose="02020603050405020304" pitchFamily="18" charset="0"/>
                <a:ea typeface="Times New Roman" panose="02020603050405020304" pitchFamily="18" charset="0"/>
              </a:rPr>
              <a:t> Internet </a:t>
            </a:r>
            <a:r>
              <a:rPr lang="en-US" dirty="0" err="1">
                <a:effectLst/>
                <a:latin typeface="Times New Roman" panose="02020603050405020304" pitchFamily="18" charset="0"/>
                <a:ea typeface="Times New Roman" panose="02020603050405020304" pitchFamily="18" charset="0"/>
              </a:rPr>
              <a:t>bạn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tận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tay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những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gì</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phải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thời</a:t>
            </a:r>
            <a:r>
              <a:rPr lang="en-US" spc="-20"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endParaRPr lang="en-US" dirty="0"/>
          </a:p>
        </p:txBody>
      </p:sp>
    </p:spTree>
    <p:extLst>
      <p:ext uri="{BB962C8B-B14F-4D97-AF65-F5344CB8AC3E}">
        <p14:creationId xmlns:p14="http://schemas.microsoft.com/office/powerpoint/2010/main" val="1579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A2837-81AB-4925-8139-134FA7A19394}"/>
              </a:ext>
            </a:extLst>
          </p:cNvPr>
          <p:cNvSpPr txBox="1"/>
          <p:nvPr/>
        </p:nvSpPr>
        <p:spPr>
          <a:xfrm>
            <a:off x="1443545" y="2631031"/>
            <a:ext cx="9698482"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CHƯƠNG 2. CƠ SỞ LÝ THUYẾT</a:t>
            </a:r>
          </a:p>
        </p:txBody>
      </p:sp>
    </p:spTree>
    <p:extLst>
      <p:ext uri="{BB962C8B-B14F-4D97-AF65-F5344CB8AC3E}">
        <p14:creationId xmlns:p14="http://schemas.microsoft.com/office/powerpoint/2010/main" val="3014745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31650">
              <a:srgbClr val="FFFFFF"/>
            </a:gs>
            <a:gs pos="16797">
              <a:schemeClr val="bg1"/>
            </a:gs>
            <a:gs pos="48000">
              <a:schemeClr val="bg1"/>
            </a:gs>
            <a:gs pos="100000">
              <a:schemeClr val="bg1">
                <a:lumMod val="93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FBCAA-C48A-4A21-8B2A-D4850F4EFF41}"/>
              </a:ext>
            </a:extLst>
          </p:cNvPr>
          <p:cNvSpPr txBox="1"/>
          <p:nvPr/>
        </p:nvSpPr>
        <p:spPr>
          <a:xfrm>
            <a:off x="500064" y="271213"/>
            <a:ext cx="89058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a:t>
            </a:r>
            <a:r>
              <a:rPr lang="en-US" sz="2400" b="1" dirty="0" err="1">
                <a:latin typeface="Times New Roman" panose="02020603050405020304" pitchFamily="18" charset="0"/>
                <a:cs typeface="Times New Roman" panose="02020603050405020304" pitchFamily="18" charset="0"/>
              </a:rPr>
              <a:t>Quy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hàng</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EF70A4-AADD-4ACB-919D-9A185908A8AA}"/>
              </a:ext>
            </a:extLst>
          </p:cNvPr>
          <p:cNvSpPr txBox="1"/>
          <p:nvPr/>
        </p:nvSpPr>
        <p:spPr>
          <a:xfrm>
            <a:off x="655320" y="853129"/>
            <a:ext cx="10881360" cy="369332"/>
          </a:xfrm>
          <a:prstGeom prst="rect">
            <a:avLst/>
          </a:prstGeom>
          <a:noFill/>
        </p:spPr>
        <p:txBody>
          <a:bodyPr wrap="square" rtlCol="0">
            <a:spAutoFit/>
          </a:bodyPr>
          <a:lstStyle/>
          <a:p>
            <a:pPr marL="458788" indent="455613" algn="just"/>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BB9D552-A966-404F-B05E-B8CB7DA757F5}"/>
              </a:ext>
            </a:extLst>
          </p:cNvPr>
          <p:cNvSpPr txBox="1"/>
          <p:nvPr/>
        </p:nvSpPr>
        <p:spPr>
          <a:xfrm>
            <a:off x="500064" y="1222461"/>
            <a:ext cx="10881360" cy="369332"/>
          </a:xfrm>
          <a:prstGeom prst="rect">
            <a:avLst/>
          </a:prstGeom>
          <a:noFill/>
        </p:spPr>
        <p:txBody>
          <a:bodyPr wrap="square" rtlCol="0">
            <a:spAutoFit/>
          </a:bodyPr>
          <a:lstStyle/>
          <a:p>
            <a:pPr marL="1373188" indent="455613" algn="just">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88E4F616-1569-4F8C-B4EA-88AC8F8ED282}"/>
              </a:ext>
            </a:extLst>
          </p:cNvPr>
          <p:cNvSpPr txBox="1"/>
          <p:nvPr/>
        </p:nvSpPr>
        <p:spPr>
          <a:xfrm>
            <a:off x="598170" y="1650489"/>
            <a:ext cx="10881360" cy="1704569"/>
          </a:xfrm>
          <a:prstGeom prst="rect">
            <a:avLst/>
          </a:prstGeom>
          <a:noFill/>
        </p:spPr>
        <p:txBody>
          <a:bodyPr wrap="square" rtlCol="0">
            <a:spAutoFit/>
          </a:bodyPr>
          <a:lstStyle/>
          <a:p>
            <a:pPr marL="1373188" indent="511175" algn="just">
              <a:lnSpc>
                <a:spcPct val="150000"/>
              </a:lnSpc>
            </a:pP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4FE595-C6C3-B209-DC6A-D317EAA6A0B3}"/>
              </a:ext>
            </a:extLst>
          </p:cNvPr>
          <p:cNvSpPr txBox="1"/>
          <p:nvPr/>
        </p:nvSpPr>
        <p:spPr>
          <a:xfrm>
            <a:off x="500064" y="3355058"/>
            <a:ext cx="10881360" cy="369332"/>
          </a:xfrm>
          <a:prstGeom prst="rect">
            <a:avLst/>
          </a:prstGeom>
          <a:noFill/>
        </p:spPr>
        <p:txBody>
          <a:bodyPr wrap="square" rtlCol="0">
            <a:spAutoFit/>
          </a:bodyPr>
          <a:lstStyle/>
          <a:p>
            <a:pPr marL="1373188" indent="455613"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697F6594-A3F1-9441-4F19-A41856C45D4D}"/>
              </a:ext>
            </a:extLst>
          </p:cNvPr>
          <p:cNvSpPr txBox="1"/>
          <p:nvPr/>
        </p:nvSpPr>
        <p:spPr>
          <a:xfrm>
            <a:off x="598170" y="3724390"/>
            <a:ext cx="10881360" cy="3139321"/>
          </a:xfrm>
          <a:prstGeom prst="rect">
            <a:avLst/>
          </a:prstGeom>
          <a:noFill/>
        </p:spPr>
        <p:txBody>
          <a:bodyPr wrap="square" rtlCol="0">
            <a:spAutoFit/>
          </a:bodyPr>
          <a:lstStyle/>
          <a:p>
            <a:pPr marL="914400" indent="742950" algn="just"/>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kèm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a:t>
            </a:r>
          </a:p>
          <a:p>
            <a:pPr marL="798513" indent="1030288" algn="just">
              <a:tabLst>
                <a:tab pos="798513" algn="l"/>
              </a:tabLst>
            </a:pP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a:t>
            </a:r>
          </a:p>
          <a:p>
            <a:pPr marL="914400" indent="798513"/>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tùy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a:p>
            <a:pPr marL="798513" indent="1030288"/>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ty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096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8961</Words>
  <Application>Microsoft Office PowerPoint</Application>
  <PresentationFormat>Widescreen</PresentationFormat>
  <Paragraphs>1049</Paragraphs>
  <Slides>64</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.VnTime</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Mạnh Hào</dc:creator>
  <cp:lastModifiedBy>Nguyen Hao</cp:lastModifiedBy>
  <cp:revision>16</cp:revision>
  <dcterms:created xsi:type="dcterms:W3CDTF">2022-04-25T07:22:22Z</dcterms:created>
  <dcterms:modified xsi:type="dcterms:W3CDTF">2022-05-05T12:28:57Z</dcterms:modified>
</cp:coreProperties>
</file>