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ermanent Marker"/>
      <p:regular r:id="rId29"/>
    </p:embeddedFont>
    <p:embeddedFont>
      <p:font typeface="Roboto Mono Extra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423BF3-537A-4686-B6E7-5994EA8BFEB6}">
  <a:tblStyle styleId="{7A423BF3-537A-4686-B6E7-5994EA8BF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ermanentMark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ExtraLight-bold.fntdata"/><Relationship Id="rId30" Type="http://schemas.openxmlformats.org/officeDocument/2006/relationships/font" Target="fonts/RobotoMonoExtra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Extra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Extra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advisor/home-improvement/kitchen-remodel-cost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advisor/home-improvement/kitchen-remodel-cost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kevin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1e4c0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21e4c0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WeiHao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1e4c0c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1e4c0c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WeiHao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1e4c0c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21e4c0c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WeiHao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1e4c0c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1e4c0c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WeiHao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1e4c0c0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1e4c0c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WeiHao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eb5efab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eb5efab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Zhen Ming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2eb5efab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2eb5efab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Zhen 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74fd55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74fd55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Zhen 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74fd55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74fd55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Zhen 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74fd55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374fd55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Zhen 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2"/>
              </a:rPr>
              <a:t>https://www.forbes.com/advisor/home-improvement/kitchen-remodel-cost/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https://www.fixr.com/costs/paint-house-exterior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d914dbb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d914db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20d5cdf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20d5cdf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Zhen Ming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0d5cd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0d5cd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Zhen 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2"/>
              </a:rPr>
              <a:t>https://www.forbes.com/advisor/home-improvement/kitchen-remodel-cost/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https://www.fixr.com/costs/paint-house-exterior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d88c23a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d88c23a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eb5efa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eb5ef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914dbbf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914dbbf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072d21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e072d21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have collected data of over 2000 houses of in Ames, Iowa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predictive model was built to estimate the price of a house given its attributes.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have identified key features of a great purchase, and also some strategies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to improve our profit margins.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eb5efa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eb5efa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eb5efa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eb5efa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Home ownership is a highly sentimental subject.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Buyers and sellers resort to using intuition and ground sentiment during valuations.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Additionally, the lucrative market presents great opportunities for scheming realtors, providing over/under inflated valuations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On average, the process takes up to 7 days.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poses a risk of over or underestimating the </a:t>
            </a:r>
            <a:r>
              <a:rPr i="1" lang="en" sz="1200">
                <a:solidFill>
                  <a:schemeClr val="dk1"/>
                </a:solidFill>
              </a:rPr>
              <a:t>fair value</a:t>
            </a:r>
            <a:r>
              <a:rPr lang="en" sz="1200">
                <a:solidFill>
                  <a:schemeClr val="dk1"/>
                </a:solidFill>
              </a:rPr>
              <a:t> of a flat, and also losing a potential client.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eb5efa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eb5efa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kevin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Machine learning approach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Improves with more data collected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Able to keep track with trends quicker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Reliable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quick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eb5efa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2eb5efa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WeiHao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5726" y="1421775"/>
            <a:ext cx="7820700" cy="15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Ames Housing 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Price Predictions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5725" y="2973675"/>
            <a:ext cx="8520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Buy, sell, or HODL?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5725" y="4534850"/>
            <a:ext cx="49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by Zhen Ming, Wei Hao, Kevin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87125" y="1186225"/>
            <a:ext cx="26412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to look out for…</a:t>
            </a:r>
            <a:endParaRPr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 Location, Location, Location…</a:t>
            </a:r>
            <a:endParaRPr sz="900">
              <a:solidFill>
                <a:srgbClr val="FF0000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Type of House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Size Does Matter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Kitchen &amp; Exterior Quality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Age of House</a:t>
            </a:r>
            <a:endParaRPr sz="1200">
              <a:solidFill>
                <a:schemeClr val="dk1"/>
              </a:solidFill>
            </a:endParaRPr>
          </a:p>
          <a:p>
            <a:pPr indent="0" lvl="0" marL="18288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75" y="1551774"/>
            <a:ext cx="6002427" cy="25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87125" y="1186225"/>
            <a:ext cx="26412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to look out for…</a:t>
            </a:r>
            <a:endParaRPr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Location, Location, Location…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 Type of House</a:t>
            </a:r>
            <a:endParaRPr sz="900">
              <a:solidFill>
                <a:srgbClr val="FF0000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Size Does Matter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Kitchen &amp; Exterior Quality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Age of House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525" y="1714525"/>
            <a:ext cx="6170977" cy="2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87125" y="1186225"/>
            <a:ext cx="30216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to look out for…</a:t>
            </a:r>
            <a:endParaRPr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Location, Location, Location…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Type of House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 Size Does Matter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en" sz="1200">
                <a:solidFill>
                  <a:srgbClr val="FF0000"/>
                </a:solidFill>
              </a:rPr>
              <a:t>$51.6 per incremental SF</a:t>
            </a:r>
            <a:endParaRPr sz="1200">
              <a:solidFill>
                <a:srgbClr val="FF0000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Kitchen &amp; Exterior Quality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Age of House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125" y="1170125"/>
            <a:ext cx="5281942" cy="3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87125" y="1186225"/>
            <a:ext cx="26412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to look out for…</a:t>
            </a:r>
            <a:endParaRPr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Location, Location, Location…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Type of House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Size Does Matter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 Kitchen &amp; Exterior Quality</a:t>
            </a:r>
            <a:endParaRPr sz="900">
              <a:solidFill>
                <a:srgbClr val="FF0000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Age of House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4522250" y="187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{7A423BF3-537A-4686-B6E7-5994EA8BFEB6}</a:tableStyleId>
              </a:tblPr>
              <a:tblGrid>
                <a:gridCol w="1384300"/>
                <a:gridCol w="1475700"/>
              </a:tblGrid>
              <a:tr h="5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1"/>
                          </a:solidFill>
                        </a:rPr>
                        <a:t>Kitchen Quality</a:t>
                      </a:r>
                      <a:endParaRPr b="1"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>
                          <a:solidFill>
                            <a:schemeClr val="dk1"/>
                          </a:solidFill>
                        </a:rPr>
                        <a:t>Exterior Quality</a:t>
                      </a:r>
                      <a:endParaRPr b="1" sz="12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Incremental Valuation (USD)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Incremental Valuation (USD)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9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  $11,089 per rating increase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    $11,581 per rating increase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9350">
                <a:tc vMerge="1"/>
                <a:tc vMerge="1"/>
              </a:tr>
              <a:tr h="10000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87125" y="1186225"/>
            <a:ext cx="30576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to look out for…</a:t>
            </a:r>
            <a:endParaRPr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Location, Location, Location…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Type of House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Size Does Matter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Kitchen &amp; Exterior Quality</a:t>
            </a:r>
            <a:endParaRPr sz="900">
              <a:solidFill>
                <a:schemeClr val="dk1"/>
              </a:solidFill>
            </a:endParaRPr>
          </a:p>
          <a:p>
            <a:pPr indent="-7620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 Age of House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en" sz="1200">
                <a:solidFill>
                  <a:srgbClr val="FF0000"/>
                </a:solidFill>
              </a:rPr>
              <a:t>-$5,489 per extra year older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525" y="1170125"/>
            <a:ext cx="5281942" cy="3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205725" y="1850775"/>
            <a:ext cx="78207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usage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205725" y="3552500"/>
            <a:ext cx="80658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Great. So how do we use it?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576" y="219500"/>
            <a:ext cx="4571625" cy="451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67400"/>
            <a:ext cx="38691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Identifying undervalued offers…</a:t>
            </a:r>
            <a:endParaRPr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Dotted line represents the “</a:t>
            </a:r>
            <a:r>
              <a:rPr lang="en" sz="1200">
                <a:solidFill>
                  <a:srgbClr val="93C47D"/>
                </a:solidFill>
              </a:rPr>
              <a:t>Fair Value</a:t>
            </a:r>
            <a:r>
              <a:rPr lang="en" sz="1200">
                <a:solidFill>
                  <a:schemeClr val="dk1"/>
                </a:solidFill>
              </a:rPr>
              <a:t>” lines</a:t>
            </a:r>
            <a:endParaRPr sz="1200">
              <a:solidFill>
                <a:schemeClr val="dk1"/>
              </a:solidFill>
            </a:endParaRPr>
          </a:p>
          <a:p>
            <a:pPr indent="-12191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Prices most would be willing to pay, given housing attributes</a:t>
            </a:r>
            <a:endParaRPr sz="1200"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Offers below the “Fair Value” line are considered under-valued</a:t>
            </a:r>
            <a:endParaRPr sz="1200"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Margin of safety (MAPE &amp; MAE)</a:t>
            </a:r>
            <a:endParaRPr sz="1200">
              <a:solidFill>
                <a:schemeClr val="dk1"/>
              </a:solidFill>
            </a:endParaRPr>
          </a:p>
          <a:p>
            <a:pPr indent="-12191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Offer should be </a:t>
            </a:r>
            <a:r>
              <a:rPr lang="en" sz="1200">
                <a:solidFill>
                  <a:srgbClr val="F6B26B"/>
                </a:solidFill>
              </a:rPr>
              <a:t>no more than </a:t>
            </a:r>
            <a:br>
              <a:rPr lang="en" sz="1200">
                <a:solidFill>
                  <a:srgbClr val="F6B26B"/>
                </a:solidFill>
              </a:rPr>
            </a:br>
            <a:r>
              <a:rPr lang="en" sz="1200">
                <a:solidFill>
                  <a:srgbClr val="F6B26B"/>
                </a:solidFill>
              </a:rPr>
              <a:t>10-15% below</a:t>
            </a:r>
            <a:r>
              <a:rPr lang="en" sz="1200">
                <a:solidFill>
                  <a:schemeClr val="dk1"/>
                </a:solidFill>
              </a:rPr>
              <a:t> the “fair value” line</a:t>
            </a:r>
            <a:endParaRPr sz="1200">
              <a:solidFill>
                <a:schemeClr val="dk1"/>
              </a:solidFill>
            </a:endParaRPr>
          </a:p>
          <a:p>
            <a:pPr indent="-12191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$18,000 - $24,000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51600" y="3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usage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816450" y="1042650"/>
            <a:ext cx="11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RMSE: $ 24,969.18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MAE: $ 17,754.69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MAPE: 11.07%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R2:  0.9007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63" y="219500"/>
            <a:ext cx="4571625" cy="451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896338" y="1042650"/>
            <a:ext cx="11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RMSE: $ 24,969.18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MAE: $ 17,754.69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MAPE: 11.07%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R2:  0.9007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  <p:sp>
        <p:nvSpPr>
          <p:cNvPr id="175" name="Google Shape;175;p29"/>
          <p:cNvSpPr/>
          <p:nvPr/>
        </p:nvSpPr>
        <p:spPr>
          <a:xfrm flipH="1">
            <a:off x="927950" y="1761075"/>
            <a:ext cx="3123000" cy="2594400"/>
          </a:xfrm>
          <a:prstGeom prst="rtTriangle">
            <a:avLst/>
          </a:prstGeom>
          <a:solidFill>
            <a:srgbClr val="5FDB57">
              <a:alpha val="23460"/>
            </a:srgbClr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Under valued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6" name="Google Shape;176;p29"/>
          <p:cNvSpPr/>
          <p:nvPr/>
        </p:nvSpPr>
        <p:spPr>
          <a:xfrm rot="1483697">
            <a:off x="1628099" y="2383264"/>
            <a:ext cx="1280852" cy="2026105"/>
          </a:xfrm>
          <a:prstGeom prst="parallelogram">
            <a:avLst>
              <a:gd fmla="val 77081" name="adj"/>
            </a:avLst>
          </a:prstGeom>
          <a:solidFill>
            <a:srgbClr val="7E7E7E">
              <a:alpha val="4749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 rot="-2368348">
            <a:off x="1706167" y="3297722"/>
            <a:ext cx="997629" cy="307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Margin of Safety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960000" y="455300"/>
            <a:ext cx="2699100" cy="2905200"/>
          </a:xfrm>
          <a:prstGeom prst="wedgeRoundRectCallout">
            <a:avLst>
              <a:gd fmla="val -176249" name="adj1"/>
              <a:gd fmla="val 47667" name="adj2"/>
              <a:gd fmla="val 0" name="adj3"/>
            </a:avLst>
          </a:prstGeom>
          <a:solidFill>
            <a:srgbClr val="ADADAD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22188" l="32867" r="50108" t="58501"/>
          <a:stretch/>
        </p:blipFill>
        <p:spPr>
          <a:xfrm>
            <a:off x="6099651" y="610713"/>
            <a:ext cx="2316088" cy="259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7306925" y="1632588"/>
            <a:ext cx="183900" cy="93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81" name="Google Shape;181;p29"/>
          <p:cNvCxnSpPr>
            <a:endCxn id="180" idx="2"/>
          </p:cNvCxnSpPr>
          <p:nvPr/>
        </p:nvCxnSpPr>
        <p:spPr>
          <a:xfrm flipH="1" rot="10800000">
            <a:off x="5983325" y="2570088"/>
            <a:ext cx="1323600" cy="8607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9"/>
          <p:cNvSpPr txBox="1"/>
          <p:nvPr/>
        </p:nvSpPr>
        <p:spPr>
          <a:xfrm>
            <a:off x="5041075" y="3318313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7C647"/>
                </a:solidFill>
              </a:rPr>
              <a:t>Buy Here</a:t>
            </a:r>
            <a:endParaRPr>
              <a:solidFill>
                <a:srgbClr val="47C647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041075" y="677413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Sell Here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84" name="Google Shape;184;p29"/>
          <p:cNvCxnSpPr>
            <a:endCxn id="180" idx="0"/>
          </p:cNvCxnSpPr>
          <p:nvPr/>
        </p:nvCxnSpPr>
        <p:spPr>
          <a:xfrm>
            <a:off x="5812025" y="1171188"/>
            <a:ext cx="1494900" cy="461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9"/>
          <p:cNvSpPr txBox="1"/>
          <p:nvPr/>
        </p:nvSpPr>
        <p:spPr>
          <a:xfrm>
            <a:off x="7573350" y="1901238"/>
            <a:ext cx="1284300" cy="400200"/>
          </a:xfrm>
          <a:prstGeom prst="rect">
            <a:avLst/>
          </a:prstGeom>
          <a:solidFill>
            <a:srgbClr val="A7A7A7">
              <a:alpha val="76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Profit Margin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3411987" y="801075"/>
            <a:ext cx="433225" cy="1182300"/>
          </a:xfrm>
          <a:custGeom>
            <a:rect b="b" l="l" r="r" t="t"/>
            <a:pathLst>
              <a:path extrusionOk="0" h="47292" w="17329">
                <a:moveTo>
                  <a:pt x="17329" y="0"/>
                </a:moveTo>
                <a:cubicBezTo>
                  <a:pt x="15708" y="332"/>
                  <a:pt x="10367" y="-515"/>
                  <a:pt x="7605" y="1989"/>
                </a:cubicBezTo>
                <a:cubicBezTo>
                  <a:pt x="4843" y="4494"/>
                  <a:pt x="1786" y="9502"/>
                  <a:pt x="755" y="15027"/>
                </a:cubicBezTo>
                <a:cubicBezTo>
                  <a:pt x="-276" y="20552"/>
                  <a:pt x="-423" y="29760"/>
                  <a:pt x="1418" y="35137"/>
                </a:cubicBezTo>
                <a:cubicBezTo>
                  <a:pt x="3260" y="40515"/>
                  <a:pt x="10073" y="45266"/>
                  <a:pt x="11804" y="472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7" name="Google Shape;187;p29"/>
          <p:cNvSpPr txBox="1"/>
          <p:nvPr/>
        </p:nvSpPr>
        <p:spPr>
          <a:xfrm>
            <a:off x="3821700" y="580275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Fair Value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977775" y="4010925"/>
            <a:ext cx="4092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Recommendation</a:t>
            </a:r>
            <a:r>
              <a:rPr lang="en" sz="1200">
                <a:solidFill>
                  <a:srgbClr val="FF9900"/>
                </a:solidFill>
              </a:rPr>
              <a:t>:</a:t>
            </a:r>
            <a:br>
              <a:rPr lang="en" sz="1200">
                <a:solidFill>
                  <a:srgbClr val="FF9900"/>
                </a:solidFill>
              </a:rPr>
            </a:br>
            <a:r>
              <a:rPr lang="en" sz="1200">
                <a:solidFill>
                  <a:srgbClr val="FF9900"/>
                </a:solidFill>
              </a:rPr>
              <a:t>Identify properties below the fair value line.</a:t>
            </a:r>
            <a:br>
              <a:rPr lang="en" sz="1200">
                <a:solidFill>
                  <a:srgbClr val="FF9900"/>
                </a:solidFill>
              </a:rPr>
            </a:br>
            <a:r>
              <a:rPr lang="en" sz="1200">
                <a:solidFill>
                  <a:srgbClr val="FF9900"/>
                </a:solidFill>
              </a:rPr>
              <a:t>After which, quote a selling price near the fair value line.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576" y="225025"/>
            <a:ext cx="4571625" cy="4514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67400"/>
            <a:ext cx="38691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D966"/>
                </a:solidFill>
              </a:rPr>
              <a:t>Edge Cases</a:t>
            </a:r>
            <a:r>
              <a:rPr lang="en" sz="1200">
                <a:solidFill>
                  <a:srgbClr val="FFD966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Due to the lack of data, the model begins to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FFD966"/>
                </a:solidFill>
              </a:rPr>
              <a:t>break down at higher prices.</a:t>
            </a:r>
            <a:endParaRPr sz="1200">
              <a:solidFill>
                <a:srgbClr val="FFD966"/>
              </a:solidFill>
            </a:endParaRPr>
          </a:p>
          <a:p>
            <a:pPr indent="-12191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Occurs at ~ $380,000 and above.</a:t>
            </a:r>
            <a:endParaRPr sz="1200"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Model begins to severely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FFD966"/>
                </a:solidFill>
              </a:rPr>
              <a:t>underpredict the actual sales prices.</a:t>
            </a:r>
            <a:endParaRPr sz="1200"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However, due to the low volume, we can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assume that these situations are rare and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FFD966"/>
                </a:solidFill>
              </a:rPr>
              <a:t>would not be typically encountered.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Recommendation</a:t>
            </a:r>
            <a:r>
              <a:rPr lang="en" sz="1200">
                <a:solidFill>
                  <a:srgbClr val="FF9900"/>
                </a:solidFill>
              </a:rPr>
              <a:t>:</a:t>
            </a:r>
            <a:br>
              <a:rPr lang="en" sz="1200">
                <a:solidFill>
                  <a:srgbClr val="FF9900"/>
                </a:solidFill>
              </a:rPr>
            </a:br>
            <a:r>
              <a:rPr lang="en" sz="1200">
                <a:solidFill>
                  <a:srgbClr val="FF9900"/>
                </a:solidFill>
              </a:rPr>
              <a:t>Avoid using this model for valuations above $380,000.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351600" y="3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Breakdown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816450" y="1042650"/>
            <a:ext cx="11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RMSE: $ 24,969.18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MAE: $ 17,754.69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MAPE: 11.07%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R2:  0.9007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6128975" y="1400250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Error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7713900" y="346250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Volume</a:t>
            </a:r>
            <a:endParaRPr/>
          </a:p>
        </p:txBody>
      </p:sp>
      <p:cxnSp>
        <p:nvCxnSpPr>
          <p:cNvPr id="199" name="Google Shape;199;p30"/>
          <p:cNvCxnSpPr/>
          <p:nvPr/>
        </p:nvCxnSpPr>
        <p:spPr>
          <a:xfrm flipH="1">
            <a:off x="7394675" y="695025"/>
            <a:ext cx="6477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0"/>
          <p:cNvSpPr/>
          <p:nvPr/>
        </p:nvSpPr>
        <p:spPr>
          <a:xfrm flipH="1">
            <a:off x="7340475" y="1167400"/>
            <a:ext cx="183900" cy="93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51600" y="3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Applying Insights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816450" y="1042650"/>
            <a:ext cx="11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RMSE: $ 24,969.18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MAE: $ 17,754.69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MAPE: 11.07%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R2:  0.9007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  <p:pic>
        <p:nvPicPr>
          <p:cNvPr descr="How Much Does A Kitchen Remodel Cost?"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00" y="1870148"/>
            <a:ext cx="3962626" cy="2284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67400"/>
            <a:ext cx="44562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Kitchen Remodelling &amp; Exterior Quality 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213359" lvl="0" marL="27432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Kitchen &amp; Exterior Quality…</a:t>
            </a:r>
            <a:endParaRPr sz="1200">
              <a:solidFill>
                <a:schemeClr val="dk1"/>
              </a:solidFill>
            </a:endParaRPr>
          </a:p>
          <a:p>
            <a:pPr indent="-10286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Kitchen Quality: $11,089 per rating increase</a:t>
            </a:r>
            <a:endParaRPr sz="900">
              <a:solidFill>
                <a:schemeClr val="dk1"/>
              </a:solidFill>
            </a:endParaRPr>
          </a:p>
          <a:p>
            <a:pPr indent="-10286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Exterior Quality: $11,581 per rating increase</a:t>
            </a:r>
            <a:endParaRPr sz="900">
              <a:solidFill>
                <a:schemeClr val="dk1"/>
              </a:solidFill>
            </a:endParaRPr>
          </a:p>
          <a:p>
            <a:pPr indent="-19431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200">
                <a:solidFill>
                  <a:schemeClr val="dk1"/>
                </a:solidFill>
              </a:rPr>
              <a:t>Cost Estimates:</a:t>
            </a:r>
            <a:endParaRPr sz="900">
              <a:solidFill>
                <a:schemeClr val="dk1"/>
              </a:solidFill>
            </a:endParaRPr>
          </a:p>
          <a:p>
            <a:pPr indent="-10286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Min Kitchen Remodel cost: $5,000 (Forbes)</a:t>
            </a:r>
            <a:endParaRPr sz="900">
              <a:solidFill>
                <a:schemeClr val="dk1"/>
              </a:solidFill>
            </a:endParaRPr>
          </a:p>
          <a:p>
            <a:pPr indent="-102869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Min Exterior Paint cost: $2,547 (Fixr.com)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FF9900"/>
                </a:solidFill>
              </a:rPr>
              <a:t>Recommendation</a:t>
            </a:r>
            <a:r>
              <a:rPr lang="en" sz="1200">
                <a:solidFill>
                  <a:srgbClr val="FF9900"/>
                </a:solidFill>
              </a:rPr>
              <a:t>:</a:t>
            </a:r>
            <a:br>
              <a:rPr lang="en" sz="1200">
                <a:solidFill>
                  <a:srgbClr val="FF9900"/>
                </a:solidFill>
              </a:rPr>
            </a:br>
            <a:r>
              <a:rPr lang="en" sz="1000">
                <a:solidFill>
                  <a:srgbClr val="FF9900"/>
                </a:solidFill>
              </a:rPr>
              <a:t>Identify properties with undervalued kitchens, in a prime location.</a:t>
            </a:r>
            <a:br>
              <a:rPr lang="en" sz="1000">
                <a:solidFill>
                  <a:srgbClr val="FF9900"/>
                </a:solidFill>
              </a:rPr>
            </a:br>
            <a:r>
              <a:rPr lang="en" sz="1000">
                <a:solidFill>
                  <a:srgbClr val="FF9900"/>
                </a:solidFill>
              </a:rPr>
              <a:t>Conduct a cost-effective remodelling project for the house.</a:t>
            </a:r>
            <a:br>
              <a:rPr lang="en" sz="1000">
                <a:solidFill>
                  <a:srgbClr val="FF9900"/>
                </a:solidFill>
              </a:rPr>
            </a:br>
            <a:r>
              <a:rPr lang="en" sz="1000">
                <a:solidFill>
                  <a:srgbClr val="FF9900"/>
                </a:solidFill>
              </a:rPr>
              <a:t>Engage high school kids to help paint the exterior of the house.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latin typeface="Permanent Marker"/>
                <a:ea typeface="Permanent Marker"/>
                <a:cs typeface="Permanent Marker"/>
                <a:sym typeface="Permanent Marker"/>
              </a:rPr>
              <a:t>Agenda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814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Background &amp; Motivations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Problem Statement &amp; Objectives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Model Highlights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Conclusions &amp; Recommendations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ctrTitle"/>
          </p:nvPr>
        </p:nvSpPr>
        <p:spPr>
          <a:xfrm>
            <a:off x="205725" y="1850775"/>
            <a:ext cx="78207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Conclusion &amp; Recommendations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205725" y="3613275"/>
            <a:ext cx="80658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51600" y="3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Conclusions &amp; Recommendations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816450" y="1042650"/>
            <a:ext cx="11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RMSE: $ 24,969.18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MAE: $ 17,754.69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MAPE: 11.07%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670">
                <a:solidFill>
                  <a:schemeClr val="lt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R2:  0.9007</a:t>
            </a:r>
            <a:endParaRPr sz="670">
              <a:solidFill>
                <a:schemeClr val="lt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2000" y="1386700"/>
            <a:ext cx="85998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>
                <a:solidFill>
                  <a:schemeClr val="accent4"/>
                </a:solidFill>
              </a:rPr>
              <a:t>Identify undervalued properties</a:t>
            </a:r>
            <a:r>
              <a:rPr lang="en">
                <a:solidFill>
                  <a:schemeClr val="dk1"/>
                </a:solidFill>
              </a:rPr>
              <a:t> within 10-15% of the fair value line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When valuing a house, pay close attention to…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○"/>
            </a:pPr>
            <a:r>
              <a:rPr lang="en">
                <a:solidFill>
                  <a:schemeClr val="accent4"/>
                </a:solidFill>
              </a:rPr>
              <a:t>Location, House type</a:t>
            </a:r>
            <a:endParaRPr>
              <a:solidFill>
                <a:schemeClr val="accent4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○"/>
            </a:pPr>
            <a:r>
              <a:rPr lang="en">
                <a:solidFill>
                  <a:schemeClr val="accent4"/>
                </a:solidFill>
              </a:rPr>
              <a:t>Material of Construction</a:t>
            </a:r>
            <a:endParaRPr>
              <a:solidFill>
                <a:schemeClr val="accent4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○"/>
            </a:pPr>
            <a:r>
              <a:rPr lang="en">
                <a:solidFill>
                  <a:schemeClr val="accent4"/>
                </a:solidFill>
              </a:rPr>
              <a:t>Kitchen Quality, Exterior Quality</a:t>
            </a:r>
            <a:endParaRPr>
              <a:solidFill>
                <a:schemeClr val="accent4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○"/>
            </a:pPr>
            <a:r>
              <a:rPr lang="en">
                <a:solidFill>
                  <a:schemeClr val="accent4"/>
                </a:solidFill>
              </a:rPr>
              <a:t>House size.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>
                <a:solidFill>
                  <a:schemeClr val="accent4"/>
                </a:solidFill>
              </a:rPr>
              <a:t>Engage a interior designer </a:t>
            </a:r>
            <a:r>
              <a:rPr lang="en">
                <a:solidFill>
                  <a:schemeClr val="dk1"/>
                </a:solidFill>
              </a:rPr>
              <a:t>as an advisor to provide estimates and feasibility recommendations on kitchen remodelling during house tours.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Focus on opportunities </a:t>
            </a:r>
            <a:r>
              <a:rPr lang="en">
                <a:solidFill>
                  <a:schemeClr val="accent4"/>
                </a:solidFill>
              </a:rPr>
              <a:t>below $380,000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205726" y="1396825"/>
            <a:ext cx="7820700" cy="15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</a:t>
            </a:r>
            <a:r>
              <a:rPr b="1" lang="en"/>
              <a:t> </a:t>
            </a:r>
            <a:endParaRPr b="1"/>
          </a:p>
        </p:txBody>
      </p:sp>
      <p:sp>
        <p:nvSpPr>
          <p:cNvPr id="229" name="Google Shape;229;p34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205725" y="1421775"/>
            <a:ext cx="8850300" cy="15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Background 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&amp; Motivations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05725" y="297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What’s going on?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40150"/>
            <a:ext cx="85206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Bubble?...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the early to mid 2000s, cheap credit and lax lending standards led to a booming Real Estate market.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reduced barriers to entry, and fuelled housing sales volumes and prices.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presents a great opportunity to purchase undervalued properties, and sell them off for a healthy profit.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Background &amp; MotiVations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79475" y="1173075"/>
            <a:ext cx="8520600" cy="3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Our Team</a:t>
            </a:r>
            <a:r>
              <a:rPr lang="en" sz="4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.</a:t>
            </a:r>
            <a:endParaRPr sz="44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100">
                <a:solidFill>
                  <a:schemeClr val="dk1"/>
                </a:solidFill>
              </a:rPr>
              <a:t>Believe we can solve most problems with Data Science….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Background &amp; Motivations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150" y="1715525"/>
            <a:ext cx="3320925" cy="2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79475" y="4460300"/>
            <a:ext cx="85206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075">
                <a:solidFill>
                  <a:schemeClr val="dk1"/>
                </a:solidFill>
              </a:rPr>
              <a:t>… And make money while we’re at it.</a:t>
            </a:r>
            <a:endParaRPr sz="107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205725" y="1727050"/>
            <a:ext cx="7820700" cy="14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Problem &amp; sOLUTION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05725" y="3239925"/>
            <a:ext cx="85206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What are we going to do?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18825"/>
            <a:ext cx="8520600" cy="30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the problem?...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Over reliance on sentiment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Over reliance on realtors to provide valuations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Over or underestimation of fair value.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Problem Statement &amp; Objectives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76" y="1413025"/>
            <a:ext cx="4344974" cy="24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Problem &amp; sOLUTION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18825"/>
            <a:ext cx="8520600" cy="30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Solution</a:t>
            </a:r>
            <a:endParaRPr sz="40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Provide a quicker, more reliable estimate on housing prices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using Machine Learning 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8463" l="50591" r="2307" t="13460"/>
          <a:stretch/>
        </p:blipFill>
        <p:spPr>
          <a:xfrm>
            <a:off x="6106350" y="1608650"/>
            <a:ext cx="2589199" cy="24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79475" y="4460300"/>
            <a:ext cx="85206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075">
                <a:solidFill>
                  <a:schemeClr val="dk1"/>
                </a:solidFill>
              </a:rPr>
              <a:t>… And help home owners make informed decisions on their purchase.</a:t>
            </a:r>
            <a:endParaRPr sz="10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205725" y="1371925"/>
            <a:ext cx="7820700" cy="23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 Features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05725" y="316000"/>
            <a:ext cx="5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DSI-4 Project 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05725" y="4063375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05725" y="3103500"/>
            <a:ext cx="80658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What helps?...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05725" y="4382350"/>
            <a:ext cx="84750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… and w</a:t>
            </a:r>
            <a:r>
              <a:rPr lang="en" sz="1100">
                <a:solidFill>
                  <a:schemeClr val="dk1"/>
                </a:solidFill>
              </a:rPr>
              <a:t>hat doesn’t?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