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6" r:id="rId2"/>
    <p:sldId id="308" r:id="rId3"/>
    <p:sldId id="344" r:id="rId4"/>
    <p:sldId id="345" r:id="rId5"/>
    <p:sldId id="346" r:id="rId6"/>
    <p:sldId id="347" r:id="rId7"/>
    <p:sldId id="348" r:id="rId8"/>
    <p:sldId id="350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2" r:id="rId19"/>
    <p:sldId id="363" r:id="rId20"/>
    <p:sldId id="364" r:id="rId21"/>
    <p:sldId id="32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D7D3"/>
    <a:srgbClr val="E2E2E2"/>
    <a:srgbClr val="2DC0D2"/>
    <a:srgbClr val="E2C84C"/>
    <a:srgbClr val="FDFB6C"/>
    <a:srgbClr val="F3702C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742" autoAdjust="0"/>
  </p:normalViewPr>
  <p:slideViewPr>
    <p:cSldViewPr snapToGrid="0">
      <p:cViewPr varScale="1">
        <p:scale>
          <a:sx n="76" d="100"/>
          <a:sy n="76" d="100"/>
        </p:scale>
        <p:origin x="126" y="6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6CDEE-AF2F-4DC5-8E85-4374E570990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DFB3-E6BD-4B43-BC6D-C73572143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0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71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44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60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62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38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91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4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95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61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4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06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3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1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11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0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3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9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43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2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7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5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6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9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4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6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1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2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changxu@nbjl.nankai.edu.c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ang-xu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487" y="1795365"/>
            <a:ext cx="11249026" cy="1655762"/>
          </a:xfrm>
        </p:spPr>
        <p:txBody>
          <a:bodyPr>
            <a:normAutofit/>
          </a:bodyPr>
          <a:lstStyle/>
          <a:p>
            <a:pPr defTabSz="457200"/>
            <a:r>
              <a:rPr lang="en-US" sz="4000" dirty="0">
                <a:solidFill>
                  <a:srgbClr val="00B0F0"/>
                </a:solidFill>
                <a:latin typeface="Britannic Bold" panose="020B0903060703020204" pitchFamily="34" charset="0"/>
              </a:rPr>
              <a:t>Modeling Local Dependence in Natural Language with Multi-Channel Recurrent Neural Networks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>
          <a:xfrm>
            <a:off x="631194" y="4592638"/>
            <a:ext cx="10790663" cy="1655762"/>
          </a:xfrm>
        </p:spPr>
        <p:txBody>
          <a:bodyPr>
            <a:normAutofit/>
          </a:bodyPr>
          <a:lstStyle/>
          <a:p>
            <a:r>
              <a:rPr lang="en-US" sz="2000" b="1" dirty="0"/>
              <a:t>C</a:t>
            </a:r>
            <a:r>
              <a:rPr lang="en-US" altLang="zh-CN" sz="2000" b="1" dirty="0"/>
              <a:t>hang Xu, </a:t>
            </a:r>
            <a:r>
              <a:rPr lang="en-US" altLang="zh-CN" sz="2000" b="1" dirty="0" err="1"/>
              <a:t>Weiran</a:t>
            </a:r>
            <a:r>
              <a:rPr lang="en-US" altLang="zh-CN" sz="2000" b="1" dirty="0"/>
              <a:t> Huang, Hongwei Wang, Gang Wang and Tie-Yan Liu</a:t>
            </a:r>
          </a:p>
          <a:p>
            <a:r>
              <a:rPr lang="en-US" altLang="zh-CN" sz="2000" dirty="0"/>
              <a:t>Nankai University, Tsinghua University, Shanghai Jiao Tong University, Microsoft Research Asia</a:t>
            </a:r>
          </a:p>
          <a:p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Presented by: </a:t>
            </a:r>
            <a:r>
              <a:rPr lang="en-US" sz="2000" dirty="0"/>
              <a:t>Chang Xu</a:t>
            </a:r>
            <a:endParaRPr lang="en-US" sz="2000" cap="all" dirty="0">
              <a:solidFill>
                <a:schemeClr val="tx2"/>
              </a:solidFill>
              <a:ea typeface="+mj-ea"/>
              <a:cs typeface="+mj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DD62135-C635-F24D-A414-666836D98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6" name="Picture 2" descr="https://upload.wikimedia.org/wikipedia/en/thumb/a/a5/Nankai_University_logo.svg/1024px-Nankai_University_logo.svg.png">
            <a:extLst>
              <a:ext uri="{FF2B5EF4-FFF2-40B4-BE49-F238E27FC236}">
                <a16:creationId xmlns:a16="http://schemas.microsoft.com/office/drawing/2014/main" id="{78C4D34D-F610-6E4B-A3B5-1EB43448E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2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Aggregating Patterns by an Attention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chemeClr val="tx2"/>
                    </a:solidFill>
                  </a:rPr>
                  <a:t>Combining Channels by Dynamically Adjusting Weights</a:t>
                </a:r>
              </a:p>
              <a:p>
                <a:pPr lvl="1"/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MC-RNN is designed to have </a:t>
                </a:r>
                <a:r>
                  <a:rPr lang="en-US" altLang="zh-CN" sz="2000" dirty="0">
                    <a:solidFill>
                      <a:srgbClr val="00B0F0"/>
                    </a:solidFill>
                    <a:latin typeface="+mj-lt"/>
                  </a:rPr>
                  <a:t>different topological connections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 representing </a:t>
                </a:r>
                <a:r>
                  <a:rPr lang="en-US" altLang="zh-CN" sz="2000" dirty="0">
                    <a:solidFill>
                      <a:srgbClr val="00B0F0"/>
                    </a:solidFill>
                    <a:latin typeface="+mj-lt"/>
                  </a:rPr>
                  <a:t>different dependence patterns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.</a:t>
                </a:r>
              </a:p>
              <a:p>
                <a:pPr lvl="1"/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We use the attention mechanism to obtain the weighted average of each channel’s hidden as the input to next layer, which is denoted as</a:t>
                </a:r>
              </a:p>
              <a:p>
                <a:pPr marL="704070" lvl="2" indent="0" algn="ctr">
                  <a:buNone/>
                </a:pPr>
                <a:r>
                  <a:rPr lang="en-US" altLang="zh-CN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𝑎𝑡𝑡</m:t>
                        </m:r>
                      </m:sup>
                    </m:sSubSup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>
                  <a:solidFill>
                    <a:schemeClr val="tx2"/>
                  </a:solidFill>
                  <a:latin typeface="+mj-lt"/>
                </a:endParaRPr>
              </a:p>
              <a:p>
                <a:pPr lvl="1"/>
                <a:r>
                  <a:rPr lang="en-US" sz="2000" dirty="0">
                    <a:solidFill>
                      <a:schemeClr val="tx2"/>
                    </a:solidFill>
                    <a:latin typeface="+mj-lt"/>
                    <a:cs typeface="Segoe UI" panose="020B0502040204020203" pitchFamily="34" charset="0"/>
                  </a:rPr>
                  <a:t>The attention weight is calculated by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ex</m:t>
                        </m:r>
                        <m:r>
                          <m:rPr>
                            <m:sty m:val="p"/>
                          </m:rP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000" i="1" dirty="0">
                  <a:solidFill>
                    <a:schemeClr val="tx2"/>
                  </a:solidFill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000" i="1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+mj-lt"/>
                  </a:rPr>
                  <a:t>is defined as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FD1D80-2630-436C-8A58-C6A85AD17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97559"/>
            <a:ext cx="5958053" cy="27250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2BBF84-C4A2-44FB-AF69-B261032BA41E}"/>
              </a:ext>
            </a:extLst>
          </p:cNvPr>
          <p:cNvSpPr/>
          <p:nvPr/>
        </p:nvSpPr>
        <p:spPr>
          <a:xfrm>
            <a:off x="8515786" y="4299775"/>
            <a:ext cx="1347170" cy="565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8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237"/>
            <a:ext cx="10352769" cy="54423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Machine Translation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2-layer encoder, 2-layer decoder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256-d </a:t>
            </a:r>
            <a:r>
              <a:rPr lang="en-US" altLang="zh-CN" sz="2000" i="1" dirty="0" err="1">
                <a:solidFill>
                  <a:schemeClr val="tx2"/>
                </a:solidFill>
                <a:latin typeface="+mj-lt"/>
              </a:rPr>
              <a:t>bpe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embedding, 256-d hidden size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Beam search with width 5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Test on  IWLST 2014 De-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task</a:t>
            </a:r>
          </a:p>
          <a:p>
            <a:pPr marL="457200" lvl="1" indent="0">
              <a:buNone/>
            </a:pPr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Compared with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Baseline-RNN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the most widely used sequence to sequence framework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RNNSearch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(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Bahdanau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, Cho, and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Bengio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2015)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HO-RNN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changed the topological structure of RNN (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Soltani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and Jiang 2016)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HM-RNN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modifies the recurrent computations (Chung,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Ahn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Bengio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2017)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Actor-critic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 an approach to training neural networks to generate sequences using reinforcement learning  (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Bahdanau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et al. 2017)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NPMT-LM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a neural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phrasebased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machine translation system that models phrase structures in the target language (Huang et al. 2018)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172622-65A9-46E8-8B8B-DD377A977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71440"/>
              </p:ext>
            </p:extLst>
          </p:nvPr>
        </p:nvGraphicFramePr>
        <p:xfrm>
          <a:off x="7287279" y="791567"/>
          <a:ext cx="421211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38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404038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404038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Params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BLEU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Actor-critic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28.53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43193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NPMT-LM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29.16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5518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HM-RNN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30.60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HO-RNN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31.29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31.03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MC-RNN-2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28M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31.98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32.23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88570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MC-RNN-4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32.09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0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13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237"/>
            <a:ext cx="10352769" cy="54423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Abstractive Summarization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The task is to generate the headline of the given article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The dataset we use is 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</a:rPr>
              <a:t>Gigaword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corpus (Graff et al. 2003):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3.8M training article-headline pairs, 190k for validation and 2000 for test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MC-RNN follows the settings of Baseline-RNN: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Using LSTM as the recurrent unit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encoder and the decoder have 4 layers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Embedding size: 256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Hidden size: 256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172622-65A9-46E8-8B8B-DD377A977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51738"/>
              </p:ext>
            </p:extLst>
          </p:nvPr>
        </p:nvGraphicFramePr>
        <p:xfrm>
          <a:off x="4653435" y="4175760"/>
          <a:ext cx="753856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713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974520658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1294403578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Params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RG-1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RG-2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RG-L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HM-RNN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34.68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16.11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32.22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43193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HO-RNN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46M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35.86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16.99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33.38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5518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Baseline-RNN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36M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34.65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16.13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32.24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MC-RNN-2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38M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36.21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17.30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33.60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MC-RNN-3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40M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36.55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17.58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33.72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MC-RNN-4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42M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36.50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17.44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33.68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47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031"/>
            <a:ext cx="10352769" cy="54423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Language Modeling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Evaluate on Penn Treebank corpus which contains about 1 million words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Evaluation metric: perplexity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The network structure follow the state-of-the-art model AWD-LSTM (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Merity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Keskar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Socher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 2018)</a:t>
            </a:r>
          </a:p>
          <a:p>
            <a:pPr lvl="2"/>
            <a:r>
              <a:rPr lang="en-US" altLang="zh-CN" dirty="0">
                <a:solidFill>
                  <a:schemeClr val="tx2"/>
                </a:solidFill>
                <a:latin typeface="+mj-lt"/>
              </a:rPr>
              <a:t>1150 units in the hidden layer</a:t>
            </a:r>
          </a:p>
          <a:p>
            <a:pPr lvl="2"/>
            <a:r>
              <a:rPr lang="en-US" altLang="zh-CN" dirty="0">
                <a:solidFill>
                  <a:schemeClr val="tx2"/>
                </a:solidFill>
                <a:latin typeface="+mj-lt"/>
              </a:rPr>
              <a:t>400-d word embedding</a:t>
            </a:r>
          </a:p>
          <a:p>
            <a:pPr lvl="2"/>
            <a:r>
              <a:rPr lang="en-US" altLang="zh-CN" dirty="0" err="1">
                <a:solidFill>
                  <a:schemeClr val="tx2"/>
                </a:solidFill>
                <a:latin typeface="+mj-lt"/>
              </a:rPr>
              <a:t>DropConnect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 is used on the hidden-to-hidden weight 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matrices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172622-65A9-46E8-8B8B-DD377A977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72245"/>
              </p:ext>
            </p:extLst>
          </p:nvPr>
        </p:nvGraphicFramePr>
        <p:xfrm>
          <a:off x="1578678" y="4412631"/>
          <a:ext cx="90346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0306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270387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423951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Validation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Test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Variational LSTM + augmented loss 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Khosravi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Socher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2017)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71.1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68.5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43193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Variational RHN 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Zilly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et al. 2016)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67.9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65.4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5518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NAS Cell 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Zoph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and Le 2017)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62.4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Skip Connection LSTM(</a:t>
                      </a:r>
                      <a:r>
                        <a:rPr lang="en-US" sz="1600" dirty="0" err="1">
                          <a:latin typeface="+mj-lt"/>
                        </a:rPr>
                        <a:t>Melis</a:t>
                      </a:r>
                      <a:r>
                        <a:rPr lang="en-US" sz="1600" dirty="0">
                          <a:latin typeface="+mj-lt"/>
                        </a:rPr>
                        <a:t>, Dyer, and </a:t>
                      </a:r>
                      <a:r>
                        <a:rPr lang="en-US" sz="1600" dirty="0" err="1">
                          <a:latin typeface="+mj-lt"/>
                        </a:rPr>
                        <a:t>Blunsom</a:t>
                      </a:r>
                      <a:r>
                        <a:rPr lang="en-US" sz="1600" dirty="0">
                          <a:latin typeface="+mj-lt"/>
                        </a:rPr>
                        <a:t> 2018)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60.9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58.3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AWD-LSTM w/o finetune (baseline) (</a:t>
                      </a:r>
                      <a:r>
                        <a:rPr lang="en-US" sz="1600" dirty="0" err="1">
                          <a:latin typeface="+mj-lt"/>
                        </a:rPr>
                        <a:t>Merity</a:t>
                      </a:r>
                      <a:r>
                        <a:rPr lang="en-US" sz="1600" dirty="0">
                          <a:latin typeface="+mj-lt"/>
                        </a:rPr>
                        <a:t>, </a:t>
                      </a:r>
                      <a:r>
                        <a:rPr lang="en-US" sz="1600" dirty="0" err="1">
                          <a:latin typeface="+mj-lt"/>
                        </a:rPr>
                        <a:t>Keskar</a:t>
                      </a:r>
                      <a:r>
                        <a:rPr lang="en-US" sz="1600" dirty="0">
                          <a:latin typeface="+mj-lt"/>
                        </a:rPr>
                        <a:t>, and </a:t>
                      </a:r>
                      <a:r>
                        <a:rPr lang="en-US" sz="1600" dirty="0" err="1">
                          <a:latin typeface="+mj-lt"/>
                        </a:rPr>
                        <a:t>Socher</a:t>
                      </a:r>
                      <a:r>
                        <a:rPr lang="en-US" sz="1600" dirty="0">
                          <a:latin typeface="+mj-lt"/>
                        </a:rPr>
                        <a:t> 2018)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60.7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58.8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59.2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56.9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86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9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Case Studies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9560"/>
            <a:ext cx="10352769" cy="197095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Local dependence patterns and local structures are captured, such as: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”home-grown champions”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”champions have been”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”few and far between”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”Italian Open”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5C0ADE-76A4-4B42-B0AC-02A83F597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32463"/>
            <a:ext cx="12192000" cy="2395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57547E-462A-49CC-A74B-58DE8629EF7B}"/>
              </a:ext>
            </a:extLst>
          </p:cNvPr>
          <p:cNvSpPr txBox="1"/>
          <p:nvPr/>
        </p:nvSpPr>
        <p:spPr>
          <a:xfrm>
            <a:off x="62821" y="3827938"/>
            <a:ext cx="121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Visualization of attention scores of the sentence “ Home-grown champions have been few and far between at the Italian Open.”</a:t>
            </a:r>
          </a:p>
        </p:txBody>
      </p:sp>
    </p:spTree>
    <p:extLst>
      <p:ext uri="{BB962C8B-B14F-4D97-AF65-F5344CB8AC3E}">
        <p14:creationId xmlns:p14="http://schemas.microsoft.com/office/powerpoint/2010/main" val="369999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Performance on Long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91621"/>
            <a:ext cx="6447596" cy="4718895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Conducted on IWSLT-14 De-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 translation task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Long sentences are more difficult to handle than short ones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Both our method and the baseline-RNN model perform worse as the lengths of the sentences increase, indicating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Our model brings much more improvement on long sentences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when the sentence length is greater than 61, our model outperforms baselines by a larger margin 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r>
              <a:rPr lang="en-US" altLang="zh-CN" sz="2200" dirty="0">
                <a:solidFill>
                  <a:schemeClr val="tx2"/>
                </a:solidFill>
              </a:rPr>
              <a:t>MC-RNN enables short-cut connections across timestep and directly passes error signal through blocks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CE08EC-6C7C-4405-ABAF-5DE65B989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280" y="2242456"/>
            <a:ext cx="49987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9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Impact of Model Size and Time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93" y="2066125"/>
            <a:ext cx="7202935" cy="4718895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We tried several runs for Baseline-RNN</a:t>
            </a:r>
          </a:p>
          <a:p>
            <a:pPr lvl="1"/>
            <a:r>
              <a:rPr lang="en-US" altLang="zh-CN" sz="1800" b="1" dirty="0">
                <a:solidFill>
                  <a:schemeClr val="tx2"/>
                </a:solidFill>
                <a:latin typeface="+mj-lt"/>
              </a:rPr>
              <a:t>Baseline-RNN-large</a:t>
            </a:r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: increase the size of the hidden state from 256 to 286</a:t>
            </a:r>
          </a:p>
          <a:p>
            <a:pPr lvl="1"/>
            <a:r>
              <a:rPr lang="en-US" altLang="zh-CN" sz="1800" b="1" dirty="0">
                <a:solidFill>
                  <a:schemeClr val="tx2"/>
                </a:solidFill>
                <a:latin typeface="+mj-lt"/>
              </a:rPr>
              <a:t>Baseline-RNN-deep</a:t>
            </a:r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: Increase the number of layers from 2 to 3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No significant improvement of performance on Baseline-RNN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Better performance of our MC-RNN is caused by model design rather than larger model size</a:t>
            </a:r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Owing to parallel computation, MC-RNN can achieve almost the same time cost as the conventional RNN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C4F10C-3326-4009-A06F-BB9F124B3072}"/>
              </a:ext>
            </a:extLst>
          </p:cNvPr>
          <p:cNvGraphicFramePr>
            <a:graphicFrameLocks noGrp="1"/>
          </p:cNvGraphicFramePr>
          <p:nvPr/>
        </p:nvGraphicFramePr>
        <p:xfrm>
          <a:off x="7782869" y="2550566"/>
          <a:ext cx="440913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249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346722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233159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Params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BLEU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31.03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Baseline-RNN-large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30.93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Baseline-RNN-deep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30.98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MC-RNN-2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28M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31.98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32.23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88570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MC-RNN-4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32.09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0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9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03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959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512855"/>
            <a:ext cx="10515600" cy="427216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We proposed a new RNN model with multichannel multi-block structure to </a:t>
            </a:r>
            <a:r>
              <a:rPr lang="en-US" altLang="zh-CN" sz="2400" i="1" dirty="0">
                <a:solidFill>
                  <a:srgbClr val="00B0F0"/>
                </a:solidFill>
                <a:latin typeface="+mj-lt"/>
              </a:rPr>
              <a:t>better capture and utilize local patterns in sequential data</a:t>
            </a:r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 for language-related tasks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Experiments on machine translation, abstractive summarization, and language modeling validated the effectiveness of the proposed model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Achieved new state-of-the-art results on 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</a:rPr>
              <a:t>Gigaword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on text summarization and Penn Treebank on language modeling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069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72269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Thanks!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784FE2-C8C8-184B-9334-0B94F0D42062}"/>
              </a:ext>
            </a:extLst>
          </p:cNvPr>
          <p:cNvSpPr txBox="1">
            <a:spLocks/>
          </p:cNvSpPr>
          <p:nvPr/>
        </p:nvSpPr>
        <p:spPr>
          <a:xfrm>
            <a:off x="838200" y="4445876"/>
            <a:ext cx="10515600" cy="2183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</a:rPr>
              <a:t>Contact info</a:t>
            </a:r>
          </a:p>
          <a:p>
            <a:pPr algn="l"/>
            <a:endParaRPr lang="en-US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Hans" sz="2000" dirty="0">
                <a:solidFill>
                  <a:srgbClr val="00B0F0"/>
                </a:solidFill>
                <a:latin typeface="Century Gothic" panose="020B0502020202020204" pitchFamily="34" charset="0"/>
              </a:rPr>
              <a:t>Chang</a:t>
            </a:r>
            <a:r>
              <a:rPr lang="zh-Hans" altLang="en-US" sz="2000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Hans" sz="2000" dirty="0">
                <a:solidFill>
                  <a:srgbClr val="00B0F0"/>
                </a:solidFill>
                <a:latin typeface="Century Gothic" panose="020B0502020202020204" pitchFamily="34" charset="0"/>
              </a:rPr>
              <a:t>Xu</a:t>
            </a:r>
          </a:p>
          <a:p>
            <a:pPr algn="l"/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Email</a:t>
            </a:r>
            <a:r>
              <a:rPr lang="zh-Hans" alt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：</a:t>
            </a:r>
            <a:r>
              <a:rPr lang="en-US" sz="1800" dirty="0">
                <a:solidFill>
                  <a:schemeClr val="tx2"/>
                </a:solidFill>
                <a:latin typeface="Century Gothic" panose="020B0502020202020204" pitchFamily="34" charset="0"/>
                <a:hlinkClick r:id="rId3"/>
              </a:rPr>
              <a:t>changxu@nbjl.nankai.edu.cn</a:t>
            </a:r>
            <a:endParaRPr lang="en-US" sz="1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Homepage</a:t>
            </a:r>
            <a:r>
              <a:rPr lang="zh-Hans" alt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： </a:t>
            </a:r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  <a:hlinkClick r:id="rId4"/>
              </a:rPr>
              <a:t>https://chang-xu.github.io</a:t>
            </a:r>
            <a:endParaRPr lang="en-US" altLang="zh-Hans" sz="1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5</a:t>
            </a:r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-th</a:t>
            </a:r>
            <a:r>
              <a:rPr lang="zh-Hans" alt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Hans" sz="18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year </a:t>
            </a:r>
            <a:r>
              <a:rPr lang="en-US" altLang="zh-CN" sz="18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student of</a:t>
            </a:r>
            <a:r>
              <a:rPr lang="en-US" altLang="zh-Hans" sz="18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Joint </a:t>
            </a:r>
            <a:r>
              <a:rPr lang="en-US" altLang="zh-Hans" sz="1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Ph.D</a:t>
            </a:r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 Program with Microsoft Research Asia</a:t>
            </a:r>
            <a:endParaRPr lang="en-US" sz="1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Modeling Natural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2"/>
                </a:solidFill>
              </a:rPr>
              <a:t>Structure Information is Essential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+mj-lt"/>
              </a:rPr>
              <a:t>Natural languages exhibit strong local structures in terms of semantics such as phrases. </a:t>
            </a:r>
          </a:p>
          <a:p>
            <a:pPr marL="914400" lvl="2" indent="0"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E.g. We must find the </a:t>
            </a:r>
            <a:r>
              <a:rPr lang="en-US" altLang="zh-CN" sz="1800" i="1" dirty="0">
                <a:solidFill>
                  <a:srgbClr val="00B0F0"/>
                </a:solidFill>
              </a:rPr>
              <a:t>missing document</a:t>
            </a:r>
            <a:r>
              <a:rPr lang="en-US" altLang="zh-CN" sz="1800" i="1" dirty="0">
                <a:solidFill>
                  <a:schemeClr val="tx2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at all costs</a:t>
            </a:r>
            <a:r>
              <a:rPr lang="en-US" altLang="zh-CN" sz="1800" i="1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+mj-lt"/>
              </a:rPr>
              <a:t>Phrase structures are important for understanding the meaning of sentences</a:t>
            </a:r>
          </a:p>
          <a:p>
            <a:pPr marL="109728" indent="0">
              <a:buNone/>
            </a:pPr>
            <a:endParaRPr 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Conventional Recurrent Neural Networks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Usually treat each token in a sentence </a:t>
            </a:r>
            <a:r>
              <a:rPr lang="en-US" b="1" i="1" dirty="0">
                <a:solidFill>
                  <a:schemeClr val="tx2"/>
                </a:solidFill>
                <a:latin typeface="+mj-lt"/>
              </a:rPr>
              <a:t>uniformly and equally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May </a:t>
            </a:r>
            <a:r>
              <a:rPr lang="en-US" b="1" i="1" dirty="0">
                <a:solidFill>
                  <a:schemeClr val="tx2"/>
                </a:solidFill>
                <a:latin typeface="+mj-lt"/>
              </a:rPr>
              <a:t>miss the rich semantic structure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information of a sentence.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78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Challenges in Capturing Semantic Structure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2"/>
                </a:solidFill>
              </a:rPr>
              <a:t>Requiring Flexibility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+mj-lt"/>
              </a:rPr>
              <a:t>There are diverse word dependence patterns</a:t>
            </a:r>
          </a:p>
          <a:p>
            <a:pPr lvl="1"/>
            <a:r>
              <a:rPr lang="en-US" altLang="zh-CN" i="1" dirty="0">
                <a:solidFill>
                  <a:srgbClr val="00B0F0"/>
                </a:solidFill>
                <a:latin typeface="+mj-lt"/>
              </a:rPr>
              <a:t>Flexible and learnable structure modeling method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is preferred than </a:t>
            </a:r>
            <a:r>
              <a:rPr lang="en-US" altLang="zh-CN" i="1" dirty="0">
                <a:solidFill>
                  <a:schemeClr val="tx2"/>
                </a:solidFill>
                <a:latin typeface="+mj-lt"/>
              </a:rPr>
              <a:t>predefined connections or fixed topology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. </a:t>
            </a:r>
          </a:p>
          <a:p>
            <a:pPr marL="109728" indent="0">
              <a:buNone/>
            </a:pPr>
            <a:endParaRPr 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Hard to Parameterize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The local structures and word dependence patterns in sentences are discrete symbols rather than regular learnable model parameters.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It is non-trivial to capture and parameterize them.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3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70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80" y="441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M</a:t>
            </a:r>
            <a:r>
              <a:rPr lang="en-US" sz="3600" dirty="0">
                <a:solidFill>
                  <a:srgbClr val="00B0F0"/>
                </a:solidFill>
              </a:rPr>
              <a:t>ulti-</a:t>
            </a:r>
            <a:r>
              <a:rPr lang="en-US" sz="3600" b="1" dirty="0">
                <a:solidFill>
                  <a:srgbClr val="00B0F0"/>
                </a:solidFill>
              </a:rPr>
              <a:t>C</a:t>
            </a:r>
            <a:r>
              <a:rPr lang="en-US" sz="3600" dirty="0">
                <a:solidFill>
                  <a:srgbClr val="00B0F0"/>
                </a:solidFill>
              </a:rPr>
              <a:t>hannel </a:t>
            </a:r>
            <a:r>
              <a:rPr lang="en-US" sz="3600" b="1" dirty="0">
                <a:solidFill>
                  <a:srgbClr val="00B0F0"/>
                </a:solidFill>
              </a:rPr>
              <a:t>R</a:t>
            </a:r>
            <a:r>
              <a:rPr lang="en-US" sz="3600" dirty="0">
                <a:solidFill>
                  <a:srgbClr val="00B0F0"/>
                </a:solidFill>
              </a:rPr>
              <a:t>ecurrent </a:t>
            </a:r>
            <a:r>
              <a:rPr lang="en-US" sz="3600" b="1" dirty="0">
                <a:solidFill>
                  <a:srgbClr val="00B0F0"/>
                </a:solidFill>
              </a:rPr>
              <a:t>N</a:t>
            </a:r>
            <a:r>
              <a:rPr lang="en-US" sz="3600" dirty="0">
                <a:solidFill>
                  <a:srgbClr val="00B0F0"/>
                </a:solidFill>
              </a:rPr>
              <a:t>eural </a:t>
            </a:r>
            <a:r>
              <a:rPr lang="en-US" sz="3600" b="1" dirty="0">
                <a:solidFill>
                  <a:srgbClr val="00B0F0"/>
                </a:solidFill>
              </a:rPr>
              <a:t>N</a:t>
            </a:r>
            <a:r>
              <a:rPr lang="en-US" sz="3600" dirty="0">
                <a:solidFill>
                  <a:srgbClr val="00B0F0"/>
                </a:solidFill>
              </a:rPr>
              <a:t>etworks (</a:t>
            </a:r>
            <a:r>
              <a:rPr lang="en-US" sz="3600" b="1" dirty="0">
                <a:solidFill>
                  <a:srgbClr val="00B0F0"/>
                </a:solidFill>
              </a:rPr>
              <a:t>MC-RNN</a:t>
            </a:r>
            <a:r>
              <a:rPr lang="en-US" sz="3600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39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Content Placeholder 5">
            <a:extLst>
              <a:ext uri="{FF2B5EF4-FFF2-40B4-BE49-F238E27FC236}">
                <a16:creationId xmlns:a16="http://schemas.microsoft.com/office/drawing/2014/main" id="{302583A1-5565-4442-8761-F22FF2289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62192"/>
            <a:ext cx="12192000" cy="443266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72BEEB7-A5E5-4B39-8C64-68175D7825AF}"/>
              </a:ext>
            </a:extLst>
          </p:cNvPr>
          <p:cNvSpPr/>
          <p:nvPr/>
        </p:nvSpPr>
        <p:spPr>
          <a:xfrm>
            <a:off x="2281249" y="6235400"/>
            <a:ext cx="7973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Illustration of the structure of one-layer MC-RNN with 3 channels. </a:t>
            </a:r>
          </a:p>
        </p:txBody>
      </p:sp>
    </p:spTree>
    <p:extLst>
      <p:ext uri="{BB962C8B-B14F-4D97-AF65-F5344CB8AC3E}">
        <p14:creationId xmlns:p14="http://schemas.microsoft.com/office/powerpoint/2010/main" val="145009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39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Content Placeholder 5">
            <a:extLst>
              <a:ext uri="{FF2B5EF4-FFF2-40B4-BE49-F238E27FC236}">
                <a16:creationId xmlns:a16="http://schemas.microsoft.com/office/drawing/2014/main" id="{302583A1-5565-4442-8761-F22FF2289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05"/>
            <a:ext cx="12185528" cy="464407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BF15C1-C7E3-4442-8B16-5AEEE053CF11}"/>
              </a:ext>
            </a:extLst>
          </p:cNvPr>
          <p:cNvSpPr txBox="1">
            <a:spLocks/>
          </p:cNvSpPr>
          <p:nvPr/>
        </p:nvSpPr>
        <p:spPr>
          <a:xfrm>
            <a:off x="416155" y="4805307"/>
            <a:ext cx="11353218" cy="2135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Each channel in the MC-RNN layer contains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several blocks</a:t>
            </a:r>
          </a:p>
          <a:p>
            <a:r>
              <a:rPr lang="en-US" sz="2400" dirty="0">
                <a:solidFill>
                  <a:srgbClr val="00B0F0"/>
                </a:solidFill>
                <a:latin typeface="+mj-lt"/>
              </a:rPr>
              <a:t>Local connections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are built in each block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Solid lines with the same color (red/blue/black)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share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the same parameter matrices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Channels can be computed in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parallel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Capturing Rich Patterns with Multiple Channels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5F25CD-90A5-4C5E-A4DA-1FC58899E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534" y="1690688"/>
            <a:ext cx="6149466" cy="4503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E54080-C7A4-4252-814E-FDC3DC4641FB}"/>
                  </a:ext>
                </a:extLst>
              </p:cNvPr>
              <p:cNvSpPr txBox="1"/>
              <p:nvPr/>
            </p:nvSpPr>
            <p:spPr>
              <a:xfrm>
                <a:off x="147390" y="1736515"/>
                <a:ext cx="5262227" cy="4487703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denotes the number of predecessors connected to node (</a:t>
                </a:r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t, k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). </a:t>
                </a: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Define the temporal input at step t in channel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as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sup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Then apply the recurrent computation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to get the output: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Learnable parameters including RNN internal parameters and weights in blocks are </a:t>
                </a:r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shared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among different channels.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E54080-C7A4-4252-814E-FDC3DC464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0" y="1736515"/>
                <a:ext cx="5262227" cy="4487703"/>
              </a:xfrm>
              <a:prstGeom prst="rect">
                <a:avLst/>
              </a:prstGeom>
              <a:blipFill>
                <a:blip r:embed="rId6"/>
                <a:stretch>
                  <a:fillRect l="-1617" t="-541" r="-2887" b="-1894"/>
                </a:stretch>
              </a:blipFill>
              <a:ln w="19050">
                <a:solidFill>
                  <a:schemeClr val="accent6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9B40FA-2453-4D60-9D48-79F10740A7A7}"/>
              </a:ext>
            </a:extLst>
          </p:cNvPr>
          <p:cNvSpPr txBox="1"/>
          <p:nvPr/>
        </p:nvSpPr>
        <p:spPr>
          <a:xfrm>
            <a:off x="5608319" y="3168989"/>
            <a:ext cx="1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Channel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7C66F-2E57-4F9D-B332-CA1D5F615423}"/>
              </a:ext>
            </a:extLst>
          </p:cNvPr>
          <p:cNvSpPr txBox="1"/>
          <p:nvPr/>
        </p:nvSpPr>
        <p:spPr>
          <a:xfrm>
            <a:off x="5608318" y="4494552"/>
            <a:ext cx="1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Channel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6B29C-4E6F-4FFE-AE87-EF4F894A159C}"/>
              </a:ext>
            </a:extLst>
          </p:cNvPr>
          <p:cNvSpPr txBox="1"/>
          <p:nvPr/>
        </p:nvSpPr>
        <p:spPr>
          <a:xfrm>
            <a:off x="5608318" y="5866107"/>
            <a:ext cx="1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Channel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BA5542-E7F0-490A-9721-C52E5CC8FB2A}"/>
                  </a:ext>
                </a:extLst>
              </p:cNvPr>
              <p:cNvSpPr txBox="1"/>
              <p:nvPr/>
            </p:nvSpPr>
            <p:spPr>
              <a:xfrm>
                <a:off x="6693967" y="6235439"/>
                <a:ext cx="6386839" cy="37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The indegree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of Channle2 at time </a:t>
                </a:r>
                <a:r>
                  <a:rPr lang="en-US" i="1" dirty="0">
                    <a:solidFill>
                      <a:srgbClr val="00B050"/>
                    </a:solidFill>
                  </a:rPr>
                  <a:t>t </a:t>
                </a:r>
                <a:r>
                  <a:rPr lang="en-US" dirty="0">
                    <a:solidFill>
                      <a:srgbClr val="00B050"/>
                    </a:solidFill>
                  </a:rPr>
                  <a:t> in this figure is 2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BA5542-E7F0-490A-9721-C52E5CC8F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967" y="6235439"/>
                <a:ext cx="6386839" cy="371127"/>
              </a:xfrm>
              <a:prstGeom prst="rect">
                <a:avLst/>
              </a:prstGeom>
              <a:blipFill>
                <a:blip r:embed="rId7"/>
                <a:stretch>
                  <a:fillRect l="-763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35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AD9255-43BC-44E4-AB51-838055518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072" y="2902902"/>
            <a:ext cx="9060237" cy="353780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FAE408-103F-4801-ADF6-2D9B50AB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71" y="0"/>
            <a:ext cx="11872658" cy="3060291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The inputs of each recurrent unit include 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not only its immediate predecessor 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but also from the historical units within a certain distance.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MC-RNN can capture a strong dependence between words in a phrase, and make compact representations for the phrased</a:t>
            </a:r>
          </a:p>
          <a:p>
            <a:r>
              <a:rPr lang="en-US" sz="2200" dirty="0">
                <a:solidFill>
                  <a:schemeClr val="tx2"/>
                </a:solidFill>
                <a:latin typeface="+mj-lt"/>
              </a:rPr>
              <a:t>Different Connection Mechanism for Different Channels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+mj-lt"/>
              </a:rPr>
              <a:t>Set the blocks of neighboring channels has one step staggered with each other in a progressive way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+mj-lt"/>
              </a:rPr>
              <a:t>All possible local structures or dependency patterns whose length is no more than the block size can be enumerated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B3556-DDEB-4B6B-89CC-A6E7AE2CE284}"/>
              </a:ext>
            </a:extLst>
          </p:cNvPr>
          <p:cNvSpPr txBox="1"/>
          <p:nvPr/>
        </p:nvSpPr>
        <p:spPr>
          <a:xfrm>
            <a:off x="0" y="6512480"/>
            <a:ext cx="1203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+mj-lt"/>
              </a:rPr>
              <a:t>At time step t, the red lines in channel 1, 2, 3 represent 4-word/ 3-word/ 2-word dependence patterns respectively </a:t>
            </a:r>
          </a:p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556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1351</Words>
  <Application>Microsoft Office PowerPoint</Application>
  <PresentationFormat>Widescreen</PresentationFormat>
  <Paragraphs>310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宋体</vt:lpstr>
      <vt:lpstr>Arial</vt:lpstr>
      <vt:lpstr>Britannic Bold</vt:lpstr>
      <vt:lpstr>Calibri</vt:lpstr>
      <vt:lpstr>Calibri Light</vt:lpstr>
      <vt:lpstr>Cambria Math</vt:lpstr>
      <vt:lpstr>Century Gothic</vt:lpstr>
      <vt:lpstr>Segoe UI</vt:lpstr>
      <vt:lpstr>Times New Roman</vt:lpstr>
      <vt:lpstr>Office 主题</vt:lpstr>
      <vt:lpstr>Modeling Local Dependence in Natural Language with Multi-Channel Recurrent Neural Networks</vt:lpstr>
      <vt:lpstr>Content</vt:lpstr>
      <vt:lpstr>Modeling Natural Sentences</vt:lpstr>
      <vt:lpstr>Challenges in Capturing Semantic Structure Information</vt:lpstr>
      <vt:lpstr>Content</vt:lpstr>
      <vt:lpstr>Multi-Channel Recurrent Neural Networks (MC-RNN)</vt:lpstr>
      <vt:lpstr>PowerPoint Presentation</vt:lpstr>
      <vt:lpstr>Capturing Rich Patterns with Multiple Channels</vt:lpstr>
      <vt:lpstr>PowerPoint Presentation</vt:lpstr>
      <vt:lpstr>Aggregating Patterns by an Attention Module</vt:lpstr>
      <vt:lpstr>Content</vt:lpstr>
      <vt:lpstr>Experimental Results</vt:lpstr>
      <vt:lpstr>Experimental Results</vt:lpstr>
      <vt:lpstr>Experimental Results</vt:lpstr>
      <vt:lpstr>Content</vt:lpstr>
      <vt:lpstr>Case Studies and Visualization</vt:lpstr>
      <vt:lpstr>Performance on Long Sentences</vt:lpstr>
      <vt:lpstr>Impact of Model Size and Time Cost</vt:lpstr>
      <vt:lpstr>Content</vt:lpstr>
      <vt:lpstr>Conclusions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Yalong</dc:creator>
  <cp:lastModifiedBy>Chang Xu (FA Talent)</cp:lastModifiedBy>
  <cp:revision>281</cp:revision>
  <dcterms:created xsi:type="dcterms:W3CDTF">2015-08-26T08:40:07Z</dcterms:created>
  <dcterms:modified xsi:type="dcterms:W3CDTF">2018-11-13T05:50:30Z</dcterms:modified>
</cp:coreProperties>
</file>