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6" r:id="rId3"/>
    <p:sldId id="291" r:id="rId4"/>
    <p:sldId id="287" r:id="rId5"/>
    <p:sldId id="288" r:id="rId6"/>
    <p:sldId id="289" r:id="rId7"/>
    <p:sldId id="290" r:id="rId8"/>
    <p:sldId id="292" r:id="rId9"/>
    <p:sldId id="293" r:id="rId10"/>
    <p:sldId id="294" r:id="rId11"/>
    <p:sldId id="295" r:id="rId12"/>
    <p:sldId id="296" r:id="rId13"/>
    <p:sldId id="285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035" autoAdjust="0"/>
  </p:normalViewPr>
  <p:slideViewPr>
    <p:cSldViewPr snapToGrid="0" showGuides="1">
      <p:cViewPr>
        <p:scale>
          <a:sx n="75" d="100"/>
          <a:sy n="75" d="100"/>
        </p:scale>
        <p:origin x="744" y="43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78057-9890-4972-AD04-FE41BFE73C2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2020/11/13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4FE758-9082-4166-BA81-012291D913CB}" type="datetime1">
              <a:rPr lang="zh-CN" altLang="en-US" smtClean="0"/>
              <a:pPr/>
              <a:t>2020/11/13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E60DC36-8EFA-4378-9855-E019C55AC47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90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01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64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A31EF-B9B9-409B-BBF0-B345AB28EDB0}" type="datetime1">
              <a:rPr lang="zh-CN" altLang="en-US" noProof="0" smtClean="0"/>
              <a:t>2020/11/13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08C40-4C8D-4FFE-ACD0-E62DF1F5BBC0}" type="datetime1">
              <a:rPr lang="zh-CN" altLang="en-US" noProof="0" smtClean="0"/>
              <a:t>2020/11/13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A4F6AD-10C8-4BA0-8CFC-75631B46EB59}" type="datetime1">
              <a:rPr lang="zh-CN" altLang="en-US" noProof="0" smtClean="0"/>
              <a:t>2020/11/13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753A00-A173-4B35-8570-B0BE56E0F143}" type="datetime1">
              <a:rPr lang="zh-CN" altLang="en-US" noProof="0" smtClean="0"/>
              <a:t>2020/11/13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2D4FE-02B9-46D7-8257-25A9AEF3A147}" type="datetime1">
              <a:rPr lang="zh-CN" altLang="en-US" noProof="0" smtClean="0"/>
              <a:t>2020/11/13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04CFCD-E821-4DE3-A3DD-F74C44E68C62}" type="datetime1">
              <a:rPr lang="zh-CN" altLang="en-US" noProof="0" smtClean="0"/>
              <a:t>2020/11/13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C2AFDC-0474-4D7D-BC9F-7654C848FF49}" type="datetime1">
              <a:rPr lang="zh-CN" altLang="en-US" noProof="0" smtClean="0"/>
              <a:t>2020/11/13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695206-47B0-4537-84D6-9B23D59A7E20}" type="datetime1">
              <a:rPr lang="zh-CN" altLang="en-US" noProof="0" smtClean="0"/>
              <a:t>2020/11/13</a:t>
            </a:fld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0DAF0E-C112-4EF2-A85A-4730A92E27B4}" type="datetime1">
              <a:rPr lang="zh-CN" altLang="en-US" noProof="0" smtClean="0"/>
              <a:t>2020/11/13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A47A5-5DE6-438E-BBF1-E7F2254BE3D3}" type="datetime1">
              <a:rPr lang="zh-CN" altLang="en-US" noProof="0" smtClean="0"/>
              <a:t>2020/11/13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ED034B-947A-455B-BAEF-24122D8FF58E}" type="datetime1">
              <a:rPr lang="zh-CN" altLang="en-US" noProof="0" smtClean="0"/>
              <a:t>2020/11/13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407DBA-2850-42B8-9337-287B2A36E393}" type="datetime1">
              <a:rPr lang="zh-CN" altLang="en-US" smtClean="0"/>
              <a:t>2020/11/13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FEDF93-2BFD-41CA-ABC7-B039102F37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Data assimilation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sz="4000" dirty="0">
                <a:solidFill>
                  <a:schemeClr val="accent4"/>
                </a:solidFill>
              </a:rPr>
              <a:t>single neural cell 2</a:t>
            </a:r>
            <a:endParaRPr lang="zh-CN" altLang="en-US" dirty="0">
              <a:solidFill>
                <a:schemeClr val="accent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组 6" descr="图表图标。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任意多边形(F)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(F)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0D6546B8-369F-4568-9C5D-993924EC5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0309"/>
            <a:ext cx="5904290" cy="403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4694FA91-7575-4476-A9BC-2B0EA54C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90" y="1410308"/>
            <a:ext cx="5988646" cy="41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2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E7EF50D2-2807-4A8C-B43A-A5A872E40E41}"/>
              </a:ext>
            </a:extLst>
          </p:cNvPr>
          <p:cNvSpPr/>
          <p:nvPr/>
        </p:nvSpPr>
        <p:spPr>
          <a:xfrm>
            <a:off x="289016" y="644082"/>
            <a:ext cx="310424" cy="32512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501B4A-B203-47CD-9744-4E564EEF97B5}"/>
              </a:ext>
            </a:extLst>
          </p:cNvPr>
          <p:cNvSpPr txBox="1"/>
          <p:nvPr/>
        </p:nvSpPr>
        <p:spPr>
          <a:xfrm>
            <a:off x="690880" y="483476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Discussion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50FE19-324A-446E-AFCA-31C253A6749A}"/>
              </a:ext>
            </a:extLst>
          </p:cNvPr>
          <p:cNvSpPr txBox="1"/>
          <p:nvPr/>
        </p:nvSpPr>
        <p:spPr>
          <a:xfrm>
            <a:off x="144508" y="1520785"/>
            <a:ext cx="119029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Difficulties we encounter during the experiment and what we can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Absorbing boundaries  or wrong areas —— higher variances, wider boundary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No convergence  —— lower variances, longer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The choices of which variables to be bounded —— Control variable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88BAF22-74C6-49C9-8B59-17DA45C9B5B4}"/>
              </a:ext>
            </a:extLst>
          </p:cNvPr>
          <p:cNvCxnSpPr>
            <a:cxnSpLocks/>
          </p:cNvCxnSpPr>
          <p:nvPr/>
        </p:nvCxnSpPr>
        <p:spPr>
          <a:xfrm flipV="1">
            <a:off x="5811520" y="2453640"/>
            <a:ext cx="3556000" cy="1188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22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E0056A-409E-4964-B4B5-BB88EFFC7BC6}"/>
              </a:ext>
            </a:extLst>
          </p:cNvPr>
          <p:cNvSpPr txBox="1"/>
          <p:nvPr/>
        </p:nvSpPr>
        <p:spPr>
          <a:xfrm>
            <a:off x="233680" y="81280"/>
            <a:ext cx="10573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bad</a:t>
            </a:r>
            <a:r>
              <a:rPr lang="zh-CN" altLang="en-US" sz="3200" dirty="0"/>
              <a:t> </a:t>
            </a:r>
            <a:r>
              <a:rPr lang="en-US" altLang="zh-CN" sz="3200" dirty="0"/>
              <a:t>behavior</a:t>
            </a:r>
            <a:r>
              <a:rPr lang="zh-CN" altLang="en-US" sz="3200" dirty="0"/>
              <a:t> </a:t>
            </a:r>
            <a:r>
              <a:rPr lang="en-US" altLang="zh-CN" sz="3200" dirty="0"/>
              <a:t>of sigmoid function near </a:t>
            </a:r>
            <a:r>
              <a:rPr lang="en-US" altLang="zh-CN" sz="3200"/>
              <a:t>its “boundaries”</a:t>
            </a:r>
            <a:endParaRPr lang="zh-CN" altLang="en-US" sz="32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208C415-AB0A-4770-BBBD-38ACE14E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" y="912495"/>
            <a:ext cx="7339012" cy="50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F541D8D-CBF3-412D-B8DC-A162299E2BA2}"/>
              </a:ext>
            </a:extLst>
          </p:cNvPr>
          <p:cNvCxnSpPr/>
          <p:nvPr/>
        </p:nvCxnSpPr>
        <p:spPr>
          <a:xfrm>
            <a:off x="6058852" y="1310640"/>
            <a:ext cx="23368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F576635-83AC-4C93-A529-90A1DAC77C6D}"/>
              </a:ext>
            </a:extLst>
          </p:cNvPr>
          <p:cNvCxnSpPr/>
          <p:nvPr/>
        </p:nvCxnSpPr>
        <p:spPr>
          <a:xfrm flipV="1">
            <a:off x="2238692" y="3251200"/>
            <a:ext cx="615696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1A02F5E-E572-4BF1-9046-3AEAB729593E}"/>
              </a:ext>
            </a:extLst>
          </p:cNvPr>
          <p:cNvSpPr txBox="1"/>
          <p:nvPr/>
        </p:nvSpPr>
        <p:spPr>
          <a:xfrm>
            <a:off x="8551326" y="2794000"/>
            <a:ext cx="256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Hard to move</a:t>
            </a:r>
            <a:endParaRPr lang="zh-CN" altLang="en-US" sz="32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FEA342F-2C64-4F90-A9A2-B7E0381E7002}"/>
              </a:ext>
            </a:extLst>
          </p:cNvPr>
          <p:cNvCxnSpPr/>
          <p:nvPr/>
        </p:nvCxnSpPr>
        <p:spPr>
          <a:xfrm>
            <a:off x="1849120" y="5130800"/>
            <a:ext cx="7823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A52833-F115-484F-B7F1-0ED84DC27A36}"/>
              </a:ext>
            </a:extLst>
          </p:cNvPr>
          <p:cNvCxnSpPr/>
          <p:nvPr/>
        </p:nvCxnSpPr>
        <p:spPr>
          <a:xfrm>
            <a:off x="5577840" y="1209040"/>
            <a:ext cx="904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676F86B-8918-4292-A5DD-72ED7ADE7C77}"/>
              </a:ext>
            </a:extLst>
          </p:cNvPr>
          <p:cNvSpPr txBox="1"/>
          <p:nvPr/>
        </p:nvSpPr>
        <p:spPr>
          <a:xfrm>
            <a:off x="327796" y="5841757"/>
            <a:ext cx="1118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—— truncated sigmoid function(examining the boundary areas)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2545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菱形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n-US" altLang="zh-CN" sz="7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</a:t>
            </a:r>
            <a:endParaRPr lang="zh-CN" altLang="en-US" sz="7200" dirty="0">
              <a:solidFill>
                <a:schemeClr val="accent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 descr="此图像是一个标有“24Slides”的图标。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D29857B-F237-4DA1-A8AE-83DC063A909B}"/>
              </a:ext>
            </a:extLst>
          </p:cNvPr>
          <p:cNvSpPr txBox="1"/>
          <p:nvPr/>
        </p:nvSpPr>
        <p:spPr>
          <a:xfrm>
            <a:off x="690721" y="132308"/>
            <a:ext cx="4293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Segoe UI Light (正文)"/>
                <a:ea typeface="宋体" panose="02010600030101010101" pitchFamily="2" charset="-122"/>
              </a:rPr>
              <a:t>Settings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636565F-4794-436A-9E6A-BADE65BBB701}"/>
                  </a:ext>
                </a:extLst>
              </p:cNvPr>
              <p:cNvSpPr/>
              <p:nvPr/>
            </p:nvSpPr>
            <p:spPr>
              <a:xfrm>
                <a:off x="162401" y="1010486"/>
                <a:ext cx="1104692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>
                    <a:latin typeface="Segoe UI Light (正文)"/>
                    <a:ea typeface="宋体" panose="02010600030101010101" pitchFamily="2" charset="-122"/>
                  </a:rPr>
                  <a:t>Time</a:t>
                </a:r>
                <a:r>
                  <a:rPr lang="zh-CN" altLang="en-US" sz="3600" dirty="0">
                    <a:latin typeface="Segoe UI Light (正文)"/>
                    <a:ea typeface="宋体" panose="02010600030101010101" pitchFamily="2" charset="-122"/>
                  </a:rPr>
                  <a:t> </a:t>
                </a:r>
                <a:r>
                  <a:rPr lang="en-US" altLang="zh-CN" sz="3600" dirty="0">
                    <a:latin typeface="Segoe UI Light (正文)"/>
                    <a:ea typeface="宋体" panose="02010600030101010101" pitchFamily="2" charset="-122"/>
                  </a:rPr>
                  <a:t>200000ms</a:t>
                </a:r>
              </a:p>
              <a:p>
                <a:r>
                  <a:rPr lang="en-US" altLang="zh-CN" sz="3600" dirty="0">
                    <a:latin typeface="Segoe UI Light (正文)"/>
                    <a:ea typeface="宋体" panose="02010600030101010101" pitchFamily="2" charset="-122"/>
                  </a:rPr>
                  <a:t>State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dirty="0" smtClean="0">
                            <a:latin typeface="Segoe UI Light (正文)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i="0" dirty="0" smtClean="0">
                            <a:latin typeface="Segoe UI Light (正文)"/>
                            <a:ea typeface="宋体" panose="02010600030101010101" pitchFamily="2" charset="-122"/>
                          </a:rPr>
                          <m:t>gu</m:t>
                        </m:r>
                      </m:e>
                      <m:sub>
                        <m:r>
                          <a:rPr lang="en-US" altLang="zh-CN" sz="3600" i="0" dirty="0">
                            <a:latin typeface="Segoe UI Light (正文)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Segoe UI Light (正文)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dirty="0">
                            <a:latin typeface="Segoe UI Light (正文)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i="0" dirty="0">
                            <a:latin typeface="Segoe UI Light (正文)"/>
                            <a:ea typeface="宋体" panose="02010600030101010101" pitchFamily="2" charset="-122"/>
                          </a:rPr>
                          <m:t>gu</m:t>
                        </m:r>
                      </m:e>
                      <m:sub>
                        <m:r>
                          <a:rPr lang="en-US" altLang="zh-CN" sz="3600" i="0" dirty="0" smtClean="0">
                            <a:latin typeface="Segoe UI Light (正文)"/>
                            <a:ea typeface="宋体" panose="0201060003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Segoe UI Light (正文)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dirty="0">
                            <a:latin typeface="Segoe UI Light (正文)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b="0" i="0" dirty="0" smtClean="0">
                            <a:latin typeface="Segoe UI Light (正文)"/>
                            <a:ea typeface="宋体" panose="02010600030101010101" pitchFamily="2" charset="-122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600" i="0" dirty="0" smtClean="0">
                            <a:latin typeface="Segoe UI Light (正文)"/>
                            <a:ea typeface="宋体" panose="0201060003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Segoe UI Light (正文)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dirty="0">
                            <a:latin typeface="Segoe UI Light (正文)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b="0" i="0" dirty="0" smtClean="0">
                            <a:latin typeface="Segoe UI Light (正文)"/>
                            <a:ea typeface="宋体" panose="02010600030101010101" pitchFamily="2" charset="-122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600" i="0" dirty="0">
                            <a:latin typeface="Segoe UI Light (正文)"/>
                            <a:ea typeface="宋体" panose="0201060003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Segoe UI Light (正文)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dirty="0">
                            <a:latin typeface="Segoe UI Light (正文)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b="0" i="0" dirty="0" smtClean="0">
                            <a:latin typeface="Segoe UI Light (正文)"/>
                            <a:ea typeface="宋体" panose="02010600030101010101" pitchFamily="2" charset="-122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600" i="0" dirty="0">
                            <a:latin typeface="Segoe UI Light (正文)"/>
                            <a:ea typeface="宋体" panose="0201060003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Segoe UI Light (正文)"/>
                    <a:ea typeface="宋体" panose="02010600030101010101" pitchFamily="2" charset="-122"/>
                  </a:rPr>
                  <a:t>,</a:t>
                </a:r>
                <a:r>
                  <a:rPr lang="en-US" altLang="zh-CN" sz="3600" b="1" dirty="0">
                    <a:latin typeface="Segoe UI Light (正文)"/>
                    <a:ea typeface="宋体" panose="02010600030101010101" pitchFamily="2" charset="-122"/>
                  </a:rPr>
                  <a:t>a</a:t>
                </a:r>
                <a:r>
                  <a:rPr lang="en-US" altLang="zh-CN" sz="3600" dirty="0">
                    <a:latin typeface="Segoe UI Light (正文)"/>
                    <a:ea typeface="宋体" panose="02010600030101010101" pitchFamily="2" charset="-122"/>
                  </a:rPr>
                  <a:t>,</a:t>
                </a:r>
                <a:r>
                  <a:rPr lang="en-US" altLang="zh-CN" sz="3600" b="1" dirty="0">
                    <a:latin typeface="Segoe UI Light (正文)"/>
                    <a:ea typeface="宋体" panose="02010600030101010101" pitchFamily="2" charset="-122"/>
                  </a:rPr>
                  <a:t>b</a:t>
                </a:r>
                <a:r>
                  <a:rPr lang="en-US" altLang="zh-CN" sz="3600" dirty="0">
                    <a:latin typeface="Segoe UI Light (正文)"/>
                    <a:ea typeface="宋体" panose="02010600030101010101" pitchFamily="2" charset="-122"/>
                  </a:rPr>
                  <a:t>]</a:t>
                </a:r>
              </a:p>
              <a:p>
                <a:endParaRPr lang="en-US" altLang="zh-CN" sz="3600" dirty="0">
                  <a:latin typeface="Segoe UI Light (正文)"/>
                  <a:ea typeface="宋体" panose="02010600030101010101" pitchFamily="2" charset="-122"/>
                </a:endParaRPr>
              </a:p>
              <a:p>
                <a:r>
                  <a:rPr lang="en-US" altLang="zh-CN" sz="3600" b="1" dirty="0">
                    <a:latin typeface="Segoe UI Light (正文)"/>
                    <a:ea typeface="宋体" panose="02010600030101010101" pitchFamily="2" charset="-122"/>
                  </a:rPr>
                  <a:t>a, b</a:t>
                </a:r>
                <a:r>
                  <a:rPr lang="zh-CN" altLang="en-US" sz="3600" dirty="0">
                    <a:latin typeface="Segoe UI Light (正文)"/>
                    <a:ea typeface="宋体" panose="02010600030101010101" pitchFamily="2" charset="-122"/>
                  </a:rPr>
                  <a:t> </a:t>
                </a:r>
                <a:r>
                  <a:rPr lang="en-US" altLang="zh-CN" sz="3600" dirty="0">
                    <a:latin typeface="Segoe UI Light (正文)"/>
                    <a:ea typeface="宋体" panose="02010600030101010101" pitchFamily="2" charset="-122"/>
                  </a:rPr>
                  <a:t>are the parameters of affine 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636565F-4794-436A-9E6A-BADE65BBB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01" y="1010486"/>
                <a:ext cx="11046920" cy="2308324"/>
              </a:xfrm>
              <a:prstGeom prst="rect">
                <a:avLst/>
              </a:prstGeom>
              <a:blipFill>
                <a:blip r:embed="rId2"/>
                <a:stretch>
                  <a:fillRect l="-1711" t="-4233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7B3D63-4BE5-44EE-8F9F-FAE24CCB7EA6}"/>
                  </a:ext>
                </a:extLst>
              </p:cNvPr>
              <p:cNvSpPr/>
              <p:nvPr/>
            </p:nvSpPr>
            <p:spPr>
              <a:xfrm>
                <a:off x="-1" y="3429000"/>
                <a:ext cx="9031960" cy="11443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b="0" i="1" dirty="0" smtClean="0">
                              <a:latin typeface="Segoe UI Light (正文)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i="1" dirty="0" smtClean="0">
                                  <a:latin typeface="Segoe UI Light (正文)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dirty="0">
                                  <a:latin typeface="Segoe UI Light (正文)"/>
                                  <a:ea typeface="宋体" panose="02010600030101010101" pitchFamily="2" charset="-122"/>
                                </a:rPr>
                                <m:t>gu</m:t>
                              </m:r>
                            </m:e>
                            <m:sub>
                              <m:r>
                                <a:rPr lang="en-US" altLang="zh-CN" sz="3600" dirty="0">
                                  <a:latin typeface="Segoe UI Light (正文)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600" b="0" i="0" dirty="0" smtClean="0">
                              <a:latin typeface="Segoe UI Light (正文)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600" i="1" dirty="0" smtClean="0">
                                  <a:latin typeface="Segoe UI Light (正文)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dirty="0">
                                  <a:latin typeface="Segoe UI Light (正文)"/>
                                  <a:ea typeface="宋体" panose="02010600030101010101" pitchFamily="2" charset="-122"/>
                                </a:rPr>
                                <m:t>gu</m:t>
                              </m:r>
                            </m:e>
                            <m:sub>
                              <m:r>
                                <a:rPr lang="en-US" altLang="zh-CN" sz="3600" b="0" i="0" dirty="0" smtClean="0">
                                  <a:latin typeface="Segoe UI Light (正文)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600" b="0" i="0" dirty="0" smtClean="0">
                              <a:latin typeface="Segoe UI Light (正文)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600" i="1" dirty="0" smtClean="0">
                                  <a:latin typeface="Segoe UI Light (正文)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dirty="0">
                                  <a:latin typeface="Segoe UI Light (正文)"/>
                                  <a:ea typeface="宋体" panose="02010600030101010101" pitchFamily="2" charset="-122"/>
                                </a:rPr>
                                <m:t>gu</m:t>
                              </m:r>
                            </m:e>
                            <m:sub>
                              <m:r>
                                <a:rPr lang="en-US" altLang="zh-CN" sz="3600" b="0" i="0" dirty="0" smtClean="0">
                                  <a:latin typeface="Segoe UI Light (正文)"/>
                                  <a:ea typeface="宋体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3600" b="0" i="0" dirty="0" smtClean="0">
                              <a:latin typeface="Segoe UI Light (正文)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600" i="1" dirty="0" smtClean="0">
                                  <a:latin typeface="Segoe UI Light (正文)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dirty="0">
                                  <a:latin typeface="Segoe UI Light (正文)"/>
                                  <a:ea typeface="宋体" panose="02010600030101010101" pitchFamily="2" charset="-122"/>
                                </a:rPr>
                                <m:t>gu</m:t>
                              </m:r>
                            </m:e>
                            <m:sub>
                              <m:r>
                                <a:rPr lang="en-US" altLang="zh-CN" sz="3600" b="0" i="0" dirty="0" smtClean="0">
                                  <a:latin typeface="Segoe UI Light (正文)"/>
                                  <a:ea typeface="宋体" panose="02010600030101010101" pitchFamily="2" charset="-122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sz="3600" b="0" i="0" dirty="0" smtClean="0">
                          <a:latin typeface="Segoe UI Light (正文)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3600" i="1" dirty="0" smtClean="0">
                          <a:latin typeface="Segoe UI Light (正文)"/>
                        </a:rPr>
                        <m:t>(</m:t>
                      </m:r>
                      <m:f>
                        <m:fPr>
                          <m:ctrlPr>
                            <a:rPr lang="en-US" altLang="zh-CN" sz="3600" b="0" i="1" dirty="0" smtClean="0">
                              <a:latin typeface="Segoe UI Light (正文)"/>
                            </a:rPr>
                          </m:ctrlPr>
                        </m:fPr>
                        <m:num>
                          <m:r>
                            <a:rPr lang="zh-CN" altLang="en-US" sz="3600" i="1" dirty="0" smtClean="0">
                              <a:latin typeface="Segoe UI Light (正文)"/>
                            </a:rPr>
                            <m:t>10</m:t>
                          </m:r>
                        </m:num>
                        <m:den>
                          <m:r>
                            <a:rPr lang="zh-CN" altLang="en-US" sz="3600" i="1" dirty="0" smtClean="0">
                              <a:latin typeface="Segoe UI Light (正文)"/>
                            </a:rPr>
                            <m:t>500</m:t>
                          </m:r>
                        </m:den>
                      </m:f>
                      <m:r>
                        <a:rPr lang="zh-CN" altLang="en-US" sz="3600" i="1" dirty="0" smtClean="0">
                          <a:latin typeface="Segoe UI Light (正文)"/>
                        </a:rPr>
                        <m:t>,</m:t>
                      </m:r>
                      <m:f>
                        <m:fPr>
                          <m:ctrlPr>
                            <a:rPr lang="en-US" altLang="zh-CN" sz="3600" b="0" i="1" dirty="0" smtClean="0">
                              <a:latin typeface="Segoe UI Light (正文)"/>
                            </a:rPr>
                          </m:ctrlPr>
                        </m:fPr>
                        <m:num>
                          <m:r>
                            <a:rPr lang="zh-CN" altLang="en-US" sz="3600" i="1" dirty="0" smtClean="0">
                              <a:latin typeface="Segoe UI Light (正文)"/>
                            </a:rPr>
                            <m:t>5</m:t>
                          </m:r>
                        </m:num>
                        <m:den>
                          <m:r>
                            <a:rPr lang="zh-CN" altLang="en-US" sz="3600" i="1" dirty="0" smtClean="0">
                              <a:latin typeface="Segoe UI Light (正文)"/>
                            </a:rPr>
                            <m:t>6000</m:t>
                          </m:r>
                        </m:den>
                      </m:f>
                      <m:r>
                        <a:rPr lang="zh-CN" altLang="en-US" sz="3600" i="1" dirty="0" smtClean="0">
                          <a:latin typeface="Segoe UI Light (正文)"/>
                        </a:rPr>
                        <m:t>,</m:t>
                      </m:r>
                      <m:f>
                        <m:fPr>
                          <m:ctrlPr>
                            <a:rPr lang="en-US" altLang="zh-CN" sz="3600" b="0" i="1" dirty="0" smtClean="0">
                              <a:latin typeface="Segoe UI Light (正文)"/>
                            </a:rPr>
                          </m:ctrlPr>
                        </m:fPr>
                        <m:num>
                          <m:r>
                            <a:rPr lang="zh-CN" altLang="en-US" sz="3600" i="1" dirty="0" smtClean="0">
                              <a:latin typeface="Segoe UI Light (正文)"/>
                            </a:rPr>
                            <m:t>3</m:t>
                          </m:r>
                        </m:num>
                        <m:den>
                          <m:r>
                            <a:rPr lang="zh-CN" altLang="en-US" sz="3600" i="1" dirty="0" smtClean="0">
                              <a:latin typeface="Segoe UI Light (正文)"/>
                            </a:rPr>
                            <m:t>60</m:t>
                          </m:r>
                        </m:den>
                      </m:f>
                      <m:r>
                        <a:rPr lang="zh-CN" altLang="en-US" sz="3600" i="1" dirty="0" smtClean="0">
                          <a:latin typeface="Segoe UI Light (正文)"/>
                        </a:rPr>
                        <m:t>,</m:t>
                      </m:r>
                      <m:f>
                        <m:fPr>
                          <m:ctrlPr>
                            <a:rPr lang="en-US" altLang="zh-CN" sz="3600" b="0" i="1" dirty="0" smtClean="0">
                              <a:latin typeface="Segoe UI Light (正文)"/>
                            </a:rPr>
                          </m:ctrlPr>
                        </m:fPr>
                        <m:num>
                          <m:r>
                            <a:rPr lang="zh-CN" altLang="en-US" sz="3600" i="1" dirty="0" smtClean="0">
                              <a:latin typeface="Segoe UI Light (正文)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600" i="1" dirty="0" smtClean="0">
                              <a:latin typeface="Segoe UI Light (正文)"/>
                            </a:rPr>
                            <m:t>1000</m:t>
                          </m:r>
                        </m:den>
                      </m:f>
                      <m:r>
                        <a:rPr lang="en-US" altLang="zh-CN" sz="3600" i="1" dirty="0" smtClean="0">
                          <a:latin typeface="Segoe UI Light (正文)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Segoe UI Light (正文)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7B3D63-4BE5-44EE-8F9F-FAE24CCB7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429000"/>
                <a:ext cx="9031960" cy="1144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A2B8EBA-D684-400F-BCE8-C010D3E723E5}"/>
                  </a:ext>
                </a:extLst>
              </p:cNvPr>
              <p:cNvSpPr txBox="1"/>
              <p:nvPr/>
            </p:nvSpPr>
            <p:spPr>
              <a:xfrm>
                <a:off x="7516737" y="2010797"/>
                <a:ext cx="3958584" cy="584775"/>
              </a:xfrm>
              <a:prstGeom prst="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We have dropped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0" dirty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en-US" altLang="zh-CN" sz="3200" dirty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0" dirty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3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:endParaRPr lang="zh-CN" altLang="en-US" sz="3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A2B8EBA-D684-400F-BCE8-C010D3E7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737" y="2010797"/>
                <a:ext cx="395858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FD0A8DB3-EF3C-4418-B04D-346BBA61FE75}"/>
              </a:ext>
            </a:extLst>
          </p:cNvPr>
          <p:cNvSpPr txBox="1"/>
          <p:nvPr/>
        </p:nvSpPr>
        <p:spPr>
          <a:xfrm>
            <a:off x="162401" y="5076497"/>
            <a:ext cx="379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Size of samples  10</a:t>
            </a:r>
            <a:endParaRPr lang="zh-CN" altLang="en-US" sz="36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EBABE18-3F00-4A92-8B26-C7568D64BC7C}"/>
              </a:ext>
            </a:extLst>
          </p:cNvPr>
          <p:cNvCxnSpPr>
            <a:endCxn id="9" idx="1"/>
          </p:cNvCxnSpPr>
          <p:nvPr/>
        </p:nvCxnSpPr>
        <p:spPr>
          <a:xfrm>
            <a:off x="5588000" y="2010797"/>
            <a:ext cx="1928737" cy="29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DD4099BC-5757-4C38-871F-95EF9D9E9386}"/>
              </a:ext>
            </a:extLst>
          </p:cNvPr>
          <p:cNvSpPr/>
          <p:nvPr/>
        </p:nvSpPr>
        <p:spPr>
          <a:xfrm>
            <a:off x="289016" y="344781"/>
            <a:ext cx="310424" cy="32512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64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8A2C08-F19F-4926-8441-2D779A3591CE}"/>
              </a:ext>
            </a:extLst>
          </p:cNvPr>
          <p:cNvSpPr txBox="1"/>
          <p:nvPr/>
        </p:nvSpPr>
        <p:spPr>
          <a:xfrm>
            <a:off x="630621" y="840828"/>
            <a:ext cx="892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covariance matrix in the process of </a:t>
            </a:r>
            <a:r>
              <a:rPr lang="en-US" altLang="zh-CN" sz="4000" b="1" dirty="0" err="1"/>
              <a:t>EnKF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072B08-024E-4217-9472-66E670D4C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697" y="1988562"/>
            <a:ext cx="5724525" cy="3324225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80CD55-4A07-4891-9FA1-0E47C434E372}"/>
              </a:ext>
            </a:extLst>
          </p:cNvPr>
          <p:cNvCxnSpPr/>
          <p:nvPr/>
        </p:nvCxnSpPr>
        <p:spPr>
          <a:xfrm flipH="1">
            <a:off x="3332480" y="2162235"/>
            <a:ext cx="147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0554A58-2AAA-4639-B6B6-41180E2B0511}"/>
              </a:ext>
            </a:extLst>
          </p:cNvPr>
          <p:cNvCxnSpPr/>
          <p:nvPr/>
        </p:nvCxnSpPr>
        <p:spPr>
          <a:xfrm flipH="1">
            <a:off x="3332480" y="2690555"/>
            <a:ext cx="2265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AB127A-BCCB-494E-A09C-4D998EDB92ED}"/>
              </a:ext>
            </a:extLst>
          </p:cNvPr>
          <p:cNvCxnSpPr/>
          <p:nvPr/>
        </p:nvCxnSpPr>
        <p:spPr>
          <a:xfrm flipH="1">
            <a:off x="3332480" y="3168075"/>
            <a:ext cx="2909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252B213-9A04-40F1-8D27-F90D1DA01E0E}"/>
              </a:ext>
            </a:extLst>
          </p:cNvPr>
          <p:cNvCxnSpPr/>
          <p:nvPr/>
        </p:nvCxnSpPr>
        <p:spPr>
          <a:xfrm>
            <a:off x="7487920" y="3650674"/>
            <a:ext cx="3216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478FBDB-9CCB-4988-812E-B71A932BDA2B}"/>
              </a:ext>
            </a:extLst>
          </p:cNvPr>
          <p:cNvCxnSpPr/>
          <p:nvPr/>
        </p:nvCxnSpPr>
        <p:spPr>
          <a:xfrm>
            <a:off x="8524240" y="4072315"/>
            <a:ext cx="218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F7C2435-BB5F-4C52-A56C-14DB94DB9FDB}"/>
              </a:ext>
            </a:extLst>
          </p:cNvPr>
          <p:cNvCxnSpPr/>
          <p:nvPr/>
        </p:nvCxnSpPr>
        <p:spPr>
          <a:xfrm>
            <a:off x="8940800" y="4661595"/>
            <a:ext cx="0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E109F06-4A2A-4224-92F6-22F05916E2A4}"/>
              </a:ext>
            </a:extLst>
          </p:cNvPr>
          <p:cNvCxnSpPr/>
          <p:nvPr/>
        </p:nvCxnSpPr>
        <p:spPr>
          <a:xfrm>
            <a:off x="9408160" y="5098475"/>
            <a:ext cx="0" cy="38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5960DCA-12FA-41F3-92A7-2F8DFE830485}"/>
                  </a:ext>
                </a:extLst>
              </p:cNvPr>
              <p:cNvSpPr/>
              <p:nvPr/>
            </p:nvSpPr>
            <p:spPr>
              <a:xfrm>
                <a:off x="2456749" y="1748254"/>
                <a:ext cx="99783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600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gu</m:t>
                          </m:r>
                        </m:e>
                        <m:sub>
                          <m:r>
                            <a:rPr lang="en-US" altLang="zh-CN" sz="3600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5960DCA-12FA-41F3-92A7-2F8DFE830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749" y="1748254"/>
                <a:ext cx="99783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F207714-BCEB-456F-A555-F5661A0712B2}"/>
                  </a:ext>
                </a:extLst>
              </p:cNvPr>
              <p:cNvSpPr/>
              <p:nvPr/>
            </p:nvSpPr>
            <p:spPr>
              <a:xfrm>
                <a:off x="2537136" y="2240046"/>
                <a:ext cx="4185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600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gu</m:t>
                          </m:r>
                        </m:e>
                        <m:sub>
                          <m:r>
                            <a:rPr lang="en-US" altLang="zh-CN" sz="3600" b="0" i="0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F207714-BCEB-456F-A555-F5661A071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136" y="2240046"/>
                <a:ext cx="418531" cy="646331"/>
              </a:xfrm>
              <a:prstGeom prst="rect">
                <a:avLst/>
              </a:prstGeom>
              <a:blipFill>
                <a:blip r:embed="rId4"/>
                <a:stretch>
                  <a:fillRect r="-75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7DEDC16-DE62-4EAC-AEEE-FEAAEB213559}"/>
                  </a:ext>
                </a:extLst>
              </p:cNvPr>
              <p:cNvSpPr/>
              <p:nvPr/>
            </p:nvSpPr>
            <p:spPr>
              <a:xfrm>
                <a:off x="2776772" y="2828402"/>
                <a:ext cx="6778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600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600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7DEDC16-DE62-4EAC-AEEE-FEAAEB213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772" y="2828402"/>
                <a:ext cx="67781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38D156D-CA9C-43A7-B24C-FD501B145E4B}"/>
                  </a:ext>
                </a:extLst>
              </p:cNvPr>
              <p:cNvSpPr/>
              <p:nvPr/>
            </p:nvSpPr>
            <p:spPr>
              <a:xfrm>
                <a:off x="10650446" y="3215164"/>
                <a:ext cx="69916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600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600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38D156D-CA9C-43A7-B24C-FD501B145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446" y="3215164"/>
                <a:ext cx="699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540A0F1-4374-46DF-B069-923E7294EA1B}"/>
                  </a:ext>
                </a:extLst>
              </p:cNvPr>
              <p:cNvSpPr/>
              <p:nvPr/>
            </p:nvSpPr>
            <p:spPr>
              <a:xfrm>
                <a:off x="10704542" y="3763019"/>
                <a:ext cx="6685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600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600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540A0F1-4374-46DF-B069-923E7294E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42" y="3763019"/>
                <a:ext cx="66858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1A8D86C6-F47B-467F-B936-36AE9AB5C2A8}"/>
              </a:ext>
            </a:extLst>
          </p:cNvPr>
          <p:cNvSpPr/>
          <p:nvPr/>
        </p:nvSpPr>
        <p:spPr>
          <a:xfrm>
            <a:off x="8712011" y="5370841"/>
            <a:ext cx="412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Segoe UI Light (正文)"/>
                <a:ea typeface="宋体" panose="02010600030101010101" pitchFamily="2" charset="-122"/>
              </a:rPr>
              <a:t>a</a:t>
            </a:r>
            <a:endParaRPr lang="zh-CN" altLang="en-US" sz="3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506967-94C0-46A3-8AB2-C34D6A4130BB}"/>
              </a:ext>
            </a:extLst>
          </p:cNvPr>
          <p:cNvSpPr/>
          <p:nvPr/>
        </p:nvSpPr>
        <p:spPr>
          <a:xfrm>
            <a:off x="9252737" y="5370841"/>
            <a:ext cx="429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Segoe UI Light (正文)"/>
                <a:ea typeface="宋体" panose="02010600030101010101" pitchFamily="2" charset="-122"/>
              </a:rPr>
              <a:t>b</a:t>
            </a:r>
            <a:endParaRPr lang="zh-CN" altLang="en-US" dirty="0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3F558DE7-B684-4B4D-A2F0-63437E44BAE6}"/>
              </a:ext>
            </a:extLst>
          </p:cNvPr>
          <p:cNvSpPr/>
          <p:nvPr/>
        </p:nvSpPr>
        <p:spPr>
          <a:xfrm>
            <a:off x="2205439" y="2045230"/>
            <a:ext cx="405810" cy="1333743"/>
          </a:xfrm>
          <a:prstGeom prst="leftBrace">
            <a:avLst>
              <a:gd name="adj1" fmla="val 8333"/>
              <a:gd name="adj2" fmla="val 52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619A52C-A04F-47CB-A8F7-C8310FBF4805}"/>
                  </a:ext>
                </a:extLst>
              </p:cNvPr>
              <p:cNvSpPr txBox="1"/>
              <p:nvPr/>
            </p:nvSpPr>
            <p:spPr>
              <a:xfrm>
                <a:off x="192631" y="2261057"/>
                <a:ext cx="204709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Transformed</a:t>
                </a:r>
              </a:p>
              <a:p>
                <a:r>
                  <a:rPr lang="en-US" altLang="zh-CN" sz="2800" b="1" dirty="0"/>
                  <a:t>To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619A52C-A04F-47CB-A8F7-C8310FBF4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31" y="2261057"/>
                <a:ext cx="2047099" cy="954107"/>
              </a:xfrm>
              <a:prstGeom prst="rect">
                <a:avLst/>
              </a:prstGeom>
              <a:blipFill>
                <a:blip r:embed="rId8"/>
                <a:stretch>
                  <a:fillRect l="-6269" t="-7051" r="-6269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F55E849-87C1-4E78-A280-749844088675}"/>
                  </a:ext>
                </a:extLst>
              </p:cNvPr>
              <p:cNvSpPr/>
              <p:nvPr/>
            </p:nvSpPr>
            <p:spPr>
              <a:xfrm>
                <a:off x="8029439" y="6238944"/>
                <a:ext cx="832512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/>
                  <a:t>Transformed To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F55E849-87C1-4E78-A280-749844088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439" y="6238944"/>
                <a:ext cx="8325121" cy="523220"/>
              </a:xfrm>
              <a:prstGeom prst="rect">
                <a:avLst/>
              </a:prstGeom>
              <a:blipFill>
                <a:blip r:embed="rId9"/>
                <a:stretch>
                  <a:fillRect l="-1464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大括号 36">
            <a:extLst>
              <a:ext uri="{FF2B5EF4-FFF2-40B4-BE49-F238E27FC236}">
                <a16:creationId xmlns:a16="http://schemas.microsoft.com/office/drawing/2014/main" id="{82EBF506-75B5-4177-AADC-047C56FD1F0B}"/>
              </a:ext>
            </a:extLst>
          </p:cNvPr>
          <p:cNvSpPr/>
          <p:nvPr/>
        </p:nvSpPr>
        <p:spPr>
          <a:xfrm rot="5400000">
            <a:off x="9053734" y="5789988"/>
            <a:ext cx="283846" cy="7527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ED6950B-841B-4E68-B9E9-95132571EED2}"/>
              </a:ext>
            </a:extLst>
          </p:cNvPr>
          <p:cNvSpPr txBox="1"/>
          <p:nvPr/>
        </p:nvSpPr>
        <p:spPr>
          <a:xfrm>
            <a:off x="11495247" y="3610650"/>
            <a:ext cx="675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free</a:t>
            </a:r>
            <a:endParaRPr lang="zh-CN" altLang="en-US" dirty="0"/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5C49E205-5DC8-46CA-BD27-B3EDC89ABABB}"/>
              </a:ext>
            </a:extLst>
          </p:cNvPr>
          <p:cNvSpPr/>
          <p:nvPr/>
        </p:nvSpPr>
        <p:spPr>
          <a:xfrm>
            <a:off x="11164387" y="3416997"/>
            <a:ext cx="265820" cy="8889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8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68A720-411C-4D75-98CB-532AEA20F562}"/>
              </a:ext>
            </a:extLst>
          </p:cNvPr>
          <p:cNvSpPr txBox="1"/>
          <p:nvPr/>
        </p:nvSpPr>
        <p:spPr>
          <a:xfrm>
            <a:off x="685256" y="483477"/>
            <a:ext cx="6258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Dealing with bounded variables</a:t>
            </a:r>
            <a:endParaRPr lang="zh-CN" altLang="en-US" sz="6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BBEACAC-56AE-44AF-8E14-0FB537AA4E1B}"/>
                  </a:ext>
                </a:extLst>
              </p:cNvPr>
              <p:cNvSpPr txBox="1"/>
              <p:nvPr/>
            </p:nvSpPr>
            <p:spPr>
              <a:xfrm>
                <a:off x="197576" y="1460938"/>
                <a:ext cx="11815748" cy="550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Use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 </a:t>
                </a:r>
                <a:r>
                  <a:rPr lang="en-US" altLang="zh-CN" sz="2800" b="1" dirty="0"/>
                  <a:t>sigmoid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function</a:t>
                </a:r>
                <a:r>
                  <a:rPr lang="zh-CN" altLang="en-US" sz="2800" b="1" dirty="0"/>
                  <a:t> </a:t>
                </a:r>
                <a:r>
                  <a:rPr lang="en-US" altLang="zh-CN" sz="2800" dirty="0"/>
                  <a:t>to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limit the following variables in the corresponding  intervals .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200" b="0" i="0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                                </m:t>
                          </m:r>
                          <m:r>
                            <m:rPr>
                              <m:sty m:val="p"/>
                            </m:rPr>
                            <a:rPr lang="en-US" altLang="zh-CN" sz="3200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gu</m:t>
                          </m:r>
                        </m:e>
                        <m:sub>
                          <m:r>
                            <a:rPr lang="en-US" altLang="zh-CN" sz="3200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300</m:t>
                              </m:r>
                            </m:den>
                          </m:f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zh-CN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altLang="zh-CN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200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gu</m:t>
                          </m:r>
                        </m:e>
                        <m:sub>
                          <m:r>
                            <a:rPr lang="en-US" altLang="zh-CN" sz="3200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300</m:t>
                              </m:r>
                            </m:den>
                          </m:f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zh-CN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200" b="0" i="0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                                                  </m:t>
                          </m:r>
                          <m:r>
                            <m:rPr>
                              <m:sty m:val="p"/>
                            </m:rPr>
                            <a:rPr lang="en-US" altLang="zh-CN" sz="3200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sub>
                      </m:sSub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[−65,−45]</m:t>
                      </m:r>
                    </m:oMath>
                  </m:oMathPara>
                </a14:m>
                <a:endParaRPr lang="en-US" altLang="zh-CN" sz="3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3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en-US" altLang="zh-CN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[0.03,0.3]</m:t>
                    </m:r>
                  </m:oMath>
                </a14:m>
                <a:endParaRPr lang="en-US" altLang="zh-CN" sz="3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3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[0.03,0.3]</m:t>
                    </m:r>
                  </m:oMath>
                </a14:m>
                <a:endParaRPr lang="en-US" altLang="zh-CN" sz="3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800" b="1" dirty="0"/>
              </a:p>
              <a:p>
                <a:endParaRPr lang="en-US" altLang="zh-CN" sz="1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BBEACAC-56AE-44AF-8E14-0FB537AA4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6" y="1460938"/>
                <a:ext cx="11815748" cy="5502317"/>
              </a:xfrm>
              <a:prstGeom prst="rect">
                <a:avLst/>
              </a:prstGeom>
              <a:blipFill>
                <a:blip r:embed="rId3"/>
                <a:stretch>
                  <a:fillRect l="-1031" t="-1220" r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6DE20A5-F92A-4C9C-BFD5-DE770E8D6433}"/>
              </a:ext>
            </a:extLst>
          </p:cNvPr>
          <p:cNvSpPr/>
          <p:nvPr/>
        </p:nvSpPr>
        <p:spPr>
          <a:xfrm>
            <a:off x="289016" y="644082"/>
            <a:ext cx="310424" cy="32512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4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38CD17B-807A-48A0-B823-1FEA9A4A1478}"/>
              </a:ext>
            </a:extLst>
          </p:cNvPr>
          <p:cNvSpPr txBox="1"/>
          <p:nvPr/>
        </p:nvSpPr>
        <p:spPr>
          <a:xfrm>
            <a:off x="700339" y="452699"/>
            <a:ext cx="5216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Result: no noise version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7DB329-F93C-4857-9BE4-F4BE7352B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5" y="1788708"/>
            <a:ext cx="5676763" cy="37484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A35EB9-C548-46D1-BB57-FA8D6AF7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770" y="1788708"/>
            <a:ext cx="5763115" cy="386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D36918DA-723F-48F4-853D-A695702D54DF}"/>
              </a:ext>
            </a:extLst>
          </p:cNvPr>
          <p:cNvSpPr/>
          <p:nvPr/>
        </p:nvSpPr>
        <p:spPr>
          <a:xfrm>
            <a:off x="389915" y="644082"/>
            <a:ext cx="310424" cy="32512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7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67B7200-E0F3-4EA2-96DB-773C2120F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3327"/>
            <a:ext cx="5575133" cy="374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0F72CC1-9822-4463-8AAA-641D21081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489" y="1223327"/>
            <a:ext cx="5711263" cy="383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12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9EBF27F-AB7A-45C6-A8E6-27C38FD05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3" y="1314745"/>
            <a:ext cx="5916227" cy="404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85062BF-0D92-40BB-912D-985C28FF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559" y="1314745"/>
            <a:ext cx="6011081" cy="414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85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FC38AB-17D1-42C0-BF23-A53C72C8F3B2}"/>
              </a:ext>
            </a:extLst>
          </p:cNvPr>
          <p:cNvSpPr txBox="1"/>
          <p:nvPr/>
        </p:nvSpPr>
        <p:spPr>
          <a:xfrm>
            <a:off x="700339" y="417210"/>
            <a:ext cx="4517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Result: noise version</a:t>
            </a: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B180DD-BEDB-4207-969E-4FFD375D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8" y="2058223"/>
            <a:ext cx="5484394" cy="367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1E3ABFD-5F91-4C0E-B74D-545613478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760" y="2058223"/>
            <a:ext cx="5484394" cy="367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A9D91C6-34A9-4E68-A260-567187EF3A8D}"/>
              </a:ext>
            </a:extLst>
          </p:cNvPr>
          <p:cNvSpPr/>
          <p:nvPr/>
        </p:nvSpPr>
        <p:spPr>
          <a:xfrm>
            <a:off x="456248" y="1195019"/>
            <a:ext cx="74158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Noise</a:t>
            </a:r>
            <a:r>
              <a:rPr lang="zh-CN" altLang="en-US" sz="3200" dirty="0"/>
              <a:t>： </a:t>
            </a:r>
            <a:r>
              <a:rPr lang="en-US" altLang="zh-CN" sz="3200" dirty="0"/>
              <a:t>add to the updating process of Vi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9C3ED5D-2D49-44AD-81A6-6EE54EE47D20}"/>
                  </a:ext>
                </a:extLst>
              </p:cNvPr>
              <p:cNvSpPr txBox="1"/>
              <p:nvPr/>
            </p:nvSpPr>
            <p:spPr>
              <a:xfrm>
                <a:off x="7966755" y="1133463"/>
                <a:ext cx="34713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 dirty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9C3ED5D-2D49-44AD-81A6-6EE54EE47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755" y="1133463"/>
                <a:ext cx="34713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C153CBAE-C491-4D33-8494-8CD25AD98539}"/>
              </a:ext>
            </a:extLst>
          </p:cNvPr>
          <p:cNvSpPr/>
          <p:nvPr/>
        </p:nvSpPr>
        <p:spPr>
          <a:xfrm>
            <a:off x="289016" y="644082"/>
            <a:ext cx="310424" cy="32512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1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581452B-29D3-4211-B6B2-53EA368CA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563738"/>
            <a:ext cx="6036382" cy="405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1F5AAC4-6781-4C1A-90C7-83E12B74F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880" y="1563738"/>
            <a:ext cx="6036382" cy="405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89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86_TF78455520" id="{4AE470DB-D5C1-4C65-BA40-518832E5445B}" vid="{07FF6017-F241-4564-8821-811B6AC40C8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项目分析，来自 24Slides</Template>
  <TotalTime>0</TotalTime>
  <Words>213</Words>
  <Application>Microsoft Office PowerPoint</Application>
  <PresentationFormat>宽屏</PresentationFormat>
  <Paragraphs>46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Microsoft YaHei UI</vt:lpstr>
      <vt:lpstr>Segoe UI Light (正文)</vt:lpstr>
      <vt:lpstr>宋体</vt:lpstr>
      <vt:lpstr>Arial</vt:lpstr>
      <vt:lpstr>Cambria Math</vt:lpstr>
      <vt:lpstr>Segoe UI Light</vt:lpstr>
      <vt:lpstr>Office 主题</vt:lpstr>
      <vt:lpstr>Data assimilation single neural cell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2020-11-13T15:47:21Z</dcterms:created>
  <dcterms:modified xsi:type="dcterms:W3CDTF">2020-11-13T19:47:33Z</dcterms:modified>
</cp:coreProperties>
</file>