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1" r:id="rId5"/>
    <p:sldId id="267" r:id="rId6"/>
    <p:sldId id="260" r:id="rId7"/>
    <p:sldId id="266" r:id="rId8"/>
    <p:sldId id="265" r:id="rId9"/>
    <p:sldId id="259" r:id="rId10"/>
    <p:sldId id="262" r:id="rId11"/>
    <p:sldId id="268" r:id="rId12"/>
    <p:sldId id="263" r:id="rId13"/>
    <p:sldId id="264"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2020/10/20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2020/10/20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2020/10/20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2020/10/20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Data assimilation</a:t>
            </a:r>
            <a:endParaRPr lang="zh-CN" altLang="en-US" dirty="0"/>
          </a:p>
        </p:txBody>
      </p:sp>
      <p:sp>
        <p:nvSpPr>
          <p:cNvPr id="3" name="副标题 2"/>
          <p:cNvSpPr>
            <a:spLocks noGrp="1"/>
          </p:cNvSpPr>
          <p:nvPr>
            <p:ph type="subTitle" idx="1"/>
          </p:nvPr>
        </p:nvSpPr>
        <p:spPr/>
        <p:txBody>
          <a:bodyPr/>
          <a:lstStyle/>
          <a:p>
            <a:r>
              <a:rPr lang="zh-CN" altLang="en-US" dirty="0" smtClean="0"/>
              <a:t>滤波法，多层贝叶斯推断，数据同化</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9512" y="980728"/>
            <a:ext cx="8819252" cy="397100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Kalman</a:t>
            </a:r>
            <a:r>
              <a:rPr lang="zh-CN" altLang="en-US" dirty="0" smtClean="0"/>
              <a:t>滤波类方法中</a:t>
            </a:r>
            <a:r>
              <a:rPr lang="en-US" altLang="zh-CN" dirty="0" err="1" smtClean="0"/>
              <a:t>kalman</a:t>
            </a:r>
            <a:r>
              <a:rPr lang="zh-CN" altLang="en-US" dirty="0" smtClean="0"/>
              <a:t>增益矩阵求逆会受矩阵维数及条件数</a:t>
            </a:r>
            <a:r>
              <a:rPr lang="zh-CN" altLang="en-US" dirty="0" smtClean="0"/>
              <a:t>影响。</a:t>
            </a:r>
            <a:endParaRPr lang="en-US" altLang="zh-CN" dirty="0" smtClean="0"/>
          </a:p>
          <a:p>
            <a:endParaRPr lang="en-US" altLang="zh-CN" dirty="0" smtClean="0"/>
          </a:p>
          <a:p>
            <a:r>
              <a:rPr lang="zh-CN" altLang="en-US" dirty="0" smtClean="0"/>
              <a:t>粒子滤波法类重要性采样</a:t>
            </a:r>
            <a:r>
              <a:rPr lang="zh-CN" altLang="en-US" dirty="0" smtClean="0"/>
              <a:t>方法中</a:t>
            </a:r>
            <a:r>
              <a:rPr lang="zh-CN" altLang="en-US" dirty="0" smtClean="0"/>
              <a:t>采样收敛较快</a:t>
            </a:r>
            <a:r>
              <a:rPr lang="zh-CN" altLang="en-US" dirty="0" smtClean="0"/>
              <a:t>，样本方差较小，大量样本集中在某个样本点附近。</a:t>
            </a:r>
            <a:endParaRPr lang="zh-CN" altLang="en-US" dirty="0"/>
          </a:p>
        </p:txBody>
      </p:sp>
      <p:sp>
        <p:nvSpPr>
          <p:cNvPr id="3" name="标题 2"/>
          <p:cNvSpPr>
            <a:spLocks noGrp="1"/>
          </p:cNvSpPr>
          <p:nvPr>
            <p:ph type="title"/>
          </p:nvPr>
        </p:nvSpPr>
        <p:spPr/>
        <p:txBody>
          <a:bodyPr/>
          <a:lstStyle/>
          <a:p>
            <a:r>
              <a:rPr lang="zh-CN" altLang="en-US" dirty="0" smtClean="0"/>
              <a:t>全脑计算中以上</a:t>
            </a:r>
            <a:r>
              <a:rPr lang="zh-CN" altLang="en-US" dirty="0" smtClean="0"/>
              <a:t>算法</a:t>
            </a:r>
            <a:r>
              <a:rPr lang="zh-CN" altLang="en-US" dirty="0" smtClean="0"/>
              <a:t>的缺点</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3" name="Picture 43"/>
          <p:cNvPicPr>
            <a:picLocks noChangeAspect="1" noChangeArrowheads="1"/>
          </p:cNvPicPr>
          <p:nvPr/>
        </p:nvPicPr>
        <p:blipFill>
          <a:blip r:embed="rId2" cstate="print"/>
          <a:srcRect/>
          <a:stretch>
            <a:fillRect/>
          </a:stretch>
        </p:blipFill>
        <p:spPr bwMode="auto">
          <a:xfrm>
            <a:off x="1187624" y="332656"/>
            <a:ext cx="7056784" cy="5622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Analysis step</a:t>
            </a:r>
            <a:endParaRPr lang="zh-CN" altLang="en-US" dirty="0"/>
          </a:p>
        </p:txBody>
      </p:sp>
      <p:pic>
        <p:nvPicPr>
          <p:cNvPr id="21507" name="Picture 3"/>
          <p:cNvPicPr>
            <a:picLocks noChangeAspect="1" noChangeArrowheads="1"/>
          </p:cNvPicPr>
          <p:nvPr/>
        </p:nvPicPr>
        <p:blipFill>
          <a:blip r:embed="rId2" cstate="print"/>
          <a:srcRect/>
          <a:stretch>
            <a:fillRect/>
          </a:stretch>
        </p:blipFill>
        <p:spPr bwMode="auto">
          <a:xfrm>
            <a:off x="0" y="1628800"/>
            <a:ext cx="9144000" cy="359033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当计算模型中参数数目足够多时，动力系统可能只依赖于参数的分布。</a:t>
            </a:r>
            <a:endParaRPr lang="en-US" altLang="zh-CN" dirty="0" smtClean="0"/>
          </a:p>
          <a:p>
            <a:r>
              <a:rPr lang="zh-CN" altLang="en-US" dirty="0" smtClean="0"/>
              <a:t>假设模型中参数独立同分布，分布函数依赖超参数</a:t>
            </a:r>
            <a:r>
              <a:rPr lang="en-US" altLang="zh-CN" dirty="0" smtClean="0"/>
              <a:t>h</a:t>
            </a:r>
            <a:r>
              <a:rPr lang="zh-CN" altLang="en-US" dirty="0" smtClean="0"/>
              <a:t>，类比于前述参数估计的方法，直接估计超参数。</a:t>
            </a:r>
            <a:endParaRPr lang="en-US" altLang="zh-CN" dirty="0" smtClean="0"/>
          </a:p>
          <a:p>
            <a:r>
              <a:rPr lang="zh-CN" altLang="en-US" dirty="0" smtClean="0"/>
              <a:t>每个估计样本中参数组均是独立采样得到的。</a:t>
            </a:r>
            <a:endParaRPr lang="en-US" altLang="zh-CN" dirty="0" smtClean="0"/>
          </a:p>
          <a:p>
            <a:r>
              <a:rPr lang="zh-CN" altLang="en-US" dirty="0" smtClean="0"/>
              <a:t>超参数变化引起参数的分布函数变化，通过分布函数的广义逆进行参数的调整。（</a:t>
            </a:r>
            <a:r>
              <a:rPr lang="en-US" altLang="zh-CN" dirty="0" smtClean="0"/>
              <a:t>MCMC</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三层贝叶斯推断</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cstate="print"/>
          <a:srcRect/>
          <a:stretch>
            <a:fillRect/>
          </a:stretch>
        </p:blipFill>
        <p:spPr bwMode="auto">
          <a:xfrm>
            <a:off x="1" y="620688"/>
            <a:ext cx="9144000" cy="50241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indent="457200">
              <a:lnSpc>
                <a:spcPct val="150000"/>
              </a:lnSpc>
              <a:buNone/>
            </a:pPr>
            <a:r>
              <a:rPr lang="zh-CN" altLang="en-US" dirty="0" smtClean="0"/>
              <a:t>数据同化</a:t>
            </a:r>
            <a:r>
              <a:rPr lang="en-US" altLang="zh-CN" dirty="0" smtClean="0"/>
              <a:t>(data assimilation)</a:t>
            </a:r>
            <a:r>
              <a:rPr lang="zh-CN" altLang="en-US" dirty="0" smtClean="0"/>
              <a:t>是指在考虑数据时空分布以及观测场和背景场误差的基础上，在数值模型的动态运行过程中融合新的观测数据的方法。它是在过程模型的动态框架内，通过数据同化算法不断融合时空上离散分布的不同来源和不同分辨率的直接或间接观测信息来自动调整模型轨迹，以改善动态模型状态的估计精度，提高模型预测能力。换句话说，是根据观测值，不断调正模型中的状态和参数，使得模型结果能够拟合观测数据。</a:t>
            </a:r>
            <a:endParaRPr lang="zh-CN" altLang="en-US" dirty="0"/>
          </a:p>
        </p:txBody>
      </p:sp>
      <p:sp>
        <p:nvSpPr>
          <p:cNvPr id="3" name="标题 2"/>
          <p:cNvSpPr>
            <a:spLocks noGrp="1"/>
          </p:cNvSpPr>
          <p:nvPr>
            <p:ph type="title"/>
          </p:nvPr>
        </p:nvSpPr>
        <p:spPr/>
        <p:txBody>
          <a:bodyPr/>
          <a:lstStyle/>
          <a:p>
            <a:r>
              <a:rPr lang="zh-CN" altLang="en-US" dirty="0" smtClean="0"/>
              <a:t>数据同化</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动力学方程</a:t>
            </a:r>
            <a:endParaRPr lang="en-US" altLang="zh-CN" dirty="0" smtClean="0"/>
          </a:p>
          <a:p>
            <a:endParaRPr lang="en-US" altLang="zh-CN" dirty="0" smtClean="0"/>
          </a:p>
          <a:p>
            <a:endParaRPr lang="en-US" altLang="zh-CN" dirty="0" smtClean="0"/>
          </a:p>
          <a:p>
            <a:r>
              <a:rPr lang="zh-CN" altLang="en-US" dirty="0" smtClean="0"/>
              <a:t>差分方程</a:t>
            </a:r>
            <a:endParaRPr lang="en-US" altLang="zh-CN" dirty="0" smtClean="0"/>
          </a:p>
          <a:p>
            <a:endParaRPr lang="en-US" altLang="zh-CN" dirty="0" smtClean="0"/>
          </a:p>
          <a:p>
            <a:endParaRPr lang="en-US" altLang="zh-CN" dirty="0" smtClean="0"/>
          </a:p>
          <a:p>
            <a:r>
              <a:rPr lang="zh-CN" altLang="en-US" dirty="0" smtClean="0"/>
              <a:t>观测方程</a:t>
            </a:r>
            <a:endParaRPr lang="en-US" altLang="zh-CN" dirty="0" smtClean="0"/>
          </a:p>
          <a:p>
            <a:endParaRPr lang="en-US" altLang="zh-CN" dirty="0" smtClean="0"/>
          </a:p>
        </p:txBody>
      </p:sp>
      <p:sp>
        <p:nvSpPr>
          <p:cNvPr id="2" name="标题 1"/>
          <p:cNvSpPr>
            <a:spLocks noGrp="1"/>
          </p:cNvSpPr>
          <p:nvPr>
            <p:ph type="title"/>
          </p:nvPr>
        </p:nvSpPr>
        <p:spPr/>
        <p:txBody>
          <a:bodyPr/>
          <a:lstStyle/>
          <a:p>
            <a:r>
              <a:rPr lang="zh-CN" altLang="en-US" dirty="0" smtClean="0"/>
              <a:t>问题介绍</a:t>
            </a:r>
            <a:endParaRPr lang="zh-CN" alt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1340768"/>
            <a:ext cx="1494165" cy="864096"/>
          </a:xfrm>
          <a:prstGeom prst="rect">
            <a:avLst/>
          </a:prstGeom>
          <a:noFill/>
        </p:spPr>
      </p:pic>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6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83968" y="4221088"/>
            <a:ext cx="1800199" cy="494560"/>
          </a:xfrm>
          <a:prstGeom prst="rect">
            <a:avLst/>
          </a:prstGeom>
          <a:noFill/>
        </p:spPr>
      </p:pic>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6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35896" y="2924944"/>
            <a:ext cx="2802831" cy="47667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线性模型</a:t>
            </a:r>
            <a:endParaRPr lang="zh-CN" altLang="en-US" dirty="0"/>
          </a:p>
        </p:txBody>
      </p:sp>
      <p:pic>
        <p:nvPicPr>
          <p:cNvPr id="3076" name="Picture 4"/>
          <p:cNvPicPr>
            <a:picLocks noChangeAspect="1" noChangeArrowheads="1"/>
          </p:cNvPicPr>
          <p:nvPr/>
        </p:nvPicPr>
        <p:blipFill>
          <a:blip r:embed="rId2" cstate="print"/>
          <a:srcRect/>
          <a:stretch>
            <a:fillRect/>
          </a:stretch>
        </p:blipFill>
        <p:spPr bwMode="auto">
          <a:xfrm>
            <a:off x="899592" y="2276872"/>
            <a:ext cx="3586464" cy="618108"/>
          </a:xfrm>
          <a:prstGeom prst="rect">
            <a:avLst/>
          </a:prstGeom>
          <a:noFill/>
          <a:ln w="9525">
            <a:noFill/>
            <a:miter lim="800000"/>
            <a:headEnd/>
            <a:tailEnd/>
          </a:ln>
        </p:spPr>
      </p:pic>
      <p:sp>
        <p:nvSpPr>
          <p:cNvPr id="7" name="内容占位符 1"/>
          <p:cNvSpPr>
            <a:spLocks noGrp="1"/>
          </p:cNvSpPr>
          <p:nvPr>
            <p:ph idx="1"/>
          </p:nvPr>
        </p:nvSpPr>
        <p:spPr>
          <a:xfrm>
            <a:off x="457200" y="1481328"/>
            <a:ext cx="8229600" cy="4525963"/>
          </a:xfrm>
        </p:spPr>
        <p:txBody>
          <a:bodyPr/>
          <a:lstStyle/>
          <a:p>
            <a:r>
              <a:rPr lang="zh-CN" altLang="en-US" dirty="0" smtClean="0"/>
              <a:t>计算模型</a:t>
            </a:r>
            <a:endParaRPr lang="en-US" altLang="zh-CN" dirty="0" smtClean="0"/>
          </a:p>
          <a:p>
            <a:endParaRPr lang="en-US" altLang="zh-CN" dirty="0" smtClean="0"/>
          </a:p>
          <a:p>
            <a:endParaRPr lang="en-US" altLang="zh-CN" dirty="0" smtClean="0"/>
          </a:p>
          <a:p>
            <a:endParaRPr lang="en-US" altLang="zh-CN" dirty="0" smtClean="0"/>
          </a:p>
          <a:p>
            <a:r>
              <a:rPr lang="zh-CN" altLang="en-US" dirty="0" smtClean="0"/>
              <a:t>观测模型</a:t>
            </a:r>
            <a:endParaRPr lang="zh-CN" altLang="en-US" dirty="0"/>
          </a:p>
        </p:txBody>
      </p:sp>
      <p:pic>
        <p:nvPicPr>
          <p:cNvPr id="3077" name="Picture 5"/>
          <p:cNvPicPr>
            <a:picLocks noChangeAspect="1" noChangeArrowheads="1"/>
          </p:cNvPicPr>
          <p:nvPr/>
        </p:nvPicPr>
        <p:blipFill>
          <a:blip r:embed="rId3" cstate="print"/>
          <a:srcRect/>
          <a:stretch>
            <a:fillRect/>
          </a:stretch>
        </p:blipFill>
        <p:spPr bwMode="auto">
          <a:xfrm>
            <a:off x="827584" y="4221088"/>
            <a:ext cx="2599581" cy="711866"/>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283968" y="2239818"/>
            <a:ext cx="2304256" cy="592862"/>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4283968" y="4365104"/>
            <a:ext cx="2304256" cy="6215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Kalman</a:t>
            </a:r>
            <a:r>
              <a:rPr lang="zh-CN" altLang="en-US" dirty="0" smtClean="0"/>
              <a:t>滤波</a:t>
            </a:r>
            <a:endParaRPr lang="zh-CN" alt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1475656" y="2276872"/>
            <a:ext cx="6096000" cy="2076450"/>
          </a:xfrm>
          <a:prstGeom prst="rect">
            <a:avLst/>
          </a:prstGeom>
          <a:noFill/>
          <a:ln w="9525">
            <a:noFill/>
            <a:miter lim="800000"/>
            <a:headEnd/>
            <a:tailEnd/>
          </a:ln>
        </p:spPr>
      </p:pic>
      <p:sp>
        <p:nvSpPr>
          <p:cNvPr id="5" name="内容占位符 1"/>
          <p:cNvSpPr txBox="1">
            <a:spLocks/>
          </p:cNvSpPr>
          <p:nvPr/>
        </p:nvSpPr>
        <p:spPr>
          <a:xfrm>
            <a:off x="457200" y="1481328"/>
            <a:ext cx="82296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zh-CN" altLang="en-US" sz="2700" dirty="0" smtClean="0"/>
              <a:t>最小化计算误差和观测误差的方差和</a:t>
            </a:r>
            <a:endParaRPr kumimoji="0" lang="en-US" altLang="zh-CN" sz="2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764704"/>
            <a:ext cx="8641192" cy="423396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cstate="print"/>
          <a:srcRect/>
          <a:stretch>
            <a:fillRect/>
          </a:stretch>
        </p:blipFill>
        <p:spPr bwMode="auto">
          <a:xfrm>
            <a:off x="-5709" y="1196752"/>
            <a:ext cx="9149709" cy="337145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非线性模型</a:t>
            </a:r>
            <a:endParaRPr lang="zh-CN" altLang="en-US" dirty="0"/>
          </a:p>
        </p:txBody>
      </p:sp>
      <p:sp>
        <p:nvSpPr>
          <p:cNvPr id="7" name="内容占位符 1"/>
          <p:cNvSpPr>
            <a:spLocks noGrp="1"/>
          </p:cNvSpPr>
          <p:nvPr>
            <p:ph idx="1"/>
          </p:nvPr>
        </p:nvSpPr>
        <p:spPr>
          <a:xfrm>
            <a:off x="457200" y="1481328"/>
            <a:ext cx="8229600" cy="4525963"/>
          </a:xfrm>
        </p:spPr>
        <p:txBody>
          <a:bodyPr/>
          <a:lstStyle/>
          <a:p>
            <a:r>
              <a:rPr lang="zh-CN" altLang="en-US" dirty="0" smtClean="0"/>
              <a:t>计算模型</a:t>
            </a:r>
            <a:endParaRPr lang="en-US" altLang="zh-CN" dirty="0" smtClean="0"/>
          </a:p>
          <a:p>
            <a:endParaRPr lang="en-US" altLang="zh-CN" dirty="0" smtClean="0"/>
          </a:p>
          <a:p>
            <a:endParaRPr lang="en-US" altLang="zh-CN" dirty="0" smtClean="0"/>
          </a:p>
          <a:p>
            <a:endParaRPr lang="en-US" altLang="zh-CN" dirty="0" smtClean="0"/>
          </a:p>
          <a:p>
            <a:r>
              <a:rPr lang="zh-CN" altLang="en-US" dirty="0" smtClean="0"/>
              <a:t>线性观测模型</a:t>
            </a:r>
            <a:endParaRPr lang="zh-CN" altLang="en-US" dirty="0"/>
          </a:p>
        </p:txBody>
      </p:sp>
      <p:pic>
        <p:nvPicPr>
          <p:cNvPr id="3077" name="Picture 5"/>
          <p:cNvPicPr>
            <a:picLocks noChangeAspect="1" noChangeArrowheads="1"/>
          </p:cNvPicPr>
          <p:nvPr/>
        </p:nvPicPr>
        <p:blipFill>
          <a:blip r:embed="rId2" cstate="print"/>
          <a:srcRect/>
          <a:stretch>
            <a:fillRect/>
          </a:stretch>
        </p:blipFill>
        <p:spPr bwMode="auto">
          <a:xfrm>
            <a:off x="827584" y="4221088"/>
            <a:ext cx="2599581" cy="711866"/>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572000" y="2276872"/>
            <a:ext cx="2304256" cy="592862"/>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644008" y="4365104"/>
            <a:ext cx="2304256" cy="621543"/>
          </a:xfrm>
          <a:prstGeom prst="rect">
            <a:avLst/>
          </a:prstGeom>
          <a:noFill/>
          <a:ln w="9525">
            <a:noFill/>
            <a:miter lim="800000"/>
            <a:headEnd/>
            <a:tailEnd/>
          </a:ln>
        </p:spPr>
      </p:pic>
      <p:pic>
        <p:nvPicPr>
          <p:cNvPr id="23555" name="Picture 3"/>
          <p:cNvPicPr>
            <a:picLocks noChangeAspect="1" noChangeArrowheads="1"/>
          </p:cNvPicPr>
          <p:nvPr/>
        </p:nvPicPr>
        <p:blipFill>
          <a:blip r:embed="rId5" cstate="print"/>
          <a:srcRect/>
          <a:stretch>
            <a:fillRect/>
          </a:stretch>
        </p:blipFill>
        <p:spPr bwMode="auto">
          <a:xfrm>
            <a:off x="1259632" y="2348880"/>
            <a:ext cx="2854201" cy="492918"/>
          </a:xfrm>
          <a:prstGeom prst="rect">
            <a:avLst/>
          </a:prstGeom>
          <a:noFill/>
          <a:ln w="9525">
            <a:noFill/>
            <a:miter lim="800000"/>
            <a:headEnd/>
            <a:tailEnd/>
          </a:ln>
        </p:spPr>
      </p:pic>
      <p:pic>
        <p:nvPicPr>
          <p:cNvPr id="23556" name="Picture 4"/>
          <p:cNvPicPr>
            <a:picLocks noChangeAspect="1" noChangeArrowheads="1"/>
          </p:cNvPicPr>
          <p:nvPr/>
        </p:nvPicPr>
        <p:blipFill>
          <a:blip r:embed="rId6" cstate="print"/>
          <a:srcRect/>
          <a:stretch>
            <a:fillRect/>
          </a:stretch>
        </p:blipFill>
        <p:spPr bwMode="auto">
          <a:xfrm>
            <a:off x="899592" y="2348880"/>
            <a:ext cx="324036" cy="4320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520" y="548680"/>
            <a:ext cx="8393581" cy="525013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119</TotalTime>
  <Words>289</Words>
  <Application>Microsoft Office PowerPoint</Application>
  <PresentationFormat>全屏显示(4:3)</PresentationFormat>
  <Paragraphs>36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聚合</vt:lpstr>
      <vt:lpstr>Data assimilation</vt:lpstr>
      <vt:lpstr>数据同化</vt:lpstr>
      <vt:lpstr>问题介绍</vt:lpstr>
      <vt:lpstr>线性模型</vt:lpstr>
      <vt:lpstr>Kalman滤波</vt:lpstr>
      <vt:lpstr>幻灯片 6</vt:lpstr>
      <vt:lpstr>幻灯片 7</vt:lpstr>
      <vt:lpstr>非线性模型</vt:lpstr>
      <vt:lpstr>幻灯片 9</vt:lpstr>
      <vt:lpstr>幻灯片 10</vt:lpstr>
      <vt:lpstr>全脑计算中以上算法的缺点</vt:lpstr>
      <vt:lpstr>幻灯片 12</vt:lpstr>
      <vt:lpstr>Analysis step</vt:lpstr>
      <vt:lpstr>三层贝叶斯推断</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ASUS</cp:lastModifiedBy>
  <cp:revision>20</cp:revision>
  <dcterms:created xsi:type="dcterms:W3CDTF">2020-10-20T07:18:53Z</dcterms:created>
  <dcterms:modified xsi:type="dcterms:W3CDTF">2020-10-20T10:51:26Z</dcterms:modified>
</cp:coreProperties>
</file>