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975" r:id="rId2"/>
    <p:sldId id="977" r:id="rId3"/>
    <p:sldId id="980" r:id="rId4"/>
    <p:sldId id="988" r:id="rId5"/>
    <p:sldId id="994" r:id="rId6"/>
    <p:sldId id="995" r:id="rId7"/>
    <p:sldId id="996" r:id="rId8"/>
    <p:sldId id="982" r:id="rId9"/>
    <p:sldId id="981" r:id="rId10"/>
    <p:sldId id="983" r:id="rId11"/>
    <p:sldId id="984" r:id="rId12"/>
    <p:sldId id="985" r:id="rId13"/>
    <p:sldId id="986" r:id="rId14"/>
    <p:sldId id="987" r:id="rId15"/>
    <p:sldId id="869" r:id="rId16"/>
    <p:sldId id="989" r:id="rId17"/>
    <p:sldId id="990" r:id="rId18"/>
    <p:sldId id="1003" r:id="rId19"/>
    <p:sldId id="1002" r:id="rId20"/>
    <p:sldId id="991" r:id="rId21"/>
    <p:sldId id="979" r:id="rId22"/>
    <p:sldId id="992" r:id="rId23"/>
    <p:sldId id="997" r:id="rId24"/>
    <p:sldId id="998" r:id="rId25"/>
    <p:sldId id="1001" r:id="rId26"/>
    <p:sldId id="1000" r:id="rId27"/>
    <p:sldId id="999" r:id="rId28"/>
    <p:sldId id="1004" r:id="rId29"/>
    <p:sldId id="1005" r:id="rId30"/>
    <p:sldId id="1006" r:id="rId31"/>
    <p:sldId id="1015" r:id="rId32"/>
    <p:sldId id="1007" r:id="rId33"/>
    <p:sldId id="1008" r:id="rId34"/>
    <p:sldId id="1014" r:id="rId35"/>
    <p:sldId id="1009" r:id="rId36"/>
    <p:sldId id="1012" r:id="rId37"/>
    <p:sldId id="1010" r:id="rId38"/>
    <p:sldId id="1011" r:id="rId39"/>
    <p:sldId id="1013" r:id="rId40"/>
    <p:sldId id="876" r:id="rId41"/>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984"/>
    <a:srgbClr val="00FF00"/>
    <a:srgbClr val="FFFF00"/>
    <a:srgbClr val="12357C"/>
    <a:srgbClr val="DDDDDD"/>
    <a:srgbClr val="1325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7168" autoAdjust="0"/>
  </p:normalViewPr>
  <p:slideViewPr>
    <p:cSldViewPr snapToObjects="1">
      <p:cViewPr varScale="1">
        <p:scale>
          <a:sx n="116" d="100"/>
          <a:sy n="116" d="100"/>
        </p:scale>
        <p:origin x="1446" y="102"/>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FBC88F2D-A348-4190-B27F-30BF6076BA08}" type="slidenum">
              <a:rPr lang="en-US" altLang="zh-CN"/>
              <a:pPr/>
              <a:t>‹#›</a:t>
            </a:fld>
            <a:endParaRPr lang="en-US" altLang="zh-CN"/>
          </a:p>
        </p:txBody>
      </p:sp>
    </p:spTree>
    <p:extLst>
      <p:ext uri="{BB962C8B-B14F-4D97-AF65-F5344CB8AC3E}">
        <p14:creationId xmlns:p14="http://schemas.microsoft.com/office/powerpoint/2010/main" val="255106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6D150910-3D06-4742-B280-5B2EB1263752}" type="slidenum">
              <a:rPr lang="en-US" altLang="zh-CN"/>
              <a:pPr/>
              <a:t>‹#›</a:t>
            </a:fld>
            <a:endParaRPr lang="en-US" altLang="zh-CN"/>
          </a:p>
        </p:txBody>
      </p:sp>
    </p:spTree>
    <p:extLst>
      <p:ext uri="{BB962C8B-B14F-4D97-AF65-F5344CB8AC3E}">
        <p14:creationId xmlns:p14="http://schemas.microsoft.com/office/powerpoint/2010/main" val="36377496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D9D0F-FE55-40A1-B684-21CD5B63F53C}" type="slidenum">
              <a:rPr lang="en-US" altLang="zh-CN"/>
              <a:pPr/>
              <a:t>1</a:t>
            </a:fld>
            <a:endParaRPr lang="en-US" altLang="zh-CN"/>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576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99D24-56E6-4B1B-AFDE-4106DCD39E29}" type="slidenum">
              <a:rPr lang="en-US" altLang="zh-CN"/>
              <a:pPr/>
              <a:t>15</a:t>
            </a:fld>
            <a:endParaRPr lang="en-US" altLang="zh-CN"/>
          </a:p>
        </p:txBody>
      </p:sp>
      <p:sp>
        <p:nvSpPr>
          <p:cNvPr id="1661954" name="Rectangle 2"/>
          <p:cNvSpPr>
            <a:spLocks noGrp="1" noRot="1" noChangeAspect="1" noChangeArrowheads="1" noTextEdit="1"/>
          </p:cNvSpPr>
          <p:nvPr>
            <p:ph type="sldImg"/>
          </p:nvPr>
        </p:nvSpPr>
        <p:spPr>
          <a:ln/>
        </p:spPr>
      </p:sp>
      <p:sp>
        <p:nvSpPr>
          <p:cNvPr id="1661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83997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57359"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57365"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6"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7"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8"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9"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68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57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27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7300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003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444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58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8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89294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6488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4" name="Rectangle 4"/>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56325" name="Rectangle 5"/>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1" fontAlgn="base" hangingPunct="1">
        <a:spcBef>
          <a:spcPct val="0"/>
        </a:spcBef>
        <a:spcAft>
          <a:spcPct val="0"/>
        </a:spcAft>
        <a:defRPr sz="2800" b="1" kern="1200">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4"/>
        </a:buBlip>
        <a:defRPr sz="2800" kern="12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1" fontAlgn="base" hangingPunct="1">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1" fontAlgn="base" hangingPunct="1">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1" fontAlgn="base" hangingPunct="1">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bin"/><Relationship Id="rId18" Type="http://schemas.openxmlformats.org/officeDocument/2006/relationships/image" Target="../media/image5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vml"/><Relationship Id="rId6" Type="http://schemas.openxmlformats.org/officeDocument/2006/relationships/image" Target="../media/image53.wmf"/><Relationship Id="rId11" Type="http://schemas.openxmlformats.org/officeDocument/2006/relationships/oleObject" Target="../embeddings/oleObject5.bin"/><Relationship Id="rId24" Type="http://schemas.openxmlformats.org/officeDocument/2006/relationships/image" Target="../media/image6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55.wmf"/><Relationship Id="rId19" Type="http://schemas.openxmlformats.org/officeDocument/2006/relationships/oleObject" Target="../embeddings/oleObject9.bin"/><Relationship Id="rId4" Type="http://schemas.openxmlformats.org/officeDocument/2006/relationships/image" Target="../media/image52.wmf"/><Relationship Id="rId9" Type="http://schemas.openxmlformats.org/officeDocument/2006/relationships/oleObject" Target="../embeddings/oleObject4.bin"/><Relationship Id="rId14" Type="http://schemas.openxmlformats.org/officeDocument/2006/relationships/image" Target="../media/image57.wmf"/><Relationship Id="rId22" Type="http://schemas.openxmlformats.org/officeDocument/2006/relationships/image" Target="../media/image6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ctrTitle"/>
          </p:nvPr>
        </p:nvSpPr>
        <p:spPr>
          <a:xfrm>
            <a:off x="152400" y="1501775"/>
            <a:ext cx="8839200" cy="1927225"/>
          </a:xfrm>
        </p:spPr>
        <p:txBody>
          <a:bodyPr/>
          <a:lstStyle/>
          <a:p>
            <a:r>
              <a:rPr lang="zh-CN" altLang="en-US" sz="3600" dirty="0" smtClean="0"/>
              <a:t>智能控制技术第一次作业汇报</a:t>
            </a:r>
            <a:endParaRPr lang="zh-CN" altLang="zh-CN" sz="3600" dirty="0"/>
          </a:p>
        </p:txBody>
      </p:sp>
      <p:sp>
        <p:nvSpPr>
          <p:cNvPr id="1836035" name="Rectangle 3"/>
          <p:cNvSpPr>
            <a:spLocks noGrp="1" noChangeArrowheads="1"/>
          </p:cNvSpPr>
          <p:nvPr>
            <p:ph type="subTitle" idx="1"/>
          </p:nvPr>
        </p:nvSpPr>
        <p:spPr>
          <a:xfrm>
            <a:off x="1066800" y="3276600"/>
            <a:ext cx="7010400" cy="1524000"/>
          </a:xfrm>
        </p:spPr>
        <p:txBody>
          <a:bodyPr/>
          <a:lstStyle/>
          <a:p>
            <a:r>
              <a:rPr lang="zh-CN" altLang="en-US" sz="3200" b="1" dirty="0" smtClean="0">
                <a:solidFill>
                  <a:srgbClr val="133984"/>
                </a:solidFill>
                <a:ea typeface="华文新魏" panose="02010800040101010101" pitchFamily="2" charset="-122"/>
              </a:rPr>
              <a:t>刘继沐</a:t>
            </a:r>
            <a:endParaRPr lang="zh-CN" altLang="zh-CN" sz="3200" b="1" dirty="0">
              <a:solidFill>
                <a:srgbClr val="133984"/>
              </a:solidFill>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斜坡响应</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10" name="内容占位符 9"/>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39700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误差曲线放大</a:t>
            </a:r>
          </a:p>
        </p:txBody>
      </p:sp>
      <p:pic>
        <p:nvPicPr>
          <p:cNvPr id="7" name="内容占位符 6"/>
          <p:cNvPicPr>
            <a:picLocks noGrp="1" noChangeAspect="1"/>
          </p:cNvPicPr>
          <p:nvPr>
            <p:ph idx="1"/>
          </p:nvPr>
        </p:nvPicPr>
        <p:blipFill>
          <a:blip r:embed="rId2"/>
          <a:stretch>
            <a:fillRect/>
          </a:stretch>
        </p:blipFill>
        <p:spPr>
          <a:xfrm>
            <a:off x="1879600" y="1412776"/>
            <a:ext cx="5334000" cy="3771900"/>
          </a:xfrm>
          <a:prstGeom prst="rect">
            <a:avLst/>
          </a:prstGeom>
        </p:spPr>
      </p:pic>
      <p:sp>
        <p:nvSpPr>
          <p:cNvPr id="9" name="文本框 8"/>
          <p:cNvSpPr txBox="1"/>
          <p:nvPr/>
        </p:nvSpPr>
        <p:spPr>
          <a:xfrm>
            <a:off x="2325231" y="5585073"/>
            <a:ext cx="4493538" cy="461665"/>
          </a:xfrm>
          <a:prstGeom prst="rect">
            <a:avLst/>
          </a:prstGeom>
          <a:noFill/>
        </p:spPr>
        <p:txBody>
          <a:bodyPr wrap="none" rtlCol="0">
            <a:spAutoFit/>
          </a:bodyPr>
          <a:lstStyle/>
          <a:p>
            <a:r>
              <a:rPr lang="zh-CN" altLang="en-US" dirty="0" smtClean="0"/>
              <a:t>可以看出相应曲线存在静态偏差</a:t>
            </a:r>
            <a:endParaRPr lang="zh-CN" altLang="en-US" dirty="0"/>
          </a:p>
        </p:txBody>
      </p:sp>
    </p:spTree>
    <p:extLst>
      <p:ext uri="{BB962C8B-B14F-4D97-AF65-F5344CB8AC3E}">
        <p14:creationId xmlns:p14="http://schemas.microsoft.com/office/powerpoint/2010/main" val="6920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题一</a:t>
            </a:r>
          </a:p>
        </p:txBody>
      </p:sp>
      <p:pic>
        <p:nvPicPr>
          <p:cNvPr id="5" name="内容占位符 4"/>
          <p:cNvPicPr>
            <a:picLocks noGrp="1" noChangeAspect="1"/>
          </p:cNvPicPr>
          <p:nvPr>
            <p:ph idx="1"/>
          </p:nvPr>
        </p:nvPicPr>
        <p:blipFill>
          <a:blip r:embed="rId2"/>
          <a:stretch>
            <a:fillRect/>
          </a:stretch>
        </p:blipFill>
        <p:spPr>
          <a:xfrm>
            <a:off x="431800" y="2921611"/>
            <a:ext cx="8229600" cy="1759316"/>
          </a:xfrm>
          <a:prstGeom prst="rect">
            <a:avLst/>
          </a:prstGeom>
        </p:spPr>
      </p:pic>
    </p:spTree>
    <p:extLst>
      <p:ext uri="{BB962C8B-B14F-4D97-AF65-F5344CB8AC3E}">
        <p14:creationId xmlns:p14="http://schemas.microsoft.com/office/powerpoint/2010/main" val="178481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Simulink</a:t>
            </a:r>
            <a:r>
              <a:rPr lang="zh-CN" altLang="en-US" dirty="0"/>
              <a:t>框图</a:t>
            </a:r>
          </a:p>
        </p:txBody>
      </p:sp>
      <p:pic>
        <p:nvPicPr>
          <p:cNvPr id="4" name="内容占位符 3"/>
          <p:cNvPicPr>
            <a:picLocks noGrp="1" noChangeAspect="1"/>
          </p:cNvPicPr>
          <p:nvPr>
            <p:ph idx="1"/>
          </p:nvPr>
        </p:nvPicPr>
        <p:blipFill>
          <a:blip r:embed="rId2"/>
          <a:stretch>
            <a:fillRect/>
          </a:stretch>
        </p:blipFill>
        <p:spPr>
          <a:xfrm>
            <a:off x="470297" y="1484784"/>
            <a:ext cx="8203406" cy="3583781"/>
          </a:xfrm>
          <a:prstGeom prst="rect">
            <a:avLst/>
          </a:prstGeom>
        </p:spPr>
      </p:pic>
      <p:sp>
        <p:nvSpPr>
          <p:cNvPr id="5" name="矩形 4"/>
          <p:cNvSpPr/>
          <p:nvPr/>
        </p:nvSpPr>
        <p:spPr bwMode="auto">
          <a:xfrm>
            <a:off x="3275856" y="2132856"/>
            <a:ext cx="2952328" cy="864096"/>
          </a:xfrm>
          <a:prstGeom prst="rect">
            <a:avLst/>
          </a:prstGeom>
          <a:noFill/>
          <a:ln w="28575" cap="flat" cmpd="sng" algn="ctr">
            <a:solidFill>
              <a:srgbClr val="C00000"/>
            </a:solidFill>
            <a:prstDash val="dash"/>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16815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误差曲线放大</a:t>
            </a:r>
          </a:p>
        </p:txBody>
      </p:sp>
      <p:sp>
        <p:nvSpPr>
          <p:cNvPr id="9" name="文本框 8"/>
          <p:cNvSpPr txBox="1"/>
          <p:nvPr/>
        </p:nvSpPr>
        <p:spPr>
          <a:xfrm>
            <a:off x="2145948" y="5487615"/>
            <a:ext cx="4801314" cy="461665"/>
          </a:xfrm>
          <a:prstGeom prst="rect">
            <a:avLst/>
          </a:prstGeom>
          <a:noFill/>
        </p:spPr>
        <p:txBody>
          <a:bodyPr wrap="none" rtlCol="0">
            <a:spAutoFit/>
          </a:bodyPr>
          <a:lstStyle/>
          <a:p>
            <a:r>
              <a:rPr lang="zh-CN" altLang="en-US" dirty="0" smtClean="0"/>
              <a:t>引入积分环节使静态偏差明显减小</a:t>
            </a:r>
            <a:endParaRPr lang="zh-CN" altLang="en-US" dirty="0"/>
          </a:p>
        </p:txBody>
      </p:sp>
      <p:pic>
        <p:nvPicPr>
          <p:cNvPr id="3" name="内容占位符 2"/>
          <p:cNvPicPr>
            <a:picLocks noGrp="1" noChangeAspect="1"/>
          </p:cNvPicPr>
          <p:nvPr>
            <p:ph idx="1"/>
          </p:nvPr>
        </p:nvPicPr>
        <p:blipFill>
          <a:blip r:embed="rId2"/>
          <a:stretch>
            <a:fillRect/>
          </a:stretch>
        </p:blipFill>
        <p:spPr>
          <a:xfrm>
            <a:off x="1879600" y="1412776"/>
            <a:ext cx="5334000" cy="3771900"/>
          </a:xfrm>
          <a:prstGeom prst="rect">
            <a:avLst/>
          </a:prstGeom>
        </p:spPr>
      </p:pic>
    </p:spTree>
    <p:extLst>
      <p:ext uri="{BB962C8B-B14F-4D97-AF65-F5344CB8AC3E}">
        <p14:creationId xmlns:p14="http://schemas.microsoft.com/office/powerpoint/2010/main" val="326564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44" name="Rectangle 16"/>
          <p:cNvSpPr>
            <a:spLocks noGrp="1" noChangeArrowheads="1"/>
          </p:cNvSpPr>
          <p:nvPr>
            <p:ph type="title"/>
          </p:nvPr>
        </p:nvSpPr>
        <p:spPr/>
        <p:txBody>
          <a:bodyPr/>
          <a:lstStyle/>
          <a:p>
            <a:r>
              <a:rPr lang="zh-CN" altLang="en-US" dirty="0" smtClean="0"/>
              <a:t>题</a:t>
            </a:r>
            <a:r>
              <a:rPr lang="zh-CN" altLang="en-US" dirty="0"/>
              <a:t>二</a:t>
            </a:r>
            <a:endParaRPr lang="zh-CN" altLang="zh-CN" dirty="0"/>
          </a:p>
        </p:txBody>
      </p:sp>
      <p:pic>
        <p:nvPicPr>
          <p:cNvPr id="2" name="图片 1"/>
          <p:cNvPicPr>
            <a:picLocks noChangeAspect="1"/>
          </p:cNvPicPr>
          <p:nvPr/>
        </p:nvPicPr>
        <p:blipFill>
          <a:blip r:embed="rId3"/>
          <a:stretch>
            <a:fillRect/>
          </a:stretch>
        </p:blipFill>
        <p:spPr>
          <a:xfrm>
            <a:off x="762476" y="872730"/>
            <a:ext cx="7619047" cy="1836190"/>
          </a:xfrm>
          <a:prstGeom prst="rect">
            <a:avLst/>
          </a:prstGeom>
        </p:spPr>
      </p:pic>
      <p:pic>
        <p:nvPicPr>
          <p:cNvPr id="3" name="图片 2"/>
          <p:cNvPicPr>
            <a:picLocks noChangeAspect="1"/>
          </p:cNvPicPr>
          <p:nvPr/>
        </p:nvPicPr>
        <p:blipFill>
          <a:blip r:embed="rId4"/>
          <a:stretch>
            <a:fillRect/>
          </a:stretch>
        </p:blipFill>
        <p:spPr>
          <a:xfrm>
            <a:off x="762476" y="2708920"/>
            <a:ext cx="7619047" cy="374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开环控制</a:t>
            </a:r>
            <a:r>
              <a:rPr lang="en-US" altLang="zh-CN" dirty="0" smtClean="0"/>
              <a:t>Simulink</a:t>
            </a:r>
            <a:r>
              <a:rPr lang="zh-CN" altLang="en-US" dirty="0"/>
              <a:t>框图</a:t>
            </a:r>
          </a:p>
        </p:txBody>
      </p:sp>
      <p:pic>
        <p:nvPicPr>
          <p:cNvPr id="6" name="内容占位符 5"/>
          <p:cNvPicPr>
            <a:picLocks noGrp="1" noChangeAspect="1"/>
          </p:cNvPicPr>
          <p:nvPr>
            <p:ph idx="1"/>
          </p:nvPr>
        </p:nvPicPr>
        <p:blipFill>
          <a:blip r:embed="rId2"/>
          <a:stretch>
            <a:fillRect/>
          </a:stretch>
        </p:blipFill>
        <p:spPr>
          <a:xfrm>
            <a:off x="780333" y="2060848"/>
            <a:ext cx="7583334" cy="3107143"/>
          </a:xfrm>
          <a:prstGeom prst="rect">
            <a:avLst/>
          </a:prstGeom>
        </p:spPr>
      </p:pic>
    </p:spTree>
    <p:extLst>
      <p:ext uri="{BB962C8B-B14F-4D97-AF65-F5344CB8AC3E}">
        <p14:creationId xmlns:p14="http://schemas.microsoft.com/office/powerpoint/2010/main" val="422051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开环仿真结果</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6" name="内容占位符 5"/>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87941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闭环控制</a:t>
            </a:r>
            <a:r>
              <a:rPr lang="en-US" altLang="zh-CN" dirty="0" smtClean="0"/>
              <a:t>Simulink</a:t>
            </a:r>
            <a:r>
              <a:rPr lang="zh-CN" altLang="en-US" dirty="0"/>
              <a:t>框图</a:t>
            </a:r>
          </a:p>
        </p:txBody>
      </p:sp>
      <p:pic>
        <p:nvPicPr>
          <p:cNvPr id="11" name="内容占位符 10"/>
          <p:cNvPicPr>
            <a:picLocks noGrp="1" noChangeAspect="1"/>
          </p:cNvPicPr>
          <p:nvPr>
            <p:ph idx="1"/>
          </p:nvPr>
        </p:nvPicPr>
        <p:blipFill>
          <a:blip r:embed="rId2"/>
          <a:stretch>
            <a:fillRect/>
          </a:stretch>
        </p:blipFill>
        <p:spPr>
          <a:xfrm>
            <a:off x="530333" y="1700808"/>
            <a:ext cx="8083334" cy="3690476"/>
          </a:xfrm>
          <a:prstGeom prst="rect">
            <a:avLst/>
          </a:prstGeom>
        </p:spPr>
      </p:pic>
    </p:spTree>
    <p:extLst>
      <p:ext uri="{BB962C8B-B14F-4D97-AF65-F5344CB8AC3E}">
        <p14:creationId xmlns:p14="http://schemas.microsoft.com/office/powerpoint/2010/main" val="223164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闭环仿真结果</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7" name="内容占位符 6"/>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97337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题一</a:t>
            </a:r>
            <a:endParaRPr lang="zh-CN" altLang="en-US" dirty="0"/>
          </a:p>
        </p:txBody>
      </p:sp>
      <p:pic>
        <p:nvPicPr>
          <p:cNvPr id="7" name="内容占位符 6"/>
          <p:cNvPicPr>
            <a:picLocks noGrp="1" noChangeAspect="1"/>
          </p:cNvPicPr>
          <p:nvPr>
            <p:ph idx="1"/>
          </p:nvPr>
        </p:nvPicPr>
        <p:blipFill>
          <a:blip r:embed="rId2"/>
          <a:stretch>
            <a:fillRect/>
          </a:stretch>
        </p:blipFill>
        <p:spPr>
          <a:xfrm>
            <a:off x="431800" y="1611134"/>
            <a:ext cx="8229600" cy="4380270"/>
          </a:xfrm>
          <a:prstGeom prst="rect">
            <a:avLst/>
          </a:prstGeom>
        </p:spPr>
      </p:pic>
    </p:spTree>
    <p:extLst>
      <p:ext uri="{BB962C8B-B14F-4D97-AF65-F5344CB8AC3E}">
        <p14:creationId xmlns:p14="http://schemas.microsoft.com/office/powerpoint/2010/main" val="4085767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题二</a:t>
            </a:r>
          </a:p>
        </p:txBody>
      </p:sp>
      <p:pic>
        <p:nvPicPr>
          <p:cNvPr id="7" name="内容占位符 6"/>
          <p:cNvPicPr>
            <a:picLocks noGrp="1" noChangeAspect="1"/>
          </p:cNvPicPr>
          <p:nvPr>
            <p:ph idx="1"/>
          </p:nvPr>
        </p:nvPicPr>
        <p:blipFill>
          <a:blip r:embed="rId2"/>
          <a:stretch>
            <a:fillRect/>
          </a:stretch>
        </p:blipFill>
        <p:spPr>
          <a:xfrm>
            <a:off x="431800" y="2641003"/>
            <a:ext cx="8229600" cy="2320531"/>
          </a:xfrm>
          <a:prstGeom prst="rect">
            <a:avLst/>
          </a:prstGeom>
        </p:spPr>
      </p:pic>
    </p:spTree>
    <p:extLst>
      <p:ext uri="{BB962C8B-B14F-4D97-AF65-F5344CB8AC3E}">
        <p14:creationId xmlns:p14="http://schemas.microsoft.com/office/powerpoint/2010/main" val="92902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FMRLC</a:t>
            </a:r>
            <a:r>
              <a:rPr lang="zh-CN" altLang="en-US" dirty="0" smtClean="0"/>
              <a:t>系统框图</a:t>
            </a:r>
            <a:endParaRPr lang="zh-CN" altLang="en-US" dirty="0"/>
          </a:p>
        </p:txBody>
      </p:sp>
      <p:pic>
        <p:nvPicPr>
          <p:cNvPr id="4" name="内容占位符 3"/>
          <p:cNvPicPr>
            <a:picLocks noGrp="1" noChangeAspect="1"/>
          </p:cNvPicPr>
          <p:nvPr>
            <p:ph idx="1"/>
          </p:nvPr>
        </p:nvPicPr>
        <p:blipFill>
          <a:blip r:embed="rId2"/>
          <a:stretch>
            <a:fillRect/>
          </a:stretch>
        </p:blipFill>
        <p:spPr>
          <a:xfrm>
            <a:off x="431800" y="1552837"/>
            <a:ext cx="8229600" cy="4496864"/>
          </a:xfrm>
          <a:prstGeom prst="rect">
            <a:avLst/>
          </a:prstGeom>
        </p:spPr>
      </p:pic>
    </p:spTree>
    <p:extLst>
      <p:ext uri="{BB962C8B-B14F-4D97-AF65-F5344CB8AC3E}">
        <p14:creationId xmlns:p14="http://schemas.microsoft.com/office/powerpoint/2010/main" val="3693714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Simulink</a:t>
            </a:r>
            <a:r>
              <a:rPr lang="zh-CN" altLang="en-US" dirty="0"/>
              <a:t>框图</a:t>
            </a:r>
          </a:p>
        </p:txBody>
      </p:sp>
      <p:pic>
        <p:nvPicPr>
          <p:cNvPr id="4" name="内容占位符 3"/>
          <p:cNvPicPr>
            <a:picLocks noGrp="1" noChangeAspect="1"/>
          </p:cNvPicPr>
          <p:nvPr>
            <p:ph idx="1"/>
          </p:nvPr>
        </p:nvPicPr>
        <p:blipFill>
          <a:blip r:embed="rId2"/>
          <a:stretch>
            <a:fillRect/>
          </a:stretch>
        </p:blipFill>
        <p:spPr>
          <a:xfrm>
            <a:off x="970809" y="1268760"/>
            <a:ext cx="7202381" cy="4630953"/>
          </a:xfrm>
          <a:prstGeom prst="rect">
            <a:avLst/>
          </a:prstGeom>
        </p:spPr>
      </p:pic>
    </p:spTree>
    <p:extLst>
      <p:ext uri="{BB962C8B-B14F-4D97-AF65-F5344CB8AC3E}">
        <p14:creationId xmlns:p14="http://schemas.microsoft.com/office/powerpoint/2010/main" val="375683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模型初始化函数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1020298" y="1052736"/>
            <a:ext cx="5133333" cy="4400000"/>
          </a:xfrm>
          <a:prstGeom prst="rect">
            <a:avLst/>
          </a:prstGeom>
        </p:spPr>
      </p:pic>
      <p:pic>
        <p:nvPicPr>
          <p:cNvPr id="5" name="图片 4"/>
          <p:cNvPicPr>
            <a:picLocks noChangeAspect="1"/>
          </p:cNvPicPr>
          <p:nvPr/>
        </p:nvPicPr>
        <p:blipFill>
          <a:blip r:embed="rId3"/>
          <a:stretch>
            <a:fillRect/>
          </a:stretch>
        </p:blipFill>
        <p:spPr>
          <a:xfrm>
            <a:off x="4324769" y="2492896"/>
            <a:ext cx="4035714" cy="1095238"/>
          </a:xfrm>
          <a:prstGeom prst="rect">
            <a:avLst/>
          </a:prstGeom>
          <a:ln w="28575">
            <a:solidFill>
              <a:srgbClr val="C00000"/>
            </a:solidFill>
          </a:ln>
        </p:spPr>
      </p:pic>
      <p:sp>
        <p:nvSpPr>
          <p:cNvPr id="7" name="文本框 6"/>
          <p:cNvSpPr txBox="1"/>
          <p:nvPr/>
        </p:nvSpPr>
        <p:spPr>
          <a:xfrm>
            <a:off x="921171" y="5790455"/>
            <a:ext cx="6846746" cy="461665"/>
          </a:xfrm>
          <a:prstGeom prst="rect">
            <a:avLst/>
          </a:prstGeom>
          <a:noFill/>
        </p:spPr>
        <p:txBody>
          <a:bodyPr wrap="none" rtlCol="0">
            <a:spAutoFit/>
          </a:bodyPr>
          <a:lstStyle/>
          <a:p>
            <a:r>
              <a:rPr lang="zh-CN" altLang="en-US" dirty="0" smtClean="0"/>
              <a:t>通过定义全局变量在多个</a:t>
            </a:r>
            <a:r>
              <a:rPr lang="en-US" altLang="zh-CN" dirty="0" smtClean="0"/>
              <a:t>s-function</a:t>
            </a:r>
            <a:r>
              <a:rPr lang="zh-CN" altLang="en-US" dirty="0" smtClean="0"/>
              <a:t>之间传递参数</a:t>
            </a:r>
            <a:endParaRPr lang="zh-CN" altLang="en-US" dirty="0"/>
          </a:p>
        </p:txBody>
      </p:sp>
    </p:spTree>
    <p:extLst>
      <p:ext uri="{BB962C8B-B14F-4D97-AF65-F5344CB8AC3E}">
        <p14:creationId xmlns:p14="http://schemas.microsoft.com/office/powerpoint/2010/main" val="1701743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模糊控制器的</a:t>
            </a:r>
            <a:r>
              <a:rPr lang="en-US" altLang="zh-CN" dirty="0"/>
              <a:t>S-function</a:t>
            </a:r>
            <a:endParaRPr lang="zh-CN" altLang="en-US" b="0" dirty="0"/>
          </a:p>
        </p:txBody>
      </p:sp>
      <p:pic>
        <p:nvPicPr>
          <p:cNvPr id="4" name="内容占位符 3"/>
          <p:cNvPicPr>
            <a:picLocks noGrp="1" noChangeAspect="1"/>
          </p:cNvPicPr>
          <p:nvPr>
            <p:ph idx="1"/>
          </p:nvPr>
        </p:nvPicPr>
        <p:blipFill>
          <a:blip r:embed="rId2"/>
          <a:stretch>
            <a:fillRect/>
          </a:stretch>
        </p:blipFill>
        <p:spPr>
          <a:xfrm>
            <a:off x="1914857" y="1881414"/>
            <a:ext cx="5314286" cy="4085714"/>
          </a:xfrm>
          <a:prstGeom prst="rect">
            <a:avLst/>
          </a:prstGeom>
        </p:spPr>
      </p:pic>
    </p:spTree>
    <p:extLst>
      <p:ext uri="{BB962C8B-B14F-4D97-AF65-F5344CB8AC3E}">
        <p14:creationId xmlns:p14="http://schemas.microsoft.com/office/powerpoint/2010/main" val="425529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知识库修正器的</a:t>
            </a:r>
            <a:r>
              <a:rPr lang="en-US" altLang="zh-CN" dirty="0" smtClean="0"/>
              <a:t>S-function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101762" y="1052736"/>
            <a:ext cx="6940476" cy="5392858"/>
          </a:xfrm>
          <a:prstGeom prst="rect">
            <a:avLst/>
          </a:prstGeom>
        </p:spPr>
      </p:pic>
    </p:spTree>
    <p:extLst>
      <p:ext uri="{BB962C8B-B14F-4D97-AF65-F5344CB8AC3E}">
        <p14:creationId xmlns:p14="http://schemas.microsoft.com/office/powerpoint/2010/main" val="256743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学习机制</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431800" y="2678105"/>
            <a:ext cx="4038600" cy="3016263"/>
          </a:xfrm>
          <a:prstGeom prst="rect">
            <a:avLst/>
          </a:prstGeom>
        </p:spPr>
      </p:pic>
      <p:pic>
        <p:nvPicPr>
          <p:cNvPr id="5" name="内容占位符 4"/>
          <p:cNvPicPr>
            <a:picLocks noGrp="1" noChangeAspect="1"/>
          </p:cNvPicPr>
          <p:nvPr>
            <p:ph sz="half" idx="2"/>
          </p:nvPr>
        </p:nvPicPr>
        <p:blipFill>
          <a:blip r:embed="rId3"/>
          <a:stretch>
            <a:fillRect/>
          </a:stretch>
        </p:blipFill>
        <p:spPr>
          <a:xfrm>
            <a:off x="4622800" y="2678105"/>
            <a:ext cx="4038600" cy="3016263"/>
          </a:xfrm>
          <a:prstGeom prst="rect">
            <a:avLst/>
          </a:prstGeom>
        </p:spPr>
      </p:pic>
      <p:sp>
        <p:nvSpPr>
          <p:cNvPr id="7" name="文本框 6"/>
          <p:cNvSpPr txBox="1"/>
          <p:nvPr/>
        </p:nvSpPr>
        <p:spPr>
          <a:xfrm>
            <a:off x="1281548" y="5991671"/>
            <a:ext cx="2339103" cy="461665"/>
          </a:xfrm>
          <a:prstGeom prst="rect">
            <a:avLst/>
          </a:prstGeom>
          <a:noFill/>
        </p:spPr>
        <p:txBody>
          <a:bodyPr wrap="none" rtlCol="0">
            <a:spAutoFit/>
          </a:bodyPr>
          <a:lstStyle/>
          <a:p>
            <a:r>
              <a:rPr lang="zh-CN" altLang="en-US" dirty="0" smtClean="0"/>
              <a:t>初始隶属</a:t>
            </a:r>
            <a:r>
              <a:rPr lang="zh-CN" altLang="en-US" dirty="0"/>
              <a:t>度</a:t>
            </a:r>
            <a:r>
              <a:rPr lang="zh-CN" altLang="en-US" dirty="0" smtClean="0"/>
              <a:t>函数</a:t>
            </a:r>
            <a:endParaRPr lang="zh-CN" altLang="en-US" dirty="0"/>
          </a:p>
        </p:txBody>
      </p:sp>
      <p:sp>
        <p:nvSpPr>
          <p:cNvPr id="8" name="文本框 7"/>
          <p:cNvSpPr txBox="1"/>
          <p:nvPr/>
        </p:nvSpPr>
        <p:spPr>
          <a:xfrm>
            <a:off x="5164774" y="5959398"/>
            <a:ext cx="2954655" cy="461665"/>
          </a:xfrm>
          <a:prstGeom prst="rect">
            <a:avLst/>
          </a:prstGeom>
          <a:noFill/>
        </p:spPr>
        <p:txBody>
          <a:bodyPr wrap="none" rtlCol="0">
            <a:spAutoFit/>
          </a:bodyPr>
          <a:lstStyle/>
          <a:p>
            <a:r>
              <a:rPr lang="zh-CN" altLang="en-US" dirty="0" smtClean="0"/>
              <a:t>学习后的隶属</a:t>
            </a:r>
            <a:r>
              <a:rPr lang="zh-CN" altLang="en-US" dirty="0"/>
              <a:t>度</a:t>
            </a:r>
            <a:r>
              <a:rPr lang="zh-CN" altLang="en-US" dirty="0" smtClean="0"/>
              <a:t>函数</a:t>
            </a:r>
            <a:endParaRPr lang="zh-CN" altLang="en-US" dirty="0"/>
          </a:p>
        </p:txBody>
      </p:sp>
      <p:sp>
        <p:nvSpPr>
          <p:cNvPr id="9" name="矩形 8"/>
          <p:cNvSpPr/>
          <p:nvPr/>
        </p:nvSpPr>
        <p:spPr>
          <a:xfrm>
            <a:off x="679156" y="1349917"/>
            <a:ext cx="7785688" cy="461665"/>
          </a:xfrm>
          <a:prstGeom prst="rect">
            <a:avLst/>
          </a:prstGeom>
        </p:spPr>
        <p:txBody>
          <a:bodyPr wrap="square">
            <a:spAutoFit/>
          </a:bodyPr>
          <a:lstStyle/>
          <a:p>
            <a:pPr algn="l"/>
            <a:r>
              <a:rPr lang="zh-CN" altLang="en-US" dirty="0"/>
              <a:t>调整控制器输入语言变量模糊子集的隶属</a:t>
            </a:r>
            <a:r>
              <a:rPr lang="zh-CN" altLang="en-US" dirty="0" smtClean="0"/>
              <a:t>函数</a:t>
            </a:r>
            <a:r>
              <a:rPr lang="zh-CN" altLang="en-US" dirty="0"/>
              <a:t>的中心值</a:t>
            </a:r>
            <a:r>
              <a:rPr lang="zh-CN" altLang="en-US" dirty="0" smtClean="0"/>
              <a:t>。</a:t>
            </a:r>
            <a:endParaRPr lang="zh-CN" altLang="en-US" dirty="0"/>
          </a:p>
        </p:txBody>
      </p:sp>
      <p:pic>
        <p:nvPicPr>
          <p:cNvPr id="10" name="图片 9"/>
          <p:cNvPicPr>
            <a:picLocks noChangeAspect="1"/>
          </p:cNvPicPr>
          <p:nvPr/>
        </p:nvPicPr>
        <p:blipFill>
          <a:blip r:embed="rId4"/>
          <a:stretch>
            <a:fillRect/>
          </a:stretch>
        </p:blipFill>
        <p:spPr>
          <a:xfrm>
            <a:off x="1497000" y="1882934"/>
            <a:ext cx="6150000" cy="614286"/>
          </a:xfrm>
          <a:prstGeom prst="rect">
            <a:avLst/>
          </a:prstGeom>
        </p:spPr>
      </p:pic>
      <p:sp>
        <p:nvSpPr>
          <p:cNvPr id="11" name="椭圆 10"/>
          <p:cNvSpPr/>
          <p:nvPr/>
        </p:nvSpPr>
        <p:spPr bwMode="auto">
          <a:xfrm>
            <a:off x="3764480" y="5013176"/>
            <a:ext cx="683587" cy="59787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椭圆 11"/>
          <p:cNvSpPr/>
          <p:nvPr/>
        </p:nvSpPr>
        <p:spPr bwMode="auto">
          <a:xfrm>
            <a:off x="7977813" y="5013176"/>
            <a:ext cx="683587" cy="59787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95157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仿真结果</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8" name="内容占位符 7"/>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9" name="文本框 8"/>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10" name="文本框 9"/>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78032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题三</a:t>
            </a:r>
            <a:endParaRPr lang="zh-CN" altLang="en-US" dirty="0"/>
          </a:p>
        </p:txBody>
      </p:sp>
      <p:pic>
        <p:nvPicPr>
          <p:cNvPr id="10" name="内容占位符 9"/>
          <p:cNvPicPr>
            <a:picLocks noGrp="1" noChangeAspect="1"/>
          </p:cNvPicPr>
          <p:nvPr>
            <p:ph idx="1"/>
          </p:nvPr>
        </p:nvPicPr>
        <p:blipFill>
          <a:blip r:embed="rId2"/>
          <a:stretch>
            <a:fillRect/>
          </a:stretch>
        </p:blipFill>
        <p:spPr>
          <a:xfrm>
            <a:off x="431800" y="2625612"/>
            <a:ext cx="8229600" cy="2351314"/>
          </a:xfrm>
          <a:prstGeom prst="rect">
            <a:avLst/>
          </a:prstGeom>
        </p:spPr>
      </p:pic>
    </p:spTree>
    <p:extLst>
      <p:ext uri="{BB962C8B-B14F-4D97-AF65-F5344CB8AC3E}">
        <p14:creationId xmlns:p14="http://schemas.microsoft.com/office/powerpoint/2010/main" val="129006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历史发展</a:t>
            </a:r>
            <a:endParaRPr lang="zh-CN" altLang="en-US" dirty="0"/>
          </a:p>
        </p:txBody>
      </p:sp>
      <p:sp>
        <p:nvSpPr>
          <p:cNvPr id="3" name="内容占位符 2"/>
          <p:cNvSpPr>
            <a:spLocks noGrp="1"/>
          </p:cNvSpPr>
          <p:nvPr>
            <p:ph idx="1"/>
          </p:nvPr>
        </p:nvSpPr>
        <p:spPr/>
        <p:txBody>
          <a:bodyPr/>
          <a:lstStyle/>
          <a:p>
            <a:r>
              <a:rPr lang="en-US" altLang="zh-CN" sz="2400" dirty="0" smtClean="0"/>
              <a:t>50</a:t>
            </a:r>
            <a:r>
              <a:rPr lang="zh-CN" altLang="en-US" sz="2400" dirty="0"/>
              <a:t>年代末，前苏联</a:t>
            </a:r>
            <a:r>
              <a:rPr lang="zh-CN" altLang="en-US" sz="2400" dirty="0" smtClean="0"/>
              <a:t>科学家</a:t>
            </a:r>
            <a:r>
              <a:rPr lang="en-US" altLang="zh-CN" sz="2400" dirty="0" err="1" smtClean="0"/>
              <a:t>Emelyanov</a:t>
            </a:r>
            <a:r>
              <a:rPr lang="zh-CN" altLang="en-US" sz="2400" dirty="0"/>
              <a:t>和</a:t>
            </a:r>
            <a:r>
              <a:rPr lang="en-US" altLang="zh-CN" sz="2400" dirty="0" err="1" smtClean="0"/>
              <a:t>Utkin</a:t>
            </a:r>
            <a:r>
              <a:rPr lang="zh-CN" altLang="en-US" sz="2400" dirty="0"/>
              <a:t>等首次提出滑模</a:t>
            </a:r>
            <a:r>
              <a:rPr lang="zh-CN" altLang="en-US" sz="2400" dirty="0" smtClean="0"/>
              <a:t>变结构控制</a:t>
            </a:r>
            <a:r>
              <a:rPr lang="en-US" altLang="zh-CN" sz="2400" dirty="0"/>
              <a:t>(Sliding Mode Controller, SMC)</a:t>
            </a:r>
            <a:r>
              <a:rPr lang="zh-CN" altLang="en-US" sz="2400" dirty="0"/>
              <a:t>理论，</a:t>
            </a:r>
            <a:r>
              <a:rPr lang="zh-CN" altLang="en-US" sz="2400" dirty="0" smtClean="0"/>
              <a:t>以</a:t>
            </a:r>
            <a:r>
              <a:rPr lang="zh-CN" altLang="en-US" sz="2400" dirty="0"/>
              <a:t>误差及其导数作为输入变量研究单输入单输出线性系统的</a:t>
            </a:r>
            <a:r>
              <a:rPr lang="zh-CN" altLang="en-US" sz="2400" dirty="0" smtClean="0"/>
              <a:t>变结构控制。</a:t>
            </a:r>
            <a:endParaRPr lang="en-US" altLang="zh-CN" sz="2400" dirty="0"/>
          </a:p>
          <a:p>
            <a:r>
              <a:rPr lang="en-US" altLang="zh-CN" sz="2400" dirty="0"/>
              <a:t>60 </a:t>
            </a:r>
            <a:r>
              <a:rPr lang="zh-CN" altLang="en-US" sz="2400" dirty="0"/>
              <a:t>年代末</a:t>
            </a:r>
            <a:r>
              <a:rPr lang="zh-CN" altLang="en-US" sz="2400" dirty="0" smtClean="0"/>
              <a:t>，西方</a:t>
            </a:r>
            <a:r>
              <a:rPr lang="zh-CN" altLang="en-US" sz="2400" dirty="0"/>
              <a:t>学者的加入，使得滑模控制理论更加完善，所研究的对象也由单输入单输出</a:t>
            </a:r>
            <a:r>
              <a:rPr lang="zh-CN" altLang="en-US" sz="2400" dirty="0" smtClean="0"/>
              <a:t>系统扩大</a:t>
            </a:r>
            <a:r>
              <a:rPr lang="zh-CN" altLang="en-US" sz="2400" dirty="0"/>
              <a:t>到多输入多输出系统和非线性系统，在此期间滑模控制理论取得了较大的进展</a:t>
            </a:r>
            <a:r>
              <a:rPr lang="zh-CN" altLang="en-US" sz="2400" dirty="0" smtClean="0"/>
              <a:t>，给</a:t>
            </a:r>
            <a:r>
              <a:rPr lang="zh-CN" altLang="en-US" sz="2400" dirty="0"/>
              <a:t>出了滑模的唯一性</a:t>
            </a:r>
            <a:r>
              <a:rPr lang="zh-CN" altLang="en-US" sz="2400" dirty="0" smtClean="0"/>
              <a:t>条件。</a:t>
            </a:r>
            <a:endParaRPr lang="en-US" altLang="zh-CN" sz="2400" dirty="0"/>
          </a:p>
          <a:p>
            <a:r>
              <a:rPr lang="en-US" altLang="zh-CN" sz="2400" dirty="0"/>
              <a:t>80 </a:t>
            </a:r>
            <a:r>
              <a:rPr lang="zh-CN" altLang="en-US" sz="2400" dirty="0"/>
              <a:t>年代至今，随着计算机技术以及大功率电子切换器件的迅速发展，</a:t>
            </a:r>
            <a:r>
              <a:rPr lang="zh-CN" altLang="en-US" sz="2400" dirty="0" smtClean="0"/>
              <a:t>使得</a:t>
            </a:r>
            <a:r>
              <a:rPr lang="zh-CN" altLang="en-US" sz="2400" dirty="0"/>
              <a:t>滑模控制器由理论走向工程应用成为可能，由此滑模变结构控制理论和应用</a:t>
            </a:r>
            <a:r>
              <a:rPr lang="zh-CN" altLang="en-US" sz="2400" dirty="0" smtClean="0"/>
              <a:t>研究开始</a:t>
            </a:r>
            <a:r>
              <a:rPr lang="zh-CN" altLang="en-US" sz="2400" dirty="0"/>
              <a:t>进入快速发展的</a:t>
            </a:r>
            <a:r>
              <a:rPr lang="zh-CN" altLang="en-US" sz="2400" dirty="0" smtClean="0"/>
              <a:t>新时期。</a:t>
            </a:r>
            <a:endParaRPr lang="zh-CN" altLang="en-US" sz="2400" dirty="0"/>
          </a:p>
        </p:txBody>
      </p:sp>
    </p:spTree>
    <p:extLst>
      <p:ext uri="{BB962C8B-B14F-4D97-AF65-F5344CB8AC3E}">
        <p14:creationId xmlns:p14="http://schemas.microsoft.com/office/powerpoint/2010/main" val="342251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Simulink</a:t>
            </a:r>
            <a:r>
              <a:rPr lang="zh-CN" altLang="en-US" dirty="0" smtClean="0"/>
              <a:t>框图</a:t>
            </a:r>
            <a:endParaRPr lang="zh-CN" altLang="en-US" dirty="0"/>
          </a:p>
        </p:txBody>
      </p:sp>
      <p:pic>
        <p:nvPicPr>
          <p:cNvPr id="4" name="内容占位符 3"/>
          <p:cNvPicPr>
            <a:picLocks noGrp="1" noChangeAspect="1"/>
          </p:cNvPicPr>
          <p:nvPr>
            <p:ph idx="1"/>
          </p:nvPr>
        </p:nvPicPr>
        <p:blipFill>
          <a:blip r:embed="rId2"/>
          <a:stretch>
            <a:fillRect/>
          </a:stretch>
        </p:blipFill>
        <p:spPr>
          <a:xfrm>
            <a:off x="684609" y="1916832"/>
            <a:ext cx="7774781" cy="3512344"/>
          </a:xfrm>
          <a:prstGeom prst="rect">
            <a:avLst/>
          </a:prstGeom>
        </p:spPr>
      </p:pic>
    </p:spTree>
    <p:extLst>
      <p:ext uri="{BB962C8B-B14F-4D97-AF65-F5344CB8AC3E}">
        <p14:creationId xmlns:p14="http://schemas.microsoft.com/office/powerpoint/2010/main" val="1713628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原理</a:t>
            </a:r>
            <a:endParaRPr lang="zh-CN" altLang="en-US" dirty="0"/>
          </a:p>
        </p:txBody>
      </p:sp>
      <p:sp>
        <p:nvSpPr>
          <p:cNvPr id="4" name="Text Box 4"/>
          <p:cNvSpPr txBox="1">
            <a:spLocks noChangeArrowheads="1"/>
          </p:cNvSpPr>
          <p:nvPr/>
        </p:nvSpPr>
        <p:spPr bwMode="auto">
          <a:xfrm>
            <a:off x="779505" y="1877337"/>
            <a:ext cx="768985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lang="zh-CN" altLang="en-US" dirty="0" smtClean="0">
                <a:ea typeface="华文细黑" panose="02010600040101010101" pitchFamily="2" charset="-122"/>
              </a:rPr>
              <a:t>一般</a:t>
            </a:r>
            <a:r>
              <a:rPr lang="zh-CN" altLang="en-US" dirty="0">
                <a:ea typeface="华文细黑" panose="02010600040101010101" pitchFamily="2" charset="-122"/>
              </a:rPr>
              <a:t>地，具有右端不连续微分方程的系统可以描述</a:t>
            </a:r>
            <a:r>
              <a:rPr lang="zh-CN" altLang="en-US" dirty="0" smtClean="0">
                <a:ea typeface="华文细黑" panose="02010600040101010101" pitchFamily="2" charset="-122"/>
              </a:rPr>
              <a:t>为</a:t>
            </a:r>
            <a:endParaRPr lang="zh-CN" altLang="en-US" dirty="0" smtClean="0">
              <a:latin typeface="华文细黑" panose="02010600040101010101" pitchFamily="2" charset="-122"/>
              <a:ea typeface="华文细黑" panose="02010600040101010101" pitchFamily="2" charset="-122"/>
            </a:endParaRPr>
          </a:p>
          <a:p>
            <a:pPr algn="just">
              <a:lnSpc>
                <a:spcPct val="120000"/>
              </a:lnSpc>
              <a:spcBef>
                <a:spcPct val="50000"/>
              </a:spcBef>
            </a:pPr>
            <a:endParaRPr lang="zh-CN" altLang="en-US" sz="3600" dirty="0" smtClean="0"/>
          </a:p>
          <a:p>
            <a:pPr algn="just">
              <a:spcBef>
                <a:spcPct val="50000"/>
              </a:spcBef>
            </a:pPr>
            <a:endParaRPr lang="zh-CN" altLang="en-US" dirty="0"/>
          </a:p>
          <a:p>
            <a:pPr algn="just">
              <a:lnSpc>
                <a:spcPct val="120000"/>
              </a:lnSpc>
              <a:spcBef>
                <a:spcPct val="50000"/>
              </a:spcBef>
            </a:pPr>
            <a:r>
              <a:rPr lang="zh-CN" altLang="en-US" dirty="0">
                <a:latin typeface="华文细黑" panose="02010600040101010101" pitchFamily="2" charset="-122"/>
                <a:ea typeface="华文细黑" panose="02010600040101010101" pitchFamily="2" charset="-122"/>
              </a:rPr>
              <a:t>其中：                               是状态的   函数，称为</a:t>
            </a:r>
            <a:r>
              <a:rPr lang="zh-CN" altLang="en-US" dirty="0">
                <a:solidFill>
                  <a:srgbClr val="FF3300"/>
                </a:solidFill>
                <a:latin typeface="华文细黑" panose="02010600040101010101" pitchFamily="2" charset="-122"/>
                <a:ea typeface="华文细黑" panose="02010600040101010101" pitchFamily="2" charset="-122"/>
              </a:rPr>
              <a:t>切换函数</a:t>
            </a:r>
            <a:r>
              <a:rPr lang="zh-CN" altLang="en-US" dirty="0">
                <a:latin typeface="华文细黑" panose="02010600040101010101" pitchFamily="2" charset="-122"/>
                <a:ea typeface="华文细黑" panose="02010600040101010101" pitchFamily="2" charset="-122"/>
              </a:rPr>
              <a:t>。满足可微分，即      存在。</a:t>
            </a:r>
            <a:r>
              <a:rPr lang="zh-CN" altLang="en-US" dirty="0"/>
              <a:t> 微分方程的右端          不连续，结构变化得到体现，即根据条件    的正负改变结构（           为一种系统结构，          为另一种系统结构。从而满足一定的控制要求。</a:t>
            </a:r>
          </a:p>
        </p:txBody>
      </p:sp>
      <p:graphicFrame>
        <p:nvGraphicFramePr>
          <p:cNvPr id="5" name="Object 19"/>
          <p:cNvGraphicFramePr>
            <a:graphicFrameLocks noChangeAspect="1"/>
          </p:cNvGraphicFramePr>
          <p:nvPr/>
        </p:nvGraphicFramePr>
        <p:xfrm>
          <a:off x="1981200" y="2362200"/>
          <a:ext cx="1828800" cy="538163"/>
        </p:xfrm>
        <a:graphic>
          <a:graphicData uri="http://schemas.openxmlformats.org/presentationml/2006/ole">
            <mc:AlternateContent xmlns:mc="http://schemas.openxmlformats.org/markup-compatibility/2006">
              <mc:Choice xmlns:v="urn:schemas-microsoft-com:vml" Requires="v">
                <p:oleObj spid="_x0000_s1059" name="Equation" r:id="rId3" imgW="647640" imgH="190440" progId="Equation.DSMT4">
                  <p:embed/>
                </p:oleObj>
              </mc:Choice>
              <mc:Fallback>
                <p:oleObj name="Equation" r:id="rId3" imgW="64764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62200"/>
                        <a:ext cx="18288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2"/>
          <p:cNvGraphicFramePr>
            <a:graphicFrameLocks noChangeAspect="1"/>
          </p:cNvGraphicFramePr>
          <p:nvPr/>
        </p:nvGraphicFramePr>
        <p:xfrm>
          <a:off x="3886200" y="2362200"/>
          <a:ext cx="838200" cy="393700"/>
        </p:xfrm>
        <a:graphic>
          <a:graphicData uri="http://schemas.openxmlformats.org/presentationml/2006/ole">
            <mc:AlternateContent xmlns:mc="http://schemas.openxmlformats.org/markup-compatibility/2006">
              <mc:Choice xmlns:v="urn:schemas-microsoft-com:vml" Requires="v">
                <p:oleObj spid="_x0000_s1060" name="Equation" r:id="rId5" imgW="406080" imgH="190440" progId="Equation.DSMT4">
                  <p:embed/>
                </p:oleObj>
              </mc:Choice>
              <mc:Fallback>
                <p:oleObj name="Equation" r:id="rId5" imgW="40608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362200"/>
                        <a:ext cx="838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3"/>
          <p:cNvGraphicFramePr>
            <a:graphicFrameLocks noChangeAspect="1"/>
          </p:cNvGraphicFramePr>
          <p:nvPr/>
        </p:nvGraphicFramePr>
        <p:xfrm>
          <a:off x="4876800" y="2438400"/>
          <a:ext cx="685800" cy="330200"/>
        </p:xfrm>
        <a:graphic>
          <a:graphicData uri="http://schemas.openxmlformats.org/presentationml/2006/ole">
            <mc:AlternateContent xmlns:mc="http://schemas.openxmlformats.org/markup-compatibility/2006">
              <mc:Choice xmlns:v="urn:schemas-microsoft-com:vml" Requires="v">
                <p:oleObj spid="_x0000_s1061" name="Equation" r:id="rId7" imgW="342720" imgH="164880" progId="Equation.DSMT4">
                  <p:embed/>
                </p:oleObj>
              </mc:Choice>
              <mc:Fallback>
                <p:oleObj name="Equation" r:id="rId7" imgW="34272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2438400"/>
                        <a:ext cx="685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4"/>
          <p:cNvGraphicFramePr>
            <a:graphicFrameLocks noChangeAspect="1"/>
          </p:cNvGraphicFramePr>
          <p:nvPr/>
        </p:nvGraphicFramePr>
        <p:xfrm>
          <a:off x="1603375" y="2971800"/>
          <a:ext cx="4721225" cy="911225"/>
        </p:xfrm>
        <a:graphic>
          <a:graphicData uri="http://schemas.openxmlformats.org/presentationml/2006/ole">
            <mc:AlternateContent xmlns:mc="http://schemas.openxmlformats.org/markup-compatibility/2006">
              <mc:Choice xmlns:v="urn:schemas-microsoft-com:vml" Requires="v">
                <p:oleObj spid="_x0000_s1062" name="Equation" r:id="rId9" imgW="2831760" imgH="545760" progId="Equation.DSMT4">
                  <p:embed/>
                </p:oleObj>
              </mc:Choice>
              <mc:Fallback>
                <p:oleObj name="Equation" r:id="rId9" imgW="2831760" imgH="5457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75" y="2971800"/>
                        <a:ext cx="4721225"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5"/>
          <p:cNvGraphicFramePr>
            <a:graphicFrameLocks noChangeAspect="1"/>
          </p:cNvGraphicFramePr>
          <p:nvPr/>
        </p:nvGraphicFramePr>
        <p:xfrm>
          <a:off x="1676400" y="4038600"/>
          <a:ext cx="2514600" cy="433388"/>
        </p:xfrm>
        <a:graphic>
          <a:graphicData uri="http://schemas.openxmlformats.org/presentationml/2006/ole">
            <mc:AlternateContent xmlns:mc="http://schemas.openxmlformats.org/markup-compatibility/2006">
              <mc:Choice xmlns:v="urn:schemas-microsoft-com:vml" Requires="v">
                <p:oleObj spid="_x0000_s1063" name="Equation" r:id="rId11" imgW="1180800" imgH="203040" progId="Equation.DSMT4">
                  <p:embed/>
                </p:oleObj>
              </mc:Choice>
              <mc:Fallback>
                <p:oleObj name="Equation" r:id="rId11" imgW="118080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4038600"/>
                        <a:ext cx="25146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6"/>
          <p:cNvGraphicFramePr>
            <a:graphicFrameLocks noChangeAspect="1"/>
          </p:cNvGraphicFramePr>
          <p:nvPr/>
        </p:nvGraphicFramePr>
        <p:xfrm>
          <a:off x="5334000" y="4114800"/>
          <a:ext cx="304800" cy="304800"/>
        </p:xfrm>
        <a:graphic>
          <a:graphicData uri="http://schemas.openxmlformats.org/presentationml/2006/ole">
            <mc:AlternateContent xmlns:mc="http://schemas.openxmlformats.org/markup-compatibility/2006">
              <mc:Choice xmlns:v="urn:schemas-microsoft-com:vml" Requires="v">
                <p:oleObj spid="_x0000_s1064" name="Equation" r:id="rId13" imgW="126720" imgH="126720" progId="Equation.DSMT4">
                  <p:embed/>
                </p:oleObj>
              </mc:Choice>
              <mc:Fallback>
                <p:oleObj name="Equation" r:id="rId13" imgW="126720" imgH="12672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4114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9"/>
          <p:cNvGraphicFramePr>
            <a:graphicFrameLocks noChangeAspect="1"/>
          </p:cNvGraphicFramePr>
          <p:nvPr>
            <p:extLst>
              <p:ext uri="{D42A27DB-BD31-4B8C-83A1-F6EECF244321}">
                <p14:modId xmlns:p14="http://schemas.microsoft.com/office/powerpoint/2010/main" val="490449516"/>
              </p:ext>
            </p:extLst>
          </p:nvPr>
        </p:nvGraphicFramePr>
        <p:xfrm>
          <a:off x="2956112" y="4419600"/>
          <a:ext cx="533400" cy="514350"/>
        </p:xfrm>
        <a:graphic>
          <a:graphicData uri="http://schemas.openxmlformats.org/presentationml/2006/ole">
            <mc:AlternateContent xmlns:mc="http://schemas.openxmlformats.org/markup-compatibility/2006">
              <mc:Choice xmlns:v="urn:schemas-microsoft-com:vml" Requires="v">
                <p:oleObj spid="_x0000_s1065" name="Equation" r:id="rId15" imgW="368280" imgH="355320" progId="Equation.DSMT4">
                  <p:embed/>
                </p:oleObj>
              </mc:Choice>
              <mc:Fallback>
                <p:oleObj name="Equation" r:id="rId15" imgW="368280" imgH="3553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6112" y="4419600"/>
                        <a:ext cx="5334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1"/>
          <p:cNvGraphicFramePr>
            <a:graphicFrameLocks noChangeAspect="1"/>
          </p:cNvGraphicFramePr>
          <p:nvPr>
            <p:extLst>
              <p:ext uri="{D42A27DB-BD31-4B8C-83A1-F6EECF244321}">
                <p14:modId xmlns:p14="http://schemas.microsoft.com/office/powerpoint/2010/main" val="2740975151"/>
              </p:ext>
            </p:extLst>
          </p:nvPr>
        </p:nvGraphicFramePr>
        <p:xfrm>
          <a:off x="5483225" y="4933950"/>
          <a:ext cx="533400" cy="339725"/>
        </p:xfrm>
        <a:graphic>
          <a:graphicData uri="http://schemas.openxmlformats.org/presentationml/2006/ole">
            <mc:AlternateContent xmlns:mc="http://schemas.openxmlformats.org/markup-compatibility/2006">
              <mc:Choice xmlns:v="urn:schemas-microsoft-com:vml" Requires="v">
                <p:oleObj spid="_x0000_s1066" name="Equation" r:id="rId17" imgW="317225" imgH="203024" progId="Equation.DSMT4">
                  <p:embed/>
                </p:oleObj>
              </mc:Choice>
              <mc:Fallback>
                <p:oleObj name="Equation" r:id="rId17" imgW="317225"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83225" y="4933950"/>
                        <a:ext cx="5334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5"/>
          <p:cNvGraphicFramePr>
            <a:graphicFrameLocks noChangeAspect="1"/>
          </p:cNvGraphicFramePr>
          <p:nvPr/>
        </p:nvGraphicFramePr>
        <p:xfrm>
          <a:off x="1143000" y="5334000"/>
          <a:ext cx="990600" cy="404813"/>
        </p:xfrm>
        <a:graphic>
          <a:graphicData uri="http://schemas.openxmlformats.org/presentationml/2006/ole">
            <mc:AlternateContent xmlns:mc="http://schemas.openxmlformats.org/markup-compatibility/2006">
              <mc:Choice xmlns:v="urn:schemas-microsoft-com:vml" Requires="v">
                <p:oleObj spid="_x0000_s1067" name="Equation" r:id="rId19" imgW="558720" imgH="228600" progId="Equation.DSMT4">
                  <p:embed/>
                </p:oleObj>
              </mc:Choice>
              <mc:Fallback>
                <p:oleObj name="Equation" r:id="rId19" imgW="55872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43000" y="5334000"/>
                        <a:ext cx="990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6"/>
          <p:cNvGraphicFramePr>
            <a:graphicFrameLocks noChangeAspect="1"/>
          </p:cNvGraphicFramePr>
          <p:nvPr/>
        </p:nvGraphicFramePr>
        <p:xfrm>
          <a:off x="4572000" y="5334000"/>
          <a:ext cx="990600" cy="404813"/>
        </p:xfrm>
        <a:graphic>
          <a:graphicData uri="http://schemas.openxmlformats.org/presentationml/2006/ole">
            <mc:AlternateContent xmlns:mc="http://schemas.openxmlformats.org/markup-compatibility/2006">
              <mc:Choice xmlns:v="urn:schemas-microsoft-com:vml" Requires="v">
                <p:oleObj spid="_x0000_s1068" name="Equation" r:id="rId21" imgW="558720" imgH="228600" progId="Equation.DSMT4">
                  <p:embed/>
                </p:oleObj>
              </mc:Choice>
              <mc:Fallback>
                <p:oleObj name="Equation" r:id="rId21" imgW="55872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0" y="5334000"/>
                        <a:ext cx="990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37"/>
          <p:cNvSpPr txBox="1">
            <a:spLocks noChangeArrowheads="1"/>
          </p:cNvSpPr>
          <p:nvPr/>
        </p:nvSpPr>
        <p:spPr bwMode="auto">
          <a:xfrm>
            <a:off x="6781800" y="3048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dirty="0"/>
              <a:t>（</a:t>
            </a:r>
            <a:r>
              <a:rPr lang="en-US" altLang="zh-CN" dirty="0"/>
              <a:t>2.3.1</a:t>
            </a:r>
            <a:r>
              <a:rPr lang="zh-CN" altLang="en-US" dirty="0"/>
              <a:t>）</a:t>
            </a:r>
          </a:p>
        </p:txBody>
      </p:sp>
      <p:graphicFrame>
        <p:nvGraphicFramePr>
          <p:cNvPr id="16" name="Object 38"/>
          <p:cNvGraphicFramePr>
            <a:graphicFrameLocks noChangeAspect="1"/>
          </p:cNvGraphicFramePr>
          <p:nvPr>
            <p:extLst>
              <p:ext uri="{D42A27DB-BD31-4B8C-83A1-F6EECF244321}">
                <p14:modId xmlns:p14="http://schemas.microsoft.com/office/powerpoint/2010/main" val="1310071226"/>
              </p:ext>
            </p:extLst>
          </p:nvPr>
        </p:nvGraphicFramePr>
        <p:xfrm>
          <a:off x="6553200" y="4489450"/>
          <a:ext cx="874713" cy="374650"/>
        </p:xfrm>
        <a:graphic>
          <a:graphicData uri="http://schemas.openxmlformats.org/presentationml/2006/ole">
            <mc:AlternateContent xmlns:mc="http://schemas.openxmlformats.org/markup-compatibility/2006">
              <mc:Choice xmlns:v="urn:schemas-microsoft-com:vml" Requires="v">
                <p:oleObj spid="_x0000_s1069" name="Equation" r:id="rId23" imgW="444240" imgH="190440" progId="Equation.DSMT4">
                  <p:embed/>
                </p:oleObj>
              </mc:Choice>
              <mc:Fallback>
                <p:oleObj name="Equation" r:id="rId23" imgW="444240" imgH="1904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53200" y="4489450"/>
                        <a:ext cx="874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0913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8138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内容占位符 2"/>
          <p:cNvSpPr>
            <a:spLocks noGrp="1"/>
          </p:cNvSpPr>
          <p:nvPr>
            <p:ph idx="1"/>
          </p:nvPr>
        </p:nvSpPr>
        <p:spPr/>
        <p:txBody>
          <a:bodyPr/>
          <a:lstStyle/>
          <a:p>
            <a:pPr marL="0" indent="0">
              <a:buNone/>
            </a:pPr>
            <a:r>
              <a:rPr lang="zh-CN" altLang="zh-CN" dirty="0"/>
              <a:t>滑模控制以实现简单，和对满足匹配条件的外界干扰、模型的不确定性和未建模动态具有</a:t>
            </a:r>
            <a:r>
              <a:rPr lang="zh-CN" altLang="zh-CN" dirty="0" smtClean="0"/>
              <a:t>不变性</a:t>
            </a:r>
            <a:r>
              <a:rPr lang="zh-CN" altLang="zh-CN" dirty="0"/>
              <a:t>（亦称作完全鲁棒性）而著称。</a:t>
            </a:r>
            <a:endParaRPr lang="zh-CN" altLang="en-US" dirty="0"/>
          </a:p>
        </p:txBody>
      </p:sp>
    </p:spTree>
    <p:extLst>
      <p:ext uri="{BB962C8B-B14F-4D97-AF65-F5344CB8AC3E}">
        <p14:creationId xmlns:p14="http://schemas.microsoft.com/office/powerpoint/2010/main" val="2184537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	</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zh-CN" sz="2400" dirty="0" smtClean="0"/>
              <a:t>抖振</a:t>
            </a:r>
            <a:r>
              <a:rPr lang="zh-CN" altLang="zh-CN" sz="2400" dirty="0"/>
              <a:t>问题：主要是由未建模的串联动态引起，同时切换装置的非理想性也是一个重要原因；</a:t>
            </a:r>
          </a:p>
          <a:p>
            <a:pPr marL="514350" indent="-514350">
              <a:buFont typeface="+mj-lt"/>
              <a:buAutoNum type="arabicPeriod"/>
            </a:pPr>
            <a:r>
              <a:rPr lang="zh-CN" altLang="zh-CN" sz="2400" dirty="0" smtClean="0"/>
              <a:t>控制精度</a:t>
            </a:r>
            <a:r>
              <a:rPr lang="zh-CN" altLang="zh-CN" sz="2400" dirty="0"/>
              <a:t>问题：在实际的、采样实现的传统滑模控制算法中，滑动误差正比于采样时间τ，也就是说，有限时间到达的传统滑模在具有零阶保持器的离散控制下，系统的状态保持在滑动模态上的精度是采样时间的一阶无穷小，即</a:t>
            </a:r>
            <a:r>
              <a:rPr lang="en-US" altLang="zh-CN" sz="2400" dirty="0"/>
              <a:t>O(</a:t>
            </a:r>
            <a:r>
              <a:rPr lang="zh-CN" altLang="zh-CN" sz="2400" dirty="0"/>
              <a:t>τ</a:t>
            </a:r>
            <a:r>
              <a:rPr lang="en-US" altLang="zh-CN" sz="2400" dirty="0"/>
              <a:t>) </a:t>
            </a:r>
            <a:r>
              <a:rPr lang="zh-CN" altLang="zh-CN" sz="2400" dirty="0"/>
              <a:t>；</a:t>
            </a:r>
          </a:p>
          <a:p>
            <a:pPr marL="514350" indent="-514350">
              <a:buFont typeface="+mj-lt"/>
              <a:buAutoNum type="arabicPeriod"/>
            </a:pPr>
            <a:r>
              <a:rPr lang="zh-CN" altLang="zh-CN" sz="2400" dirty="0" smtClean="0"/>
              <a:t>相对</a:t>
            </a:r>
            <a:r>
              <a:rPr lang="zh-CN" altLang="zh-CN" sz="2400" dirty="0"/>
              <a:t>阶的限制：传统滑模控制只有在系统关于滑模变量</a:t>
            </a:r>
            <a:r>
              <a:rPr lang="en-US" altLang="zh-CN" sz="2400" dirty="0"/>
              <a:t>s</a:t>
            </a:r>
            <a:r>
              <a:rPr lang="zh-CN" altLang="zh-CN" sz="2400" dirty="0"/>
              <a:t>的相对阶是</a:t>
            </a:r>
            <a:r>
              <a:rPr lang="en-US" altLang="zh-CN" sz="2400" dirty="0"/>
              <a:t>1</a:t>
            </a:r>
            <a:r>
              <a:rPr lang="zh-CN" altLang="zh-CN" sz="2400" dirty="0"/>
              <a:t>时才能应用，也就是说，控制量</a:t>
            </a:r>
            <a:r>
              <a:rPr lang="en-US" altLang="zh-CN" sz="2400" dirty="0"/>
              <a:t>u</a:t>
            </a:r>
            <a:r>
              <a:rPr lang="zh-CN" altLang="zh-CN" sz="2400" dirty="0"/>
              <a:t>必须显式出现在</a:t>
            </a:r>
            <a:r>
              <a:rPr lang="en-US" altLang="zh-CN" sz="2400" dirty="0"/>
              <a:t>s</a:t>
            </a:r>
            <a:r>
              <a:rPr lang="zh-CN" altLang="zh-CN" sz="2400" dirty="0"/>
              <a:t>中，这样就限制了滑模面的设计</a:t>
            </a:r>
            <a:r>
              <a:rPr lang="zh-CN" altLang="zh-CN" sz="2400" dirty="0" smtClean="0"/>
              <a:t>。</a:t>
            </a:r>
            <a:endParaRPr lang="zh-CN" altLang="zh-CN" sz="2400" dirty="0"/>
          </a:p>
        </p:txBody>
      </p:sp>
    </p:spTree>
    <p:extLst>
      <p:ext uri="{BB962C8B-B14F-4D97-AF65-F5344CB8AC3E}">
        <p14:creationId xmlns:p14="http://schemas.microsoft.com/office/powerpoint/2010/main" val="3458279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与模糊控制相结合</a:t>
            </a:r>
            <a:endParaRPr lang="zh-CN" altLang="en-US" dirty="0"/>
          </a:p>
        </p:txBody>
      </p:sp>
      <p:sp>
        <p:nvSpPr>
          <p:cNvPr id="3" name="内容占位符 2"/>
          <p:cNvSpPr>
            <a:spLocks noGrp="1"/>
          </p:cNvSpPr>
          <p:nvPr>
            <p:ph idx="1"/>
          </p:nvPr>
        </p:nvSpPr>
        <p:spPr/>
        <p:txBody>
          <a:bodyPr/>
          <a:lstStyle/>
          <a:p>
            <a:r>
              <a:rPr lang="zh-CN" altLang="en-US" dirty="0"/>
              <a:t>模糊滑模控制器结合了滑模和模糊控制器的优点，即模糊滑模控制器保持了常规滑模控制器原有的鲁棒性和模糊控制器不依赖系统模型的特性，从而有效地降低或消除了抖振的幅值，并使得控制系统的控制精度得到有效提高。</a:t>
            </a:r>
          </a:p>
        </p:txBody>
      </p:sp>
    </p:spTree>
    <p:extLst>
      <p:ext uri="{BB962C8B-B14F-4D97-AF65-F5344CB8AC3E}">
        <p14:creationId xmlns:p14="http://schemas.microsoft.com/office/powerpoint/2010/main" val="390159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构成方式</a:t>
            </a:r>
          </a:p>
        </p:txBody>
      </p:sp>
      <p:sp>
        <p:nvSpPr>
          <p:cNvPr id="3" name="内容占位符 2"/>
          <p:cNvSpPr>
            <a:spLocks noGrp="1"/>
          </p:cNvSpPr>
          <p:nvPr>
            <p:ph idx="1"/>
          </p:nvPr>
        </p:nvSpPr>
        <p:spPr/>
        <p:txBody>
          <a:bodyPr/>
          <a:lstStyle/>
          <a:p>
            <a:pPr marL="0" indent="0">
              <a:buNone/>
            </a:pPr>
            <a:r>
              <a:rPr lang="zh-CN" altLang="en-US" dirty="0"/>
              <a:t>组合</a:t>
            </a:r>
            <a:r>
              <a:rPr lang="zh-CN" altLang="en-US" dirty="0" smtClean="0"/>
              <a:t>方式</a:t>
            </a:r>
            <a:r>
              <a:rPr lang="en-US" altLang="zh-CN" dirty="0"/>
              <a:t>(Combination Trend)</a:t>
            </a:r>
            <a:r>
              <a:rPr lang="zh-CN" altLang="en-US" dirty="0" smtClean="0"/>
              <a:t>，</a:t>
            </a:r>
            <a:r>
              <a:rPr lang="zh-CN" altLang="en-US" dirty="0"/>
              <a:t>以滑模控制器</a:t>
            </a:r>
            <a:r>
              <a:rPr lang="zh-CN" altLang="en-US" dirty="0" smtClean="0"/>
              <a:t>为主控制器</a:t>
            </a:r>
            <a:r>
              <a:rPr lang="zh-CN" altLang="en-US" dirty="0"/>
              <a:t>，模糊逻辑系统以辅助功能的形式出现，主要形式有</a:t>
            </a:r>
            <a:r>
              <a:rPr lang="zh-CN" altLang="en-US" dirty="0" smtClean="0"/>
              <a:t>：</a:t>
            </a:r>
            <a:endParaRPr lang="en-US" altLang="zh-CN" dirty="0" smtClean="0"/>
          </a:p>
          <a:p>
            <a:pPr marL="514350" indent="-514350">
              <a:buFont typeface="+mj-lt"/>
              <a:buAutoNum type="arabicPeriod"/>
            </a:pPr>
            <a:r>
              <a:rPr lang="zh-CN" altLang="en-US" dirty="0" smtClean="0"/>
              <a:t>模糊</a:t>
            </a:r>
            <a:r>
              <a:rPr lang="zh-CN" altLang="en-US" dirty="0"/>
              <a:t>化切换面</a:t>
            </a:r>
            <a:r>
              <a:rPr lang="zh-CN" altLang="en-US" dirty="0" smtClean="0"/>
              <a:t>以减轻</a:t>
            </a:r>
            <a:r>
              <a:rPr lang="zh-CN" altLang="en-US" dirty="0"/>
              <a:t>滑模控制器的抖振现象</a:t>
            </a:r>
            <a:r>
              <a:rPr lang="zh-CN" altLang="en-US" dirty="0" smtClean="0"/>
              <a:t>；</a:t>
            </a:r>
            <a:endParaRPr lang="en-US" altLang="zh-CN" dirty="0" smtClean="0"/>
          </a:p>
          <a:p>
            <a:pPr marL="514350" indent="-514350">
              <a:buFont typeface="+mj-lt"/>
              <a:buAutoNum type="arabicPeriod"/>
            </a:pPr>
            <a:r>
              <a:rPr lang="zh-CN" altLang="en-US" dirty="0" smtClean="0"/>
              <a:t>使用</a:t>
            </a:r>
            <a:r>
              <a:rPr lang="zh-CN" altLang="en-US" dirty="0"/>
              <a:t>模糊逻辑系统作为滑模控制器不连续控制项</a:t>
            </a:r>
            <a:r>
              <a:rPr lang="zh-CN" altLang="en-US" dirty="0" smtClean="0"/>
              <a:t>增益的调节器；</a:t>
            </a:r>
            <a:endParaRPr lang="en-US" altLang="zh-CN" dirty="0"/>
          </a:p>
          <a:p>
            <a:pPr marL="514350" indent="-514350">
              <a:buFont typeface="+mj-lt"/>
              <a:buAutoNum type="arabicPeriod"/>
            </a:pPr>
            <a:r>
              <a:rPr lang="zh-CN" altLang="en-US" dirty="0" smtClean="0"/>
              <a:t>根据</a:t>
            </a:r>
            <a:r>
              <a:rPr lang="zh-CN" altLang="en-US" dirty="0"/>
              <a:t>控制系统运行状态，应用模糊逻辑系统调整</a:t>
            </a:r>
            <a:r>
              <a:rPr lang="zh-CN" altLang="en-US" dirty="0" smtClean="0"/>
              <a:t>以系统</a:t>
            </a:r>
            <a:r>
              <a:rPr lang="zh-CN" altLang="en-US" dirty="0"/>
              <a:t>特性为</a:t>
            </a:r>
            <a:r>
              <a:rPr lang="zh-CN" altLang="en-US" dirty="0" smtClean="0"/>
              <a:t>基础而</a:t>
            </a:r>
            <a:r>
              <a:rPr lang="zh-CN" altLang="en-US" dirty="0"/>
              <a:t>定义的不同滑模控制器输出。</a:t>
            </a:r>
          </a:p>
        </p:txBody>
      </p:sp>
    </p:spTree>
    <p:extLst>
      <p:ext uri="{BB962C8B-B14F-4D97-AF65-F5344CB8AC3E}">
        <p14:creationId xmlns:p14="http://schemas.microsoft.com/office/powerpoint/2010/main" val="1130556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pPr marL="0" indent="0">
              <a:buNone/>
            </a:pPr>
            <a:r>
              <a:rPr lang="zh-CN" altLang="en-US" dirty="0"/>
              <a:t>根据动态系统在不同工况下的特性，可将其分为主控制器与从控制器，</a:t>
            </a:r>
            <a:r>
              <a:rPr lang="zh-CN" altLang="en-US" dirty="0" smtClean="0"/>
              <a:t>分别对应</a:t>
            </a:r>
            <a:r>
              <a:rPr lang="zh-CN" altLang="en-US" dirty="0"/>
              <a:t>于不同的工作</a:t>
            </a:r>
            <a:r>
              <a:rPr lang="zh-CN" altLang="en-US" dirty="0" smtClean="0"/>
              <a:t>频域</a:t>
            </a:r>
            <a:r>
              <a:rPr lang="zh-CN" altLang="en-US" dirty="0"/>
              <a:t>。</a:t>
            </a:r>
          </a:p>
        </p:txBody>
      </p:sp>
      <p:pic>
        <p:nvPicPr>
          <p:cNvPr id="6" name="图片 5"/>
          <p:cNvPicPr>
            <a:picLocks noChangeAspect="1"/>
          </p:cNvPicPr>
          <p:nvPr/>
        </p:nvPicPr>
        <p:blipFill>
          <a:blip r:embed="rId2"/>
          <a:stretch>
            <a:fillRect/>
          </a:stretch>
        </p:blipFill>
        <p:spPr>
          <a:xfrm>
            <a:off x="336954" y="3062436"/>
            <a:ext cx="8477250" cy="3390900"/>
          </a:xfrm>
          <a:prstGeom prst="rect">
            <a:avLst/>
          </a:prstGeom>
        </p:spPr>
      </p:pic>
    </p:spTree>
    <p:extLst>
      <p:ext uri="{BB962C8B-B14F-4D97-AF65-F5344CB8AC3E}">
        <p14:creationId xmlns:p14="http://schemas.microsoft.com/office/powerpoint/2010/main" val="1651902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构成方式</a:t>
            </a:r>
          </a:p>
        </p:txBody>
      </p:sp>
      <p:sp>
        <p:nvSpPr>
          <p:cNvPr id="3" name="内容占位符 2"/>
          <p:cNvSpPr>
            <a:spLocks noGrp="1"/>
          </p:cNvSpPr>
          <p:nvPr>
            <p:ph idx="1"/>
          </p:nvPr>
        </p:nvSpPr>
        <p:spPr/>
        <p:txBody>
          <a:bodyPr/>
          <a:lstStyle/>
          <a:p>
            <a:pPr marL="0" indent="0">
              <a:buNone/>
            </a:pPr>
            <a:r>
              <a:rPr lang="zh-CN" altLang="zh-CN" dirty="0"/>
              <a:t>融合</a:t>
            </a:r>
            <a:r>
              <a:rPr lang="zh-CN" altLang="zh-CN" dirty="0" smtClean="0"/>
              <a:t>方式</a:t>
            </a:r>
            <a:r>
              <a:rPr lang="en-US" altLang="zh-CN" dirty="0"/>
              <a:t>(Fusion Trend)</a:t>
            </a:r>
            <a:r>
              <a:rPr lang="zh-CN" altLang="zh-CN" dirty="0" smtClean="0"/>
              <a:t>，</a:t>
            </a:r>
            <a:r>
              <a:rPr lang="zh-CN" altLang="zh-CN" dirty="0"/>
              <a:t>模糊逻辑系统则是直接应用于滑模控制系统的设计中，或者将滑模控制系统用于模糊逻辑控制系统的设计中，其主要方法有</a:t>
            </a:r>
            <a:r>
              <a:rPr lang="zh-CN" altLang="zh-CN" dirty="0" smtClean="0"/>
              <a:t>：</a:t>
            </a:r>
            <a:endParaRPr lang="en-US" altLang="zh-CN" dirty="0" smtClean="0"/>
          </a:p>
          <a:p>
            <a:pPr marL="514350" indent="-514350">
              <a:buFont typeface="+mj-lt"/>
              <a:buAutoNum type="arabicPeriod"/>
            </a:pPr>
            <a:r>
              <a:rPr lang="zh-CN" altLang="zh-CN" dirty="0" smtClean="0"/>
              <a:t>结合</a:t>
            </a:r>
            <a:r>
              <a:rPr lang="zh-CN" altLang="zh-CN" dirty="0"/>
              <a:t>模糊逻辑系统和滑模控制器设计的模糊滑模控制器，又称滑模模糊控制器</a:t>
            </a:r>
            <a:r>
              <a:rPr lang="zh-CN" altLang="zh-CN" dirty="0" smtClean="0"/>
              <a:t>；</a:t>
            </a:r>
            <a:endParaRPr lang="en-US" altLang="zh-CN" dirty="0" smtClean="0"/>
          </a:p>
          <a:p>
            <a:pPr marL="514350" indent="-514350">
              <a:buFont typeface="+mj-lt"/>
              <a:buAutoNum type="arabicPeriod"/>
            </a:pPr>
            <a:r>
              <a:rPr lang="zh-CN" altLang="zh-CN" dirty="0" smtClean="0"/>
              <a:t>使用</a:t>
            </a:r>
            <a:r>
              <a:rPr lang="zh-CN" altLang="zh-CN" dirty="0"/>
              <a:t>模糊逻辑系统作为系统状态观测器来实现对具有模型不确定型的非线性系统的自适应调整。</a:t>
            </a:r>
            <a:endParaRPr lang="zh-CN" altLang="en-US" dirty="0"/>
          </a:p>
        </p:txBody>
      </p:sp>
    </p:spTree>
    <p:extLst>
      <p:ext uri="{BB962C8B-B14F-4D97-AF65-F5344CB8AC3E}">
        <p14:creationId xmlns:p14="http://schemas.microsoft.com/office/powerpoint/2010/main" val="359159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a:t>利用模糊控制器与滑模控制器的相似特性，以滑模控制器的切换</a:t>
            </a:r>
            <a:r>
              <a:rPr lang="zh-CN" altLang="en-US" dirty="0" smtClean="0"/>
              <a:t>面 </a:t>
            </a:r>
            <a:r>
              <a:rPr lang="en-US" altLang="zh-CN" dirty="0" smtClean="0"/>
              <a:t>S(t) </a:t>
            </a:r>
            <a:r>
              <a:rPr lang="zh-CN" altLang="en-US" dirty="0" smtClean="0"/>
              <a:t>及其</a:t>
            </a:r>
            <a:r>
              <a:rPr lang="zh-CN" altLang="en-US" dirty="0"/>
              <a:t>变化</a:t>
            </a:r>
            <a:r>
              <a:rPr lang="zh-CN" altLang="en-US" dirty="0" smtClean="0"/>
              <a:t>率 </a:t>
            </a:r>
            <a:r>
              <a:rPr lang="en-US" altLang="zh-CN" dirty="0" err="1" smtClean="0"/>
              <a:t>dS</a:t>
            </a:r>
            <a:r>
              <a:rPr lang="en-US" altLang="zh-CN" dirty="0" smtClean="0"/>
              <a:t>(t)/</a:t>
            </a:r>
            <a:r>
              <a:rPr lang="en-US" altLang="zh-CN" dirty="0" err="1" smtClean="0"/>
              <a:t>dt</a:t>
            </a:r>
            <a:r>
              <a:rPr lang="en-US" altLang="zh-CN" dirty="0" smtClean="0"/>
              <a:t> </a:t>
            </a:r>
            <a:r>
              <a:rPr lang="zh-CN" altLang="en-US" dirty="0" smtClean="0"/>
              <a:t>作为</a:t>
            </a:r>
            <a:r>
              <a:rPr lang="zh-CN" altLang="en-US" dirty="0"/>
              <a:t>模糊控制器的输入量，从而实现对被控对象的有效</a:t>
            </a:r>
            <a:r>
              <a:rPr lang="zh-CN" altLang="en-US" dirty="0" smtClean="0"/>
              <a:t>控制。</a:t>
            </a:r>
            <a:r>
              <a:rPr lang="zh-CN" altLang="en-US" dirty="0"/>
              <a:t>其优点是可大大减少模糊控制器的输入变量个数，使得模糊控制器的模糊推理速度得到有效提高。</a:t>
            </a:r>
          </a:p>
        </p:txBody>
      </p:sp>
      <p:pic>
        <p:nvPicPr>
          <p:cNvPr id="4" name="图片 3"/>
          <p:cNvPicPr>
            <a:picLocks noChangeAspect="1"/>
          </p:cNvPicPr>
          <p:nvPr/>
        </p:nvPicPr>
        <p:blipFill>
          <a:blip r:embed="rId2"/>
          <a:stretch>
            <a:fillRect/>
          </a:stretch>
        </p:blipFill>
        <p:spPr>
          <a:xfrm>
            <a:off x="603250" y="4198256"/>
            <a:ext cx="7886700" cy="2152650"/>
          </a:xfrm>
          <a:prstGeom prst="rect">
            <a:avLst/>
          </a:prstGeom>
        </p:spPr>
      </p:pic>
    </p:spTree>
    <p:extLst>
      <p:ext uri="{BB962C8B-B14F-4D97-AF65-F5344CB8AC3E}">
        <p14:creationId xmlns:p14="http://schemas.microsoft.com/office/powerpoint/2010/main" val="2385491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题四</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0638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模糊控制器设计</a:t>
            </a:r>
            <a:endParaRPr lang="zh-CN" altLang="en-US" dirty="0"/>
          </a:p>
        </p:txBody>
      </p:sp>
      <p:pic>
        <p:nvPicPr>
          <p:cNvPr id="9" name="内容占位符 8"/>
          <p:cNvPicPr>
            <a:picLocks noGrp="1" noChangeAspect="1"/>
          </p:cNvPicPr>
          <p:nvPr>
            <p:ph sz="half" idx="1"/>
          </p:nvPr>
        </p:nvPicPr>
        <p:blipFill rotWithShape="1">
          <a:blip r:embed="rId2"/>
          <a:srcRect t="12344"/>
          <a:stretch/>
        </p:blipFill>
        <p:spPr>
          <a:xfrm>
            <a:off x="827584" y="921848"/>
            <a:ext cx="3513714" cy="2633687"/>
          </a:xfrm>
          <a:prstGeom prst="rect">
            <a:avLst/>
          </a:prstGeom>
        </p:spPr>
      </p:pic>
      <p:pic>
        <p:nvPicPr>
          <p:cNvPr id="10" name="图片 9"/>
          <p:cNvPicPr>
            <a:picLocks noChangeAspect="1"/>
          </p:cNvPicPr>
          <p:nvPr/>
        </p:nvPicPr>
        <p:blipFill rotWithShape="1">
          <a:blip r:embed="rId3"/>
          <a:srcRect t="11575"/>
          <a:stretch/>
        </p:blipFill>
        <p:spPr>
          <a:xfrm>
            <a:off x="4780754" y="921848"/>
            <a:ext cx="3520000" cy="2656792"/>
          </a:xfrm>
          <a:prstGeom prst="rect">
            <a:avLst/>
          </a:prstGeom>
        </p:spPr>
      </p:pic>
      <p:pic>
        <p:nvPicPr>
          <p:cNvPr id="11" name="图片 10"/>
          <p:cNvPicPr>
            <a:picLocks noChangeAspect="1"/>
          </p:cNvPicPr>
          <p:nvPr/>
        </p:nvPicPr>
        <p:blipFill rotWithShape="1">
          <a:blip r:embed="rId4"/>
          <a:srcRect t="12654"/>
          <a:stretch/>
        </p:blipFill>
        <p:spPr>
          <a:xfrm>
            <a:off x="801183" y="3654035"/>
            <a:ext cx="3513714" cy="2814480"/>
          </a:xfrm>
          <a:prstGeom prst="rect">
            <a:avLst/>
          </a:prstGeom>
        </p:spPr>
      </p:pic>
      <p:pic>
        <p:nvPicPr>
          <p:cNvPr id="12" name="图片 11"/>
          <p:cNvPicPr>
            <a:picLocks noChangeAspect="1"/>
          </p:cNvPicPr>
          <p:nvPr/>
        </p:nvPicPr>
        <p:blipFill rotWithShape="1">
          <a:blip r:embed="rId5"/>
          <a:srcRect t="11335"/>
          <a:stretch/>
        </p:blipFill>
        <p:spPr>
          <a:xfrm>
            <a:off x="4802309" y="3654035"/>
            <a:ext cx="3507429" cy="2814480"/>
          </a:xfrm>
          <a:prstGeom prst="rect">
            <a:avLst/>
          </a:prstGeom>
        </p:spPr>
      </p:pic>
    </p:spTree>
    <p:extLst>
      <p:ext uri="{BB962C8B-B14F-4D97-AF65-F5344CB8AC3E}">
        <p14:creationId xmlns:p14="http://schemas.microsoft.com/office/powerpoint/2010/main" val="1876715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zh-CN" altLang="en-US"/>
              <a:t>谢	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模糊控制</a:t>
            </a:r>
            <a:r>
              <a:rPr lang="zh-CN" altLang="en-US" b="0" dirty="0"/>
              <a:t>规则表</a:t>
            </a:r>
            <a:endParaRPr lang="zh-CN" altLang="en-US" dirty="0"/>
          </a:p>
        </p:txBody>
      </p:sp>
      <p:pic>
        <p:nvPicPr>
          <p:cNvPr id="4" name="内容占位符 3"/>
          <p:cNvPicPr>
            <a:picLocks noGrp="1" noChangeAspect="1"/>
          </p:cNvPicPr>
          <p:nvPr>
            <p:ph idx="1"/>
          </p:nvPr>
        </p:nvPicPr>
        <p:blipFill>
          <a:blip r:embed="rId2"/>
          <a:stretch>
            <a:fillRect/>
          </a:stretch>
        </p:blipFill>
        <p:spPr>
          <a:xfrm>
            <a:off x="431800" y="1317755"/>
            <a:ext cx="8229600" cy="4967028"/>
          </a:xfrm>
          <a:prstGeom prst="rect">
            <a:avLst/>
          </a:prstGeom>
        </p:spPr>
      </p:pic>
    </p:spTree>
    <p:extLst>
      <p:ext uri="{BB962C8B-B14F-4D97-AF65-F5344CB8AC3E}">
        <p14:creationId xmlns:p14="http://schemas.microsoft.com/office/powerpoint/2010/main" val="202259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量化</a:t>
            </a:r>
            <a:r>
              <a:rPr lang="zh-CN" altLang="en-US" b="0" dirty="0"/>
              <a:t>因子和比例因子的选择 </a:t>
            </a:r>
            <a:endParaRPr lang="zh-CN" altLang="en-US" dirty="0"/>
          </a:p>
        </p:txBody>
      </p:sp>
      <p:sp>
        <p:nvSpPr>
          <p:cNvPr id="3" name="内容占位符 2"/>
          <p:cNvSpPr>
            <a:spLocks noGrp="1"/>
          </p:cNvSpPr>
          <p:nvPr>
            <p:ph idx="1"/>
          </p:nvPr>
        </p:nvSpPr>
        <p:spPr/>
        <p:txBody>
          <a:bodyPr/>
          <a:lstStyle/>
          <a:p>
            <a:r>
              <a:rPr lang="en-US" altLang="zh-CN" i="1" dirty="0" err="1" smtClean="0">
                <a:latin typeface="Times New Roman" panose="02020603050405020304" pitchFamily="18" charset="0"/>
                <a:cs typeface="Times New Roman" panose="02020603050405020304" pitchFamily="18" charset="0"/>
              </a:rPr>
              <a:t>K</a:t>
            </a:r>
            <a:r>
              <a:rPr lang="en-US" altLang="zh-CN" i="1" baseline="-25000" dirty="0" err="1" smtClean="0">
                <a:latin typeface="Times New Roman" panose="02020603050405020304" pitchFamily="18" charset="0"/>
                <a:cs typeface="Times New Roman" panose="02020603050405020304" pitchFamily="18" charset="0"/>
              </a:rPr>
              <a:t>e</a:t>
            </a:r>
            <a:r>
              <a:rPr lang="zh-CN" altLang="en-US" dirty="0" smtClean="0"/>
              <a:t>越大，响应越快，但超调越明显；</a:t>
            </a:r>
            <a:endParaRPr lang="en-US" altLang="zh-CN" dirty="0" smtClean="0"/>
          </a:p>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ec</a:t>
            </a:r>
            <a:r>
              <a:rPr lang="zh-CN" altLang="en-US" dirty="0" smtClean="0"/>
              <a:t>越大，相当于阻尼系数越大，超调越小，但会增加调节时间；</a:t>
            </a:r>
            <a:endParaRPr lang="en-US" altLang="zh-CN" dirty="0" smtClean="0"/>
          </a:p>
          <a:p>
            <a:r>
              <a:rPr lang="en-US" altLang="zh-CN" i="1" dirty="0">
                <a:latin typeface="Times New Roman" panose="02020603050405020304" pitchFamily="18" charset="0"/>
                <a:cs typeface="Times New Roman" panose="02020603050405020304" pitchFamily="18" charset="0"/>
              </a:rPr>
              <a:t>K</a:t>
            </a:r>
            <a:r>
              <a:rPr lang="en-US" altLang="zh-CN" i="1" baseline="-25000" dirty="0">
                <a:latin typeface="Times New Roman" panose="02020603050405020304" pitchFamily="18" charset="0"/>
                <a:cs typeface="Times New Roman" panose="02020603050405020304" pitchFamily="18" charset="0"/>
              </a:rPr>
              <a:t>u</a:t>
            </a:r>
            <a:r>
              <a:rPr lang="zh-CN" altLang="en-US" dirty="0" smtClean="0"/>
              <a:t>越大，</a:t>
            </a:r>
            <a:r>
              <a:rPr lang="zh-CN" altLang="en-US" dirty="0"/>
              <a:t>响应越快</a:t>
            </a:r>
            <a:r>
              <a:rPr lang="zh-CN" altLang="en-US" dirty="0" smtClean="0"/>
              <a:t>，显著缩短</a:t>
            </a:r>
            <a:r>
              <a:rPr lang="zh-CN" altLang="en-US" dirty="0"/>
              <a:t>调节时间</a:t>
            </a:r>
            <a:r>
              <a:rPr lang="zh-CN" altLang="en-US" dirty="0" smtClean="0"/>
              <a:t>。</a:t>
            </a:r>
            <a:endParaRPr lang="zh-CN" altLang="en-US" dirty="0"/>
          </a:p>
        </p:txBody>
      </p:sp>
    </p:spTree>
    <p:extLst>
      <p:ext uri="{BB962C8B-B14F-4D97-AF65-F5344CB8AC3E}">
        <p14:creationId xmlns:p14="http://schemas.microsoft.com/office/powerpoint/2010/main" val="284899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量化因子和比例因子的选择 </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2286181" y="1723903"/>
                <a:ext cx="4571636"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𝐺</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num>
                        <m:den>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𝑠</m:t>
                          </m:r>
                          <m:r>
                            <a:rPr lang="en-US" altLang="zh-CN" sz="2000" i="1">
                              <a:latin typeface="Cambria Math" panose="02040503050406030204" pitchFamily="18" charset="0"/>
                              <a:ea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0.25</m:t>
                          </m:r>
                          <m:r>
                            <a:rPr lang="en-US" altLang="zh-CN" sz="2000" b="0" i="1" smtClean="0">
                              <a:latin typeface="Cambria Math" panose="02040503050406030204" pitchFamily="18" charset="0"/>
                              <a:ea typeface="Cambria Math" panose="02040503050406030204" pitchFamily="18" charset="0"/>
                            </a:rPr>
                            <m:t>𝐾</m:t>
                          </m:r>
                        </m:num>
                        <m:den>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𝑠</m:t>
                              </m:r>
                            </m:e>
                            <m:sup>
                              <m:r>
                                <a:rPr lang="en-US" altLang="zh-CN" sz="2000" b="0" i="1" smtClean="0">
                                  <a:latin typeface="Cambria Math" panose="02040503050406030204" pitchFamily="18" charset="0"/>
                                  <a:ea typeface="Cambria Math" panose="02040503050406030204" pitchFamily="18" charset="0"/>
                                </a:rPr>
                                <m:t>2</m:t>
                              </m:r>
                            </m:sup>
                          </m:sSup>
                          <m:r>
                            <a:rPr lang="en-US" altLang="zh-CN" sz="2000" b="0" i="1" smtClean="0">
                              <a:latin typeface="Cambria Math" panose="02040503050406030204" pitchFamily="18" charset="0"/>
                              <a:ea typeface="Cambria Math" panose="02040503050406030204" pitchFamily="18" charset="0"/>
                            </a:rPr>
                            <m:t>+0.1</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+0.25</m:t>
                          </m:r>
                          <m:r>
                            <a:rPr lang="en-US" altLang="zh-CN" sz="2000" b="0" i="1" smtClean="0">
                              <a:latin typeface="Cambria Math" panose="02040503050406030204" pitchFamily="18" charset="0"/>
                              <a:ea typeface="Cambria Math" panose="02040503050406030204" pitchFamily="18" charset="0"/>
                            </a:rPr>
                            <m:t>𝐾</m:t>
                          </m:r>
                        </m:den>
                      </m:f>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86181" y="1723903"/>
                <a:ext cx="4571636" cy="64081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172704" y="2898969"/>
                <a:ext cx="2798587" cy="680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sSubSup>
                            <m:sSubSupPr>
                              <m:ctrlPr>
                                <a:rPr lang="en-US" altLang="zh-CN" sz="2000" i="1" smtClean="0">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up>
                              <m:r>
                                <a:rPr lang="en-US" altLang="zh-CN" sz="2000" b="0" i="1" smtClean="0">
                                  <a:latin typeface="Cambria Math" panose="02040503050406030204" pitchFamily="18" charset="0"/>
                                  <a:ea typeface="Cambria Math" panose="02040503050406030204" pitchFamily="18" charset="0"/>
                                </a:rPr>
                                <m:t>2</m:t>
                              </m:r>
                            </m:sup>
                          </m:sSubSup>
                        </m:num>
                        <m:den>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𝑠</m:t>
                              </m:r>
                            </m:e>
                            <m:sup>
                              <m:r>
                                <a:rPr lang="en-US" altLang="zh-CN" sz="2000" b="0" i="1" smtClean="0">
                                  <a:latin typeface="Cambria Math" panose="02040503050406030204" pitchFamily="18" charset="0"/>
                                  <a:ea typeface="Cambria Math" panose="02040503050406030204" pitchFamily="18" charset="0"/>
                                </a:rPr>
                                <m:t>2</m:t>
                              </m:r>
                            </m:sup>
                          </m:sSup>
                          <m:r>
                            <a:rPr lang="en-US" altLang="zh-CN" sz="2000" b="0" i="1" smtClean="0">
                              <a:latin typeface="Cambria Math" panose="02040503050406030204" pitchFamily="18" charset="0"/>
                              <a:ea typeface="Cambria Math" panose="02040503050406030204" pitchFamily="18" charset="0"/>
                            </a:rPr>
                            <m:t>+2</m:t>
                          </m:r>
                          <m:r>
                            <a:rPr lang="zh-CN" altLang="en-US" sz="2000" b="0" i="1" smtClean="0">
                              <a:latin typeface="Cambria Math" panose="02040503050406030204" pitchFamily="18" charset="0"/>
                              <a:ea typeface="Cambria Math" panose="02040503050406030204" pitchFamily="18" charset="0"/>
                            </a:rPr>
                            <m:t>𝜉</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i="1">
                                  <a:latin typeface="Cambria Math" panose="02040503050406030204" pitchFamily="18" charset="0"/>
                                  <a:ea typeface="Cambria Math" panose="02040503050406030204" pitchFamily="18" charset="0"/>
                                </a:rPr>
                                <m:t>𝑛</m:t>
                              </m:r>
                            </m:sub>
                            <m:sup>
                              <m:r>
                                <a:rPr lang="en-US" altLang="zh-CN" sz="2000" i="1">
                                  <a:latin typeface="Cambria Math" panose="02040503050406030204" pitchFamily="18" charset="0"/>
                                  <a:ea typeface="Cambria Math" panose="02040503050406030204" pitchFamily="18" charset="0"/>
                                </a:rPr>
                                <m:t>2</m:t>
                              </m:r>
                            </m:sup>
                          </m:sSubSup>
                        </m:den>
                      </m:f>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172704" y="2898969"/>
                <a:ext cx="2798587" cy="68050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637372" y="4038463"/>
            <a:ext cx="3119765" cy="400110"/>
          </a:xfrm>
          <a:prstGeom prst="rect">
            <a:avLst/>
          </a:prstGeom>
          <a:noFill/>
        </p:spPr>
        <p:txBody>
          <a:bodyPr wrap="none" rtlCol="0">
            <a:spAutoFit/>
          </a:bodyPr>
          <a:lstStyle/>
          <a:p>
            <a:r>
              <a:rPr lang="zh-CN" altLang="en-US" sz="2000" dirty="0" smtClean="0"/>
              <a:t>取</a:t>
            </a:r>
            <a:r>
              <a:rPr lang="en-US" altLang="zh-CN" sz="2000" dirty="0" smtClean="0"/>
              <a:t>2%</a:t>
            </a:r>
            <a:r>
              <a:rPr lang="zh-CN" altLang="en-US" sz="2000" dirty="0" smtClean="0"/>
              <a:t>误差带，则调节时间</a:t>
            </a:r>
            <a:endParaRPr lang="zh-CN" altLang="en-US" sz="2000" dirty="0"/>
          </a:p>
        </p:txBody>
      </p:sp>
      <mc:AlternateContent xmlns:mc="http://schemas.openxmlformats.org/markup-compatibility/2006" xmlns:a14="http://schemas.microsoft.com/office/drawing/2010/main">
        <mc:Choice Requires="a14">
          <p:sp>
            <p:nvSpPr>
              <p:cNvPr id="7" name="文本框 6"/>
              <p:cNvSpPr txBox="1"/>
              <p:nvPr/>
            </p:nvSpPr>
            <p:spPr>
              <a:xfrm>
                <a:off x="4048522" y="3727113"/>
                <a:ext cx="104695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=4</m:t>
                      </m:r>
                      <m:sSubSup>
                        <m:sSubSupPr>
                          <m:ctrlPr>
                            <a:rPr lang="en-US" altLang="zh-CN" sz="2000" i="1">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i="1">
                              <a:latin typeface="Cambria Math" panose="02040503050406030204" pitchFamily="18" charset="0"/>
                              <a:ea typeface="Cambria Math" panose="02040503050406030204" pitchFamily="18" charset="0"/>
                            </a:rPr>
                            <m:t>𝑛</m:t>
                          </m:r>
                        </m:sub>
                        <m:sup>
                          <m:r>
                            <a:rPr lang="en-US" altLang="zh-CN" sz="2000" i="1">
                              <a:latin typeface="Cambria Math" panose="02040503050406030204" pitchFamily="18" charset="0"/>
                              <a:ea typeface="Cambria Math" panose="02040503050406030204" pitchFamily="18" charset="0"/>
                            </a:rPr>
                            <m:t>2</m:t>
                          </m:r>
                        </m:sup>
                      </m:sSubSup>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048522" y="3727113"/>
                <a:ext cx="1046953" cy="307777"/>
              </a:xfrm>
              <a:prstGeom prst="rect">
                <a:avLst/>
              </a:prstGeom>
              <a:blipFill rotWithShape="0">
                <a:blip r:embed="rId4"/>
                <a:stretch>
                  <a:fillRect l="-8140" b="-13725"/>
                </a:stretch>
              </a:blipFill>
            </p:spPr>
            <p:txBody>
              <a:bodyPr/>
              <a:lstStyle/>
              <a:p>
                <a:r>
                  <a:rPr lang="zh-CN" altLang="en-US">
                    <a:noFill/>
                  </a:rPr>
                  <a:t> </a:t>
                </a:r>
              </a:p>
            </p:txBody>
          </p:sp>
        </mc:Fallback>
      </mc:AlternateContent>
      <p:sp>
        <p:nvSpPr>
          <p:cNvPr id="8" name="文本框 7"/>
          <p:cNvSpPr txBox="1"/>
          <p:nvPr/>
        </p:nvSpPr>
        <p:spPr>
          <a:xfrm>
            <a:off x="683588" y="1032451"/>
            <a:ext cx="7977584" cy="707886"/>
          </a:xfrm>
          <a:prstGeom prst="rect">
            <a:avLst/>
          </a:prstGeom>
          <a:noFill/>
        </p:spPr>
        <p:txBody>
          <a:bodyPr wrap="square" rtlCol="0">
            <a:spAutoFit/>
          </a:bodyPr>
          <a:lstStyle/>
          <a:p>
            <a:pPr algn="l"/>
            <a:r>
              <a:rPr lang="zh-CN" altLang="en-US" sz="2000" dirty="0" smtClean="0"/>
              <a:t>模糊逻辑控制器相当于一个</a:t>
            </a:r>
            <a:r>
              <a:rPr lang="en-US" altLang="zh-CN" sz="2000" dirty="0" smtClean="0"/>
              <a:t>PD</a:t>
            </a:r>
            <a:r>
              <a:rPr lang="zh-CN" altLang="en-US" sz="2000" dirty="0" smtClean="0"/>
              <a:t>控制器，暂时忽略微分环节的影响，则系统可简化为：</a:t>
            </a:r>
            <a:endParaRPr lang="zh-CN" altLang="en-US" sz="2000" dirty="0"/>
          </a:p>
        </p:txBody>
      </p:sp>
      <p:sp>
        <p:nvSpPr>
          <p:cNvPr id="9" name="文本框 8"/>
          <p:cNvSpPr txBox="1"/>
          <p:nvPr/>
        </p:nvSpPr>
        <p:spPr>
          <a:xfrm>
            <a:off x="683588" y="2431789"/>
            <a:ext cx="2749471" cy="400110"/>
          </a:xfrm>
          <a:prstGeom prst="rect">
            <a:avLst/>
          </a:prstGeom>
          <a:noFill/>
        </p:spPr>
        <p:txBody>
          <a:bodyPr wrap="none" rtlCol="0">
            <a:spAutoFit/>
          </a:bodyPr>
          <a:lstStyle/>
          <a:p>
            <a:r>
              <a:rPr lang="zh-CN" altLang="en-US" sz="2000" dirty="0" smtClean="0"/>
              <a:t>二阶系统的标准形式：</a:t>
            </a:r>
            <a:endParaRPr lang="zh-CN" altLang="en-US" sz="2000" dirty="0"/>
          </a:p>
        </p:txBody>
      </p:sp>
      <p:sp>
        <p:nvSpPr>
          <p:cNvPr id="10" name="文本框 9"/>
          <p:cNvSpPr txBox="1"/>
          <p:nvPr/>
        </p:nvSpPr>
        <p:spPr>
          <a:xfrm>
            <a:off x="683588" y="3633582"/>
            <a:ext cx="697627" cy="400110"/>
          </a:xfrm>
          <a:prstGeom prst="rect">
            <a:avLst/>
          </a:prstGeom>
          <a:noFill/>
        </p:spPr>
        <p:txBody>
          <a:bodyPr wrap="none" rtlCol="0">
            <a:spAutoFit/>
          </a:bodyPr>
          <a:lstStyle/>
          <a:p>
            <a:r>
              <a:rPr lang="zh-CN" altLang="en-US" sz="2000" dirty="0" smtClean="0"/>
              <a:t>则有</a:t>
            </a:r>
            <a:endParaRPr lang="zh-CN" altLang="en-US" sz="2000" dirty="0"/>
          </a:p>
        </p:txBody>
      </p:sp>
      <mc:AlternateContent xmlns:mc="http://schemas.openxmlformats.org/markup-compatibility/2006" xmlns:a14="http://schemas.microsoft.com/office/drawing/2010/main">
        <mc:Choice Requires="a14">
          <p:sp>
            <p:nvSpPr>
              <p:cNvPr id="12" name="文本框 11"/>
              <p:cNvSpPr txBox="1"/>
              <p:nvPr/>
            </p:nvSpPr>
            <p:spPr>
              <a:xfrm>
                <a:off x="4048522" y="4435000"/>
                <a:ext cx="1035219"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𝑡</m:t>
                      </m:r>
                      <m:r>
                        <a:rPr lang="en-US" altLang="zh-CN" sz="2000" b="0" i="1" baseline="-25000" smtClean="0">
                          <a:latin typeface="Cambria Math" panose="02040503050406030204" pitchFamily="18" charset="0"/>
                          <a:ea typeface="Cambria Math" panose="02040503050406030204" pitchFamily="18" charset="0"/>
                        </a:rPr>
                        <m:t>𝑠</m:t>
                      </m:r>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4</m:t>
                          </m:r>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5</m:t>
                          </m:r>
                        </m:num>
                        <m:den>
                          <m:r>
                            <a:rPr lang="zh-CN" altLang="en-US" sz="2000" b="0" i="1" smtClean="0">
                              <a:latin typeface="Cambria Math" panose="02040503050406030204" pitchFamily="18" charset="0"/>
                              <a:ea typeface="Cambria Math" panose="02040503050406030204" pitchFamily="18" charset="0"/>
                            </a:rPr>
                            <m:t>𝜉</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Sub>
                        </m:den>
                      </m:f>
                    </m:oMath>
                  </m:oMathPara>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048522" y="4435000"/>
                <a:ext cx="1035219" cy="63639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11941" y="5150817"/>
                <a:ext cx="1108380" cy="400110"/>
              </a:xfrm>
              <a:prstGeom prst="rect">
                <a:avLst/>
              </a:prstGeom>
            </p:spPr>
            <p:txBody>
              <a:bodyPr wrap="none">
                <a:spAutoFit/>
              </a:bodyPr>
              <a:lstStyle/>
              <a:p>
                <a14:m>
                  <m:oMath xmlns:m="http://schemas.openxmlformats.org/officeDocument/2006/math">
                    <m:r>
                      <a:rPr lang="zh-CN" altLang="en-US" sz="2000" i="1">
                        <a:latin typeface="Cambria Math" panose="02040503050406030204" pitchFamily="18" charset="0"/>
                        <a:ea typeface="Cambria Math" panose="02040503050406030204" pitchFamily="18" charset="0"/>
                      </a:rPr>
                      <m:t>𝜉</m:t>
                    </m:r>
                  </m:oMath>
                </a14:m>
                <a:r>
                  <a:rPr lang="en-US" altLang="zh-CN" sz="2000" dirty="0" smtClean="0"/>
                  <a:t>=0.707</a:t>
                </a:r>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4011941" y="5150817"/>
                <a:ext cx="1108380" cy="400110"/>
              </a:xfrm>
              <a:prstGeom prst="rect">
                <a:avLst/>
              </a:prstGeom>
              <a:blipFill rotWithShape="0">
                <a:blip r:embed="rId6"/>
                <a:stretch>
                  <a:fillRect l="-2198" t="-7576" r="-5495"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502541" y="5619756"/>
                <a:ext cx="2152319" cy="400110"/>
              </a:xfrm>
              <a:prstGeom prst="rect">
                <a:avLst/>
              </a:prstGeom>
            </p:spPr>
            <p:txBody>
              <a:bodyPr wrap="none">
                <a:sp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𝐾</m:t>
                        </m:r>
                      </m:e>
                      <m:sub>
                        <m:r>
                          <a:rPr lang="en-US" altLang="zh-CN" sz="2000" b="0" i="1" smtClean="0">
                            <a:latin typeface="Cambria Math" panose="02040503050406030204" pitchFamily="18" charset="0"/>
                            <a:ea typeface="Cambria Math" panose="02040503050406030204" pitchFamily="18" charset="0"/>
                          </a:rPr>
                          <m:t>𝑒</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𝐾</m:t>
                        </m:r>
                      </m:e>
                      <m:sub>
                        <m:r>
                          <a:rPr lang="en-US" altLang="zh-CN" sz="2000" b="0" i="1" smtClean="0">
                            <a:latin typeface="Cambria Math" panose="02040503050406030204" pitchFamily="18" charset="0"/>
                            <a:ea typeface="Cambria Math" panose="02040503050406030204" pitchFamily="18" charset="0"/>
                          </a:rPr>
                          <m:t>𝑢</m:t>
                        </m:r>
                      </m:sub>
                    </m:sSub>
                    <m:r>
                      <a:rPr lang="en-US" altLang="zh-CN" sz="2000" dirty="0">
                        <a:latin typeface="Cambria Math" panose="02040503050406030204" pitchFamily="18" charset="0"/>
                        <a:ea typeface="Cambria Math" panose="02040503050406030204" pitchFamily="18" charset="0"/>
                      </a:rPr>
                      <m:t>≈</m:t>
                    </m:r>
                  </m:oMath>
                </a14:m>
                <a:r>
                  <a:rPr lang="en-US" altLang="zh-CN" sz="2000" dirty="0" smtClean="0"/>
                  <a:t>200</a:t>
                </a:r>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3502541" y="5619756"/>
                <a:ext cx="2152319" cy="400110"/>
              </a:xfrm>
              <a:prstGeom prst="rect">
                <a:avLst/>
              </a:prstGeom>
              <a:blipFill rotWithShape="0">
                <a:blip r:embed="rId7"/>
                <a:stretch>
                  <a:fillRect t="-7576" r="-2266" b="-27273"/>
                </a:stretch>
              </a:blipFill>
            </p:spPr>
            <p:txBody>
              <a:bodyPr/>
              <a:lstStyle/>
              <a:p>
                <a:r>
                  <a:rPr lang="zh-CN" altLang="en-US">
                    <a:noFill/>
                  </a:rPr>
                  <a:t> </a:t>
                </a:r>
              </a:p>
            </p:txBody>
          </p:sp>
        </mc:Fallback>
      </mc:AlternateContent>
      <p:sp>
        <p:nvSpPr>
          <p:cNvPr id="16" name="文本框 15"/>
          <p:cNvSpPr txBox="1"/>
          <p:nvPr/>
        </p:nvSpPr>
        <p:spPr>
          <a:xfrm>
            <a:off x="637372" y="5619756"/>
            <a:ext cx="441146" cy="400110"/>
          </a:xfrm>
          <a:prstGeom prst="rect">
            <a:avLst/>
          </a:prstGeom>
          <a:noFill/>
        </p:spPr>
        <p:txBody>
          <a:bodyPr wrap="none" rtlCol="0">
            <a:spAutoFit/>
          </a:bodyPr>
          <a:lstStyle/>
          <a:p>
            <a:r>
              <a:rPr lang="zh-CN" altLang="en-US" sz="2000" dirty="0" smtClean="0"/>
              <a:t>则</a:t>
            </a:r>
            <a:endParaRPr lang="zh-CN" altLang="en-US" sz="2000" dirty="0"/>
          </a:p>
        </p:txBody>
      </p:sp>
      <p:sp>
        <p:nvSpPr>
          <p:cNvPr id="17" name="文本框 16"/>
          <p:cNvSpPr txBox="1"/>
          <p:nvPr/>
        </p:nvSpPr>
        <p:spPr>
          <a:xfrm>
            <a:off x="637372" y="5199553"/>
            <a:ext cx="441146" cy="400110"/>
          </a:xfrm>
          <a:prstGeom prst="rect">
            <a:avLst/>
          </a:prstGeom>
          <a:noFill/>
        </p:spPr>
        <p:txBody>
          <a:bodyPr wrap="none" rtlCol="0">
            <a:spAutoFit/>
          </a:bodyPr>
          <a:lstStyle/>
          <a:p>
            <a:r>
              <a:rPr lang="zh-CN" altLang="en-US" sz="2000" dirty="0"/>
              <a:t>取</a:t>
            </a:r>
          </a:p>
        </p:txBody>
      </p:sp>
    </p:spTree>
    <p:extLst>
      <p:ext uri="{BB962C8B-B14F-4D97-AF65-F5344CB8AC3E}">
        <p14:creationId xmlns:p14="http://schemas.microsoft.com/office/powerpoint/2010/main" val="159400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阶跃响应</a:t>
            </a:r>
            <a:endParaRPr lang="zh-CN" altLang="en-US" dirty="0"/>
          </a:p>
        </p:txBody>
      </p:sp>
      <p:pic>
        <p:nvPicPr>
          <p:cNvPr id="8" name="内容占位符 7"/>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9" name="内容占位符 8"/>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10" name="文本框 9"/>
          <p:cNvSpPr txBox="1"/>
          <p:nvPr/>
        </p:nvSpPr>
        <p:spPr>
          <a:xfrm>
            <a:off x="1743213" y="5610946"/>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11" name="文本框 10"/>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22742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题一</a:t>
            </a:r>
          </a:p>
        </p:txBody>
      </p:sp>
      <p:pic>
        <p:nvPicPr>
          <p:cNvPr id="4" name="内容占位符 3"/>
          <p:cNvPicPr>
            <a:picLocks noGrp="1" noChangeAspect="1"/>
          </p:cNvPicPr>
          <p:nvPr>
            <p:ph idx="1"/>
          </p:nvPr>
        </p:nvPicPr>
        <p:blipFill>
          <a:blip r:embed="rId2"/>
          <a:stretch>
            <a:fillRect/>
          </a:stretch>
        </p:blipFill>
        <p:spPr>
          <a:xfrm>
            <a:off x="431800" y="2885500"/>
            <a:ext cx="8229600" cy="1831537"/>
          </a:xfrm>
          <a:prstGeom prst="rect">
            <a:avLst/>
          </a:prstGeom>
        </p:spPr>
      </p:pic>
    </p:spTree>
    <p:extLst>
      <p:ext uri="{BB962C8B-B14F-4D97-AF65-F5344CB8AC3E}">
        <p14:creationId xmlns:p14="http://schemas.microsoft.com/office/powerpoint/2010/main" val="1724010126"/>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上海交通大学PPT白色.ppt [兼容模式]" id="{973619B2-6A65-415B-A774-2D7368674261}" vid="{03D0A5DE-4594-45FB-823F-A55E70ED135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上海交通大学PPT白色模板</Template>
  <TotalTime>1046</TotalTime>
  <Words>926</Words>
  <Application>Microsoft Office PowerPoint</Application>
  <PresentationFormat>全屏显示(4:3)</PresentationFormat>
  <Paragraphs>95</Paragraphs>
  <Slides>40</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黑体</vt:lpstr>
      <vt:lpstr>华文细黑</vt:lpstr>
      <vt:lpstr>华文新魏</vt:lpstr>
      <vt:lpstr>宋体</vt:lpstr>
      <vt:lpstr>Arial</vt:lpstr>
      <vt:lpstr>Cambria Math</vt:lpstr>
      <vt:lpstr>Times New Roman</vt:lpstr>
      <vt:lpstr>1_自定义设计方案</vt:lpstr>
      <vt:lpstr>Equation</vt:lpstr>
      <vt:lpstr>智能控制技术第一次作业汇报</vt:lpstr>
      <vt:lpstr>题一</vt:lpstr>
      <vt:lpstr>Simulink框图</vt:lpstr>
      <vt:lpstr>模糊控制器设计</vt:lpstr>
      <vt:lpstr>模糊控制规则表</vt:lpstr>
      <vt:lpstr>量化因子和比例因子的选择 </vt:lpstr>
      <vt:lpstr>量化因子和比例因子的选择 </vt:lpstr>
      <vt:lpstr>阶跃响应</vt:lpstr>
      <vt:lpstr>题一</vt:lpstr>
      <vt:lpstr>斜坡响应</vt:lpstr>
      <vt:lpstr>误差曲线放大</vt:lpstr>
      <vt:lpstr>题一</vt:lpstr>
      <vt:lpstr>Simulink框图</vt:lpstr>
      <vt:lpstr>误差曲线放大</vt:lpstr>
      <vt:lpstr>题二</vt:lpstr>
      <vt:lpstr>开环控制Simulink框图</vt:lpstr>
      <vt:lpstr>开环仿真结果</vt:lpstr>
      <vt:lpstr>闭环控制Simulink框图</vt:lpstr>
      <vt:lpstr>闭环仿真结果</vt:lpstr>
      <vt:lpstr>题二</vt:lpstr>
      <vt:lpstr>FMRLC系统框图</vt:lpstr>
      <vt:lpstr>Simulink框图</vt:lpstr>
      <vt:lpstr>模型初始化函数</vt:lpstr>
      <vt:lpstr>模糊控制器的S-function</vt:lpstr>
      <vt:lpstr>知识库修正器的S-function</vt:lpstr>
      <vt:lpstr>学习机制</vt:lpstr>
      <vt:lpstr>仿真结果</vt:lpstr>
      <vt:lpstr>题三</vt:lpstr>
      <vt:lpstr>历史发展</vt:lpstr>
      <vt:lpstr>原理</vt:lpstr>
      <vt:lpstr>PowerPoint 演示文稿</vt:lpstr>
      <vt:lpstr>优点</vt:lpstr>
      <vt:lpstr>问题 </vt:lpstr>
      <vt:lpstr>与模糊控制相结合</vt:lpstr>
      <vt:lpstr>构成方式</vt:lpstr>
      <vt:lpstr>实例</vt:lpstr>
      <vt:lpstr>构成方式</vt:lpstr>
      <vt:lpstr>实例</vt:lpstr>
      <vt:lpstr>题四</vt:lpstr>
      <vt:lpstr>谢 谢！</vt:lpstr>
    </vt:vector>
  </TitlesOfParts>
  <Company>SJTU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智能控制技术第一次作业汇报</dc:title>
  <dc:creator>刘继沐</dc:creator>
  <cp:lastModifiedBy>刘继沐</cp:lastModifiedBy>
  <cp:revision>52</cp:revision>
  <cp:lastPrinted>1601-01-01T00:00:00Z</cp:lastPrinted>
  <dcterms:created xsi:type="dcterms:W3CDTF">2017-04-19T01:57:56Z</dcterms:created>
  <dcterms:modified xsi:type="dcterms:W3CDTF">2017-04-27T08:33:33Z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