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9"/>
  </p:notesMasterIdLst>
  <p:handoutMasterIdLst>
    <p:handoutMasterId r:id="rId40"/>
  </p:handoutMasterIdLst>
  <p:sldIdLst>
    <p:sldId id="975" r:id="rId2"/>
    <p:sldId id="977" r:id="rId3"/>
    <p:sldId id="980" r:id="rId4"/>
    <p:sldId id="988" r:id="rId5"/>
    <p:sldId id="994" r:id="rId6"/>
    <p:sldId id="995" r:id="rId7"/>
    <p:sldId id="996" r:id="rId8"/>
    <p:sldId id="982" r:id="rId9"/>
    <p:sldId id="981" r:id="rId10"/>
    <p:sldId id="983" r:id="rId11"/>
    <p:sldId id="984" r:id="rId12"/>
    <p:sldId id="985" r:id="rId13"/>
    <p:sldId id="986" r:id="rId14"/>
    <p:sldId id="987" r:id="rId15"/>
    <p:sldId id="869" r:id="rId16"/>
    <p:sldId id="989" r:id="rId17"/>
    <p:sldId id="990" r:id="rId18"/>
    <p:sldId id="1003" r:id="rId19"/>
    <p:sldId id="1002" r:id="rId20"/>
    <p:sldId id="991" r:id="rId21"/>
    <p:sldId id="979" r:id="rId22"/>
    <p:sldId id="992" r:id="rId23"/>
    <p:sldId id="997" r:id="rId24"/>
    <p:sldId id="998" r:id="rId25"/>
    <p:sldId id="1001" r:id="rId26"/>
    <p:sldId id="1000" r:id="rId27"/>
    <p:sldId id="999" r:id="rId28"/>
    <p:sldId id="1004" r:id="rId29"/>
    <p:sldId id="1005" r:id="rId30"/>
    <p:sldId id="1006" r:id="rId31"/>
    <p:sldId id="1007" r:id="rId32"/>
    <p:sldId id="1008" r:id="rId33"/>
    <p:sldId id="1009" r:id="rId34"/>
    <p:sldId id="1012" r:id="rId35"/>
    <p:sldId id="1010" r:id="rId36"/>
    <p:sldId id="1011" r:id="rId37"/>
    <p:sldId id="876" r:id="rId38"/>
  </p:sldIdLst>
  <p:sldSz cx="9144000" cy="6858000" type="screen4x3"/>
  <p:notesSz cx="9144000" cy="6858000"/>
  <p:defaultTextStyle>
    <a:defPPr>
      <a:defRPr lang="zh-CN"/>
    </a:defPPr>
    <a:lvl1pPr algn="ctr" rtl="0" fontAlgn="base">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a:srgbClr val="12357C"/>
    <a:srgbClr val="DDDDDD"/>
    <a:srgbClr val="132584"/>
    <a:srgbClr val="133984"/>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7168" autoAdjust="0"/>
  </p:normalViewPr>
  <p:slideViewPr>
    <p:cSldViewPr snapToObjects="1">
      <p:cViewPr varScale="1">
        <p:scale>
          <a:sx n="116" d="100"/>
          <a:sy n="116" d="100"/>
        </p:scale>
        <p:origin x="726" y="102"/>
      </p:cViewPr>
      <p:guideLst>
        <p:guide orient="horz" pos="235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70"/>
    </p:cViewPr>
  </p:sorterViewPr>
  <p:notesViewPr>
    <p:cSldViewPr snapToObjects="1">
      <p:cViewPr varScale="1">
        <p:scale>
          <a:sx n="53" d="100"/>
          <a:sy n="53" d="100"/>
        </p:scale>
        <p:origin x="-1842" y="-10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a typeface="宋体" panose="02010600030101010101" pitchFamily="2" charset="-122"/>
              </a:defRPr>
            </a:lvl1pPr>
          </a:lstStyle>
          <a:p>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宋体" panose="02010600030101010101" pitchFamily="2" charset="-122"/>
              </a:defRPr>
            </a:lvl1pPr>
          </a:lstStyle>
          <a:p>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FBC88F2D-A348-4190-B27F-30BF6076BA08}" type="slidenum">
              <a:rPr lang="en-US" altLang="zh-CN"/>
              <a:pPr/>
              <a:t>‹#›</a:t>
            </a:fld>
            <a:endParaRPr lang="en-US" altLang="zh-CN"/>
          </a:p>
        </p:txBody>
      </p:sp>
    </p:spTree>
    <p:extLst>
      <p:ext uri="{BB962C8B-B14F-4D97-AF65-F5344CB8AC3E}">
        <p14:creationId xmlns:p14="http://schemas.microsoft.com/office/powerpoint/2010/main" val="2551069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a typeface="宋体" panose="02010600030101010101" pitchFamily="2" charset="-122"/>
              </a:defRPr>
            </a:lvl1pPr>
          </a:lstStyle>
          <a:p>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en-US" altLang="zh-CN"/>
          </a:p>
        </p:txBody>
      </p:sp>
      <p:sp>
        <p:nvSpPr>
          <p:cNvPr id="5124"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宋体" panose="02010600030101010101" pitchFamily="2" charset="-122"/>
              </a:defRPr>
            </a:lvl1pPr>
          </a:lstStyle>
          <a:p>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6D150910-3D06-4742-B280-5B2EB1263752}" type="slidenum">
              <a:rPr lang="en-US" altLang="zh-CN"/>
              <a:pPr/>
              <a:t>‹#›</a:t>
            </a:fld>
            <a:endParaRPr lang="en-US" altLang="zh-CN"/>
          </a:p>
        </p:txBody>
      </p:sp>
    </p:spTree>
    <p:extLst>
      <p:ext uri="{BB962C8B-B14F-4D97-AF65-F5344CB8AC3E}">
        <p14:creationId xmlns:p14="http://schemas.microsoft.com/office/powerpoint/2010/main" val="36377496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6D9D0F-FE55-40A1-B684-21CD5B63F53C}" type="slidenum">
              <a:rPr lang="en-US" altLang="zh-CN"/>
              <a:pPr/>
              <a:t>1</a:t>
            </a:fld>
            <a:endParaRPr lang="en-US" altLang="zh-CN"/>
          </a:p>
        </p:txBody>
      </p:sp>
      <p:sp>
        <p:nvSpPr>
          <p:cNvPr id="1837058" name="Rectangle 2"/>
          <p:cNvSpPr>
            <a:spLocks noGrp="1" noRot="1" noChangeAspect="1" noChangeArrowheads="1" noTextEdit="1"/>
          </p:cNvSpPr>
          <p:nvPr>
            <p:ph type="sldImg"/>
          </p:nvPr>
        </p:nvSpPr>
        <p:spPr>
          <a:ln/>
        </p:spPr>
      </p:sp>
      <p:sp>
        <p:nvSpPr>
          <p:cNvPr id="1837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55769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99D24-56E6-4B1B-AFDE-4106DCD39E29}" type="slidenum">
              <a:rPr lang="en-US" altLang="zh-CN"/>
              <a:pPr/>
              <a:t>15</a:t>
            </a:fld>
            <a:endParaRPr lang="en-US" altLang="zh-CN"/>
          </a:p>
        </p:txBody>
      </p:sp>
      <p:sp>
        <p:nvSpPr>
          <p:cNvPr id="1661954" name="Rectangle 2"/>
          <p:cNvSpPr>
            <a:spLocks noGrp="1" noRot="1" noChangeAspect="1" noChangeArrowheads="1" noTextEdit="1"/>
          </p:cNvSpPr>
          <p:nvPr>
            <p:ph type="sldImg"/>
          </p:nvPr>
        </p:nvSpPr>
        <p:spPr>
          <a:ln/>
        </p:spPr>
      </p:sp>
      <p:sp>
        <p:nvSpPr>
          <p:cNvPr id="1661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8839973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57370" name="Picture 26" descr="ppt底板白-英文大写4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7353" name="Rectangle 9"/>
          <p:cNvSpPr>
            <a:spLocks noGrp="1" noChangeArrowheads="1"/>
          </p:cNvSpPr>
          <p:nvPr>
            <p:ph type="ctrTitle"/>
          </p:nvPr>
        </p:nvSpPr>
        <p:spPr>
          <a:xfrm>
            <a:off x="685800" y="1798638"/>
            <a:ext cx="7772400" cy="1470025"/>
          </a:xfrm>
          <a:extLst>
            <a:ext uri="{91240B29-F687-4F45-9708-019B960494DF}">
              <a14:hiddenLine xmlns:a14="http://schemas.microsoft.com/office/drawing/2010/main" w="9525">
                <a:solidFill>
                  <a:schemeClr val="tx1"/>
                </a:solidFill>
                <a:miter lim="800000"/>
                <a:headEnd/>
                <a:tailEnd/>
              </a14:hiddenLine>
            </a:ext>
          </a:extLst>
        </p:spPr>
        <p:txBody>
          <a:bodyPr tIns="45720" anchor="ctr"/>
          <a:lstStyle>
            <a:lvl1pPr>
              <a:defRPr sz="4300"/>
            </a:lvl1pPr>
          </a:lstStyle>
          <a:p>
            <a:pPr lvl="0"/>
            <a:r>
              <a:rPr lang="zh-CN" altLang="en-US" noProof="0" smtClean="0"/>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en-US" noProof="0" smtClean="0"/>
              <a:t>单击此处编辑母版副标题样式</a:t>
            </a:r>
          </a:p>
        </p:txBody>
      </p:sp>
      <p:pic>
        <p:nvPicPr>
          <p:cNvPr id="57359" name="Picture 1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pic>
        <p:nvPicPr>
          <p:cNvPr id="57365" name="Picture 21" descr="图片5"/>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6" name="Picture 22" descr="图片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7" name="Picture 23" descr="图片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8" name="Picture 24" descr="图片3"/>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9" name="Picture 25" descr="图片4"/>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5681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0577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7727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7300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70035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6444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6583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82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89294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64882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6331" name="Picture 11" descr="ppt底板白-英文大写4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6322" name="Rectangle 2"/>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p>
            <a:endParaRPr lang="zh-CN" altLang="en-US"/>
          </a:p>
        </p:txBody>
      </p:sp>
      <p:sp>
        <p:nvSpPr>
          <p:cNvPr id="56323" name="Rectangle 3"/>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p>
            <a:endParaRPr lang="zh-CN" altLang="en-US"/>
          </a:p>
        </p:txBody>
      </p:sp>
      <p:sp>
        <p:nvSpPr>
          <p:cNvPr id="56324" name="Rectangle 4"/>
          <p:cNvSpPr>
            <a:spLocks noGrp="1" noChangeArrowheads="1"/>
          </p:cNvSpPr>
          <p:nvPr>
            <p:ph type="title"/>
          </p:nvPr>
        </p:nvSpPr>
        <p:spPr bwMode="auto">
          <a:xfrm>
            <a:off x="0" y="179388"/>
            <a:ext cx="91440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56325" name="Rectangle 5"/>
          <p:cNvSpPr>
            <a:spLocks noGrp="1" noChangeArrowheads="1"/>
          </p:cNvSpPr>
          <p:nvPr>
            <p:ph type="body" idx="1"/>
          </p:nvPr>
        </p:nvSpPr>
        <p:spPr bwMode="auto">
          <a:xfrm>
            <a:off x="431800" y="1268413"/>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eaLnBrk="1" fontAlgn="base" hangingPunct="1">
        <a:spcBef>
          <a:spcPct val="0"/>
        </a:spcBef>
        <a:spcAft>
          <a:spcPct val="0"/>
        </a:spcAft>
        <a:defRPr sz="2800" b="1" kern="1200">
          <a:solidFill>
            <a:srgbClr val="133984"/>
          </a:solidFill>
          <a:latin typeface="+mj-lt"/>
          <a:ea typeface="+mj-ea"/>
          <a:cs typeface="+mj-cs"/>
        </a:defRPr>
      </a:lvl1pPr>
      <a:lvl2pPr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ctr" rtl="0" eaLnBrk="1" fontAlgn="base" hangingPunct="1">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p:titleStyle>
    <p:bodyStyle>
      <a:lvl1pPr marL="449263" indent="-449263" algn="l" rtl="0" eaLnBrk="1" fontAlgn="base" hangingPunct="1">
        <a:lnSpc>
          <a:spcPct val="110000"/>
        </a:lnSpc>
        <a:spcBef>
          <a:spcPct val="20000"/>
        </a:spcBef>
        <a:spcAft>
          <a:spcPct val="0"/>
        </a:spcAft>
        <a:buSzPct val="120000"/>
        <a:buBlip>
          <a:blip r:embed="rId14"/>
        </a:buBlip>
        <a:defRPr sz="2800" kern="1200">
          <a:solidFill>
            <a:srgbClr val="133984"/>
          </a:solidFill>
          <a:latin typeface="+mn-lt"/>
          <a:ea typeface="+mn-ea"/>
          <a:cs typeface="+mn-cs"/>
        </a:defRPr>
      </a:lvl1pPr>
      <a:lvl2pPr marL="914400" indent="-285750" algn="l" rtl="0" eaLnBrk="1" fontAlgn="base" hangingPunct="1">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1" fontAlgn="base" hangingPunct="1">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1" fontAlgn="base" hangingPunct="1">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1" fontAlgn="base" hangingPunct="1">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6034" name="Rectangle 2"/>
          <p:cNvSpPr>
            <a:spLocks noGrp="1" noChangeArrowheads="1"/>
          </p:cNvSpPr>
          <p:nvPr>
            <p:ph type="ctrTitle"/>
          </p:nvPr>
        </p:nvSpPr>
        <p:spPr>
          <a:xfrm>
            <a:off x="152400" y="1501775"/>
            <a:ext cx="8839200" cy="1927225"/>
          </a:xfrm>
        </p:spPr>
        <p:txBody>
          <a:bodyPr/>
          <a:lstStyle/>
          <a:p>
            <a:r>
              <a:rPr lang="zh-CN" altLang="en-US" sz="3600" dirty="0" smtClean="0"/>
              <a:t>智能控制技术第一次作业汇报</a:t>
            </a:r>
            <a:endParaRPr lang="zh-CN" altLang="zh-CN" sz="3600" dirty="0"/>
          </a:p>
        </p:txBody>
      </p:sp>
      <p:sp>
        <p:nvSpPr>
          <p:cNvPr id="1836035" name="Rectangle 3"/>
          <p:cNvSpPr>
            <a:spLocks noGrp="1" noChangeArrowheads="1"/>
          </p:cNvSpPr>
          <p:nvPr>
            <p:ph type="subTitle" idx="1"/>
          </p:nvPr>
        </p:nvSpPr>
        <p:spPr>
          <a:xfrm>
            <a:off x="1066800" y="3276600"/>
            <a:ext cx="7010400" cy="1524000"/>
          </a:xfrm>
        </p:spPr>
        <p:txBody>
          <a:bodyPr/>
          <a:lstStyle/>
          <a:p>
            <a:r>
              <a:rPr lang="zh-CN" altLang="en-US" sz="3200" b="1" dirty="0" smtClean="0">
                <a:solidFill>
                  <a:srgbClr val="133984"/>
                </a:solidFill>
                <a:ea typeface="华文新魏" panose="02010800040101010101" pitchFamily="2" charset="-122"/>
              </a:rPr>
              <a:t>刘继沐</a:t>
            </a:r>
            <a:endParaRPr lang="zh-CN" altLang="zh-CN" sz="3200" b="1" dirty="0">
              <a:solidFill>
                <a:srgbClr val="133984"/>
              </a:solidFill>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斜坡响应</a:t>
            </a:r>
            <a:endParaRPr lang="zh-CN" altLang="en-US" dirty="0"/>
          </a:p>
        </p:txBody>
      </p:sp>
      <p:pic>
        <p:nvPicPr>
          <p:cNvPr id="7" name="内容占位符 6"/>
          <p:cNvPicPr>
            <a:picLocks noGrp="1" noChangeAspect="1"/>
          </p:cNvPicPr>
          <p:nvPr>
            <p:ph sz="half" idx="1"/>
          </p:nvPr>
        </p:nvPicPr>
        <p:blipFill>
          <a:blip r:embed="rId2"/>
          <a:stretch>
            <a:fillRect/>
          </a:stretch>
        </p:blipFill>
        <p:spPr>
          <a:xfrm>
            <a:off x="431800" y="2373335"/>
            <a:ext cx="4038600" cy="2855867"/>
          </a:xfrm>
          <a:prstGeom prst="rect">
            <a:avLst/>
          </a:prstGeom>
        </p:spPr>
      </p:pic>
      <p:pic>
        <p:nvPicPr>
          <p:cNvPr id="10" name="内容占位符 9"/>
          <p:cNvPicPr>
            <a:picLocks noGrp="1" noChangeAspect="1"/>
          </p:cNvPicPr>
          <p:nvPr>
            <p:ph sz="half" idx="2"/>
          </p:nvPr>
        </p:nvPicPr>
        <p:blipFill>
          <a:blip r:embed="rId3"/>
          <a:stretch>
            <a:fillRect/>
          </a:stretch>
        </p:blipFill>
        <p:spPr>
          <a:xfrm>
            <a:off x="4622800" y="2373335"/>
            <a:ext cx="4038600" cy="2855867"/>
          </a:xfrm>
          <a:prstGeom prst="rect">
            <a:avLst/>
          </a:prstGeom>
        </p:spPr>
      </p:pic>
      <p:sp>
        <p:nvSpPr>
          <p:cNvPr id="8" name="文本框 7"/>
          <p:cNvSpPr txBox="1"/>
          <p:nvPr/>
        </p:nvSpPr>
        <p:spPr>
          <a:xfrm>
            <a:off x="1743213" y="5606703"/>
            <a:ext cx="1415772" cy="461665"/>
          </a:xfrm>
          <a:prstGeom prst="rect">
            <a:avLst/>
          </a:prstGeom>
          <a:noFill/>
        </p:spPr>
        <p:txBody>
          <a:bodyPr wrap="none" rtlCol="0">
            <a:spAutoFit/>
          </a:bodyPr>
          <a:lstStyle/>
          <a:p>
            <a:r>
              <a:rPr lang="zh-CN" altLang="en-US" dirty="0" smtClean="0"/>
              <a:t>响应曲线</a:t>
            </a:r>
            <a:endParaRPr lang="zh-CN" altLang="en-US" dirty="0"/>
          </a:p>
        </p:txBody>
      </p:sp>
      <p:sp>
        <p:nvSpPr>
          <p:cNvPr id="9" name="文本框 8"/>
          <p:cNvSpPr txBox="1"/>
          <p:nvPr/>
        </p:nvSpPr>
        <p:spPr>
          <a:xfrm>
            <a:off x="5934214" y="5574430"/>
            <a:ext cx="1415772" cy="461665"/>
          </a:xfrm>
          <a:prstGeom prst="rect">
            <a:avLst/>
          </a:prstGeom>
          <a:noFill/>
        </p:spPr>
        <p:txBody>
          <a:bodyPr wrap="none" rtlCol="0">
            <a:spAutoFit/>
          </a:bodyPr>
          <a:lstStyle/>
          <a:p>
            <a:r>
              <a:rPr lang="zh-CN" altLang="en-US" dirty="0" smtClean="0"/>
              <a:t>误差曲线</a:t>
            </a:r>
            <a:endParaRPr lang="zh-CN" altLang="en-US" dirty="0"/>
          </a:p>
        </p:txBody>
      </p:sp>
    </p:spTree>
    <p:extLst>
      <p:ext uri="{BB962C8B-B14F-4D97-AF65-F5344CB8AC3E}">
        <p14:creationId xmlns:p14="http://schemas.microsoft.com/office/powerpoint/2010/main" val="239700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误差曲线放大</a:t>
            </a:r>
          </a:p>
        </p:txBody>
      </p:sp>
      <p:pic>
        <p:nvPicPr>
          <p:cNvPr id="7" name="内容占位符 6"/>
          <p:cNvPicPr>
            <a:picLocks noGrp="1" noChangeAspect="1"/>
          </p:cNvPicPr>
          <p:nvPr>
            <p:ph idx="1"/>
          </p:nvPr>
        </p:nvPicPr>
        <p:blipFill>
          <a:blip r:embed="rId2"/>
          <a:stretch>
            <a:fillRect/>
          </a:stretch>
        </p:blipFill>
        <p:spPr>
          <a:xfrm>
            <a:off x="1879600" y="1412776"/>
            <a:ext cx="5334000" cy="3771900"/>
          </a:xfrm>
          <a:prstGeom prst="rect">
            <a:avLst/>
          </a:prstGeom>
        </p:spPr>
      </p:pic>
      <p:sp>
        <p:nvSpPr>
          <p:cNvPr id="9" name="文本框 8"/>
          <p:cNvSpPr txBox="1"/>
          <p:nvPr/>
        </p:nvSpPr>
        <p:spPr>
          <a:xfrm>
            <a:off x="2325231" y="5585073"/>
            <a:ext cx="4493538" cy="461665"/>
          </a:xfrm>
          <a:prstGeom prst="rect">
            <a:avLst/>
          </a:prstGeom>
          <a:noFill/>
        </p:spPr>
        <p:txBody>
          <a:bodyPr wrap="none" rtlCol="0">
            <a:spAutoFit/>
          </a:bodyPr>
          <a:lstStyle/>
          <a:p>
            <a:r>
              <a:rPr lang="zh-CN" altLang="en-US" dirty="0" smtClean="0"/>
              <a:t>可以看出相应曲线存在静态偏差</a:t>
            </a:r>
            <a:endParaRPr lang="zh-CN" altLang="en-US" dirty="0"/>
          </a:p>
        </p:txBody>
      </p:sp>
    </p:spTree>
    <p:extLst>
      <p:ext uri="{BB962C8B-B14F-4D97-AF65-F5344CB8AC3E}">
        <p14:creationId xmlns:p14="http://schemas.microsoft.com/office/powerpoint/2010/main" val="69206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题一</a:t>
            </a:r>
          </a:p>
        </p:txBody>
      </p:sp>
      <p:pic>
        <p:nvPicPr>
          <p:cNvPr id="5" name="内容占位符 4"/>
          <p:cNvPicPr>
            <a:picLocks noGrp="1" noChangeAspect="1"/>
          </p:cNvPicPr>
          <p:nvPr>
            <p:ph idx="1"/>
          </p:nvPr>
        </p:nvPicPr>
        <p:blipFill>
          <a:blip r:embed="rId2"/>
          <a:stretch>
            <a:fillRect/>
          </a:stretch>
        </p:blipFill>
        <p:spPr>
          <a:xfrm>
            <a:off x="431800" y="2921611"/>
            <a:ext cx="8229600" cy="1759316"/>
          </a:xfrm>
          <a:prstGeom prst="rect">
            <a:avLst/>
          </a:prstGeom>
        </p:spPr>
      </p:pic>
    </p:spTree>
    <p:extLst>
      <p:ext uri="{BB962C8B-B14F-4D97-AF65-F5344CB8AC3E}">
        <p14:creationId xmlns:p14="http://schemas.microsoft.com/office/powerpoint/2010/main" val="1784816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Simulink</a:t>
            </a:r>
            <a:r>
              <a:rPr lang="zh-CN" altLang="en-US" dirty="0"/>
              <a:t>框图</a:t>
            </a:r>
          </a:p>
        </p:txBody>
      </p:sp>
      <p:pic>
        <p:nvPicPr>
          <p:cNvPr id="4" name="内容占位符 3"/>
          <p:cNvPicPr>
            <a:picLocks noGrp="1" noChangeAspect="1"/>
          </p:cNvPicPr>
          <p:nvPr>
            <p:ph idx="1"/>
          </p:nvPr>
        </p:nvPicPr>
        <p:blipFill>
          <a:blip r:embed="rId2"/>
          <a:stretch>
            <a:fillRect/>
          </a:stretch>
        </p:blipFill>
        <p:spPr>
          <a:xfrm>
            <a:off x="470297" y="1484784"/>
            <a:ext cx="8203406" cy="3583781"/>
          </a:xfrm>
          <a:prstGeom prst="rect">
            <a:avLst/>
          </a:prstGeom>
        </p:spPr>
      </p:pic>
      <p:sp>
        <p:nvSpPr>
          <p:cNvPr id="5" name="矩形 4"/>
          <p:cNvSpPr/>
          <p:nvPr/>
        </p:nvSpPr>
        <p:spPr bwMode="auto">
          <a:xfrm>
            <a:off x="3275856" y="2132856"/>
            <a:ext cx="2952328" cy="864096"/>
          </a:xfrm>
          <a:prstGeom prst="rect">
            <a:avLst/>
          </a:prstGeom>
          <a:noFill/>
          <a:ln w="28575" cap="flat" cmpd="sng" algn="ctr">
            <a:solidFill>
              <a:srgbClr val="C00000"/>
            </a:solidFill>
            <a:prstDash val="dash"/>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316815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误差曲线放大</a:t>
            </a:r>
          </a:p>
        </p:txBody>
      </p:sp>
      <p:sp>
        <p:nvSpPr>
          <p:cNvPr id="9" name="文本框 8"/>
          <p:cNvSpPr txBox="1"/>
          <p:nvPr/>
        </p:nvSpPr>
        <p:spPr>
          <a:xfrm>
            <a:off x="2145948" y="5487615"/>
            <a:ext cx="4801314" cy="461665"/>
          </a:xfrm>
          <a:prstGeom prst="rect">
            <a:avLst/>
          </a:prstGeom>
          <a:noFill/>
        </p:spPr>
        <p:txBody>
          <a:bodyPr wrap="none" rtlCol="0">
            <a:spAutoFit/>
          </a:bodyPr>
          <a:lstStyle/>
          <a:p>
            <a:r>
              <a:rPr lang="zh-CN" altLang="en-US" dirty="0" smtClean="0"/>
              <a:t>引入积分环节使静态偏差明显减小</a:t>
            </a:r>
            <a:endParaRPr lang="zh-CN" altLang="en-US" dirty="0"/>
          </a:p>
        </p:txBody>
      </p:sp>
      <p:pic>
        <p:nvPicPr>
          <p:cNvPr id="3" name="内容占位符 2"/>
          <p:cNvPicPr>
            <a:picLocks noGrp="1" noChangeAspect="1"/>
          </p:cNvPicPr>
          <p:nvPr>
            <p:ph idx="1"/>
          </p:nvPr>
        </p:nvPicPr>
        <p:blipFill>
          <a:blip r:embed="rId2"/>
          <a:stretch>
            <a:fillRect/>
          </a:stretch>
        </p:blipFill>
        <p:spPr>
          <a:xfrm>
            <a:off x="1879600" y="1412776"/>
            <a:ext cx="5334000" cy="3771900"/>
          </a:xfrm>
          <a:prstGeom prst="rect">
            <a:avLst/>
          </a:prstGeom>
        </p:spPr>
      </p:pic>
    </p:spTree>
    <p:extLst>
      <p:ext uri="{BB962C8B-B14F-4D97-AF65-F5344CB8AC3E}">
        <p14:creationId xmlns:p14="http://schemas.microsoft.com/office/powerpoint/2010/main" val="3265643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44" name="Rectangle 16"/>
          <p:cNvSpPr>
            <a:spLocks noGrp="1" noChangeArrowheads="1"/>
          </p:cNvSpPr>
          <p:nvPr>
            <p:ph type="title"/>
          </p:nvPr>
        </p:nvSpPr>
        <p:spPr/>
        <p:txBody>
          <a:bodyPr/>
          <a:lstStyle/>
          <a:p>
            <a:r>
              <a:rPr lang="zh-CN" altLang="en-US" dirty="0" smtClean="0"/>
              <a:t>题</a:t>
            </a:r>
            <a:r>
              <a:rPr lang="zh-CN" altLang="en-US" dirty="0"/>
              <a:t>二</a:t>
            </a:r>
            <a:endParaRPr lang="zh-CN" altLang="zh-CN" dirty="0"/>
          </a:p>
        </p:txBody>
      </p:sp>
      <p:pic>
        <p:nvPicPr>
          <p:cNvPr id="2" name="图片 1"/>
          <p:cNvPicPr>
            <a:picLocks noChangeAspect="1"/>
          </p:cNvPicPr>
          <p:nvPr/>
        </p:nvPicPr>
        <p:blipFill>
          <a:blip r:embed="rId3"/>
          <a:stretch>
            <a:fillRect/>
          </a:stretch>
        </p:blipFill>
        <p:spPr>
          <a:xfrm>
            <a:off x="762476" y="872730"/>
            <a:ext cx="7619047" cy="1836190"/>
          </a:xfrm>
          <a:prstGeom prst="rect">
            <a:avLst/>
          </a:prstGeom>
        </p:spPr>
      </p:pic>
      <p:pic>
        <p:nvPicPr>
          <p:cNvPr id="3" name="图片 2"/>
          <p:cNvPicPr>
            <a:picLocks noChangeAspect="1"/>
          </p:cNvPicPr>
          <p:nvPr/>
        </p:nvPicPr>
        <p:blipFill>
          <a:blip r:embed="rId4"/>
          <a:stretch>
            <a:fillRect/>
          </a:stretch>
        </p:blipFill>
        <p:spPr>
          <a:xfrm>
            <a:off x="762476" y="2708920"/>
            <a:ext cx="7619047" cy="374857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开环控制</a:t>
            </a:r>
            <a:r>
              <a:rPr lang="en-US" altLang="zh-CN" dirty="0" smtClean="0"/>
              <a:t>Simulink</a:t>
            </a:r>
            <a:r>
              <a:rPr lang="zh-CN" altLang="en-US" dirty="0"/>
              <a:t>框图</a:t>
            </a:r>
          </a:p>
        </p:txBody>
      </p:sp>
      <p:pic>
        <p:nvPicPr>
          <p:cNvPr id="6" name="内容占位符 5"/>
          <p:cNvPicPr>
            <a:picLocks noGrp="1" noChangeAspect="1"/>
          </p:cNvPicPr>
          <p:nvPr>
            <p:ph idx="1"/>
          </p:nvPr>
        </p:nvPicPr>
        <p:blipFill>
          <a:blip r:embed="rId2"/>
          <a:stretch>
            <a:fillRect/>
          </a:stretch>
        </p:blipFill>
        <p:spPr>
          <a:xfrm>
            <a:off x="780333" y="2060848"/>
            <a:ext cx="7583334" cy="3107143"/>
          </a:xfrm>
          <a:prstGeom prst="rect">
            <a:avLst/>
          </a:prstGeom>
        </p:spPr>
      </p:pic>
    </p:spTree>
    <p:extLst>
      <p:ext uri="{BB962C8B-B14F-4D97-AF65-F5344CB8AC3E}">
        <p14:creationId xmlns:p14="http://schemas.microsoft.com/office/powerpoint/2010/main" val="4220514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开环仿真结果</a:t>
            </a:r>
            <a:endParaRPr lang="zh-CN" altLang="en-US" dirty="0"/>
          </a:p>
        </p:txBody>
      </p:sp>
      <p:pic>
        <p:nvPicPr>
          <p:cNvPr id="7" name="内容占位符 6"/>
          <p:cNvPicPr>
            <a:picLocks noGrp="1" noChangeAspect="1"/>
          </p:cNvPicPr>
          <p:nvPr>
            <p:ph sz="half" idx="1"/>
          </p:nvPr>
        </p:nvPicPr>
        <p:blipFill>
          <a:blip r:embed="rId2"/>
          <a:stretch>
            <a:fillRect/>
          </a:stretch>
        </p:blipFill>
        <p:spPr>
          <a:xfrm>
            <a:off x="431800" y="2373335"/>
            <a:ext cx="4038600" cy="2855867"/>
          </a:xfrm>
          <a:prstGeom prst="rect">
            <a:avLst/>
          </a:prstGeom>
        </p:spPr>
      </p:pic>
      <p:pic>
        <p:nvPicPr>
          <p:cNvPr id="6" name="内容占位符 5"/>
          <p:cNvPicPr>
            <a:picLocks noGrp="1" noChangeAspect="1"/>
          </p:cNvPicPr>
          <p:nvPr>
            <p:ph sz="half" idx="2"/>
          </p:nvPr>
        </p:nvPicPr>
        <p:blipFill>
          <a:blip r:embed="rId3"/>
          <a:stretch>
            <a:fillRect/>
          </a:stretch>
        </p:blipFill>
        <p:spPr>
          <a:xfrm>
            <a:off x="4622800" y="2373335"/>
            <a:ext cx="4038600" cy="2855867"/>
          </a:xfrm>
          <a:prstGeom prst="rect">
            <a:avLst/>
          </a:prstGeom>
        </p:spPr>
      </p:pic>
      <p:sp>
        <p:nvSpPr>
          <p:cNvPr id="8" name="文本框 7"/>
          <p:cNvSpPr txBox="1"/>
          <p:nvPr/>
        </p:nvSpPr>
        <p:spPr>
          <a:xfrm>
            <a:off x="1743213" y="5606703"/>
            <a:ext cx="1415772" cy="461665"/>
          </a:xfrm>
          <a:prstGeom prst="rect">
            <a:avLst/>
          </a:prstGeom>
          <a:noFill/>
        </p:spPr>
        <p:txBody>
          <a:bodyPr wrap="none" rtlCol="0">
            <a:spAutoFit/>
          </a:bodyPr>
          <a:lstStyle/>
          <a:p>
            <a:r>
              <a:rPr lang="zh-CN" altLang="en-US" dirty="0" smtClean="0"/>
              <a:t>响应曲线</a:t>
            </a:r>
            <a:endParaRPr lang="zh-CN" altLang="en-US" dirty="0"/>
          </a:p>
        </p:txBody>
      </p:sp>
      <p:sp>
        <p:nvSpPr>
          <p:cNvPr id="9" name="文本框 8"/>
          <p:cNvSpPr txBox="1"/>
          <p:nvPr/>
        </p:nvSpPr>
        <p:spPr>
          <a:xfrm>
            <a:off x="5934214" y="5574430"/>
            <a:ext cx="1415772" cy="461665"/>
          </a:xfrm>
          <a:prstGeom prst="rect">
            <a:avLst/>
          </a:prstGeom>
          <a:noFill/>
        </p:spPr>
        <p:txBody>
          <a:bodyPr wrap="none" rtlCol="0">
            <a:spAutoFit/>
          </a:bodyPr>
          <a:lstStyle/>
          <a:p>
            <a:r>
              <a:rPr lang="zh-CN" altLang="en-US" dirty="0" smtClean="0"/>
              <a:t>误差曲线</a:t>
            </a:r>
            <a:endParaRPr lang="zh-CN" altLang="en-US" dirty="0"/>
          </a:p>
        </p:txBody>
      </p:sp>
    </p:spTree>
    <p:extLst>
      <p:ext uri="{BB962C8B-B14F-4D97-AF65-F5344CB8AC3E}">
        <p14:creationId xmlns:p14="http://schemas.microsoft.com/office/powerpoint/2010/main" val="879415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闭环控制</a:t>
            </a:r>
            <a:r>
              <a:rPr lang="en-US" altLang="zh-CN" dirty="0" smtClean="0"/>
              <a:t>Simulink</a:t>
            </a:r>
            <a:r>
              <a:rPr lang="zh-CN" altLang="en-US" dirty="0"/>
              <a:t>框图</a:t>
            </a:r>
          </a:p>
        </p:txBody>
      </p:sp>
      <p:pic>
        <p:nvPicPr>
          <p:cNvPr id="11" name="内容占位符 10"/>
          <p:cNvPicPr>
            <a:picLocks noGrp="1" noChangeAspect="1"/>
          </p:cNvPicPr>
          <p:nvPr>
            <p:ph idx="1"/>
          </p:nvPr>
        </p:nvPicPr>
        <p:blipFill>
          <a:blip r:embed="rId2"/>
          <a:stretch>
            <a:fillRect/>
          </a:stretch>
        </p:blipFill>
        <p:spPr>
          <a:xfrm>
            <a:off x="530333" y="1700808"/>
            <a:ext cx="8083334" cy="3690476"/>
          </a:xfrm>
          <a:prstGeom prst="rect">
            <a:avLst/>
          </a:prstGeom>
        </p:spPr>
      </p:pic>
    </p:spTree>
    <p:extLst>
      <p:ext uri="{BB962C8B-B14F-4D97-AF65-F5344CB8AC3E}">
        <p14:creationId xmlns:p14="http://schemas.microsoft.com/office/powerpoint/2010/main" val="2231648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闭环仿真结果</a:t>
            </a:r>
            <a:endParaRPr lang="zh-CN" altLang="en-US" dirty="0"/>
          </a:p>
        </p:txBody>
      </p:sp>
      <p:pic>
        <p:nvPicPr>
          <p:cNvPr id="6" name="内容占位符 5"/>
          <p:cNvPicPr>
            <a:picLocks noGrp="1" noChangeAspect="1"/>
          </p:cNvPicPr>
          <p:nvPr>
            <p:ph sz="half" idx="1"/>
          </p:nvPr>
        </p:nvPicPr>
        <p:blipFill>
          <a:blip r:embed="rId2"/>
          <a:stretch>
            <a:fillRect/>
          </a:stretch>
        </p:blipFill>
        <p:spPr>
          <a:xfrm>
            <a:off x="431800" y="2373335"/>
            <a:ext cx="4038600" cy="2855867"/>
          </a:xfrm>
          <a:prstGeom prst="rect">
            <a:avLst/>
          </a:prstGeom>
        </p:spPr>
      </p:pic>
      <p:pic>
        <p:nvPicPr>
          <p:cNvPr id="7" name="内容占位符 6"/>
          <p:cNvPicPr>
            <a:picLocks noGrp="1" noChangeAspect="1"/>
          </p:cNvPicPr>
          <p:nvPr>
            <p:ph sz="half" idx="2"/>
          </p:nvPr>
        </p:nvPicPr>
        <p:blipFill>
          <a:blip r:embed="rId3"/>
          <a:stretch>
            <a:fillRect/>
          </a:stretch>
        </p:blipFill>
        <p:spPr>
          <a:xfrm>
            <a:off x="4622800" y="2373335"/>
            <a:ext cx="4038600" cy="2855867"/>
          </a:xfrm>
          <a:prstGeom prst="rect">
            <a:avLst/>
          </a:prstGeom>
        </p:spPr>
      </p:pic>
      <p:sp>
        <p:nvSpPr>
          <p:cNvPr id="8" name="文本框 7"/>
          <p:cNvSpPr txBox="1"/>
          <p:nvPr/>
        </p:nvSpPr>
        <p:spPr>
          <a:xfrm>
            <a:off x="1743213" y="5606703"/>
            <a:ext cx="1415772" cy="461665"/>
          </a:xfrm>
          <a:prstGeom prst="rect">
            <a:avLst/>
          </a:prstGeom>
          <a:noFill/>
        </p:spPr>
        <p:txBody>
          <a:bodyPr wrap="none" rtlCol="0">
            <a:spAutoFit/>
          </a:bodyPr>
          <a:lstStyle/>
          <a:p>
            <a:r>
              <a:rPr lang="zh-CN" altLang="en-US" dirty="0" smtClean="0"/>
              <a:t>响应曲线</a:t>
            </a:r>
            <a:endParaRPr lang="zh-CN" altLang="en-US" dirty="0"/>
          </a:p>
        </p:txBody>
      </p:sp>
      <p:sp>
        <p:nvSpPr>
          <p:cNvPr id="9" name="文本框 8"/>
          <p:cNvSpPr txBox="1"/>
          <p:nvPr/>
        </p:nvSpPr>
        <p:spPr>
          <a:xfrm>
            <a:off x="5934214" y="5574430"/>
            <a:ext cx="1415772" cy="461665"/>
          </a:xfrm>
          <a:prstGeom prst="rect">
            <a:avLst/>
          </a:prstGeom>
          <a:noFill/>
        </p:spPr>
        <p:txBody>
          <a:bodyPr wrap="none" rtlCol="0">
            <a:spAutoFit/>
          </a:bodyPr>
          <a:lstStyle/>
          <a:p>
            <a:r>
              <a:rPr lang="zh-CN" altLang="en-US" dirty="0" smtClean="0"/>
              <a:t>误差曲线</a:t>
            </a:r>
            <a:endParaRPr lang="zh-CN" altLang="en-US" dirty="0"/>
          </a:p>
        </p:txBody>
      </p:sp>
    </p:spTree>
    <p:extLst>
      <p:ext uri="{BB962C8B-B14F-4D97-AF65-F5344CB8AC3E}">
        <p14:creationId xmlns:p14="http://schemas.microsoft.com/office/powerpoint/2010/main" val="297337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题一</a:t>
            </a:r>
            <a:endParaRPr lang="zh-CN" altLang="en-US" dirty="0"/>
          </a:p>
        </p:txBody>
      </p:sp>
      <p:pic>
        <p:nvPicPr>
          <p:cNvPr id="7" name="内容占位符 6"/>
          <p:cNvPicPr>
            <a:picLocks noGrp="1" noChangeAspect="1"/>
          </p:cNvPicPr>
          <p:nvPr>
            <p:ph idx="1"/>
          </p:nvPr>
        </p:nvPicPr>
        <p:blipFill>
          <a:blip r:embed="rId2"/>
          <a:stretch>
            <a:fillRect/>
          </a:stretch>
        </p:blipFill>
        <p:spPr>
          <a:xfrm>
            <a:off x="431800" y="1611134"/>
            <a:ext cx="8229600" cy="4380270"/>
          </a:xfrm>
          <a:prstGeom prst="rect">
            <a:avLst/>
          </a:prstGeom>
        </p:spPr>
      </p:pic>
    </p:spTree>
    <p:extLst>
      <p:ext uri="{BB962C8B-B14F-4D97-AF65-F5344CB8AC3E}">
        <p14:creationId xmlns:p14="http://schemas.microsoft.com/office/powerpoint/2010/main" val="40857672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题二</a:t>
            </a:r>
          </a:p>
        </p:txBody>
      </p:sp>
      <p:pic>
        <p:nvPicPr>
          <p:cNvPr id="7" name="内容占位符 6"/>
          <p:cNvPicPr>
            <a:picLocks noGrp="1" noChangeAspect="1"/>
          </p:cNvPicPr>
          <p:nvPr>
            <p:ph idx="1"/>
          </p:nvPr>
        </p:nvPicPr>
        <p:blipFill>
          <a:blip r:embed="rId2"/>
          <a:stretch>
            <a:fillRect/>
          </a:stretch>
        </p:blipFill>
        <p:spPr>
          <a:xfrm>
            <a:off x="431800" y="2641003"/>
            <a:ext cx="8229600" cy="2320531"/>
          </a:xfrm>
          <a:prstGeom prst="rect">
            <a:avLst/>
          </a:prstGeom>
        </p:spPr>
      </p:pic>
    </p:spTree>
    <p:extLst>
      <p:ext uri="{BB962C8B-B14F-4D97-AF65-F5344CB8AC3E}">
        <p14:creationId xmlns:p14="http://schemas.microsoft.com/office/powerpoint/2010/main" val="929020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FMRLC</a:t>
            </a:r>
            <a:r>
              <a:rPr lang="zh-CN" altLang="en-US" dirty="0" smtClean="0"/>
              <a:t>系统框图</a:t>
            </a:r>
            <a:endParaRPr lang="zh-CN" altLang="en-US" dirty="0"/>
          </a:p>
        </p:txBody>
      </p:sp>
      <p:pic>
        <p:nvPicPr>
          <p:cNvPr id="4" name="内容占位符 3"/>
          <p:cNvPicPr>
            <a:picLocks noGrp="1" noChangeAspect="1"/>
          </p:cNvPicPr>
          <p:nvPr>
            <p:ph idx="1"/>
          </p:nvPr>
        </p:nvPicPr>
        <p:blipFill>
          <a:blip r:embed="rId2"/>
          <a:stretch>
            <a:fillRect/>
          </a:stretch>
        </p:blipFill>
        <p:spPr>
          <a:xfrm>
            <a:off x="431800" y="1552837"/>
            <a:ext cx="8229600" cy="4496864"/>
          </a:xfrm>
          <a:prstGeom prst="rect">
            <a:avLst/>
          </a:prstGeom>
        </p:spPr>
      </p:pic>
    </p:spTree>
    <p:extLst>
      <p:ext uri="{BB962C8B-B14F-4D97-AF65-F5344CB8AC3E}">
        <p14:creationId xmlns:p14="http://schemas.microsoft.com/office/powerpoint/2010/main" val="3693714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Simulink</a:t>
            </a:r>
            <a:r>
              <a:rPr lang="zh-CN" altLang="en-US" dirty="0"/>
              <a:t>框图</a:t>
            </a:r>
          </a:p>
        </p:txBody>
      </p:sp>
      <p:pic>
        <p:nvPicPr>
          <p:cNvPr id="4" name="内容占位符 3"/>
          <p:cNvPicPr>
            <a:picLocks noGrp="1" noChangeAspect="1"/>
          </p:cNvPicPr>
          <p:nvPr>
            <p:ph idx="1"/>
          </p:nvPr>
        </p:nvPicPr>
        <p:blipFill>
          <a:blip r:embed="rId2"/>
          <a:stretch>
            <a:fillRect/>
          </a:stretch>
        </p:blipFill>
        <p:spPr>
          <a:xfrm>
            <a:off x="970809" y="1268760"/>
            <a:ext cx="7202381" cy="4630953"/>
          </a:xfrm>
          <a:prstGeom prst="rect">
            <a:avLst/>
          </a:prstGeom>
        </p:spPr>
      </p:pic>
    </p:spTree>
    <p:extLst>
      <p:ext uri="{BB962C8B-B14F-4D97-AF65-F5344CB8AC3E}">
        <p14:creationId xmlns:p14="http://schemas.microsoft.com/office/powerpoint/2010/main" val="3756837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模型初始化函数</a:t>
            </a:r>
            <a:endParaRPr lang="zh-CN" altLang="en-US" dirty="0"/>
          </a:p>
        </p:txBody>
      </p:sp>
      <p:pic>
        <p:nvPicPr>
          <p:cNvPr id="4" name="内容占位符 3"/>
          <p:cNvPicPr>
            <a:picLocks noGrp="1" noChangeAspect="1"/>
          </p:cNvPicPr>
          <p:nvPr>
            <p:ph idx="1"/>
          </p:nvPr>
        </p:nvPicPr>
        <p:blipFill>
          <a:blip r:embed="rId2"/>
          <a:stretch>
            <a:fillRect/>
          </a:stretch>
        </p:blipFill>
        <p:spPr>
          <a:xfrm>
            <a:off x="1020298" y="1052736"/>
            <a:ext cx="5133333" cy="4400000"/>
          </a:xfrm>
          <a:prstGeom prst="rect">
            <a:avLst/>
          </a:prstGeom>
        </p:spPr>
      </p:pic>
      <p:pic>
        <p:nvPicPr>
          <p:cNvPr id="5" name="图片 4"/>
          <p:cNvPicPr>
            <a:picLocks noChangeAspect="1"/>
          </p:cNvPicPr>
          <p:nvPr/>
        </p:nvPicPr>
        <p:blipFill>
          <a:blip r:embed="rId3"/>
          <a:stretch>
            <a:fillRect/>
          </a:stretch>
        </p:blipFill>
        <p:spPr>
          <a:xfrm>
            <a:off x="4324769" y="2492896"/>
            <a:ext cx="4035714" cy="1095238"/>
          </a:xfrm>
          <a:prstGeom prst="rect">
            <a:avLst/>
          </a:prstGeom>
          <a:ln w="28575">
            <a:solidFill>
              <a:srgbClr val="C00000"/>
            </a:solidFill>
          </a:ln>
        </p:spPr>
      </p:pic>
      <p:sp>
        <p:nvSpPr>
          <p:cNvPr id="7" name="文本框 6"/>
          <p:cNvSpPr txBox="1"/>
          <p:nvPr/>
        </p:nvSpPr>
        <p:spPr>
          <a:xfrm>
            <a:off x="921171" y="5790455"/>
            <a:ext cx="6846746" cy="461665"/>
          </a:xfrm>
          <a:prstGeom prst="rect">
            <a:avLst/>
          </a:prstGeom>
          <a:noFill/>
        </p:spPr>
        <p:txBody>
          <a:bodyPr wrap="none" rtlCol="0">
            <a:spAutoFit/>
          </a:bodyPr>
          <a:lstStyle/>
          <a:p>
            <a:r>
              <a:rPr lang="zh-CN" altLang="en-US" dirty="0" smtClean="0"/>
              <a:t>通过定义全局变量在多个</a:t>
            </a:r>
            <a:r>
              <a:rPr lang="en-US" altLang="zh-CN" dirty="0" smtClean="0"/>
              <a:t>s-function</a:t>
            </a:r>
            <a:r>
              <a:rPr lang="zh-CN" altLang="en-US" dirty="0" smtClean="0"/>
              <a:t>之间传递参数</a:t>
            </a:r>
            <a:endParaRPr lang="zh-CN" altLang="en-US" dirty="0"/>
          </a:p>
        </p:txBody>
      </p:sp>
    </p:spTree>
    <p:extLst>
      <p:ext uri="{BB962C8B-B14F-4D97-AF65-F5344CB8AC3E}">
        <p14:creationId xmlns:p14="http://schemas.microsoft.com/office/powerpoint/2010/main" val="1701743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模糊控制器的</a:t>
            </a:r>
            <a:r>
              <a:rPr lang="en-US" altLang="zh-CN" dirty="0"/>
              <a:t>S-function</a:t>
            </a:r>
            <a:endParaRPr lang="zh-CN" altLang="en-US" b="0" dirty="0"/>
          </a:p>
        </p:txBody>
      </p:sp>
      <p:pic>
        <p:nvPicPr>
          <p:cNvPr id="4" name="内容占位符 3"/>
          <p:cNvPicPr>
            <a:picLocks noGrp="1" noChangeAspect="1"/>
          </p:cNvPicPr>
          <p:nvPr>
            <p:ph idx="1"/>
          </p:nvPr>
        </p:nvPicPr>
        <p:blipFill>
          <a:blip r:embed="rId2"/>
          <a:stretch>
            <a:fillRect/>
          </a:stretch>
        </p:blipFill>
        <p:spPr>
          <a:xfrm>
            <a:off x="1914857" y="1881414"/>
            <a:ext cx="5314286" cy="4085714"/>
          </a:xfrm>
          <a:prstGeom prst="rect">
            <a:avLst/>
          </a:prstGeom>
        </p:spPr>
      </p:pic>
    </p:spTree>
    <p:extLst>
      <p:ext uri="{BB962C8B-B14F-4D97-AF65-F5344CB8AC3E}">
        <p14:creationId xmlns:p14="http://schemas.microsoft.com/office/powerpoint/2010/main" val="4255297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知识库修正器的</a:t>
            </a:r>
            <a:r>
              <a:rPr lang="en-US" altLang="zh-CN" dirty="0" smtClean="0"/>
              <a:t>S-function</a:t>
            </a:r>
            <a:endParaRPr lang="zh-CN" altLang="en-US" dirty="0"/>
          </a:p>
        </p:txBody>
      </p:sp>
      <p:pic>
        <p:nvPicPr>
          <p:cNvPr id="4" name="内容占位符 3"/>
          <p:cNvPicPr>
            <a:picLocks noGrp="1" noChangeAspect="1"/>
          </p:cNvPicPr>
          <p:nvPr>
            <p:ph idx="1"/>
          </p:nvPr>
        </p:nvPicPr>
        <p:blipFill>
          <a:blip r:embed="rId2"/>
          <a:stretch>
            <a:fillRect/>
          </a:stretch>
        </p:blipFill>
        <p:spPr>
          <a:xfrm>
            <a:off x="1101762" y="1052736"/>
            <a:ext cx="6940476" cy="5392858"/>
          </a:xfrm>
          <a:prstGeom prst="rect">
            <a:avLst/>
          </a:prstGeom>
        </p:spPr>
      </p:pic>
    </p:spTree>
    <p:extLst>
      <p:ext uri="{BB962C8B-B14F-4D97-AF65-F5344CB8AC3E}">
        <p14:creationId xmlns:p14="http://schemas.microsoft.com/office/powerpoint/2010/main" val="2567435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学习机制</a:t>
            </a:r>
            <a:endParaRPr lang="zh-CN" altLang="en-US" dirty="0"/>
          </a:p>
        </p:txBody>
      </p:sp>
      <p:pic>
        <p:nvPicPr>
          <p:cNvPr id="6" name="内容占位符 5"/>
          <p:cNvPicPr>
            <a:picLocks noGrp="1" noChangeAspect="1"/>
          </p:cNvPicPr>
          <p:nvPr>
            <p:ph sz="half" idx="1"/>
          </p:nvPr>
        </p:nvPicPr>
        <p:blipFill>
          <a:blip r:embed="rId2"/>
          <a:stretch>
            <a:fillRect/>
          </a:stretch>
        </p:blipFill>
        <p:spPr>
          <a:xfrm>
            <a:off x="431800" y="2678105"/>
            <a:ext cx="4038600" cy="3016263"/>
          </a:xfrm>
          <a:prstGeom prst="rect">
            <a:avLst/>
          </a:prstGeom>
        </p:spPr>
      </p:pic>
      <p:pic>
        <p:nvPicPr>
          <p:cNvPr id="5" name="内容占位符 4"/>
          <p:cNvPicPr>
            <a:picLocks noGrp="1" noChangeAspect="1"/>
          </p:cNvPicPr>
          <p:nvPr>
            <p:ph sz="half" idx="2"/>
          </p:nvPr>
        </p:nvPicPr>
        <p:blipFill>
          <a:blip r:embed="rId3"/>
          <a:stretch>
            <a:fillRect/>
          </a:stretch>
        </p:blipFill>
        <p:spPr>
          <a:xfrm>
            <a:off x="4622800" y="2678105"/>
            <a:ext cx="4038600" cy="3016263"/>
          </a:xfrm>
          <a:prstGeom prst="rect">
            <a:avLst/>
          </a:prstGeom>
        </p:spPr>
      </p:pic>
      <p:sp>
        <p:nvSpPr>
          <p:cNvPr id="7" name="文本框 6"/>
          <p:cNvSpPr txBox="1"/>
          <p:nvPr/>
        </p:nvSpPr>
        <p:spPr>
          <a:xfrm>
            <a:off x="1281548" y="5991671"/>
            <a:ext cx="2339103" cy="461665"/>
          </a:xfrm>
          <a:prstGeom prst="rect">
            <a:avLst/>
          </a:prstGeom>
          <a:noFill/>
        </p:spPr>
        <p:txBody>
          <a:bodyPr wrap="none" rtlCol="0">
            <a:spAutoFit/>
          </a:bodyPr>
          <a:lstStyle/>
          <a:p>
            <a:r>
              <a:rPr lang="zh-CN" altLang="en-US" dirty="0" smtClean="0"/>
              <a:t>初始隶属</a:t>
            </a:r>
            <a:r>
              <a:rPr lang="zh-CN" altLang="en-US" dirty="0"/>
              <a:t>度</a:t>
            </a:r>
            <a:r>
              <a:rPr lang="zh-CN" altLang="en-US" dirty="0" smtClean="0"/>
              <a:t>函数</a:t>
            </a:r>
            <a:endParaRPr lang="zh-CN" altLang="en-US" dirty="0"/>
          </a:p>
        </p:txBody>
      </p:sp>
      <p:sp>
        <p:nvSpPr>
          <p:cNvPr id="8" name="文本框 7"/>
          <p:cNvSpPr txBox="1"/>
          <p:nvPr/>
        </p:nvSpPr>
        <p:spPr>
          <a:xfrm>
            <a:off x="5164774" y="5959398"/>
            <a:ext cx="2954655" cy="461665"/>
          </a:xfrm>
          <a:prstGeom prst="rect">
            <a:avLst/>
          </a:prstGeom>
          <a:noFill/>
        </p:spPr>
        <p:txBody>
          <a:bodyPr wrap="none" rtlCol="0">
            <a:spAutoFit/>
          </a:bodyPr>
          <a:lstStyle/>
          <a:p>
            <a:r>
              <a:rPr lang="zh-CN" altLang="en-US" dirty="0" smtClean="0"/>
              <a:t>学习后的隶属</a:t>
            </a:r>
            <a:r>
              <a:rPr lang="zh-CN" altLang="en-US" dirty="0"/>
              <a:t>度</a:t>
            </a:r>
            <a:r>
              <a:rPr lang="zh-CN" altLang="en-US" dirty="0" smtClean="0"/>
              <a:t>函数</a:t>
            </a:r>
            <a:endParaRPr lang="zh-CN" altLang="en-US" dirty="0"/>
          </a:p>
        </p:txBody>
      </p:sp>
      <p:sp>
        <p:nvSpPr>
          <p:cNvPr id="9" name="矩形 8"/>
          <p:cNvSpPr/>
          <p:nvPr/>
        </p:nvSpPr>
        <p:spPr>
          <a:xfrm>
            <a:off x="679156" y="1349917"/>
            <a:ext cx="7785688" cy="461665"/>
          </a:xfrm>
          <a:prstGeom prst="rect">
            <a:avLst/>
          </a:prstGeom>
        </p:spPr>
        <p:txBody>
          <a:bodyPr wrap="square">
            <a:spAutoFit/>
          </a:bodyPr>
          <a:lstStyle/>
          <a:p>
            <a:pPr algn="l"/>
            <a:r>
              <a:rPr lang="zh-CN" altLang="en-US" dirty="0"/>
              <a:t>调整控制器输入语言变量模糊子集的隶属</a:t>
            </a:r>
            <a:r>
              <a:rPr lang="zh-CN" altLang="en-US" dirty="0" smtClean="0"/>
              <a:t>函数</a:t>
            </a:r>
            <a:r>
              <a:rPr lang="zh-CN" altLang="en-US" dirty="0"/>
              <a:t>的中心值</a:t>
            </a:r>
            <a:r>
              <a:rPr lang="zh-CN" altLang="en-US" dirty="0" smtClean="0"/>
              <a:t>。</a:t>
            </a:r>
            <a:endParaRPr lang="zh-CN" altLang="en-US" dirty="0"/>
          </a:p>
        </p:txBody>
      </p:sp>
      <p:pic>
        <p:nvPicPr>
          <p:cNvPr id="10" name="图片 9"/>
          <p:cNvPicPr>
            <a:picLocks noChangeAspect="1"/>
          </p:cNvPicPr>
          <p:nvPr/>
        </p:nvPicPr>
        <p:blipFill>
          <a:blip r:embed="rId4"/>
          <a:stretch>
            <a:fillRect/>
          </a:stretch>
        </p:blipFill>
        <p:spPr>
          <a:xfrm>
            <a:off x="1497000" y="1882934"/>
            <a:ext cx="6150000" cy="614286"/>
          </a:xfrm>
          <a:prstGeom prst="rect">
            <a:avLst/>
          </a:prstGeom>
        </p:spPr>
      </p:pic>
      <p:sp>
        <p:nvSpPr>
          <p:cNvPr id="11" name="椭圆 10"/>
          <p:cNvSpPr/>
          <p:nvPr/>
        </p:nvSpPr>
        <p:spPr bwMode="auto">
          <a:xfrm>
            <a:off x="3764480" y="5013176"/>
            <a:ext cx="683587" cy="597870"/>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2" name="椭圆 11"/>
          <p:cNvSpPr/>
          <p:nvPr/>
        </p:nvSpPr>
        <p:spPr bwMode="auto">
          <a:xfrm>
            <a:off x="7977813" y="5013176"/>
            <a:ext cx="683587" cy="597870"/>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951577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仿真结果</a:t>
            </a:r>
            <a:endParaRPr lang="zh-CN" altLang="en-US" dirty="0"/>
          </a:p>
        </p:txBody>
      </p:sp>
      <p:pic>
        <p:nvPicPr>
          <p:cNvPr id="7" name="内容占位符 6"/>
          <p:cNvPicPr>
            <a:picLocks noGrp="1" noChangeAspect="1"/>
          </p:cNvPicPr>
          <p:nvPr>
            <p:ph sz="half" idx="1"/>
          </p:nvPr>
        </p:nvPicPr>
        <p:blipFill>
          <a:blip r:embed="rId2"/>
          <a:stretch>
            <a:fillRect/>
          </a:stretch>
        </p:blipFill>
        <p:spPr>
          <a:xfrm>
            <a:off x="431800" y="2373335"/>
            <a:ext cx="4038600" cy="2855867"/>
          </a:xfrm>
          <a:prstGeom prst="rect">
            <a:avLst/>
          </a:prstGeom>
        </p:spPr>
      </p:pic>
      <p:pic>
        <p:nvPicPr>
          <p:cNvPr id="8" name="内容占位符 7"/>
          <p:cNvPicPr>
            <a:picLocks noGrp="1" noChangeAspect="1"/>
          </p:cNvPicPr>
          <p:nvPr>
            <p:ph sz="half" idx="2"/>
          </p:nvPr>
        </p:nvPicPr>
        <p:blipFill>
          <a:blip r:embed="rId3"/>
          <a:stretch>
            <a:fillRect/>
          </a:stretch>
        </p:blipFill>
        <p:spPr>
          <a:xfrm>
            <a:off x="4622800" y="2373335"/>
            <a:ext cx="4038600" cy="2855867"/>
          </a:xfrm>
          <a:prstGeom prst="rect">
            <a:avLst/>
          </a:prstGeom>
        </p:spPr>
      </p:pic>
      <p:sp>
        <p:nvSpPr>
          <p:cNvPr id="9" name="文本框 8"/>
          <p:cNvSpPr txBox="1"/>
          <p:nvPr/>
        </p:nvSpPr>
        <p:spPr>
          <a:xfrm>
            <a:off x="1743213" y="5606703"/>
            <a:ext cx="1415772" cy="461665"/>
          </a:xfrm>
          <a:prstGeom prst="rect">
            <a:avLst/>
          </a:prstGeom>
          <a:noFill/>
        </p:spPr>
        <p:txBody>
          <a:bodyPr wrap="none" rtlCol="0">
            <a:spAutoFit/>
          </a:bodyPr>
          <a:lstStyle/>
          <a:p>
            <a:r>
              <a:rPr lang="zh-CN" altLang="en-US" dirty="0" smtClean="0"/>
              <a:t>响应曲线</a:t>
            </a:r>
            <a:endParaRPr lang="zh-CN" altLang="en-US" dirty="0"/>
          </a:p>
        </p:txBody>
      </p:sp>
      <p:sp>
        <p:nvSpPr>
          <p:cNvPr id="10" name="文本框 9"/>
          <p:cNvSpPr txBox="1"/>
          <p:nvPr/>
        </p:nvSpPr>
        <p:spPr>
          <a:xfrm>
            <a:off x="5934214" y="5574430"/>
            <a:ext cx="1415772" cy="461665"/>
          </a:xfrm>
          <a:prstGeom prst="rect">
            <a:avLst/>
          </a:prstGeom>
          <a:noFill/>
        </p:spPr>
        <p:txBody>
          <a:bodyPr wrap="none" rtlCol="0">
            <a:spAutoFit/>
          </a:bodyPr>
          <a:lstStyle/>
          <a:p>
            <a:r>
              <a:rPr lang="zh-CN" altLang="en-US" dirty="0" smtClean="0"/>
              <a:t>误差曲线</a:t>
            </a:r>
            <a:endParaRPr lang="zh-CN" altLang="en-US" dirty="0"/>
          </a:p>
        </p:txBody>
      </p:sp>
    </p:spTree>
    <p:extLst>
      <p:ext uri="{BB962C8B-B14F-4D97-AF65-F5344CB8AC3E}">
        <p14:creationId xmlns:p14="http://schemas.microsoft.com/office/powerpoint/2010/main" val="2780327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题三</a:t>
            </a:r>
            <a:endParaRPr lang="zh-CN" altLang="en-US" dirty="0"/>
          </a:p>
        </p:txBody>
      </p:sp>
      <p:pic>
        <p:nvPicPr>
          <p:cNvPr id="10" name="内容占位符 9"/>
          <p:cNvPicPr>
            <a:picLocks noGrp="1" noChangeAspect="1"/>
          </p:cNvPicPr>
          <p:nvPr>
            <p:ph idx="1"/>
          </p:nvPr>
        </p:nvPicPr>
        <p:blipFill>
          <a:blip r:embed="rId2"/>
          <a:stretch>
            <a:fillRect/>
          </a:stretch>
        </p:blipFill>
        <p:spPr>
          <a:xfrm>
            <a:off x="431800" y="2625612"/>
            <a:ext cx="8229600" cy="2351314"/>
          </a:xfrm>
          <a:prstGeom prst="rect">
            <a:avLst/>
          </a:prstGeom>
        </p:spPr>
      </p:pic>
    </p:spTree>
    <p:extLst>
      <p:ext uri="{BB962C8B-B14F-4D97-AF65-F5344CB8AC3E}">
        <p14:creationId xmlns:p14="http://schemas.microsoft.com/office/powerpoint/2010/main" val="1290068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历史发展</a:t>
            </a:r>
            <a:endParaRPr lang="zh-CN" altLang="en-US" dirty="0"/>
          </a:p>
        </p:txBody>
      </p:sp>
      <p:sp>
        <p:nvSpPr>
          <p:cNvPr id="3" name="内容占位符 2"/>
          <p:cNvSpPr>
            <a:spLocks noGrp="1"/>
          </p:cNvSpPr>
          <p:nvPr>
            <p:ph idx="1"/>
          </p:nvPr>
        </p:nvSpPr>
        <p:spPr/>
        <p:txBody>
          <a:bodyPr/>
          <a:lstStyle/>
          <a:p>
            <a:r>
              <a:rPr lang="en-US" altLang="zh-CN" sz="2400" dirty="0" smtClean="0"/>
              <a:t>50</a:t>
            </a:r>
            <a:r>
              <a:rPr lang="zh-CN" altLang="en-US" sz="2400" dirty="0"/>
              <a:t>年代末，前苏联</a:t>
            </a:r>
            <a:r>
              <a:rPr lang="zh-CN" altLang="en-US" sz="2400" dirty="0" smtClean="0"/>
              <a:t>科学家</a:t>
            </a:r>
            <a:r>
              <a:rPr lang="en-US" altLang="zh-CN" sz="2400" dirty="0" err="1" smtClean="0"/>
              <a:t>Emelyanov</a:t>
            </a:r>
            <a:r>
              <a:rPr lang="zh-CN" altLang="en-US" sz="2400" dirty="0"/>
              <a:t>和</a:t>
            </a:r>
            <a:r>
              <a:rPr lang="en-US" altLang="zh-CN" sz="2400" dirty="0" err="1" smtClean="0"/>
              <a:t>Utkin</a:t>
            </a:r>
            <a:r>
              <a:rPr lang="zh-CN" altLang="en-US" sz="2400" dirty="0"/>
              <a:t>等首次提出滑模</a:t>
            </a:r>
            <a:r>
              <a:rPr lang="zh-CN" altLang="en-US" sz="2400" dirty="0" smtClean="0"/>
              <a:t>变结构控制</a:t>
            </a:r>
            <a:r>
              <a:rPr lang="en-US" altLang="zh-CN" sz="2400" dirty="0"/>
              <a:t>(Sliding Mode Controller, SMC)</a:t>
            </a:r>
            <a:r>
              <a:rPr lang="zh-CN" altLang="en-US" sz="2400" dirty="0"/>
              <a:t>理论，</a:t>
            </a:r>
            <a:r>
              <a:rPr lang="zh-CN" altLang="en-US" sz="2400" dirty="0" smtClean="0"/>
              <a:t>以</a:t>
            </a:r>
            <a:r>
              <a:rPr lang="zh-CN" altLang="en-US" sz="2400" dirty="0"/>
              <a:t>误差及其导数作为输入变量研究单输入单输出线性系统的</a:t>
            </a:r>
            <a:r>
              <a:rPr lang="zh-CN" altLang="en-US" sz="2400" dirty="0" smtClean="0"/>
              <a:t>变结构控制。</a:t>
            </a:r>
            <a:endParaRPr lang="en-US" altLang="zh-CN" sz="2400" dirty="0"/>
          </a:p>
          <a:p>
            <a:r>
              <a:rPr lang="en-US" altLang="zh-CN" sz="2400" dirty="0"/>
              <a:t>60 </a:t>
            </a:r>
            <a:r>
              <a:rPr lang="zh-CN" altLang="en-US" sz="2400" dirty="0"/>
              <a:t>年代末</a:t>
            </a:r>
            <a:r>
              <a:rPr lang="zh-CN" altLang="en-US" sz="2400" dirty="0" smtClean="0"/>
              <a:t>，西方</a:t>
            </a:r>
            <a:r>
              <a:rPr lang="zh-CN" altLang="en-US" sz="2400" dirty="0"/>
              <a:t>学者的加入，使得滑模控制理论更加完善，所研究的对象也由单输入单输出</a:t>
            </a:r>
            <a:r>
              <a:rPr lang="zh-CN" altLang="en-US" sz="2400" dirty="0" smtClean="0"/>
              <a:t>系统扩大</a:t>
            </a:r>
            <a:r>
              <a:rPr lang="zh-CN" altLang="en-US" sz="2400" dirty="0"/>
              <a:t>到多输入多输出系统和非线性系统，在此期间滑模控制理论取得了较大的进展</a:t>
            </a:r>
            <a:r>
              <a:rPr lang="zh-CN" altLang="en-US" sz="2400" dirty="0" smtClean="0"/>
              <a:t>，给</a:t>
            </a:r>
            <a:r>
              <a:rPr lang="zh-CN" altLang="en-US" sz="2400" dirty="0"/>
              <a:t>出了滑模的唯一性</a:t>
            </a:r>
            <a:r>
              <a:rPr lang="zh-CN" altLang="en-US" sz="2400" dirty="0" smtClean="0"/>
              <a:t>条件。</a:t>
            </a:r>
            <a:endParaRPr lang="en-US" altLang="zh-CN" sz="2400" dirty="0"/>
          </a:p>
          <a:p>
            <a:r>
              <a:rPr lang="en-US" altLang="zh-CN" sz="2400" dirty="0"/>
              <a:t>80 </a:t>
            </a:r>
            <a:r>
              <a:rPr lang="zh-CN" altLang="en-US" sz="2400" dirty="0"/>
              <a:t>年代至今，随着计算机技术以及大功率电子切换器件的迅速发展，</a:t>
            </a:r>
            <a:r>
              <a:rPr lang="zh-CN" altLang="en-US" sz="2400" dirty="0" smtClean="0"/>
              <a:t>使得</a:t>
            </a:r>
            <a:r>
              <a:rPr lang="zh-CN" altLang="en-US" sz="2400" dirty="0"/>
              <a:t>滑模控制器由理论走向工程应用成为可能，由此滑模变结构控制理论和应用</a:t>
            </a:r>
            <a:r>
              <a:rPr lang="zh-CN" altLang="en-US" sz="2400" dirty="0" smtClean="0"/>
              <a:t>研究开始</a:t>
            </a:r>
            <a:r>
              <a:rPr lang="zh-CN" altLang="en-US" sz="2400" dirty="0"/>
              <a:t>进入快速发展的</a:t>
            </a:r>
            <a:r>
              <a:rPr lang="zh-CN" altLang="en-US" sz="2400" dirty="0" smtClean="0"/>
              <a:t>新时期。</a:t>
            </a:r>
            <a:endParaRPr lang="zh-CN" altLang="en-US" sz="2400" dirty="0"/>
          </a:p>
        </p:txBody>
      </p:sp>
    </p:spTree>
    <p:extLst>
      <p:ext uri="{BB962C8B-B14F-4D97-AF65-F5344CB8AC3E}">
        <p14:creationId xmlns:p14="http://schemas.microsoft.com/office/powerpoint/2010/main" val="342251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Simulink</a:t>
            </a:r>
            <a:r>
              <a:rPr lang="zh-CN" altLang="en-US" dirty="0" smtClean="0"/>
              <a:t>框图</a:t>
            </a:r>
            <a:endParaRPr lang="zh-CN" altLang="en-US" dirty="0"/>
          </a:p>
        </p:txBody>
      </p:sp>
      <p:pic>
        <p:nvPicPr>
          <p:cNvPr id="4" name="内容占位符 3"/>
          <p:cNvPicPr>
            <a:picLocks noGrp="1" noChangeAspect="1"/>
          </p:cNvPicPr>
          <p:nvPr>
            <p:ph idx="1"/>
          </p:nvPr>
        </p:nvPicPr>
        <p:blipFill>
          <a:blip r:embed="rId2"/>
          <a:stretch>
            <a:fillRect/>
          </a:stretch>
        </p:blipFill>
        <p:spPr>
          <a:xfrm>
            <a:off x="684609" y="1916832"/>
            <a:ext cx="7774781" cy="3512344"/>
          </a:xfrm>
          <a:prstGeom prst="rect">
            <a:avLst/>
          </a:prstGeom>
        </p:spPr>
      </p:pic>
    </p:spTree>
    <p:extLst>
      <p:ext uri="{BB962C8B-B14F-4D97-AF65-F5344CB8AC3E}">
        <p14:creationId xmlns:p14="http://schemas.microsoft.com/office/powerpoint/2010/main" val="1713628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原理</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920913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优点</a:t>
            </a:r>
          </a:p>
        </p:txBody>
      </p:sp>
      <p:sp>
        <p:nvSpPr>
          <p:cNvPr id="3" name="内容占位符 2"/>
          <p:cNvSpPr>
            <a:spLocks noGrp="1"/>
          </p:cNvSpPr>
          <p:nvPr>
            <p:ph idx="1"/>
          </p:nvPr>
        </p:nvSpPr>
        <p:spPr/>
        <p:txBody>
          <a:bodyPr/>
          <a:lstStyle/>
          <a:p>
            <a:pPr marL="0" indent="0">
              <a:buNone/>
            </a:pPr>
            <a:r>
              <a:rPr lang="zh-CN" altLang="zh-CN" dirty="0"/>
              <a:t>滑模控制以实现简单，和对满足匹配条件的外界干扰、模型的不确定性和未建模动态具有</a:t>
            </a:r>
            <a:r>
              <a:rPr lang="zh-CN" altLang="zh-CN" dirty="0" smtClean="0"/>
              <a:t>不变性</a:t>
            </a:r>
            <a:r>
              <a:rPr lang="zh-CN" altLang="zh-CN" dirty="0"/>
              <a:t>（亦称作完全鲁棒性）而著称。</a:t>
            </a:r>
            <a:endParaRPr lang="zh-CN" altLang="en-US" dirty="0"/>
          </a:p>
        </p:txBody>
      </p:sp>
    </p:spTree>
    <p:extLst>
      <p:ext uri="{BB962C8B-B14F-4D97-AF65-F5344CB8AC3E}">
        <p14:creationId xmlns:p14="http://schemas.microsoft.com/office/powerpoint/2010/main" val="2184537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	</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zh-CN" sz="2400" dirty="0" smtClean="0"/>
              <a:t>抖振</a:t>
            </a:r>
            <a:r>
              <a:rPr lang="zh-CN" altLang="zh-CN" sz="2400" dirty="0"/>
              <a:t>问题：主要是由未建模的串联动态引起，同时切换装置的非理想性也是一个重要原因；</a:t>
            </a:r>
          </a:p>
          <a:p>
            <a:pPr marL="514350" indent="-514350">
              <a:buFont typeface="+mj-lt"/>
              <a:buAutoNum type="arabicPeriod"/>
            </a:pPr>
            <a:r>
              <a:rPr lang="zh-CN" altLang="zh-CN" sz="2400" dirty="0" smtClean="0"/>
              <a:t>控制精度</a:t>
            </a:r>
            <a:r>
              <a:rPr lang="zh-CN" altLang="zh-CN" sz="2400" dirty="0"/>
              <a:t>问题：在实际的、采样实现的传统滑模控制算法中，滑动误差正比于采样时间τ，也就是说，有限时间到达的传统滑模在具有零阶保持器的离散控制下，系统的状态保持在滑动模态上的精度是采样时间的一阶无穷小，即</a:t>
            </a:r>
            <a:r>
              <a:rPr lang="en-US" altLang="zh-CN" sz="2400" dirty="0"/>
              <a:t>O(</a:t>
            </a:r>
            <a:r>
              <a:rPr lang="zh-CN" altLang="zh-CN" sz="2400" dirty="0"/>
              <a:t>τ</a:t>
            </a:r>
            <a:r>
              <a:rPr lang="en-US" altLang="zh-CN" sz="2400" dirty="0"/>
              <a:t>) </a:t>
            </a:r>
            <a:r>
              <a:rPr lang="zh-CN" altLang="zh-CN" sz="2400" dirty="0"/>
              <a:t>；</a:t>
            </a:r>
          </a:p>
          <a:p>
            <a:pPr marL="514350" indent="-514350">
              <a:buFont typeface="+mj-lt"/>
              <a:buAutoNum type="arabicPeriod"/>
            </a:pPr>
            <a:r>
              <a:rPr lang="zh-CN" altLang="zh-CN" sz="2400" dirty="0" smtClean="0"/>
              <a:t>相对</a:t>
            </a:r>
            <a:r>
              <a:rPr lang="zh-CN" altLang="zh-CN" sz="2400" dirty="0"/>
              <a:t>阶的限制：传统滑模控制只有在系统关于滑模变量</a:t>
            </a:r>
            <a:r>
              <a:rPr lang="en-US" altLang="zh-CN" sz="2400" dirty="0"/>
              <a:t>s</a:t>
            </a:r>
            <a:r>
              <a:rPr lang="zh-CN" altLang="zh-CN" sz="2400" dirty="0"/>
              <a:t>的相对阶是</a:t>
            </a:r>
            <a:r>
              <a:rPr lang="en-US" altLang="zh-CN" sz="2400" dirty="0"/>
              <a:t>1</a:t>
            </a:r>
            <a:r>
              <a:rPr lang="zh-CN" altLang="zh-CN" sz="2400" dirty="0"/>
              <a:t>时才能应用，也就是说，控制量</a:t>
            </a:r>
            <a:r>
              <a:rPr lang="en-US" altLang="zh-CN" sz="2400" dirty="0"/>
              <a:t>u</a:t>
            </a:r>
            <a:r>
              <a:rPr lang="zh-CN" altLang="zh-CN" sz="2400" dirty="0"/>
              <a:t>必须显式出现在</a:t>
            </a:r>
            <a:r>
              <a:rPr lang="en-US" altLang="zh-CN" sz="2400" dirty="0"/>
              <a:t>s</a:t>
            </a:r>
            <a:r>
              <a:rPr lang="zh-CN" altLang="zh-CN" sz="2400" dirty="0"/>
              <a:t>中，这样就限制了滑模面的设计</a:t>
            </a:r>
            <a:r>
              <a:rPr lang="zh-CN" altLang="zh-CN" sz="2400" dirty="0" smtClean="0"/>
              <a:t>。</a:t>
            </a:r>
            <a:endParaRPr lang="zh-CN" altLang="zh-CN" sz="2400" dirty="0"/>
          </a:p>
        </p:txBody>
      </p:sp>
    </p:spTree>
    <p:extLst>
      <p:ext uri="{BB962C8B-B14F-4D97-AF65-F5344CB8AC3E}">
        <p14:creationId xmlns:p14="http://schemas.microsoft.com/office/powerpoint/2010/main" val="3458279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与模糊控制相结合</a:t>
            </a:r>
            <a:endParaRPr lang="zh-CN" altLang="en-US" dirty="0"/>
          </a:p>
        </p:txBody>
      </p:sp>
      <p:sp>
        <p:nvSpPr>
          <p:cNvPr id="3" name="内容占位符 2"/>
          <p:cNvSpPr>
            <a:spLocks noGrp="1"/>
          </p:cNvSpPr>
          <p:nvPr>
            <p:ph idx="1"/>
          </p:nvPr>
        </p:nvSpPr>
        <p:spPr/>
        <p:txBody>
          <a:bodyPr/>
          <a:lstStyle/>
          <a:p>
            <a:pPr marL="0" indent="0">
              <a:buNone/>
            </a:pPr>
            <a:r>
              <a:rPr lang="zh-CN" altLang="en-US" dirty="0"/>
              <a:t>组合</a:t>
            </a:r>
            <a:r>
              <a:rPr lang="zh-CN" altLang="en-US" dirty="0" smtClean="0"/>
              <a:t>方式</a:t>
            </a:r>
            <a:r>
              <a:rPr lang="en-US" altLang="zh-CN" dirty="0"/>
              <a:t>(Combination Trend)</a:t>
            </a:r>
            <a:r>
              <a:rPr lang="zh-CN" altLang="en-US" dirty="0" smtClean="0"/>
              <a:t>，</a:t>
            </a:r>
            <a:r>
              <a:rPr lang="zh-CN" altLang="en-US" dirty="0"/>
              <a:t>以滑模控制器</a:t>
            </a:r>
            <a:r>
              <a:rPr lang="zh-CN" altLang="en-US" dirty="0" smtClean="0"/>
              <a:t>为主控制器</a:t>
            </a:r>
            <a:r>
              <a:rPr lang="zh-CN" altLang="en-US" dirty="0"/>
              <a:t>，模糊逻辑系统以辅助功能的形式出现，主要形式有</a:t>
            </a:r>
            <a:r>
              <a:rPr lang="zh-CN" altLang="en-US" dirty="0" smtClean="0"/>
              <a:t>：</a:t>
            </a:r>
            <a:endParaRPr lang="en-US" altLang="zh-CN" dirty="0" smtClean="0"/>
          </a:p>
          <a:p>
            <a:pPr marL="514350" indent="-514350">
              <a:buFont typeface="+mj-lt"/>
              <a:buAutoNum type="arabicPeriod"/>
            </a:pPr>
            <a:r>
              <a:rPr lang="zh-CN" altLang="en-US" dirty="0" smtClean="0"/>
              <a:t>模糊</a:t>
            </a:r>
            <a:r>
              <a:rPr lang="zh-CN" altLang="en-US" dirty="0"/>
              <a:t>化切换面</a:t>
            </a:r>
            <a:r>
              <a:rPr lang="zh-CN" altLang="en-US" dirty="0" smtClean="0"/>
              <a:t>以减轻</a:t>
            </a:r>
            <a:r>
              <a:rPr lang="zh-CN" altLang="en-US" dirty="0"/>
              <a:t>滑模控制器的抖振现象</a:t>
            </a:r>
            <a:r>
              <a:rPr lang="zh-CN" altLang="en-US" dirty="0" smtClean="0"/>
              <a:t>；</a:t>
            </a:r>
            <a:endParaRPr lang="en-US" altLang="zh-CN" dirty="0" smtClean="0"/>
          </a:p>
          <a:p>
            <a:pPr marL="514350" indent="-514350">
              <a:buFont typeface="+mj-lt"/>
              <a:buAutoNum type="arabicPeriod"/>
            </a:pPr>
            <a:r>
              <a:rPr lang="zh-CN" altLang="en-US" dirty="0" smtClean="0"/>
              <a:t>使用</a:t>
            </a:r>
            <a:r>
              <a:rPr lang="zh-CN" altLang="en-US" dirty="0"/>
              <a:t>模糊逻辑系统作为滑模控制器不连续控制项</a:t>
            </a:r>
            <a:r>
              <a:rPr lang="zh-CN" altLang="en-US" dirty="0" smtClean="0"/>
              <a:t>增益的调节器；</a:t>
            </a:r>
            <a:endParaRPr lang="en-US" altLang="zh-CN" dirty="0"/>
          </a:p>
          <a:p>
            <a:pPr marL="514350" indent="-514350">
              <a:buFont typeface="+mj-lt"/>
              <a:buAutoNum type="arabicPeriod"/>
            </a:pPr>
            <a:r>
              <a:rPr lang="zh-CN" altLang="en-US" dirty="0" smtClean="0"/>
              <a:t>根据</a:t>
            </a:r>
            <a:r>
              <a:rPr lang="zh-CN" altLang="en-US" dirty="0"/>
              <a:t>控制系统运行状态，应用模糊逻辑系统调整</a:t>
            </a:r>
            <a:r>
              <a:rPr lang="zh-CN" altLang="en-US" dirty="0" smtClean="0"/>
              <a:t>以系统</a:t>
            </a:r>
            <a:r>
              <a:rPr lang="zh-CN" altLang="en-US" dirty="0"/>
              <a:t>特性为</a:t>
            </a:r>
            <a:r>
              <a:rPr lang="zh-CN" altLang="en-US" dirty="0" smtClean="0"/>
              <a:t>基础而</a:t>
            </a:r>
            <a:r>
              <a:rPr lang="zh-CN" altLang="en-US" dirty="0"/>
              <a:t>定义的不同滑模控制器输出。</a:t>
            </a:r>
          </a:p>
        </p:txBody>
      </p:sp>
    </p:spTree>
    <p:extLst>
      <p:ext uri="{BB962C8B-B14F-4D97-AF65-F5344CB8AC3E}">
        <p14:creationId xmlns:p14="http://schemas.microsoft.com/office/powerpoint/2010/main" val="1130556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p:txBody>
          <a:bodyPr/>
          <a:lstStyle/>
          <a:p>
            <a:pPr marL="0" indent="0">
              <a:buNone/>
            </a:pPr>
            <a:r>
              <a:rPr lang="zh-CN" altLang="en-US" dirty="0"/>
              <a:t>根据动态系统在不同工况下的特性，可将其分为主控制器与从控制器，</a:t>
            </a:r>
            <a:r>
              <a:rPr lang="zh-CN" altLang="en-US" dirty="0" smtClean="0"/>
              <a:t>分别对应</a:t>
            </a:r>
            <a:r>
              <a:rPr lang="zh-CN" altLang="en-US" dirty="0"/>
              <a:t>于不同的工作</a:t>
            </a:r>
            <a:r>
              <a:rPr lang="zh-CN" altLang="en-US" dirty="0" smtClean="0"/>
              <a:t>频域</a:t>
            </a:r>
            <a:r>
              <a:rPr lang="zh-CN" altLang="en-US" dirty="0"/>
              <a:t>。</a:t>
            </a:r>
          </a:p>
        </p:txBody>
      </p:sp>
      <p:pic>
        <p:nvPicPr>
          <p:cNvPr id="6" name="图片 5"/>
          <p:cNvPicPr>
            <a:picLocks noChangeAspect="1"/>
          </p:cNvPicPr>
          <p:nvPr/>
        </p:nvPicPr>
        <p:blipFill>
          <a:blip r:embed="rId2"/>
          <a:stretch>
            <a:fillRect/>
          </a:stretch>
        </p:blipFill>
        <p:spPr>
          <a:xfrm>
            <a:off x="336954" y="3062436"/>
            <a:ext cx="8477250" cy="3390900"/>
          </a:xfrm>
          <a:prstGeom prst="rect">
            <a:avLst/>
          </a:prstGeom>
        </p:spPr>
      </p:pic>
    </p:spTree>
    <p:extLst>
      <p:ext uri="{BB962C8B-B14F-4D97-AF65-F5344CB8AC3E}">
        <p14:creationId xmlns:p14="http://schemas.microsoft.com/office/powerpoint/2010/main" val="1651902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与模糊控制相结合</a:t>
            </a:r>
            <a:endParaRPr lang="zh-CN" altLang="en-US" dirty="0"/>
          </a:p>
        </p:txBody>
      </p:sp>
      <p:sp>
        <p:nvSpPr>
          <p:cNvPr id="3" name="内容占位符 2"/>
          <p:cNvSpPr>
            <a:spLocks noGrp="1"/>
          </p:cNvSpPr>
          <p:nvPr>
            <p:ph idx="1"/>
          </p:nvPr>
        </p:nvSpPr>
        <p:spPr/>
        <p:txBody>
          <a:bodyPr/>
          <a:lstStyle/>
          <a:p>
            <a:pPr marL="0" indent="0">
              <a:buNone/>
            </a:pPr>
            <a:r>
              <a:rPr lang="zh-CN" altLang="zh-CN" dirty="0"/>
              <a:t>融合</a:t>
            </a:r>
            <a:r>
              <a:rPr lang="zh-CN" altLang="zh-CN" dirty="0" smtClean="0"/>
              <a:t>方式</a:t>
            </a:r>
            <a:r>
              <a:rPr lang="en-US" altLang="zh-CN" dirty="0"/>
              <a:t>(Fusion Trend)</a:t>
            </a:r>
            <a:r>
              <a:rPr lang="zh-CN" altLang="zh-CN" dirty="0" smtClean="0"/>
              <a:t>，</a:t>
            </a:r>
            <a:r>
              <a:rPr lang="zh-CN" altLang="zh-CN" dirty="0"/>
              <a:t>模糊逻辑系统则是直接应用于滑模控制系统的设计中，或者将滑模控制系统用于模糊逻辑控制系统的设计中，其主要方法有</a:t>
            </a:r>
            <a:r>
              <a:rPr lang="zh-CN" altLang="zh-CN" dirty="0" smtClean="0"/>
              <a:t>：</a:t>
            </a:r>
            <a:endParaRPr lang="en-US" altLang="zh-CN" dirty="0" smtClean="0"/>
          </a:p>
          <a:p>
            <a:pPr marL="514350" indent="-514350">
              <a:buFont typeface="+mj-lt"/>
              <a:buAutoNum type="arabicPeriod"/>
            </a:pPr>
            <a:r>
              <a:rPr lang="zh-CN" altLang="zh-CN" dirty="0" smtClean="0"/>
              <a:t>结合</a:t>
            </a:r>
            <a:r>
              <a:rPr lang="zh-CN" altLang="zh-CN" dirty="0"/>
              <a:t>模糊逻辑系统和滑模控制器设计的模糊滑模控制器，又称滑模模糊控制器</a:t>
            </a:r>
            <a:r>
              <a:rPr lang="zh-CN" altLang="zh-CN" dirty="0" smtClean="0"/>
              <a:t>；</a:t>
            </a:r>
            <a:endParaRPr lang="en-US" altLang="zh-CN" dirty="0" smtClean="0"/>
          </a:p>
          <a:p>
            <a:pPr marL="514350" indent="-514350">
              <a:buFont typeface="+mj-lt"/>
              <a:buAutoNum type="arabicPeriod"/>
            </a:pPr>
            <a:r>
              <a:rPr lang="zh-CN" altLang="zh-CN" dirty="0" smtClean="0"/>
              <a:t>使用</a:t>
            </a:r>
            <a:r>
              <a:rPr lang="zh-CN" altLang="zh-CN" dirty="0"/>
              <a:t>模糊逻辑系统作为系统状态观测器来实现对具有模型不确定型的非线性系统的自适应调整。</a:t>
            </a:r>
            <a:endParaRPr lang="zh-CN" altLang="en-US" dirty="0"/>
          </a:p>
        </p:txBody>
      </p:sp>
    </p:spTree>
    <p:extLst>
      <p:ext uri="{BB962C8B-B14F-4D97-AF65-F5344CB8AC3E}">
        <p14:creationId xmlns:p14="http://schemas.microsoft.com/office/powerpoint/2010/main" val="3591592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p:txBody>
          <a:bodyPr/>
          <a:lstStyle/>
          <a:p>
            <a:r>
              <a:rPr lang="zh-CN" altLang="en-US" dirty="0"/>
              <a:t>利用模糊控制器与滑模控制器的相似特性，以滑模控制器的切换面</a:t>
            </a:r>
            <a:r>
              <a:rPr lang="en-US" altLang="zh-CN" dirty="0"/>
              <a:t>S(t)</a:t>
            </a:r>
            <a:r>
              <a:rPr lang="zh-CN" altLang="en-US" dirty="0"/>
              <a:t>及其变化率</a:t>
            </a:r>
            <a:r>
              <a:rPr lang="en-US" altLang="zh-CN" dirty="0"/>
              <a:t>S(t)</a:t>
            </a:r>
            <a:r>
              <a:rPr lang="zh-CN" altLang="en-US" dirty="0"/>
              <a:t>作为模糊控制器的输入量，从而实现对被控对象的有效控制，如图</a:t>
            </a:r>
            <a:r>
              <a:rPr lang="en-US" altLang="zh-CN" dirty="0"/>
              <a:t>2-7</a:t>
            </a:r>
            <a:r>
              <a:rPr lang="zh-CN" altLang="en-US" dirty="0"/>
              <a:t>所示。其优点是可大大减少模糊控制器的输入变量个数，使得模糊控制器的模糊推理速度得到有效提高。</a:t>
            </a:r>
          </a:p>
        </p:txBody>
      </p:sp>
      <p:pic>
        <p:nvPicPr>
          <p:cNvPr id="4" name="图片 3"/>
          <p:cNvPicPr>
            <a:picLocks noChangeAspect="1"/>
          </p:cNvPicPr>
          <p:nvPr/>
        </p:nvPicPr>
        <p:blipFill>
          <a:blip r:embed="rId2"/>
          <a:stretch>
            <a:fillRect/>
          </a:stretch>
        </p:blipFill>
        <p:spPr>
          <a:xfrm>
            <a:off x="603250" y="4198256"/>
            <a:ext cx="7886700" cy="2152650"/>
          </a:xfrm>
          <a:prstGeom prst="rect">
            <a:avLst/>
          </a:prstGeom>
        </p:spPr>
      </p:pic>
    </p:spTree>
    <p:extLst>
      <p:ext uri="{BB962C8B-B14F-4D97-AF65-F5344CB8AC3E}">
        <p14:creationId xmlns:p14="http://schemas.microsoft.com/office/powerpoint/2010/main" val="2385491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ctrTitle"/>
          </p:nvPr>
        </p:nvSpPr>
        <p:spPr>
          <a:xfrm>
            <a:off x="685800" y="2209800"/>
            <a:ext cx="7772400" cy="1470025"/>
          </a:xfrm>
        </p:spPr>
        <p:txBody>
          <a:bodyPr/>
          <a:lstStyle/>
          <a:p>
            <a:r>
              <a:rPr lang="zh-CN" altLang="en-US"/>
              <a:t>谢	谢！</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模糊控制器设计</a:t>
            </a:r>
            <a:endParaRPr lang="zh-CN" altLang="en-US" dirty="0"/>
          </a:p>
        </p:txBody>
      </p:sp>
      <p:pic>
        <p:nvPicPr>
          <p:cNvPr id="9" name="内容占位符 8"/>
          <p:cNvPicPr>
            <a:picLocks noGrp="1" noChangeAspect="1"/>
          </p:cNvPicPr>
          <p:nvPr>
            <p:ph sz="half" idx="1"/>
          </p:nvPr>
        </p:nvPicPr>
        <p:blipFill rotWithShape="1">
          <a:blip r:embed="rId2"/>
          <a:srcRect t="12344"/>
          <a:stretch/>
        </p:blipFill>
        <p:spPr>
          <a:xfrm>
            <a:off x="827584" y="921848"/>
            <a:ext cx="3513714" cy="2633687"/>
          </a:xfrm>
          <a:prstGeom prst="rect">
            <a:avLst/>
          </a:prstGeom>
        </p:spPr>
      </p:pic>
      <p:pic>
        <p:nvPicPr>
          <p:cNvPr id="10" name="图片 9"/>
          <p:cNvPicPr>
            <a:picLocks noChangeAspect="1"/>
          </p:cNvPicPr>
          <p:nvPr/>
        </p:nvPicPr>
        <p:blipFill rotWithShape="1">
          <a:blip r:embed="rId3"/>
          <a:srcRect t="11575"/>
          <a:stretch/>
        </p:blipFill>
        <p:spPr>
          <a:xfrm>
            <a:off x="4780754" y="921848"/>
            <a:ext cx="3520000" cy="2656792"/>
          </a:xfrm>
          <a:prstGeom prst="rect">
            <a:avLst/>
          </a:prstGeom>
        </p:spPr>
      </p:pic>
      <p:pic>
        <p:nvPicPr>
          <p:cNvPr id="11" name="图片 10"/>
          <p:cNvPicPr>
            <a:picLocks noChangeAspect="1"/>
          </p:cNvPicPr>
          <p:nvPr/>
        </p:nvPicPr>
        <p:blipFill rotWithShape="1">
          <a:blip r:embed="rId4"/>
          <a:srcRect t="12654"/>
          <a:stretch/>
        </p:blipFill>
        <p:spPr>
          <a:xfrm>
            <a:off x="801183" y="3654035"/>
            <a:ext cx="3513714" cy="2814480"/>
          </a:xfrm>
          <a:prstGeom prst="rect">
            <a:avLst/>
          </a:prstGeom>
        </p:spPr>
      </p:pic>
      <p:pic>
        <p:nvPicPr>
          <p:cNvPr id="12" name="图片 11"/>
          <p:cNvPicPr>
            <a:picLocks noChangeAspect="1"/>
          </p:cNvPicPr>
          <p:nvPr/>
        </p:nvPicPr>
        <p:blipFill rotWithShape="1">
          <a:blip r:embed="rId5"/>
          <a:srcRect t="11335"/>
          <a:stretch/>
        </p:blipFill>
        <p:spPr>
          <a:xfrm>
            <a:off x="4802309" y="3654035"/>
            <a:ext cx="3507429" cy="2814480"/>
          </a:xfrm>
          <a:prstGeom prst="rect">
            <a:avLst/>
          </a:prstGeom>
        </p:spPr>
      </p:pic>
    </p:spTree>
    <p:extLst>
      <p:ext uri="{BB962C8B-B14F-4D97-AF65-F5344CB8AC3E}">
        <p14:creationId xmlns:p14="http://schemas.microsoft.com/office/powerpoint/2010/main" val="187671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t>模糊控制</a:t>
            </a:r>
            <a:r>
              <a:rPr lang="zh-CN" altLang="en-US" b="0" dirty="0"/>
              <a:t>规则表</a:t>
            </a:r>
            <a:endParaRPr lang="zh-CN" altLang="en-US" dirty="0"/>
          </a:p>
        </p:txBody>
      </p:sp>
      <p:pic>
        <p:nvPicPr>
          <p:cNvPr id="4" name="内容占位符 3"/>
          <p:cNvPicPr>
            <a:picLocks noGrp="1" noChangeAspect="1"/>
          </p:cNvPicPr>
          <p:nvPr>
            <p:ph idx="1"/>
          </p:nvPr>
        </p:nvPicPr>
        <p:blipFill>
          <a:blip r:embed="rId2"/>
          <a:stretch>
            <a:fillRect/>
          </a:stretch>
        </p:blipFill>
        <p:spPr>
          <a:xfrm>
            <a:off x="431800" y="1317755"/>
            <a:ext cx="8229600" cy="4967028"/>
          </a:xfrm>
          <a:prstGeom prst="rect">
            <a:avLst/>
          </a:prstGeom>
        </p:spPr>
      </p:pic>
    </p:spTree>
    <p:extLst>
      <p:ext uri="{BB962C8B-B14F-4D97-AF65-F5344CB8AC3E}">
        <p14:creationId xmlns:p14="http://schemas.microsoft.com/office/powerpoint/2010/main" val="202259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t>量化</a:t>
            </a:r>
            <a:r>
              <a:rPr lang="zh-CN" altLang="en-US" b="0" dirty="0"/>
              <a:t>因子和比例因子的选择 </a:t>
            </a:r>
            <a:endParaRPr lang="zh-CN" altLang="en-US" dirty="0"/>
          </a:p>
        </p:txBody>
      </p:sp>
      <p:sp>
        <p:nvSpPr>
          <p:cNvPr id="3" name="内容占位符 2"/>
          <p:cNvSpPr>
            <a:spLocks noGrp="1"/>
          </p:cNvSpPr>
          <p:nvPr>
            <p:ph idx="1"/>
          </p:nvPr>
        </p:nvSpPr>
        <p:spPr/>
        <p:txBody>
          <a:bodyPr/>
          <a:lstStyle/>
          <a:p>
            <a:r>
              <a:rPr lang="en-US" altLang="zh-CN" i="1" dirty="0" err="1" smtClean="0">
                <a:latin typeface="Times New Roman" panose="02020603050405020304" pitchFamily="18" charset="0"/>
                <a:cs typeface="Times New Roman" panose="02020603050405020304" pitchFamily="18" charset="0"/>
              </a:rPr>
              <a:t>K</a:t>
            </a:r>
            <a:r>
              <a:rPr lang="en-US" altLang="zh-CN" i="1" baseline="-25000" dirty="0" err="1" smtClean="0">
                <a:latin typeface="Times New Roman" panose="02020603050405020304" pitchFamily="18" charset="0"/>
                <a:cs typeface="Times New Roman" panose="02020603050405020304" pitchFamily="18" charset="0"/>
              </a:rPr>
              <a:t>e</a:t>
            </a:r>
            <a:r>
              <a:rPr lang="zh-CN" altLang="en-US" dirty="0" smtClean="0"/>
              <a:t>越大，响应越快，但超调越明显；</a:t>
            </a:r>
            <a:endParaRPr lang="en-US" altLang="zh-CN" dirty="0" smtClean="0"/>
          </a:p>
          <a:p>
            <a:r>
              <a:rPr lang="en-US" altLang="zh-CN" i="1" dirty="0" err="1">
                <a:latin typeface="Times New Roman" panose="02020603050405020304" pitchFamily="18" charset="0"/>
                <a:cs typeface="Times New Roman" panose="02020603050405020304" pitchFamily="18" charset="0"/>
              </a:rPr>
              <a:t>K</a:t>
            </a:r>
            <a:r>
              <a:rPr lang="en-US" altLang="zh-CN" i="1" baseline="-25000" dirty="0" err="1">
                <a:latin typeface="Times New Roman" panose="02020603050405020304" pitchFamily="18" charset="0"/>
                <a:cs typeface="Times New Roman" panose="02020603050405020304" pitchFamily="18" charset="0"/>
              </a:rPr>
              <a:t>ec</a:t>
            </a:r>
            <a:r>
              <a:rPr lang="zh-CN" altLang="en-US" dirty="0" smtClean="0"/>
              <a:t>越大，相当于阻尼系数越大，超调越小，但会增加调节时间；</a:t>
            </a:r>
            <a:endParaRPr lang="en-US" altLang="zh-CN" dirty="0" smtClean="0"/>
          </a:p>
          <a:p>
            <a:r>
              <a:rPr lang="en-US" altLang="zh-CN" i="1" dirty="0">
                <a:latin typeface="Times New Roman" panose="02020603050405020304" pitchFamily="18" charset="0"/>
                <a:cs typeface="Times New Roman" panose="02020603050405020304" pitchFamily="18" charset="0"/>
              </a:rPr>
              <a:t>K</a:t>
            </a:r>
            <a:r>
              <a:rPr lang="en-US" altLang="zh-CN" i="1" baseline="-25000" dirty="0">
                <a:latin typeface="Times New Roman" panose="02020603050405020304" pitchFamily="18" charset="0"/>
                <a:cs typeface="Times New Roman" panose="02020603050405020304" pitchFamily="18" charset="0"/>
              </a:rPr>
              <a:t>u</a:t>
            </a:r>
            <a:r>
              <a:rPr lang="zh-CN" altLang="en-US" dirty="0" smtClean="0"/>
              <a:t>越大，</a:t>
            </a:r>
            <a:r>
              <a:rPr lang="zh-CN" altLang="en-US" dirty="0"/>
              <a:t>响应越快</a:t>
            </a:r>
            <a:r>
              <a:rPr lang="zh-CN" altLang="en-US" dirty="0" smtClean="0"/>
              <a:t>，显著缩短</a:t>
            </a:r>
            <a:r>
              <a:rPr lang="zh-CN" altLang="en-US" dirty="0"/>
              <a:t>调节时间</a:t>
            </a:r>
            <a:r>
              <a:rPr lang="zh-CN" altLang="en-US" dirty="0" smtClean="0"/>
              <a:t>。</a:t>
            </a:r>
            <a:endParaRPr lang="zh-CN" altLang="en-US" dirty="0"/>
          </a:p>
        </p:txBody>
      </p:sp>
    </p:spTree>
    <p:extLst>
      <p:ext uri="{BB962C8B-B14F-4D97-AF65-F5344CB8AC3E}">
        <p14:creationId xmlns:p14="http://schemas.microsoft.com/office/powerpoint/2010/main" val="2848997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量化因子和比例因子的选择 </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2286181" y="1723903"/>
                <a:ext cx="4571636" cy="6408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den>
                      </m:f>
                      <m:r>
                        <a:rPr lang="en-US" altLang="zh-CN" sz="200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𝐾</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𝐺</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num>
                        <m:den>
                          <m:r>
                            <a:rPr lang="en-US" altLang="zh-CN" sz="2000" b="0" i="1" smtClean="0">
                              <a:latin typeface="Cambria Math" panose="02040503050406030204" pitchFamily="18" charset="0"/>
                              <a:ea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𝐾</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𝐺</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𝑠</m:t>
                          </m:r>
                          <m:r>
                            <a:rPr lang="en-US" altLang="zh-CN" sz="2000" i="1">
                              <a:latin typeface="Cambria Math" panose="02040503050406030204" pitchFamily="18" charset="0"/>
                              <a:ea typeface="Cambria Math" panose="02040503050406030204" pitchFamily="18" charset="0"/>
                            </a:rPr>
                            <m:t>)</m:t>
                          </m:r>
                        </m:den>
                      </m:f>
                      <m:r>
                        <a:rPr lang="en-US" altLang="zh-CN" sz="200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0.25</m:t>
                          </m:r>
                          <m:r>
                            <a:rPr lang="en-US" altLang="zh-CN" sz="2000" b="0" i="1" smtClean="0">
                              <a:latin typeface="Cambria Math" panose="02040503050406030204" pitchFamily="18" charset="0"/>
                              <a:ea typeface="Cambria Math" panose="02040503050406030204" pitchFamily="18" charset="0"/>
                            </a:rPr>
                            <m:t>𝐾</m:t>
                          </m:r>
                        </m:num>
                        <m:den>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𝑠</m:t>
                              </m:r>
                            </m:e>
                            <m:sup>
                              <m:r>
                                <a:rPr lang="en-US" altLang="zh-CN" sz="2000" b="0" i="1" smtClean="0">
                                  <a:latin typeface="Cambria Math" panose="02040503050406030204" pitchFamily="18" charset="0"/>
                                  <a:ea typeface="Cambria Math" panose="02040503050406030204" pitchFamily="18" charset="0"/>
                                </a:rPr>
                                <m:t>2</m:t>
                              </m:r>
                            </m:sup>
                          </m:sSup>
                          <m:r>
                            <a:rPr lang="en-US" altLang="zh-CN" sz="2000" b="0" i="1" smtClean="0">
                              <a:latin typeface="Cambria Math" panose="02040503050406030204" pitchFamily="18" charset="0"/>
                              <a:ea typeface="Cambria Math" panose="02040503050406030204" pitchFamily="18" charset="0"/>
                            </a:rPr>
                            <m:t>+0.1</m:t>
                          </m:r>
                          <m:r>
                            <a:rPr lang="en-US" altLang="zh-CN" sz="2000" b="0" i="1" smtClean="0">
                              <a:latin typeface="Cambria Math" panose="02040503050406030204" pitchFamily="18" charset="0"/>
                              <a:ea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+0.25</m:t>
                          </m:r>
                          <m:r>
                            <a:rPr lang="en-US" altLang="zh-CN" sz="2000" b="0" i="1" smtClean="0">
                              <a:latin typeface="Cambria Math" panose="02040503050406030204" pitchFamily="18" charset="0"/>
                              <a:ea typeface="Cambria Math" panose="02040503050406030204" pitchFamily="18" charset="0"/>
                            </a:rPr>
                            <m:t>𝐾</m:t>
                          </m:r>
                        </m:den>
                      </m:f>
                    </m:oMath>
                  </m:oMathPara>
                </a14:m>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286181" y="1723903"/>
                <a:ext cx="4571636" cy="640816"/>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3172704" y="2898969"/>
                <a:ext cx="2798587" cy="680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den>
                      </m:f>
                      <m:r>
                        <a:rPr lang="en-US" altLang="zh-CN" sz="200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sSubSup>
                            <m:sSubSupPr>
                              <m:ctrlPr>
                                <a:rPr lang="en-US" altLang="zh-CN" sz="2000" i="1" smtClean="0">
                                  <a:latin typeface="Cambria Math" panose="02040503050406030204" pitchFamily="18" charset="0"/>
                                  <a:ea typeface="Cambria Math" panose="02040503050406030204" pitchFamily="18" charset="0"/>
                                </a:rPr>
                              </m:ctrlPr>
                            </m:sSubSupPr>
                            <m:e>
                              <m:r>
                                <a:rPr lang="zh-CN" altLang="en-US" sz="2000" i="1">
                                  <a:latin typeface="Cambria Math" panose="02040503050406030204" pitchFamily="18" charset="0"/>
                                  <a:ea typeface="Cambria Math" panose="02040503050406030204" pitchFamily="18" charset="0"/>
                                </a:rPr>
                                <m:t>𝜔</m:t>
                              </m:r>
                            </m:e>
                            <m:sub>
                              <m:r>
                                <a:rPr lang="en-US" altLang="zh-CN" sz="2000" b="0" i="1" smtClean="0">
                                  <a:latin typeface="Cambria Math" panose="02040503050406030204" pitchFamily="18" charset="0"/>
                                  <a:ea typeface="Cambria Math" panose="02040503050406030204" pitchFamily="18" charset="0"/>
                                </a:rPr>
                                <m:t>𝑛</m:t>
                              </m:r>
                            </m:sub>
                            <m:sup>
                              <m:r>
                                <a:rPr lang="en-US" altLang="zh-CN" sz="2000" b="0" i="1" smtClean="0">
                                  <a:latin typeface="Cambria Math" panose="02040503050406030204" pitchFamily="18" charset="0"/>
                                  <a:ea typeface="Cambria Math" panose="02040503050406030204" pitchFamily="18" charset="0"/>
                                </a:rPr>
                                <m:t>2</m:t>
                              </m:r>
                            </m:sup>
                          </m:sSubSup>
                        </m:num>
                        <m:den>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𝑠</m:t>
                              </m:r>
                            </m:e>
                            <m:sup>
                              <m:r>
                                <a:rPr lang="en-US" altLang="zh-CN" sz="2000" b="0" i="1" smtClean="0">
                                  <a:latin typeface="Cambria Math" panose="02040503050406030204" pitchFamily="18" charset="0"/>
                                  <a:ea typeface="Cambria Math" panose="02040503050406030204" pitchFamily="18" charset="0"/>
                                </a:rPr>
                                <m:t>2</m:t>
                              </m:r>
                            </m:sup>
                          </m:sSup>
                          <m:r>
                            <a:rPr lang="en-US" altLang="zh-CN" sz="2000" b="0" i="1" smtClean="0">
                              <a:latin typeface="Cambria Math" panose="02040503050406030204" pitchFamily="18" charset="0"/>
                              <a:ea typeface="Cambria Math" panose="02040503050406030204" pitchFamily="18" charset="0"/>
                            </a:rPr>
                            <m:t>+2</m:t>
                          </m:r>
                          <m:r>
                            <a:rPr lang="zh-CN" altLang="en-US" sz="2000" b="0" i="1" smtClean="0">
                              <a:latin typeface="Cambria Math" panose="02040503050406030204" pitchFamily="18" charset="0"/>
                              <a:ea typeface="Cambria Math" panose="02040503050406030204" pitchFamily="18" charset="0"/>
                            </a:rPr>
                            <m:t>𝜉</m:t>
                          </m:r>
                          <m:sSub>
                            <m:sSubPr>
                              <m:ctrlPr>
                                <a:rPr lang="en-US" altLang="zh-CN" sz="2000" b="0" i="1" smtClean="0">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𝜔</m:t>
                              </m:r>
                            </m:e>
                            <m:sub>
                              <m:r>
                                <a:rPr lang="en-US" altLang="zh-CN" sz="2000" b="0" i="1" smtClean="0">
                                  <a:latin typeface="Cambria Math" panose="02040503050406030204" pitchFamily="18" charset="0"/>
                                  <a:ea typeface="Cambria Math" panose="02040503050406030204" pitchFamily="18" charset="0"/>
                                </a:rPr>
                                <m:t>𝑛</m:t>
                              </m:r>
                            </m:sub>
                          </m:sSub>
                          <m:r>
                            <a:rPr lang="en-US" altLang="zh-CN" sz="2000" b="0" i="1" smtClean="0">
                              <a:latin typeface="Cambria Math" panose="02040503050406030204" pitchFamily="18" charset="0"/>
                              <a:ea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ea typeface="Cambria Math" panose="02040503050406030204" pitchFamily="18" charset="0"/>
                                </a:rPr>
                              </m:ctrlPr>
                            </m:sSubSupPr>
                            <m:e>
                              <m:r>
                                <a:rPr lang="zh-CN" altLang="en-US" sz="2000" i="1">
                                  <a:latin typeface="Cambria Math" panose="02040503050406030204" pitchFamily="18" charset="0"/>
                                  <a:ea typeface="Cambria Math" panose="02040503050406030204" pitchFamily="18" charset="0"/>
                                </a:rPr>
                                <m:t>𝜔</m:t>
                              </m:r>
                            </m:e>
                            <m:sub>
                              <m:r>
                                <a:rPr lang="en-US" altLang="zh-CN" sz="2000" i="1">
                                  <a:latin typeface="Cambria Math" panose="02040503050406030204" pitchFamily="18" charset="0"/>
                                  <a:ea typeface="Cambria Math" panose="02040503050406030204" pitchFamily="18" charset="0"/>
                                </a:rPr>
                                <m:t>𝑛</m:t>
                              </m:r>
                            </m:sub>
                            <m:sup>
                              <m:r>
                                <a:rPr lang="en-US" altLang="zh-CN" sz="2000" i="1">
                                  <a:latin typeface="Cambria Math" panose="02040503050406030204" pitchFamily="18" charset="0"/>
                                  <a:ea typeface="Cambria Math" panose="02040503050406030204" pitchFamily="18" charset="0"/>
                                </a:rPr>
                                <m:t>2</m:t>
                              </m:r>
                            </m:sup>
                          </m:sSubSup>
                        </m:den>
                      </m:f>
                    </m:oMath>
                  </m:oMathPara>
                </a14:m>
                <a:endParaRPr lang="zh-CN" altLang="en-US" sz="2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3172704" y="2898969"/>
                <a:ext cx="2798587" cy="680507"/>
              </a:xfrm>
              <a:prstGeom prst="rect">
                <a:avLst/>
              </a:prstGeom>
              <a:blipFill rotWithShape="0">
                <a:blip r:embed="rId3"/>
                <a:stretch>
                  <a:fillRect/>
                </a:stretch>
              </a:blipFill>
            </p:spPr>
            <p:txBody>
              <a:bodyPr/>
              <a:lstStyle/>
              <a:p>
                <a:r>
                  <a:rPr lang="zh-CN" altLang="en-US">
                    <a:noFill/>
                  </a:rPr>
                  <a:t> </a:t>
                </a:r>
              </a:p>
            </p:txBody>
          </p:sp>
        </mc:Fallback>
      </mc:AlternateContent>
      <p:sp>
        <p:nvSpPr>
          <p:cNvPr id="6" name="文本框 5"/>
          <p:cNvSpPr txBox="1"/>
          <p:nvPr/>
        </p:nvSpPr>
        <p:spPr>
          <a:xfrm>
            <a:off x="637372" y="4038463"/>
            <a:ext cx="3119765" cy="400110"/>
          </a:xfrm>
          <a:prstGeom prst="rect">
            <a:avLst/>
          </a:prstGeom>
          <a:noFill/>
        </p:spPr>
        <p:txBody>
          <a:bodyPr wrap="none" rtlCol="0">
            <a:spAutoFit/>
          </a:bodyPr>
          <a:lstStyle/>
          <a:p>
            <a:r>
              <a:rPr lang="zh-CN" altLang="en-US" sz="2000" dirty="0" smtClean="0"/>
              <a:t>取</a:t>
            </a:r>
            <a:r>
              <a:rPr lang="en-US" altLang="zh-CN" sz="2000" dirty="0" smtClean="0"/>
              <a:t>2%</a:t>
            </a:r>
            <a:r>
              <a:rPr lang="zh-CN" altLang="en-US" sz="2000" dirty="0" smtClean="0"/>
              <a:t>误差带，则调节时间</a:t>
            </a:r>
            <a:endParaRPr lang="zh-CN" altLang="en-US" sz="2000" dirty="0"/>
          </a:p>
        </p:txBody>
      </p:sp>
      <mc:AlternateContent xmlns:mc="http://schemas.openxmlformats.org/markup-compatibility/2006" xmlns:a14="http://schemas.microsoft.com/office/drawing/2010/main">
        <mc:Choice Requires="a14">
          <p:sp>
            <p:nvSpPr>
              <p:cNvPr id="7" name="文本框 6"/>
              <p:cNvSpPr txBox="1"/>
              <p:nvPr/>
            </p:nvSpPr>
            <p:spPr>
              <a:xfrm>
                <a:off x="4048522" y="3727113"/>
                <a:ext cx="104695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𝐾</m:t>
                      </m:r>
                      <m:r>
                        <a:rPr lang="en-US" altLang="zh-CN" sz="2000" b="0" i="1" smtClean="0">
                          <a:latin typeface="Cambria Math" panose="02040503050406030204" pitchFamily="18" charset="0"/>
                        </a:rPr>
                        <m:t>=4</m:t>
                      </m:r>
                      <m:sSubSup>
                        <m:sSubSupPr>
                          <m:ctrlPr>
                            <a:rPr lang="en-US" altLang="zh-CN" sz="2000" i="1">
                              <a:latin typeface="Cambria Math" panose="02040503050406030204" pitchFamily="18" charset="0"/>
                              <a:ea typeface="Cambria Math" panose="02040503050406030204" pitchFamily="18" charset="0"/>
                            </a:rPr>
                          </m:ctrlPr>
                        </m:sSubSupPr>
                        <m:e>
                          <m:r>
                            <a:rPr lang="zh-CN" altLang="en-US" sz="2000" i="1">
                              <a:latin typeface="Cambria Math" panose="02040503050406030204" pitchFamily="18" charset="0"/>
                              <a:ea typeface="Cambria Math" panose="02040503050406030204" pitchFamily="18" charset="0"/>
                            </a:rPr>
                            <m:t>𝜔</m:t>
                          </m:r>
                        </m:e>
                        <m:sub>
                          <m:r>
                            <a:rPr lang="en-US" altLang="zh-CN" sz="2000" i="1">
                              <a:latin typeface="Cambria Math" panose="02040503050406030204" pitchFamily="18" charset="0"/>
                              <a:ea typeface="Cambria Math" panose="02040503050406030204" pitchFamily="18" charset="0"/>
                            </a:rPr>
                            <m:t>𝑛</m:t>
                          </m:r>
                        </m:sub>
                        <m:sup>
                          <m:r>
                            <a:rPr lang="en-US" altLang="zh-CN" sz="2000" i="1">
                              <a:latin typeface="Cambria Math" panose="02040503050406030204" pitchFamily="18" charset="0"/>
                              <a:ea typeface="Cambria Math" panose="02040503050406030204" pitchFamily="18" charset="0"/>
                            </a:rPr>
                            <m:t>2</m:t>
                          </m:r>
                        </m:sup>
                      </m:sSubSup>
                    </m:oMath>
                  </m:oMathPara>
                </a14:m>
                <a:endParaRPr lang="zh-CN" altLang="en-US" sz="2000" dirty="0"/>
              </a:p>
            </p:txBody>
          </p:sp>
        </mc:Choice>
        <mc:Fallback xmlns="">
          <p:sp>
            <p:nvSpPr>
              <p:cNvPr id="7" name="文本框 6"/>
              <p:cNvSpPr txBox="1">
                <a:spLocks noRot="1" noChangeAspect="1" noMove="1" noResize="1" noEditPoints="1" noAdjustHandles="1" noChangeArrowheads="1" noChangeShapeType="1" noTextEdit="1"/>
              </p:cNvSpPr>
              <p:nvPr/>
            </p:nvSpPr>
            <p:spPr>
              <a:xfrm>
                <a:off x="4048522" y="3727113"/>
                <a:ext cx="1046953" cy="307777"/>
              </a:xfrm>
              <a:prstGeom prst="rect">
                <a:avLst/>
              </a:prstGeom>
              <a:blipFill rotWithShape="0">
                <a:blip r:embed="rId4"/>
                <a:stretch>
                  <a:fillRect l="-8140" b="-13725"/>
                </a:stretch>
              </a:blipFill>
            </p:spPr>
            <p:txBody>
              <a:bodyPr/>
              <a:lstStyle/>
              <a:p>
                <a:r>
                  <a:rPr lang="zh-CN" altLang="en-US">
                    <a:noFill/>
                  </a:rPr>
                  <a:t> </a:t>
                </a:r>
              </a:p>
            </p:txBody>
          </p:sp>
        </mc:Fallback>
      </mc:AlternateContent>
      <p:sp>
        <p:nvSpPr>
          <p:cNvPr id="8" name="文本框 7"/>
          <p:cNvSpPr txBox="1"/>
          <p:nvPr/>
        </p:nvSpPr>
        <p:spPr>
          <a:xfrm>
            <a:off x="683588" y="1032451"/>
            <a:ext cx="7977584" cy="707886"/>
          </a:xfrm>
          <a:prstGeom prst="rect">
            <a:avLst/>
          </a:prstGeom>
          <a:noFill/>
        </p:spPr>
        <p:txBody>
          <a:bodyPr wrap="square" rtlCol="0">
            <a:spAutoFit/>
          </a:bodyPr>
          <a:lstStyle/>
          <a:p>
            <a:pPr algn="l"/>
            <a:r>
              <a:rPr lang="zh-CN" altLang="en-US" sz="2000" dirty="0" smtClean="0"/>
              <a:t>模糊逻辑控制器相当于一个</a:t>
            </a:r>
            <a:r>
              <a:rPr lang="en-US" altLang="zh-CN" sz="2000" dirty="0" smtClean="0"/>
              <a:t>PD</a:t>
            </a:r>
            <a:r>
              <a:rPr lang="zh-CN" altLang="en-US" sz="2000" dirty="0" smtClean="0"/>
              <a:t>控制器，暂时忽略微分环节的影响，则系统可简化为：</a:t>
            </a:r>
            <a:endParaRPr lang="zh-CN" altLang="en-US" sz="2000" dirty="0"/>
          </a:p>
        </p:txBody>
      </p:sp>
      <p:sp>
        <p:nvSpPr>
          <p:cNvPr id="9" name="文本框 8"/>
          <p:cNvSpPr txBox="1"/>
          <p:nvPr/>
        </p:nvSpPr>
        <p:spPr>
          <a:xfrm>
            <a:off x="683588" y="2431789"/>
            <a:ext cx="2749471" cy="400110"/>
          </a:xfrm>
          <a:prstGeom prst="rect">
            <a:avLst/>
          </a:prstGeom>
          <a:noFill/>
        </p:spPr>
        <p:txBody>
          <a:bodyPr wrap="none" rtlCol="0">
            <a:spAutoFit/>
          </a:bodyPr>
          <a:lstStyle/>
          <a:p>
            <a:r>
              <a:rPr lang="zh-CN" altLang="en-US" sz="2000" dirty="0" smtClean="0"/>
              <a:t>二阶系统的标准形式：</a:t>
            </a:r>
            <a:endParaRPr lang="zh-CN" altLang="en-US" sz="2000" dirty="0"/>
          </a:p>
        </p:txBody>
      </p:sp>
      <p:sp>
        <p:nvSpPr>
          <p:cNvPr id="10" name="文本框 9"/>
          <p:cNvSpPr txBox="1"/>
          <p:nvPr/>
        </p:nvSpPr>
        <p:spPr>
          <a:xfrm>
            <a:off x="683588" y="3633582"/>
            <a:ext cx="697627" cy="400110"/>
          </a:xfrm>
          <a:prstGeom prst="rect">
            <a:avLst/>
          </a:prstGeom>
          <a:noFill/>
        </p:spPr>
        <p:txBody>
          <a:bodyPr wrap="none" rtlCol="0">
            <a:spAutoFit/>
          </a:bodyPr>
          <a:lstStyle/>
          <a:p>
            <a:r>
              <a:rPr lang="zh-CN" altLang="en-US" sz="2000" dirty="0" smtClean="0"/>
              <a:t>则有</a:t>
            </a:r>
            <a:endParaRPr lang="zh-CN" altLang="en-US" sz="2000" dirty="0"/>
          </a:p>
        </p:txBody>
      </p:sp>
      <mc:AlternateContent xmlns:mc="http://schemas.openxmlformats.org/markup-compatibility/2006" xmlns:a14="http://schemas.microsoft.com/office/drawing/2010/main">
        <mc:Choice Requires="a14">
          <p:sp>
            <p:nvSpPr>
              <p:cNvPr id="12" name="文本框 11"/>
              <p:cNvSpPr txBox="1"/>
              <p:nvPr/>
            </p:nvSpPr>
            <p:spPr>
              <a:xfrm>
                <a:off x="4048522" y="4435000"/>
                <a:ext cx="1035219" cy="6363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𝑡</m:t>
                      </m:r>
                      <m:r>
                        <a:rPr lang="en-US" altLang="zh-CN" sz="2000" b="0" i="1" baseline="-25000" smtClean="0">
                          <a:latin typeface="Cambria Math" panose="02040503050406030204" pitchFamily="18" charset="0"/>
                          <a:ea typeface="Cambria Math" panose="02040503050406030204" pitchFamily="18" charset="0"/>
                        </a:rPr>
                        <m:t>𝑠</m:t>
                      </m:r>
                      <m:r>
                        <a:rPr lang="en-US" altLang="zh-CN" sz="200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4</m:t>
                          </m:r>
                          <m:r>
                            <a:rPr lang="en-US" altLang="zh-CN" sz="200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5</m:t>
                          </m:r>
                        </m:num>
                        <m:den>
                          <m:r>
                            <a:rPr lang="zh-CN" altLang="en-US" sz="2000" b="0" i="1" smtClean="0">
                              <a:latin typeface="Cambria Math" panose="02040503050406030204" pitchFamily="18" charset="0"/>
                              <a:ea typeface="Cambria Math" panose="02040503050406030204" pitchFamily="18" charset="0"/>
                            </a:rPr>
                            <m:t>𝜉</m:t>
                          </m:r>
                          <m:sSub>
                            <m:sSubPr>
                              <m:ctrlPr>
                                <a:rPr lang="en-US" altLang="zh-CN" sz="2000" b="0" i="1" smtClean="0">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𝜔</m:t>
                              </m:r>
                            </m:e>
                            <m:sub>
                              <m:r>
                                <a:rPr lang="en-US" altLang="zh-CN" sz="2000" b="0" i="1" smtClean="0">
                                  <a:latin typeface="Cambria Math" panose="02040503050406030204" pitchFamily="18" charset="0"/>
                                  <a:ea typeface="Cambria Math" panose="02040503050406030204" pitchFamily="18" charset="0"/>
                                </a:rPr>
                                <m:t>𝑛</m:t>
                              </m:r>
                            </m:sub>
                          </m:sSub>
                        </m:den>
                      </m:f>
                    </m:oMath>
                  </m:oMathPara>
                </a14:m>
                <a:endParaRPr lang="zh-CN" altLang="en-US" sz="20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4048522" y="4435000"/>
                <a:ext cx="1035219" cy="636393"/>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011941" y="5150817"/>
                <a:ext cx="1108380" cy="400110"/>
              </a:xfrm>
              <a:prstGeom prst="rect">
                <a:avLst/>
              </a:prstGeom>
            </p:spPr>
            <p:txBody>
              <a:bodyPr wrap="none">
                <a:spAutoFit/>
              </a:bodyPr>
              <a:lstStyle/>
              <a:p>
                <a14:m>
                  <m:oMath xmlns:m="http://schemas.openxmlformats.org/officeDocument/2006/math">
                    <m:r>
                      <a:rPr lang="zh-CN" altLang="en-US" sz="2000" i="1">
                        <a:latin typeface="Cambria Math" panose="02040503050406030204" pitchFamily="18" charset="0"/>
                        <a:ea typeface="Cambria Math" panose="02040503050406030204" pitchFamily="18" charset="0"/>
                      </a:rPr>
                      <m:t>𝜉</m:t>
                    </m:r>
                  </m:oMath>
                </a14:m>
                <a:r>
                  <a:rPr lang="en-US" altLang="zh-CN" sz="2000" dirty="0" smtClean="0"/>
                  <a:t>=0.707</a:t>
                </a:r>
                <a:endParaRPr lang="zh-CN" altLang="en-US" sz="2000" dirty="0"/>
              </a:p>
            </p:txBody>
          </p:sp>
        </mc:Choice>
        <mc:Fallback xmlns="">
          <p:sp>
            <p:nvSpPr>
              <p:cNvPr id="13" name="矩形 12"/>
              <p:cNvSpPr>
                <a:spLocks noRot="1" noChangeAspect="1" noMove="1" noResize="1" noEditPoints="1" noAdjustHandles="1" noChangeArrowheads="1" noChangeShapeType="1" noTextEdit="1"/>
              </p:cNvSpPr>
              <p:nvPr/>
            </p:nvSpPr>
            <p:spPr>
              <a:xfrm>
                <a:off x="4011941" y="5150817"/>
                <a:ext cx="1108380" cy="400110"/>
              </a:xfrm>
              <a:prstGeom prst="rect">
                <a:avLst/>
              </a:prstGeom>
              <a:blipFill rotWithShape="0">
                <a:blip r:embed="rId6"/>
                <a:stretch>
                  <a:fillRect l="-2198" t="-7576" r="-5495"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3502541" y="5619756"/>
                <a:ext cx="2152319" cy="400110"/>
              </a:xfrm>
              <a:prstGeom prst="rect">
                <a:avLst/>
              </a:prstGeom>
            </p:spPr>
            <p:txBody>
              <a:bodyPr wrap="none">
                <a:spAutoFit/>
              </a:bodyPr>
              <a:lstStyle/>
              <a:p>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𝐾</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𝐾</m:t>
                        </m:r>
                      </m:e>
                      <m:sub>
                        <m:r>
                          <a:rPr lang="en-US" altLang="zh-CN" sz="2000" b="0" i="1" smtClean="0">
                            <a:latin typeface="Cambria Math" panose="02040503050406030204" pitchFamily="18" charset="0"/>
                            <a:ea typeface="Cambria Math" panose="02040503050406030204" pitchFamily="18" charset="0"/>
                          </a:rPr>
                          <m:t>𝑒</m:t>
                        </m:r>
                      </m:sub>
                    </m:sSub>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𝐾</m:t>
                        </m:r>
                      </m:e>
                      <m:sub>
                        <m:r>
                          <a:rPr lang="en-US" altLang="zh-CN" sz="2000" b="0" i="1" smtClean="0">
                            <a:latin typeface="Cambria Math" panose="02040503050406030204" pitchFamily="18" charset="0"/>
                            <a:ea typeface="Cambria Math" panose="02040503050406030204" pitchFamily="18" charset="0"/>
                          </a:rPr>
                          <m:t>𝑢</m:t>
                        </m:r>
                      </m:sub>
                    </m:sSub>
                    <m:r>
                      <a:rPr lang="en-US" altLang="zh-CN" sz="2000" dirty="0">
                        <a:latin typeface="Cambria Math" panose="02040503050406030204" pitchFamily="18" charset="0"/>
                        <a:ea typeface="Cambria Math" panose="02040503050406030204" pitchFamily="18" charset="0"/>
                      </a:rPr>
                      <m:t>≈</m:t>
                    </m:r>
                  </m:oMath>
                </a14:m>
                <a:r>
                  <a:rPr lang="en-US" altLang="zh-CN" sz="2000" dirty="0" smtClean="0"/>
                  <a:t>200</a:t>
                </a:r>
                <a:endParaRPr lang="zh-CN" altLang="en-US" sz="2000" dirty="0"/>
              </a:p>
            </p:txBody>
          </p:sp>
        </mc:Choice>
        <mc:Fallback xmlns="">
          <p:sp>
            <p:nvSpPr>
              <p:cNvPr id="14" name="矩形 13"/>
              <p:cNvSpPr>
                <a:spLocks noRot="1" noChangeAspect="1" noMove="1" noResize="1" noEditPoints="1" noAdjustHandles="1" noChangeArrowheads="1" noChangeShapeType="1" noTextEdit="1"/>
              </p:cNvSpPr>
              <p:nvPr/>
            </p:nvSpPr>
            <p:spPr>
              <a:xfrm>
                <a:off x="3502541" y="5619756"/>
                <a:ext cx="2152319" cy="400110"/>
              </a:xfrm>
              <a:prstGeom prst="rect">
                <a:avLst/>
              </a:prstGeom>
              <a:blipFill rotWithShape="0">
                <a:blip r:embed="rId7"/>
                <a:stretch>
                  <a:fillRect t="-7576" r="-2266" b="-27273"/>
                </a:stretch>
              </a:blipFill>
            </p:spPr>
            <p:txBody>
              <a:bodyPr/>
              <a:lstStyle/>
              <a:p>
                <a:r>
                  <a:rPr lang="zh-CN" altLang="en-US">
                    <a:noFill/>
                  </a:rPr>
                  <a:t> </a:t>
                </a:r>
              </a:p>
            </p:txBody>
          </p:sp>
        </mc:Fallback>
      </mc:AlternateContent>
      <p:sp>
        <p:nvSpPr>
          <p:cNvPr id="16" name="文本框 15"/>
          <p:cNvSpPr txBox="1"/>
          <p:nvPr/>
        </p:nvSpPr>
        <p:spPr>
          <a:xfrm>
            <a:off x="637372" y="5619756"/>
            <a:ext cx="441146" cy="400110"/>
          </a:xfrm>
          <a:prstGeom prst="rect">
            <a:avLst/>
          </a:prstGeom>
          <a:noFill/>
        </p:spPr>
        <p:txBody>
          <a:bodyPr wrap="none" rtlCol="0">
            <a:spAutoFit/>
          </a:bodyPr>
          <a:lstStyle/>
          <a:p>
            <a:r>
              <a:rPr lang="zh-CN" altLang="en-US" sz="2000" dirty="0" smtClean="0"/>
              <a:t>则</a:t>
            </a:r>
            <a:endParaRPr lang="zh-CN" altLang="en-US" sz="2000" dirty="0"/>
          </a:p>
        </p:txBody>
      </p:sp>
      <p:sp>
        <p:nvSpPr>
          <p:cNvPr id="17" name="文本框 16"/>
          <p:cNvSpPr txBox="1"/>
          <p:nvPr/>
        </p:nvSpPr>
        <p:spPr>
          <a:xfrm>
            <a:off x="637372" y="5199553"/>
            <a:ext cx="441146" cy="400110"/>
          </a:xfrm>
          <a:prstGeom prst="rect">
            <a:avLst/>
          </a:prstGeom>
          <a:noFill/>
        </p:spPr>
        <p:txBody>
          <a:bodyPr wrap="none" rtlCol="0">
            <a:spAutoFit/>
          </a:bodyPr>
          <a:lstStyle/>
          <a:p>
            <a:r>
              <a:rPr lang="zh-CN" altLang="en-US" sz="2000" dirty="0"/>
              <a:t>取</a:t>
            </a:r>
          </a:p>
        </p:txBody>
      </p:sp>
    </p:spTree>
    <p:extLst>
      <p:ext uri="{BB962C8B-B14F-4D97-AF65-F5344CB8AC3E}">
        <p14:creationId xmlns:p14="http://schemas.microsoft.com/office/powerpoint/2010/main" val="1594001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阶跃响应</a:t>
            </a:r>
            <a:endParaRPr lang="zh-CN" altLang="en-US" dirty="0"/>
          </a:p>
        </p:txBody>
      </p:sp>
      <p:pic>
        <p:nvPicPr>
          <p:cNvPr id="8" name="内容占位符 7"/>
          <p:cNvPicPr>
            <a:picLocks noGrp="1" noChangeAspect="1"/>
          </p:cNvPicPr>
          <p:nvPr>
            <p:ph sz="half" idx="1"/>
          </p:nvPr>
        </p:nvPicPr>
        <p:blipFill>
          <a:blip r:embed="rId2"/>
          <a:stretch>
            <a:fillRect/>
          </a:stretch>
        </p:blipFill>
        <p:spPr>
          <a:xfrm>
            <a:off x="431800" y="2373335"/>
            <a:ext cx="4038600" cy="2855867"/>
          </a:xfrm>
          <a:prstGeom prst="rect">
            <a:avLst/>
          </a:prstGeom>
        </p:spPr>
      </p:pic>
      <p:pic>
        <p:nvPicPr>
          <p:cNvPr id="9" name="内容占位符 8"/>
          <p:cNvPicPr>
            <a:picLocks noGrp="1" noChangeAspect="1"/>
          </p:cNvPicPr>
          <p:nvPr>
            <p:ph sz="half" idx="2"/>
          </p:nvPr>
        </p:nvPicPr>
        <p:blipFill>
          <a:blip r:embed="rId3"/>
          <a:stretch>
            <a:fillRect/>
          </a:stretch>
        </p:blipFill>
        <p:spPr>
          <a:xfrm>
            <a:off x="4622800" y="2373335"/>
            <a:ext cx="4038600" cy="2855867"/>
          </a:xfrm>
          <a:prstGeom prst="rect">
            <a:avLst/>
          </a:prstGeom>
        </p:spPr>
      </p:pic>
      <p:sp>
        <p:nvSpPr>
          <p:cNvPr id="10" name="文本框 9"/>
          <p:cNvSpPr txBox="1"/>
          <p:nvPr/>
        </p:nvSpPr>
        <p:spPr>
          <a:xfrm>
            <a:off x="1743213" y="5610946"/>
            <a:ext cx="1415772" cy="461665"/>
          </a:xfrm>
          <a:prstGeom prst="rect">
            <a:avLst/>
          </a:prstGeom>
          <a:noFill/>
        </p:spPr>
        <p:txBody>
          <a:bodyPr wrap="none" rtlCol="0">
            <a:spAutoFit/>
          </a:bodyPr>
          <a:lstStyle/>
          <a:p>
            <a:r>
              <a:rPr lang="zh-CN" altLang="en-US" dirty="0" smtClean="0"/>
              <a:t>响应曲线</a:t>
            </a:r>
            <a:endParaRPr lang="zh-CN" altLang="en-US" dirty="0"/>
          </a:p>
        </p:txBody>
      </p:sp>
      <p:sp>
        <p:nvSpPr>
          <p:cNvPr id="11" name="文本框 10"/>
          <p:cNvSpPr txBox="1"/>
          <p:nvPr/>
        </p:nvSpPr>
        <p:spPr>
          <a:xfrm>
            <a:off x="5934214" y="5574430"/>
            <a:ext cx="1415772" cy="461665"/>
          </a:xfrm>
          <a:prstGeom prst="rect">
            <a:avLst/>
          </a:prstGeom>
          <a:noFill/>
        </p:spPr>
        <p:txBody>
          <a:bodyPr wrap="none" rtlCol="0">
            <a:spAutoFit/>
          </a:bodyPr>
          <a:lstStyle/>
          <a:p>
            <a:r>
              <a:rPr lang="zh-CN" altLang="en-US" dirty="0" smtClean="0"/>
              <a:t>误差曲线</a:t>
            </a:r>
            <a:endParaRPr lang="zh-CN" altLang="en-US" dirty="0"/>
          </a:p>
        </p:txBody>
      </p:sp>
    </p:spTree>
    <p:extLst>
      <p:ext uri="{BB962C8B-B14F-4D97-AF65-F5344CB8AC3E}">
        <p14:creationId xmlns:p14="http://schemas.microsoft.com/office/powerpoint/2010/main" val="2227425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题一</a:t>
            </a:r>
          </a:p>
        </p:txBody>
      </p:sp>
      <p:pic>
        <p:nvPicPr>
          <p:cNvPr id="4" name="内容占位符 3"/>
          <p:cNvPicPr>
            <a:picLocks noGrp="1" noChangeAspect="1"/>
          </p:cNvPicPr>
          <p:nvPr>
            <p:ph idx="1"/>
          </p:nvPr>
        </p:nvPicPr>
        <p:blipFill>
          <a:blip r:embed="rId2"/>
          <a:stretch>
            <a:fillRect/>
          </a:stretch>
        </p:blipFill>
        <p:spPr>
          <a:xfrm>
            <a:off x="431800" y="2885500"/>
            <a:ext cx="8229600" cy="1831537"/>
          </a:xfrm>
          <a:prstGeom prst="rect">
            <a:avLst/>
          </a:prstGeom>
        </p:spPr>
      </p:pic>
    </p:spTree>
    <p:extLst>
      <p:ext uri="{BB962C8B-B14F-4D97-AF65-F5344CB8AC3E}">
        <p14:creationId xmlns:p14="http://schemas.microsoft.com/office/powerpoint/2010/main" val="1724010126"/>
      </p:ext>
    </p:extLst>
  </p:cSld>
  <p:clrMapOvr>
    <a:masterClrMapping/>
  </p:clrMapOvr>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上海交通大学PPT白色.ppt [兼容模式]" id="{973619B2-6A65-415B-A774-2D7368674261}" vid="{03D0A5DE-4594-45FB-823F-A55E70ED135F}"/>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上海交通大学PPT白色模板</Template>
  <TotalTime>871</TotalTime>
  <Words>800</Words>
  <Application>Microsoft Office PowerPoint</Application>
  <PresentationFormat>全屏显示(4:3)</PresentationFormat>
  <Paragraphs>87</Paragraphs>
  <Slides>37</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黑体</vt:lpstr>
      <vt:lpstr>华文新魏</vt:lpstr>
      <vt:lpstr>宋体</vt:lpstr>
      <vt:lpstr>Arial</vt:lpstr>
      <vt:lpstr>Cambria Math</vt:lpstr>
      <vt:lpstr>Times New Roman</vt:lpstr>
      <vt:lpstr>1_自定义设计方案</vt:lpstr>
      <vt:lpstr>智能控制技术第一次作业汇报</vt:lpstr>
      <vt:lpstr>题一</vt:lpstr>
      <vt:lpstr>Simulink框图</vt:lpstr>
      <vt:lpstr>模糊控制器设计</vt:lpstr>
      <vt:lpstr>模糊控制规则表</vt:lpstr>
      <vt:lpstr>量化因子和比例因子的选择 </vt:lpstr>
      <vt:lpstr>量化因子和比例因子的选择 </vt:lpstr>
      <vt:lpstr>阶跃响应</vt:lpstr>
      <vt:lpstr>题一</vt:lpstr>
      <vt:lpstr>斜坡响应</vt:lpstr>
      <vt:lpstr>误差曲线放大</vt:lpstr>
      <vt:lpstr>题一</vt:lpstr>
      <vt:lpstr>Simulink框图</vt:lpstr>
      <vt:lpstr>误差曲线放大</vt:lpstr>
      <vt:lpstr>题二</vt:lpstr>
      <vt:lpstr>开环控制Simulink框图</vt:lpstr>
      <vt:lpstr>开环仿真结果</vt:lpstr>
      <vt:lpstr>闭环控制Simulink框图</vt:lpstr>
      <vt:lpstr>闭环仿真结果</vt:lpstr>
      <vt:lpstr>题二</vt:lpstr>
      <vt:lpstr>FMRLC系统框图</vt:lpstr>
      <vt:lpstr>Simulink框图</vt:lpstr>
      <vt:lpstr>模型初始化函数</vt:lpstr>
      <vt:lpstr>模糊控制器的S-function</vt:lpstr>
      <vt:lpstr>知识库修正器的S-function</vt:lpstr>
      <vt:lpstr>学习机制</vt:lpstr>
      <vt:lpstr>仿真结果</vt:lpstr>
      <vt:lpstr>题三</vt:lpstr>
      <vt:lpstr>历史发展</vt:lpstr>
      <vt:lpstr>原理</vt:lpstr>
      <vt:lpstr>优点</vt:lpstr>
      <vt:lpstr>问题 </vt:lpstr>
      <vt:lpstr>与模糊控制相结合</vt:lpstr>
      <vt:lpstr>实例</vt:lpstr>
      <vt:lpstr>与模糊控制相结合</vt:lpstr>
      <vt:lpstr>实例</vt:lpstr>
      <vt:lpstr>谢 谢！</vt:lpstr>
    </vt:vector>
  </TitlesOfParts>
  <Company>SJTU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智能控制技术第一次作业汇报</dc:title>
  <dc:creator>刘继沐</dc:creator>
  <cp:lastModifiedBy>刘继沐</cp:lastModifiedBy>
  <cp:revision>46</cp:revision>
  <cp:lastPrinted>1601-01-01T00:00:00Z</cp:lastPrinted>
  <dcterms:created xsi:type="dcterms:W3CDTF">2017-04-19T01:57:56Z</dcterms:created>
  <dcterms:modified xsi:type="dcterms:W3CDTF">2017-04-26T14:24:38Z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