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handoutMasterIdLst>
    <p:handoutMasterId r:id="rId51"/>
  </p:handoutMasterIdLst>
  <p:sldIdLst>
    <p:sldId id="975" r:id="rId2"/>
    <p:sldId id="977" r:id="rId3"/>
    <p:sldId id="980" r:id="rId4"/>
    <p:sldId id="988" r:id="rId5"/>
    <p:sldId id="994" r:id="rId6"/>
    <p:sldId id="995" r:id="rId7"/>
    <p:sldId id="996" r:id="rId8"/>
    <p:sldId id="982" r:id="rId9"/>
    <p:sldId id="981" r:id="rId10"/>
    <p:sldId id="983" r:id="rId11"/>
    <p:sldId id="984" r:id="rId12"/>
    <p:sldId id="985" r:id="rId13"/>
    <p:sldId id="986" r:id="rId14"/>
    <p:sldId id="987" r:id="rId15"/>
    <p:sldId id="869" r:id="rId16"/>
    <p:sldId id="989" r:id="rId17"/>
    <p:sldId id="990" r:id="rId18"/>
    <p:sldId id="1003" r:id="rId19"/>
    <p:sldId id="1002" r:id="rId20"/>
    <p:sldId id="991" r:id="rId21"/>
    <p:sldId id="979" r:id="rId22"/>
    <p:sldId id="992" r:id="rId23"/>
    <p:sldId id="997" r:id="rId24"/>
    <p:sldId id="998" r:id="rId25"/>
    <p:sldId id="1001" r:id="rId26"/>
    <p:sldId id="1000" r:id="rId27"/>
    <p:sldId id="999" r:id="rId28"/>
    <p:sldId id="1004" r:id="rId29"/>
    <p:sldId id="1005" r:id="rId30"/>
    <p:sldId id="1023" r:id="rId31"/>
    <p:sldId id="1015" r:id="rId32"/>
    <p:sldId id="1016" r:id="rId33"/>
    <p:sldId id="1017" r:id="rId34"/>
    <p:sldId id="1018" r:id="rId35"/>
    <p:sldId id="1007" r:id="rId36"/>
    <p:sldId id="1008" r:id="rId37"/>
    <p:sldId id="1014" r:id="rId38"/>
    <p:sldId id="1009" r:id="rId39"/>
    <p:sldId id="1012" r:id="rId40"/>
    <p:sldId id="1010" r:id="rId41"/>
    <p:sldId id="1011" r:id="rId42"/>
    <p:sldId id="1013" r:id="rId43"/>
    <p:sldId id="1019" r:id="rId44"/>
    <p:sldId id="1021" r:id="rId45"/>
    <p:sldId id="1022" r:id="rId46"/>
    <p:sldId id="1020" r:id="rId47"/>
    <p:sldId id="1024" r:id="rId48"/>
    <p:sldId id="876" r:id="rId49"/>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984"/>
    <a:srgbClr val="00FF00"/>
    <a:srgbClr val="FFFF00"/>
    <a:srgbClr val="12357C"/>
    <a:srgbClr val="DDDDDD"/>
    <a:srgbClr val="132584"/>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351" autoAdjust="0"/>
  </p:normalViewPr>
  <p:slideViewPr>
    <p:cSldViewPr snapToObjects="1">
      <p:cViewPr varScale="1">
        <p:scale>
          <a:sx n="74" d="100"/>
          <a:sy n="74" d="100"/>
        </p:scale>
        <p:origin x="1248" y="66"/>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53" d="100"/>
          <a:sy n="53" d="100"/>
        </p:scale>
        <p:origin x="-1842" y="-1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anose="02010600030101010101" pitchFamily="2" charset="-122"/>
              </a:defRPr>
            </a:lvl1pPr>
          </a:lstStyle>
          <a:p>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anose="02010600030101010101" pitchFamily="2" charset="-122"/>
              </a:defRPr>
            </a:lvl1pPr>
          </a:lstStyle>
          <a:p>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FBC88F2D-A348-4190-B27F-30BF6076BA08}" type="slidenum">
              <a:rPr lang="en-US" altLang="zh-CN"/>
              <a:pPr/>
              <a:t>‹#›</a:t>
            </a:fld>
            <a:endParaRPr lang="en-US" altLang="zh-CN"/>
          </a:p>
        </p:txBody>
      </p:sp>
    </p:spTree>
    <p:extLst>
      <p:ext uri="{BB962C8B-B14F-4D97-AF65-F5344CB8AC3E}">
        <p14:creationId xmlns:p14="http://schemas.microsoft.com/office/powerpoint/2010/main" val="2551069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anose="02010600030101010101" pitchFamily="2" charset="-122"/>
              </a:defRPr>
            </a:lvl1pPr>
          </a:lstStyle>
          <a:p>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512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anose="02010600030101010101" pitchFamily="2" charset="-122"/>
              </a:defRPr>
            </a:lvl1pPr>
          </a:lstStyle>
          <a:p>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6D150910-3D06-4742-B280-5B2EB1263752}" type="slidenum">
              <a:rPr lang="en-US" altLang="zh-CN"/>
              <a:pPr/>
              <a:t>‹#›</a:t>
            </a:fld>
            <a:endParaRPr lang="en-US" altLang="zh-CN"/>
          </a:p>
        </p:txBody>
      </p:sp>
    </p:spTree>
    <p:extLst>
      <p:ext uri="{BB962C8B-B14F-4D97-AF65-F5344CB8AC3E}">
        <p14:creationId xmlns:p14="http://schemas.microsoft.com/office/powerpoint/2010/main" val="36377496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6D9D0F-FE55-40A1-B684-21CD5B63F53C}" type="slidenum">
              <a:rPr lang="en-US" altLang="zh-CN"/>
              <a:pPr/>
              <a:t>1</a:t>
            </a:fld>
            <a:endParaRPr lang="en-US" altLang="zh-CN"/>
          </a:p>
        </p:txBody>
      </p:sp>
      <p:sp>
        <p:nvSpPr>
          <p:cNvPr id="1837058" name="Rectangle 2"/>
          <p:cNvSpPr>
            <a:spLocks noGrp="1" noRot="1" noChangeAspect="1" noChangeArrowheads="1" noTextEdit="1"/>
          </p:cNvSpPr>
          <p:nvPr>
            <p:ph type="sldImg"/>
          </p:nvPr>
        </p:nvSpPr>
        <p:spPr>
          <a:ln/>
        </p:spPr>
      </p:sp>
      <p:sp>
        <p:nvSpPr>
          <p:cNvPr id="1837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55769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99D24-56E6-4B1B-AFDE-4106DCD39E29}" type="slidenum">
              <a:rPr lang="en-US" altLang="zh-CN"/>
              <a:pPr/>
              <a:t>15</a:t>
            </a:fld>
            <a:endParaRPr lang="en-US" altLang="zh-CN"/>
          </a:p>
        </p:txBody>
      </p:sp>
      <p:sp>
        <p:nvSpPr>
          <p:cNvPr id="1661954" name="Rectangle 2"/>
          <p:cNvSpPr>
            <a:spLocks noGrp="1" noRot="1" noChangeAspect="1" noChangeArrowheads="1" noTextEdit="1"/>
          </p:cNvSpPr>
          <p:nvPr>
            <p:ph type="sldImg"/>
          </p:nvPr>
        </p:nvSpPr>
        <p:spPr>
          <a:ln/>
        </p:spPr>
      </p:sp>
      <p:sp>
        <p:nvSpPr>
          <p:cNvPr id="1661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883997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7370" name="Picture 26" descr="ppt底板白-英文大写4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300"/>
            </a:lvl1pPr>
          </a:lstStyle>
          <a:p>
            <a:pPr lvl="0"/>
            <a:r>
              <a:rPr lang="zh-CN" altLang="en-US" noProof="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57359" name="Picture 1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pic>
        <p:nvPicPr>
          <p:cNvPr id="57365" name="Picture 21" descr="图片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6" name="Picture 22" descr="图片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7" name="Picture 23" descr="图片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8" name="Picture 24" descr="图片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9" name="Picture 25" descr="图片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5681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57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727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7300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70035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444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6583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82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89294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6488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6331" name="Picture 11" descr="ppt底板白-英文大写4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6322" name="Rectangle 2"/>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56323" name="Rectangle 3"/>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56324" name="Rectangle 4"/>
          <p:cNvSpPr>
            <a:spLocks noGrp="1" noChangeArrowheads="1"/>
          </p:cNvSpPr>
          <p:nvPr>
            <p:ph type="title"/>
          </p:nvPr>
        </p:nvSpPr>
        <p:spPr bwMode="auto">
          <a:xfrm>
            <a:off x="0" y="179388"/>
            <a:ext cx="91440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56325" name="Rectangle 5"/>
          <p:cNvSpPr>
            <a:spLocks noGrp="1" noChangeArrowheads="1"/>
          </p:cNvSpPr>
          <p:nvPr>
            <p:ph type="body" idx="1"/>
          </p:nvPr>
        </p:nvSpPr>
        <p:spPr bwMode="auto">
          <a:xfrm>
            <a:off x="431800"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eaLnBrk="1" fontAlgn="base" hangingPunct="1">
        <a:spcBef>
          <a:spcPct val="0"/>
        </a:spcBef>
        <a:spcAft>
          <a:spcPct val="0"/>
        </a:spcAft>
        <a:defRPr sz="2800" b="1" kern="1200">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4"/>
        </a:buBlip>
        <a:defRPr sz="2800" kern="12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1" fontAlgn="base" hangingPunct="1">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1" fontAlgn="base" hangingPunct="1">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1" fontAlgn="base" hangingPunct="1">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2.emf"/><Relationship Id="rId5" Type="http://schemas.openxmlformats.org/officeDocument/2006/relationships/oleObject" Target="../embeddings/Microsoft_Visio_2003-2010___1.vsd"/><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4" name="Rectangle 2"/>
          <p:cNvSpPr>
            <a:spLocks noGrp="1" noChangeArrowheads="1"/>
          </p:cNvSpPr>
          <p:nvPr>
            <p:ph type="ctrTitle"/>
          </p:nvPr>
        </p:nvSpPr>
        <p:spPr>
          <a:xfrm>
            <a:off x="152400" y="1501775"/>
            <a:ext cx="8839200" cy="1927225"/>
          </a:xfrm>
        </p:spPr>
        <p:txBody>
          <a:bodyPr/>
          <a:lstStyle/>
          <a:p>
            <a:r>
              <a:rPr lang="zh-CN" altLang="en-US" sz="3600" dirty="0" smtClean="0"/>
              <a:t>智能控制技术第一次作业汇报</a:t>
            </a:r>
            <a:endParaRPr lang="zh-CN" altLang="zh-CN" sz="3600" dirty="0"/>
          </a:p>
        </p:txBody>
      </p:sp>
      <p:sp>
        <p:nvSpPr>
          <p:cNvPr id="1836035" name="Rectangle 3"/>
          <p:cNvSpPr>
            <a:spLocks noGrp="1" noChangeArrowheads="1"/>
          </p:cNvSpPr>
          <p:nvPr>
            <p:ph type="subTitle" idx="1"/>
          </p:nvPr>
        </p:nvSpPr>
        <p:spPr>
          <a:xfrm>
            <a:off x="1066800" y="3276600"/>
            <a:ext cx="7010400" cy="1524000"/>
          </a:xfrm>
        </p:spPr>
        <p:txBody>
          <a:bodyPr/>
          <a:lstStyle/>
          <a:p>
            <a:r>
              <a:rPr lang="zh-CN" altLang="en-US" sz="3200" b="1" dirty="0" smtClean="0">
                <a:solidFill>
                  <a:srgbClr val="133984"/>
                </a:solidFill>
                <a:ea typeface="华文新魏" panose="02010800040101010101" pitchFamily="2" charset="-122"/>
              </a:rPr>
              <a:t>刘继沐</a:t>
            </a:r>
            <a:endParaRPr lang="zh-CN" altLang="zh-CN" sz="3200" b="1" dirty="0">
              <a:solidFill>
                <a:srgbClr val="133984"/>
              </a:solidFill>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斜坡响应</a:t>
            </a:r>
            <a:endParaRPr lang="zh-CN" altLang="en-US" dirty="0"/>
          </a:p>
        </p:txBody>
      </p:sp>
      <p:pic>
        <p:nvPicPr>
          <p:cNvPr id="7" name="内容占位符 6"/>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10" name="内容占位符 9"/>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8" name="文本框 7"/>
          <p:cNvSpPr txBox="1"/>
          <p:nvPr/>
        </p:nvSpPr>
        <p:spPr>
          <a:xfrm>
            <a:off x="1743213" y="5606703"/>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9" name="文本框 8"/>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239700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误差曲线放大</a:t>
            </a:r>
          </a:p>
        </p:txBody>
      </p:sp>
      <p:pic>
        <p:nvPicPr>
          <p:cNvPr id="7" name="内容占位符 6"/>
          <p:cNvPicPr>
            <a:picLocks noGrp="1" noChangeAspect="1"/>
          </p:cNvPicPr>
          <p:nvPr>
            <p:ph idx="1"/>
          </p:nvPr>
        </p:nvPicPr>
        <p:blipFill>
          <a:blip r:embed="rId2"/>
          <a:stretch>
            <a:fillRect/>
          </a:stretch>
        </p:blipFill>
        <p:spPr>
          <a:xfrm>
            <a:off x="1879600" y="1412776"/>
            <a:ext cx="5334000" cy="3771900"/>
          </a:xfrm>
          <a:prstGeom prst="rect">
            <a:avLst/>
          </a:prstGeom>
        </p:spPr>
      </p:pic>
      <p:sp>
        <p:nvSpPr>
          <p:cNvPr id="9" name="文本框 8"/>
          <p:cNvSpPr txBox="1"/>
          <p:nvPr/>
        </p:nvSpPr>
        <p:spPr>
          <a:xfrm>
            <a:off x="2325231" y="5585073"/>
            <a:ext cx="4493538" cy="461665"/>
          </a:xfrm>
          <a:prstGeom prst="rect">
            <a:avLst/>
          </a:prstGeom>
          <a:noFill/>
        </p:spPr>
        <p:txBody>
          <a:bodyPr wrap="none" rtlCol="0">
            <a:spAutoFit/>
          </a:bodyPr>
          <a:lstStyle/>
          <a:p>
            <a:r>
              <a:rPr lang="zh-CN" altLang="en-US" dirty="0" smtClean="0"/>
              <a:t>可以看出相应曲线存在静态偏差</a:t>
            </a:r>
            <a:endParaRPr lang="zh-CN" altLang="en-US" dirty="0"/>
          </a:p>
        </p:txBody>
      </p:sp>
    </p:spTree>
    <p:extLst>
      <p:ext uri="{BB962C8B-B14F-4D97-AF65-F5344CB8AC3E}">
        <p14:creationId xmlns:p14="http://schemas.microsoft.com/office/powerpoint/2010/main" val="6920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题一</a:t>
            </a:r>
          </a:p>
        </p:txBody>
      </p:sp>
      <p:pic>
        <p:nvPicPr>
          <p:cNvPr id="5" name="内容占位符 4"/>
          <p:cNvPicPr>
            <a:picLocks noGrp="1" noChangeAspect="1"/>
          </p:cNvPicPr>
          <p:nvPr>
            <p:ph idx="1"/>
          </p:nvPr>
        </p:nvPicPr>
        <p:blipFill>
          <a:blip r:embed="rId2"/>
          <a:stretch>
            <a:fillRect/>
          </a:stretch>
        </p:blipFill>
        <p:spPr>
          <a:xfrm>
            <a:off x="431800" y="2921611"/>
            <a:ext cx="8229600" cy="1759316"/>
          </a:xfrm>
          <a:prstGeom prst="rect">
            <a:avLst/>
          </a:prstGeom>
        </p:spPr>
      </p:pic>
    </p:spTree>
    <p:extLst>
      <p:ext uri="{BB962C8B-B14F-4D97-AF65-F5344CB8AC3E}">
        <p14:creationId xmlns:p14="http://schemas.microsoft.com/office/powerpoint/2010/main" val="178481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Simulink</a:t>
            </a:r>
            <a:r>
              <a:rPr lang="zh-CN" altLang="en-US" dirty="0"/>
              <a:t>框图</a:t>
            </a:r>
          </a:p>
        </p:txBody>
      </p:sp>
      <p:pic>
        <p:nvPicPr>
          <p:cNvPr id="4" name="内容占位符 3"/>
          <p:cNvPicPr>
            <a:picLocks noGrp="1" noChangeAspect="1"/>
          </p:cNvPicPr>
          <p:nvPr>
            <p:ph idx="1"/>
          </p:nvPr>
        </p:nvPicPr>
        <p:blipFill>
          <a:blip r:embed="rId2"/>
          <a:stretch>
            <a:fillRect/>
          </a:stretch>
        </p:blipFill>
        <p:spPr>
          <a:xfrm>
            <a:off x="470297" y="1484784"/>
            <a:ext cx="8203406" cy="3583781"/>
          </a:xfrm>
          <a:prstGeom prst="rect">
            <a:avLst/>
          </a:prstGeom>
        </p:spPr>
      </p:pic>
      <p:sp>
        <p:nvSpPr>
          <p:cNvPr id="5" name="矩形 4"/>
          <p:cNvSpPr/>
          <p:nvPr/>
        </p:nvSpPr>
        <p:spPr bwMode="auto">
          <a:xfrm>
            <a:off x="3275856" y="2132856"/>
            <a:ext cx="2952328" cy="864096"/>
          </a:xfrm>
          <a:prstGeom prst="rect">
            <a:avLst/>
          </a:prstGeom>
          <a:noFill/>
          <a:ln w="28575" cap="flat" cmpd="sng" algn="ctr">
            <a:solidFill>
              <a:srgbClr val="C00000"/>
            </a:solidFill>
            <a:prstDash val="dash"/>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16815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误差曲线放大</a:t>
            </a:r>
          </a:p>
        </p:txBody>
      </p:sp>
      <p:sp>
        <p:nvSpPr>
          <p:cNvPr id="9" name="文本框 8"/>
          <p:cNvSpPr txBox="1"/>
          <p:nvPr/>
        </p:nvSpPr>
        <p:spPr>
          <a:xfrm>
            <a:off x="2145948" y="5487615"/>
            <a:ext cx="4801314" cy="461665"/>
          </a:xfrm>
          <a:prstGeom prst="rect">
            <a:avLst/>
          </a:prstGeom>
          <a:noFill/>
        </p:spPr>
        <p:txBody>
          <a:bodyPr wrap="none" rtlCol="0">
            <a:spAutoFit/>
          </a:bodyPr>
          <a:lstStyle/>
          <a:p>
            <a:r>
              <a:rPr lang="zh-CN" altLang="en-US" dirty="0" smtClean="0"/>
              <a:t>引入积分环节使静态偏差明显减小</a:t>
            </a:r>
            <a:endParaRPr lang="zh-CN" altLang="en-US" dirty="0"/>
          </a:p>
        </p:txBody>
      </p:sp>
      <p:pic>
        <p:nvPicPr>
          <p:cNvPr id="3" name="内容占位符 2"/>
          <p:cNvPicPr>
            <a:picLocks noGrp="1" noChangeAspect="1"/>
          </p:cNvPicPr>
          <p:nvPr>
            <p:ph idx="1"/>
          </p:nvPr>
        </p:nvPicPr>
        <p:blipFill>
          <a:blip r:embed="rId2"/>
          <a:stretch>
            <a:fillRect/>
          </a:stretch>
        </p:blipFill>
        <p:spPr>
          <a:xfrm>
            <a:off x="1879600" y="1412776"/>
            <a:ext cx="5334000" cy="3771900"/>
          </a:xfrm>
          <a:prstGeom prst="rect">
            <a:avLst/>
          </a:prstGeom>
        </p:spPr>
      </p:pic>
    </p:spTree>
    <p:extLst>
      <p:ext uri="{BB962C8B-B14F-4D97-AF65-F5344CB8AC3E}">
        <p14:creationId xmlns:p14="http://schemas.microsoft.com/office/powerpoint/2010/main" val="326564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44" name="Rectangle 16"/>
          <p:cNvSpPr>
            <a:spLocks noGrp="1" noChangeArrowheads="1"/>
          </p:cNvSpPr>
          <p:nvPr>
            <p:ph type="title"/>
          </p:nvPr>
        </p:nvSpPr>
        <p:spPr/>
        <p:txBody>
          <a:bodyPr/>
          <a:lstStyle/>
          <a:p>
            <a:r>
              <a:rPr lang="zh-CN" altLang="en-US" dirty="0" smtClean="0"/>
              <a:t>题</a:t>
            </a:r>
            <a:r>
              <a:rPr lang="zh-CN" altLang="en-US" dirty="0"/>
              <a:t>二</a:t>
            </a:r>
            <a:endParaRPr lang="zh-CN" altLang="zh-CN" dirty="0"/>
          </a:p>
        </p:txBody>
      </p:sp>
      <p:pic>
        <p:nvPicPr>
          <p:cNvPr id="2" name="图片 1"/>
          <p:cNvPicPr>
            <a:picLocks noChangeAspect="1"/>
          </p:cNvPicPr>
          <p:nvPr/>
        </p:nvPicPr>
        <p:blipFill>
          <a:blip r:embed="rId3"/>
          <a:stretch>
            <a:fillRect/>
          </a:stretch>
        </p:blipFill>
        <p:spPr>
          <a:xfrm>
            <a:off x="762476" y="872730"/>
            <a:ext cx="7619047" cy="1836190"/>
          </a:xfrm>
          <a:prstGeom prst="rect">
            <a:avLst/>
          </a:prstGeom>
        </p:spPr>
      </p:pic>
      <p:pic>
        <p:nvPicPr>
          <p:cNvPr id="3" name="图片 2"/>
          <p:cNvPicPr>
            <a:picLocks noChangeAspect="1"/>
          </p:cNvPicPr>
          <p:nvPr/>
        </p:nvPicPr>
        <p:blipFill>
          <a:blip r:embed="rId4"/>
          <a:stretch>
            <a:fillRect/>
          </a:stretch>
        </p:blipFill>
        <p:spPr>
          <a:xfrm>
            <a:off x="762476" y="2708920"/>
            <a:ext cx="7619047" cy="374857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开环控制</a:t>
            </a:r>
            <a:r>
              <a:rPr lang="en-US" altLang="zh-CN" dirty="0" smtClean="0"/>
              <a:t>Simulink</a:t>
            </a:r>
            <a:r>
              <a:rPr lang="zh-CN" altLang="en-US" dirty="0"/>
              <a:t>框图</a:t>
            </a:r>
          </a:p>
        </p:txBody>
      </p:sp>
      <p:pic>
        <p:nvPicPr>
          <p:cNvPr id="6" name="内容占位符 5"/>
          <p:cNvPicPr>
            <a:picLocks noGrp="1" noChangeAspect="1"/>
          </p:cNvPicPr>
          <p:nvPr>
            <p:ph idx="1"/>
          </p:nvPr>
        </p:nvPicPr>
        <p:blipFill>
          <a:blip r:embed="rId2"/>
          <a:stretch>
            <a:fillRect/>
          </a:stretch>
        </p:blipFill>
        <p:spPr>
          <a:xfrm>
            <a:off x="780333" y="2060848"/>
            <a:ext cx="7583334" cy="3107143"/>
          </a:xfrm>
          <a:prstGeom prst="rect">
            <a:avLst/>
          </a:prstGeom>
        </p:spPr>
      </p:pic>
    </p:spTree>
    <p:extLst>
      <p:ext uri="{BB962C8B-B14F-4D97-AF65-F5344CB8AC3E}">
        <p14:creationId xmlns:p14="http://schemas.microsoft.com/office/powerpoint/2010/main" val="422051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开环仿真结果</a:t>
            </a:r>
            <a:endParaRPr lang="zh-CN" altLang="en-US" dirty="0"/>
          </a:p>
        </p:txBody>
      </p:sp>
      <p:pic>
        <p:nvPicPr>
          <p:cNvPr id="7" name="内容占位符 6"/>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6" name="内容占位符 5"/>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8" name="文本框 7"/>
          <p:cNvSpPr txBox="1"/>
          <p:nvPr/>
        </p:nvSpPr>
        <p:spPr>
          <a:xfrm>
            <a:off x="1743213" y="5606703"/>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9" name="文本框 8"/>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879415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闭环控制</a:t>
            </a:r>
            <a:r>
              <a:rPr lang="en-US" altLang="zh-CN" dirty="0" smtClean="0"/>
              <a:t>Simulink</a:t>
            </a:r>
            <a:r>
              <a:rPr lang="zh-CN" altLang="en-US" dirty="0"/>
              <a:t>框图</a:t>
            </a:r>
          </a:p>
        </p:txBody>
      </p:sp>
      <p:pic>
        <p:nvPicPr>
          <p:cNvPr id="11" name="内容占位符 10"/>
          <p:cNvPicPr>
            <a:picLocks noGrp="1" noChangeAspect="1"/>
          </p:cNvPicPr>
          <p:nvPr>
            <p:ph idx="1"/>
          </p:nvPr>
        </p:nvPicPr>
        <p:blipFill>
          <a:blip r:embed="rId2"/>
          <a:stretch>
            <a:fillRect/>
          </a:stretch>
        </p:blipFill>
        <p:spPr>
          <a:xfrm>
            <a:off x="530333" y="1700808"/>
            <a:ext cx="8083334" cy="3690476"/>
          </a:xfrm>
          <a:prstGeom prst="rect">
            <a:avLst/>
          </a:prstGeom>
        </p:spPr>
      </p:pic>
    </p:spTree>
    <p:extLst>
      <p:ext uri="{BB962C8B-B14F-4D97-AF65-F5344CB8AC3E}">
        <p14:creationId xmlns:p14="http://schemas.microsoft.com/office/powerpoint/2010/main" val="2231648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闭环仿真结果</a:t>
            </a:r>
            <a:endParaRPr lang="zh-CN" altLang="en-US" dirty="0"/>
          </a:p>
        </p:txBody>
      </p:sp>
      <p:pic>
        <p:nvPicPr>
          <p:cNvPr id="6" name="内容占位符 5"/>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7" name="内容占位符 6"/>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8" name="文本框 7"/>
          <p:cNvSpPr txBox="1"/>
          <p:nvPr/>
        </p:nvSpPr>
        <p:spPr>
          <a:xfrm>
            <a:off x="1743213" y="5606703"/>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9" name="文本框 8"/>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297337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题一</a:t>
            </a:r>
            <a:endParaRPr lang="zh-CN" altLang="en-US" dirty="0"/>
          </a:p>
        </p:txBody>
      </p:sp>
      <p:pic>
        <p:nvPicPr>
          <p:cNvPr id="7" name="内容占位符 6"/>
          <p:cNvPicPr>
            <a:picLocks noGrp="1" noChangeAspect="1"/>
          </p:cNvPicPr>
          <p:nvPr>
            <p:ph idx="1"/>
          </p:nvPr>
        </p:nvPicPr>
        <p:blipFill>
          <a:blip r:embed="rId2"/>
          <a:stretch>
            <a:fillRect/>
          </a:stretch>
        </p:blipFill>
        <p:spPr>
          <a:xfrm>
            <a:off x="431800" y="1611134"/>
            <a:ext cx="8229600" cy="4380270"/>
          </a:xfrm>
          <a:prstGeom prst="rect">
            <a:avLst/>
          </a:prstGeom>
        </p:spPr>
      </p:pic>
    </p:spTree>
    <p:extLst>
      <p:ext uri="{BB962C8B-B14F-4D97-AF65-F5344CB8AC3E}">
        <p14:creationId xmlns:p14="http://schemas.microsoft.com/office/powerpoint/2010/main" val="4085767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题二</a:t>
            </a:r>
          </a:p>
        </p:txBody>
      </p:sp>
      <p:pic>
        <p:nvPicPr>
          <p:cNvPr id="7" name="内容占位符 6"/>
          <p:cNvPicPr>
            <a:picLocks noGrp="1" noChangeAspect="1"/>
          </p:cNvPicPr>
          <p:nvPr>
            <p:ph idx="1"/>
          </p:nvPr>
        </p:nvPicPr>
        <p:blipFill>
          <a:blip r:embed="rId2"/>
          <a:stretch>
            <a:fillRect/>
          </a:stretch>
        </p:blipFill>
        <p:spPr>
          <a:xfrm>
            <a:off x="431800" y="2641003"/>
            <a:ext cx="8229600" cy="2320531"/>
          </a:xfrm>
          <a:prstGeom prst="rect">
            <a:avLst/>
          </a:prstGeom>
        </p:spPr>
      </p:pic>
    </p:spTree>
    <p:extLst>
      <p:ext uri="{BB962C8B-B14F-4D97-AF65-F5344CB8AC3E}">
        <p14:creationId xmlns:p14="http://schemas.microsoft.com/office/powerpoint/2010/main" val="929020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FMRLC</a:t>
            </a:r>
            <a:r>
              <a:rPr lang="zh-CN" altLang="en-US" dirty="0" smtClean="0"/>
              <a:t>系统框图</a:t>
            </a:r>
            <a:endParaRPr lang="zh-CN" altLang="en-US" dirty="0"/>
          </a:p>
        </p:txBody>
      </p:sp>
      <p:pic>
        <p:nvPicPr>
          <p:cNvPr id="4" name="内容占位符 3"/>
          <p:cNvPicPr>
            <a:picLocks noGrp="1" noChangeAspect="1"/>
          </p:cNvPicPr>
          <p:nvPr>
            <p:ph idx="1"/>
          </p:nvPr>
        </p:nvPicPr>
        <p:blipFill>
          <a:blip r:embed="rId2"/>
          <a:stretch>
            <a:fillRect/>
          </a:stretch>
        </p:blipFill>
        <p:spPr>
          <a:xfrm>
            <a:off x="431800" y="1552837"/>
            <a:ext cx="8229600" cy="4496864"/>
          </a:xfrm>
          <a:prstGeom prst="rect">
            <a:avLst/>
          </a:prstGeom>
        </p:spPr>
      </p:pic>
    </p:spTree>
    <p:extLst>
      <p:ext uri="{BB962C8B-B14F-4D97-AF65-F5344CB8AC3E}">
        <p14:creationId xmlns:p14="http://schemas.microsoft.com/office/powerpoint/2010/main" val="3693714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Simulink</a:t>
            </a:r>
            <a:r>
              <a:rPr lang="zh-CN" altLang="en-US" dirty="0"/>
              <a:t>框图</a:t>
            </a:r>
          </a:p>
        </p:txBody>
      </p:sp>
      <p:pic>
        <p:nvPicPr>
          <p:cNvPr id="4" name="内容占位符 3"/>
          <p:cNvPicPr>
            <a:picLocks noGrp="1" noChangeAspect="1"/>
          </p:cNvPicPr>
          <p:nvPr>
            <p:ph idx="1"/>
          </p:nvPr>
        </p:nvPicPr>
        <p:blipFill>
          <a:blip r:embed="rId2"/>
          <a:stretch>
            <a:fillRect/>
          </a:stretch>
        </p:blipFill>
        <p:spPr>
          <a:xfrm>
            <a:off x="970809" y="1268760"/>
            <a:ext cx="7202381" cy="4630953"/>
          </a:xfrm>
          <a:prstGeom prst="rect">
            <a:avLst/>
          </a:prstGeom>
        </p:spPr>
      </p:pic>
    </p:spTree>
    <p:extLst>
      <p:ext uri="{BB962C8B-B14F-4D97-AF65-F5344CB8AC3E}">
        <p14:creationId xmlns:p14="http://schemas.microsoft.com/office/powerpoint/2010/main" val="3756837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模型初始化函数</a:t>
            </a:r>
            <a:endParaRPr lang="zh-CN" altLang="en-US" dirty="0"/>
          </a:p>
        </p:txBody>
      </p:sp>
      <p:pic>
        <p:nvPicPr>
          <p:cNvPr id="4" name="内容占位符 3"/>
          <p:cNvPicPr>
            <a:picLocks noGrp="1" noChangeAspect="1"/>
          </p:cNvPicPr>
          <p:nvPr>
            <p:ph idx="1"/>
          </p:nvPr>
        </p:nvPicPr>
        <p:blipFill>
          <a:blip r:embed="rId2"/>
          <a:stretch>
            <a:fillRect/>
          </a:stretch>
        </p:blipFill>
        <p:spPr>
          <a:xfrm>
            <a:off x="1020298" y="1052736"/>
            <a:ext cx="5133333" cy="4400000"/>
          </a:xfrm>
          <a:prstGeom prst="rect">
            <a:avLst/>
          </a:prstGeom>
        </p:spPr>
      </p:pic>
      <p:pic>
        <p:nvPicPr>
          <p:cNvPr id="5" name="图片 4"/>
          <p:cNvPicPr>
            <a:picLocks noChangeAspect="1"/>
          </p:cNvPicPr>
          <p:nvPr/>
        </p:nvPicPr>
        <p:blipFill>
          <a:blip r:embed="rId3"/>
          <a:stretch>
            <a:fillRect/>
          </a:stretch>
        </p:blipFill>
        <p:spPr>
          <a:xfrm>
            <a:off x="4324769" y="2492896"/>
            <a:ext cx="4035714" cy="1095238"/>
          </a:xfrm>
          <a:prstGeom prst="rect">
            <a:avLst/>
          </a:prstGeom>
          <a:ln w="28575">
            <a:solidFill>
              <a:srgbClr val="C00000"/>
            </a:solidFill>
          </a:ln>
        </p:spPr>
      </p:pic>
      <p:sp>
        <p:nvSpPr>
          <p:cNvPr id="7" name="文本框 6"/>
          <p:cNvSpPr txBox="1"/>
          <p:nvPr/>
        </p:nvSpPr>
        <p:spPr>
          <a:xfrm>
            <a:off x="921171" y="5790455"/>
            <a:ext cx="6846746" cy="461665"/>
          </a:xfrm>
          <a:prstGeom prst="rect">
            <a:avLst/>
          </a:prstGeom>
          <a:noFill/>
        </p:spPr>
        <p:txBody>
          <a:bodyPr wrap="none" rtlCol="0">
            <a:spAutoFit/>
          </a:bodyPr>
          <a:lstStyle/>
          <a:p>
            <a:r>
              <a:rPr lang="zh-CN" altLang="en-US" dirty="0" smtClean="0"/>
              <a:t>通过定义全局变量在多个</a:t>
            </a:r>
            <a:r>
              <a:rPr lang="en-US" altLang="zh-CN" dirty="0" smtClean="0"/>
              <a:t>s-function</a:t>
            </a:r>
            <a:r>
              <a:rPr lang="zh-CN" altLang="en-US" dirty="0" smtClean="0"/>
              <a:t>之间传递参数</a:t>
            </a:r>
            <a:endParaRPr lang="zh-CN" altLang="en-US" dirty="0"/>
          </a:p>
        </p:txBody>
      </p:sp>
    </p:spTree>
    <p:extLst>
      <p:ext uri="{BB962C8B-B14F-4D97-AF65-F5344CB8AC3E}">
        <p14:creationId xmlns:p14="http://schemas.microsoft.com/office/powerpoint/2010/main" val="1701743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模糊控制器的</a:t>
            </a:r>
            <a:r>
              <a:rPr lang="en-US" altLang="zh-CN" dirty="0"/>
              <a:t>S-function</a:t>
            </a:r>
            <a:endParaRPr lang="zh-CN" altLang="en-US" b="0" dirty="0"/>
          </a:p>
        </p:txBody>
      </p:sp>
      <p:pic>
        <p:nvPicPr>
          <p:cNvPr id="4" name="内容占位符 3"/>
          <p:cNvPicPr>
            <a:picLocks noGrp="1" noChangeAspect="1"/>
          </p:cNvPicPr>
          <p:nvPr>
            <p:ph idx="1"/>
          </p:nvPr>
        </p:nvPicPr>
        <p:blipFill>
          <a:blip r:embed="rId2"/>
          <a:stretch>
            <a:fillRect/>
          </a:stretch>
        </p:blipFill>
        <p:spPr>
          <a:xfrm>
            <a:off x="1914857" y="1881414"/>
            <a:ext cx="5314286" cy="4085714"/>
          </a:xfrm>
          <a:prstGeom prst="rect">
            <a:avLst/>
          </a:prstGeom>
        </p:spPr>
      </p:pic>
    </p:spTree>
    <p:extLst>
      <p:ext uri="{BB962C8B-B14F-4D97-AF65-F5344CB8AC3E}">
        <p14:creationId xmlns:p14="http://schemas.microsoft.com/office/powerpoint/2010/main" val="425529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知识库修正器的</a:t>
            </a:r>
            <a:r>
              <a:rPr lang="en-US" altLang="zh-CN" dirty="0" smtClean="0"/>
              <a:t>S-function</a:t>
            </a:r>
            <a:endParaRPr lang="zh-CN" altLang="en-US" dirty="0"/>
          </a:p>
        </p:txBody>
      </p:sp>
      <p:pic>
        <p:nvPicPr>
          <p:cNvPr id="4" name="内容占位符 3"/>
          <p:cNvPicPr>
            <a:picLocks noGrp="1" noChangeAspect="1"/>
          </p:cNvPicPr>
          <p:nvPr>
            <p:ph idx="1"/>
          </p:nvPr>
        </p:nvPicPr>
        <p:blipFill>
          <a:blip r:embed="rId2"/>
          <a:stretch>
            <a:fillRect/>
          </a:stretch>
        </p:blipFill>
        <p:spPr>
          <a:xfrm>
            <a:off x="1101762" y="1052736"/>
            <a:ext cx="6940476" cy="5392858"/>
          </a:xfrm>
          <a:prstGeom prst="rect">
            <a:avLst/>
          </a:prstGeom>
        </p:spPr>
      </p:pic>
    </p:spTree>
    <p:extLst>
      <p:ext uri="{BB962C8B-B14F-4D97-AF65-F5344CB8AC3E}">
        <p14:creationId xmlns:p14="http://schemas.microsoft.com/office/powerpoint/2010/main" val="2567435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学习机制</a:t>
            </a:r>
            <a:endParaRPr lang="zh-CN" altLang="en-US" dirty="0"/>
          </a:p>
        </p:txBody>
      </p:sp>
      <p:pic>
        <p:nvPicPr>
          <p:cNvPr id="6" name="内容占位符 5"/>
          <p:cNvPicPr>
            <a:picLocks noGrp="1" noChangeAspect="1"/>
          </p:cNvPicPr>
          <p:nvPr>
            <p:ph sz="half" idx="1"/>
          </p:nvPr>
        </p:nvPicPr>
        <p:blipFill>
          <a:blip r:embed="rId2"/>
          <a:stretch>
            <a:fillRect/>
          </a:stretch>
        </p:blipFill>
        <p:spPr>
          <a:xfrm>
            <a:off x="431800" y="2678105"/>
            <a:ext cx="4038600" cy="3016263"/>
          </a:xfrm>
          <a:prstGeom prst="rect">
            <a:avLst/>
          </a:prstGeom>
        </p:spPr>
      </p:pic>
      <p:pic>
        <p:nvPicPr>
          <p:cNvPr id="5" name="内容占位符 4"/>
          <p:cNvPicPr>
            <a:picLocks noGrp="1" noChangeAspect="1"/>
          </p:cNvPicPr>
          <p:nvPr>
            <p:ph sz="half" idx="2"/>
          </p:nvPr>
        </p:nvPicPr>
        <p:blipFill>
          <a:blip r:embed="rId3"/>
          <a:stretch>
            <a:fillRect/>
          </a:stretch>
        </p:blipFill>
        <p:spPr>
          <a:xfrm>
            <a:off x="4622800" y="2678105"/>
            <a:ext cx="4038600" cy="3016263"/>
          </a:xfrm>
          <a:prstGeom prst="rect">
            <a:avLst/>
          </a:prstGeom>
        </p:spPr>
      </p:pic>
      <p:sp>
        <p:nvSpPr>
          <p:cNvPr id="7" name="文本框 6"/>
          <p:cNvSpPr txBox="1"/>
          <p:nvPr/>
        </p:nvSpPr>
        <p:spPr>
          <a:xfrm>
            <a:off x="1281548" y="5991671"/>
            <a:ext cx="2339103" cy="461665"/>
          </a:xfrm>
          <a:prstGeom prst="rect">
            <a:avLst/>
          </a:prstGeom>
          <a:noFill/>
        </p:spPr>
        <p:txBody>
          <a:bodyPr wrap="none" rtlCol="0">
            <a:spAutoFit/>
          </a:bodyPr>
          <a:lstStyle/>
          <a:p>
            <a:r>
              <a:rPr lang="zh-CN" altLang="en-US" dirty="0" smtClean="0"/>
              <a:t>初始隶属</a:t>
            </a:r>
            <a:r>
              <a:rPr lang="zh-CN" altLang="en-US" dirty="0"/>
              <a:t>度</a:t>
            </a:r>
            <a:r>
              <a:rPr lang="zh-CN" altLang="en-US" dirty="0" smtClean="0"/>
              <a:t>函数</a:t>
            </a:r>
            <a:endParaRPr lang="zh-CN" altLang="en-US" dirty="0"/>
          </a:p>
        </p:txBody>
      </p:sp>
      <p:sp>
        <p:nvSpPr>
          <p:cNvPr id="8" name="文本框 7"/>
          <p:cNvSpPr txBox="1"/>
          <p:nvPr/>
        </p:nvSpPr>
        <p:spPr>
          <a:xfrm>
            <a:off x="5164774" y="5959398"/>
            <a:ext cx="2954655" cy="461665"/>
          </a:xfrm>
          <a:prstGeom prst="rect">
            <a:avLst/>
          </a:prstGeom>
          <a:noFill/>
        </p:spPr>
        <p:txBody>
          <a:bodyPr wrap="none" rtlCol="0">
            <a:spAutoFit/>
          </a:bodyPr>
          <a:lstStyle/>
          <a:p>
            <a:r>
              <a:rPr lang="zh-CN" altLang="en-US" dirty="0" smtClean="0"/>
              <a:t>学习后的隶属</a:t>
            </a:r>
            <a:r>
              <a:rPr lang="zh-CN" altLang="en-US" dirty="0"/>
              <a:t>度</a:t>
            </a:r>
            <a:r>
              <a:rPr lang="zh-CN" altLang="en-US" dirty="0" smtClean="0"/>
              <a:t>函数</a:t>
            </a:r>
            <a:endParaRPr lang="zh-CN" altLang="en-US" dirty="0"/>
          </a:p>
        </p:txBody>
      </p:sp>
      <p:sp>
        <p:nvSpPr>
          <p:cNvPr id="9" name="矩形 8"/>
          <p:cNvSpPr/>
          <p:nvPr/>
        </p:nvSpPr>
        <p:spPr>
          <a:xfrm>
            <a:off x="679156" y="1349917"/>
            <a:ext cx="7785688" cy="461665"/>
          </a:xfrm>
          <a:prstGeom prst="rect">
            <a:avLst/>
          </a:prstGeom>
        </p:spPr>
        <p:txBody>
          <a:bodyPr wrap="square">
            <a:spAutoFit/>
          </a:bodyPr>
          <a:lstStyle/>
          <a:p>
            <a:pPr algn="l"/>
            <a:r>
              <a:rPr lang="zh-CN" altLang="en-US" dirty="0"/>
              <a:t>调整控制器输入语言变量模糊子集的隶属</a:t>
            </a:r>
            <a:r>
              <a:rPr lang="zh-CN" altLang="en-US" dirty="0" smtClean="0"/>
              <a:t>函数</a:t>
            </a:r>
            <a:r>
              <a:rPr lang="zh-CN" altLang="en-US" dirty="0"/>
              <a:t>的中心值</a:t>
            </a:r>
            <a:r>
              <a:rPr lang="zh-CN" altLang="en-US" dirty="0" smtClean="0"/>
              <a:t>。</a:t>
            </a:r>
            <a:endParaRPr lang="zh-CN" altLang="en-US" dirty="0"/>
          </a:p>
        </p:txBody>
      </p:sp>
      <p:pic>
        <p:nvPicPr>
          <p:cNvPr id="10" name="图片 9"/>
          <p:cNvPicPr>
            <a:picLocks noChangeAspect="1"/>
          </p:cNvPicPr>
          <p:nvPr/>
        </p:nvPicPr>
        <p:blipFill>
          <a:blip r:embed="rId4"/>
          <a:stretch>
            <a:fillRect/>
          </a:stretch>
        </p:blipFill>
        <p:spPr>
          <a:xfrm>
            <a:off x="1497000" y="1882934"/>
            <a:ext cx="6150000" cy="614286"/>
          </a:xfrm>
          <a:prstGeom prst="rect">
            <a:avLst/>
          </a:prstGeom>
        </p:spPr>
      </p:pic>
      <p:sp>
        <p:nvSpPr>
          <p:cNvPr id="11" name="椭圆 10"/>
          <p:cNvSpPr/>
          <p:nvPr/>
        </p:nvSpPr>
        <p:spPr bwMode="auto">
          <a:xfrm>
            <a:off x="3764480" y="5013176"/>
            <a:ext cx="683587" cy="597870"/>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2" name="椭圆 11"/>
          <p:cNvSpPr/>
          <p:nvPr/>
        </p:nvSpPr>
        <p:spPr bwMode="auto">
          <a:xfrm>
            <a:off x="7977813" y="5013176"/>
            <a:ext cx="683587" cy="597870"/>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951577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仿真结果</a:t>
            </a:r>
            <a:endParaRPr lang="zh-CN" altLang="en-US" dirty="0"/>
          </a:p>
        </p:txBody>
      </p:sp>
      <p:pic>
        <p:nvPicPr>
          <p:cNvPr id="7" name="内容占位符 6"/>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8" name="内容占位符 7"/>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9" name="文本框 8"/>
          <p:cNvSpPr txBox="1"/>
          <p:nvPr/>
        </p:nvSpPr>
        <p:spPr>
          <a:xfrm>
            <a:off x="1743213" y="5606703"/>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10" name="文本框 9"/>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278032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题三</a:t>
            </a:r>
            <a:endParaRPr lang="zh-CN" altLang="en-US" dirty="0"/>
          </a:p>
        </p:txBody>
      </p:sp>
      <p:pic>
        <p:nvPicPr>
          <p:cNvPr id="10" name="内容占位符 9"/>
          <p:cNvPicPr>
            <a:picLocks noGrp="1" noChangeAspect="1"/>
          </p:cNvPicPr>
          <p:nvPr>
            <p:ph idx="1"/>
          </p:nvPr>
        </p:nvPicPr>
        <p:blipFill>
          <a:blip r:embed="rId2"/>
          <a:stretch>
            <a:fillRect/>
          </a:stretch>
        </p:blipFill>
        <p:spPr>
          <a:xfrm>
            <a:off x="431800" y="2625612"/>
            <a:ext cx="8229600" cy="2351314"/>
          </a:xfrm>
          <a:prstGeom prst="rect">
            <a:avLst/>
          </a:prstGeom>
        </p:spPr>
      </p:pic>
    </p:spTree>
    <p:extLst>
      <p:ext uri="{BB962C8B-B14F-4D97-AF65-F5344CB8AC3E}">
        <p14:creationId xmlns:p14="http://schemas.microsoft.com/office/powerpoint/2010/main" val="1290068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历史发展</a:t>
            </a:r>
            <a:endParaRPr lang="zh-CN" altLang="en-US" dirty="0"/>
          </a:p>
        </p:txBody>
      </p:sp>
      <p:sp>
        <p:nvSpPr>
          <p:cNvPr id="3" name="内容占位符 2"/>
          <p:cNvSpPr>
            <a:spLocks noGrp="1"/>
          </p:cNvSpPr>
          <p:nvPr>
            <p:ph idx="1"/>
          </p:nvPr>
        </p:nvSpPr>
        <p:spPr/>
        <p:txBody>
          <a:bodyPr/>
          <a:lstStyle/>
          <a:p>
            <a:r>
              <a:rPr lang="en-US" altLang="zh-CN" sz="2400" dirty="0" smtClean="0"/>
              <a:t>50</a:t>
            </a:r>
            <a:r>
              <a:rPr lang="zh-CN" altLang="en-US" sz="2400" dirty="0"/>
              <a:t>年代末，前苏联</a:t>
            </a:r>
            <a:r>
              <a:rPr lang="zh-CN" altLang="en-US" sz="2400" dirty="0" smtClean="0"/>
              <a:t>科学家</a:t>
            </a:r>
            <a:r>
              <a:rPr lang="en-US" altLang="zh-CN" sz="2400" dirty="0" err="1" smtClean="0"/>
              <a:t>Emelyanov</a:t>
            </a:r>
            <a:r>
              <a:rPr lang="zh-CN" altLang="en-US" sz="2400" dirty="0"/>
              <a:t>和</a:t>
            </a:r>
            <a:r>
              <a:rPr lang="en-US" altLang="zh-CN" sz="2400" dirty="0" err="1" smtClean="0"/>
              <a:t>Utkin</a:t>
            </a:r>
            <a:r>
              <a:rPr lang="zh-CN" altLang="en-US" sz="2400" dirty="0"/>
              <a:t>等首次提出滑模</a:t>
            </a:r>
            <a:r>
              <a:rPr lang="zh-CN" altLang="en-US" sz="2400" dirty="0" smtClean="0"/>
              <a:t>变结构控制</a:t>
            </a:r>
            <a:r>
              <a:rPr lang="en-US" altLang="zh-CN" sz="2400" dirty="0"/>
              <a:t>(Sliding Mode Controller, SMC)</a:t>
            </a:r>
            <a:r>
              <a:rPr lang="zh-CN" altLang="en-US" sz="2400" dirty="0"/>
              <a:t>理论，</a:t>
            </a:r>
            <a:r>
              <a:rPr lang="zh-CN" altLang="en-US" sz="2400" dirty="0" smtClean="0"/>
              <a:t>以</a:t>
            </a:r>
            <a:r>
              <a:rPr lang="zh-CN" altLang="en-US" sz="2400" dirty="0"/>
              <a:t>误差及其导数作为输入变量研究单输入单输出线性系统的</a:t>
            </a:r>
            <a:r>
              <a:rPr lang="zh-CN" altLang="en-US" sz="2400" dirty="0" smtClean="0"/>
              <a:t>变结构控制。</a:t>
            </a:r>
            <a:endParaRPr lang="en-US" altLang="zh-CN" sz="2400" dirty="0"/>
          </a:p>
          <a:p>
            <a:r>
              <a:rPr lang="en-US" altLang="zh-CN" sz="2400" dirty="0"/>
              <a:t>60 </a:t>
            </a:r>
            <a:r>
              <a:rPr lang="zh-CN" altLang="en-US" sz="2400" dirty="0"/>
              <a:t>年代末</a:t>
            </a:r>
            <a:r>
              <a:rPr lang="zh-CN" altLang="en-US" sz="2400" dirty="0" smtClean="0"/>
              <a:t>，西方</a:t>
            </a:r>
            <a:r>
              <a:rPr lang="zh-CN" altLang="en-US" sz="2400" dirty="0"/>
              <a:t>学者的加入，使得滑模控制理论更加完善，所研究的对象也由单输入单输出</a:t>
            </a:r>
            <a:r>
              <a:rPr lang="zh-CN" altLang="en-US" sz="2400" dirty="0" smtClean="0"/>
              <a:t>系统扩大</a:t>
            </a:r>
            <a:r>
              <a:rPr lang="zh-CN" altLang="en-US" sz="2400" dirty="0"/>
              <a:t>到多输入多输出系统和非线性系统，在此期间滑模控制理论取得了较大的进展</a:t>
            </a:r>
            <a:r>
              <a:rPr lang="zh-CN" altLang="en-US" sz="2400" dirty="0" smtClean="0"/>
              <a:t>，给</a:t>
            </a:r>
            <a:r>
              <a:rPr lang="zh-CN" altLang="en-US" sz="2400" dirty="0"/>
              <a:t>出了滑模的唯一性</a:t>
            </a:r>
            <a:r>
              <a:rPr lang="zh-CN" altLang="en-US" sz="2400" dirty="0" smtClean="0"/>
              <a:t>条件。</a:t>
            </a:r>
            <a:endParaRPr lang="en-US" altLang="zh-CN" sz="2400" dirty="0"/>
          </a:p>
          <a:p>
            <a:r>
              <a:rPr lang="en-US" altLang="zh-CN" sz="2400" dirty="0"/>
              <a:t>80 </a:t>
            </a:r>
            <a:r>
              <a:rPr lang="zh-CN" altLang="en-US" sz="2400" dirty="0"/>
              <a:t>年代至今，随着计算机技术以及大功率电子切换器件的迅速发展，</a:t>
            </a:r>
            <a:r>
              <a:rPr lang="zh-CN" altLang="en-US" sz="2400" dirty="0" smtClean="0"/>
              <a:t>使得</a:t>
            </a:r>
            <a:r>
              <a:rPr lang="zh-CN" altLang="en-US" sz="2400" dirty="0"/>
              <a:t>滑模控制器由理论走向工程应用成为可能，由此滑模变结构控制理论和应用</a:t>
            </a:r>
            <a:r>
              <a:rPr lang="zh-CN" altLang="en-US" sz="2400" dirty="0" smtClean="0"/>
              <a:t>研究开始</a:t>
            </a:r>
            <a:r>
              <a:rPr lang="zh-CN" altLang="en-US" sz="2400" dirty="0"/>
              <a:t>进入快速发展的</a:t>
            </a:r>
            <a:r>
              <a:rPr lang="zh-CN" altLang="en-US" sz="2400" dirty="0" smtClean="0"/>
              <a:t>新时期。</a:t>
            </a:r>
            <a:endParaRPr lang="zh-CN" altLang="en-US" sz="2400" dirty="0"/>
          </a:p>
        </p:txBody>
      </p:sp>
    </p:spTree>
    <p:extLst>
      <p:ext uri="{BB962C8B-B14F-4D97-AF65-F5344CB8AC3E}">
        <p14:creationId xmlns:p14="http://schemas.microsoft.com/office/powerpoint/2010/main" val="342251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Simulink</a:t>
            </a:r>
            <a:r>
              <a:rPr lang="zh-CN" altLang="en-US" dirty="0" smtClean="0"/>
              <a:t>框图</a:t>
            </a:r>
            <a:endParaRPr lang="zh-CN" altLang="en-US" dirty="0"/>
          </a:p>
        </p:txBody>
      </p:sp>
      <p:pic>
        <p:nvPicPr>
          <p:cNvPr id="4" name="内容占位符 3"/>
          <p:cNvPicPr>
            <a:picLocks noGrp="1" noChangeAspect="1"/>
          </p:cNvPicPr>
          <p:nvPr>
            <p:ph idx="1"/>
          </p:nvPr>
        </p:nvPicPr>
        <p:blipFill>
          <a:blip r:embed="rId2"/>
          <a:stretch>
            <a:fillRect/>
          </a:stretch>
        </p:blipFill>
        <p:spPr>
          <a:xfrm>
            <a:off x="684609" y="1916832"/>
            <a:ext cx="7774781" cy="3512344"/>
          </a:xfrm>
          <a:prstGeom prst="rect">
            <a:avLst/>
          </a:prstGeom>
        </p:spPr>
      </p:pic>
    </p:spTree>
    <p:extLst>
      <p:ext uri="{BB962C8B-B14F-4D97-AF65-F5344CB8AC3E}">
        <p14:creationId xmlns:p14="http://schemas.microsoft.com/office/powerpoint/2010/main" val="1713628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zh-CN" sz="2400" dirty="0"/>
                  <a:t>一般地，具有右端不连续微分方程的系统可以描述为</a:t>
                </a:r>
              </a:p>
              <a:p>
                <a:pPr marL="0" indent="0">
                  <a:buNone/>
                </a:pPr>
                <a14:m>
                  <m:oMathPara xmlns:m="http://schemas.openxmlformats.org/officeDocument/2006/math">
                    <m:oMathParaPr>
                      <m:jc m:val="centerGroup"/>
                    </m:oMathParaPr>
                    <m:oMath xmlns:m="http://schemas.openxmlformats.org/officeDocument/2006/math">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𝑥</m:t>
                          </m:r>
                        </m:e>
                      </m:acc>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𝑢</m:t>
                          </m:r>
                        </m:e>
                      </m:d>
                      <m:r>
                        <a:rPr lang="en-US" altLang="zh-CN" sz="2400" i="1">
                          <a:latin typeface="Cambria Math" panose="02040503050406030204" pitchFamily="18" charset="0"/>
                        </a:rPr>
                        <m:t>,  </m:t>
                      </m:r>
                      <m:r>
                        <a:rPr lang="en-US" altLang="zh-CN" sz="2400" i="1">
                          <a:latin typeface="Cambria Math" panose="02040503050406030204" pitchFamily="18" charset="0"/>
                        </a:rPr>
                        <m:t>𝑥</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ℝ</m:t>
                          </m:r>
                        </m:e>
                        <m:sup>
                          <m:r>
                            <a:rPr lang="en-US" altLang="zh-CN" sz="2400" i="1">
                              <a:latin typeface="Cambria Math" panose="02040503050406030204" pitchFamily="18" charset="0"/>
                            </a:rPr>
                            <m:t>𝑛</m:t>
                          </m:r>
                        </m:sup>
                      </m:sSup>
                      <m:r>
                        <a:rPr lang="en-US" altLang="zh-CN" sz="2400" i="1">
                          <a:latin typeface="Cambria Math" panose="02040503050406030204" pitchFamily="18" charset="0"/>
                        </a:rPr>
                        <m:t>,</m:t>
                      </m:r>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ℝ</m:t>
                      </m:r>
                    </m:oMath>
                  </m:oMathPara>
                </a14:m>
                <a:endParaRPr lang="zh-CN"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𝑢</m:t>
                      </m:r>
                      <m:r>
                        <a:rPr lang="en-US" altLang="zh-CN" sz="2400" i="1">
                          <a:latin typeface="Cambria Math" panose="02040503050406030204" pitchFamily="18" charset="0"/>
                        </a:rPr>
                        <m:t>=</m:t>
                      </m:r>
                      <m:d>
                        <m:dPr>
                          <m:begChr m:val="{"/>
                          <m:endChr m:val=""/>
                          <m:ctrlPr>
                            <a:rPr lang="zh-CN" altLang="zh-CN" sz="2400" i="1">
                              <a:latin typeface="Cambria Math" panose="02040503050406030204" pitchFamily="18" charset="0"/>
                            </a:rPr>
                          </m:ctrlPr>
                        </m:dPr>
                        <m:e>
                          <m:m>
                            <m:mPr>
                              <m:mcs>
                                <m:mc>
                                  <m:mcPr>
                                    <m:count m:val="2"/>
                                    <m:mcJc m:val="center"/>
                                  </m:mcPr>
                                </m:mc>
                              </m:mcs>
                              <m:ctrlPr>
                                <a:rPr lang="zh-CN" altLang="zh-CN" sz="2400" i="1">
                                  <a:latin typeface="Cambria Math" panose="02040503050406030204" pitchFamily="18" charset="0"/>
                                </a:rPr>
                              </m:ctrlPr>
                            </m:mPr>
                            <m:m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𝑢</m:t>
                                    </m:r>
                                  </m:e>
                                  <m:sup>
                                    <m:r>
                                      <a:rPr lang="en-US" altLang="zh-CN" sz="2400" i="1">
                                        <a:latin typeface="Cambria Math" panose="02040503050406030204" pitchFamily="18" charset="0"/>
                                      </a:rPr>
                                      <m:t>+</m:t>
                                    </m:r>
                                  </m:sup>
                                </m:s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e>
                              <m:e>
                                <m:r>
                                  <a:rPr lang="en-US" altLang="zh-CN" sz="2400" i="1">
                                    <a:latin typeface="Cambria Math" panose="02040503050406030204" pitchFamily="18" charset="0"/>
                                  </a:rPr>
                                  <m:t>𝑠</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&gt;0</m:t>
                                </m:r>
                              </m:e>
                            </m:mr>
                            <m:m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𝑢</m:t>
                                    </m:r>
                                  </m:e>
                                  <m:sup>
                                    <m:r>
                                      <a:rPr lang="en-US" altLang="zh-CN" sz="2400" i="1">
                                        <a:latin typeface="Cambria Math" panose="02040503050406030204" pitchFamily="18" charset="0"/>
                                      </a:rPr>
                                      <m:t>−</m:t>
                                    </m:r>
                                  </m:sup>
                                </m:s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e>
                              <m:e>
                                <m:r>
                                  <a:rPr lang="en-US" altLang="zh-CN" sz="2400" i="1">
                                    <a:latin typeface="Cambria Math" panose="02040503050406030204" pitchFamily="18" charset="0"/>
                                  </a:rPr>
                                  <m:t>𝑠</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&lt;0</m:t>
                                </m:r>
                              </m:e>
                            </m:mr>
                          </m:m>
                        </m:e>
                      </m:d>
                    </m:oMath>
                  </m:oMathPara>
                </a14:m>
                <a:endParaRPr lang="zh-CN" altLang="zh-CN" sz="2400" dirty="0"/>
              </a:p>
              <a:p>
                <a:pPr marL="0" indent="0">
                  <a:buNone/>
                </a:pPr>
                <a:r>
                  <a:rPr lang="zh-CN" altLang="zh-CN" sz="2400" dirty="0"/>
                  <a:t>其中：</a:t>
                </a:r>
                <a14:m>
                  <m:oMath xmlns:m="http://schemas.openxmlformats.org/officeDocument/2006/math">
                    <m:r>
                      <a:rPr lang="en-US" altLang="zh-CN" sz="2400" i="1">
                        <a:latin typeface="Cambria Math" panose="02040503050406030204" pitchFamily="18" charset="0"/>
                      </a:rPr>
                      <m:t>𝑠</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𝑠</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𝑛</m:t>
                            </m:r>
                          </m:sub>
                        </m:sSub>
                      </m:e>
                    </m:d>
                  </m:oMath>
                </a14:m>
                <a:r>
                  <a:rPr lang="zh-CN" altLang="zh-CN" sz="2400" dirty="0"/>
                  <a:t>是状态</a:t>
                </a:r>
                <a14:m>
                  <m:oMath xmlns:m="http://schemas.openxmlformats.org/officeDocument/2006/math">
                    <m:r>
                      <a:rPr lang="en-US" altLang="zh-CN" sz="2400" i="1">
                        <a:latin typeface="Cambria Math" panose="02040503050406030204" pitchFamily="18" charset="0"/>
                      </a:rPr>
                      <m:t>𝑥</m:t>
                    </m:r>
                  </m:oMath>
                </a14:m>
                <a:r>
                  <a:rPr lang="zh-CN" altLang="zh-CN" sz="2400" dirty="0"/>
                  <a:t>的函数，称为</a:t>
                </a:r>
                <a:r>
                  <a:rPr lang="zh-CN" altLang="zh-CN" sz="2400" dirty="0">
                    <a:solidFill>
                      <a:srgbClr val="FF0000"/>
                    </a:solidFill>
                  </a:rPr>
                  <a:t>切换函数</a:t>
                </a:r>
                <a:r>
                  <a:rPr lang="zh-CN" altLang="zh-CN" sz="2400" dirty="0"/>
                  <a:t>。满足可微分，即</a:t>
                </a:r>
                <a14:m>
                  <m:oMath xmlns:m="http://schemas.openxmlformats.org/officeDocument/2006/math">
                    <m:f>
                      <m:fPr>
                        <m:ctrlPr>
                          <a:rPr lang="zh-CN" altLang="zh-CN" sz="2400" i="1">
                            <a:latin typeface="Cambria Math" panose="02040503050406030204" pitchFamily="18" charset="0"/>
                          </a:rPr>
                        </m:ctrlPr>
                      </m:fPr>
                      <m:num>
                        <m:r>
                          <a:rPr lang="en-US" altLang="zh-CN" sz="2400" i="1">
                            <a:latin typeface="Cambria Math" panose="02040503050406030204" pitchFamily="18" charset="0"/>
                          </a:rPr>
                          <m:t>𝑑𝑆</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num>
                      <m:den>
                        <m:r>
                          <a:rPr lang="en-US" altLang="zh-CN" sz="2400" i="1">
                            <a:latin typeface="Cambria Math" panose="02040503050406030204" pitchFamily="18" charset="0"/>
                          </a:rPr>
                          <m:t>𝑑𝑡</m:t>
                        </m:r>
                      </m:den>
                    </m:f>
                  </m:oMath>
                </a14:m>
                <a:r>
                  <a:rPr lang="zh-CN" altLang="zh-CN" sz="2400" dirty="0"/>
                  <a:t>存在。 微分方程的右端</a:t>
                </a:r>
                <a14:m>
                  <m:oMath xmlns:m="http://schemas.openxmlformats.org/officeDocument/2006/math">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𝑢</m:t>
                        </m:r>
                      </m:e>
                    </m:d>
                  </m:oMath>
                </a14:m>
                <a:r>
                  <a:rPr lang="zh-CN" altLang="zh-CN" sz="2400" dirty="0"/>
                  <a:t>不连续，结构变化得到体现，即根据条件</a:t>
                </a:r>
                <a14:m>
                  <m:oMath xmlns:m="http://schemas.openxmlformats.org/officeDocument/2006/math">
                    <m:r>
                      <a:rPr lang="en-US" altLang="zh-CN" sz="2400" i="1">
                        <a:latin typeface="Cambria Math" panose="02040503050406030204" pitchFamily="18" charset="0"/>
                      </a:rPr>
                      <m:t>𝑠</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oMath>
                </a14:m>
                <a:r>
                  <a:rPr lang="zh-CN" altLang="zh-CN" sz="2400" dirty="0"/>
                  <a:t>的正负改变结构，</a:t>
                </a:r>
                <a14:m>
                  <m:oMath xmlns:m="http://schemas.openxmlformats.org/officeDocument/2006/math">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𝑢</m:t>
                            </m:r>
                          </m:e>
                          <m:sup>
                            <m:r>
                              <a:rPr lang="en-US" altLang="zh-CN" sz="2400" i="1">
                                <a:latin typeface="Cambria Math" panose="02040503050406030204" pitchFamily="18" charset="0"/>
                              </a:rPr>
                              <m:t>+</m:t>
                            </m:r>
                          </m:sup>
                        </m:sSup>
                      </m:e>
                    </m:d>
                  </m:oMath>
                </a14:m>
                <a:r>
                  <a:rPr lang="zh-CN" altLang="zh-CN" sz="2400" dirty="0"/>
                  <a:t>为一种系统结构，</a:t>
                </a:r>
                <a14:m>
                  <m:oMath xmlns:m="http://schemas.openxmlformats.org/officeDocument/2006/math">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𝑢</m:t>
                            </m:r>
                          </m:e>
                          <m:sup>
                            <m:r>
                              <a:rPr lang="en-US" altLang="zh-CN" sz="2400" i="1">
                                <a:latin typeface="Cambria Math" panose="02040503050406030204" pitchFamily="18" charset="0"/>
                              </a:rPr>
                              <m:t>−</m:t>
                            </m:r>
                          </m:sup>
                        </m:sSup>
                      </m:e>
                    </m:d>
                  </m:oMath>
                </a14:m>
                <a:r>
                  <a:rPr lang="zh-CN" altLang="zh-CN" sz="2400" dirty="0"/>
                  <a:t>为另一种系统结构。从而满足一定的控制要求。</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85" t="-1203" r="-4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5430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原理</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pPr marL="0" indent="0">
                  <a:buNone/>
                </a:pPr>
                <a:r>
                  <a:rPr lang="zh-CN" altLang="zh-CN" sz="2400" dirty="0"/>
                  <a:t>微分方程在</a:t>
                </a:r>
                <a14:m>
                  <m:oMath xmlns:m="http://schemas.openxmlformats.org/officeDocument/2006/math">
                    <m:r>
                      <a:rPr lang="en-US" altLang="zh-CN" sz="2400" i="1">
                        <a:latin typeface="Cambria Math" panose="02040503050406030204" pitchFamily="18" charset="0"/>
                      </a:rPr>
                      <m:t>𝑠</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=0</m:t>
                    </m:r>
                  </m:oMath>
                </a14:m>
                <a:r>
                  <a:rPr lang="zh-CN" altLang="zh-CN" sz="2400" dirty="0"/>
                  <a:t>上没有定义，因此需确定其上系统微分方程：</a:t>
                </a:r>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sz="2400" i="1">
                              <a:latin typeface="Cambria Math" panose="02040503050406030204" pitchFamily="18" charset="0"/>
                            </a:rPr>
                          </m:ctrlPr>
                        </m:dPr>
                        <m:e>
                          <m:eqArr>
                            <m:eqArrPr>
                              <m:ctrlPr>
                                <a:rPr lang="zh-CN" altLang="zh-CN" sz="2400" i="1">
                                  <a:latin typeface="Cambria Math" panose="02040503050406030204" pitchFamily="18" charset="0"/>
                                </a:rPr>
                              </m:ctrlPr>
                            </m:eqArr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𝑥</m:t>
                                  </m:r>
                                </m:e>
                              </m:acc>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0</m:t>
                                      </m:r>
                                    </m:sub>
                                  </m:sSub>
                                </m:e>
                              </m:d>
                            </m:e>
                            <m:e>
                              <m:r>
                                <a:rPr lang="en-US" altLang="zh-CN" sz="2400" i="1">
                                  <a:latin typeface="Cambria Math" panose="02040503050406030204" pitchFamily="18" charset="0"/>
                                </a:rPr>
                                <m:t>𝑠</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=0</m:t>
                              </m:r>
                            </m:e>
                          </m:eqArr>
                        </m:e>
                      </m:d>
                    </m:oMath>
                  </m:oMathPara>
                </a14:m>
                <a:endParaRPr lang="zh-CN" altLang="zh-CN" sz="2400" dirty="0"/>
              </a:p>
              <a:p>
                <a:pPr marL="0" indent="0">
                  <a:buNone/>
                </a:pPr>
                <a:r>
                  <a:rPr lang="zh-CN" altLang="zh-CN" sz="2400" dirty="0"/>
                  <a:t>独立变量变为</a:t>
                </a:r>
                <a:r>
                  <a:rPr lang="en-US" altLang="zh-CN" sz="2400" dirty="0"/>
                  <a:t>n-1</a:t>
                </a:r>
                <a:r>
                  <a:rPr lang="zh-CN" altLang="zh-CN" sz="2400" dirty="0"/>
                  <a:t>个，滑模面上方程较原方程阶数降低。</a:t>
                </a:r>
              </a:p>
              <a:p>
                <a:pPr marL="0" indent="0">
                  <a:buNone/>
                </a:pPr>
                <a:r>
                  <a:rPr lang="zh-CN" altLang="zh-CN" sz="2400" dirty="0"/>
                  <a:t>我们称</a:t>
                </a:r>
                <a14:m>
                  <m:oMath xmlns:m="http://schemas.openxmlformats.org/officeDocument/2006/math">
                    <m:r>
                      <a:rPr lang="en-US" altLang="zh-CN" sz="2400" i="1">
                        <a:latin typeface="Cambria Math" panose="02040503050406030204" pitchFamily="18" charset="0"/>
                      </a:rPr>
                      <m:t>𝑠</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=0</m:t>
                    </m:r>
                  </m:oMath>
                </a14:m>
                <a:r>
                  <a:rPr lang="zh-CN" altLang="zh-CN" sz="2400" dirty="0"/>
                  <a:t>为</a:t>
                </a:r>
                <a:r>
                  <a:rPr lang="zh-CN" altLang="zh-CN" sz="2400" dirty="0">
                    <a:solidFill>
                      <a:srgbClr val="FF0000"/>
                    </a:solidFill>
                  </a:rPr>
                  <a:t>不连续面、滑模面、切换面</a:t>
                </a:r>
                <a:r>
                  <a:rPr lang="zh-CN" altLang="zh-CN" sz="2400" dirty="0"/>
                  <a:t>。它将状态空间分为两部分，如下图所示。</a:t>
                </a:r>
                <a:endParaRPr lang="zh-CN" altLang="en-US" sz="2400"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rotWithShape="0">
                <a:blip r:embed="rId3"/>
                <a:stretch>
                  <a:fillRect l="-1185" t="-1203"/>
                </a:stretch>
              </a:blipFill>
            </p:spPr>
            <p:txBody>
              <a:bodyPr/>
              <a:lstStyle/>
              <a:p>
                <a:r>
                  <a:rPr lang="zh-CN" altLang="en-US">
                    <a:noFill/>
                  </a:rPr>
                  <a:t> </a:t>
                </a:r>
              </a:p>
            </p:txBody>
          </p:sp>
        </mc:Fallback>
      </mc:AlternateContent>
      <p:sp>
        <p:nvSpPr>
          <p:cNvPr id="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843237491"/>
              </p:ext>
            </p:extLst>
          </p:nvPr>
        </p:nvGraphicFramePr>
        <p:xfrm>
          <a:off x="2555875" y="4429844"/>
          <a:ext cx="3981450" cy="2095500"/>
        </p:xfrm>
        <a:graphic>
          <a:graphicData uri="http://schemas.openxmlformats.org/presentationml/2006/ole">
            <mc:AlternateContent xmlns:mc="http://schemas.openxmlformats.org/markup-compatibility/2006">
              <mc:Choice xmlns:v="urn:schemas-microsoft-com:vml" Requires="v">
                <p:oleObj spid="_x0000_s2060" name="Visio" r:id="rId5" imgW="3981243" imgH="2095615" progId="Visio.Drawing.11">
                  <p:embed/>
                </p:oleObj>
              </mc:Choice>
              <mc:Fallback>
                <p:oleObj name="Visio" r:id="rId5" imgW="3981243" imgH="2095615" progId="Visio.Drawing.11">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4429844"/>
                        <a:ext cx="3981450"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1385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原理</a:t>
            </a:r>
          </a:p>
        </p:txBody>
      </p:sp>
      <p:sp>
        <p:nvSpPr>
          <p:cNvPr id="5" name="内容占位符 4"/>
          <p:cNvSpPr>
            <a:spLocks noGrp="1"/>
          </p:cNvSpPr>
          <p:nvPr>
            <p:ph idx="1"/>
          </p:nvPr>
        </p:nvSpPr>
        <p:spPr/>
        <p:txBody>
          <a:bodyPr/>
          <a:lstStyle/>
          <a:p>
            <a:pPr marL="0" indent="0">
              <a:buNone/>
            </a:pPr>
            <a:r>
              <a:rPr lang="zh-CN" altLang="zh-CN" sz="2400" dirty="0"/>
              <a:t>在切换面上的运动点有</a:t>
            </a:r>
            <a:r>
              <a:rPr lang="en-US" altLang="zh-CN" sz="2400" dirty="0"/>
              <a:t>3</a:t>
            </a:r>
            <a:r>
              <a:rPr lang="zh-CN" altLang="zh-CN" sz="2400" dirty="0"/>
              <a:t>种情况：</a:t>
            </a:r>
          </a:p>
          <a:p>
            <a:pPr marL="0" indent="0">
              <a:buNone/>
            </a:pPr>
            <a:r>
              <a:rPr lang="en-US" altLang="zh-CN" sz="2400" dirty="0"/>
              <a:t>(1) </a:t>
            </a:r>
            <a:r>
              <a:rPr lang="zh-CN" altLang="zh-CN" sz="2400" dirty="0">
                <a:solidFill>
                  <a:srgbClr val="FF0000"/>
                </a:solidFill>
              </a:rPr>
              <a:t>常点</a:t>
            </a:r>
            <a:r>
              <a:rPr lang="zh-CN" altLang="zh-CN" sz="2400" dirty="0"/>
              <a:t>——状态点处在切换面上附近时，从切换面上的这个点穿越切换面而过，切换面上这样的点就称作常点，如上图中点</a:t>
            </a:r>
            <a:r>
              <a:rPr lang="en-US" altLang="zh-CN" sz="2400" dirty="0"/>
              <a:t>A</a:t>
            </a:r>
            <a:r>
              <a:rPr lang="zh-CN" altLang="zh-CN" sz="2400" dirty="0"/>
              <a:t>所示。</a:t>
            </a:r>
          </a:p>
          <a:p>
            <a:pPr marL="0" indent="0">
              <a:buNone/>
            </a:pPr>
            <a:r>
              <a:rPr lang="en-US" altLang="zh-CN" sz="2400" dirty="0"/>
              <a:t>(2) </a:t>
            </a:r>
            <a:r>
              <a:rPr lang="zh-CN" altLang="zh-CN" sz="2400" dirty="0">
                <a:solidFill>
                  <a:srgbClr val="FF0000"/>
                </a:solidFill>
              </a:rPr>
              <a:t>起点</a:t>
            </a:r>
            <a:r>
              <a:rPr lang="zh-CN" altLang="zh-CN" sz="2400" dirty="0"/>
              <a:t>——状态点处在切换面上某点附近时，将从切换面的两边中的一边离开切换面上的这个点，切换面上这样的点就称作起点，如上图中点</a:t>
            </a:r>
            <a:r>
              <a:rPr lang="en-US" altLang="zh-CN" sz="2400" dirty="0"/>
              <a:t>B</a:t>
            </a:r>
            <a:r>
              <a:rPr lang="zh-CN" altLang="zh-CN" sz="2400" dirty="0"/>
              <a:t>所示。</a:t>
            </a:r>
          </a:p>
          <a:p>
            <a:pPr marL="0" indent="0">
              <a:buNone/>
            </a:pPr>
            <a:r>
              <a:rPr lang="en-US" altLang="zh-CN" sz="2400" dirty="0"/>
              <a:t>(3) </a:t>
            </a:r>
            <a:r>
              <a:rPr lang="zh-CN" altLang="zh-CN" sz="2400" dirty="0">
                <a:solidFill>
                  <a:srgbClr val="FF0000"/>
                </a:solidFill>
              </a:rPr>
              <a:t>止点</a:t>
            </a:r>
            <a:r>
              <a:rPr lang="zh-CN" altLang="zh-CN" sz="2400" dirty="0"/>
              <a:t>——状态点处在切换面上某点附近时，将从切换面的两边中的一边趋向该点，切换面上这样的点就称作止点，如上图中点</a:t>
            </a:r>
            <a:r>
              <a:rPr lang="en-US" altLang="zh-CN" sz="2400" dirty="0"/>
              <a:t>C</a:t>
            </a:r>
            <a:r>
              <a:rPr lang="zh-CN" altLang="zh-CN" sz="2400" dirty="0"/>
              <a:t>所示。</a:t>
            </a:r>
            <a:endParaRPr lang="zh-CN" altLang="en-US" sz="2400" dirty="0"/>
          </a:p>
        </p:txBody>
      </p:sp>
    </p:spTree>
    <p:extLst>
      <p:ext uri="{BB962C8B-B14F-4D97-AF65-F5344CB8AC3E}">
        <p14:creationId xmlns:p14="http://schemas.microsoft.com/office/powerpoint/2010/main" val="2425929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原理</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pPr marL="0" indent="0">
                  <a:buNone/>
                </a:pPr>
                <a:r>
                  <a:rPr lang="zh-CN" altLang="zh-CN" sz="2400" dirty="0"/>
                  <a:t>若切换面上某一区域内所有点都是止点，则一旦状态点趋近该区域，就会被“吸引”到该区域内运动。此时，称在切换面上所有的点都是止点的区域为“</a:t>
                </a:r>
                <a:r>
                  <a:rPr lang="zh-CN" altLang="zh-CN" sz="2400" dirty="0">
                    <a:solidFill>
                      <a:srgbClr val="FF0000"/>
                    </a:solidFill>
                  </a:rPr>
                  <a:t>滑动模态</a:t>
                </a:r>
                <a:r>
                  <a:rPr lang="zh-CN" altLang="zh-CN" sz="2400" dirty="0"/>
                  <a:t>”区域。系统在滑动模态区域中的运动就叫做“</a:t>
                </a:r>
                <a:r>
                  <a:rPr lang="zh-CN" altLang="zh-CN" sz="2400" dirty="0">
                    <a:solidFill>
                      <a:srgbClr val="FF0000"/>
                    </a:solidFill>
                  </a:rPr>
                  <a:t>滑动模态运动</a:t>
                </a:r>
                <a:r>
                  <a:rPr lang="zh-CN" altLang="zh-CN" sz="2400" dirty="0"/>
                  <a:t>”。按照滑动模态区域上的点都必须是止点这一要求，当状态点到达切换面附近时，必有：</a:t>
                </a:r>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sz="2400" i="1">
                              <a:latin typeface="Cambria Math" panose="02040503050406030204" pitchFamily="18" charset="0"/>
                            </a:rPr>
                          </m:ctrlPr>
                        </m:dPr>
                        <m:e>
                          <m:eqArr>
                            <m:eqArrPr>
                              <m:ctrlPr>
                                <a:rPr lang="zh-CN" altLang="zh-CN" sz="2400" i="1">
                                  <a:latin typeface="Cambria Math" panose="02040503050406030204" pitchFamily="18" charset="0"/>
                                </a:rPr>
                              </m:ctrlPr>
                            </m:eqArrPr>
                            <m:e>
                              <m:func>
                                <m:funcPr>
                                  <m:ctrlPr>
                                    <a:rPr lang="zh-CN" altLang="zh-CN" sz="2400" i="1">
                                      <a:latin typeface="Cambria Math" panose="02040503050406030204" pitchFamily="18" charset="0"/>
                                    </a:rPr>
                                  </m:ctrlPr>
                                </m:funcPr>
                                <m:fName>
                                  <m:limLow>
                                    <m:limLowPr>
                                      <m:ctrlPr>
                                        <a:rPr lang="zh-CN" altLang="zh-CN" sz="2400" i="1">
                                          <a:latin typeface="Cambria Math" panose="02040503050406030204" pitchFamily="18" charset="0"/>
                                        </a:rPr>
                                      </m:ctrlPr>
                                    </m:limLowPr>
                                    <m:e>
                                      <m:r>
                                        <m:rPr>
                                          <m:sty m:val="p"/>
                                        </m:rPr>
                                        <a:rPr lang="en-US" altLang="zh-CN" sz="2400">
                                          <a:latin typeface="Cambria Math" panose="02040503050406030204" pitchFamily="18" charset="0"/>
                                        </a:rPr>
                                        <m:t>lim</m:t>
                                      </m:r>
                                    </m:e>
                                    <m:lim>
                                      <m:r>
                                        <a:rPr lang="en-US" altLang="zh-CN" sz="2400" i="1">
                                          <a:latin typeface="Cambria Math" panose="02040503050406030204" pitchFamily="18" charset="0"/>
                                        </a:rPr>
                                        <m:t>𝑠</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0</m:t>
                                          </m:r>
                                        </m:e>
                                        <m:sup>
                                          <m:r>
                                            <a:rPr lang="en-US" altLang="zh-CN" sz="2400" i="1">
                                              <a:latin typeface="Cambria Math" panose="02040503050406030204" pitchFamily="18" charset="0"/>
                                            </a:rPr>
                                            <m:t>+</m:t>
                                          </m:r>
                                        </m:sup>
                                      </m:sSup>
                                    </m:lim>
                                  </m:limLow>
                                </m:fName>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𝑠</m:t>
                                      </m:r>
                                    </m:e>
                                  </m:acc>
                                  <m:r>
                                    <a:rPr lang="en-US" altLang="zh-CN" sz="2400" i="1">
                                      <a:latin typeface="Cambria Math" panose="02040503050406030204" pitchFamily="18" charset="0"/>
                                    </a:rPr>
                                    <m:t>&lt;0</m:t>
                                  </m:r>
                                </m:e>
                              </m:func>
                            </m:e>
                            <m:e>
                              <m:func>
                                <m:funcPr>
                                  <m:ctrlPr>
                                    <a:rPr lang="zh-CN" altLang="zh-CN" sz="2400" i="1">
                                      <a:latin typeface="Cambria Math" panose="02040503050406030204" pitchFamily="18" charset="0"/>
                                    </a:rPr>
                                  </m:ctrlPr>
                                </m:funcPr>
                                <m:fName>
                                  <m:limLow>
                                    <m:limLowPr>
                                      <m:ctrlPr>
                                        <a:rPr lang="zh-CN" altLang="zh-CN" sz="2400" i="1">
                                          <a:latin typeface="Cambria Math" panose="02040503050406030204" pitchFamily="18" charset="0"/>
                                        </a:rPr>
                                      </m:ctrlPr>
                                    </m:limLowPr>
                                    <m:e>
                                      <m:r>
                                        <m:rPr>
                                          <m:sty m:val="p"/>
                                        </m:rPr>
                                        <a:rPr lang="en-US" altLang="zh-CN" sz="2400">
                                          <a:latin typeface="Cambria Math" panose="02040503050406030204" pitchFamily="18" charset="0"/>
                                        </a:rPr>
                                        <m:t>lim</m:t>
                                      </m:r>
                                    </m:e>
                                    <m:lim>
                                      <m:r>
                                        <a:rPr lang="en-US" altLang="zh-CN" sz="2400" i="1">
                                          <a:latin typeface="Cambria Math" panose="02040503050406030204" pitchFamily="18" charset="0"/>
                                        </a:rPr>
                                        <m:t>𝑠</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0</m:t>
                                          </m:r>
                                        </m:e>
                                        <m:sup>
                                          <m:r>
                                            <a:rPr lang="en-US" altLang="zh-CN" sz="2400" i="1">
                                              <a:latin typeface="Cambria Math" panose="02040503050406030204" pitchFamily="18" charset="0"/>
                                            </a:rPr>
                                            <m:t>−</m:t>
                                          </m:r>
                                        </m:sup>
                                      </m:sSup>
                                    </m:lim>
                                  </m:limLow>
                                </m:fName>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𝑠</m:t>
                                      </m:r>
                                    </m:e>
                                  </m:acc>
                                  <m:r>
                                    <a:rPr lang="en-US" altLang="zh-CN" sz="2400" i="1">
                                      <a:latin typeface="Cambria Math" panose="02040503050406030204" pitchFamily="18" charset="0"/>
                                    </a:rPr>
                                    <m:t>&gt;0</m:t>
                                  </m:r>
                                </m:e>
                              </m:func>
                            </m:e>
                          </m:eqArr>
                        </m:e>
                      </m:d>
                    </m:oMath>
                  </m:oMathPara>
                </a14:m>
                <a:endParaRPr lang="zh-CN" altLang="zh-CN" sz="2400" dirty="0"/>
              </a:p>
              <a:p>
                <a:pPr marL="0" indent="0">
                  <a:buNone/>
                </a:pPr>
                <a:r>
                  <a:rPr lang="zh-CN" altLang="zh-CN" sz="2400" dirty="0"/>
                  <a:t>上式称为</a:t>
                </a:r>
                <a:r>
                  <a:rPr lang="zh-CN" altLang="zh-CN" sz="2400" dirty="0">
                    <a:solidFill>
                      <a:srgbClr val="FF0000"/>
                    </a:solidFill>
                  </a:rPr>
                  <a:t>局部到达条件</a:t>
                </a:r>
                <a:r>
                  <a:rPr lang="zh-CN" altLang="zh-CN" sz="2400" dirty="0"/>
                  <a:t>。</a:t>
                </a:r>
                <a:endParaRPr lang="zh-CN" altLang="en-US" sz="2400"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rotWithShape="0">
                <a:blip r:embed="rId2"/>
                <a:stretch>
                  <a:fillRect l="-1185" t="-12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1819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原理</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395536" y="1027584"/>
                <a:ext cx="8460680" cy="5497760"/>
              </a:xfrm>
            </p:spPr>
            <p:txBody>
              <a:bodyPr/>
              <a:lstStyle/>
              <a:p>
                <a:pPr marL="0" indent="0">
                  <a:buNone/>
                </a:pPr>
                <a:r>
                  <a:rPr lang="zh-CN" altLang="zh-CN" sz="2400" dirty="0" smtClean="0"/>
                  <a:t>对</a:t>
                </a:r>
                <a:r>
                  <a:rPr lang="zh-CN" altLang="zh-CN" sz="2400" dirty="0"/>
                  <a:t>局部到达条件扩展可得</a:t>
                </a:r>
                <a:r>
                  <a:rPr lang="zh-CN" altLang="zh-CN" sz="2400" dirty="0">
                    <a:solidFill>
                      <a:srgbClr val="FF0000"/>
                    </a:solidFill>
                  </a:rPr>
                  <a:t>全局到达条件</a:t>
                </a:r>
                <a:r>
                  <a:rPr lang="zh-CN" altLang="zh-CN" sz="2400" dirty="0"/>
                  <a:t>：</a:t>
                </a: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𝑠</m:t>
                      </m:r>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𝑠</m:t>
                          </m:r>
                        </m:e>
                      </m:acc>
                      <m:r>
                        <a:rPr lang="en-US" altLang="zh-CN" sz="2400" i="1">
                          <a:latin typeface="Cambria Math" panose="02040503050406030204" pitchFamily="18" charset="0"/>
                        </a:rPr>
                        <m:t>&lt;0</m:t>
                      </m:r>
                    </m:oMath>
                  </m:oMathPara>
                </a14:m>
                <a:endParaRPr lang="zh-CN" altLang="zh-CN" sz="2400" dirty="0"/>
              </a:p>
              <a:p>
                <a:pPr marL="0" indent="0">
                  <a:buNone/>
                </a:pPr>
                <a:r>
                  <a:rPr lang="zh-CN" altLang="zh-CN" sz="2400" dirty="0"/>
                  <a:t>相应地，构造</a:t>
                </a:r>
                <a:r>
                  <a:rPr lang="zh-CN" altLang="zh-CN" sz="2400" dirty="0">
                    <a:solidFill>
                      <a:srgbClr val="FF0000"/>
                    </a:solidFill>
                  </a:rPr>
                  <a:t>李雅普诺夫型到达条件</a:t>
                </a:r>
                <a:r>
                  <a:rPr lang="zh-CN" altLang="zh-CN" sz="2400" dirty="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sz="2400" i="1">
                              <a:latin typeface="Cambria Math" panose="02040503050406030204" pitchFamily="18" charset="0"/>
                            </a:rPr>
                          </m:ctrlPr>
                        </m:dPr>
                        <m:e>
                          <m:eqArr>
                            <m:eqArrPr>
                              <m:ctrlPr>
                                <a:rPr lang="zh-CN" altLang="zh-CN" sz="2400" i="1">
                                  <a:latin typeface="Cambria Math" panose="02040503050406030204" pitchFamily="18" charset="0"/>
                                </a:rPr>
                              </m:ctrlPr>
                            </m:eqArrPr>
                            <m:e>
                              <m:r>
                                <a:rPr lang="en-US" altLang="zh-CN" sz="2400" i="1">
                                  <a:latin typeface="Cambria Math" panose="02040503050406030204" pitchFamily="18" charset="0"/>
                                </a:rPr>
                                <m:t>𝑉</m:t>
                              </m:r>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𝑠</m:t>
                                  </m:r>
                                </m:e>
                                <m:sup>
                                  <m:r>
                                    <a:rPr lang="en-US" altLang="zh-CN" sz="2400" i="1">
                                      <a:latin typeface="Cambria Math" panose="02040503050406030204" pitchFamily="18" charset="0"/>
                                    </a:rPr>
                                    <m:t>2</m:t>
                                  </m:r>
                                </m:sup>
                              </m:sSup>
                            </m:e>
                            <m:e>
                              <m:func>
                                <m:funcPr>
                                  <m:ctrlPr>
                                    <a:rPr lang="zh-CN" altLang="zh-CN" sz="2400" i="1">
                                      <a:latin typeface="Cambria Math" panose="02040503050406030204" pitchFamily="18" charset="0"/>
                                    </a:rPr>
                                  </m:ctrlPr>
                                </m:funcPr>
                                <m:fNa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𝑉</m:t>
                                      </m:r>
                                    </m:e>
                                  </m:acc>
                                </m:fName>
                                <m:e>
                                  <m:r>
                                    <a:rPr lang="en-US" altLang="zh-CN" sz="2400" i="1">
                                      <a:latin typeface="Cambria Math" panose="02040503050406030204" pitchFamily="18" charset="0"/>
                                    </a:rPr>
                                    <m:t>&lt;0</m:t>
                                  </m:r>
                                </m:e>
                              </m:func>
                            </m:e>
                          </m:eqArr>
                        </m:e>
                      </m:d>
                    </m:oMath>
                  </m:oMathPara>
                </a14:m>
                <a:endParaRPr lang="zh-CN" altLang="zh-CN" sz="2400" dirty="0"/>
              </a:p>
              <a:p>
                <a:pPr marL="0" indent="0">
                  <a:buNone/>
                </a:pPr>
                <a:r>
                  <a:rPr lang="zh-CN" altLang="zh-CN" sz="2400" dirty="0"/>
                  <a:t>满足上述到达条件，状态点将向切换面趋近，切换面为止点区。</a:t>
                </a:r>
              </a:p>
              <a:p>
                <a:pPr marL="0" indent="0">
                  <a:buNone/>
                </a:pPr>
                <a:r>
                  <a:rPr lang="zh-CN" altLang="zh-CN" sz="2400" dirty="0"/>
                  <a:t>滑模变结构控制三要素：</a:t>
                </a:r>
              </a:p>
              <a:p>
                <a:pPr marL="0" indent="0">
                  <a:buNone/>
                </a:pPr>
                <a:r>
                  <a:rPr lang="en-US" altLang="zh-CN" sz="2400" dirty="0"/>
                  <a:t>(1) </a:t>
                </a:r>
                <a:r>
                  <a:rPr lang="zh-CN" altLang="zh-CN" sz="2400" dirty="0"/>
                  <a:t>满足可达性条件，即在切换面以外的运动点都将在有限时间内到达切换面；</a:t>
                </a:r>
              </a:p>
              <a:p>
                <a:pPr marL="0" indent="0">
                  <a:buNone/>
                </a:pPr>
                <a:r>
                  <a:rPr lang="en-US" altLang="zh-CN" sz="2400" dirty="0"/>
                  <a:t>(2) </a:t>
                </a:r>
                <a:r>
                  <a:rPr lang="zh-CN" altLang="zh-CN" sz="2400" dirty="0"/>
                  <a:t>滑动模态存在性；</a:t>
                </a:r>
              </a:p>
              <a:p>
                <a:pPr marL="0" indent="0">
                  <a:buNone/>
                </a:pPr>
                <a:r>
                  <a:rPr lang="en-US" altLang="zh-CN" sz="2400" dirty="0"/>
                  <a:t>(3) </a:t>
                </a:r>
                <a:r>
                  <a:rPr lang="zh-CN" altLang="zh-CN" sz="2400" dirty="0"/>
                  <a:t>保证滑动模态运动的渐近稳定性并具有良好的动态品质。</a:t>
                </a:r>
                <a:endParaRPr lang="zh-CN" altLang="en-US" sz="2400"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395536" y="1027584"/>
                <a:ext cx="8460680" cy="5497760"/>
              </a:xfrm>
              <a:blipFill rotWithShape="0">
                <a:blip r:embed="rId2"/>
                <a:stretch>
                  <a:fillRect l="-1153" t="-1110" r="-4107" b="-9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5228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优点</a:t>
            </a:r>
          </a:p>
        </p:txBody>
      </p:sp>
      <p:sp>
        <p:nvSpPr>
          <p:cNvPr id="3" name="内容占位符 2"/>
          <p:cNvSpPr>
            <a:spLocks noGrp="1"/>
          </p:cNvSpPr>
          <p:nvPr>
            <p:ph idx="1"/>
          </p:nvPr>
        </p:nvSpPr>
        <p:spPr/>
        <p:txBody>
          <a:bodyPr/>
          <a:lstStyle/>
          <a:p>
            <a:pPr marL="0" indent="0">
              <a:buNone/>
            </a:pPr>
            <a:r>
              <a:rPr lang="zh-CN" altLang="zh-CN" dirty="0"/>
              <a:t>滑模控制以实现简单，和对满足匹配条件的外界干扰、模型的不确定性和未建模动态具有</a:t>
            </a:r>
            <a:r>
              <a:rPr lang="zh-CN" altLang="zh-CN" dirty="0" smtClean="0"/>
              <a:t>不变性</a:t>
            </a:r>
            <a:r>
              <a:rPr lang="zh-CN" altLang="zh-CN" dirty="0"/>
              <a:t>（亦称作完全鲁棒性）而著称。</a:t>
            </a:r>
            <a:endParaRPr lang="zh-CN" altLang="en-US" dirty="0"/>
          </a:p>
        </p:txBody>
      </p:sp>
    </p:spTree>
    <p:extLst>
      <p:ext uri="{BB962C8B-B14F-4D97-AF65-F5344CB8AC3E}">
        <p14:creationId xmlns:p14="http://schemas.microsoft.com/office/powerpoint/2010/main" val="2184537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	</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zh-CN" sz="2400" dirty="0" smtClean="0"/>
              <a:t>抖振</a:t>
            </a:r>
            <a:r>
              <a:rPr lang="zh-CN" altLang="zh-CN" sz="2400" dirty="0"/>
              <a:t>问题：主要是由未建模的串联动态引起，同时切换装置的非理想性也是一个重要原因；</a:t>
            </a:r>
          </a:p>
          <a:p>
            <a:pPr marL="514350" indent="-514350">
              <a:buFont typeface="+mj-lt"/>
              <a:buAutoNum type="arabicPeriod"/>
            </a:pPr>
            <a:r>
              <a:rPr lang="zh-CN" altLang="zh-CN" sz="2400" dirty="0" smtClean="0"/>
              <a:t>控制精度</a:t>
            </a:r>
            <a:r>
              <a:rPr lang="zh-CN" altLang="zh-CN" sz="2400" dirty="0"/>
              <a:t>问题：在实际的、采样实现的传统滑模控制算法中，滑动误差正比于采样时间τ，也就是说，有限时间到达的传统滑模在具有零阶保持器的离散控制下，系统的状态保持在滑动模态上的精度是采样时间的一阶无穷小，即</a:t>
            </a:r>
            <a:r>
              <a:rPr lang="en-US" altLang="zh-CN" sz="2400" dirty="0"/>
              <a:t>O(</a:t>
            </a:r>
            <a:r>
              <a:rPr lang="zh-CN" altLang="zh-CN" sz="2400" dirty="0"/>
              <a:t>τ</a:t>
            </a:r>
            <a:r>
              <a:rPr lang="en-US" altLang="zh-CN" sz="2400" dirty="0"/>
              <a:t>) </a:t>
            </a:r>
            <a:r>
              <a:rPr lang="zh-CN" altLang="zh-CN" sz="2400" dirty="0"/>
              <a:t>；</a:t>
            </a:r>
          </a:p>
          <a:p>
            <a:pPr marL="514350" indent="-514350">
              <a:buFont typeface="+mj-lt"/>
              <a:buAutoNum type="arabicPeriod"/>
            </a:pPr>
            <a:r>
              <a:rPr lang="zh-CN" altLang="zh-CN" sz="2400" dirty="0" smtClean="0"/>
              <a:t>相对</a:t>
            </a:r>
            <a:r>
              <a:rPr lang="zh-CN" altLang="zh-CN" sz="2400" dirty="0"/>
              <a:t>阶的限制：传统滑模控制只有在系统关于滑模变量</a:t>
            </a:r>
            <a:r>
              <a:rPr lang="en-US" altLang="zh-CN" sz="2400" dirty="0"/>
              <a:t>s</a:t>
            </a:r>
            <a:r>
              <a:rPr lang="zh-CN" altLang="zh-CN" sz="2400" dirty="0"/>
              <a:t>的相对阶是</a:t>
            </a:r>
            <a:r>
              <a:rPr lang="en-US" altLang="zh-CN" sz="2400" dirty="0"/>
              <a:t>1</a:t>
            </a:r>
            <a:r>
              <a:rPr lang="zh-CN" altLang="zh-CN" sz="2400" dirty="0"/>
              <a:t>时才能应用，也就是说，控制量</a:t>
            </a:r>
            <a:r>
              <a:rPr lang="en-US" altLang="zh-CN" sz="2400" dirty="0"/>
              <a:t>u</a:t>
            </a:r>
            <a:r>
              <a:rPr lang="zh-CN" altLang="zh-CN" sz="2400" dirty="0"/>
              <a:t>必须显式出现在</a:t>
            </a:r>
            <a:r>
              <a:rPr lang="en-US" altLang="zh-CN" sz="2400" dirty="0"/>
              <a:t>s</a:t>
            </a:r>
            <a:r>
              <a:rPr lang="zh-CN" altLang="zh-CN" sz="2400" dirty="0"/>
              <a:t>中，这样就限制了滑模面的设计</a:t>
            </a:r>
            <a:r>
              <a:rPr lang="zh-CN" altLang="zh-CN" sz="2400" dirty="0" smtClean="0"/>
              <a:t>。</a:t>
            </a:r>
            <a:endParaRPr lang="zh-CN" altLang="zh-CN" sz="2400" dirty="0"/>
          </a:p>
        </p:txBody>
      </p:sp>
    </p:spTree>
    <p:extLst>
      <p:ext uri="{BB962C8B-B14F-4D97-AF65-F5344CB8AC3E}">
        <p14:creationId xmlns:p14="http://schemas.microsoft.com/office/powerpoint/2010/main" val="3458279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与模糊控制相结合</a:t>
            </a:r>
            <a:endParaRPr lang="zh-CN" altLang="en-US" dirty="0"/>
          </a:p>
        </p:txBody>
      </p:sp>
      <p:sp>
        <p:nvSpPr>
          <p:cNvPr id="3" name="内容占位符 2"/>
          <p:cNvSpPr>
            <a:spLocks noGrp="1"/>
          </p:cNvSpPr>
          <p:nvPr>
            <p:ph idx="1"/>
          </p:nvPr>
        </p:nvSpPr>
        <p:spPr/>
        <p:txBody>
          <a:bodyPr/>
          <a:lstStyle/>
          <a:p>
            <a:r>
              <a:rPr lang="zh-CN" altLang="en-US" dirty="0"/>
              <a:t>模糊滑模控制器结合了滑模和模糊控制器的优点，即模糊滑模控制器保持了常规滑模控制器原有的鲁棒性和模糊控制器不依赖系统模型的特性，从而有效地降低或消除了抖振的幅值，并使得控制系统的控制精度得到有效提高。</a:t>
            </a:r>
          </a:p>
        </p:txBody>
      </p:sp>
    </p:spTree>
    <p:extLst>
      <p:ext uri="{BB962C8B-B14F-4D97-AF65-F5344CB8AC3E}">
        <p14:creationId xmlns:p14="http://schemas.microsoft.com/office/powerpoint/2010/main" val="390159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构成方式</a:t>
            </a:r>
          </a:p>
        </p:txBody>
      </p:sp>
      <p:sp>
        <p:nvSpPr>
          <p:cNvPr id="3" name="内容占位符 2"/>
          <p:cNvSpPr>
            <a:spLocks noGrp="1"/>
          </p:cNvSpPr>
          <p:nvPr>
            <p:ph idx="1"/>
          </p:nvPr>
        </p:nvSpPr>
        <p:spPr/>
        <p:txBody>
          <a:bodyPr/>
          <a:lstStyle/>
          <a:p>
            <a:pPr marL="0" indent="0">
              <a:buNone/>
            </a:pPr>
            <a:r>
              <a:rPr lang="zh-CN" altLang="en-US" dirty="0"/>
              <a:t>组合</a:t>
            </a:r>
            <a:r>
              <a:rPr lang="zh-CN" altLang="en-US" dirty="0" smtClean="0"/>
              <a:t>方式</a:t>
            </a:r>
            <a:r>
              <a:rPr lang="en-US" altLang="zh-CN" dirty="0"/>
              <a:t>(Combination Trend)</a:t>
            </a:r>
            <a:r>
              <a:rPr lang="zh-CN" altLang="en-US" dirty="0" smtClean="0"/>
              <a:t>，</a:t>
            </a:r>
            <a:r>
              <a:rPr lang="zh-CN" altLang="en-US" dirty="0"/>
              <a:t>以滑模控制器</a:t>
            </a:r>
            <a:r>
              <a:rPr lang="zh-CN" altLang="en-US" dirty="0" smtClean="0"/>
              <a:t>为主控制器</a:t>
            </a:r>
            <a:r>
              <a:rPr lang="zh-CN" altLang="en-US" dirty="0"/>
              <a:t>，模糊逻辑系统以辅助功能的形式出现，主要形式有</a:t>
            </a:r>
            <a:r>
              <a:rPr lang="zh-CN" altLang="en-US" dirty="0" smtClean="0"/>
              <a:t>：</a:t>
            </a:r>
            <a:endParaRPr lang="en-US" altLang="zh-CN" dirty="0" smtClean="0"/>
          </a:p>
          <a:p>
            <a:pPr marL="514350" indent="-514350">
              <a:buFont typeface="+mj-lt"/>
              <a:buAutoNum type="arabicPeriod"/>
            </a:pPr>
            <a:r>
              <a:rPr lang="zh-CN" altLang="en-US" dirty="0" smtClean="0"/>
              <a:t>模糊</a:t>
            </a:r>
            <a:r>
              <a:rPr lang="zh-CN" altLang="en-US" dirty="0"/>
              <a:t>化切换面</a:t>
            </a:r>
            <a:r>
              <a:rPr lang="zh-CN" altLang="en-US" dirty="0" smtClean="0"/>
              <a:t>以减轻</a:t>
            </a:r>
            <a:r>
              <a:rPr lang="zh-CN" altLang="en-US" dirty="0"/>
              <a:t>滑模控制器的抖振现象</a:t>
            </a:r>
            <a:r>
              <a:rPr lang="zh-CN" altLang="en-US" dirty="0" smtClean="0"/>
              <a:t>；</a:t>
            </a:r>
            <a:endParaRPr lang="en-US" altLang="zh-CN" dirty="0" smtClean="0"/>
          </a:p>
          <a:p>
            <a:pPr marL="514350" indent="-514350">
              <a:buFont typeface="+mj-lt"/>
              <a:buAutoNum type="arabicPeriod"/>
            </a:pPr>
            <a:r>
              <a:rPr lang="zh-CN" altLang="en-US" dirty="0" smtClean="0"/>
              <a:t>使用</a:t>
            </a:r>
            <a:r>
              <a:rPr lang="zh-CN" altLang="en-US" dirty="0"/>
              <a:t>模糊逻辑系统作为滑模控制器不连续控制项</a:t>
            </a:r>
            <a:r>
              <a:rPr lang="zh-CN" altLang="en-US" dirty="0" smtClean="0"/>
              <a:t>增益的调节器；</a:t>
            </a:r>
            <a:endParaRPr lang="en-US" altLang="zh-CN" dirty="0"/>
          </a:p>
          <a:p>
            <a:pPr marL="514350" indent="-514350">
              <a:buFont typeface="+mj-lt"/>
              <a:buAutoNum type="arabicPeriod"/>
            </a:pPr>
            <a:r>
              <a:rPr lang="zh-CN" altLang="en-US" dirty="0" smtClean="0"/>
              <a:t>根据</a:t>
            </a:r>
            <a:r>
              <a:rPr lang="zh-CN" altLang="en-US" dirty="0"/>
              <a:t>控制系统运行状态，应用模糊逻辑系统调整</a:t>
            </a:r>
            <a:r>
              <a:rPr lang="zh-CN" altLang="en-US" dirty="0" smtClean="0"/>
              <a:t>以系统</a:t>
            </a:r>
            <a:r>
              <a:rPr lang="zh-CN" altLang="en-US" dirty="0"/>
              <a:t>特性为</a:t>
            </a:r>
            <a:r>
              <a:rPr lang="zh-CN" altLang="en-US" dirty="0" smtClean="0"/>
              <a:t>基础而</a:t>
            </a:r>
            <a:r>
              <a:rPr lang="zh-CN" altLang="en-US" dirty="0"/>
              <a:t>定义的不同滑模控制器输出。</a:t>
            </a:r>
          </a:p>
        </p:txBody>
      </p:sp>
    </p:spTree>
    <p:extLst>
      <p:ext uri="{BB962C8B-B14F-4D97-AF65-F5344CB8AC3E}">
        <p14:creationId xmlns:p14="http://schemas.microsoft.com/office/powerpoint/2010/main" val="1130556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p:txBody>
          <a:bodyPr/>
          <a:lstStyle/>
          <a:p>
            <a:pPr marL="0" indent="0">
              <a:buNone/>
            </a:pPr>
            <a:r>
              <a:rPr lang="zh-CN" altLang="en-US" dirty="0"/>
              <a:t>根据动态系统在不同工况下的特性，可将其分为主控制器与从控制器，</a:t>
            </a:r>
            <a:r>
              <a:rPr lang="zh-CN" altLang="en-US" dirty="0" smtClean="0"/>
              <a:t>分别对应</a:t>
            </a:r>
            <a:r>
              <a:rPr lang="zh-CN" altLang="en-US" dirty="0"/>
              <a:t>于不同的工作</a:t>
            </a:r>
            <a:r>
              <a:rPr lang="zh-CN" altLang="en-US" dirty="0" smtClean="0"/>
              <a:t>频域</a:t>
            </a:r>
            <a:r>
              <a:rPr lang="zh-CN" altLang="en-US" dirty="0"/>
              <a:t>。</a:t>
            </a:r>
          </a:p>
        </p:txBody>
      </p:sp>
      <p:pic>
        <p:nvPicPr>
          <p:cNvPr id="6" name="图片 5"/>
          <p:cNvPicPr>
            <a:picLocks noChangeAspect="1"/>
          </p:cNvPicPr>
          <p:nvPr/>
        </p:nvPicPr>
        <p:blipFill>
          <a:blip r:embed="rId2"/>
          <a:stretch>
            <a:fillRect/>
          </a:stretch>
        </p:blipFill>
        <p:spPr>
          <a:xfrm>
            <a:off x="336954" y="3062436"/>
            <a:ext cx="8477250" cy="3390900"/>
          </a:xfrm>
          <a:prstGeom prst="rect">
            <a:avLst/>
          </a:prstGeom>
        </p:spPr>
      </p:pic>
    </p:spTree>
    <p:extLst>
      <p:ext uri="{BB962C8B-B14F-4D97-AF65-F5344CB8AC3E}">
        <p14:creationId xmlns:p14="http://schemas.microsoft.com/office/powerpoint/2010/main" val="165190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模糊控制器设计</a:t>
            </a:r>
            <a:endParaRPr lang="zh-CN" altLang="en-US" dirty="0"/>
          </a:p>
        </p:txBody>
      </p:sp>
      <p:pic>
        <p:nvPicPr>
          <p:cNvPr id="9" name="内容占位符 8"/>
          <p:cNvPicPr>
            <a:picLocks noGrp="1" noChangeAspect="1"/>
          </p:cNvPicPr>
          <p:nvPr>
            <p:ph sz="half" idx="1"/>
          </p:nvPr>
        </p:nvPicPr>
        <p:blipFill rotWithShape="1">
          <a:blip r:embed="rId2"/>
          <a:srcRect t="12344"/>
          <a:stretch/>
        </p:blipFill>
        <p:spPr>
          <a:xfrm>
            <a:off x="827584" y="921848"/>
            <a:ext cx="3513714" cy="2633687"/>
          </a:xfrm>
          <a:prstGeom prst="rect">
            <a:avLst/>
          </a:prstGeom>
        </p:spPr>
      </p:pic>
      <p:pic>
        <p:nvPicPr>
          <p:cNvPr id="10" name="图片 9"/>
          <p:cNvPicPr>
            <a:picLocks noChangeAspect="1"/>
          </p:cNvPicPr>
          <p:nvPr/>
        </p:nvPicPr>
        <p:blipFill rotWithShape="1">
          <a:blip r:embed="rId3"/>
          <a:srcRect t="11575"/>
          <a:stretch/>
        </p:blipFill>
        <p:spPr>
          <a:xfrm>
            <a:off x="4780754" y="921848"/>
            <a:ext cx="3520000" cy="2656792"/>
          </a:xfrm>
          <a:prstGeom prst="rect">
            <a:avLst/>
          </a:prstGeom>
        </p:spPr>
      </p:pic>
      <p:pic>
        <p:nvPicPr>
          <p:cNvPr id="11" name="图片 10"/>
          <p:cNvPicPr>
            <a:picLocks noChangeAspect="1"/>
          </p:cNvPicPr>
          <p:nvPr/>
        </p:nvPicPr>
        <p:blipFill rotWithShape="1">
          <a:blip r:embed="rId4"/>
          <a:srcRect t="12654"/>
          <a:stretch/>
        </p:blipFill>
        <p:spPr>
          <a:xfrm>
            <a:off x="801183" y="3654035"/>
            <a:ext cx="3513714" cy="2814480"/>
          </a:xfrm>
          <a:prstGeom prst="rect">
            <a:avLst/>
          </a:prstGeom>
        </p:spPr>
      </p:pic>
      <p:pic>
        <p:nvPicPr>
          <p:cNvPr id="12" name="图片 11"/>
          <p:cNvPicPr>
            <a:picLocks noChangeAspect="1"/>
          </p:cNvPicPr>
          <p:nvPr/>
        </p:nvPicPr>
        <p:blipFill rotWithShape="1">
          <a:blip r:embed="rId5"/>
          <a:srcRect t="11335"/>
          <a:stretch/>
        </p:blipFill>
        <p:spPr>
          <a:xfrm>
            <a:off x="4802309" y="3654035"/>
            <a:ext cx="3507429" cy="2814480"/>
          </a:xfrm>
          <a:prstGeom prst="rect">
            <a:avLst/>
          </a:prstGeom>
        </p:spPr>
      </p:pic>
    </p:spTree>
    <p:extLst>
      <p:ext uri="{BB962C8B-B14F-4D97-AF65-F5344CB8AC3E}">
        <p14:creationId xmlns:p14="http://schemas.microsoft.com/office/powerpoint/2010/main" val="1876715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构成方式</a:t>
            </a:r>
          </a:p>
        </p:txBody>
      </p:sp>
      <p:sp>
        <p:nvSpPr>
          <p:cNvPr id="3" name="内容占位符 2"/>
          <p:cNvSpPr>
            <a:spLocks noGrp="1"/>
          </p:cNvSpPr>
          <p:nvPr>
            <p:ph idx="1"/>
          </p:nvPr>
        </p:nvSpPr>
        <p:spPr/>
        <p:txBody>
          <a:bodyPr/>
          <a:lstStyle/>
          <a:p>
            <a:pPr marL="0" indent="0">
              <a:buNone/>
            </a:pPr>
            <a:r>
              <a:rPr lang="zh-CN" altLang="zh-CN" dirty="0"/>
              <a:t>融合</a:t>
            </a:r>
            <a:r>
              <a:rPr lang="zh-CN" altLang="zh-CN" dirty="0" smtClean="0"/>
              <a:t>方式</a:t>
            </a:r>
            <a:r>
              <a:rPr lang="en-US" altLang="zh-CN" dirty="0"/>
              <a:t>(Fusion Trend)</a:t>
            </a:r>
            <a:r>
              <a:rPr lang="zh-CN" altLang="zh-CN" dirty="0" smtClean="0"/>
              <a:t>，</a:t>
            </a:r>
            <a:r>
              <a:rPr lang="zh-CN" altLang="zh-CN" dirty="0"/>
              <a:t>模糊逻辑系统则是直接应用于滑模控制系统的设计中，或者将滑模控制系统用于模糊逻辑控制系统的设计中，其主要方法有</a:t>
            </a:r>
            <a:r>
              <a:rPr lang="zh-CN" altLang="zh-CN" dirty="0" smtClean="0"/>
              <a:t>：</a:t>
            </a:r>
            <a:endParaRPr lang="en-US" altLang="zh-CN" dirty="0" smtClean="0"/>
          </a:p>
          <a:p>
            <a:pPr marL="514350" indent="-514350">
              <a:buFont typeface="+mj-lt"/>
              <a:buAutoNum type="arabicPeriod"/>
            </a:pPr>
            <a:r>
              <a:rPr lang="zh-CN" altLang="zh-CN" dirty="0" smtClean="0"/>
              <a:t>结合</a:t>
            </a:r>
            <a:r>
              <a:rPr lang="zh-CN" altLang="zh-CN" dirty="0"/>
              <a:t>模糊逻辑系统和滑模控制器设计的模糊滑模控制器，又称滑模模糊控制器</a:t>
            </a:r>
            <a:r>
              <a:rPr lang="zh-CN" altLang="zh-CN" dirty="0" smtClean="0"/>
              <a:t>；</a:t>
            </a:r>
            <a:endParaRPr lang="en-US" altLang="zh-CN" dirty="0" smtClean="0"/>
          </a:p>
          <a:p>
            <a:pPr marL="514350" indent="-514350">
              <a:buFont typeface="+mj-lt"/>
              <a:buAutoNum type="arabicPeriod"/>
            </a:pPr>
            <a:r>
              <a:rPr lang="zh-CN" altLang="zh-CN" dirty="0" smtClean="0"/>
              <a:t>使用</a:t>
            </a:r>
            <a:r>
              <a:rPr lang="zh-CN" altLang="zh-CN" dirty="0"/>
              <a:t>模糊逻辑系统作为系统状态观测器来实现对具有模型不确定型的非线性系统的自适应调整。</a:t>
            </a:r>
            <a:endParaRPr lang="zh-CN" altLang="en-US" dirty="0"/>
          </a:p>
        </p:txBody>
      </p:sp>
    </p:spTree>
    <p:extLst>
      <p:ext uri="{BB962C8B-B14F-4D97-AF65-F5344CB8AC3E}">
        <p14:creationId xmlns:p14="http://schemas.microsoft.com/office/powerpoint/2010/main" val="3591592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p:txBody>
          <a:bodyPr/>
          <a:lstStyle/>
          <a:p>
            <a:r>
              <a:rPr lang="zh-CN" altLang="en-US" dirty="0"/>
              <a:t>利用模糊控制器与滑模控制器的相似特性，以滑模控制器的切换</a:t>
            </a:r>
            <a:r>
              <a:rPr lang="zh-CN" altLang="en-US" dirty="0" smtClean="0"/>
              <a:t>面 </a:t>
            </a:r>
            <a:r>
              <a:rPr lang="en-US" altLang="zh-CN" dirty="0" smtClean="0"/>
              <a:t>S(t) </a:t>
            </a:r>
            <a:r>
              <a:rPr lang="zh-CN" altLang="en-US" dirty="0" smtClean="0"/>
              <a:t>及其</a:t>
            </a:r>
            <a:r>
              <a:rPr lang="zh-CN" altLang="en-US" dirty="0"/>
              <a:t>变化</a:t>
            </a:r>
            <a:r>
              <a:rPr lang="zh-CN" altLang="en-US" dirty="0" smtClean="0"/>
              <a:t>率 </a:t>
            </a:r>
            <a:r>
              <a:rPr lang="en-US" altLang="zh-CN" dirty="0" err="1" smtClean="0"/>
              <a:t>dS</a:t>
            </a:r>
            <a:r>
              <a:rPr lang="en-US" altLang="zh-CN" dirty="0" smtClean="0"/>
              <a:t>(t)/</a:t>
            </a:r>
            <a:r>
              <a:rPr lang="en-US" altLang="zh-CN" dirty="0" err="1" smtClean="0"/>
              <a:t>dt</a:t>
            </a:r>
            <a:r>
              <a:rPr lang="en-US" altLang="zh-CN" dirty="0" smtClean="0"/>
              <a:t> </a:t>
            </a:r>
            <a:r>
              <a:rPr lang="zh-CN" altLang="en-US" dirty="0" smtClean="0"/>
              <a:t>作为</a:t>
            </a:r>
            <a:r>
              <a:rPr lang="zh-CN" altLang="en-US" dirty="0"/>
              <a:t>模糊控制器的输入量，从而实现对被控对象的有效</a:t>
            </a:r>
            <a:r>
              <a:rPr lang="zh-CN" altLang="en-US" dirty="0" smtClean="0"/>
              <a:t>控制。</a:t>
            </a:r>
            <a:r>
              <a:rPr lang="zh-CN" altLang="en-US" dirty="0"/>
              <a:t>其优点是可大大减少模糊控制器的输入变量个数，使得模糊控制器的模糊推理速度得到有效提高。</a:t>
            </a:r>
          </a:p>
        </p:txBody>
      </p:sp>
      <p:pic>
        <p:nvPicPr>
          <p:cNvPr id="4" name="图片 3"/>
          <p:cNvPicPr>
            <a:picLocks noChangeAspect="1"/>
          </p:cNvPicPr>
          <p:nvPr/>
        </p:nvPicPr>
        <p:blipFill>
          <a:blip r:embed="rId2"/>
          <a:stretch>
            <a:fillRect/>
          </a:stretch>
        </p:blipFill>
        <p:spPr>
          <a:xfrm>
            <a:off x="603250" y="4198256"/>
            <a:ext cx="7886700" cy="2152650"/>
          </a:xfrm>
          <a:prstGeom prst="rect">
            <a:avLst/>
          </a:prstGeom>
        </p:spPr>
      </p:pic>
    </p:spTree>
    <p:extLst>
      <p:ext uri="{BB962C8B-B14F-4D97-AF65-F5344CB8AC3E}">
        <p14:creationId xmlns:p14="http://schemas.microsoft.com/office/powerpoint/2010/main" val="2385491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题四</a:t>
            </a:r>
            <a:endParaRPr lang="zh-CN" altLang="en-US" dirty="0"/>
          </a:p>
        </p:txBody>
      </p:sp>
      <p:pic>
        <p:nvPicPr>
          <p:cNvPr id="4" name="内容占位符 3"/>
          <p:cNvPicPr>
            <a:picLocks noGrp="1" noChangeAspect="1"/>
          </p:cNvPicPr>
          <p:nvPr>
            <p:ph idx="1"/>
          </p:nvPr>
        </p:nvPicPr>
        <p:blipFill>
          <a:blip r:embed="rId2"/>
          <a:stretch>
            <a:fillRect/>
          </a:stretch>
        </p:blipFill>
        <p:spPr>
          <a:xfrm>
            <a:off x="855662" y="3301206"/>
            <a:ext cx="7381875" cy="1000125"/>
          </a:xfrm>
          <a:prstGeom prst="rect">
            <a:avLst/>
          </a:prstGeom>
        </p:spPr>
      </p:pic>
    </p:spTree>
    <p:extLst>
      <p:ext uri="{BB962C8B-B14F-4D97-AF65-F5344CB8AC3E}">
        <p14:creationId xmlns:p14="http://schemas.microsoft.com/office/powerpoint/2010/main" val="4106389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应用一：</a:t>
            </a:r>
            <a:r>
              <a:rPr lang="en-US" altLang="zh-CN" dirty="0" smtClean="0"/>
              <a:t>ZMP</a:t>
            </a:r>
            <a:r>
              <a:rPr lang="zh-CN" altLang="en-US" dirty="0" smtClean="0"/>
              <a:t>轨迹调整</a:t>
            </a:r>
            <a:endParaRPr lang="zh-CN" altLang="en-US" dirty="0"/>
          </a:p>
        </p:txBody>
      </p:sp>
      <p:sp>
        <p:nvSpPr>
          <p:cNvPr id="3" name="内容占位符 2"/>
          <p:cNvSpPr>
            <a:spLocks noGrp="1"/>
          </p:cNvSpPr>
          <p:nvPr>
            <p:ph idx="1"/>
          </p:nvPr>
        </p:nvSpPr>
        <p:spPr/>
        <p:txBody>
          <a:bodyPr/>
          <a:lstStyle/>
          <a:p>
            <a:pPr marL="0" indent="0" algn="just">
              <a:buNone/>
            </a:pPr>
            <a:r>
              <a:rPr lang="zh-CN" altLang="zh-CN" sz="2400" dirty="0"/>
              <a:t>双足机器人在步行过程中容易受到干扰而使零力矩点</a:t>
            </a:r>
            <a:r>
              <a:rPr lang="en-US" altLang="zh-CN" sz="2400" dirty="0"/>
              <a:t>(ZMP)</a:t>
            </a:r>
            <a:r>
              <a:rPr lang="zh-CN" altLang="zh-CN" sz="2400" dirty="0"/>
              <a:t>轨迹偏离期望值，导致不能稳定行走。针对以上问题，在完成步态规划后，利用</a:t>
            </a:r>
            <a:r>
              <a:rPr lang="en-US" altLang="zh-CN" sz="2400" dirty="0"/>
              <a:t>ZMP</a:t>
            </a:r>
            <a:r>
              <a:rPr lang="zh-CN" altLang="zh-CN" sz="2400" dirty="0"/>
              <a:t>计算公式得到期望</a:t>
            </a:r>
            <a:r>
              <a:rPr lang="en-US" altLang="zh-CN" sz="2400" dirty="0"/>
              <a:t>ZMP</a:t>
            </a:r>
            <a:r>
              <a:rPr lang="zh-CN" altLang="zh-CN" sz="2400" dirty="0"/>
              <a:t>轨迹，而后根据机器人脚底安装的压力传感器测得压力值，计算出实际的</a:t>
            </a:r>
            <a:r>
              <a:rPr lang="en-US" altLang="zh-CN" sz="2400" dirty="0"/>
              <a:t>ZMP</a:t>
            </a:r>
            <a:r>
              <a:rPr lang="zh-CN" altLang="zh-CN" sz="2400" dirty="0"/>
              <a:t>，当</a:t>
            </a:r>
            <a:r>
              <a:rPr lang="en-US" altLang="zh-CN" sz="2400" dirty="0"/>
              <a:t>ZMP</a:t>
            </a:r>
            <a:r>
              <a:rPr lang="zh-CN" altLang="zh-CN" sz="2400" dirty="0"/>
              <a:t>的实际值与期望值之间出现偏差时，采用模糊控制的方法调整髋关节角度，实现</a:t>
            </a:r>
            <a:r>
              <a:rPr lang="en-US" altLang="zh-CN" sz="2400" dirty="0"/>
              <a:t>ZMP</a:t>
            </a:r>
            <a:r>
              <a:rPr lang="zh-CN" altLang="zh-CN" sz="2400" dirty="0"/>
              <a:t>在线调整。</a:t>
            </a:r>
            <a:endParaRPr lang="zh-CN" altLang="en-US" sz="2400" dirty="0"/>
          </a:p>
        </p:txBody>
      </p:sp>
      <p:pic>
        <p:nvPicPr>
          <p:cNvPr id="4" name="图片 3"/>
          <p:cNvPicPr>
            <a:picLocks noChangeAspect="1"/>
          </p:cNvPicPr>
          <p:nvPr/>
        </p:nvPicPr>
        <p:blipFill>
          <a:blip r:embed="rId2"/>
          <a:stretch>
            <a:fillRect/>
          </a:stretch>
        </p:blipFill>
        <p:spPr>
          <a:xfrm>
            <a:off x="1214437" y="4149080"/>
            <a:ext cx="6715125" cy="1533525"/>
          </a:xfrm>
          <a:prstGeom prst="rect">
            <a:avLst/>
          </a:prstGeom>
        </p:spPr>
      </p:pic>
    </p:spTree>
    <p:extLst>
      <p:ext uri="{BB962C8B-B14F-4D97-AF65-F5344CB8AC3E}">
        <p14:creationId xmlns:p14="http://schemas.microsoft.com/office/powerpoint/2010/main" val="3328767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应用二：</a:t>
            </a:r>
            <a:r>
              <a:rPr lang="zh-CN" altLang="zh-CN" dirty="0" smtClean="0"/>
              <a:t>六</a:t>
            </a:r>
            <a:r>
              <a:rPr lang="zh-CN" altLang="zh-CN" dirty="0"/>
              <a:t>足机器人腿部柔顺控制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sz="2400" dirty="0" smtClean="0"/>
                  <a:t>为适应不平、柔软地形，机器人腿部采用阻抗控制。</a:t>
                </a:r>
                <a:r>
                  <a:rPr lang="zh-CN" altLang="zh-CN" sz="2400" dirty="0"/>
                  <a:t>机器人的腿部简化为弹簧</a:t>
                </a:r>
                <a:r>
                  <a:rPr lang="en-US" altLang="zh-CN" sz="2400" dirty="0" smtClean="0"/>
                  <a:t>-</a:t>
                </a:r>
                <a:r>
                  <a:rPr lang="zh-CN" altLang="zh-CN" sz="2400" dirty="0" smtClean="0"/>
                  <a:t>阻尼模型</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𝑚</m:t>
                          </m:r>
                        </m:e>
                        <m:sub>
                          <m:r>
                            <a:rPr lang="en-US" altLang="zh-CN" sz="2400" i="1">
                              <a:latin typeface="Cambria Math" panose="02040503050406030204" pitchFamily="18" charset="0"/>
                            </a:rPr>
                            <m:t>𝑑</m:t>
                          </m:r>
                        </m:sub>
                      </m:sSub>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𝑥</m:t>
                          </m:r>
                        </m:e>
                      </m:acc>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𝑑</m:t>
                          </m:r>
                        </m:sub>
                      </m:sSub>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𝑥</m:t>
                          </m:r>
                        </m:e>
                      </m:acc>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𝑑</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𝑟</m:t>
                              </m:r>
                            </m:sub>
                          </m:sSub>
                        </m:e>
                      </m:d>
                      <m:r>
                        <a:rPr lang="en-US" altLang="zh-CN" sz="2400" i="1">
                          <a:latin typeface="Cambria Math" panose="02040503050406030204" pitchFamily="18" charset="0"/>
                        </a:rPr>
                        <m:t>=−</m:t>
                      </m:r>
                      <m:r>
                        <a:rPr lang="en-US" altLang="zh-CN" sz="2400" i="1">
                          <a:latin typeface="Cambria Math" panose="02040503050406030204" pitchFamily="18" charset="0"/>
                        </a:rPr>
                        <m:t>𝐹</m:t>
                      </m:r>
                      <m:r>
                        <a:rPr lang="en-US" altLang="zh-CN" sz="2400" i="1">
                          <a:latin typeface="Cambria Math" panose="02040503050406030204" pitchFamily="18" charset="0"/>
                        </a:rPr>
                        <m:t> </m:t>
                      </m:r>
                    </m:oMath>
                  </m:oMathPara>
                </a14:m>
                <a:endParaRPr lang="en-US" altLang="zh-CN" sz="2400" dirty="0" smtClean="0"/>
              </a:p>
              <a:p>
                <a:pPr marL="0" indent="0">
                  <a:buNone/>
                </a:pPr>
                <a:r>
                  <a:rPr lang="zh-CN" altLang="zh-CN" sz="2400" dirty="0"/>
                  <a:t>地面环境也简化为弹簧</a:t>
                </a:r>
                <a:r>
                  <a:rPr lang="en-US" altLang="zh-CN" sz="2400" dirty="0"/>
                  <a:t>-</a:t>
                </a:r>
                <a:r>
                  <a:rPr lang="zh-CN" altLang="zh-CN" sz="2400" dirty="0"/>
                  <a:t>阻尼模型</a:t>
                </a: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𝐹</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𝑒</m:t>
                          </m:r>
                        </m:sub>
                      </m:sSub>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𝑒</m:t>
                          </m:r>
                        </m:sub>
                      </m:sSub>
                      <m:r>
                        <a:rPr lang="en-US" altLang="zh-CN" sz="2400" i="1">
                          <a:latin typeface="Cambria Math" panose="02040503050406030204" pitchFamily="18" charset="0"/>
                        </a:rPr>
                        <m:t>) </m:t>
                      </m:r>
                    </m:oMath>
                  </m:oMathPara>
                </a14:m>
                <a:endParaRPr lang="zh-CN" altLang="zh-CN" sz="2400" dirty="0"/>
              </a:p>
              <a:p>
                <a:pPr marL="0" indent="0">
                  <a:buNone/>
                </a:pPr>
                <a:endParaRPr lang="zh-CN" altLang="zh-CN" sz="2400" dirty="0"/>
              </a:p>
              <a:p>
                <a:pPr marL="0" indent="0">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85" t="-1203"/>
                </a:stretch>
              </a:blipFill>
            </p:spPr>
            <p:txBody>
              <a:bodyPr/>
              <a:lstStyle/>
              <a:p>
                <a:r>
                  <a:rPr lang="zh-CN" altLang="en-US">
                    <a:noFill/>
                  </a:rPr>
                  <a:t> </a:t>
                </a:r>
              </a:p>
            </p:txBody>
          </p:sp>
        </mc:Fallback>
      </mc:AlternateContent>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31071" y="3429000"/>
            <a:ext cx="4632015" cy="3002091"/>
          </a:xfrm>
          <a:prstGeom prst="rect">
            <a:avLst/>
          </a:prstGeom>
          <a:noFill/>
          <a:ln>
            <a:noFill/>
          </a:ln>
        </p:spPr>
      </p:pic>
    </p:spTree>
    <p:extLst>
      <p:ext uri="{BB962C8B-B14F-4D97-AF65-F5344CB8AC3E}">
        <p14:creationId xmlns:p14="http://schemas.microsoft.com/office/powerpoint/2010/main" val="2322828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应用</a:t>
            </a:r>
            <a:r>
              <a:rPr lang="zh-CN" altLang="en-US" dirty="0"/>
              <a:t>二：</a:t>
            </a:r>
            <a:r>
              <a:rPr lang="zh-CN" altLang="zh-CN" dirty="0"/>
              <a:t>六足机器人腿部柔顺控制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𝑚</m:t>
                          </m:r>
                        </m:e>
                        <m:sub>
                          <m:r>
                            <a:rPr lang="en-US" altLang="zh-CN" sz="2400" i="1">
                              <a:latin typeface="Cambria Math" panose="02040503050406030204" pitchFamily="18" charset="0"/>
                            </a:rPr>
                            <m:t>𝑑</m:t>
                          </m:r>
                        </m:sub>
                      </m:sSub>
                      <m:d>
                        <m:dPr>
                          <m:ctrlPr>
                            <a:rPr lang="zh-CN" altLang="zh-CN" sz="2400" i="1">
                              <a:latin typeface="Cambria Math" panose="02040503050406030204" pitchFamily="18" charset="0"/>
                            </a:rPr>
                          </m:ctrlPr>
                        </m:dPr>
                        <m:e>
                          <m:acc>
                            <m:accPr>
                              <m:chr m:val="̈"/>
                              <m:ctrlPr>
                                <a:rPr lang="zh-CN" altLang="zh-CN" sz="2400" i="1">
                                  <a:latin typeface="Cambria Math" panose="02040503050406030204" pitchFamily="18" charset="0"/>
                                </a:rPr>
                              </m:ctrlPr>
                            </m:acc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𝑟</m:t>
                                  </m:r>
                                </m:sub>
                              </m:sSub>
                            </m:e>
                          </m:acc>
                          <m:r>
                            <a:rPr lang="en-US" altLang="zh-CN" sz="2400" i="1">
                              <a:latin typeface="Cambria Math" panose="02040503050406030204" pitchFamily="18" charset="0"/>
                            </a:rPr>
                            <m:t>−</m:t>
                          </m:r>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𝑒</m:t>
                              </m:r>
                            </m:e>
                          </m:acc>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𝑑</m:t>
                          </m:r>
                        </m:sub>
                      </m:sSub>
                      <m:d>
                        <m:dPr>
                          <m:ctrlPr>
                            <a:rPr lang="zh-CN" altLang="zh-CN" sz="2400" i="1">
                              <a:latin typeface="Cambria Math" panose="02040503050406030204" pitchFamily="18" charset="0"/>
                            </a:rPr>
                          </m:ctrlPr>
                        </m:dPr>
                        <m:e>
                          <m:acc>
                            <m:accPr>
                              <m:chr m:val="̇"/>
                              <m:ctrlPr>
                                <a:rPr lang="zh-CN" altLang="zh-CN" sz="2400" i="1">
                                  <a:latin typeface="Cambria Math" panose="02040503050406030204" pitchFamily="18" charset="0"/>
                                </a:rPr>
                              </m:ctrlPr>
                            </m:acc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𝑟</m:t>
                                  </m:r>
                                </m:sub>
                              </m:sSub>
                            </m:e>
                          </m:acc>
                          <m:r>
                            <a:rPr lang="en-US" altLang="zh-CN" sz="2400" i="1">
                              <a:latin typeface="Cambria Math" panose="02040503050406030204" pitchFamily="18" charset="0"/>
                            </a:rPr>
                            <m:t>−</m:t>
                          </m:r>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𝑒</m:t>
                              </m:r>
                            </m:e>
                          </m:acc>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𝑑</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𝑟</m:t>
                              </m:r>
                            </m:sub>
                          </m:sSub>
                          <m:r>
                            <a:rPr lang="en-US" altLang="zh-CN" sz="2400" i="1">
                              <a:latin typeface="Cambria Math" panose="02040503050406030204" pitchFamily="18" charset="0"/>
                            </a:rPr>
                            <m:t>−</m:t>
                          </m:r>
                          <m:r>
                            <a:rPr lang="en-US" altLang="zh-CN" sz="2400" i="1">
                              <a:latin typeface="Cambria Math" panose="02040503050406030204" pitchFamily="18" charset="0"/>
                            </a:rPr>
                            <m:t>𝑒</m:t>
                          </m:r>
                        </m:e>
                      </m:d>
                      <m:r>
                        <a:rPr lang="en-US" altLang="zh-CN" sz="2400" i="1">
                          <a:latin typeface="Cambria Math" panose="02040503050406030204" pitchFamily="18" charset="0"/>
                        </a:rPr>
                        <m:t>=</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𝑒</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𝑟</m:t>
                              </m:r>
                            </m:sub>
                          </m:sSub>
                        </m:e>
                      </m:d>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𝑒</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𝑑</m:t>
                          </m:r>
                        </m:sub>
                      </m:s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𝑒</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𝑟</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𝑒</m:t>
                          </m:r>
                        </m:sub>
                      </m:sSub>
                      <m:r>
                        <a:rPr lang="en-US" altLang="zh-CN" sz="2400" i="1">
                          <a:latin typeface="Cambria Math" panose="02040503050406030204" pitchFamily="18" charset="0"/>
                        </a:rPr>
                        <m:t>)</m:t>
                      </m:r>
                    </m:oMath>
                  </m:oMathPara>
                </a14:m>
                <a:endParaRPr lang="en-US" altLang="zh-CN" sz="2400" dirty="0" smtClean="0"/>
              </a:p>
              <a:p>
                <a:pPr marL="0" indent="0">
                  <a:buNone/>
                </a:pPr>
                <a:r>
                  <a:rPr lang="zh-CN" altLang="zh-CN" sz="2400" dirty="0" smtClean="0"/>
                  <a:t>达到</a:t>
                </a:r>
                <a:r>
                  <a:rPr lang="zh-CN" altLang="zh-CN" sz="2400" dirty="0"/>
                  <a:t>稳态时，稳态误差为</a:t>
                </a:r>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𝑒</m:t>
                          </m:r>
                        </m:e>
                        <m:sub>
                          <m:r>
                            <m:rPr>
                              <m:sty m:val="p"/>
                            </m:rPr>
                            <a:rPr lang="en-US" altLang="zh-CN" sz="2400">
                              <a:latin typeface="Cambria Math" panose="02040503050406030204" pitchFamily="18" charset="0"/>
                            </a:rPr>
                            <m:t>ss</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𝑟</m:t>
                          </m:r>
                        </m:sub>
                      </m:sSub>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𝑑</m:t>
                              </m:r>
                            </m:sub>
                          </m:s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𝑒</m:t>
                              </m:r>
                            </m:sub>
                          </m:sSub>
                        </m:num>
                        <m:den>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𝑑</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𝑒</m:t>
                              </m:r>
                            </m:sub>
                          </m:sSub>
                        </m:den>
                      </m:f>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𝑟</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𝑒</m:t>
                          </m:r>
                        </m:sub>
                      </m:sSub>
                      <m:r>
                        <a:rPr lang="en-US" altLang="zh-CN" sz="2400" i="1">
                          <a:latin typeface="Cambria Math" panose="02040503050406030204" pitchFamily="18" charset="0"/>
                        </a:rPr>
                        <m:t>)</m:t>
                      </m:r>
                    </m:oMath>
                  </m:oMathPara>
                </a14:m>
                <a:endParaRPr lang="zh-CN"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m:rPr>
                              <m:sty m:val="p"/>
                            </m:rPr>
                            <a:rPr lang="en-US" altLang="zh-CN" sz="2400">
                              <a:latin typeface="Cambria Math" panose="02040503050406030204" pitchFamily="18" charset="0"/>
                            </a:rPr>
                            <m:t>ss</m:t>
                          </m:r>
                        </m:sub>
                      </m:sSub>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𝑑</m:t>
                              </m:r>
                            </m:sub>
                          </m:s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𝑒</m:t>
                              </m:r>
                            </m:sub>
                          </m:sSub>
                        </m:num>
                        <m:den>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𝑑</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𝑒</m:t>
                              </m:r>
                            </m:sub>
                          </m:sSub>
                        </m:den>
                      </m:f>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𝑟</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𝑒</m:t>
                          </m:r>
                        </m:sub>
                      </m:sSub>
                      <m:r>
                        <a:rPr lang="en-US" altLang="zh-CN" sz="2400" i="1">
                          <a:latin typeface="Cambria Math" panose="02040503050406030204" pitchFamily="18" charset="0"/>
                        </a:rPr>
                        <m:t>)</m:t>
                      </m:r>
                    </m:oMath>
                  </m:oMathPara>
                </a14:m>
                <a:endParaRPr lang="zh-CN" altLang="zh-CN" sz="2400" dirty="0"/>
              </a:p>
              <a:p>
                <a:pPr marL="0" indent="0">
                  <a:buNone/>
                </a:pPr>
                <a:r>
                  <a:rPr lang="zh-CN" altLang="zh-CN" sz="2400" dirty="0"/>
                  <a:t>如果存在轨迹修正策略，则当</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𝑟</m:t>
                        </m:r>
                      </m:sub>
                    </m:sSub>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𝑟</m:t>
                            </m:r>
                          </m:sub>
                        </m:sSub>
                      </m:num>
                      <m:den>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𝑒𝑞</m:t>
                            </m:r>
                          </m:sub>
                        </m:sSub>
                      </m:den>
                    </m:f>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𝑒</m:t>
                        </m:r>
                      </m:sub>
                    </m:sSub>
                  </m:oMath>
                </a14:m>
                <a:r>
                  <a:rPr lang="zh-CN" altLang="zh-CN" sz="2400" dirty="0"/>
                  <a:t>时，</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m:rPr>
                            <m:sty m:val="p"/>
                          </m:rPr>
                          <a:rPr lang="en-US" altLang="zh-CN" sz="2400">
                            <a:latin typeface="Cambria Math" panose="02040503050406030204" pitchFamily="18" charset="0"/>
                          </a:rPr>
                          <m:t>ss</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𝑟</m:t>
                        </m:r>
                      </m:sub>
                    </m:sSub>
                  </m:oMath>
                </a14:m>
                <a:r>
                  <a:rPr lang="zh-CN" altLang="zh-CN" sz="2400" dirty="0"/>
                  <a:t>，</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𝑒</m:t>
                        </m:r>
                      </m:e>
                      <m:sub>
                        <m:r>
                          <m:rPr>
                            <m:sty m:val="p"/>
                          </m:rPr>
                          <a:rPr lang="en-US" altLang="zh-CN" sz="2400">
                            <a:latin typeface="Cambria Math" panose="02040503050406030204" pitchFamily="18" charset="0"/>
                          </a:rPr>
                          <m:t>ss</m:t>
                        </m:r>
                      </m:sub>
                    </m:sSub>
                    <m:r>
                      <a:rPr lang="en-US" altLang="zh-CN" sz="2400" i="1">
                        <a:latin typeface="Cambria Math" panose="02040503050406030204" pitchFamily="18" charset="0"/>
                      </a:rPr>
                      <m:t>→0</m:t>
                    </m:r>
                  </m:oMath>
                </a14:m>
                <a:r>
                  <a:rPr lang="zh-CN" altLang="zh-CN" sz="2400" dirty="0"/>
                  <a:t>，其中</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𝑒𝑞</m:t>
                        </m:r>
                      </m:sub>
                    </m:sSub>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𝑑</m:t>
                            </m:r>
                          </m:sub>
                        </m:s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𝑒</m:t>
                            </m:r>
                          </m:sub>
                        </m:sSub>
                      </m:num>
                      <m:den>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𝑑</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𝑒</m:t>
                            </m:r>
                          </m:sub>
                        </m:sSub>
                      </m:den>
                    </m:f>
                  </m:oMath>
                </a14:m>
                <a:endParaRPr lang="zh-CN" altLang="zh-CN" sz="2400" dirty="0"/>
              </a:p>
              <a:p>
                <a:pPr marL="0" indent="0">
                  <a:buNone/>
                </a:pPr>
                <a:r>
                  <a:rPr lang="zh-CN" altLang="zh-CN" sz="2400" dirty="0"/>
                  <a:t>式中：</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𝑒</m:t>
                        </m:r>
                      </m:e>
                      <m:sub>
                        <m:r>
                          <m:rPr>
                            <m:sty m:val="p"/>
                          </m:rPr>
                          <a:rPr lang="en-US" altLang="zh-CN" sz="2400">
                            <a:latin typeface="Cambria Math" panose="02040503050406030204" pitchFamily="18" charset="0"/>
                          </a:rPr>
                          <m:t>ss</m:t>
                        </m:r>
                      </m:sub>
                    </m:sSub>
                  </m:oMath>
                </a14:m>
                <a:r>
                  <a:rPr lang="zh-CN" altLang="zh-CN" sz="2400" dirty="0"/>
                  <a:t>为稳态误差，</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m:rPr>
                            <m:sty m:val="p"/>
                          </m:rPr>
                          <a:rPr lang="en-US" altLang="zh-CN" sz="2400">
                            <a:latin typeface="Cambria Math" panose="02040503050406030204" pitchFamily="18" charset="0"/>
                          </a:rPr>
                          <m:t>ss</m:t>
                        </m:r>
                      </m:sub>
                    </m:sSub>
                  </m:oMath>
                </a14:m>
                <a:r>
                  <a:rPr lang="zh-CN" altLang="zh-CN" sz="2400" dirty="0"/>
                  <a:t>为稳态脚力，</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𝑒𝑞</m:t>
                        </m:r>
                      </m:sub>
                    </m:sSub>
                  </m:oMath>
                </a14:m>
                <a:r>
                  <a:rPr lang="zh-CN" altLang="zh-CN" sz="2400" dirty="0"/>
                  <a:t>为等效刚度。</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85" b="-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2910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应用</a:t>
            </a:r>
            <a:r>
              <a:rPr lang="zh-CN" altLang="en-US" dirty="0"/>
              <a:t>二：</a:t>
            </a:r>
            <a:r>
              <a:rPr lang="zh-CN" altLang="zh-CN" dirty="0" smtClean="0"/>
              <a:t>六</a:t>
            </a:r>
            <a:r>
              <a:rPr lang="zh-CN" altLang="zh-CN" dirty="0"/>
              <a:t>足机器人腿部柔顺控制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𝑒𝑞</m:t>
                        </m:r>
                      </m:sub>
                    </m:sSub>
                  </m:oMath>
                </a14:m>
                <a:r>
                  <a:rPr lang="zh-CN" altLang="zh-CN"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𝑒</m:t>
                        </m:r>
                      </m:sub>
                    </m:sSub>
                  </m:oMath>
                </a14:m>
                <a:r>
                  <a:rPr lang="zh-CN" altLang="zh-CN" dirty="0"/>
                  <a:t>均为未知量，且难以测量。使用自适应</a:t>
                </a:r>
                <a:r>
                  <a:rPr lang="en-US" altLang="zh-CN" dirty="0"/>
                  <a:t>-</a:t>
                </a:r>
                <a:r>
                  <a:rPr lang="zh-CN" altLang="zh-CN" dirty="0"/>
                  <a:t>模糊控制算法来估算</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𝑒𝑞</m:t>
                        </m:r>
                      </m:sub>
                    </m:sSub>
                  </m:oMath>
                </a14:m>
                <a:r>
                  <a:rPr lang="zh-CN" altLang="zh-CN"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𝑒</m:t>
                        </m:r>
                      </m:sub>
                    </m:sSub>
                  </m:oMath>
                </a14:m>
                <a:r>
                  <a:rPr lang="zh-CN"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556" t="-963" r="-1111"/>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719137" y="2780928"/>
            <a:ext cx="7705725" cy="2514600"/>
          </a:xfrm>
          <a:prstGeom prst="rect">
            <a:avLst/>
          </a:prstGeom>
        </p:spPr>
      </p:pic>
    </p:spTree>
    <p:extLst>
      <p:ext uri="{BB962C8B-B14F-4D97-AF65-F5344CB8AC3E}">
        <p14:creationId xmlns:p14="http://schemas.microsoft.com/office/powerpoint/2010/main" val="2995867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pPr marL="0" indent="0">
              <a:buNone/>
            </a:pPr>
            <a:r>
              <a:rPr lang="en-US" altLang="zh-CN" sz="2400" dirty="0"/>
              <a:t>[1]</a:t>
            </a:r>
            <a:r>
              <a:rPr lang="zh-CN" altLang="zh-CN" sz="2400" dirty="0"/>
              <a:t>李鹏</a:t>
            </a:r>
            <a:r>
              <a:rPr lang="en-US" altLang="zh-CN" sz="2400" dirty="0"/>
              <a:t>. </a:t>
            </a:r>
            <a:r>
              <a:rPr lang="zh-CN" altLang="zh-CN" sz="2400" dirty="0"/>
              <a:t>传统和高阶滑模控制研究及其应用</a:t>
            </a:r>
            <a:r>
              <a:rPr lang="en-US" altLang="zh-CN" sz="2400" dirty="0"/>
              <a:t>[D].</a:t>
            </a:r>
            <a:r>
              <a:rPr lang="zh-CN" altLang="zh-CN" sz="2400" dirty="0"/>
              <a:t>国防科学技术大学</a:t>
            </a:r>
            <a:r>
              <a:rPr lang="en-US" altLang="zh-CN" sz="2400" dirty="0"/>
              <a:t>,2011.</a:t>
            </a:r>
            <a:endParaRPr lang="zh-CN" altLang="zh-CN" sz="2400" dirty="0"/>
          </a:p>
          <a:p>
            <a:pPr marL="0" indent="0">
              <a:buNone/>
            </a:pPr>
            <a:r>
              <a:rPr lang="en-US" altLang="zh-CN" sz="2400" dirty="0"/>
              <a:t>[2]</a:t>
            </a:r>
            <a:r>
              <a:rPr lang="zh-CN" altLang="zh-CN" sz="2400" dirty="0"/>
              <a:t>赵永胜</a:t>
            </a:r>
            <a:r>
              <a:rPr lang="en-US" altLang="zh-CN" sz="2400" dirty="0"/>
              <a:t>. </a:t>
            </a:r>
            <a:r>
              <a:rPr lang="zh-CN" altLang="zh-CN" sz="2400" dirty="0"/>
              <a:t>模糊滑模控制及其在机电系统中应用的研究</a:t>
            </a:r>
            <a:r>
              <a:rPr lang="en-US" altLang="zh-CN" sz="2400" dirty="0"/>
              <a:t>[D].</a:t>
            </a:r>
            <a:r>
              <a:rPr lang="zh-CN" altLang="zh-CN" sz="2400" dirty="0"/>
              <a:t>华中科技大学</a:t>
            </a:r>
            <a:r>
              <a:rPr lang="en-US" altLang="zh-CN" sz="2400" dirty="0"/>
              <a:t>,2007.</a:t>
            </a:r>
            <a:endParaRPr lang="zh-CN" altLang="zh-CN" sz="2400" dirty="0"/>
          </a:p>
          <a:p>
            <a:pPr marL="0" indent="0">
              <a:buNone/>
            </a:pPr>
            <a:r>
              <a:rPr lang="en-US" altLang="zh-CN" sz="2400" dirty="0"/>
              <a:t>[3]</a:t>
            </a:r>
            <a:r>
              <a:rPr lang="zh-CN" altLang="zh-CN" sz="2400" dirty="0"/>
              <a:t>傅春</a:t>
            </a:r>
            <a:r>
              <a:rPr lang="en-US" altLang="zh-CN" sz="2400" dirty="0"/>
              <a:t>,</a:t>
            </a:r>
            <a:r>
              <a:rPr lang="zh-CN" altLang="zh-CN" sz="2400" dirty="0"/>
              <a:t>谢剑英</a:t>
            </a:r>
            <a:r>
              <a:rPr lang="en-US" altLang="zh-CN" sz="2400" dirty="0"/>
              <a:t>. </a:t>
            </a:r>
            <a:r>
              <a:rPr lang="zh-CN" altLang="zh-CN" sz="2400" dirty="0"/>
              <a:t>模糊滑模控制研究综述</a:t>
            </a:r>
            <a:r>
              <a:rPr lang="en-US" altLang="zh-CN" sz="2400" dirty="0"/>
              <a:t>[J]. </a:t>
            </a:r>
            <a:r>
              <a:rPr lang="zh-CN" altLang="zh-CN" sz="2400" dirty="0"/>
              <a:t>信息与控制</a:t>
            </a:r>
            <a:r>
              <a:rPr lang="en-US" altLang="zh-CN" sz="2400" dirty="0"/>
              <a:t>,2001,(05):434-439+455.</a:t>
            </a:r>
            <a:endParaRPr lang="zh-CN" altLang="zh-CN" sz="2400" dirty="0"/>
          </a:p>
          <a:p>
            <a:pPr marL="0" indent="0">
              <a:buNone/>
            </a:pPr>
            <a:r>
              <a:rPr lang="en-US" altLang="zh-CN" sz="2400" dirty="0"/>
              <a:t>[4]</a:t>
            </a:r>
            <a:r>
              <a:rPr lang="zh-CN" altLang="zh-CN" sz="2400" dirty="0"/>
              <a:t>陈磊</a:t>
            </a:r>
            <a:r>
              <a:rPr lang="en-US" altLang="zh-CN" sz="2400" dirty="0"/>
              <a:t>,</a:t>
            </a:r>
            <a:r>
              <a:rPr lang="zh-CN" altLang="zh-CN" sz="2400" dirty="0"/>
              <a:t>张国良</a:t>
            </a:r>
            <a:r>
              <a:rPr lang="en-US" altLang="zh-CN" sz="2400" dirty="0"/>
              <a:t>,</a:t>
            </a:r>
            <a:r>
              <a:rPr lang="zh-CN" altLang="zh-CN" sz="2400" dirty="0"/>
              <a:t>张维平</a:t>
            </a:r>
            <a:r>
              <a:rPr lang="en-US" altLang="zh-CN" sz="2400" dirty="0"/>
              <a:t>,</a:t>
            </a:r>
            <a:r>
              <a:rPr lang="zh-CN" altLang="zh-CN" sz="2400" dirty="0"/>
              <a:t>敬斌</a:t>
            </a:r>
            <a:r>
              <a:rPr lang="en-US" altLang="zh-CN" sz="2400" dirty="0"/>
              <a:t>. </a:t>
            </a:r>
            <a:r>
              <a:rPr lang="zh-CN" altLang="zh-CN" sz="2400" dirty="0"/>
              <a:t>基于模糊控制的仿人机器人零力矩点在线调整</a:t>
            </a:r>
            <a:r>
              <a:rPr lang="en-US" altLang="zh-CN" sz="2400" dirty="0"/>
              <a:t>[J]. </a:t>
            </a:r>
            <a:r>
              <a:rPr lang="zh-CN" altLang="zh-CN" sz="2400" dirty="0"/>
              <a:t>计算机应用</a:t>
            </a:r>
            <a:r>
              <a:rPr lang="en-US" altLang="zh-CN" sz="2400" dirty="0"/>
              <a:t>,2013,(S1):298-300.</a:t>
            </a:r>
            <a:endParaRPr lang="zh-CN" altLang="zh-CN" sz="2400" dirty="0"/>
          </a:p>
          <a:p>
            <a:pPr marL="0" indent="0">
              <a:buNone/>
            </a:pPr>
            <a:r>
              <a:rPr lang="en-US" altLang="zh-CN" sz="2400" dirty="0"/>
              <a:t>[5]</a:t>
            </a:r>
            <a:r>
              <a:rPr lang="zh-CN" altLang="zh-CN" sz="2400" dirty="0"/>
              <a:t>朱雅光</a:t>
            </a:r>
            <a:r>
              <a:rPr lang="en-US" altLang="zh-CN" sz="2400" dirty="0"/>
              <a:t>,</a:t>
            </a:r>
            <a:r>
              <a:rPr lang="zh-CN" altLang="zh-CN" sz="2400" dirty="0"/>
              <a:t>金波</a:t>
            </a:r>
            <a:r>
              <a:rPr lang="en-US" altLang="zh-CN" sz="2400" dirty="0"/>
              <a:t>,</a:t>
            </a:r>
            <a:r>
              <a:rPr lang="zh-CN" altLang="zh-CN" sz="2400" dirty="0"/>
              <a:t>李伟</a:t>
            </a:r>
            <a:r>
              <a:rPr lang="en-US" altLang="zh-CN" sz="2400" dirty="0"/>
              <a:t>. </a:t>
            </a:r>
            <a:r>
              <a:rPr lang="zh-CN" altLang="zh-CN" sz="2400" dirty="0"/>
              <a:t>基于自适应</a:t>
            </a:r>
            <a:r>
              <a:rPr lang="en-US" altLang="zh-CN" sz="2400" dirty="0"/>
              <a:t>-</a:t>
            </a:r>
            <a:r>
              <a:rPr lang="zh-CN" altLang="zh-CN" sz="2400" dirty="0"/>
              <a:t>模糊控制的六足机器人单腿柔顺控制</a:t>
            </a:r>
            <a:r>
              <a:rPr lang="en-US" altLang="zh-CN" sz="2400" dirty="0"/>
              <a:t>[J]. </a:t>
            </a:r>
            <a:r>
              <a:rPr lang="zh-CN" altLang="zh-CN" sz="2400" dirty="0"/>
              <a:t>浙江大学学报</a:t>
            </a:r>
            <a:r>
              <a:rPr lang="en-US" altLang="zh-CN" sz="2400" dirty="0"/>
              <a:t>(</a:t>
            </a:r>
            <a:r>
              <a:rPr lang="zh-CN" altLang="zh-CN" sz="2400" dirty="0"/>
              <a:t>工学版</a:t>
            </a:r>
            <a:r>
              <a:rPr lang="en-US" altLang="zh-CN" sz="2400" dirty="0"/>
              <a:t>),2014,(08):1419-1426+1487.</a:t>
            </a:r>
            <a:endParaRPr lang="zh-CN" altLang="zh-CN" sz="2400" dirty="0"/>
          </a:p>
          <a:p>
            <a:pPr marL="0" indent="0">
              <a:buNone/>
            </a:pPr>
            <a:endParaRPr lang="zh-CN" altLang="en-US" sz="2400" dirty="0"/>
          </a:p>
        </p:txBody>
      </p:sp>
    </p:spTree>
    <p:extLst>
      <p:ext uri="{BB962C8B-B14F-4D97-AF65-F5344CB8AC3E}">
        <p14:creationId xmlns:p14="http://schemas.microsoft.com/office/powerpoint/2010/main" val="237892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ctrTitle"/>
          </p:nvPr>
        </p:nvSpPr>
        <p:spPr>
          <a:xfrm>
            <a:off x="685800" y="2209800"/>
            <a:ext cx="7772400" cy="1470025"/>
          </a:xfrm>
        </p:spPr>
        <p:txBody>
          <a:bodyPr/>
          <a:lstStyle/>
          <a:p>
            <a:r>
              <a:rPr lang="zh-CN" altLang="en-US"/>
              <a:t>谢	谢！</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模糊控制</a:t>
            </a:r>
            <a:r>
              <a:rPr lang="zh-CN" altLang="en-US" b="0" dirty="0"/>
              <a:t>规则表</a:t>
            </a:r>
            <a:endParaRPr lang="zh-CN" altLang="en-US" dirty="0"/>
          </a:p>
        </p:txBody>
      </p:sp>
      <p:pic>
        <p:nvPicPr>
          <p:cNvPr id="4" name="内容占位符 3"/>
          <p:cNvPicPr>
            <a:picLocks noGrp="1" noChangeAspect="1"/>
          </p:cNvPicPr>
          <p:nvPr>
            <p:ph idx="1"/>
          </p:nvPr>
        </p:nvPicPr>
        <p:blipFill>
          <a:blip r:embed="rId2"/>
          <a:stretch>
            <a:fillRect/>
          </a:stretch>
        </p:blipFill>
        <p:spPr>
          <a:xfrm>
            <a:off x="431800" y="1317755"/>
            <a:ext cx="8229600" cy="4967028"/>
          </a:xfrm>
          <a:prstGeom prst="rect">
            <a:avLst/>
          </a:prstGeom>
        </p:spPr>
      </p:pic>
    </p:spTree>
    <p:extLst>
      <p:ext uri="{BB962C8B-B14F-4D97-AF65-F5344CB8AC3E}">
        <p14:creationId xmlns:p14="http://schemas.microsoft.com/office/powerpoint/2010/main" val="202259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量化</a:t>
            </a:r>
            <a:r>
              <a:rPr lang="zh-CN" altLang="en-US" b="0" dirty="0"/>
              <a:t>因子和比例因子的选择 </a:t>
            </a:r>
            <a:endParaRPr lang="zh-CN" altLang="en-US" dirty="0"/>
          </a:p>
        </p:txBody>
      </p:sp>
      <p:sp>
        <p:nvSpPr>
          <p:cNvPr id="3" name="内容占位符 2"/>
          <p:cNvSpPr>
            <a:spLocks noGrp="1"/>
          </p:cNvSpPr>
          <p:nvPr>
            <p:ph idx="1"/>
          </p:nvPr>
        </p:nvSpPr>
        <p:spPr/>
        <p:txBody>
          <a:bodyPr/>
          <a:lstStyle/>
          <a:p>
            <a:r>
              <a:rPr lang="en-US" altLang="zh-CN" i="1" dirty="0" err="1" smtClean="0">
                <a:latin typeface="Times New Roman" panose="02020603050405020304" pitchFamily="18" charset="0"/>
                <a:cs typeface="Times New Roman" panose="02020603050405020304" pitchFamily="18" charset="0"/>
              </a:rPr>
              <a:t>K</a:t>
            </a:r>
            <a:r>
              <a:rPr lang="en-US" altLang="zh-CN" i="1" baseline="-25000" dirty="0" err="1" smtClean="0">
                <a:latin typeface="Times New Roman" panose="02020603050405020304" pitchFamily="18" charset="0"/>
                <a:cs typeface="Times New Roman" panose="02020603050405020304" pitchFamily="18" charset="0"/>
              </a:rPr>
              <a:t>e</a:t>
            </a:r>
            <a:r>
              <a:rPr lang="zh-CN" altLang="en-US" dirty="0" smtClean="0"/>
              <a:t>越大，响应越快，但超调越明显；</a:t>
            </a:r>
            <a:endParaRPr lang="en-US" altLang="zh-CN" dirty="0" smtClean="0"/>
          </a:p>
          <a:p>
            <a:r>
              <a:rPr lang="en-US" altLang="zh-CN" i="1" dirty="0" err="1">
                <a:latin typeface="Times New Roman" panose="02020603050405020304" pitchFamily="18" charset="0"/>
                <a:cs typeface="Times New Roman" panose="02020603050405020304" pitchFamily="18" charset="0"/>
              </a:rPr>
              <a:t>K</a:t>
            </a:r>
            <a:r>
              <a:rPr lang="en-US" altLang="zh-CN" i="1" baseline="-25000" dirty="0" err="1">
                <a:latin typeface="Times New Roman" panose="02020603050405020304" pitchFamily="18" charset="0"/>
                <a:cs typeface="Times New Roman" panose="02020603050405020304" pitchFamily="18" charset="0"/>
              </a:rPr>
              <a:t>ec</a:t>
            </a:r>
            <a:r>
              <a:rPr lang="zh-CN" altLang="en-US" dirty="0" smtClean="0"/>
              <a:t>越大，相当于阻尼系数越大，超调越小，但会增加调节时间；</a:t>
            </a:r>
            <a:endParaRPr lang="en-US" altLang="zh-CN" dirty="0" smtClean="0"/>
          </a:p>
          <a:p>
            <a:r>
              <a:rPr lang="en-US" altLang="zh-CN" i="1" dirty="0">
                <a:latin typeface="Times New Roman" panose="02020603050405020304" pitchFamily="18" charset="0"/>
                <a:cs typeface="Times New Roman" panose="02020603050405020304" pitchFamily="18" charset="0"/>
              </a:rPr>
              <a:t>K</a:t>
            </a:r>
            <a:r>
              <a:rPr lang="en-US" altLang="zh-CN" i="1" baseline="-25000" dirty="0">
                <a:latin typeface="Times New Roman" panose="02020603050405020304" pitchFamily="18" charset="0"/>
                <a:cs typeface="Times New Roman" panose="02020603050405020304" pitchFamily="18" charset="0"/>
              </a:rPr>
              <a:t>u</a:t>
            </a:r>
            <a:r>
              <a:rPr lang="zh-CN" altLang="en-US" dirty="0" smtClean="0"/>
              <a:t>越大，</a:t>
            </a:r>
            <a:r>
              <a:rPr lang="zh-CN" altLang="en-US" dirty="0"/>
              <a:t>响应越快</a:t>
            </a:r>
            <a:r>
              <a:rPr lang="zh-CN" altLang="en-US" dirty="0" smtClean="0"/>
              <a:t>，显著缩短</a:t>
            </a:r>
            <a:r>
              <a:rPr lang="zh-CN" altLang="en-US" dirty="0"/>
              <a:t>调节时间</a:t>
            </a:r>
            <a:r>
              <a:rPr lang="zh-CN" altLang="en-US" dirty="0" smtClean="0"/>
              <a:t>。</a:t>
            </a:r>
            <a:endParaRPr lang="zh-CN" altLang="en-US" dirty="0"/>
          </a:p>
        </p:txBody>
      </p:sp>
    </p:spTree>
    <p:extLst>
      <p:ext uri="{BB962C8B-B14F-4D97-AF65-F5344CB8AC3E}">
        <p14:creationId xmlns:p14="http://schemas.microsoft.com/office/powerpoint/2010/main" val="284899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量化因子和比例因子的选择 </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2286181" y="1723903"/>
                <a:ext cx="4571636"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𝐾</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𝐺</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num>
                        <m:den>
                          <m:r>
                            <a:rPr lang="en-US" altLang="zh-CN" sz="2000" b="0" i="1" smtClean="0">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𝐾</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𝐺</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𝑠</m:t>
                          </m:r>
                          <m:r>
                            <a:rPr lang="en-US" altLang="zh-CN" sz="2000" i="1">
                              <a:latin typeface="Cambria Math" panose="02040503050406030204" pitchFamily="18" charset="0"/>
                              <a:ea typeface="Cambria Math" panose="02040503050406030204" pitchFamily="18" charset="0"/>
                            </a:rPr>
                            <m:t>)</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0.25</m:t>
                          </m:r>
                          <m:r>
                            <a:rPr lang="en-US" altLang="zh-CN" sz="2000" b="0" i="1" smtClean="0">
                              <a:latin typeface="Cambria Math" panose="02040503050406030204" pitchFamily="18" charset="0"/>
                              <a:ea typeface="Cambria Math" panose="02040503050406030204" pitchFamily="18" charset="0"/>
                            </a:rPr>
                            <m:t>𝐾</m:t>
                          </m:r>
                        </m:num>
                        <m:den>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𝑠</m:t>
                              </m:r>
                            </m:e>
                            <m:sup>
                              <m:r>
                                <a:rPr lang="en-US" altLang="zh-CN" sz="2000" b="0" i="1" smtClean="0">
                                  <a:latin typeface="Cambria Math" panose="02040503050406030204" pitchFamily="18" charset="0"/>
                                  <a:ea typeface="Cambria Math" panose="02040503050406030204" pitchFamily="18" charset="0"/>
                                </a:rPr>
                                <m:t>2</m:t>
                              </m:r>
                            </m:sup>
                          </m:sSup>
                          <m:r>
                            <a:rPr lang="en-US" altLang="zh-CN" sz="2000" b="0" i="1" smtClean="0">
                              <a:latin typeface="Cambria Math" panose="02040503050406030204" pitchFamily="18" charset="0"/>
                              <a:ea typeface="Cambria Math" panose="02040503050406030204" pitchFamily="18" charset="0"/>
                            </a:rPr>
                            <m:t>+0.1</m:t>
                          </m:r>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+0.25</m:t>
                          </m:r>
                          <m:r>
                            <a:rPr lang="en-US" altLang="zh-CN" sz="2000" b="0" i="1" smtClean="0">
                              <a:latin typeface="Cambria Math" panose="02040503050406030204" pitchFamily="18" charset="0"/>
                              <a:ea typeface="Cambria Math" panose="02040503050406030204" pitchFamily="18" charset="0"/>
                            </a:rPr>
                            <m:t>𝐾</m:t>
                          </m:r>
                        </m:den>
                      </m:f>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286181" y="1723903"/>
                <a:ext cx="4571636" cy="640816"/>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172704" y="2898969"/>
                <a:ext cx="2798587" cy="680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sSubSup>
                            <m:sSubSupPr>
                              <m:ctrlPr>
                                <a:rPr lang="en-US" altLang="zh-CN" sz="2000" i="1" smtClean="0">
                                  <a:latin typeface="Cambria Math" panose="02040503050406030204" pitchFamily="18" charset="0"/>
                                  <a:ea typeface="Cambria Math" panose="02040503050406030204" pitchFamily="18" charset="0"/>
                                </a:rPr>
                              </m:ctrlPr>
                            </m:sSubSupPr>
                            <m:e>
                              <m:r>
                                <a:rPr lang="zh-CN" altLang="en-US" sz="2000" i="1">
                                  <a:latin typeface="Cambria Math" panose="02040503050406030204" pitchFamily="18" charset="0"/>
                                  <a:ea typeface="Cambria Math" panose="02040503050406030204" pitchFamily="18" charset="0"/>
                                </a:rPr>
                                <m:t>𝜔</m:t>
                              </m:r>
                            </m:e>
                            <m:sub>
                              <m:r>
                                <a:rPr lang="en-US" altLang="zh-CN" sz="2000" b="0" i="1" smtClean="0">
                                  <a:latin typeface="Cambria Math" panose="02040503050406030204" pitchFamily="18" charset="0"/>
                                  <a:ea typeface="Cambria Math" panose="02040503050406030204" pitchFamily="18" charset="0"/>
                                </a:rPr>
                                <m:t>𝑛</m:t>
                              </m:r>
                            </m:sub>
                            <m:sup>
                              <m:r>
                                <a:rPr lang="en-US" altLang="zh-CN" sz="2000" b="0" i="1" smtClean="0">
                                  <a:latin typeface="Cambria Math" panose="02040503050406030204" pitchFamily="18" charset="0"/>
                                  <a:ea typeface="Cambria Math" panose="02040503050406030204" pitchFamily="18" charset="0"/>
                                </a:rPr>
                                <m:t>2</m:t>
                              </m:r>
                            </m:sup>
                          </m:sSubSup>
                        </m:num>
                        <m:den>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𝑠</m:t>
                              </m:r>
                            </m:e>
                            <m:sup>
                              <m:r>
                                <a:rPr lang="en-US" altLang="zh-CN" sz="2000" b="0" i="1" smtClean="0">
                                  <a:latin typeface="Cambria Math" panose="02040503050406030204" pitchFamily="18" charset="0"/>
                                  <a:ea typeface="Cambria Math" panose="02040503050406030204" pitchFamily="18" charset="0"/>
                                </a:rPr>
                                <m:t>2</m:t>
                              </m:r>
                            </m:sup>
                          </m:sSup>
                          <m:r>
                            <a:rPr lang="en-US" altLang="zh-CN" sz="2000" b="0" i="1" smtClean="0">
                              <a:latin typeface="Cambria Math" panose="02040503050406030204" pitchFamily="18" charset="0"/>
                              <a:ea typeface="Cambria Math" panose="02040503050406030204" pitchFamily="18" charset="0"/>
                            </a:rPr>
                            <m:t>+2</m:t>
                          </m:r>
                          <m:r>
                            <a:rPr lang="zh-CN" altLang="en-US" sz="2000" b="0" i="1" smtClean="0">
                              <a:latin typeface="Cambria Math" panose="02040503050406030204" pitchFamily="18" charset="0"/>
                              <a:ea typeface="Cambria Math" panose="02040503050406030204" pitchFamily="18" charset="0"/>
                            </a:rPr>
                            <m:t>𝜉</m:t>
                          </m:r>
                          <m:sSub>
                            <m:sSubPr>
                              <m:ctrlPr>
                                <a:rPr lang="en-US" altLang="zh-CN" sz="2000" b="0" i="1" smtClean="0">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𝜔</m:t>
                              </m:r>
                            </m:e>
                            <m:sub>
                              <m:r>
                                <a:rPr lang="en-US" altLang="zh-CN" sz="2000" b="0" i="1" smtClean="0">
                                  <a:latin typeface="Cambria Math" panose="02040503050406030204" pitchFamily="18" charset="0"/>
                                  <a:ea typeface="Cambria Math" panose="02040503050406030204" pitchFamily="18" charset="0"/>
                                </a:rPr>
                                <m:t>𝑛</m:t>
                              </m:r>
                            </m:sub>
                          </m:sSub>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ea typeface="Cambria Math" panose="02040503050406030204" pitchFamily="18" charset="0"/>
                                </a:rPr>
                              </m:ctrlPr>
                            </m:sSubSupPr>
                            <m:e>
                              <m:r>
                                <a:rPr lang="zh-CN" altLang="en-US" sz="2000" i="1">
                                  <a:latin typeface="Cambria Math" panose="02040503050406030204" pitchFamily="18" charset="0"/>
                                  <a:ea typeface="Cambria Math" panose="02040503050406030204" pitchFamily="18" charset="0"/>
                                </a:rPr>
                                <m:t>𝜔</m:t>
                              </m:r>
                            </m:e>
                            <m:sub>
                              <m:r>
                                <a:rPr lang="en-US" altLang="zh-CN" sz="2000" i="1">
                                  <a:latin typeface="Cambria Math" panose="02040503050406030204" pitchFamily="18" charset="0"/>
                                  <a:ea typeface="Cambria Math" panose="02040503050406030204" pitchFamily="18" charset="0"/>
                                </a:rPr>
                                <m:t>𝑛</m:t>
                              </m:r>
                            </m:sub>
                            <m:sup>
                              <m:r>
                                <a:rPr lang="en-US" altLang="zh-CN" sz="2000" i="1">
                                  <a:latin typeface="Cambria Math" panose="02040503050406030204" pitchFamily="18" charset="0"/>
                                  <a:ea typeface="Cambria Math" panose="02040503050406030204" pitchFamily="18" charset="0"/>
                                </a:rPr>
                                <m:t>2</m:t>
                              </m:r>
                            </m:sup>
                          </m:sSubSup>
                        </m:den>
                      </m:f>
                    </m:oMath>
                  </m:oMathPara>
                </a14:m>
                <a:endParaRPr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172704" y="2898969"/>
                <a:ext cx="2798587" cy="680507"/>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637372" y="4038463"/>
            <a:ext cx="3119765" cy="400110"/>
          </a:xfrm>
          <a:prstGeom prst="rect">
            <a:avLst/>
          </a:prstGeom>
          <a:noFill/>
        </p:spPr>
        <p:txBody>
          <a:bodyPr wrap="none" rtlCol="0">
            <a:spAutoFit/>
          </a:bodyPr>
          <a:lstStyle/>
          <a:p>
            <a:r>
              <a:rPr lang="zh-CN" altLang="en-US" sz="2000" dirty="0" smtClean="0"/>
              <a:t>取</a:t>
            </a:r>
            <a:r>
              <a:rPr lang="en-US" altLang="zh-CN" sz="2000" dirty="0" smtClean="0"/>
              <a:t>2%</a:t>
            </a:r>
            <a:r>
              <a:rPr lang="zh-CN" altLang="en-US" sz="2000" dirty="0" smtClean="0"/>
              <a:t>误差带，则调节时间</a:t>
            </a:r>
            <a:endParaRPr lang="zh-CN" altLang="en-US" sz="2000" dirty="0"/>
          </a:p>
        </p:txBody>
      </p:sp>
      <mc:AlternateContent xmlns:mc="http://schemas.openxmlformats.org/markup-compatibility/2006" xmlns:a14="http://schemas.microsoft.com/office/drawing/2010/main">
        <mc:Choice Requires="a14">
          <p:sp>
            <p:nvSpPr>
              <p:cNvPr id="7" name="文本框 6"/>
              <p:cNvSpPr txBox="1"/>
              <p:nvPr/>
            </p:nvSpPr>
            <p:spPr>
              <a:xfrm>
                <a:off x="4048522" y="3727113"/>
                <a:ext cx="104695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𝐾</m:t>
                      </m:r>
                      <m:r>
                        <a:rPr lang="en-US" altLang="zh-CN" sz="2000" b="0" i="1" smtClean="0">
                          <a:latin typeface="Cambria Math" panose="02040503050406030204" pitchFamily="18" charset="0"/>
                        </a:rPr>
                        <m:t>=4</m:t>
                      </m:r>
                      <m:sSubSup>
                        <m:sSubSupPr>
                          <m:ctrlPr>
                            <a:rPr lang="en-US" altLang="zh-CN" sz="2000" i="1">
                              <a:latin typeface="Cambria Math" panose="02040503050406030204" pitchFamily="18" charset="0"/>
                              <a:ea typeface="Cambria Math" panose="02040503050406030204" pitchFamily="18" charset="0"/>
                            </a:rPr>
                          </m:ctrlPr>
                        </m:sSubSupPr>
                        <m:e>
                          <m:r>
                            <a:rPr lang="zh-CN" altLang="en-US" sz="2000" i="1">
                              <a:latin typeface="Cambria Math" panose="02040503050406030204" pitchFamily="18" charset="0"/>
                              <a:ea typeface="Cambria Math" panose="02040503050406030204" pitchFamily="18" charset="0"/>
                            </a:rPr>
                            <m:t>𝜔</m:t>
                          </m:r>
                        </m:e>
                        <m:sub>
                          <m:r>
                            <a:rPr lang="en-US" altLang="zh-CN" sz="2000" i="1">
                              <a:latin typeface="Cambria Math" panose="02040503050406030204" pitchFamily="18" charset="0"/>
                              <a:ea typeface="Cambria Math" panose="02040503050406030204" pitchFamily="18" charset="0"/>
                            </a:rPr>
                            <m:t>𝑛</m:t>
                          </m:r>
                        </m:sub>
                        <m:sup>
                          <m:r>
                            <a:rPr lang="en-US" altLang="zh-CN" sz="2000" i="1">
                              <a:latin typeface="Cambria Math" panose="02040503050406030204" pitchFamily="18" charset="0"/>
                              <a:ea typeface="Cambria Math" panose="02040503050406030204" pitchFamily="18" charset="0"/>
                            </a:rPr>
                            <m:t>2</m:t>
                          </m:r>
                        </m:sup>
                      </m:sSubSup>
                    </m:oMath>
                  </m:oMathPara>
                </a14:m>
                <a:endParaRPr lang="zh-CN" alt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048522" y="3727113"/>
                <a:ext cx="1046953" cy="307777"/>
              </a:xfrm>
              <a:prstGeom prst="rect">
                <a:avLst/>
              </a:prstGeom>
              <a:blipFill rotWithShape="0">
                <a:blip r:embed="rId4"/>
                <a:stretch>
                  <a:fillRect l="-8140" b="-13725"/>
                </a:stretch>
              </a:blipFill>
            </p:spPr>
            <p:txBody>
              <a:bodyPr/>
              <a:lstStyle/>
              <a:p>
                <a:r>
                  <a:rPr lang="zh-CN" altLang="en-US">
                    <a:noFill/>
                  </a:rPr>
                  <a:t> </a:t>
                </a:r>
              </a:p>
            </p:txBody>
          </p:sp>
        </mc:Fallback>
      </mc:AlternateContent>
      <p:sp>
        <p:nvSpPr>
          <p:cNvPr id="8" name="文本框 7"/>
          <p:cNvSpPr txBox="1"/>
          <p:nvPr/>
        </p:nvSpPr>
        <p:spPr>
          <a:xfrm>
            <a:off x="683588" y="1032451"/>
            <a:ext cx="7977584" cy="707886"/>
          </a:xfrm>
          <a:prstGeom prst="rect">
            <a:avLst/>
          </a:prstGeom>
          <a:noFill/>
        </p:spPr>
        <p:txBody>
          <a:bodyPr wrap="square" rtlCol="0">
            <a:spAutoFit/>
          </a:bodyPr>
          <a:lstStyle/>
          <a:p>
            <a:pPr algn="l"/>
            <a:r>
              <a:rPr lang="zh-CN" altLang="en-US" sz="2000" dirty="0" smtClean="0"/>
              <a:t>模糊逻辑控制器相当于一个</a:t>
            </a:r>
            <a:r>
              <a:rPr lang="en-US" altLang="zh-CN" sz="2000" dirty="0" smtClean="0"/>
              <a:t>PD</a:t>
            </a:r>
            <a:r>
              <a:rPr lang="zh-CN" altLang="en-US" sz="2000" dirty="0" smtClean="0"/>
              <a:t>控制器，暂时忽略微分环节的影响，则系统可简化为：</a:t>
            </a:r>
            <a:endParaRPr lang="zh-CN" altLang="en-US" sz="2000" dirty="0"/>
          </a:p>
        </p:txBody>
      </p:sp>
      <p:sp>
        <p:nvSpPr>
          <p:cNvPr id="9" name="文本框 8"/>
          <p:cNvSpPr txBox="1"/>
          <p:nvPr/>
        </p:nvSpPr>
        <p:spPr>
          <a:xfrm>
            <a:off x="683588" y="2431789"/>
            <a:ext cx="2749471" cy="400110"/>
          </a:xfrm>
          <a:prstGeom prst="rect">
            <a:avLst/>
          </a:prstGeom>
          <a:noFill/>
        </p:spPr>
        <p:txBody>
          <a:bodyPr wrap="none" rtlCol="0">
            <a:spAutoFit/>
          </a:bodyPr>
          <a:lstStyle/>
          <a:p>
            <a:r>
              <a:rPr lang="zh-CN" altLang="en-US" sz="2000" dirty="0" smtClean="0"/>
              <a:t>二阶系统的标准形式：</a:t>
            </a:r>
            <a:endParaRPr lang="zh-CN" altLang="en-US" sz="2000" dirty="0"/>
          </a:p>
        </p:txBody>
      </p:sp>
      <p:sp>
        <p:nvSpPr>
          <p:cNvPr id="10" name="文本框 9"/>
          <p:cNvSpPr txBox="1"/>
          <p:nvPr/>
        </p:nvSpPr>
        <p:spPr>
          <a:xfrm>
            <a:off x="683588" y="3633582"/>
            <a:ext cx="697627" cy="400110"/>
          </a:xfrm>
          <a:prstGeom prst="rect">
            <a:avLst/>
          </a:prstGeom>
          <a:noFill/>
        </p:spPr>
        <p:txBody>
          <a:bodyPr wrap="none" rtlCol="0">
            <a:spAutoFit/>
          </a:bodyPr>
          <a:lstStyle/>
          <a:p>
            <a:r>
              <a:rPr lang="zh-CN" altLang="en-US" sz="2000" dirty="0" smtClean="0"/>
              <a:t>则有</a:t>
            </a:r>
            <a:endParaRPr lang="zh-CN" altLang="en-US" sz="2000" dirty="0"/>
          </a:p>
        </p:txBody>
      </p:sp>
      <mc:AlternateContent xmlns:mc="http://schemas.openxmlformats.org/markup-compatibility/2006" xmlns:a14="http://schemas.microsoft.com/office/drawing/2010/main">
        <mc:Choice Requires="a14">
          <p:sp>
            <p:nvSpPr>
              <p:cNvPr id="12" name="文本框 11"/>
              <p:cNvSpPr txBox="1"/>
              <p:nvPr/>
            </p:nvSpPr>
            <p:spPr>
              <a:xfrm>
                <a:off x="4048522" y="4435000"/>
                <a:ext cx="1035219" cy="636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𝑡</m:t>
                      </m:r>
                      <m:r>
                        <a:rPr lang="en-US" altLang="zh-CN" sz="2000" b="0" i="1" baseline="-25000" smtClean="0">
                          <a:latin typeface="Cambria Math" panose="02040503050406030204" pitchFamily="18" charset="0"/>
                          <a:ea typeface="Cambria Math" panose="02040503050406030204" pitchFamily="18" charset="0"/>
                        </a:rPr>
                        <m:t>𝑠</m:t>
                      </m:r>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4</m:t>
                          </m:r>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5</m:t>
                          </m:r>
                        </m:num>
                        <m:den>
                          <m:r>
                            <a:rPr lang="zh-CN" altLang="en-US" sz="2000" b="0" i="1" smtClean="0">
                              <a:latin typeface="Cambria Math" panose="02040503050406030204" pitchFamily="18" charset="0"/>
                              <a:ea typeface="Cambria Math" panose="02040503050406030204" pitchFamily="18" charset="0"/>
                            </a:rPr>
                            <m:t>𝜉</m:t>
                          </m:r>
                          <m:sSub>
                            <m:sSubPr>
                              <m:ctrlPr>
                                <a:rPr lang="en-US" altLang="zh-CN" sz="2000" b="0" i="1" smtClean="0">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𝜔</m:t>
                              </m:r>
                            </m:e>
                            <m:sub>
                              <m:r>
                                <a:rPr lang="en-US" altLang="zh-CN" sz="2000" b="0" i="1" smtClean="0">
                                  <a:latin typeface="Cambria Math" panose="02040503050406030204" pitchFamily="18" charset="0"/>
                                  <a:ea typeface="Cambria Math" panose="02040503050406030204" pitchFamily="18" charset="0"/>
                                </a:rPr>
                                <m:t>𝑛</m:t>
                              </m:r>
                            </m:sub>
                          </m:sSub>
                        </m:den>
                      </m:f>
                    </m:oMath>
                  </m:oMathPara>
                </a14:m>
                <a:endParaRPr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048522" y="4435000"/>
                <a:ext cx="1035219" cy="636393"/>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011941" y="5150817"/>
                <a:ext cx="1108380" cy="400110"/>
              </a:xfrm>
              <a:prstGeom prst="rect">
                <a:avLst/>
              </a:prstGeom>
            </p:spPr>
            <p:txBody>
              <a:bodyPr wrap="none">
                <a:spAutoFit/>
              </a:bodyPr>
              <a:lstStyle/>
              <a:p>
                <a14:m>
                  <m:oMath xmlns:m="http://schemas.openxmlformats.org/officeDocument/2006/math">
                    <m:r>
                      <a:rPr lang="zh-CN" altLang="en-US" sz="2000" i="1">
                        <a:latin typeface="Cambria Math" panose="02040503050406030204" pitchFamily="18" charset="0"/>
                        <a:ea typeface="Cambria Math" panose="02040503050406030204" pitchFamily="18" charset="0"/>
                      </a:rPr>
                      <m:t>𝜉</m:t>
                    </m:r>
                  </m:oMath>
                </a14:m>
                <a:r>
                  <a:rPr lang="en-US" altLang="zh-CN" sz="2000" dirty="0" smtClean="0"/>
                  <a:t>=0.707</a:t>
                </a:r>
                <a:endParaRPr lang="zh-CN" altLang="en-US" sz="2000" dirty="0"/>
              </a:p>
            </p:txBody>
          </p:sp>
        </mc:Choice>
        <mc:Fallback xmlns="">
          <p:sp>
            <p:nvSpPr>
              <p:cNvPr id="13" name="矩形 12"/>
              <p:cNvSpPr>
                <a:spLocks noRot="1" noChangeAspect="1" noMove="1" noResize="1" noEditPoints="1" noAdjustHandles="1" noChangeArrowheads="1" noChangeShapeType="1" noTextEdit="1"/>
              </p:cNvSpPr>
              <p:nvPr/>
            </p:nvSpPr>
            <p:spPr>
              <a:xfrm>
                <a:off x="4011941" y="5150817"/>
                <a:ext cx="1108380" cy="400110"/>
              </a:xfrm>
              <a:prstGeom prst="rect">
                <a:avLst/>
              </a:prstGeom>
              <a:blipFill rotWithShape="0">
                <a:blip r:embed="rId6"/>
                <a:stretch>
                  <a:fillRect l="-2198" t="-7576" r="-5495"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3502541" y="5619756"/>
                <a:ext cx="2152319" cy="400110"/>
              </a:xfrm>
              <a:prstGeom prst="rect">
                <a:avLst/>
              </a:prstGeom>
            </p:spPr>
            <p:txBody>
              <a:bodyPr wrap="none">
                <a:spAutoFit/>
              </a:bodyPr>
              <a:lstStyle/>
              <a:p>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𝐾</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𝐾</m:t>
                        </m:r>
                      </m:e>
                      <m:sub>
                        <m:r>
                          <a:rPr lang="en-US" altLang="zh-CN" sz="2000" b="0" i="1" smtClean="0">
                            <a:latin typeface="Cambria Math" panose="02040503050406030204" pitchFamily="18" charset="0"/>
                            <a:ea typeface="Cambria Math" panose="02040503050406030204" pitchFamily="18" charset="0"/>
                          </a:rPr>
                          <m:t>𝑒</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𝐾</m:t>
                        </m:r>
                      </m:e>
                      <m:sub>
                        <m:r>
                          <a:rPr lang="en-US" altLang="zh-CN" sz="2000" b="0" i="1" smtClean="0">
                            <a:latin typeface="Cambria Math" panose="02040503050406030204" pitchFamily="18" charset="0"/>
                            <a:ea typeface="Cambria Math" panose="02040503050406030204" pitchFamily="18" charset="0"/>
                          </a:rPr>
                          <m:t>𝑢</m:t>
                        </m:r>
                      </m:sub>
                    </m:sSub>
                    <m:r>
                      <a:rPr lang="en-US" altLang="zh-CN" sz="2000" dirty="0">
                        <a:latin typeface="Cambria Math" panose="02040503050406030204" pitchFamily="18" charset="0"/>
                        <a:ea typeface="Cambria Math" panose="02040503050406030204" pitchFamily="18" charset="0"/>
                      </a:rPr>
                      <m:t>≈</m:t>
                    </m:r>
                  </m:oMath>
                </a14:m>
                <a:r>
                  <a:rPr lang="en-US" altLang="zh-CN" sz="2000" dirty="0" smtClean="0"/>
                  <a:t>200</a:t>
                </a:r>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3502541" y="5619756"/>
                <a:ext cx="2152319" cy="400110"/>
              </a:xfrm>
              <a:prstGeom prst="rect">
                <a:avLst/>
              </a:prstGeom>
              <a:blipFill rotWithShape="0">
                <a:blip r:embed="rId7"/>
                <a:stretch>
                  <a:fillRect t="-7576" r="-2266" b="-27273"/>
                </a:stretch>
              </a:blipFill>
            </p:spPr>
            <p:txBody>
              <a:bodyPr/>
              <a:lstStyle/>
              <a:p>
                <a:r>
                  <a:rPr lang="zh-CN" altLang="en-US">
                    <a:noFill/>
                  </a:rPr>
                  <a:t> </a:t>
                </a:r>
              </a:p>
            </p:txBody>
          </p:sp>
        </mc:Fallback>
      </mc:AlternateContent>
      <p:sp>
        <p:nvSpPr>
          <p:cNvPr id="16" name="文本框 15"/>
          <p:cNvSpPr txBox="1"/>
          <p:nvPr/>
        </p:nvSpPr>
        <p:spPr>
          <a:xfrm>
            <a:off x="637372" y="5619756"/>
            <a:ext cx="441146" cy="400110"/>
          </a:xfrm>
          <a:prstGeom prst="rect">
            <a:avLst/>
          </a:prstGeom>
          <a:noFill/>
        </p:spPr>
        <p:txBody>
          <a:bodyPr wrap="none" rtlCol="0">
            <a:spAutoFit/>
          </a:bodyPr>
          <a:lstStyle/>
          <a:p>
            <a:r>
              <a:rPr lang="zh-CN" altLang="en-US" sz="2000" dirty="0" smtClean="0"/>
              <a:t>则</a:t>
            </a:r>
            <a:endParaRPr lang="zh-CN" altLang="en-US" sz="2000" dirty="0"/>
          </a:p>
        </p:txBody>
      </p:sp>
      <p:sp>
        <p:nvSpPr>
          <p:cNvPr id="17" name="文本框 16"/>
          <p:cNvSpPr txBox="1"/>
          <p:nvPr/>
        </p:nvSpPr>
        <p:spPr>
          <a:xfrm>
            <a:off x="637372" y="5199553"/>
            <a:ext cx="441146" cy="400110"/>
          </a:xfrm>
          <a:prstGeom prst="rect">
            <a:avLst/>
          </a:prstGeom>
          <a:noFill/>
        </p:spPr>
        <p:txBody>
          <a:bodyPr wrap="none" rtlCol="0">
            <a:spAutoFit/>
          </a:bodyPr>
          <a:lstStyle/>
          <a:p>
            <a:r>
              <a:rPr lang="zh-CN" altLang="en-US" sz="2000" dirty="0"/>
              <a:t>取</a:t>
            </a:r>
          </a:p>
        </p:txBody>
      </p:sp>
    </p:spTree>
    <p:extLst>
      <p:ext uri="{BB962C8B-B14F-4D97-AF65-F5344CB8AC3E}">
        <p14:creationId xmlns:p14="http://schemas.microsoft.com/office/powerpoint/2010/main" val="159400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阶跃响应</a:t>
            </a:r>
            <a:endParaRPr lang="zh-CN" altLang="en-US" dirty="0"/>
          </a:p>
        </p:txBody>
      </p:sp>
      <p:pic>
        <p:nvPicPr>
          <p:cNvPr id="8" name="内容占位符 7"/>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9" name="内容占位符 8"/>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10" name="文本框 9"/>
          <p:cNvSpPr txBox="1"/>
          <p:nvPr/>
        </p:nvSpPr>
        <p:spPr>
          <a:xfrm>
            <a:off x="1743213" y="5610946"/>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11" name="文本框 10"/>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222742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题一</a:t>
            </a:r>
          </a:p>
        </p:txBody>
      </p:sp>
      <p:pic>
        <p:nvPicPr>
          <p:cNvPr id="4" name="内容占位符 3"/>
          <p:cNvPicPr>
            <a:picLocks noGrp="1" noChangeAspect="1"/>
          </p:cNvPicPr>
          <p:nvPr>
            <p:ph idx="1"/>
          </p:nvPr>
        </p:nvPicPr>
        <p:blipFill>
          <a:blip r:embed="rId2"/>
          <a:stretch>
            <a:fillRect/>
          </a:stretch>
        </p:blipFill>
        <p:spPr>
          <a:xfrm>
            <a:off x="431800" y="2885500"/>
            <a:ext cx="8229600" cy="1831537"/>
          </a:xfrm>
          <a:prstGeom prst="rect">
            <a:avLst/>
          </a:prstGeom>
        </p:spPr>
      </p:pic>
    </p:spTree>
    <p:extLst>
      <p:ext uri="{BB962C8B-B14F-4D97-AF65-F5344CB8AC3E}">
        <p14:creationId xmlns:p14="http://schemas.microsoft.com/office/powerpoint/2010/main" val="1724010126"/>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上海交通大学PPT白色.ppt [兼容模式]" id="{973619B2-6A65-415B-A774-2D7368674261}" vid="{03D0A5DE-4594-45FB-823F-A55E70ED135F}"/>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上海交通大学PPT白色模板</Template>
  <TotalTime>1251</TotalTime>
  <Words>1453</Words>
  <Application>Microsoft Office PowerPoint</Application>
  <PresentationFormat>全屏显示(4:3)</PresentationFormat>
  <Paragraphs>140</Paragraphs>
  <Slides>48</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6" baseType="lpstr">
      <vt:lpstr>黑体</vt:lpstr>
      <vt:lpstr>华文新魏</vt:lpstr>
      <vt:lpstr>宋体</vt:lpstr>
      <vt:lpstr>Arial</vt:lpstr>
      <vt:lpstr>Cambria Math</vt:lpstr>
      <vt:lpstr>Times New Roman</vt:lpstr>
      <vt:lpstr>1_自定义设计方案</vt:lpstr>
      <vt:lpstr>Visio</vt:lpstr>
      <vt:lpstr>智能控制技术第一次作业汇报</vt:lpstr>
      <vt:lpstr>题一</vt:lpstr>
      <vt:lpstr>Simulink框图</vt:lpstr>
      <vt:lpstr>模糊控制器设计</vt:lpstr>
      <vt:lpstr>模糊控制规则表</vt:lpstr>
      <vt:lpstr>量化因子和比例因子的选择 </vt:lpstr>
      <vt:lpstr>量化因子和比例因子的选择 </vt:lpstr>
      <vt:lpstr>阶跃响应</vt:lpstr>
      <vt:lpstr>题一</vt:lpstr>
      <vt:lpstr>斜坡响应</vt:lpstr>
      <vt:lpstr>误差曲线放大</vt:lpstr>
      <vt:lpstr>题一</vt:lpstr>
      <vt:lpstr>Simulink框图</vt:lpstr>
      <vt:lpstr>误差曲线放大</vt:lpstr>
      <vt:lpstr>题二</vt:lpstr>
      <vt:lpstr>开环控制Simulink框图</vt:lpstr>
      <vt:lpstr>开环仿真结果</vt:lpstr>
      <vt:lpstr>闭环控制Simulink框图</vt:lpstr>
      <vt:lpstr>闭环仿真结果</vt:lpstr>
      <vt:lpstr>题二</vt:lpstr>
      <vt:lpstr>FMRLC系统框图</vt:lpstr>
      <vt:lpstr>Simulink框图</vt:lpstr>
      <vt:lpstr>模型初始化函数</vt:lpstr>
      <vt:lpstr>模糊控制器的S-function</vt:lpstr>
      <vt:lpstr>知识库修正器的S-function</vt:lpstr>
      <vt:lpstr>学习机制</vt:lpstr>
      <vt:lpstr>仿真结果</vt:lpstr>
      <vt:lpstr>题三</vt:lpstr>
      <vt:lpstr>历史发展</vt:lpstr>
      <vt:lpstr>原理</vt:lpstr>
      <vt:lpstr>原理</vt:lpstr>
      <vt:lpstr>原理</vt:lpstr>
      <vt:lpstr>原理</vt:lpstr>
      <vt:lpstr>原理</vt:lpstr>
      <vt:lpstr>优点</vt:lpstr>
      <vt:lpstr>问题 </vt:lpstr>
      <vt:lpstr>与模糊控制相结合</vt:lpstr>
      <vt:lpstr>构成方式</vt:lpstr>
      <vt:lpstr>实例</vt:lpstr>
      <vt:lpstr>构成方式</vt:lpstr>
      <vt:lpstr>实例</vt:lpstr>
      <vt:lpstr>题四</vt:lpstr>
      <vt:lpstr>应用一：ZMP轨迹调整</vt:lpstr>
      <vt:lpstr>          应用二：六足机器人腿部柔顺控制</vt:lpstr>
      <vt:lpstr>         应用二：六足机器人腿部柔顺控制</vt:lpstr>
      <vt:lpstr>         应用二：六足机器人腿部柔顺控制</vt:lpstr>
      <vt:lpstr>参考文献</vt:lpstr>
      <vt:lpstr>谢 谢！</vt:lpstr>
    </vt:vector>
  </TitlesOfParts>
  <Company>SJTU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智能控制技术第一次作业汇报</dc:title>
  <dc:creator>刘继沐</dc:creator>
  <cp:lastModifiedBy>刘继沐</cp:lastModifiedBy>
  <cp:revision>61</cp:revision>
  <cp:lastPrinted>1601-01-01T00:00:00Z</cp:lastPrinted>
  <dcterms:created xsi:type="dcterms:W3CDTF">2017-04-19T01:57:56Z</dcterms:created>
  <dcterms:modified xsi:type="dcterms:W3CDTF">2017-04-28T05:13:47Z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