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0"/>
  </p:notesMasterIdLst>
  <p:handoutMasterIdLst>
    <p:handoutMasterId r:id="rId31"/>
  </p:handoutMasterIdLst>
  <p:sldIdLst>
    <p:sldId id="975" r:id="rId2"/>
    <p:sldId id="977" r:id="rId3"/>
    <p:sldId id="980" r:id="rId4"/>
    <p:sldId id="988" r:id="rId5"/>
    <p:sldId id="994" r:id="rId6"/>
    <p:sldId id="995" r:id="rId7"/>
    <p:sldId id="996" r:id="rId8"/>
    <p:sldId id="982" r:id="rId9"/>
    <p:sldId id="981" r:id="rId10"/>
    <p:sldId id="983" r:id="rId11"/>
    <p:sldId id="984" r:id="rId12"/>
    <p:sldId id="985" r:id="rId13"/>
    <p:sldId id="986" r:id="rId14"/>
    <p:sldId id="987" r:id="rId15"/>
    <p:sldId id="869" r:id="rId16"/>
    <p:sldId id="989" r:id="rId17"/>
    <p:sldId id="990" r:id="rId18"/>
    <p:sldId id="1003" r:id="rId19"/>
    <p:sldId id="1002" r:id="rId20"/>
    <p:sldId id="991" r:id="rId21"/>
    <p:sldId id="979" r:id="rId22"/>
    <p:sldId id="992" r:id="rId23"/>
    <p:sldId id="997" r:id="rId24"/>
    <p:sldId id="998" r:id="rId25"/>
    <p:sldId id="1001" r:id="rId26"/>
    <p:sldId id="1000" r:id="rId27"/>
    <p:sldId id="999" r:id="rId28"/>
    <p:sldId id="876" r:id="rId29"/>
  </p:sldIdLst>
  <p:sldSz cx="9144000" cy="6858000" type="screen4x3"/>
  <p:notesSz cx="9144000" cy="6858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FF00"/>
    <a:srgbClr val="12357C"/>
    <a:srgbClr val="DDDDDD"/>
    <a:srgbClr val="132584"/>
    <a:srgbClr val="133984"/>
    <a:srgbClr val="93052E"/>
    <a:srgbClr val="9227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7168" autoAdjust="0"/>
  </p:normalViewPr>
  <p:slideViewPr>
    <p:cSldViewPr snapToObjects="1">
      <p:cViewPr varScale="1">
        <p:scale>
          <a:sx n="74" d="100"/>
          <a:sy n="74" d="100"/>
        </p:scale>
        <p:origin x="528" y="66"/>
      </p:cViewPr>
      <p:guideLst>
        <p:guide orient="horz" pos="235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570"/>
    </p:cViewPr>
  </p:sorterViewPr>
  <p:notesViewPr>
    <p:cSldViewPr snapToObjects="1">
      <p:cViewPr varScale="1">
        <p:scale>
          <a:sx n="53" d="100"/>
          <a:sy n="53" d="100"/>
        </p:scale>
        <p:origin x="-1842" y="-108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fld id="{FBC88F2D-A348-4190-B27F-30BF6076BA0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10697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fld id="{6D150910-3D06-4742-B280-5B2EB126375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7496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6D9D0F-FE55-40A1-B684-21CD5B63F53C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83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55769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299D24-56E6-4B1B-AFDE-4106DCD39E29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661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1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88399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70" name="Picture 26" descr="ppt底板白-英文大写4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57638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pic>
        <p:nvPicPr>
          <p:cNvPr id="57359" name="Picture 15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365" name="Picture 21" descr="图片5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366" name="Picture 22" descr="图片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367" name="Picture 23" descr="图片1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368" name="Picture 24" descr="图片3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369" name="Picture 25" descr="图片4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812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77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278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30029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1800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03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445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836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5826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92945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48829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31" name="Picture 11" descr="ppt底板白-英文大写40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133984">
                  <a:gamma/>
                  <a:tint val="0"/>
                  <a:invGamma/>
                </a:srgbClr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rgbClr val="1638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133984">
                  <a:gamma/>
                  <a:tint val="0"/>
                  <a:invGamma/>
                </a:srgbClr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rgbClr val="1638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268413"/>
            <a:ext cx="8229600" cy="5065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263" indent="-4492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sz="2800" kern="12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 kern="1200">
          <a:solidFill>
            <a:srgbClr val="133984"/>
          </a:solidFill>
          <a:latin typeface="+mn-lt"/>
          <a:ea typeface="+mn-ea"/>
          <a:cs typeface="+mn-cs"/>
        </a:defRPr>
      </a:lvl2pPr>
      <a:lvl3pPr marL="1322388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73037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138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501775"/>
            <a:ext cx="8839200" cy="1927225"/>
          </a:xfrm>
        </p:spPr>
        <p:txBody>
          <a:bodyPr/>
          <a:lstStyle/>
          <a:p>
            <a:r>
              <a:rPr lang="zh-CN" altLang="en-US" sz="3600" dirty="0" smtClean="0"/>
              <a:t>智能控制技术第一次作业汇报</a:t>
            </a:r>
            <a:endParaRPr lang="zh-CN" altLang="zh-CN" sz="3600" dirty="0"/>
          </a:p>
        </p:txBody>
      </p:sp>
      <p:sp>
        <p:nvSpPr>
          <p:cNvPr id="1836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276600"/>
            <a:ext cx="7010400" cy="1524000"/>
          </a:xfrm>
        </p:spPr>
        <p:txBody>
          <a:bodyPr/>
          <a:lstStyle/>
          <a:p>
            <a:r>
              <a:rPr lang="zh-CN" altLang="en-US" sz="3200" b="1" dirty="0" smtClean="0">
                <a:solidFill>
                  <a:srgbClr val="133984"/>
                </a:solidFill>
                <a:ea typeface="华文新魏" panose="02010800040101010101" pitchFamily="2" charset="-122"/>
              </a:rPr>
              <a:t>刘继沐</a:t>
            </a:r>
            <a:endParaRPr lang="zh-CN" altLang="zh-CN" sz="3200" b="1" dirty="0">
              <a:solidFill>
                <a:srgbClr val="133984"/>
              </a:solidFill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斜坡响应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31800" y="2373335"/>
            <a:ext cx="4038600" cy="2855867"/>
          </a:xfrm>
          <a:prstGeom prst="rect">
            <a:avLst/>
          </a:prstGeom>
        </p:spPr>
      </p:pic>
      <p:pic>
        <p:nvPicPr>
          <p:cNvPr id="10" name="内容占位符 9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22800" y="2373335"/>
            <a:ext cx="4038600" cy="285586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743213" y="560670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响应曲线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934214" y="557443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误差曲线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7001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误差曲线放大</a:t>
            </a: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9600" y="1412776"/>
            <a:ext cx="5334000" cy="37719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325231" y="5585073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可以看出相应曲线存在静态偏差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206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题一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800" y="2921611"/>
            <a:ext cx="8229600" cy="175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816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Simulink</a:t>
            </a:r>
            <a:r>
              <a:rPr lang="zh-CN" altLang="en-US" dirty="0"/>
              <a:t>框图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297" y="1484784"/>
            <a:ext cx="8203406" cy="358378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 bwMode="auto">
          <a:xfrm>
            <a:off x="3275856" y="2132856"/>
            <a:ext cx="2952328" cy="864096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8153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误差曲线放大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145948" y="5487615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引入积分环节使静态偏差明显减小</a:t>
            </a:r>
            <a:endParaRPr lang="zh-CN" altLang="en-US" dirty="0"/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9600" y="1412776"/>
            <a:ext cx="53340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643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944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题</a:t>
            </a:r>
            <a:r>
              <a:rPr lang="zh-CN" altLang="en-US" dirty="0"/>
              <a:t>二</a:t>
            </a:r>
            <a:endParaRPr lang="zh-CN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476" y="872730"/>
            <a:ext cx="7619047" cy="18361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476" y="2708920"/>
            <a:ext cx="7619047" cy="3748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开环控制</a:t>
            </a:r>
            <a:r>
              <a:rPr lang="en-US" altLang="zh-CN" dirty="0" smtClean="0"/>
              <a:t>Simulink</a:t>
            </a:r>
            <a:r>
              <a:rPr lang="zh-CN" altLang="en-US" dirty="0"/>
              <a:t>框图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0333" y="2060848"/>
            <a:ext cx="7583334" cy="310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514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开环仿真结果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31800" y="2373335"/>
            <a:ext cx="4038600" cy="2855867"/>
          </a:xfrm>
          <a:prstGeom prst="rect">
            <a:avLst/>
          </a:prstGeom>
        </p:spPr>
      </p:pic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22800" y="2373335"/>
            <a:ext cx="4038600" cy="285586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743213" y="560670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响应曲线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934214" y="557443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误差曲线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9415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闭环控制</a:t>
            </a:r>
            <a:r>
              <a:rPr lang="en-US" altLang="zh-CN" dirty="0" smtClean="0"/>
              <a:t>Simulink</a:t>
            </a:r>
            <a:r>
              <a:rPr lang="zh-CN" altLang="en-US" dirty="0"/>
              <a:t>框图</a:t>
            </a:r>
          </a:p>
        </p:txBody>
      </p:sp>
      <p:pic>
        <p:nvPicPr>
          <p:cNvPr id="11" name="内容占位符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333" y="1700808"/>
            <a:ext cx="8083334" cy="36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648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闭环仿真结果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31800" y="2373335"/>
            <a:ext cx="4038600" cy="2855867"/>
          </a:xfrm>
          <a:prstGeom prst="rect">
            <a:avLst/>
          </a:prstGeom>
        </p:spPr>
      </p:pic>
      <p:pic>
        <p:nvPicPr>
          <p:cNvPr id="7" name="内容占位符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22800" y="2373335"/>
            <a:ext cx="4038600" cy="285586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743213" y="560670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响应曲线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934214" y="557443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误差曲线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3379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题一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800" y="1611134"/>
            <a:ext cx="8229600" cy="438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76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题二</a:t>
            </a: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800" y="2641003"/>
            <a:ext cx="8229600" cy="232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020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FMRLC</a:t>
            </a:r>
            <a:r>
              <a:rPr lang="zh-CN" altLang="en-US" dirty="0" smtClean="0"/>
              <a:t>系统框图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800" y="1552837"/>
            <a:ext cx="8229600" cy="449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7146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Simulink</a:t>
            </a:r>
            <a:r>
              <a:rPr lang="zh-CN" altLang="en-US" dirty="0"/>
              <a:t>框图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0809" y="1268760"/>
            <a:ext cx="7202381" cy="463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8373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模型初始化函数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0298" y="1052736"/>
            <a:ext cx="5133333" cy="440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769" y="2492896"/>
            <a:ext cx="4035714" cy="1095238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sp>
        <p:nvSpPr>
          <p:cNvPr id="7" name="文本框 6"/>
          <p:cNvSpPr txBox="1"/>
          <p:nvPr/>
        </p:nvSpPr>
        <p:spPr>
          <a:xfrm>
            <a:off x="921171" y="5790455"/>
            <a:ext cx="6846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通过定义全局变量在多个</a:t>
            </a:r>
            <a:r>
              <a:rPr lang="en-US" altLang="zh-CN" dirty="0" smtClean="0"/>
              <a:t>s-function</a:t>
            </a:r>
            <a:r>
              <a:rPr lang="zh-CN" altLang="en-US" dirty="0" smtClean="0"/>
              <a:t>之间传递参数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17432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模糊控制器的</a:t>
            </a:r>
            <a:r>
              <a:rPr lang="en-US" altLang="zh-CN" dirty="0"/>
              <a:t>S-function</a:t>
            </a:r>
            <a:endParaRPr lang="zh-CN" altLang="en-US" b="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4857" y="1881414"/>
            <a:ext cx="5314286" cy="4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2974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知识库修正器的</a:t>
            </a:r>
            <a:r>
              <a:rPr lang="en-US" altLang="zh-CN" dirty="0" smtClean="0"/>
              <a:t>S-function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1762" y="1052736"/>
            <a:ext cx="6940476" cy="539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4356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学习机制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31800" y="2678105"/>
            <a:ext cx="4038600" cy="3016263"/>
          </a:xfrm>
          <a:prstGeom prst="rect">
            <a:avLst/>
          </a:prstGeom>
        </p:spPr>
      </p:pic>
      <p:pic>
        <p:nvPicPr>
          <p:cNvPr id="5" name="内容占位符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22800" y="2678105"/>
            <a:ext cx="4038600" cy="301626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281548" y="5991671"/>
            <a:ext cx="2339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初始隶属</a:t>
            </a:r>
            <a:r>
              <a:rPr lang="zh-CN" altLang="en-US" dirty="0"/>
              <a:t>度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164774" y="5959398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学习后的隶属</a:t>
            </a:r>
            <a:r>
              <a:rPr lang="zh-CN" altLang="en-US" dirty="0"/>
              <a:t>度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79156" y="1349917"/>
            <a:ext cx="7785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dirty="0"/>
              <a:t>调整</a:t>
            </a:r>
            <a:r>
              <a:rPr lang="zh-CN" altLang="en-US" dirty="0"/>
              <a:t>控制器</a:t>
            </a:r>
            <a:r>
              <a:rPr lang="zh-CN" altLang="en-US" dirty="0"/>
              <a:t>输入</a:t>
            </a:r>
            <a:r>
              <a:rPr lang="zh-CN" altLang="en-US" dirty="0"/>
              <a:t>语言</a:t>
            </a:r>
            <a:r>
              <a:rPr lang="zh-CN" altLang="en-US" dirty="0"/>
              <a:t>变量模糊子集的隶属</a:t>
            </a:r>
            <a:r>
              <a:rPr lang="zh-CN" altLang="en-US" dirty="0" smtClean="0"/>
              <a:t>函数</a:t>
            </a:r>
            <a:r>
              <a:rPr lang="zh-CN" altLang="en-US" dirty="0"/>
              <a:t>的中心值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7000" y="1882934"/>
            <a:ext cx="6150000" cy="614286"/>
          </a:xfrm>
          <a:prstGeom prst="rect">
            <a:avLst/>
          </a:prstGeom>
        </p:spPr>
      </p:pic>
      <p:sp>
        <p:nvSpPr>
          <p:cNvPr id="11" name="椭圆 10"/>
          <p:cNvSpPr/>
          <p:nvPr/>
        </p:nvSpPr>
        <p:spPr bwMode="auto">
          <a:xfrm>
            <a:off x="3764480" y="5013176"/>
            <a:ext cx="683587" cy="59787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7977813" y="5013176"/>
            <a:ext cx="683587" cy="59787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15770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仿真结果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31800" y="2373335"/>
            <a:ext cx="4038600" cy="2855867"/>
          </a:xfrm>
          <a:prstGeom prst="rect">
            <a:avLst/>
          </a:prstGeom>
        </p:spPr>
      </p:pic>
      <p:pic>
        <p:nvPicPr>
          <p:cNvPr id="8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22800" y="2373335"/>
            <a:ext cx="4038600" cy="285586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743213" y="560670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响应曲线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934214" y="557443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误差曲线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03272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09800"/>
            <a:ext cx="7772400" cy="1470025"/>
          </a:xfrm>
        </p:spPr>
        <p:txBody>
          <a:bodyPr/>
          <a:lstStyle/>
          <a:p>
            <a:r>
              <a:rPr lang="zh-CN" altLang="en-US"/>
              <a:t>谢	谢！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Simulink</a:t>
            </a:r>
            <a:r>
              <a:rPr lang="zh-CN" altLang="en-US" dirty="0" smtClean="0"/>
              <a:t>框图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609" y="1916832"/>
            <a:ext cx="7774781" cy="351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628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模糊控制器设计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12344"/>
          <a:stretch/>
        </p:blipFill>
        <p:spPr>
          <a:xfrm>
            <a:off x="827584" y="921848"/>
            <a:ext cx="3513714" cy="263368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t="11575"/>
          <a:stretch/>
        </p:blipFill>
        <p:spPr>
          <a:xfrm>
            <a:off x="4780754" y="921848"/>
            <a:ext cx="3520000" cy="265679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/>
          <a:srcRect t="12654"/>
          <a:stretch/>
        </p:blipFill>
        <p:spPr>
          <a:xfrm>
            <a:off x="801183" y="3654035"/>
            <a:ext cx="3513714" cy="281448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5"/>
          <a:srcRect t="11335"/>
          <a:stretch/>
        </p:blipFill>
        <p:spPr>
          <a:xfrm>
            <a:off x="4802309" y="3654035"/>
            <a:ext cx="3507429" cy="281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715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/>
              <a:t>模糊控制</a:t>
            </a:r>
            <a:r>
              <a:rPr lang="zh-CN" altLang="en-US" b="0" dirty="0"/>
              <a:t>规则表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800" y="1317755"/>
            <a:ext cx="8229600" cy="496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593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/>
              <a:t>量化</a:t>
            </a:r>
            <a:r>
              <a:rPr lang="zh-CN" altLang="en-US" b="0" dirty="0"/>
              <a:t>因子和比例因子的选择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dirty="0" smtClean="0"/>
              <a:t>越大，响应越快，但超调越明显；</a:t>
            </a:r>
            <a:endParaRPr lang="en-US" altLang="zh-CN" dirty="0" smtClean="0"/>
          </a:p>
          <a:p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</a:t>
            </a:r>
            <a:r>
              <a:rPr lang="zh-CN" altLang="en-US" dirty="0" smtClean="0"/>
              <a:t>越大，相当于阻尼系数越大，超调越小，但会增加调节时间；</a:t>
            </a:r>
            <a:endParaRPr lang="en-US" altLang="zh-CN" dirty="0" smtClean="0"/>
          </a:p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dirty="0" smtClean="0"/>
              <a:t>越大，</a:t>
            </a:r>
            <a:r>
              <a:rPr lang="zh-CN" altLang="en-US" dirty="0"/>
              <a:t>响应越快</a:t>
            </a:r>
            <a:r>
              <a:rPr lang="zh-CN" altLang="en-US" dirty="0" smtClean="0"/>
              <a:t>，显著缩短</a:t>
            </a:r>
            <a:r>
              <a:rPr lang="zh-CN" altLang="en-US" dirty="0"/>
              <a:t>调节时间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8997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量化因子和比例因子的选择 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2286181" y="1723903"/>
                <a:ext cx="4571636" cy="6408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0.25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+0.1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+0.25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181" y="1723903"/>
                <a:ext cx="4571636" cy="64081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3172704" y="2898969"/>
                <a:ext cx="2798587" cy="6805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</m:t>
                          </m:r>
                          <m:r>
                            <a:rPr lang="zh-CN" alt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704" y="2898969"/>
                <a:ext cx="2798587" cy="68050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637372" y="4038463"/>
            <a:ext cx="31197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取</a:t>
            </a:r>
            <a:r>
              <a:rPr lang="en-US" altLang="zh-CN" sz="2000" dirty="0" smtClean="0"/>
              <a:t>2%</a:t>
            </a:r>
            <a:r>
              <a:rPr lang="zh-CN" altLang="en-US" sz="2000" dirty="0" smtClean="0"/>
              <a:t>误差带，则调节时间</a:t>
            </a:r>
            <a:endParaRPr lang="zh-CN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4048522" y="3727113"/>
                <a:ext cx="104695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=4</m:t>
                      </m:r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522" y="3727113"/>
                <a:ext cx="1046953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8140" b="-137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683588" y="1032451"/>
            <a:ext cx="7977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/>
              <a:t>模糊逻辑控制器相当于一个</a:t>
            </a:r>
            <a:r>
              <a:rPr lang="en-US" altLang="zh-CN" sz="2000" dirty="0" smtClean="0"/>
              <a:t>PD</a:t>
            </a:r>
            <a:r>
              <a:rPr lang="zh-CN" altLang="en-US" sz="2000" dirty="0" smtClean="0"/>
              <a:t>控制器，暂时忽略微分环节的影响，则系统可简化为：</a:t>
            </a:r>
            <a:endParaRPr lang="zh-CN" altLang="en-US" sz="2000" dirty="0"/>
          </a:p>
        </p:txBody>
      </p:sp>
      <p:sp>
        <p:nvSpPr>
          <p:cNvPr id="9" name="文本框 8"/>
          <p:cNvSpPr txBox="1"/>
          <p:nvPr/>
        </p:nvSpPr>
        <p:spPr>
          <a:xfrm>
            <a:off x="683588" y="2431789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二阶系统的标准形式：</a:t>
            </a:r>
            <a:endParaRPr lang="zh-CN" altLang="en-US" sz="2000" dirty="0"/>
          </a:p>
        </p:txBody>
      </p:sp>
      <p:sp>
        <p:nvSpPr>
          <p:cNvPr id="10" name="文本框 9"/>
          <p:cNvSpPr txBox="1"/>
          <p:nvPr/>
        </p:nvSpPr>
        <p:spPr>
          <a:xfrm>
            <a:off x="683588" y="363358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则有</a:t>
            </a:r>
            <a:endParaRPr lang="zh-CN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4048522" y="4435000"/>
                <a:ext cx="1035219" cy="6363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0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zh-CN" alt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522" y="4435000"/>
                <a:ext cx="1035219" cy="63639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/>
              <p:cNvSpPr/>
              <p:nvPr/>
            </p:nvSpPr>
            <p:spPr>
              <a:xfrm>
                <a:off x="4011941" y="5150817"/>
                <a:ext cx="110838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altLang="zh-CN" sz="2000" dirty="0" smtClean="0"/>
                  <a:t>=0.707</a:t>
                </a:r>
                <a:endParaRPr lang="zh-CN" altLang="en-US" sz="2000" dirty="0"/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1941" y="5150817"/>
                <a:ext cx="1108380" cy="400110"/>
              </a:xfrm>
              <a:prstGeom prst="rect">
                <a:avLst/>
              </a:prstGeom>
              <a:blipFill rotWithShape="0">
                <a:blip r:embed="rId6"/>
                <a:stretch>
                  <a:fillRect l="-2198" t="-7576" r="-5495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/>
              <p:cNvSpPr/>
              <p:nvPr/>
            </p:nvSpPr>
            <p:spPr>
              <a:xfrm>
                <a:off x="3502541" y="5619756"/>
                <a:ext cx="215231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altLang="zh-CN" sz="2000" dirty="0" smtClean="0"/>
                  <a:t>200</a:t>
                </a:r>
                <a:endParaRPr lang="zh-CN" altLang="en-US" sz="2000" dirty="0"/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2541" y="5619756"/>
                <a:ext cx="2152319" cy="400110"/>
              </a:xfrm>
              <a:prstGeom prst="rect">
                <a:avLst/>
              </a:prstGeom>
              <a:blipFill rotWithShape="0">
                <a:blip r:embed="rId7"/>
                <a:stretch>
                  <a:fillRect t="-7576" r="-2266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/>
          <p:cNvSpPr txBox="1"/>
          <p:nvPr/>
        </p:nvSpPr>
        <p:spPr>
          <a:xfrm>
            <a:off x="637372" y="5619756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则</a:t>
            </a:r>
            <a:endParaRPr lang="zh-CN" altLang="en-US" sz="2000" dirty="0"/>
          </a:p>
        </p:txBody>
      </p:sp>
      <p:sp>
        <p:nvSpPr>
          <p:cNvPr id="17" name="文本框 16"/>
          <p:cNvSpPr txBox="1"/>
          <p:nvPr/>
        </p:nvSpPr>
        <p:spPr>
          <a:xfrm>
            <a:off x="637372" y="5199553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取</a:t>
            </a:r>
          </a:p>
        </p:txBody>
      </p:sp>
    </p:spTree>
    <p:extLst>
      <p:ext uri="{BB962C8B-B14F-4D97-AF65-F5344CB8AC3E}">
        <p14:creationId xmlns:p14="http://schemas.microsoft.com/office/powerpoint/2010/main" val="1594001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阶跃响应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31800" y="2373335"/>
            <a:ext cx="4038600" cy="2855867"/>
          </a:xfrm>
          <a:prstGeom prst="rect">
            <a:avLst/>
          </a:prstGeom>
        </p:spPr>
      </p:pic>
      <p:pic>
        <p:nvPicPr>
          <p:cNvPr id="9" name="内容占位符 8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22800" y="2373335"/>
            <a:ext cx="4038600" cy="2855867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743213" y="561094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响应曲线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934214" y="557443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误差曲线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7425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题一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800" y="2885500"/>
            <a:ext cx="8229600" cy="183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010126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上海交通大学PPT白色.ppt [兼容模式]" id="{973619B2-6A65-415B-A774-2D7368674261}" vid="{03D0A5DE-4594-45FB-823F-A55E70ED135F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上海交通大学PPT白色模板</Template>
  <TotalTime>775</TotalTime>
  <Words>232</Words>
  <Application>Microsoft Office PowerPoint</Application>
  <PresentationFormat>全屏显示(4:3)</PresentationFormat>
  <Paragraphs>62</Paragraphs>
  <Slides>28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5" baseType="lpstr">
      <vt:lpstr>黑体</vt:lpstr>
      <vt:lpstr>华文新魏</vt:lpstr>
      <vt:lpstr>宋体</vt:lpstr>
      <vt:lpstr>Arial</vt:lpstr>
      <vt:lpstr>Cambria Math</vt:lpstr>
      <vt:lpstr>Times New Roman</vt:lpstr>
      <vt:lpstr>1_自定义设计方案</vt:lpstr>
      <vt:lpstr>智能控制技术第一次作业汇报</vt:lpstr>
      <vt:lpstr>题一</vt:lpstr>
      <vt:lpstr>Simulink框图</vt:lpstr>
      <vt:lpstr>模糊控制器设计</vt:lpstr>
      <vt:lpstr>模糊控制规则表</vt:lpstr>
      <vt:lpstr>量化因子和比例因子的选择 </vt:lpstr>
      <vt:lpstr>量化因子和比例因子的选择 </vt:lpstr>
      <vt:lpstr>阶跃响应</vt:lpstr>
      <vt:lpstr>题一</vt:lpstr>
      <vt:lpstr>斜坡响应</vt:lpstr>
      <vt:lpstr>误差曲线放大</vt:lpstr>
      <vt:lpstr>题一</vt:lpstr>
      <vt:lpstr>Simulink框图</vt:lpstr>
      <vt:lpstr>误差曲线放大</vt:lpstr>
      <vt:lpstr>题二</vt:lpstr>
      <vt:lpstr>开环控制Simulink框图</vt:lpstr>
      <vt:lpstr>开环仿真结果</vt:lpstr>
      <vt:lpstr>闭环控制Simulink框图</vt:lpstr>
      <vt:lpstr>闭环仿真结果</vt:lpstr>
      <vt:lpstr>题二</vt:lpstr>
      <vt:lpstr>FMRLC系统框图</vt:lpstr>
      <vt:lpstr>Simulink框图</vt:lpstr>
      <vt:lpstr>模型初始化函数</vt:lpstr>
      <vt:lpstr>模糊控制器的S-function</vt:lpstr>
      <vt:lpstr>知识库修正器的S-function</vt:lpstr>
      <vt:lpstr>学习机制</vt:lpstr>
      <vt:lpstr>仿真结果</vt:lpstr>
      <vt:lpstr>谢 谢！</vt:lpstr>
    </vt:vector>
  </TitlesOfParts>
  <Company>SJTU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智能控制技术第一次作业汇报</dc:title>
  <dc:creator>刘继沐</dc:creator>
  <cp:lastModifiedBy>刘继沐</cp:lastModifiedBy>
  <cp:revision>40</cp:revision>
  <cp:lastPrinted>1601-01-01T00:00:00Z</cp:lastPrinted>
  <dcterms:created xsi:type="dcterms:W3CDTF">2017-04-19T01:57:56Z</dcterms:created>
  <dcterms:modified xsi:type="dcterms:W3CDTF">2017-04-20T19:35:59Z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