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2AD6E-5828-458B-918D-B8A29A60F5BF}">
  <a:tblStyle styleId="{2722AD6E-5828-458B-918D-B8A29A60F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59D207-534F-446D-AA65-C3995CC7888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Hao Hong" userId="e2c69716de17c583" providerId="LiveId" clId="{39554FF8-D578-4EFD-BA92-67EAD98AB19E}"/>
    <pc:docChg chg="custSel modSld">
      <pc:chgData name="Tien Hao Hong" userId="e2c69716de17c583" providerId="LiveId" clId="{39554FF8-D578-4EFD-BA92-67EAD98AB19E}" dt="2022-06-12T03:05:45.822" v="17" actId="20577"/>
      <pc:docMkLst>
        <pc:docMk/>
      </pc:docMkLst>
      <pc:sldChg chg="modSp mod">
        <pc:chgData name="Tien Hao Hong" userId="e2c69716de17c583" providerId="LiveId" clId="{39554FF8-D578-4EFD-BA92-67EAD98AB19E}" dt="2022-06-12T02:59:20.885" v="0" actId="12"/>
        <pc:sldMkLst>
          <pc:docMk/>
          <pc:sldMk cId="0" sldId="258"/>
        </pc:sldMkLst>
        <pc:spChg chg="mod">
          <ac:chgData name="Tien Hao Hong" userId="e2c69716de17c583" providerId="LiveId" clId="{39554FF8-D578-4EFD-BA92-67EAD98AB19E}" dt="2022-06-12T02:59:20.885" v="0" actId="12"/>
          <ac:spMkLst>
            <pc:docMk/>
            <pc:sldMk cId="0" sldId="258"/>
            <ac:spMk id="81" creationId="{00000000-0000-0000-0000-000000000000}"/>
          </ac:spMkLst>
        </pc:spChg>
      </pc:sldChg>
      <pc:sldChg chg="modSp mod">
        <pc:chgData name="Tien Hao Hong" userId="e2c69716de17c583" providerId="LiveId" clId="{39554FF8-D578-4EFD-BA92-67EAD98AB19E}" dt="2022-06-12T03:05:18.683" v="2" actId="27636"/>
        <pc:sldMkLst>
          <pc:docMk/>
          <pc:sldMk cId="0" sldId="265"/>
        </pc:sldMkLst>
        <pc:spChg chg="mod">
          <ac:chgData name="Tien Hao Hong" userId="e2c69716de17c583" providerId="LiveId" clId="{39554FF8-D578-4EFD-BA92-67EAD98AB19E}" dt="2022-06-12T03:05:18.683" v="2" actId="27636"/>
          <ac:spMkLst>
            <pc:docMk/>
            <pc:sldMk cId="0" sldId="265"/>
            <ac:spMk id="133" creationId="{00000000-0000-0000-0000-000000000000}"/>
          </ac:spMkLst>
        </pc:spChg>
      </pc:sldChg>
      <pc:sldChg chg="modSp mod">
        <pc:chgData name="Tien Hao Hong" userId="e2c69716de17c583" providerId="LiveId" clId="{39554FF8-D578-4EFD-BA92-67EAD98AB19E}" dt="2022-06-12T03:05:45.822" v="17" actId="20577"/>
        <pc:sldMkLst>
          <pc:docMk/>
          <pc:sldMk cId="0" sldId="266"/>
        </pc:sldMkLst>
        <pc:spChg chg="mod">
          <ac:chgData name="Tien Hao Hong" userId="e2c69716de17c583" providerId="LiveId" clId="{39554FF8-D578-4EFD-BA92-67EAD98AB19E}" dt="2022-06-12T03:05:45.822" v="17" actId="20577"/>
          <ac:spMkLst>
            <pc:docMk/>
            <pc:sldMk cId="0" sldId="266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9f5fbe1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2f9f5fb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9f5fbe1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f9f5fbe1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9f5fbe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f9f5fbe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9f5fbe1c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f9f5fbe1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9f5fbe1c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f9f5fbe1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d17eb2b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fd17eb2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a69c723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2fa69c7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a69c7236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fa69c723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GiveMeSomeCr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075100" y="2069446"/>
            <a:ext cx="75384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510" b="1">
                <a:latin typeface="Arial"/>
                <a:ea typeface="Arial"/>
                <a:cs typeface="Arial"/>
                <a:sym typeface="Arial"/>
              </a:rPr>
              <a:t>Prediction of Credit Solvency</a:t>
            </a:r>
            <a:endParaRPr sz="5510" b="1"/>
          </a:p>
        </p:txBody>
      </p:sp>
      <p:sp>
        <p:nvSpPr>
          <p:cNvPr id="65" name="Google Shape;65;p14"/>
          <p:cNvSpPr txBox="1"/>
          <p:nvPr/>
        </p:nvSpPr>
        <p:spPr>
          <a:xfrm>
            <a:off x="654300" y="3703275"/>
            <a:ext cx="142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NHÓM 5: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654300" y="4167875"/>
          <a:ext cx="4393650" cy="2499210"/>
        </p:xfrm>
        <a:graphic>
          <a:graphicData uri="http://schemas.openxmlformats.org/drawingml/2006/table">
            <a:tbl>
              <a:tblPr>
                <a:noFill/>
                <a:tableStyleId>{2722AD6E-5828-458B-918D-B8A29A60F5BF}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Thành Viên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MSSV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Nguyễn Thanh Tùng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19133065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Ngô Phi Lít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18133024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Hồng Tiến Hào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19133022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Đô Lê TIến Đạt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17133012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" name="Google Shape;67;p1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075" y="0"/>
            <a:ext cx="1592450" cy="18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066725" y="3703275"/>
            <a:ext cx="465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GVHD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Ths Quách Đình Hoàng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MISSING DATA</a:t>
            </a:r>
            <a:endParaRPr b="1"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621975" y="1593500"/>
            <a:ext cx="8702700" cy="3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b="1" dirty="0"/>
              <a:t>Remove </a:t>
            </a:r>
            <a:r>
              <a:rPr lang="en-US" dirty="0"/>
              <a:t>NA</a:t>
            </a:r>
            <a:endParaRPr dirty="0"/>
          </a:p>
          <a:p>
            <a:pPr marL="9144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dirty="0"/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b="1" dirty="0"/>
              <a:t>Replace </a:t>
            </a:r>
            <a:r>
              <a:rPr lang="en-US" dirty="0"/>
              <a:t>by median</a:t>
            </a:r>
            <a:endParaRPr dirty="0"/>
          </a:p>
          <a:p>
            <a:pPr marL="9144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dirty="0"/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b="1" dirty="0"/>
              <a:t>Discrete </a:t>
            </a:r>
            <a:r>
              <a:rPr lang="en-US" dirty="0"/>
              <a:t>variables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K-NEAREST NEIGHBOR</a:t>
            </a:r>
            <a:endParaRPr b="1"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838200" y="1563350"/>
            <a:ext cx="10515600" cy="4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1. Set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hyperparameter: 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71550" lvl="0" indent="-51435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520700" lvl="0" indent="0" algn="l" rtl="0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Try </a:t>
            </a: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with increasing values: 50, 100, 150, 200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63500" lvl="0" indent="0" algn="l" rtl="0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2. Training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71550" lvl="0" indent="-51435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63500" lvl="0" indent="0" algn="l" rtl="0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3. choose </a:t>
            </a: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for best F1 result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838200" y="410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NAIVE BAYES</a:t>
            </a:r>
            <a:endParaRPr b="1"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838200" y="1563350"/>
            <a:ext cx="10353900" cy="4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9401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Set hyperparameter</a:t>
            </a: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94018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Apply </a:t>
            </a:r>
            <a:r>
              <a:rPr lang="en-US" sz="10420" b="1">
                <a:latin typeface="Calibri"/>
                <a:ea typeface="Calibri"/>
                <a:cs typeface="Calibri"/>
                <a:sym typeface="Calibri"/>
              </a:rPr>
              <a:t>Gaussian </a:t>
            </a: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0420" b="1">
                <a:latin typeface="Calibri"/>
                <a:ea typeface="Calibri"/>
                <a:cs typeface="Calibri"/>
                <a:sym typeface="Calibri"/>
              </a:rPr>
              <a:t>kernel </a:t>
            </a: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distribution for continuous variables</a:t>
            </a: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94018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Apply method </a:t>
            </a:r>
            <a:r>
              <a:rPr lang="en-US" sz="10420" b="1">
                <a:latin typeface="Calibri"/>
                <a:ea typeface="Calibri"/>
                <a:cs typeface="Calibri"/>
                <a:sym typeface="Calibri"/>
              </a:rPr>
              <a:t>smoothly </a:t>
            </a: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(avoid the conditional probability of 0)</a:t>
            </a: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4018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4018" algn="l" rtl="0">
              <a:spcBef>
                <a:spcPts val="16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10420">
                <a:latin typeface="Calibri"/>
                <a:ea typeface="Calibri"/>
                <a:cs typeface="Calibri"/>
                <a:sym typeface="Calibri"/>
              </a:rPr>
              <a:t>choose parameter for best F1 result</a:t>
            </a:r>
            <a:endParaRPr sz="1042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RANDOM FOREST</a:t>
            </a:r>
            <a:endParaRPr b="1"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38200" y="1563350"/>
            <a:ext cx="102702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Set hyperparameter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-406400" algn="l" rtl="0"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Amount of selected attributes try from 4 to 8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-406400" algn="l" rtl="0"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/>
              <a:t>Amount of trees generated will try the following values ​​500, 1000, 1500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Training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Choose hyperparameter for best F1 result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779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Train Score</a:t>
            </a:r>
            <a:endParaRPr b="1"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7"/>
          <p:cNvGraphicFramePr/>
          <p:nvPr/>
        </p:nvGraphicFramePr>
        <p:xfrm>
          <a:off x="2424591" y="1934883"/>
          <a:ext cx="7071475" cy="2857075"/>
        </p:xfrm>
        <a:graphic>
          <a:graphicData uri="http://schemas.openxmlformats.org/drawingml/2006/table">
            <a:tbl>
              <a:tblPr firstRow="1" bandRow="1">
                <a:noFill/>
                <a:tableStyleId>{7B59D207-534F-446D-AA65-C3995CC78881}</a:tableStyleId>
              </a:tblPr>
              <a:tblGrid>
                <a:gridCol w="26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Method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Remove 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Median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Discrete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K-Nearest Neighbor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0.9641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0.9668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0.9669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Naïve Bayes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0.9642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0.9672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0.9649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Random Forest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0.9642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0.9674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0.9661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6693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Validate Score</a:t>
            </a:r>
            <a:endParaRPr b="1"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2254453" y="18761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{7B59D207-534F-446D-AA65-C3995CC78881}</a:tableStyleId>
              </a:tblPr>
              <a:tblGrid>
                <a:gridCol w="27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Method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Remove 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Median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Discrete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K-Nearest Neighbor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0.964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0.97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0.966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Naïve Bayes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0.965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0.969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Random Forest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0.997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0.996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0.98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7779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COMPARISION</a:t>
            </a:r>
            <a:endParaRPr b="1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2186378" y="2768960"/>
          <a:ext cx="7524525" cy="3413825"/>
        </p:xfrm>
        <a:graphic>
          <a:graphicData uri="http://schemas.openxmlformats.org/drawingml/2006/table">
            <a:tbl>
              <a:tblPr firstRow="1" bandRow="1">
                <a:noFill/>
                <a:tableStyleId>{7B59D207-534F-446D-AA65-C3995CC78881}</a:tableStyleId>
              </a:tblPr>
              <a:tblGrid>
                <a:gridCol w="26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Method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Remove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Median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Discrete</a:t>
                      </a:r>
                      <a:endParaRPr sz="2800"/>
                    </a:p>
                  </a:txBody>
                  <a:tcPr marL="91450" marR="91450" marT="45725" marB="45725" anchor="ctr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K-Nearest Neighbor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0.78</a:t>
                      </a:r>
                      <a:endParaRPr sz="2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0.84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Naïve Bayes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Random Forest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0.82</a:t>
                      </a:r>
                      <a:endParaRPr sz="240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9"/>
          <p:cNvSpPr txBox="1"/>
          <p:nvPr/>
        </p:nvSpPr>
        <p:spPr>
          <a:xfrm>
            <a:off x="1717625" y="1690825"/>
            <a:ext cx="97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Private Test Score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838200" y="81348"/>
            <a:ext cx="10515600" cy="87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IMPORTANT FEATURES</a:t>
            </a:r>
            <a:endParaRPr b="1"/>
          </a:p>
        </p:txBody>
      </p:sp>
      <p:sp>
        <p:nvSpPr>
          <p:cNvPr id="182" name="Google Shape;182;p30"/>
          <p:cNvSpPr/>
          <p:nvPr/>
        </p:nvSpPr>
        <p:spPr>
          <a:xfrm>
            <a:off x="838200" y="6236051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ranking of the features that are most important from Random Forest classiﬁer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900" y="793175"/>
            <a:ext cx="7250525" cy="53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Compare diﬀerent machine learning with F-score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random forests do very well when there are relatively few features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How missing value decisions can aﬀect accuracy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imputation can work very well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How to ﬁnd the most important features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machine learning methods (e.g., random forest) can tell us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838200" y="542600"/>
            <a:ext cx="10515600" cy="5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dk1"/>
                </a:solidFill>
              </a:rPr>
              <a:t>THANKS FOR WATCHING</a:t>
            </a:r>
            <a:endParaRPr sz="4200"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Goal of the study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 Analyze the Prediction of Credit Solvency (Prediction) Data Set</a:t>
            </a:r>
            <a:endParaRPr>
              <a:solidFill>
                <a:schemeClr val="dk1"/>
              </a:solidFill>
            </a:endParaRPr>
          </a:p>
          <a:p>
            <a:pPr marL="914400" lvl="1" indent="-482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Predict: Credit classification algorithms, which make predictions about the probability of default, are methods banks use to determine whether a loan has been granted.</a:t>
            </a:r>
            <a:endParaRPr sz="2800">
              <a:solidFill>
                <a:schemeClr val="dk1"/>
              </a:solidFill>
            </a:endParaRPr>
          </a:p>
          <a:p>
            <a:pPr marL="6858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914400" lvl="1" indent="-482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Importance: Build a model that lenders can use to help make the best financial decisions.</a:t>
            </a:r>
            <a:endParaRPr sz="2800">
              <a:solidFill>
                <a:schemeClr val="dk1"/>
              </a:solidFill>
            </a:endParaRPr>
          </a:p>
          <a:p>
            <a:pPr marL="6858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Classiﬁcation methods</a:t>
            </a:r>
            <a:endParaRPr>
              <a:solidFill>
                <a:schemeClr val="dk1"/>
              </a:solidFill>
            </a:endParaRPr>
          </a:p>
          <a:p>
            <a:pPr marL="685800" lvl="1" indent="-2921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</a:rPr>
              <a:t>KNN</a:t>
            </a:r>
            <a:endParaRPr sz="2800">
              <a:solidFill>
                <a:schemeClr val="dk1"/>
              </a:solidFill>
            </a:endParaRPr>
          </a:p>
          <a:p>
            <a:pPr marL="685800" lvl="1" indent="-2921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</a:rPr>
              <a:t>Naive Bayes</a:t>
            </a:r>
            <a:endParaRPr sz="2800">
              <a:solidFill>
                <a:schemeClr val="dk1"/>
              </a:solidFill>
            </a:endParaRPr>
          </a:p>
          <a:p>
            <a:pPr marL="685800" lvl="1" indent="-2921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</a:rPr>
              <a:t>Random Forest</a:t>
            </a:r>
            <a:endParaRPr sz="2800">
              <a:solidFill>
                <a:schemeClr val="dk1"/>
              </a:solidFill>
            </a:endParaRPr>
          </a:p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Data source: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https://www.kaggle.com/competitions/GiveMeSomeCredit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2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2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The main technological questions</a:t>
            </a:r>
            <a:endParaRPr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How to compare diﬀerent machine learning models</a:t>
            </a:r>
            <a:endParaRPr dirty="0"/>
          </a:p>
          <a:p>
            <a:pPr marL="685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How missing value decisions can aﬀect accuracy</a:t>
            </a:r>
            <a:endParaRPr dirty="0"/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How to ﬁnd the most important features 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123389"/>
            <a:ext cx="10515600" cy="75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</a:t>
            </a:r>
            <a:endParaRPr b="1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838200" y="882875"/>
            <a:ext cx="11353800" cy="6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1. </a:t>
            </a:r>
            <a:r>
              <a:rPr lang="en-US"/>
              <a:t>ID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2. </a:t>
            </a:r>
            <a:r>
              <a:rPr lang="en-US"/>
              <a:t>People who have experienced 90 days or more of their due date (target 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3. </a:t>
            </a:r>
            <a:r>
              <a:rPr lang="en-US"/>
              <a:t>Total credit card balance and personal line of credit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4. </a:t>
            </a:r>
            <a:r>
              <a:rPr lang="en-US"/>
              <a:t>Borrower's </a:t>
            </a:r>
            <a:r>
              <a:rPr lang="en-US" b="1"/>
              <a:t>age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5. </a:t>
            </a:r>
            <a:r>
              <a:rPr lang="en-US"/>
              <a:t>Monthly </a:t>
            </a:r>
            <a:r>
              <a:rPr lang="en-US" b="1"/>
              <a:t>income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6. </a:t>
            </a:r>
            <a:r>
              <a:rPr lang="en-US"/>
              <a:t>Monthly debt payment, alimony, living expenses divided by the total monthly income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123389"/>
            <a:ext cx="10515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</a:t>
            </a:r>
            <a:endParaRPr b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882875"/>
            <a:ext cx="11353800" cy="6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7 - 9. </a:t>
            </a:r>
            <a:r>
              <a:rPr lang="en-US"/>
              <a:t>Number of times the borrower has been </a:t>
            </a:r>
            <a:r>
              <a:rPr lang="en-US" b="1"/>
              <a:t>overdue </a:t>
            </a:r>
            <a:endParaRPr b="1"/>
          </a:p>
          <a:p>
            <a:pPr marL="9144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30-59 days</a:t>
            </a:r>
            <a:endParaRPr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60-89 days</a:t>
            </a:r>
            <a:endParaRPr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 90 days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10.</a:t>
            </a:r>
            <a:r>
              <a:rPr lang="en-US"/>
              <a:t> Number of </a:t>
            </a:r>
            <a:r>
              <a:rPr lang="en-US" b="1"/>
              <a:t>loans </a:t>
            </a:r>
            <a:r>
              <a:rPr lang="en-US"/>
              <a:t>open and line of credit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11.</a:t>
            </a:r>
            <a:r>
              <a:rPr lang="en-US"/>
              <a:t> Number of </a:t>
            </a:r>
            <a:r>
              <a:rPr lang="en-US" b="1"/>
              <a:t>mortgages </a:t>
            </a:r>
            <a:r>
              <a:rPr lang="en-US"/>
              <a:t>and real estate loans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12.</a:t>
            </a:r>
            <a:r>
              <a:rPr lang="en-US"/>
              <a:t> Number of </a:t>
            </a:r>
            <a:r>
              <a:rPr lang="en-US" b="1"/>
              <a:t>dependents </a:t>
            </a:r>
            <a:r>
              <a:rPr lang="en-US"/>
              <a:t>in the family excluding yourself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123389"/>
            <a:ext cx="10515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838200" y="882875"/>
            <a:ext cx="11353800" cy="5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3C4043"/>
              </a:solidFill>
            </a:endParaRPr>
          </a:p>
          <a:p>
            <a:pPr marL="2286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600"/>
              <a:buFont typeface="Calibri"/>
              <a:buChar char="●"/>
            </a:pPr>
            <a:r>
              <a:rPr lang="en-US" sz="2600" b="1">
                <a:solidFill>
                  <a:srgbClr val="3C4043"/>
                </a:solidFill>
              </a:rPr>
              <a:t>Rows</a:t>
            </a:r>
            <a:r>
              <a:rPr lang="en-US" sz="2600">
                <a:solidFill>
                  <a:srgbClr val="3C4043"/>
                </a:solidFill>
              </a:rPr>
              <a:t>: 150,000</a:t>
            </a:r>
            <a:endParaRPr sz="2600">
              <a:solidFill>
                <a:srgbClr val="3C4043"/>
              </a:solidFill>
            </a:endParaRPr>
          </a:p>
          <a:p>
            <a:pPr marL="228600" lvl="0" indent="-2794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600"/>
              <a:buFont typeface="Calibri"/>
              <a:buChar char="●"/>
            </a:pPr>
            <a:r>
              <a:rPr lang="en-US" sz="2600" b="1">
                <a:solidFill>
                  <a:srgbClr val="3C4043"/>
                </a:solidFill>
              </a:rPr>
              <a:t>Columns</a:t>
            </a:r>
            <a:r>
              <a:rPr lang="en-US" sz="2600">
                <a:solidFill>
                  <a:srgbClr val="3C4043"/>
                </a:solidFill>
              </a:rPr>
              <a:t>: 12</a:t>
            </a:r>
            <a:endParaRPr sz="2600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C4043"/>
                </a:solidFill>
              </a:rPr>
              <a:t>Missing Value:</a:t>
            </a:r>
            <a:endParaRPr sz="2600">
              <a:solidFill>
                <a:srgbClr val="3C4043"/>
              </a:solidFill>
            </a:endParaRPr>
          </a:p>
          <a:p>
            <a:pPr marL="457200" lvl="0" indent="-393700" algn="l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Clr>
                <a:srgbClr val="3C4043"/>
              </a:buClr>
              <a:buSzPts val="2600"/>
              <a:buChar char="●"/>
            </a:pPr>
            <a:r>
              <a:rPr lang="en-US" sz="2600">
                <a:solidFill>
                  <a:srgbClr val="3C4043"/>
                </a:solidFill>
              </a:rPr>
              <a:t>Monthly Income: </a:t>
            </a:r>
            <a:r>
              <a:rPr lang="en-US" sz="2600">
                <a:highlight>
                  <a:srgbClr val="FFFFFF"/>
                </a:highlight>
              </a:rPr>
              <a:t>29731</a:t>
            </a:r>
            <a:endParaRPr sz="2600">
              <a:solidFill>
                <a:srgbClr val="3C4043"/>
              </a:solidFill>
            </a:endParaRPr>
          </a:p>
          <a:p>
            <a:pPr marL="457200" lvl="0" indent="-3937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600"/>
              <a:buChar char="●"/>
            </a:pPr>
            <a:r>
              <a:rPr lang="en-US" sz="2600">
                <a:solidFill>
                  <a:srgbClr val="3C4043"/>
                </a:solidFill>
              </a:rPr>
              <a:t>Number of Dependents: </a:t>
            </a:r>
            <a:r>
              <a:rPr lang="en-US" sz="2600">
                <a:highlight>
                  <a:srgbClr val="FFFFFF"/>
                </a:highlight>
              </a:rPr>
              <a:t>3924</a:t>
            </a:r>
            <a:endParaRPr sz="2600">
              <a:solidFill>
                <a:srgbClr val="3C4043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Approach</a:t>
            </a:r>
            <a:endParaRPr b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628184" y="1690709"/>
            <a:ext cx="77214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For each classiﬁcation method, </a:t>
            </a:r>
            <a:r>
              <a:rPr lang="en-US" b="1"/>
              <a:t>split the data</a:t>
            </a:r>
            <a:r>
              <a:rPr lang="en-US"/>
              <a:t>: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Training set (build the model)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validate set (validate performance)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test set  (predict) 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Approach</a:t>
            </a:r>
            <a:endParaRPr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1082325" y="1602550"/>
            <a:ext cx="4454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US"/>
              <a:t>Compare classifier’s predictions with the actual outcomes (</a:t>
            </a:r>
            <a:r>
              <a:rPr lang="en-US" b="1"/>
              <a:t>F-score</a:t>
            </a:r>
            <a:r>
              <a:rPr lang="en-US"/>
              <a:t>)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599" y="1248475"/>
            <a:ext cx="5154402" cy="4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Approach</a:t>
            </a:r>
            <a:endParaRPr b="1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1752600" y="1690695"/>
            <a:ext cx="46482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lang="en-US"/>
              <a:t>Evaluate classifier’s robustness by </a:t>
            </a:r>
            <a:r>
              <a:rPr lang="en-US" b="1"/>
              <a:t>10-fold</a:t>
            </a:r>
            <a:r>
              <a:rPr lang="en-US"/>
              <a:t> cross validation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 descr="PyTorch K-Fold Cross-Validation using Dataloader and Sklearn - knowledge  Transf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731678"/>
            <a:ext cx="4953000" cy="539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Prediction of Credit Solvency</vt:lpstr>
      <vt:lpstr>Goal of the study</vt:lpstr>
      <vt:lpstr>The main technological questions</vt:lpstr>
      <vt:lpstr>DATA</vt:lpstr>
      <vt:lpstr>DATA</vt:lpstr>
      <vt:lpstr>DATA</vt:lpstr>
      <vt:lpstr>Approach</vt:lpstr>
      <vt:lpstr>Approach</vt:lpstr>
      <vt:lpstr>Approach</vt:lpstr>
      <vt:lpstr>MISSING DATA</vt:lpstr>
      <vt:lpstr>K-NEAREST NEIGHBOR</vt:lpstr>
      <vt:lpstr>NAIVE BAYES</vt:lpstr>
      <vt:lpstr>RANDOM FOREST</vt:lpstr>
      <vt:lpstr>Train Score</vt:lpstr>
      <vt:lpstr>Validate Score</vt:lpstr>
      <vt:lpstr>COMPARISION</vt:lpstr>
      <vt:lpstr>IMPORTANT FEATURES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Credit Solvency</dc:title>
  <cp:lastModifiedBy>Tien Hao Hong</cp:lastModifiedBy>
  <cp:revision>1</cp:revision>
  <dcterms:modified xsi:type="dcterms:W3CDTF">2022-06-12T03:05:46Z</dcterms:modified>
</cp:coreProperties>
</file>