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  <p:sldMasterId id="2147483675" r:id="rId3"/>
    <p:sldMasterId id="2147483687" r:id="rId4"/>
    <p:sldMasterId id="2147483702" r:id="rId5"/>
  </p:sldMasterIdLst>
  <p:notesMasterIdLst>
    <p:notesMasterId r:id="rId35"/>
  </p:notesMasterIdLst>
  <p:handoutMasterIdLst>
    <p:handoutMasterId r:id="rId36"/>
  </p:handoutMasterIdLst>
  <p:sldIdLst>
    <p:sldId id="961" r:id="rId6"/>
    <p:sldId id="962" r:id="rId7"/>
    <p:sldId id="917" r:id="rId8"/>
    <p:sldId id="1108" r:id="rId9"/>
    <p:sldId id="918" r:id="rId10"/>
    <p:sldId id="1109" r:id="rId11"/>
    <p:sldId id="1115" r:id="rId12"/>
    <p:sldId id="1114" r:id="rId13"/>
    <p:sldId id="921" r:id="rId14"/>
    <p:sldId id="922" r:id="rId15"/>
    <p:sldId id="923" r:id="rId16"/>
    <p:sldId id="1110" r:id="rId17"/>
    <p:sldId id="927" r:id="rId18"/>
    <p:sldId id="1128" r:id="rId19"/>
    <p:sldId id="1127" r:id="rId20"/>
    <p:sldId id="1116" r:id="rId21"/>
    <p:sldId id="1007" r:id="rId22"/>
    <p:sldId id="1011" r:id="rId23"/>
    <p:sldId id="1117" r:id="rId24"/>
    <p:sldId id="1126" r:id="rId25"/>
    <p:sldId id="1120" r:id="rId26"/>
    <p:sldId id="1123" r:id="rId27"/>
    <p:sldId id="1124" r:id="rId28"/>
    <p:sldId id="1122" r:id="rId29"/>
    <p:sldId id="1121" r:id="rId30"/>
    <p:sldId id="1118" r:id="rId31"/>
    <p:sldId id="1119" r:id="rId32"/>
    <p:sldId id="1095" r:id="rId33"/>
    <p:sldId id="1020" r:id="rId34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1798" userDrawn="1">
          <p15:clr>
            <a:srgbClr val="A4A3A4"/>
          </p15:clr>
        </p15:guide>
        <p15:guide id="3" orient="horz" pos="1207" userDrawn="1">
          <p15:clr>
            <a:srgbClr val="A4A3A4"/>
          </p15:clr>
        </p15:guide>
        <p15:guide id="4" pos="6334">
          <p15:clr>
            <a:srgbClr val="A4A3A4"/>
          </p15:clr>
        </p15:guide>
        <p15:guide id="5" pos="1163">
          <p15:clr>
            <a:srgbClr val="A4A3A4"/>
          </p15:clr>
        </p15:guide>
        <p15:guide id="6" pos="302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" initials="A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1C1BD"/>
    <a:srgbClr val="E46C0A"/>
    <a:srgbClr val="EBF9F5"/>
    <a:srgbClr val="55B0CD"/>
    <a:srgbClr val="C6D9F1"/>
    <a:srgbClr val="000000"/>
    <a:srgbClr val="78CAC8"/>
    <a:srgbClr val="92DA95"/>
    <a:srgbClr val="F8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2449" autoAdjust="0"/>
  </p:normalViewPr>
  <p:slideViewPr>
    <p:cSldViewPr>
      <p:cViewPr varScale="1">
        <p:scale>
          <a:sx n="74" d="100"/>
          <a:sy n="74" d="100"/>
        </p:scale>
        <p:origin x="414" y="66"/>
      </p:cViewPr>
      <p:guideLst>
        <p:guide orient="horz" pos="1344"/>
        <p:guide pos="1798"/>
        <p:guide orient="horz" pos="1207"/>
        <p:guide pos="6334"/>
        <p:guide pos="1163"/>
        <p:guide pos="3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r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r>
              <a:rPr lang="en-US" altLang="zh-CN" b="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问题点统计</a:t>
            </a:r>
            <a:endParaRPr 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182725263877981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功能</c:v>
                </c:pt>
                <c:pt idx="1">
                  <c:v>性能</c:v>
                </c:pt>
                <c:pt idx="2">
                  <c:v>体验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9</c:v>
                </c:pt>
                <c:pt idx="2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5633296"/>
        <c:axId val="485625848"/>
      </c:barChart>
      <c:catAx>
        <c:axId val="485633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485625848"/>
        <c:crosses val="autoZero"/>
        <c:auto val="1"/>
        <c:lblAlgn val="ctr"/>
        <c:lblOffset val="100"/>
        <c:noMultiLvlLbl val="0"/>
      </c:catAx>
      <c:valAx>
        <c:axId val="485625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563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619DD-0646-4FB2-99F3-848663A64C23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D6663-8075-4A83-BDBA-9F6A5C56C6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01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E149-D9E5-4246-B8D6-B1F7A476DB54}" type="datetimeFigureOut">
              <a:rPr lang="zh-CN" altLang="en-US" smtClean="0"/>
              <a:pPr/>
              <a:t>2016/5/19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6AF47-5374-400A-9D50-256C00D9F1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30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61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27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7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7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5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3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1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2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22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17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7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4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52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60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03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2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2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7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0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2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73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418069-877E-47C6-8AF8-433E412EC5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7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6AF47-5374-400A-9D50-256C00D9F1A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8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50590" y="692696"/>
            <a:ext cx="110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同心圆 10"/>
          <p:cNvSpPr/>
          <p:nvPr userDrawn="1"/>
        </p:nvSpPr>
        <p:spPr>
          <a:xfrm>
            <a:off x="118542" y="260648"/>
            <a:ext cx="216024" cy="216024"/>
          </a:xfrm>
          <a:prstGeom prst="donut">
            <a:avLst/>
          </a:prstGeom>
          <a:solidFill>
            <a:srgbClr val="4EB1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5046" y="973361"/>
            <a:ext cx="6332935" cy="1470025"/>
          </a:xfrm>
        </p:spPr>
        <p:txBody>
          <a:bodyPr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4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21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35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9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31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4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pic>
        <p:nvPicPr>
          <p:cNvPr id="8" name="图片 7" descr="未标题-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1196752"/>
            <a:ext cx="2016224" cy="298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3832" y="1628800"/>
            <a:ext cx="7200800" cy="2913822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4577949" y="4542622"/>
            <a:ext cx="6197381" cy="1282898"/>
          </a:xfrm>
        </p:spPr>
        <p:txBody>
          <a:bodyPr anchor="ctr">
            <a:normAutofit/>
          </a:bodyPr>
          <a:lstStyle>
            <a:lvl1pPr marL="0" indent="0">
              <a:buNone/>
              <a:defRPr sz="1600" b="1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65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5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41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23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44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6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58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15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975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74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8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07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198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431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5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13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72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486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5086" y="1844824"/>
            <a:ext cx="6238131" cy="1362075"/>
          </a:xfrm>
        </p:spPr>
        <p:txBody>
          <a:bodyPr anchor="t">
            <a:noAutofit/>
          </a:bodyPr>
          <a:lstStyle>
            <a:lvl1pPr algn="l">
              <a:defRPr sz="8800" b="1" cap="all">
                <a:solidFill>
                  <a:srgbClr val="61C1BE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15086" y="3440981"/>
            <a:ext cx="6310139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rgbClr val="61C1B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041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658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572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64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55046" y="973361"/>
            <a:ext cx="6332935" cy="1470025"/>
          </a:xfrm>
        </p:spPr>
        <p:txBody>
          <a:bodyPr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"/>
            <a:ext cx="12190413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5086" y="1844824"/>
            <a:ext cx="6238131" cy="1362075"/>
          </a:xfrm>
        </p:spPr>
        <p:txBody>
          <a:bodyPr anchor="t">
            <a:noAutofit/>
          </a:bodyPr>
          <a:lstStyle>
            <a:lvl1pPr algn="l">
              <a:defRPr sz="8800" b="1" cap="all">
                <a:solidFill>
                  <a:srgbClr val="61C1BE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15086" y="3440981"/>
            <a:ext cx="6310139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rgbClr val="61C1B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2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074" name="Picture 2" descr="E:\11、电信项目\电信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686" y="239688"/>
            <a:ext cx="1447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B605-A43A-41B1-84E4-30DFF483DD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7A7D-0E4C-4122-AF41-6447C68364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5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2016/4/1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D48C-793C-4C7A-8675-51A0526063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4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BAA9-9006-4FA5-B0AD-1E48B9540EB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D48C-793C-4C7A-8675-51A05260631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43078" y="2837006"/>
            <a:ext cx="5868169" cy="808931"/>
          </a:xfrm>
        </p:spPr>
        <p:txBody>
          <a:bodyPr/>
          <a:lstStyle/>
          <a:p>
            <a:pPr algn="ctr"/>
            <a:r>
              <a:rPr lang="en-US" altLang="zh-CN" sz="4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4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产品评测报告</a:t>
            </a:r>
            <a:endParaRPr lang="zh-CN" altLang="en-US" sz="4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959302" y="3744615"/>
            <a:ext cx="1872208" cy="404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800" b="1" kern="1200" cap="all">
                <a:solidFill>
                  <a:srgbClr val="61C1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2016.XX.XX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357324" cy="34923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5015086" y="3440981"/>
            <a:ext cx="6310139" cy="55781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研究发现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9"/>
          <p:cNvSpPr txBox="1">
            <a:spLocks/>
          </p:cNvSpPr>
          <p:nvPr/>
        </p:nvSpPr>
        <p:spPr>
          <a:xfrm>
            <a:off x="4943079" y="4149081"/>
            <a:ext cx="26642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61C1B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发现总结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评分及问题统计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各维度概述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问题重要等级分类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5"/>
          <p:cNvSpPr txBox="1"/>
          <p:nvPr/>
        </p:nvSpPr>
        <p:spPr>
          <a:xfrm>
            <a:off x="1353604" y="850371"/>
            <a:ext cx="10430233" cy="12311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整体概述</a:t>
            </a:r>
            <a:endParaRPr lang="en-US" altLang="zh-CN" b="1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发现概要</a:t>
            </a:r>
            <a:endParaRPr lang="en-US" altLang="zh-CN" sz="14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次评估结果共有</a:t>
            </a:r>
            <a:r>
              <a:rPr lang="en-US" altLang="zh-CN" sz="14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个专家评估发现点。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126" y="3603360"/>
            <a:ext cx="350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说明待提升的点</a:t>
            </a:r>
            <a:endParaRPr lang="zh-CN" altLang="en-US" sz="14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2028" y="96432"/>
            <a:ext cx="7341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研究发现总结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1353604" y="2464797"/>
            <a:ext cx="10430233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6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5353365" y="4573943"/>
            <a:ext cx="774000" cy="774000"/>
          </a:xfrm>
          <a:prstGeom prst="ellipse">
            <a:avLst/>
          </a:prstGeom>
          <a:solidFill>
            <a:srgbClr val="78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075118">
            <a:off x="5652913" y="5483973"/>
            <a:ext cx="774000" cy="77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0075118">
            <a:off x="6606265" y="5494923"/>
            <a:ext cx="774000" cy="77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10075118">
            <a:off x="6949057" y="4616767"/>
            <a:ext cx="774000" cy="774000"/>
          </a:xfrm>
          <a:prstGeom prst="ellipse">
            <a:avLst/>
          </a:prstGeom>
          <a:solidFill>
            <a:srgbClr val="78C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rot="10075118">
            <a:off x="6154136" y="3999403"/>
            <a:ext cx="774733" cy="773047"/>
          </a:xfrm>
          <a:prstGeom prst="ellipse">
            <a:avLst/>
          </a:prstGeom>
          <a:solidFill>
            <a:srgbClr val="96D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10075118">
            <a:off x="6055670" y="4708498"/>
            <a:ext cx="948094" cy="946030"/>
          </a:xfrm>
          <a:prstGeom prst="ellipse">
            <a:avLst/>
          </a:prstGeom>
          <a:solidFill>
            <a:srgbClr val="96D6D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812733" y="5076473"/>
            <a:ext cx="3476822" cy="584775"/>
          </a:xfrm>
          <a:prstGeom prst="rect">
            <a:avLst/>
          </a:prstGeom>
          <a:solidFill>
            <a:srgbClr val="C6D9F1">
              <a:alpha val="54902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体验：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部分页面内部视觉样式不统一，视觉呈现不美观，不便于用户查看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3517" y="4596738"/>
            <a:ext cx="3456384" cy="830997"/>
          </a:xfrm>
          <a:prstGeom prst="rect">
            <a:avLst/>
          </a:prstGeom>
          <a:solidFill>
            <a:srgbClr val="C6D9F1">
              <a:alpha val="54902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相对比较完善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，个别功能亮点突出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，但部分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功能缺失，部分功能内容重合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85823" y="4178654"/>
            <a:ext cx="184731" cy="369332"/>
          </a:xfrm>
          <a:prstGeom prst="rect">
            <a:avLst/>
          </a:prstGeom>
          <a:solidFill>
            <a:srgbClr val="96D6D4"/>
          </a:solidFill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64661" y="4796106"/>
            <a:ext cx="184731" cy="369332"/>
          </a:xfrm>
          <a:prstGeom prst="rect">
            <a:avLst/>
          </a:prstGeom>
          <a:solidFill>
            <a:srgbClr val="78CAC8"/>
          </a:solidFill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849690" y="5719050"/>
            <a:ext cx="184731" cy="3693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42979" y="3342112"/>
            <a:ext cx="3893483" cy="584775"/>
          </a:xfrm>
          <a:prstGeom prst="rect">
            <a:avLst/>
          </a:prstGeom>
          <a:solidFill>
            <a:srgbClr val="C6D9F1">
              <a:alpha val="54902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性能：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系统出现崩溃的频率高，部分功能的提示信息有误，降低用户好感度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5"/>
          <p:cNvSpPr txBox="1"/>
          <p:nvPr/>
        </p:nvSpPr>
        <p:spPr>
          <a:xfrm>
            <a:off x="1353605" y="908720"/>
            <a:ext cx="1043023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B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翼支付的</a:t>
            </a:r>
            <a:r>
              <a:rPr lang="zh-CN" altLang="en-US" b="1" dirty="0">
                <a:solidFill>
                  <a:srgbClr val="55B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r>
              <a:rPr lang="zh-CN" altLang="en-US" b="1" dirty="0" smtClean="0">
                <a:solidFill>
                  <a:srgbClr val="55B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zh-CN" altLang="en-US" b="1" dirty="0">
                <a:solidFill>
                  <a:srgbClr val="55B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整体较高</a:t>
            </a:r>
            <a:r>
              <a:rPr lang="zh-CN" altLang="en-US" b="1" dirty="0" smtClean="0">
                <a:solidFill>
                  <a:srgbClr val="55B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，但在功能、交互和视觉等方面仍有一定的提升空间。</a:t>
            </a:r>
            <a:endParaRPr lang="en-US" altLang="zh-CN" b="1" dirty="0">
              <a:solidFill>
                <a:srgbClr val="55B0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在与支付宝的对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标评估过程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中发现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，翼支付的功能相对完备，但仍有不足。各功能设置与协同使用流程不够顺畅，如甜橙理财、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我的银行卡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、生活缴费等缺乏易用性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，如扫一扫、转账、还信用卡、收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付款码等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部分视觉元素缺少统一标准，交互逻辑繁杂，且不符合用户心理预期，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安全保障及隐私保护机制有待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加强。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次评估结果共有</a:t>
            </a:r>
            <a:r>
              <a:rPr lang="en-US" altLang="zh-CN" sz="1400" b="1" dirty="0" smtClean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个专家评估发现点。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251" y="3092748"/>
            <a:ext cx="169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55B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待提升</a:t>
            </a:r>
            <a:r>
              <a:rPr lang="en-US" altLang="zh-CN" sz="2000" b="1" dirty="0" smtClean="0">
                <a:solidFill>
                  <a:srgbClr val="55B0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solidFill>
                <a:srgbClr val="55B0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15883" y="3068960"/>
            <a:ext cx="9635907" cy="3258331"/>
          </a:xfrm>
          <a:prstGeom prst="rect">
            <a:avLst/>
          </a:prstGeom>
          <a:noFill/>
          <a:ln w="15875" cmpd="dbl">
            <a:solidFill>
              <a:srgbClr val="C6D9F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028" y="96432"/>
            <a:ext cx="7341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研究发现总结</a:t>
            </a:r>
          </a:p>
        </p:txBody>
      </p:sp>
      <p:sp>
        <p:nvSpPr>
          <p:cNvPr id="23" name="矩形 22"/>
          <p:cNvSpPr/>
          <p:nvPr/>
        </p:nvSpPr>
        <p:spPr>
          <a:xfrm rot="20153686">
            <a:off x="10576812" y="894202"/>
            <a:ext cx="668361" cy="360040"/>
          </a:xfrm>
          <a:prstGeom prst="rect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85357" y="97071"/>
            <a:ext cx="49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专家评估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评分及问题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3327448"/>
              </p:ext>
            </p:extLst>
          </p:nvPr>
        </p:nvGraphicFramePr>
        <p:xfrm>
          <a:off x="6671270" y="2780931"/>
          <a:ext cx="4267029" cy="315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3" descr="C:\Users\UDL3\Desktop\icon\119537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18" y="836712"/>
            <a:ext cx="561408" cy="56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706426" y="759977"/>
            <a:ext cx="1003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点包含</a:t>
            </a:r>
            <a:r>
              <a:rPr lang="en-US" altLang="zh-CN" sz="16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个功能问题，</a:t>
            </a:r>
            <a:r>
              <a:rPr lang="en-US" altLang="zh-CN" sz="16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个性能问题，</a:t>
            </a:r>
            <a:r>
              <a:rPr lang="en-US" altLang="zh-CN" sz="16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个体验问题，主要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集中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维度，存在</a:t>
            </a:r>
            <a:r>
              <a:rPr lang="en-US" altLang="zh-CN" sz="16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等问题，希望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在今后优化改进的过程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中多加关注该维度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39589"/>
              </p:ext>
            </p:extLst>
          </p:nvPr>
        </p:nvGraphicFramePr>
        <p:xfrm>
          <a:off x="1425722" y="2760501"/>
          <a:ext cx="4259511" cy="3423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50390"/>
                <a:gridCol w="1151252"/>
                <a:gridCol w="1261723"/>
                <a:gridCol w="1296146"/>
              </a:tblGrid>
              <a:tr h="370840">
                <a:tc rowSpan="8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用户体验评测指标（新）</a:t>
                      </a:r>
                      <a:endParaRPr lang="en-US" altLang="zh-CN" sz="12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一级指标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二级指标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二级指标得分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功能</a:t>
                      </a:r>
                      <a:endParaRPr lang="en-US" altLang="zh-CN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50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完备性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  <a:endParaRPr lang="zh-CN" altLang="en-US" sz="1200" b="0" i="1" u="none" strike="noStrike" kern="1200" dirty="0"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有效性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合理性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性能</a:t>
                      </a:r>
                      <a:endParaRPr lang="en-US" altLang="zh-CN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30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稳定性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兼容性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响应时间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体验</a:t>
                      </a:r>
                      <a:endParaRPr lang="en-US" altLang="zh-CN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产品总分</a:t>
                      </a:r>
                      <a:endParaRPr lang="zh-CN" altLang="en-US" sz="1600" b="1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B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0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92" name="Freeform 10"/>
          <p:cNvSpPr>
            <a:spLocks/>
          </p:cNvSpPr>
          <p:nvPr/>
        </p:nvSpPr>
        <p:spPr bwMode="auto">
          <a:xfrm>
            <a:off x="1236062" y="4782828"/>
            <a:ext cx="1005279" cy="695730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304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3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11"/>
          <p:cNvSpPr>
            <a:spLocks noEditPoints="1"/>
          </p:cNvSpPr>
          <p:nvPr/>
        </p:nvSpPr>
        <p:spPr bwMode="auto">
          <a:xfrm>
            <a:off x="1351934" y="4848883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76A42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12"/>
          <p:cNvSpPr>
            <a:spLocks noEditPoints="1"/>
          </p:cNvSpPr>
          <p:nvPr/>
        </p:nvSpPr>
        <p:spPr bwMode="auto">
          <a:xfrm>
            <a:off x="1351934" y="5419410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13"/>
          <p:cNvSpPr>
            <a:spLocks/>
          </p:cNvSpPr>
          <p:nvPr/>
        </p:nvSpPr>
        <p:spPr bwMode="auto">
          <a:xfrm>
            <a:off x="1667806" y="4408180"/>
            <a:ext cx="463520" cy="1041291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3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9D2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14"/>
          <p:cNvSpPr>
            <a:spLocks noEditPoints="1"/>
          </p:cNvSpPr>
          <p:nvPr/>
        </p:nvSpPr>
        <p:spPr bwMode="auto">
          <a:xfrm>
            <a:off x="1667806" y="5054274"/>
            <a:ext cx="463520" cy="368674"/>
          </a:xfrm>
          <a:custGeom>
            <a:avLst/>
            <a:gdLst>
              <a:gd name="T0" fmla="*/ 60 w 60"/>
              <a:gd name="T1" fmla="*/ 57 h 61"/>
              <a:gd name="T2" fmla="*/ 60 w 60"/>
              <a:gd name="T3" fmla="*/ 61 h 61"/>
              <a:gd name="T4" fmla="*/ 53 w 60"/>
              <a:gd name="T5" fmla="*/ 55 h 61"/>
              <a:gd name="T6" fmla="*/ 53 w 60"/>
              <a:gd name="T7" fmla="*/ 53 h 61"/>
              <a:gd name="T8" fmla="*/ 53 w 60"/>
              <a:gd name="T9" fmla="*/ 53 h 61"/>
              <a:gd name="T10" fmla="*/ 56 w 60"/>
              <a:gd name="T11" fmla="*/ 53 h 61"/>
              <a:gd name="T12" fmla="*/ 60 w 60"/>
              <a:gd name="T13" fmla="*/ 57 h 61"/>
              <a:gd name="T14" fmla="*/ 0 w 60"/>
              <a:gd name="T15" fmla="*/ 4 h 61"/>
              <a:gd name="T16" fmla="*/ 0 w 60"/>
              <a:gd name="T17" fmla="*/ 0 h 61"/>
              <a:gd name="T18" fmla="*/ 3 w 60"/>
              <a:gd name="T19" fmla="*/ 3 h 61"/>
              <a:gd name="T20" fmla="*/ 4 w 60"/>
              <a:gd name="T21" fmla="*/ 6 h 61"/>
              <a:gd name="T22" fmla="*/ 4 w 60"/>
              <a:gd name="T23" fmla="*/ 6 h 61"/>
              <a:gd name="T24" fmla="*/ 1 w 60"/>
              <a:gd name="T25" fmla="*/ 6 h 61"/>
              <a:gd name="T26" fmla="*/ 0 w 60"/>
              <a:gd name="T27" fmla="*/ 4 h 61"/>
              <a:gd name="T28" fmla="*/ 10 w 60"/>
              <a:gd name="T29" fmla="*/ 10 h 61"/>
              <a:gd name="T30" fmla="*/ 19 w 60"/>
              <a:gd name="T31" fmla="*/ 18 h 61"/>
              <a:gd name="T32" fmla="*/ 19 w 60"/>
              <a:gd name="T33" fmla="*/ 20 h 61"/>
              <a:gd name="T34" fmla="*/ 19 w 60"/>
              <a:gd name="T35" fmla="*/ 20 h 61"/>
              <a:gd name="T36" fmla="*/ 16 w 60"/>
              <a:gd name="T37" fmla="*/ 20 h 61"/>
              <a:gd name="T38" fmla="*/ 8 w 60"/>
              <a:gd name="T39" fmla="*/ 12 h 61"/>
              <a:gd name="T40" fmla="*/ 8 w 60"/>
              <a:gd name="T41" fmla="*/ 10 h 61"/>
              <a:gd name="T42" fmla="*/ 8 w 60"/>
              <a:gd name="T43" fmla="*/ 10 h 61"/>
              <a:gd name="T44" fmla="*/ 10 w 60"/>
              <a:gd name="T45" fmla="*/ 10 h 61"/>
              <a:gd name="T46" fmla="*/ 25 w 60"/>
              <a:gd name="T47" fmla="*/ 24 h 61"/>
              <a:gd name="T48" fmla="*/ 34 w 60"/>
              <a:gd name="T49" fmla="*/ 32 h 61"/>
              <a:gd name="T50" fmla="*/ 34 w 60"/>
              <a:gd name="T51" fmla="*/ 35 h 61"/>
              <a:gd name="T52" fmla="*/ 34 w 60"/>
              <a:gd name="T53" fmla="*/ 35 h 61"/>
              <a:gd name="T54" fmla="*/ 32 w 60"/>
              <a:gd name="T55" fmla="*/ 35 h 61"/>
              <a:gd name="T56" fmla="*/ 23 w 60"/>
              <a:gd name="T57" fmla="*/ 27 h 61"/>
              <a:gd name="T58" fmla="*/ 23 w 60"/>
              <a:gd name="T59" fmla="*/ 24 h 61"/>
              <a:gd name="T60" fmla="*/ 23 w 60"/>
              <a:gd name="T61" fmla="*/ 24 h 61"/>
              <a:gd name="T62" fmla="*/ 25 w 60"/>
              <a:gd name="T63" fmla="*/ 24 h 61"/>
              <a:gd name="T64" fmla="*/ 41 w 60"/>
              <a:gd name="T65" fmla="*/ 39 h 61"/>
              <a:gd name="T66" fmla="*/ 49 w 60"/>
              <a:gd name="T67" fmla="*/ 47 h 61"/>
              <a:gd name="T68" fmla="*/ 49 w 60"/>
              <a:gd name="T69" fmla="*/ 49 h 61"/>
              <a:gd name="T70" fmla="*/ 49 w 60"/>
              <a:gd name="T71" fmla="*/ 49 h 61"/>
              <a:gd name="T72" fmla="*/ 47 w 60"/>
              <a:gd name="T73" fmla="*/ 49 h 61"/>
              <a:gd name="T74" fmla="*/ 38 w 60"/>
              <a:gd name="T75" fmla="*/ 41 h 61"/>
              <a:gd name="T76" fmla="*/ 38 w 60"/>
              <a:gd name="T77" fmla="*/ 39 h 61"/>
              <a:gd name="T78" fmla="*/ 38 w 60"/>
              <a:gd name="T79" fmla="*/ 39 h 61"/>
              <a:gd name="T80" fmla="*/ 41 w 60"/>
              <a:gd name="T81" fmla="*/ 3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1">
                <a:moveTo>
                  <a:pt x="60" y="57"/>
                </a:moveTo>
                <a:cubicBezTo>
                  <a:pt x="60" y="61"/>
                  <a:pt x="60" y="61"/>
                  <a:pt x="60" y="61"/>
                </a:cubicBezTo>
                <a:cubicBezTo>
                  <a:pt x="58" y="59"/>
                  <a:pt x="56" y="57"/>
                  <a:pt x="53" y="55"/>
                </a:cubicBezTo>
                <a:cubicBezTo>
                  <a:pt x="53" y="55"/>
                  <a:pt x="53" y="54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4" y="52"/>
                  <a:pt x="55" y="52"/>
                  <a:pt x="56" y="53"/>
                </a:cubicBezTo>
                <a:cubicBezTo>
                  <a:pt x="57" y="54"/>
                  <a:pt x="58" y="56"/>
                  <a:pt x="60" y="57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6"/>
                </a:cubicBezTo>
                <a:cubicBezTo>
                  <a:pt x="1" y="5"/>
                  <a:pt x="0" y="5"/>
                  <a:pt x="0" y="4"/>
                </a:cubicBezTo>
                <a:close/>
                <a:moveTo>
                  <a:pt x="10" y="10"/>
                </a:moveTo>
                <a:cubicBezTo>
                  <a:pt x="13" y="12"/>
                  <a:pt x="16" y="15"/>
                  <a:pt x="19" y="18"/>
                </a:cubicBezTo>
                <a:cubicBezTo>
                  <a:pt x="19" y="18"/>
                  <a:pt x="19" y="19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7" y="21"/>
                  <a:pt x="16" y="20"/>
                </a:cubicBezTo>
                <a:cubicBezTo>
                  <a:pt x="14" y="17"/>
                  <a:pt x="11" y="15"/>
                  <a:pt x="8" y="12"/>
                </a:cubicBezTo>
                <a:cubicBezTo>
                  <a:pt x="7" y="11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10" y="10"/>
                </a:cubicBezTo>
                <a:close/>
                <a:moveTo>
                  <a:pt x="25" y="24"/>
                </a:moveTo>
                <a:cubicBezTo>
                  <a:pt x="28" y="27"/>
                  <a:pt x="31" y="30"/>
                  <a:pt x="34" y="32"/>
                </a:cubicBezTo>
                <a:cubicBezTo>
                  <a:pt x="35" y="33"/>
                  <a:pt x="35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2" y="35"/>
                  <a:pt x="32" y="35"/>
                </a:cubicBezTo>
                <a:cubicBezTo>
                  <a:pt x="29" y="32"/>
                  <a:pt x="26" y="29"/>
                  <a:pt x="23" y="27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5" y="23"/>
                  <a:pt x="25" y="24"/>
                </a:cubicBezTo>
                <a:close/>
                <a:moveTo>
                  <a:pt x="41" y="39"/>
                </a:moveTo>
                <a:cubicBezTo>
                  <a:pt x="43" y="41"/>
                  <a:pt x="46" y="44"/>
                  <a:pt x="49" y="47"/>
                </a:cubicBezTo>
                <a:cubicBezTo>
                  <a:pt x="50" y="47"/>
                  <a:pt x="50" y="48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8" y="50"/>
                  <a:pt x="47" y="50"/>
                  <a:pt x="47" y="49"/>
                </a:cubicBezTo>
                <a:cubicBezTo>
                  <a:pt x="44" y="46"/>
                  <a:pt x="41" y="44"/>
                  <a:pt x="38" y="41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8"/>
                  <a:pt x="40" y="38"/>
                  <a:pt x="41" y="3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15"/>
          <p:cNvSpPr>
            <a:spLocks/>
          </p:cNvSpPr>
          <p:nvPr/>
        </p:nvSpPr>
        <p:spPr bwMode="auto">
          <a:xfrm>
            <a:off x="1236062" y="3299594"/>
            <a:ext cx="1005279" cy="695730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303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3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A0D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Freeform 16"/>
          <p:cNvSpPr>
            <a:spLocks noEditPoints="1"/>
          </p:cNvSpPr>
          <p:nvPr/>
        </p:nvSpPr>
        <p:spPr bwMode="auto">
          <a:xfrm>
            <a:off x="1351934" y="3356746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Freeform 17"/>
          <p:cNvSpPr>
            <a:spLocks noEditPoints="1"/>
          </p:cNvSpPr>
          <p:nvPr/>
        </p:nvSpPr>
        <p:spPr bwMode="auto">
          <a:xfrm>
            <a:off x="1351934" y="3934588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>
            <a:off x="1667806" y="2924946"/>
            <a:ext cx="463520" cy="1041291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2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A0D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19"/>
          <p:cNvSpPr>
            <a:spLocks noEditPoints="1"/>
          </p:cNvSpPr>
          <p:nvPr/>
        </p:nvSpPr>
        <p:spPr bwMode="auto">
          <a:xfrm>
            <a:off x="1667806" y="3542464"/>
            <a:ext cx="463520" cy="368674"/>
          </a:xfrm>
          <a:custGeom>
            <a:avLst/>
            <a:gdLst>
              <a:gd name="T0" fmla="*/ 60 w 60"/>
              <a:gd name="T1" fmla="*/ 57 h 61"/>
              <a:gd name="T2" fmla="*/ 60 w 60"/>
              <a:gd name="T3" fmla="*/ 61 h 61"/>
              <a:gd name="T4" fmla="*/ 53 w 60"/>
              <a:gd name="T5" fmla="*/ 55 h 61"/>
              <a:gd name="T6" fmla="*/ 53 w 60"/>
              <a:gd name="T7" fmla="*/ 53 h 61"/>
              <a:gd name="T8" fmla="*/ 53 w 60"/>
              <a:gd name="T9" fmla="*/ 53 h 61"/>
              <a:gd name="T10" fmla="*/ 56 w 60"/>
              <a:gd name="T11" fmla="*/ 53 h 61"/>
              <a:gd name="T12" fmla="*/ 60 w 60"/>
              <a:gd name="T13" fmla="*/ 57 h 61"/>
              <a:gd name="T14" fmla="*/ 0 w 60"/>
              <a:gd name="T15" fmla="*/ 4 h 61"/>
              <a:gd name="T16" fmla="*/ 0 w 60"/>
              <a:gd name="T17" fmla="*/ 0 h 61"/>
              <a:gd name="T18" fmla="*/ 3 w 60"/>
              <a:gd name="T19" fmla="*/ 3 h 61"/>
              <a:gd name="T20" fmla="*/ 4 w 60"/>
              <a:gd name="T21" fmla="*/ 6 h 61"/>
              <a:gd name="T22" fmla="*/ 4 w 60"/>
              <a:gd name="T23" fmla="*/ 6 h 61"/>
              <a:gd name="T24" fmla="*/ 1 w 60"/>
              <a:gd name="T25" fmla="*/ 6 h 61"/>
              <a:gd name="T26" fmla="*/ 0 w 60"/>
              <a:gd name="T27" fmla="*/ 4 h 61"/>
              <a:gd name="T28" fmla="*/ 10 w 60"/>
              <a:gd name="T29" fmla="*/ 10 h 61"/>
              <a:gd name="T30" fmla="*/ 19 w 60"/>
              <a:gd name="T31" fmla="*/ 18 h 61"/>
              <a:gd name="T32" fmla="*/ 19 w 60"/>
              <a:gd name="T33" fmla="*/ 20 h 61"/>
              <a:gd name="T34" fmla="*/ 19 w 60"/>
              <a:gd name="T35" fmla="*/ 20 h 61"/>
              <a:gd name="T36" fmla="*/ 16 w 60"/>
              <a:gd name="T37" fmla="*/ 20 h 61"/>
              <a:gd name="T38" fmla="*/ 8 w 60"/>
              <a:gd name="T39" fmla="*/ 12 h 61"/>
              <a:gd name="T40" fmla="*/ 8 w 60"/>
              <a:gd name="T41" fmla="*/ 10 h 61"/>
              <a:gd name="T42" fmla="*/ 8 w 60"/>
              <a:gd name="T43" fmla="*/ 10 h 61"/>
              <a:gd name="T44" fmla="*/ 10 w 60"/>
              <a:gd name="T45" fmla="*/ 10 h 61"/>
              <a:gd name="T46" fmla="*/ 25 w 60"/>
              <a:gd name="T47" fmla="*/ 24 h 61"/>
              <a:gd name="T48" fmla="*/ 34 w 60"/>
              <a:gd name="T49" fmla="*/ 32 h 61"/>
              <a:gd name="T50" fmla="*/ 34 w 60"/>
              <a:gd name="T51" fmla="*/ 35 h 61"/>
              <a:gd name="T52" fmla="*/ 34 w 60"/>
              <a:gd name="T53" fmla="*/ 35 h 61"/>
              <a:gd name="T54" fmla="*/ 32 w 60"/>
              <a:gd name="T55" fmla="*/ 35 h 61"/>
              <a:gd name="T56" fmla="*/ 23 w 60"/>
              <a:gd name="T57" fmla="*/ 26 h 61"/>
              <a:gd name="T58" fmla="*/ 23 w 60"/>
              <a:gd name="T59" fmla="*/ 24 h 61"/>
              <a:gd name="T60" fmla="*/ 23 w 60"/>
              <a:gd name="T61" fmla="*/ 24 h 61"/>
              <a:gd name="T62" fmla="*/ 25 w 60"/>
              <a:gd name="T63" fmla="*/ 24 h 61"/>
              <a:gd name="T64" fmla="*/ 41 w 60"/>
              <a:gd name="T65" fmla="*/ 39 h 61"/>
              <a:gd name="T66" fmla="*/ 49 w 60"/>
              <a:gd name="T67" fmla="*/ 47 h 61"/>
              <a:gd name="T68" fmla="*/ 49 w 60"/>
              <a:gd name="T69" fmla="*/ 49 h 61"/>
              <a:gd name="T70" fmla="*/ 49 w 60"/>
              <a:gd name="T71" fmla="*/ 49 h 61"/>
              <a:gd name="T72" fmla="*/ 47 w 60"/>
              <a:gd name="T73" fmla="*/ 49 h 61"/>
              <a:gd name="T74" fmla="*/ 38 w 60"/>
              <a:gd name="T75" fmla="*/ 41 h 61"/>
              <a:gd name="T76" fmla="*/ 38 w 60"/>
              <a:gd name="T77" fmla="*/ 39 h 61"/>
              <a:gd name="T78" fmla="*/ 38 w 60"/>
              <a:gd name="T79" fmla="*/ 39 h 61"/>
              <a:gd name="T80" fmla="*/ 41 w 60"/>
              <a:gd name="T81" fmla="*/ 3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1">
                <a:moveTo>
                  <a:pt x="60" y="57"/>
                </a:moveTo>
                <a:cubicBezTo>
                  <a:pt x="60" y="61"/>
                  <a:pt x="60" y="61"/>
                  <a:pt x="60" y="61"/>
                </a:cubicBezTo>
                <a:cubicBezTo>
                  <a:pt x="58" y="59"/>
                  <a:pt x="56" y="57"/>
                  <a:pt x="53" y="55"/>
                </a:cubicBezTo>
                <a:cubicBezTo>
                  <a:pt x="53" y="55"/>
                  <a:pt x="53" y="54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4" y="52"/>
                  <a:pt x="55" y="52"/>
                  <a:pt x="56" y="53"/>
                </a:cubicBezTo>
                <a:cubicBezTo>
                  <a:pt x="57" y="54"/>
                  <a:pt x="58" y="55"/>
                  <a:pt x="60" y="57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6"/>
                </a:cubicBezTo>
                <a:cubicBezTo>
                  <a:pt x="1" y="5"/>
                  <a:pt x="0" y="5"/>
                  <a:pt x="0" y="4"/>
                </a:cubicBezTo>
                <a:close/>
                <a:moveTo>
                  <a:pt x="10" y="10"/>
                </a:moveTo>
                <a:cubicBezTo>
                  <a:pt x="13" y="12"/>
                  <a:pt x="16" y="15"/>
                  <a:pt x="19" y="18"/>
                </a:cubicBezTo>
                <a:cubicBezTo>
                  <a:pt x="19" y="18"/>
                  <a:pt x="19" y="19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7" y="21"/>
                  <a:pt x="16" y="20"/>
                </a:cubicBezTo>
                <a:cubicBezTo>
                  <a:pt x="14" y="17"/>
                  <a:pt x="11" y="15"/>
                  <a:pt x="8" y="12"/>
                </a:cubicBezTo>
                <a:cubicBezTo>
                  <a:pt x="7" y="11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10" y="10"/>
                </a:cubicBezTo>
                <a:close/>
                <a:moveTo>
                  <a:pt x="25" y="24"/>
                </a:moveTo>
                <a:cubicBezTo>
                  <a:pt x="28" y="27"/>
                  <a:pt x="31" y="29"/>
                  <a:pt x="34" y="32"/>
                </a:cubicBezTo>
                <a:cubicBezTo>
                  <a:pt x="35" y="33"/>
                  <a:pt x="35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2" y="35"/>
                  <a:pt x="32" y="35"/>
                </a:cubicBezTo>
                <a:cubicBezTo>
                  <a:pt x="29" y="32"/>
                  <a:pt x="26" y="29"/>
                  <a:pt x="23" y="26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3"/>
                  <a:pt x="25" y="23"/>
                  <a:pt x="25" y="24"/>
                </a:cubicBezTo>
                <a:close/>
                <a:moveTo>
                  <a:pt x="41" y="39"/>
                </a:moveTo>
                <a:cubicBezTo>
                  <a:pt x="43" y="41"/>
                  <a:pt x="46" y="44"/>
                  <a:pt x="49" y="47"/>
                </a:cubicBezTo>
                <a:cubicBezTo>
                  <a:pt x="50" y="47"/>
                  <a:pt x="50" y="48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8" y="50"/>
                  <a:pt x="47" y="50"/>
                  <a:pt x="47" y="49"/>
                </a:cubicBezTo>
                <a:cubicBezTo>
                  <a:pt x="44" y="46"/>
                  <a:pt x="41" y="44"/>
                  <a:pt x="38" y="41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8"/>
                  <a:pt x="40" y="38"/>
                  <a:pt x="41" y="3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20"/>
          <p:cNvSpPr>
            <a:spLocks/>
          </p:cNvSpPr>
          <p:nvPr/>
        </p:nvSpPr>
        <p:spPr bwMode="auto">
          <a:xfrm>
            <a:off x="1236062" y="1653150"/>
            <a:ext cx="1005279" cy="695730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298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29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7E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Freeform 21"/>
          <p:cNvSpPr>
            <a:spLocks noEditPoints="1"/>
          </p:cNvSpPr>
          <p:nvPr/>
        </p:nvSpPr>
        <p:spPr bwMode="auto">
          <a:xfrm>
            <a:off x="1351934" y="1710302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Freeform 22"/>
          <p:cNvSpPr>
            <a:spLocks noEditPoints="1"/>
          </p:cNvSpPr>
          <p:nvPr/>
        </p:nvSpPr>
        <p:spPr bwMode="auto">
          <a:xfrm>
            <a:off x="1351934" y="2259557"/>
            <a:ext cx="928521" cy="18493"/>
          </a:xfrm>
          <a:custGeom>
            <a:avLst/>
            <a:gdLst>
              <a:gd name="T0" fmla="*/ 1 w 120"/>
              <a:gd name="T1" fmla="*/ 0 h 3"/>
              <a:gd name="T2" fmla="*/ 13 w 120"/>
              <a:gd name="T3" fmla="*/ 0 h 3"/>
              <a:gd name="T4" fmla="*/ 15 w 120"/>
              <a:gd name="T5" fmla="*/ 2 h 3"/>
              <a:gd name="T6" fmla="*/ 15 w 120"/>
              <a:gd name="T7" fmla="*/ 2 h 3"/>
              <a:gd name="T8" fmla="*/ 13 w 120"/>
              <a:gd name="T9" fmla="*/ 3 h 3"/>
              <a:gd name="T10" fmla="*/ 1 w 120"/>
              <a:gd name="T11" fmla="*/ 3 h 3"/>
              <a:gd name="T12" fmla="*/ 0 w 120"/>
              <a:gd name="T13" fmla="*/ 2 h 3"/>
              <a:gd name="T14" fmla="*/ 0 w 120"/>
              <a:gd name="T15" fmla="*/ 2 h 3"/>
              <a:gd name="T16" fmla="*/ 1 w 120"/>
              <a:gd name="T17" fmla="*/ 0 h 3"/>
              <a:gd name="T18" fmla="*/ 22 w 120"/>
              <a:gd name="T19" fmla="*/ 0 h 3"/>
              <a:gd name="T20" fmla="*/ 34 w 120"/>
              <a:gd name="T21" fmla="*/ 0 h 3"/>
              <a:gd name="T22" fmla="*/ 36 w 120"/>
              <a:gd name="T23" fmla="*/ 2 h 3"/>
              <a:gd name="T24" fmla="*/ 36 w 120"/>
              <a:gd name="T25" fmla="*/ 2 h 3"/>
              <a:gd name="T26" fmla="*/ 34 w 120"/>
              <a:gd name="T27" fmla="*/ 3 h 3"/>
              <a:gd name="T28" fmla="*/ 22 w 120"/>
              <a:gd name="T29" fmla="*/ 3 h 3"/>
              <a:gd name="T30" fmla="*/ 21 w 120"/>
              <a:gd name="T31" fmla="*/ 2 h 3"/>
              <a:gd name="T32" fmla="*/ 21 w 120"/>
              <a:gd name="T33" fmla="*/ 2 h 3"/>
              <a:gd name="T34" fmla="*/ 22 w 120"/>
              <a:gd name="T35" fmla="*/ 0 h 3"/>
              <a:gd name="T36" fmla="*/ 43 w 120"/>
              <a:gd name="T37" fmla="*/ 0 h 3"/>
              <a:gd name="T38" fmla="*/ 55 w 120"/>
              <a:gd name="T39" fmla="*/ 0 h 3"/>
              <a:gd name="T40" fmla="*/ 57 w 120"/>
              <a:gd name="T41" fmla="*/ 2 h 3"/>
              <a:gd name="T42" fmla="*/ 57 w 120"/>
              <a:gd name="T43" fmla="*/ 2 h 3"/>
              <a:gd name="T44" fmla="*/ 55 w 120"/>
              <a:gd name="T45" fmla="*/ 3 h 3"/>
              <a:gd name="T46" fmla="*/ 43 w 120"/>
              <a:gd name="T47" fmla="*/ 3 h 3"/>
              <a:gd name="T48" fmla="*/ 42 w 120"/>
              <a:gd name="T49" fmla="*/ 2 h 3"/>
              <a:gd name="T50" fmla="*/ 42 w 120"/>
              <a:gd name="T51" fmla="*/ 2 h 3"/>
              <a:gd name="T52" fmla="*/ 43 w 120"/>
              <a:gd name="T53" fmla="*/ 0 h 3"/>
              <a:gd name="T54" fmla="*/ 64 w 120"/>
              <a:gd name="T55" fmla="*/ 0 h 3"/>
              <a:gd name="T56" fmla="*/ 76 w 120"/>
              <a:gd name="T57" fmla="*/ 0 h 3"/>
              <a:gd name="T58" fmla="*/ 78 w 120"/>
              <a:gd name="T59" fmla="*/ 2 h 3"/>
              <a:gd name="T60" fmla="*/ 78 w 120"/>
              <a:gd name="T61" fmla="*/ 2 h 3"/>
              <a:gd name="T62" fmla="*/ 76 w 120"/>
              <a:gd name="T63" fmla="*/ 3 h 3"/>
              <a:gd name="T64" fmla="*/ 64 w 120"/>
              <a:gd name="T65" fmla="*/ 3 h 3"/>
              <a:gd name="T66" fmla="*/ 63 w 120"/>
              <a:gd name="T67" fmla="*/ 2 h 3"/>
              <a:gd name="T68" fmla="*/ 63 w 120"/>
              <a:gd name="T69" fmla="*/ 2 h 3"/>
              <a:gd name="T70" fmla="*/ 64 w 120"/>
              <a:gd name="T71" fmla="*/ 0 h 3"/>
              <a:gd name="T72" fmla="*/ 85 w 120"/>
              <a:gd name="T73" fmla="*/ 0 h 3"/>
              <a:gd name="T74" fmla="*/ 97 w 120"/>
              <a:gd name="T75" fmla="*/ 0 h 3"/>
              <a:gd name="T76" fmla="*/ 99 w 120"/>
              <a:gd name="T77" fmla="*/ 2 h 3"/>
              <a:gd name="T78" fmla="*/ 99 w 120"/>
              <a:gd name="T79" fmla="*/ 2 h 3"/>
              <a:gd name="T80" fmla="*/ 97 w 120"/>
              <a:gd name="T81" fmla="*/ 3 h 3"/>
              <a:gd name="T82" fmla="*/ 85 w 120"/>
              <a:gd name="T83" fmla="*/ 3 h 3"/>
              <a:gd name="T84" fmla="*/ 84 w 120"/>
              <a:gd name="T85" fmla="*/ 2 h 3"/>
              <a:gd name="T86" fmla="*/ 84 w 120"/>
              <a:gd name="T87" fmla="*/ 2 h 3"/>
              <a:gd name="T88" fmla="*/ 85 w 120"/>
              <a:gd name="T89" fmla="*/ 0 h 3"/>
              <a:gd name="T90" fmla="*/ 106 w 120"/>
              <a:gd name="T91" fmla="*/ 0 h 3"/>
              <a:gd name="T92" fmla="*/ 118 w 120"/>
              <a:gd name="T93" fmla="*/ 0 h 3"/>
              <a:gd name="T94" fmla="*/ 120 w 120"/>
              <a:gd name="T95" fmla="*/ 2 h 3"/>
              <a:gd name="T96" fmla="*/ 120 w 120"/>
              <a:gd name="T97" fmla="*/ 2 h 3"/>
              <a:gd name="T98" fmla="*/ 118 w 120"/>
              <a:gd name="T99" fmla="*/ 3 h 3"/>
              <a:gd name="T100" fmla="*/ 106 w 120"/>
              <a:gd name="T101" fmla="*/ 3 h 3"/>
              <a:gd name="T102" fmla="*/ 105 w 120"/>
              <a:gd name="T103" fmla="*/ 2 h 3"/>
              <a:gd name="T104" fmla="*/ 105 w 120"/>
              <a:gd name="T105" fmla="*/ 2 h 3"/>
              <a:gd name="T106" fmla="*/ 106 w 120"/>
              <a:gd name="T10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3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3"/>
                  <a:pt x="13" y="3"/>
                </a:cubicBezTo>
                <a:cubicBezTo>
                  <a:pt x="9" y="3"/>
                  <a:pt x="5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3"/>
                  <a:pt x="34" y="3"/>
                </a:cubicBezTo>
                <a:cubicBezTo>
                  <a:pt x="30" y="3"/>
                  <a:pt x="26" y="3"/>
                  <a:pt x="22" y="3"/>
                </a:cubicBezTo>
                <a:cubicBezTo>
                  <a:pt x="21" y="3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3"/>
                  <a:pt x="55" y="3"/>
                </a:cubicBezTo>
                <a:cubicBezTo>
                  <a:pt x="51" y="3"/>
                  <a:pt x="47" y="3"/>
                  <a:pt x="43" y="3"/>
                </a:cubicBezTo>
                <a:cubicBezTo>
                  <a:pt x="42" y="3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3"/>
                  <a:pt x="76" y="3"/>
                </a:cubicBezTo>
                <a:cubicBezTo>
                  <a:pt x="72" y="3"/>
                  <a:pt x="68" y="3"/>
                  <a:pt x="64" y="3"/>
                </a:cubicBezTo>
                <a:cubicBezTo>
                  <a:pt x="63" y="3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3"/>
                  <a:pt x="97" y="3"/>
                </a:cubicBezTo>
                <a:cubicBezTo>
                  <a:pt x="93" y="3"/>
                  <a:pt x="89" y="3"/>
                  <a:pt x="85" y="3"/>
                </a:cubicBezTo>
                <a:cubicBezTo>
                  <a:pt x="84" y="3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3"/>
                  <a:pt x="118" y="3"/>
                </a:cubicBezTo>
                <a:cubicBezTo>
                  <a:pt x="114" y="3"/>
                  <a:pt x="110" y="3"/>
                  <a:pt x="106" y="3"/>
                </a:cubicBezTo>
                <a:cubicBezTo>
                  <a:pt x="105" y="3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Freeform 23"/>
          <p:cNvSpPr>
            <a:spLocks/>
          </p:cNvSpPr>
          <p:nvPr/>
        </p:nvSpPr>
        <p:spPr bwMode="auto">
          <a:xfrm>
            <a:off x="1667806" y="1278502"/>
            <a:ext cx="463520" cy="1041291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2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7E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Freeform 24"/>
          <p:cNvSpPr>
            <a:spLocks noEditPoints="1"/>
          </p:cNvSpPr>
          <p:nvPr/>
        </p:nvSpPr>
        <p:spPr bwMode="auto">
          <a:xfrm>
            <a:off x="1667806" y="1900789"/>
            <a:ext cx="463520" cy="375606"/>
          </a:xfrm>
          <a:custGeom>
            <a:avLst/>
            <a:gdLst>
              <a:gd name="T0" fmla="*/ 60 w 60"/>
              <a:gd name="T1" fmla="*/ 57 h 62"/>
              <a:gd name="T2" fmla="*/ 60 w 60"/>
              <a:gd name="T3" fmla="*/ 62 h 62"/>
              <a:gd name="T4" fmla="*/ 53 w 60"/>
              <a:gd name="T5" fmla="*/ 56 h 62"/>
              <a:gd name="T6" fmla="*/ 53 w 60"/>
              <a:gd name="T7" fmla="*/ 54 h 62"/>
              <a:gd name="T8" fmla="*/ 53 w 60"/>
              <a:gd name="T9" fmla="*/ 54 h 62"/>
              <a:gd name="T10" fmla="*/ 56 w 60"/>
              <a:gd name="T11" fmla="*/ 54 h 62"/>
              <a:gd name="T12" fmla="*/ 60 w 60"/>
              <a:gd name="T13" fmla="*/ 57 h 62"/>
              <a:gd name="T14" fmla="*/ 0 w 60"/>
              <a:gd name="T15" fmla="*/ 5 h 62"/>
              <a:gd name="T16" fmla="*/ 0 w 60"/>
              <a:gd name="T17" fmla="*/ 0 h 62"/>
              <a:gd name="T18" fmla="*/ 3 w 60"/>
              <a:gd name="T19" fmla="*/ 4 h 62"/>
              <a:gd name="T20" fmla="*/ 4 w 60"/>
              <a:gd name="T21" fmla="*/ 6 h 62"/>
              <a:gd name="T22" fmla="*/ 4 w 60"/>
              <a:gd name="T23" fmla="*/ 6 h 62"/>
              <a:gd name="T24" fmla="*/ 1 w 60"/>
              <a:gd name="T25" fmla="*/ 6 h 62"/>
              <a:gd name="T26" fmla="*/ 0 w 60"/>
              <a:gd name="T27" fmla="*/ 5 h 62"/>
              <a:gd name="T28" fmla="*/ 10 w 60"/>
              <a:gd name="T29" fmla="*/ 10 h 62"/>
              <a:gd name="T30" fmla="*/ 19 w 60"/>
              <a:gd name="T31" fmla="*/ 18 h 62"/>
              <a:gd name="T32" fmla="*/ 19 w 60"/>
              <a:gd name="T33" fmla="*/ 21 h 62"/>
              <a:gd name="T34" fmla="*/ 19 w 60"/>
              <a:gd name="T35" fmla="*/ 21 h 62"/>
              <a:gd name="T36" fmla="*/ 16 w 60"/>
              <a:gd name="T37" fmla="*/ 21 h 62"/>
              <a:gd name="T38" fmla="*/ 8 w 60"/>
              <a:gd name="T39" fmla="*/ 13 h 62"/>
              <a:gd name="T40" fmla="*/ 8 w 60"/>
              <a:gd name="T41" fmla="*/ 10 h 62"/>
              <a:gd name="T42" fmla="*/ 8 w 60"/>
              <a:gd name="T43" fmla="*/ 10 h 62"/>
              <a:gd name="T44" fmla="*/ 10 w 60"/>
              <a:gd name="T45" fmla="*/ 10 h 62"/>
              <a:gd name="T46" fmla="*/ 25 w 60"/>
              <a:gd name="T47" fmla="*/ 25 h 62"/>
              <a:gd name="T48" fmla="*/ 34 w 60"/>
              <a:gd name="T49" fmla="*/ 33 h 62"/>
              <a:gd name="T50" fmla="*/ 34 w 60"/>
              <a:gd name="T51" fmla="*/ 35 h 62"/>
              <a:gd name="T52" fmla="*/ 34 w 60"/>
              <a:gd name="T53" fmla="*/ 35 h 62"/>
              <a:gd name="T54" fmla="*/ 32 w 60"/>
              <a:gd name="T55" fmla="*/ 35 h 62"/>
              <a:gd name="T56" fmla="*/ 23 w 60"/>
              <a:gd name="T57" fmla="*/ 27 h 62"/>
              <a:gd name="T58" fmla="*/ 23 w 60"/>
              <a:gd name="T59" fmla="*/ 25 h 62"/>
              <a:gd name="T60" fmla="*/ 23 w 60"/>
              <a:gd name="T61" fmla="*/ 25 h 62"/>
              <a:gd name="T62" fmla="*/ 25 w 60"/>
              <a:gd name="T63" fmla="*/ 25 h 62"/>
              <a:gd name="T64" fmla="*/ 41 w 60"/>
              <a:gd name="T65" fmla="*/ 39 h 62"/>
              <a:gd name="T66" fmla="*/ 49 w 60"/>
              <a:gd name="T67" fmla="*/ 47 h 62"/>
              <a:gd name="T68" fmla="*/ 49 w 60"/>
              <a:gd name="T69" fmla="*/ 50 h 62"/>
              <a:gd name="T70" fmla="*/ 49 w 60"/>
              <a:gd name="T71" fmla="*/ 50 h 62"/>
              <a:gd name="T72" fmla="*/ 47 w 60"/>
              <a:gd name="T73" fmla="*/ 50 h 62"/>
              <a:gd name="T74" fmla="*/ 38 w 60"/>
              <a:gd name="T75" fmla="*/ 42 h 62"/>
              <a:gd name="T76" fmla="*/ 38 w 60"/>
              <a:gd name="T77" fmla="*/ 39 h 62"/>
              <a:gd name="T78" fmla="*/ 38 w 60"/>
              <a:gd name="T79" fmla="*/ 39 h 62"/>
              <a:gd name="T80" fmla="*/ 41 w 60"/>
              <a:gd name="T81" fmla="*/ 3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2">
                <a:moveTo>
                  <a:pt x="60" y="57"/>
                </a:moveTo>
                <a:cubicBezTo>
                  <a:pt x="60" y="62"/>
                  <a:pt x="60" y="62"/>
                  <a:pt x="60" y="62"/>
                </a:cubicBezTo>
                <a:cubicBezTo>
                  <a:pt x="58" y="60"/>
                  <a:pt x="56" y="58"/>
                  <a:pt x="53" y="56"/>
                </a:cubicBezTo>
                <a:cubicBezTo>
                  <a:pt x="53" y="56"/>
                  <a:pt x="53" y="55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4" y="53"/>
                  <a:pt x="55" y="53"/>
                  <a:pt x="56" y="54"/>
                </a:cubicBezTo>
                <a:cubicBezTo>
                  <a:pt x="57" y="55"/>
                  <a:pt x="58" y="56"/>
                  <a:pt x="60" y="57"/>
                </a:cubicBezTo>
                <a:close/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4" y="5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2" y="7"/>
                  <a:pt x="1" y="6"/>
                </a:cubicBezTo>
                <a:cubicBezTo>
                  <a:pt x="1" y="6"/>
                  <a:pt x="0" y="5"/>
                  <a:pt x="0" y="5"/>
                </a:cubicBezTo>
                <a:close/>
                <a:moveTo>
                  <a:pt x="10" y="10"/>
                </a:moveTo>
                <a:cubicBezTo>
                  <a:pt x="13" y="13"/>
                  <a:pt x="16" y="16"/>
                  <a:pt x="19" y="18"/>
                </a:cubicBezTo>
                <a:cubicBezTo>
                  <a:pt x="19" y="19"/>
                  <a:pt x="19" y="20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7" y="22"/>
                  <a:pt x="16" y="21"/>
                </a:cubicBezTo>
                <a:cubicBezTo>
                  <a:pt x="14" y="18"/>
                  <a:pt x="11" y="15"/>
                  <a:pt x="8" y="13"/>
                </a:cubicBezTo>
                <a:cubicBezTo>
                  <a:pt x="7" y="12"/>
                  <a:pt x="7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9" y="10"/>
                  <a:pt x="10" y="10"/>
                </a:cubicBezTo>
                <a:close/>
                <a:moveTo>
                  <a:pt x="25" y="25"/>
                </a:moveTo>
                <a:cubicBezTo>
                  <a:pt x="28" y="28"/>
                  <a:pt x="31" y="30"/>
                  <a:pt x="34" y="33"/>
                </a:cubicBezTo>
                <a:cubicBezTo>
                  <a:pt x="35" y="34"/>
                  <a:pt x="35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6"/>
                  <a:pt x="32" y="36"/>
                  <a:pt x="32" y="35"/>
                </a:cubicBezTo>
                <a:cubicBezTo>
                  <a:pt x="29" y="33"/>
                  <a:pt x="26" y="30"/>
                  <a:pt x="23" y="27"/>
                </a:cubicBezTo>
                <a:cubicBezTo>
                  <a:pt x="22" y="27"/>
                  <a:pt x="22" y="26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4"/>
                  <a:pt x="25" y="24"/>
                  <a:pt x="25" y="25"/>
                </a:cubicBezTo>
                <a:close/>
                <a:moveTo>
                  <a:pt x="41" y="39"/>
                </a:moveTo>
                <a:cubicBezTo>
                  <a:pt x="43" y="42"/>
                  <a:pt x="46" y="45"/>
                  <a:pt x="49" y="47"/>
                </a:cubicBezTo>
                <a:cubicBezTo>
                  <a:pt x="50" y="48"/>
                  <a:pt x="50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7" y="50"/>
                  <a:pt x="47" y="50"/>
                </a:cubicBezTo>
                <a:cubicBezTo>
                  <a:pt x="44" y="47"/>
                  <a:pt x="41" y="44"/>
                  <a:pt x="38" y="42"/>
                </a:cubicBezTo>
                <a:cubicBezTo>
                  <a:pt x="38" y="41"/>
                  <a:pt x="38" y="40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9"/>
                  <a:pt x="40" y="39"/>
                  <a:pt x="41" y="39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Freeform 25"/>
          <p:cNvSpPr>
            <a:spLocks/>
          </p:cNvSpPr>
          <p:nvPr/>
        </p:nvSpPr>
        <p:spPr bwMode="auto">
          <a:xfrm>
            <a:off x="1969165" y="764704"/>
            <a:ext cx="9855655" cy="5604844"/>
          </a:xfrm>
          <a:custGeom>
            <a:avLst/>
            <a:gdLst>
              <a:gd name="T0" fmla="*/ 0 w 4052"/>
              <a:gd name="T1" fmla="*/ 0 h 4320"/>
              <a:gd name="T2" fmla="*/ 4052 w 4052"/>
              <a:gd name="T3" fmla="*/ 0 h 4320"/>
              <a:gd name="T4" fmla="*/ 4052 w 4052"/>
              <a:gd name="T5" fmla="*/ 4320 h 4320"/>
              <a:gd name="T6" fmla="*/ 0 w 4052"/>
              <a:gd name="T7" fmla="*/ 4320 h 4320"/>
              <a:gd name="T8" fmla="*/ 0 w 4052"/>
              <a:gd name="T9" fmla="*/ 0 h 4320"/>
              <a:gd name="T10" fmla="*/ 0 w 4052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2" h="4320">
                <a:moveTo>
                  <a:pt x="0" y="0"/>
                </a:moveTo>
                <a:lnTo>
                  <a:pt x="4052" y="0"/>
                </a:lnTo>
                <a:lnTo>
                  <a:pt x="4052" y="4320"/>
                </a:lnTo>
                <a:lnTo>
                  <a:pt x="0" y="432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Freeform 26"/>
          <p:cNvSpPr>
            <a:spLocks/>
          </p:cNvSpPr>
          <p:nvPr/>
        </p:nvSpPr>
        <p:spPr bwMode="auto">
          <a:xfrm>
            <a:off x="1975741" y="1378512"/>
            <a:ext cx="1614946" cy="695730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Freeform 27"/>
          <p:cNvSpPr>
            <a:spLocks/>
          </p:cNvSpPr>
          <p:nvPr/>
        </p:nvSpPr>
        <p:spPr bwMode="auto">
          <a:xfrm>
            <a:off x="1667803" y="1209975"/>
            <a:ext cx="1817181" cy="695730"/>
          </a:xfrm>
          <a:custGeom>
            <a:avLst/>
            <a:gdLst>
              <a:gd name="T0" fmla="*/ 0 w 1231"/>
              <a:gd name="T1" fmla="*/ 0 h 602"/>
              <a:gd name="T2" fmla="*/ 1047 w 1231"/>
              <a:gd name="T3" fmla="*/ 0 h 602"/>
              <a:gd name="T4" fmla="*/ 1231 w 1231"/>
              <a:gd name="T5" fmla="*/ 299 h 602"/>
              <a:gd name="T6" fmla="*/ 1047 w 1231"/>
              <a:gd name="T7" fmla="*/ 602 h 602"/>
              <a:gd name="T8" fmla="*/ 0 w 1231"/>
              <a:gd name="T9" fmla="*/ 602 h 602"/>
              <a:gd name="T10" fmla="*/ 0 w 1231"/>
              <a:gd name="T11" fmla="*/ 0 h 602"/>
              <a:gd name="T12" fmla="*/ 0 w 123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Freeform 28"/>
          <p:cNvSpPr>
            <a:spLocks noEditPoints="1"/>
          </p:cNvSpPr>
          <p:nvPr/>
        </p:nvSpPr>
        <p:spPr bwMode="auto">
          <a:xfrm>
            <a:off x="1667805" y="1573767"/>
            <a:ext cx="1707943" cy="265816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3 h 44"/>
              <a:gd name="T4" fmla="*/ 19 w 221"/>
              <a:gd name="T5" fmla="*/ 41 h 44"/>
              <a:gd name="T6" fmla="*/ 17 w 221"/>
              <a:gd name="T7" fmla="*/ 43 h 44"/>
              <a:gd name="T8" fmla="*/ 196 w 221"/>
              <a:gd name="T9" fmla="*/ 43 h 44"/>
              <a:gd name="T10" fmla="*/ 198 w 221"/>
              <a:gd name="T11" fmla="*/ 37 h 44"/>
              <a:gd name="T12" fmla="*/ 195 w 221"/>
              <a:gd name="T13" fmla="*/ 37 h 44"/>
              <a:gd name="T14" fmla="*/ 186 w 221"/>
              <a:gd name="T15" fmla="*/ 41 h 44"/>
              <a:gd name="T16" fmla="*/ 185 w 221"/>
              <a:gd name="T17" fmla="*/ 43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4 h 44"/>
              <a:gd name="T24" fmla="*/ 214 w 221"/>
              <a:gd name="T25" fmla="*/ 13 h 44"/>
              <a:gd name="T26" fmla="*/ 219 w 221"/>
              <a:gd name="T27" fmla="*/ 1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2 h 44"/>
              <a:gd name="T34" fmla="*/ 209 w 221"/>
              <a:gd name="T35" fmla="*/ 21 h 44"/>
              <a:gd name="T36" fmla="*/ 209 w 221"/>
              <a:gd name="T37" fmla="*/ 19 h 44"/>
              <a:gd name="T38" fmla="*/ 0 w 221"/>
              <a:gd name="T39" fmla="*/ 41 h 44"/>
              <a:gd name="T40" fmla="*/ 8 w 221"/>
              <a:gd name="T41" fmla="*/ 44 h 44"/>
              <a:gd name="T42" fmla="*/ 10 w 221"/>
              <a:gd name="T43" fmla="*/ 43 h 44"/>
              <a:gd name="T44" fmla="*/ 0 w 221"/>
              <a:gd name="T45" fmla="*/ 41 h 44"/>
              <a:gd name="T46" fmla="*/ 51 w 221"/>
              <a:gd name="T47" fmla="*/ 44 h 44"/>
              <a:gd name="T48" fmla="*/ 53 w 221"/>
              <a:gd name="T49" fmla="*/ 43 h 44"/>
              <a:gd name="T50" fmla="*/ 40 w 221"/>
              <a:gd name="T51" fmla="*/ 41 h 44"/>
              <a:gd name="T52" fmla="*/ 38 w 221"/>
              <a:gd name="T53" fmla="*/ 43 h 44"/>
              <a:gd name="T54" fmla="*/ 60 w 221"/>
              <a:gd name="T55" fmla="*/ 44 h 44"/>
              <a:gd name="T56" fmla="*/ 74 w 221"/>
              <a:gd name="T57" fmla="*/ 43 h 44"/>
              <a:gd name="T58" fmla="*/ 72 w 221"/>
              <a:gd name="T59" fmla="*/ 41 h 44"/>
              <a:gd name="T60" fmla="*/ 59 w 221"/>
              <a:gd name="T61" fmla="*/ 43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3 h 44"/>
              <a:gd name="T68" fmla="*/ 81 w 221"/>
              <a:gd name="T69" fmla="*/ 41 h 44"/>
              <a:gd name="T70" fmla="*/ 80 w 221"/>
              <a:gd name="T71" fmla="*/ 43 h 44"/>
              <a:gd name="T72" fmla="*/ 102 w 221"/>
              <a:gd name="T73" fmla="*/ 44 h 44"/>
              <a:gd name="T74" fmla="*/ 116 w 221"/>
              <a:gd name="T75" fmla="*/ 43 h 44"/>
              <a:gd name="T76" fmla="*/ 114 w 221"/>
              <a:gd name="T77" fmla="*/ 41 h 44"/>
              <a:gd name="T78" fmla="*/ 101 w 221"/>
              <a:gd name="T79" fmla="*/ 43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3 h 44"/>
              <a:gd name="T86" fmla="*/ 123 w 221"/>
              <a:gd name="T87" fmla="*/ 41 h 44"/>
              <a:gd name="T88" fmla="*/ 122 w 221"/>
              <a:gd name="T89" fmla="*/ 43 h 44"/>
              <a:gd name="T90" fmla="*/ 144 w 221"/>
              <a:gd name="T91" fmla="*/ 44 h 44"/>
              <a:gd name="T92" fmla="*/ 158 w 221"/>
              <a:gd name="T93" fmla="*/ 43 h 44"/>
              <a:gd name="T94" fmla="*/ 156 w 221"/>
              <a:gd name="T95" fmla="*/ 41 h 44"/>
              <a:gd name="T96" fmla="*/ 143 w 221"/>
              <a:gd name="T97" fmla="*/ 43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3 h 44"/>
              <a:gd name="T104" fmla="*/ 165 w 221"/>
              <a:gd name="T105" fmla="*/ 41 h 44"/>
              <a:gd name="T106" fmla="*/ 164 w 221"/>
              <a:gd name="T10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4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2"/>
                  <a:pt x="31" y="41"/>
                  <a:pt x="30" y="41"/>
                </a:cubicBezTo>
                <a:cubicBezTo>
                  <a:pt x="26" y="41"/>
                  <a:pt x="22" y="41"/>
                  <a:pt x="19" y="41"/>
                </a:cubicBezTo>
                <a:cubicBezTo>
                  <a:pt x="18" y="41"/>
                  <a:pt x="17" y="42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4"/>
                  <a:pt x="18" y="44"/>
                  <a:pt x="19" y="44"/>
                </a:cubicBezTo>
                <a:close/>
                <a:moveTo>
                  <a:pt x="196" y="43"/>
                </a:moveTo>
                <a:cubicBezTo>
                  <a:pt x="196" y="42"/>
                  <a:pt x="197" y="40"/>
                  <a:pt x="198" y="39"/>
                </a:cubicBezTo>
                <a:cubicBezTo>
                  <a:pt x="199" y="38"/>
                  <a:pt x="198" y="37"/>
                  <a:pt x="198" y="37"/>
                </a:cubicBezTo>
                <a:cubicBezTo>
                  <a:pt x="198" y="37"/>
                  <a:pt x="198" y="37"/>
                  <a:pt x="198" y="37"/>
                </a:cubicBezTo>
                <a:cubicBezTo>
                  <a:pt x="197" y="36"/>
                  <a:pt x="196" y="37"/>
                  <a:pt x="195" y="37"/>
                </a:cubicBezTo>
                <a:cubicBezTo>
                  <a:pt x="195" y="39"/>
                  <a:pt x="194" y="40"/>
                  <a:pt x="193" y="41"/>
                </a:cubicBezTo>
                <a:cubicBezTo>
                  <a:pt x="190" y="41"/>
                  <a:pt x="190" y="41"/>
                  <a:pt x="186" y="41"/>
                </a:cubicBezTo>
                <a:cubicBezTo>
                  <a:pt x="186" y="41"/>
                  <a:pt x="185" y="42"/>
                  <a:pt x="185" y="43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85" y="44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4"/>
                  <a:pt x="196" y="43"/>
                </a:cubicBezTo>
                <a:close/>
                <a:moveTo>
                  <a:pt x="217" y="1"/>
                </a:moveTo>
                <a:cubicBezTo>
                  <a:pt x="215" y="5"/>
                  <a:pt x="213" y="8"/>
                  <a:pt x="211" y="12"/>
                </a:cubicBezTo>
                <a:cubicBezTo>
                  <a:pt x="211" y="12"/>
                  <a:pt x="211" y="13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3" y="14"/>
                  <a:pt x="214" y="13"/>
                </a:cubicBezTo>
                <a:cubicBezTo>
                  <a:pt x="216" y="10"/>
                  <a:pt x="218" y="7"/>
                  <a:pt x="220" y="3"/>
                </a:cubicBezTo>
                <a:cubicBezTo>
                  <a:pt x="221" y="2"/>
                  <a:pt x="220" y="1"/>
                  <a:pt x="219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19" y="0"/>
                  <a:pt x="218" y="1"/>
                  <a:pt x="217" y="1"/>
                </a:cubicBezTo>
                <a:close/>
                <a:moveTo>
                  <a:pt x="206" y="19"/>
                </a:moveTo>
                <a:cubicBezTo>
                  <a:pt x="204" y="23"/>
                  <a:pt x="202" y="26"/>
                  <a:pt x="200" y="29"/>
                </a:cubicBezTo>
                <a:cubicBezTo>
                  <a:pt x="200" y="30"/>
                  <a:pt x="200" y="31"/>
                  <a:pt x="201" y="32"/>
                </a:cubicBezTo>
                <a:cubicBezTo>
                  <a:pt x="201" y="32"/>
                  <a:pt x="201" y="32"/>
                  <a:pt x="201" y="32"/>
                </a:cubicBezTo>
                <a:cubicBezTo>
                  <a:pt x="201" y="32"/>
                  <a:pt x="203" y="32"/>
                  <a:pt x="203" y="31"/>
                </a:cubicBezTo>
                <a:cubicBezTo>
                  <a:pt x="205" y="28"/>
                  <a:pt x="207" y="24"/>
                  <a:pt x="209" y="21"/>
                </a:cubicBezTo>
                <a:cubicBezTo>
                  <a:pt x="210" y="20"/>
                  <a:pt x="209" y="19"/>
                  <a:pt x="209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08" y="18"/>
                  <a:pt x="207" y="19"/>
                  <a:pt x="206" y="19"/>
                </a:cubicBezTo>
                <a:close/>
                <a:moveTo>
                  <a:pt x="0" y="41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4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9" y="41"/>
                  <a:pt x="8" y="41"/>
                </a:cubicBezTo>
                <a:cubicBezTo>
                  <a:pt x="0" y="41"/>
                  <a:pt x="0" y="41"/>
                  <a:pt x="0" y="41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4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2"/>
                  <a:pt x="52" y="41"/>
                  <a:pt x="51" y="41"/>
                </a:cubicBezTo>
                <a:cubicBezTo>
                  <a:pt x="47" y="41"/>
                  <a:pt x="43" y="41"/>
                  <a:pt x="40" y="41"/>
                </a:cubicBezTo>
                <a:cubicBezTo>
                  <a:pt x="39" y="41"/>
                  <a:pt x="38" y="42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4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4" y="42"/>
                  <a:pt x="73" y="41"/>
                  <a:pt x="72" y="41"/>
                </a:cubicBezTo>
                <a:cubicBezTo>
                  <a:pt x="68" y="41"/>
                  <a:pt x="64" y="41"/>
                  <a:pt x="60" y="41"/>
                </a:cubicBezTo>
                <a:cubicBezTo>
                  <a:pt x="60" y="41"/>
                  <a:pt x="59" y="42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4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4"/>
                  <a:pt x="95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95" y="42"/>
                  <a:pt x="94" y="41"/>
                  <a:pt x="93" y="41"/>
                </a:cubicBezTo>
                <a:cubicBezTo>
                  <a:pt x="89" y="41"/>
                  <a:pt x="85" y="41"/>
                  <a:pt x="81" y="41"/>
                </a:cubicBezTo>
                <a:cubicBezTo>
                  <a:pt x="81" y="41"/>
                  <a:pt x="80" y="42"/>
                  <a:pt x="80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44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4"/>
                  <a:pt x="116" y="43"/>
                </a:cubicBezTo>
                <a:cubicBezTo>
                  <a:pt x="116" y="43"/>
                  <a:pt x="116" y="43"/>
                  <a:pt x="116" y="43"/>
                </a:cubicBezTo>
                <a:cubicBezTo>
                  <a:pt x="116" y="42"/>
                  <a:pt x="115" y="41"/>
                  <a:pt x="114" y="41"/>
                </a:cubicBezTo>
                <a:cubicBezTo>
                  <a:pt x="110" y="41"/>
                  <a:pt x="106" y="41"/>
                  <a:pt x="102" y="41"/>
                </a:cubicBezTo>
                <a:cubicBezTo>
                  <a:pt x="102" y="41"/>
                  <a:pt x="101" y="42"/>
                  <a:pt x="101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44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4"/>
                  <a:pt x="137" y="43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6" y="41"/>
                  <a:pt x="135" y="41"/>
                </a:cubicBezTo>
                <a:cubicBezTo>
                  <a:pt x="131" y="41"/>
                  <a:pt x="127" y="41"/>
                  <a:pt x="123" y="41"/>
                </a:cubicBezTo>
                <a:cubicBezTo>
                  <a:pt x="123" y="41"/>
                  <a:pt x="122" y="42"/>
                  <a:pt x="122" y="43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22" y="44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4"/>
                  <a:pt x="158" y="43"/>
                </a:cubicBezTo>
                <a:cubicBezTo>
                  <a:pt x="158" y="43"/>
                  <a:pt x="158" y="43"/>
                  <a:pt x="158" y="43"/>
                </a:cubicBezTo>
                <a:cubicBezTo>
                  <a:pt x="158" y="42"/>
                  <a:pt x="157" y="41"/>
                  <a:pt x="156" y="41"/>
                </a:cubicBezTo>
                <a:cubicBezTo>
                  <a:pt x="152" y="41"/>
                  <a:pt x="148" y="41"/>
                  <a:pt x="144" y="41"/>
                </a:cubicBezTo>
                <a:cubicBezTo>
                  <a:pt x="144" y="41"/>
                  <a:pt x="143" y="42"/>
                  <a:pt x="143" y="43"/>
                </a:cubicBezTo>
                <a:cubicBezTo>
                  <a:pt x="143" y="43"/>
                  <a:pt x="143" y="43"/>
                  <a:pt x="143" y="43"/>
                </a:cubicBezTo>
                <a:cubicBezTo>
                  <a:pt x="143" y="44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4"/>
                  <a:pt x="179" y="43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179" y="42"/>
                  <a:pt x="178" y="41"/>
                  <a:pt x="177" y="41"/>
                </a:cubicBezTo>
                <a:cubicBezTo>
                  <a:pt x="173" y="41"/>
                  <a:pt x="169" y="41"/>
                  <a:pt x="165" y="41"/>
                </a:cubicBezTo>
                <a:cubicBezTo>
                  <a:pt x="165" y="41"/>
                  <a:pt x="164" y="42"/>
                  <a:pt x="164" y="43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4"/>
                  <a:pt x="165" y="44"/>
                  <a:pt x="165" y="44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Freeform 29"/>
          <p:cNvSpPr>
            <a:spLocks noEditPoints="1"/>
          </p:cNvSpPr>
          <p:nvPr/>
        </p:nvSpPr>
        <p:spPr bwMode="auto">
          <a:xfrm>
            <a:off x="1667806" y="1280071"/>
            <a:ext cx="1738942" cy="314354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3 h 52"/>
              <a:gd name="T6" fmla="*/ 17 w 225"/>
              <a:gd name="T7" fmla="*/ 2 h 52"/>
              <a:gd name="T8" fmla="*/ 224 w 225"/>
              <a:gd name="T9" fmla="*/ 48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0 h 52"/>
              <a:gd name="T16" fmla="*/ 224 w 225"/>
              <a:gd name="T17" fmla="*/ 48 h 52"/>
              <a:gd name="T18" fmla="*/ 198 w 225"/>
              <a:gd name="T19" fmla="*/ 5 h 52"/>
              <a:gd name="T20" fmla="*/ 198 w 225"/>
              <a:gd name="T21" fmla="*/ 8 h 52"/>
              <a:gd name="T22" fmla="*/ 193 w 225"/>
              <a:gd name="T23" fmla="*/ 3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3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3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3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3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3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3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3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3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3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3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3"/>
                  <a:pt x="30" y="3"/>
                </a:cubicBezTo>
                <a:cubicBezTo>
                  <a:pt x="26" y="3"/>
                  <a:pt x="22" y="3"/>
                  <a:pt x="19" y="3"/>
                </a:cubicBezTo>
                <a:cubicBezTo>
                  <a:pt x="18" y="3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8"/>
                </a:moveTo>
                <a:cubicBezTo>
                  <a:pt x="224" y="48"/>
                  <a:pt x="224" y="48"/>
                  <a:pt x="224" y="48"/>
                </a:cubicBezTo>
                <a:cubicBezTo>
                  <a:pt x="225" y="48"/>
                  <a:pt x="225" y="49"/>
                  <a:pt x="225" y="50"/>
                </a:cubicBezTo>
                <a:cubicBezTo>
                  <a:pt x="225" y="50"/>
                  <a:pt x="225" y="50"/>
                  <a:pt x="225" y="50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1"/>
                  <a:pt x="222" y="50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8"/>
                  <a:pt x="224" y="48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5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3"/>
                </a:cubicBezTo>
                <a:cubicBezTo>
                  <a:pt x="190" y="3"/>
                  <a:pt x="190" y="3"/>
                  <a:pt x="186" y="3"/>
                </a:cubicBezTo>
                <a:cubicBezTo>
                  <a:pt x="186" y="3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6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0"/>
                  <a:pt x="214" y="31"/>
                </a:cubicBezTo>
                <a:cubicBezTo>
                  <a:pt x="216" y="34"/>
                  <a:pt x="218" y="38"/>
                  <a:pt x="220" y="41"/>
                </a:cubicBezTo>
                <a:cubicBezTo>
                  <a:pt x="221" y="42"/>
                  <a:pt x="220" y="43"/>
                  <a:pt x="219" y="43"/>
                </a:cubicBezTo>
                <a:cubicBezTo>
                  <a:pt x="219" y="43"/>
                  <a:pt x="219" y="43"/>
                  <a:pt x="219" y="43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8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2"/>
                  <a:pt x="203" y="13"/>
                </a:cubicBezTo>
                <a:cubicBezTo>
                  <a:pt x="205" y="17"/>
                  <a:pt x="207" y="20"/>
                  <a:pt x="209" y="23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3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3"/>
                  <a:pt x="8" y="3"/>
                </a:cubicBezTo>
                <a:cubicBezTo>
                  <a:pt x="0" y="3"/>
                  <a:pt x="0" y="3"/>
                  <a:pt x="0" y="3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3"/>
                  <a:pt x="51" y="3"/>
                </a:cubicBezTo>
                <a:cubicBezTo>
                  <a:pt x="47" y="3"/>
                  <a:pt x="43" y="3"/>
                  <a:pt x="40" y="3"/>
                </a:cubicBezTo>
                <a:cubicBezTo>
                  <a:pt x="39" y="3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3"/>
                  <a:pt x="72" y="3"/>
                </a:cubicBezTo>
                <a:cubicBezTo>
                  <a:pt x="68" y="3"/>
                  <a:pt x="64" y="3"/>
                  <a:pt x="60" y="3"/>
                </a:cubicBezTo>
                <a:cubicBezTo>
                  <a:pt x="60" y="3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3"/>
                  <a:pt x="93" y="3"/>
                </a:cubicBezTo>
                <a:cubicBezTo>
                  <a:pt x="89" y="3"/>
                  <a:pt x="85" y="3"/>
                  <a:pt x="81" y="3"/>
                </a:cubicBezTo>
                <a:cubicBezTo>
                  <a:pt x="81" y="3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3"/>
                  <a:pt x="114" y="3"/>
                </a:cubicBezTo>
                <a:cubicBezTo>
                  <a:pt x="110" y="3"/>
                  <a:pt x="106" y="3"/>
                  <a:pt x="102" y="3"/>
                </a:cubicBezTo>
                <a:cubicBezTo>
                  <a:pt x="102" y="3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3"/>
                  <a:pt x="135" y="3"/>
                </a:cubicBezTo>
                <a:cubicBezTo>
                  <a:pt x="131" y="3"/>
                  <a:pt x="127" y="3"/>
                  <a:pt x="123" y="3"/>
                </a:cubicBezTo>
                <a:cubicBezTo>
                  <a:pt x="123" y="3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3"/>
                  <a:pt x="156" y="3"/>
                </a:cubicBezTo>
                <a:cubicBezTo>
                  <a:pt x="152" y="3"/>
                  <a:pt x="148" y="3"/>
                  <a:pt x="144" y="3"/>
                </a:cubicBezTo>
                <a:cubicBezTo>
                  <a:pt x="144" y="3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3"/>
                  <a:pt x="177" y="3"/>
                </a:cubicBezTo>
                <a:cubicBezTo>
                  <a:pt x="173" y="3"/>
                  <a:pt x="169" y="3"/>
                  <a:pt x="165" y="3"/>
                </a:cubicBezTo>
                <a:cubicBezTo>
                  <a:pt x="165" y="3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Freeform 30"/>
          <p:cNvSpPr>
            <a:spLocks/>
          </p:cNvSpPr>
          <p:nvPr/>
        </p:nvSpPr>
        <p:spPr bwMode="auto">
          <a:xfrm>
            <a:off x="1975741" y="3024957"/>
            <a:ext cx="1614946" cy="695730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Freeform 31"/>
          <p:cNvSpPr>
            <a:spLocks/>
          </p:cNvSpPr>
          <p:nvPr/>
        </p:nvSpPr>
        <p:spPr bwMode="auto">
          <a:xfrm>
            <a:off x="1667803" y="2924944"/>
            <a:ext cx="1817181" cy="695730"/>
          </a:xfrm>
          <a:custGeom>
            <a:avLst/>
            <a:gdLst>
              <a:gd name="T0" fmla="*/ 0 w 1231"/>
              <a:gd name="T1" fmla="*/ 0 h 602"/>
              <a:gd name="T2" fmla="*/ 1047 w 1231"/>
              <a:gd name="T3" fmla="*/ 0 h 602"/>
              <a:gd name="T4" fmla="*/ 1231 w 1231"/>
              <a:gd name="T5" fmla="*/ 299 h 602"/>
              <a:gd name="T6" fmla="*/ 1047 w 1231"/>
              <a:gd name="T7" fmla="*/ 602 h 602"/>
              <a:gd name="T8" fmla="*/ 0 w 1231"/>
              <a:gd name="T9" fmla="*/ 602 h 602"/>
              <a:gd name="T10" fmla="*/ 0 w 1231"/>
              <a:gd name="T11" fmla="*/ 0 h 602"/>
              <a:gd name="T12" fmla="*/ 0 w 123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A0D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Freeform 12"/>
          <p:cNvSpPr>
            <a:spLocks noEditPoints="1"/>
          </p:cNvSpPr>
          <p:nvPr/>
        </p:nvSpPr>
        <p:spPr bwMode="auto">
          <a:xfrm>
            <a:off x="1376883" y="4824913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Freeform 32"/>
          <p:cNvSpPr>
            <a:spLocks noEditPoints="1"/>
          </p:cNvSpPr>
          <p:nvPr/>
        </p:nvSpPr>
        <p:spPr bwMode="auto">
          <a:xfrm>
            <a:off x="1667805" y="3299586"/>
            <a:ext cx="1707943" cy="266967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2 h 44"/>
              <a:gd name="T4" fmla="*/ 19 w 221"/>
              <a:gd name="T5" fmla="*/ 40 h 44"/>
              <a:gd name="T6" fmla="*/ 17 w 221"/>
              <a:gd name="T7" fmla="*/ 42 h 44"/>
              <a:gd name="T8" fmla="*/ 196 w 221"/>
              <a:gd name="T9" fmla="*/ 42 h 44"/>
              <a:gd name="T10" fmla="*/ 198 w 221"/>
              <a:gd name="T11" fmla="*/ 36 h 44"/>
              <a:gd name="T12" fmla="*/ 195 w 221"/>
              <a:gd name="T13" fmla="*/ 37 h 44"/>
              <a:gd name="T14" fmla="*/ 186 w 221"/>
              <a:gd name="T15" fmla="*/ 40 h 44"/>
              <a:gd name="T16" fmla="*/ 185 w 221"/>
              <a:gd name="T17" fmla="*/ 42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3 h 44"/>
              <a:gd name="T24" fmla="*/ 214 w 221"/>
              <a:gd name="T25" fmla="*/ 12 h 44"/>
              <a:gd name="T26" fmla="*/ 219 w 221"/>
              <a:gd name="T27" fmla="*/ 0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1 h 44"/>
              <a:gd name="T34" fmla="*/ 209 w 221"/>
              <a:gd name="T35" fmla="*/ 20 h 44"/>
              <a:gd name="T36" fmla="*/ 209 w 221"/>
              <a:gd name="T37" fmla="*/ 18 h 44"/>
              <a:gd name="T38" fmla="*/ 0 w 221"/>
              <a:gd name="T39" fmla="*/ 40 h 44"/>
              <a:gd name="T40" fmla="*/ 8 w 221"/>
              <a:gd name="T41" fmla="*/ 44 h 44"/>
              <a:gd name="T42" fmla="*/ 10 w 221"/>
              <a:gd name="T43" fmla="*/ 42 h 44"/>
              <a:gd name="T44" fmla="*/ 0 w 221"/>
              <a:gd name="T45" fmla="*/ 40 h 44"/>
              <a:gd name="T46" fmla="*/ 51 w 221"/>
              <a:gd name="T47" fmla="*/ 44 h 44"/>
              <a:gd name="T48" fmla="*/ 53 w 221"/>
              <a:gd name="T49" fmla="*/ 42 h 44"/>
              <a:gd name="T50" fmla="*/ 40 w 221"/>
              <a:gd name="T51" fmla="*/ 40 h 44"/>
              <a:gd name="T52" fmla="*/ 38 w 221"/>
              <a:gd name="T53" fmla="*/ 42 h 44"/>
              <a:gd name="T54" fmla="*/ 60 w 221"/>
              <a:gd name="T55" fmla="*/ 44 h 44"/>
              <a:gd name="T56" fmla="*/ 74 w 221"/>
              <a:gd name="T57" fmla="*/ 42 h 44"/>
              <a:gd name="T58" fmla="*/ 72 w 221"/>
              <a:gd name="T59" fmla="*/ 40 h 44"/>
              <a:gd name="T60" fmla="*/ 59 w 221"/>
              <a:gd name="T61" fmla="*/ 42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2 h 44"/>
              <a:gd name="T68" fmla="*/ 81 w 221"/>
              <a:gd name="T69" fmla="*/ 40 h 44"/>
              <a:gd name="T70" fmla="*/ 80 w 221"/>
              <a:gd name="T71" fmla="*/ 42 h 44"/>
              <a:gd name="T72" fmla="*/ 102 w 221"/>
              <a:gd name="T73" fmla="*/ 44 h 44"/>
              <a:gd name="T74" fmla="*/ 116 w 221"/>
              <a:gd name="T75" fmla="*/ 42 h 44"/>
              <a:gd name="T76" fmla="*/ 114 w 221"/>
              <a:gd name="T77" fmla="*/ 40 h 44"/>
              <a:gd name="T78" fmla="*/ 101 w 221"/>
              <a:gd name="T79" fmla="*/ 42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2 h 44"/>
              <a:gd name="T86" fmla="*/ 123 w 221"/>
              <a:gd name="T87" fmla="*/ 40 h 44"/>
              <a:gd name="T88" fmla="*/ 122 w 221"/>
              <a:gd name="T89" fmla="*/ 42 h 44"/>
              <a:gd name="T90" fmla="*/ 144 w 221"/>
              <a:gd name="T91" fmla="*/ 44 h 44"/>
              <a:gd name="T92" fmla="*/ 158 w 221"/>
              <a:gd name="T93" fmla="*/ 42 h 44"/>
              <a:gd name="T94" fmla="*/ 156 w 221"/>
              <a:gd name="T95" fmla="*/ 40 h 44"/>
              <a:gd name="T96" fmla="*/ 143 w 221"/>
              <a:gd name="T97" fmla="*/ 42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2 h 44"/>
              <a:gd name="T104" fmla="*/ 165 w 221"/>
              <a:gd name="T105" fmla="*/ 40 h 44"/>
              <a:gd name="T106" fmla="*/ 164 w 221"/>
              <a:gd name="T107" fmla="*/ 4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3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1" y="40"/>
                  <a:pt x="30" y="40"/>
                </a:cubicBezTo>
                <a:cubicBezTo>
                  <a:pt x="26" y="40"/>
                  <a:pt x="22" y="40"/>
                  <a:pt x="19" y="40"/>
                </a:cubicBezTo>
                <a:cubicBezTo>
                  <a:pt x="18" y="40"/>
                  <a:pt x="17" y="41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8" y="44"/>
                  <a:pt x="19" y="44"/>
                </a:cubicBezTo>
                <a:close/>
                <a:moveTo>
                  <a:pt x="196" y="42"/>
                </a:moveTo>
                <a:cubicBezTo>
                  <a:pt x="196" y="41"/>
                  <a:pt x="197" y="40"/>
                  <a:pt x="198" y="38"/>
                </a:cubicBezTo>
                <a:cubicBezTo>
                  <a:pt x="199" y="38"/>
                  <a:pt x="198" y="36"/>
                  <a:pt x="198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7" y="36"/>
                  <a:pt x="196" y="36"/>
                  <a:pt x="195" y="37"/>
                </a:cubicBezTo>
                <a:cubicBezTo>
                  <a:pt x="195" y="38"/>
                  <a:pt x="194" y="39"/>
                  <a:pt x="193" y="40"/>
                </a:cubicBezTo>
                <a:cubicBezTo>
                  <a:pt x="190" y="40"/>
                  <a:pt x="190" y="40"/>
                  <a:pt x="186" y="40"/>
                </a:cubicBezTo>
                <a:cubicBezTo>
                  <a:pt x="186" y="40"/>
                  <a:pt x="185" y="41"/>
                  <a:pt x="185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5" y="43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3"/>
                  <a:pt x="196" y="42"/>
                </a:cubicBezTo>
                <a:close/>
                <a:moveTo>
                  <a:pt x="217" y="1"/>
                </a:moveTo>
                <a:cubicBezTo>
                  <a:pt x="215" y="4"/>
                  <a:pt x="213" y="7"/>
                  <a:pt x="211" y="11"/>
                </a:cubicBezTo>
                <a:cubicBezTo>
                  <a:pt x="211" y="12"/>
                  <a:pt x="211" y="13"/>
                  <a:pt x="212" y="13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12" y="14"/>
                  <a:pt x="213" y="13"/>
                  <a:pt x="214" y="12"/>
                </a:cubicBezTo>
                <a:cubicBezTo>
                  <a:pt x="216" y="9"/>
                  <a:pt x="218" y="6"/>
                  <a:pt x="220" y="2"/>
                </a:cubicBezTo>
                <a:cubicBezTo>
                  <a:pt x="221" y="2"/>
                  <a:pt x="220" y="1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0"/>
                  <a:pt x="218" y="0"/>
                  <a:pt x="217" y="1"/>
                </a:cubicBezTo>
                <a:close/>
                <a:moveTo>
                  <a:pt x="206" y="19"/>
                </a:moveTo>
                <a:cubicBezTo>
                  <a:pt x="204" y="22"/>
                  <a:pt x="202" y="25"/>
                  <a:pt x="200" y="29"/>
                </a:cubicBezTo>
                <a:cubicBezTo>
                  <a:pt x="200" y="29"/>
                  <a:pt x="200" y="30"/>
                  <a:pt x="201" y="3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3" y="31"/>
                  <a:pt x="203" y="30"/>
                </a:cubicBezTo>
                <a:cubicBezTo>
                  <a:pt x="205" y="27"/>
                  <a:pt x="207" y="24"/>
                  <a:pt x="209" y="20"/>
                </a:cubicBezTo>
                <a:cubicBezTo>
                  <a:pt x="210" y="20"/>
                  <a:pt x="209" y="19"/>
                  <a:pt x="209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8" y="18"/>
                  <a:pt x="207" y="18"/>
                  <a:pt x="206" y="19"/>
                </a:cubicBezTo>
                <a:close/>
                <a:moveTo>
                  <a:pt x="0" y="40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3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9" y="40"/>
                  <a:pt x="8" y="40"/>
                </a:cubicBezTo>
                <a:cubicBezTo>
                  <a:pt x="0" y="40"/>
                  <a:pt x="0" y="40"/>
                  <a:pt x="0" y="40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3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7" y="40"/>
                  <a:pt x="43" y="40"/>
                  <a:pt x="40" y="40"/>
                </a:cubicBezTo>
                <a:cubicBezTo>
                  <a:pt x="39" y="40"/>
                  <a:pt x="38" y="41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3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3" y="40"/>
                  <a:pt x="72" y="40"/>
                </a:cubicBezTo>
                <a:cubicBezTo>
                  <a:pt x="68" y="40"/>
                  <a:pt x="64" y="40"/>
                  <a:pt x="60" y="40"/>
                </a:cubicBezTo>
                <a:cubicBezTo>
                  <a:pt x="60" y="40"/>
                  <a:pt x="59" y="41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3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3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1"/>
                  <a:pt x="94" y="40"/>
                  <a:pt x="93" y="40"/>
                </a:cubicBezTo>
                <a:cubicBezTo>
                  <a:pt x="89" y="40"/>
                  <a:pt x="85" y="40"/>
                  <a:pt x="81" y="40"/>
                </a:cubicBezTo>
                <a:cubicBezTo>
                  <a:pt x="81" y="40"/>
                  <a:pt x="80" y="41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3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1"/>
                  <a:pt x="115" y="40"/>
                  <a:pt x="114" y="40"/>
                </a:cubicBezTo>
                <a:cubicBezTo>
                  <a:pt x="110" y="40"/>
                  <a:pt x="106" y="40"/>
                  <a:pt x="102" y="40"/>
                </a:cubicBezTo>
                <a:cubicBezTo>
                  <a:pt x="102" y="40"/>
                  <a:pt x="101" y="41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3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3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40"/>
                </a:cubicBezTo>
                <a:cubicBezTo>
                  <a:pt x="131" y="40"/>
                  <a:pt x="127" y="40"/>
                  <a:pt x="123" y="40"/>
                </a:cubicBezTo>
                <a:cubicBezTo>
                  <a:pt x="123" y="40"/>
                  <a:pt x="122" y="41"/>
                  <a:pt x="122" y="4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3"/>
                  <a:pt x="158" y="42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7" y="40"/>
                  <a:pt x="156" y="40"/>
                </a:cubicBezTo>
                <a:cubicBezTo>
                  <a:pt x="152" y="40"/>
                  <a:pt x="148" y="40"/>
                  <a:pt x="144" y="40"/>
                </a:cubicBezTo>
                <a:cubicBezTo>
                  <a:pt x="144" y="40"/>
                  <a:pt x="143" y="41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3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3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1"/>
                  <a:pt x="178" y="40"/>
                  <a:pt x="177" y="40"/>
                </a:cubicBezTo>
                <a:cubicBezTo>
                  <a:pt x="173" y="40"/>
                  <a:pt x="169" y="40"/>
                  <a:pt x="165" y="40"/>
                </a:cubicBezTo>
                <a:cubicBezTo>
                  <a:pt x="165" y="40"/>
                  <a:pt x="164" y="41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3"/>
                  <a:pt x="165" y="44"/>
                  <a:pt x="165" y="4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Freeform 33"/>
          <p:cNvSpPr>
            <a:spLocks noEditPoints="1"/>
          </p:cNvSpPr>
          <p:nvPr/>
        </p:nvSpPr>
        <p:spPr bwMode="auto">
          <a:xfrm>
            <a:off x="1667806" y="2983668"/>
            <a:ext cx="1738942" cy="314354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4 h 52"/>
              <a:gd name="T6" fmla="*/ 17 w 225"/>
              <a:gd name="T7" fmla="*/ 2 h 52"/>
              <a:gd name="T8" fmla="*/ 224 w 225"/>
              <a:gd name="T9" fmla="*/ 48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1 h 52"/>
              <a:gd name="T16" fmla="*/ 224 w 225"/>
              <a:gd name="T17" fmla="*/ 48 h 52"/>
              <a:gd name="T18" fmla="*/ 198 w 225"/>
              <a:gd name="T19" fmla="*/ 6 h 52"/>
              <a:gd name="T20" fmla="*/ 198 w 225"/>
              <a:gd name="T21" fmla="*/ 8 h 52"/>
              <a:gd name="T22" fmla="*/ 193 w 225"/>
              <a:gd name="T23" fmla="*/ 4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4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3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4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4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4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4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4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4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4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4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4"/>
                  <a:pt x="30" y="4"/>
                </a:cubicBezTo>
                <a:cubicBezTo>
                  <a:pt x="26" y="4"/>
                  <a:pt x="22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8"/>
                </a:moveTo>
                <a:cubicBezTo>
                  <a:pt x="224" y="48"/>
                  <a:pt x="224" y="48"/>
                  <a:pt x="224" y="48"/>
                </a:cubicBezTo>
                <a:cubicBezTo>
                  <a:pt x="225" y="48"/>
                  <a:pt x="225" y="49"/>
                  <a:pt x="225" y="50"/>
                </a:cubicBezTo>
                <a:cubicBezTo>
                  <a:pt x="225" y="51"/>
                  <a:pt x="225" y="51"/>
                  <a:pt x="225" y="51"/>
                </a:cubicBezTo>
                <a:cubicBezTo>
                  <a:pt x="225" y="52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2"/>
                  <a:pt x="222" y="51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8"/>
                  <a:pt x="224" y="48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6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4"/>
                </a:cubicBezTo>
                <a:cubicBezTo>
                  <a:pt x="190" y="4"/>
                  <a:pt x="190" y="4"/>
                  <a:pt x="186" y="4"/>
                </a:cubicBezTo>
                <a:cubicBezTo>
                  <a:pt x="186" y="4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6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1"/>
                  <a:pt x="214" y="31"/>
                </a:cubicBezTo>
                <a:cubicBezTo>
                  <a:pt x="216" y="35"/>
                  <a:pt x="218" y="38"/>
                  <a:pt x="220" y="41"/>
                </a:cubicBezTo>
                <a:cubicBezTo>
                  <a:pt x="221" y="42"/>
                  <a:pt x="220" y="43"/>
                  <a:pt x="219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9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3"/>
                  <a:pt x="203" y="13"/>
                </a:cubicBezTo>
                <a:cubicBezTo>
                  <a:pt x="205" y="17"/>
                  <a:pt x="207" y="20"/>
                  <a:pt x="209" y="23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4"/>
                  <a:pt x="8" y="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4"/>
                  <a:pt x="51" y="4"/>
                </a:cubicBezTo>
                <a:cubicBezTo>
                  <a:pt x="47" y="4"/>
                  <a:pt x="43" y="4"/>
                  <a:pt x="40" y="4"/>
                </a:cubicBezTo>
                <a:cubicBezTo>
                  <a:pt x="39" y="4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68" y="4"/>
                  <a:pt x="64" y="4"/>
                  <a:pt x="60" y="4"/>
                </a:cubicBezTo>
                <a:cubicBezTo>
                  <a:pt x="60" y="4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4"/>
                  <a:pt x="93" y="4"/>
                </a:cubicBezTo>
                <a:cubicBezTo>
                  <a:pt x="89" y="4"/>
                  <a:pt x="85" y="4"/>
                  <a:pt x="81" y="4"/>
                </a:cubicBezTo>
                <a:cubicBezTo>
                  <a:pt x="81" y="4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4"/>
                  <a:pt x="114" y="4"/>
                </a:cubicBezTo>
                <a:cubicBezTo>
                  <a:pt x="110" y="4"/>
                  <a:pt x="106" y="4"/>
                  <a:pt x="102" y="4"/>
                </a:cubicBezTo>
                <a:cubicBezTo>
                  <a:pt x="102" y="4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4"/>
                  <a:pt x="135" y="4"/>
                </a:cubicBezTo>
                <a:cubicBezTo>
                  <a:pt x="131" y="4"/>
                  <a:pt x="127" y="4"/>
                  <a:pt x="123" y="4"/>
                </a:cubicBezTo>
                <a:cubicBezTo>
                  <a:pt x="123" y="4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4"/>
                  <a:pt x="156" y="4"/>
                </a:cubicBezTo>
                <a:cubicBezTo>
                  <a:pt x="152" y="4"/>
                  <a:pt x="148" y="4"/>
                  <a:pt x="144" y="4"/>
                </a:cubicBezTo>
                <a:cubicBezTo>
                  <a:pt x="144" y="4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4"/>
                  <a:pt x="177" y="4"/>
                </a:cubicBezTo>
                <a:cubicBezTo>
                  <a:pt x="173" y="4"/>
                  <a:pt x="169" y="4"/>
                  <a:pt x="165" y="4"/>
                </a:cubicBezTo>
                <a:cubicBezTo>
                  <a:pt x="165" y="4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Freeform 34"/>
          <p:cNvSpPr>
            <a:spLocks/>
          </p:cNvSpPr>
          <p:nvPr/>
        </p:nvSpPr>
        <p:spPr bwMode="auto">
          <a:xfrm>
            <a:off x="1975741" y="4508191"/>
            <a:ext cx="1614946" cy="695730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Freeform 36"/>
          <p:cNvSpPr>
            <a:spLocks/>
          </p:cNvSpPr>
          <p:nvPr/>
        </p:nvSpPr>
        <p:spPr bwMode="auto">
          <a:xfrm>
            <a:off x="1667803" y="4408175"/>
            <a:ext cx="1817181" cy="696881"/>
          </a:xfrm>
          <a:custGeom>
            <a:avLst/>
            <a:gdLst>
              <a:gd name="T0" fmla="*/ 0 w 1231"/>
              <a:gd name="T1" fmla="*/ 0 h 603"/>
              <a:gd name="T2" fmla="*/ 1047 w 1231"/>
              <a:gd name="T3" fmla="*/ 0 h 603"/>
              <a:gd name="T4" fmla="*/ 1231 w 1231"/>
              <a:gd name="T5" fmla="*/ 299 h 603"/>
              <a:gd name="T6" fmla="*/ 1047 w 1231"/>
              <a:gd name="T7" fmla="*/ 603 h 603"/>
              <a:gd name="T8" fmla="*/ 0 w 1231"/>
              <a:gd name="T9" fmla="*/ 603 h 603"/>
              <a:gd name="T10" fmla="*/ 0 w 1231"/>
              <a:gd name="T11" fmla="*/ 0 h 603"/>
              <a:gd name="T12" fmla="*/ 0 w 1231"/>
              <a:gd name="T1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3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3"/>
                </a:lnTo>
                <a:lnTo>
                  <a:pt x="0" y="6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Freeform 38"/>
          <p:cNvSpPr>
            <a:spLocks noEditPoints="1"/>
          </p:cNvSpPr>
          <p:nvPr/>
        </p:nvSpPr>
        <p:spPr bwMode="auto">
          <a:xfrm>
            <a:off x="1667805" y="4770122"/>
            <a:ext cx="1707943" cy="265816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2 h 44"/>
              <a:gd name="T4" fmla="*/ 19 w 221"/>
              <a:gd name="T5" fmla="*/ 40 h 44"/>
              <a:gd name="T6" fmla="*/ 17 w 221"/>
              <a:gd name="T7" fmla="*/ 42 h 44"/>
              <a:gd name="T8" fmla="*/ 196 w 221"/>
              <a:gd name="T9" fmla="*/ 43 h 44"/>
              <a:gd name="T10" fmla="*/ 198 w 221"/>
              <a:gd name="T11" fmla="*/ 36 h 44"/>
              <a:gd name="T12" fmla="*/ 195 w 221"/>
              <a:gd name="T13" fmla="*/ 37 h 44"/>
              <a:gd name="T14" fmla="*/ 186 w 221"/>
              <a:gd name="T15" fmla="*/ 40 h 44"/>
              <a:gd name="T16" fmla="*/ 185 w 221"/>
              <a:gd name="T17" fmla="*/ 42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3 h 44"/>
              <a:gd name="T24" fmla="*/ 214 w 221"/>
              <a:gd name="T25" fmla="*/ 13 h 44"/>
              <a:gd name="T26" fmla="*/ 219 w 221"/>
              <a:gd name="T27" fmla="*/ 0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1 h 44"/>
              <a:gd name="T34" fmla="*/ 209 w 221"/>
              <a:gd name="T35" fmla="*/ 20 h 44"/>
              <a:gd name="T36" fmla="*/ 209 w 221"/>
              <a:gd name="T37" fmla="*/ 18 h 44"/>
              <a:gd name="T38" fmla="*/ 0 w 221"/>
              <a:gd name="T39" fmla="*/ 40 h 44"/>
              <a:gd name="T40" fmla="*/ 8 w 221"/>
              <a:gd name="T41" fmla="*/ 44 h 44"/>
              <a:gd name="T42" fmla="*/ 10 w 221"/>
              <a:gd name="T43" fmla="*/ 42 h 44"/>
              <a:gd name="T44" fmla="*/ 0 w 221"/>
              <a:gd name="T45" fmla="*/ 40 h 44"/>
              <a:gd name="T46" fmla="*/ 51 w 221"/>
              <a:gd name="T47" fmla="*/ 44 h 44"/>
              <a:gd name="T48" fmla="*/ 53 w 221"/>
              <a:gd name="T49" fmla="*/ 42 h 44"/>
              <a:gd name="T50" fmla="*/ 40 w 221"/>
              <a:gd name="T51" fmla="*/ 40 h 44"/>
              <a:gd name="T52" fmla="*/ 38 w 221"/>
              <a:gd name="T53" fmla="*/ 42 h 44"/>
              <a:gd name="T54" fmla="*/ 60 w 221"/>
              <a:gd name="T55" fmla="*/ 44 h 44"/>
              <a:gd name="T56" fmla="*/ 74 w 221"/>
              <a:gd name="T57" fmla="*/ 42 h 44"/>
              <a:gd name="T58" fmla="*/ 72 w 221"/>
              <a:gd name="T59" fmla="*/ 40 h 44"/>
              <a:gd name="T60" fmla="*/ 59 w 221"/>
              <a:gd name="T61" fmla="*/ 42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2 h 44"/>
              <a:gd name="T68" fmla="*/ 81 w 221"/>
              <a:gd name="T69" fmla="*/ 40 h 44"/>
              <a:gd name="T70" fmla="*/ 80 w 221"/>
              <a:gd name="T71" fmla="*/ 42 h 44"/>
              <a:gd name="T72" fmla="*/ 102 w 221"/>
              <a:gd name="T73" fmla="*/ 44 h 44"/>
              <a:gd name="T74" fmla="*/ 116 w 221"/>
              <a:gd name="T75" fmla="*/ 42 h 44"/>
              <a:gd name="T76" fmla="*/ 114 w 221"/>
              <a:gd name="T77" fmla="*/ 40 h 44"/>
              <a:gd name="T78" fmla="*/ 101 w 221"/>
              <a:gd name="T79" fmla="*/ 42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2 h 44"/>
              <a:gd name="T86" fmla="*/ 123 w 221"/>
              <a:gd name="T87" fmla="*/ 40 h 44"/>
              <a:gd name="T88" fmla="*/ 122 w 221"/>
              <a:gd name="T89" fmla="*/ 42 h 44"/>
              <a:gd name="T90" fmla="*/ 144 w 221"/>
              <a:gd name="T91" fmla="*/ 44 h 44"/>
              <a:gd name="T92" fmla="*/ 158 w 221"/>
              <a:gd name="T93" fmla="*/ 42 h 44"/>
              <a:gd name="T94" fmla="*/ 156 w 221"/>
              <a:gd name="T95" fmla="*/ 40 h 44"/>
              <a:gd name="T96" fmla="*/ 143 w 221"/>
              <a:gd name="T97" fmla="*/ 42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2 h 44"/>
              <a:gd name="T104" fmla="*/ 165 w 221"/>
              <a:gd name="T105" fmla="*/ 40 h 44"/>
              <a:gd name="T106" fmla="*/ 164 w 221"/>
              <a:gd name="T107" fmla="*/ 4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3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1" y="40"/>
                  <a:pt x="30" y="40"/>
                </a:cubicBezTo>
                <a:cubicBezTo>
                  <a:pt x="26" y="40"/>
                  <a:pt x="22" y="40"/>
                  <a:pt x="19" y="40"/>
                </a:cubicBezTo>
                <a:cubicBezTo>
                  <a:pt x="18" y="40"/>
                  <a:pt x="17" y="41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8" y="44"/>
                  <a:pt x="19" y="44"/>
                </a:cubicBezTo>
                <a:close/>
                <a:moveTo>
                  <a:pt x="196" y="43"/>
                </a:moveTo>
                <a:cubicBezTo>
                  <a:pt x="196" y="41"/>
                  <a:pt x="197" y="40"/>
                  <a:pt x="198" y="38"/>
                </a:cubicBezTo>
                <a:cubicBezTo>
                  <a:pt x="199" y="38"/>
                  <a:pt x="198" y="37"/>
                  <a:pt x="198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7" y="36"/>
                  <a:pt x="196" y="36"/>
                  <a:pt x="195" y="37"/>
                </a:cubicBezTo>
                <a:cubicBezTo>
                  <a:pt x="195" y="38"/>
                  <a:pt x="194" y="39"/>
                  <a:pt x="193" y="40"/>
                </a:cubicBezTo>
                <a:cubicBezTo>
                  <a:pt x="190" y="40"/>
                  <a:pt x="190" y="40"/>
                  <a:pt x="186" y="40"/>
                </a:cubicBezTo>
                <a:cubicBezTo>
                  <a:pt x="186" y="40"/>
                  <a:pt x="185" y="41"/>
                  <a:pt x="185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5" y="43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3"/>
                  <a:pt x="196" y="43"/>
                </a:cubicBezTo>
                <a:close/>
                <a:moveTo>
                  <a:pt x="217" y="1"/>
                </a:moveTo>
                <a:cubicBezTo>
                  <a:pt x="215" y="4"/>
                  <a:pt x="213" y="7"/>
                  <a:pt x="211" y="11"/>
                </a:cubicBezTo>
                <a:cubicBezTo>
                  <a:pt x="211" y="12"/>
                  <a:pt x="211" y="13"/>
                  <a:pt x="212" y="13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12" y="14"/>
                  <a:pt x="213" y="13"/>
                  <a:pt x="214" y="13"/>
                </a:cubicBezTo>
                <a:cubicBezTo>
                  <a:pt x="216" y="9"/>
                  <a:pt x="218" y="6"/>
                  <a:pt x="220" y="3"/>
                </a:cubicBezTo>
                <a:cubicBezTo>
                  <a:pt x="221" y="2"/>
                  <a:pt x="220" y="1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0"/>
                  <a:pt x="218" y="0"/>
                  <a:pt x="217" y="1"/>
                </a:cubicBezTo>
                <a:close/>
                <a:moveTo>
                  <a:pt x="206" y="19"/>
                </a:moveTo>
                <a:cubicBezTo>
                  <a:pt x="204" y="22"/>
                  <a:pt x="202" y="25"/>
                  <a:pt x="200" y="29"/>
                </a:cubicBezTo>
                <a:cubicBezTo>
                  <a:pt x="200" y="29"/>
                  <a:pt x="200" y="31"/>
                  <a:pt x="201" y="3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3" y="31"/>
                  <a:pt x="203" y="30"/>
                </a:cubicBezTo>
                <a:cubicBezTo>
                  <a:pt x="205" y="27"/>
                  <a:pt x="207" y="24"/>
                  <a:pt x="209" y="20"/>
                </a:cubicBezTo>
                <a:cubicBezTo>
                  <a:pt x="210" y="20"/>
                  <a:pt x="209" y="19"/>
                  <a:pt x="209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8" y="18"/>
                  <a:pt x="207" y="18"/>
                  <a:pt x="206" y="19"/>
                </a:cubicBezTo>
                <a:close/>
                <a:moveTo>
                  <a:pt x="0" y="40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3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9" y="40"/>
                  <a:pt x="8" y="40"/>
                </a:cubicBezTo>
                <a:cubicBezTo>
                  <a:pt x="0" y="40"/>
                  <a:pt x="0" y="40"/>
                  <a:pt x="0" y="40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3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7" y="40"/>
                  <a:pt x="43" y="40"/>
                  <a:pt x="40" y="40"/>
                </a:cubicBezTo>
                <a:cubicBezTo>
                  <a:pt x="39" y="40"/>
                  <a:pt x="38" y="41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3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3" y="40"/>
                  <a:pt x="72" y="40"/>
                </a:cubicBezTo>
                <a:cubicBezTo>
                  <a:pt x="68" y="40"/>
                  <a:pt x="64" y="40"/>
                  <a:pt x="60" y="40"/>
                </a:cubicBezTo>
                <a:cubicBezTo>
                  <a:pt x="60" y="40"/>
                  <a:pt x="59" y="41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3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3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1"/>
                  <a:pt x="94" y="40"/>
                  <a:pt x="93" y="40"/>
                </a:cubicBezTo>
                <a:cubicBezTo>
                  <a:pt x="89" y="40"/>
                  <a:pt x="85" y="40"/>
                  <a:pt x="81" y="40"/>
                </a:cubicBezTo>
                <a:cubicBezTo>
                  <a:pt x="81" y="40"/>
                  <a:pt x="80" y="41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3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1"/>
                  <a:pt x="115" y="40"/>
                  <a:pt x="114" y="40"/>
                </a:cubicBezTo>
                <a:cubicBezTo>
                  <a:pt x="110" y="40"/>
                  <a:pt x="106" y="40"/>
                  <a:pt x="102" y="40"/>
                </a:cubicBezTo>
                <a:cubicBezTo>
                  <a:pt x="102" y="40"/>
                  <a:pt x="101" y="41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3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3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40"/>
                </a:cubicBezTo>
                <a:cubicBezTo>
                  <a:pt x="131" y="40"/>
                  <a:pt x="127" y="40"/>
                  <a:pt x="123" y="40"/>
                </a:cubicBezTo>
                <a:cubicBezTo>
                  <a:pt x="123" y="40"/>
                  <a:pt x="122" y="41"/>
                  <a:pt x="122" y="4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3"/>
                  <a:pt x="158" y="42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7" y="40"/>
                  <a:pt x="156" y="40"/>
                </a:cubicBezTo>
                <a:cubicBezTo>
                  <a:pt x="152" y="40"/>
                  <a:pt x="148" y="40"/>
                  <a:pt x="144" y="40"/>
                </a:cubicBezTo>
                <a:cubicBezTo>
                  <a:pt x="144" y="40"/>
                  <a:pt x="143" y="41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3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3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1"/>
                  <a:pt x="178" y="40"/>
                  <a:pt x="177" y="40"/>
                </a:cubicBezTo>
                <a:cubicBezTo>
                  <a:pt x="173" y="40"/>
                  <a:pt x="169" y="40"/>
                  <a:pt x="165" y="40"/>
                </a:cubicBezTo>
                <a:cubicBezTo>
                  <a:pt x="165" y="40"/>
                  <a:pt x="164" y="41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3"/>
                  <a:pt x="165" y="44"/>
                  <a:pt x="165" y="4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Freeform 40"/>
          <p:cNvSpPr>
            <a:spLocks noEditPoints="1"/>
          </p:cNvSpPr>
          <p:nvPr/>
        </p:nvSpPr>
        <p:spPr bwMode="auto">
          <a:xfrm>
            <a:off x="1667806" y="4466902"/>
            <a:ext cx="1738942" cy="314354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4 h 52"/>
              <a:gd name="T6" fmla="*/ 17 w 225"/>
              <a:gd name="T7" fmla="*/ 2 h 52"/>
              <a:gd name="T8" fmla="*/ 224 w 225"/>
              <a:gd name="T9" fmla="*/ 49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1 h 52"/>
              <a:gd name="T16" fmla="*/ 224 w 225"/>
              <a:gd name="T17" fmla="*/ 49 h 52"/>
              <a:gd name="T18" fmla="*/ 198 w 225"/>
              <a:gd name="T19" fmla="*/ 6 h 52"/>
              <a:gd name="T20" fmla="*/ 198 w 225"/>
              <a:gd name="T21" fmla="*/ 8 h 52"/>
              <a:gd name="T22" fmla="*/ 193 w 225"/>
              <a:gd name="T23" fmla="*/ 4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4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4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4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4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4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4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4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4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4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4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4"/>
                  <a:pt x="30" y="4"/>
                </a:cubicBezTo>
                <a:cubicBezTo>
                  <a:pt x="26" y="4"/>
                  <a:pt x="22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9"/>
                </a:moveTo>
                <a:cubicBezTo>
                  <a:pt x="224" y="49"/>
                  <a:pt x="224" y="49"/>
                  <a:pt x="224" y="49"/>
                </a:cubicBezTo>
                <a:cubicBezTo>
                  <a:pt x="225" y="49"/>
                  <a:pt x="225" y="49"/>
                  <a:pt x="225" y="50"/>
                </a:cubicBezTo>
                <a:cubicBezTo>
                  <a:pt x="225" y="51"/>
                  <a:pt x="225" y="51"/>
                  <a:pt x="225" y="51"/>
                </a:cubicBezTo>
                <a:cubicBezTo>
                  <a:pt x="225" y="52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2"/>
                  <a:pt x="222" y="51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9"/>
                  <a:pt x="224" y="49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6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4"/>
                </a:cubicBezTo>
                <a:cubicBezTo>
                  <a:pt x="190" y="4"/>
                  <a:pt x="190" y="4"/>
                  <a:pt x="186" y="4"/>
                </a:cubicBezTo>
                <a:cubicBezTo>
                  <a:pt x="186" y="4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7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1"/>
                  <a:pt x="214" y="31"/>
                </a:cubicBezTo>
                <a:cubicBezTo>
                  <a:pt x="216" y="35"/>
                  <a:pt x="218" y="38"/>
                  <a:pt x="220" y="41"/>
                </a:cubicBezTo>
                <a:cubicBezTo>
                  <a:pt x="221" y="42"/>
                  <a:pt x="220" y="43"/>
                  <a:pt x="219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9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3"/>
                  <a:pt x="203" y="14"/>
                </a:cubicBezTo>
                <a:cubicBezTo>
                  <a:pt x="205" y="17"/>
                  <a:pt x="207" y="20"/>
                  <a:pt x="209" y="24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4"/>
                  <a:pt x="8" y="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4"/>
                  <a:pt x="51" y="4"/>
                </a:cubicBezTo>
                <a:cubicBezTo>
                  <a:pt x="47" y="4"/>
                  <a:pt x="43" y="4"/>
                  <a:pt x="40" y="4"/>
                </a:cubicBezTo>
                <a:cubicBezTo>
                  <a:pt x="39" y="4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68" y="4"/>
                  <a:pt x="64" y="4"/>
                  <a:pt x="60" y="4"/>
                </a:cubicBezTo>
                <a:cubicBezTo>
                  <a:pt x="60" y="4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4"/>
                  <a:pt x="93" y="4"/>
                </a:cubicBezTo>
                <a:cubicBezTo>
                  <a:pt x="89" y="4"/>
                  <a:pt x="85" y="4"/>
                  <a:pt x="81" y="4"/>
                </a:cubicBezTo>
                <a:cubicBezTo>
                  <a:pt x="81" y="4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4"/>
                  <a:pt x="114" y="4"/>
                </a:cubicBezTo>
                <a:cubicBezTo>
                  <a:pt x="110" y="4"/>
                  <a:pt x="106" y="4"/>
                  <a:pt x="102" y="4"/>
                </a:cubicBezTo>
                <a:cubicBezTo>
                  <a:pt x="102" y="4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4"/>
                  <a:pt x="135" y="4"/>
                </a:cubicBezTo>
                <a:cubicBezTo>
                  <a:pt x="131" y="4"/>
                  <a:pt x="127" y="4"/>
                  <a:pt x="123" y="4"/>
                </a:cubicBezTo>
                <a:cubicBezTo>
                  <a:pt x="123" y="4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4"/>
                  <a:pt x="156" y="4"/>
                </a:cubicBezTo>
                <a:cubicBezTo>
                  <a:pt x="152" y="4"/>
                  <a:pt x="148" y="4"/>
                  <a:pt x="144" y="4"/>
                </a:cubicBezTo>
                <a:cubicBezTo>
                  <a:pt x="144" y="4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4"/>
                  <a:pt x="177" y="4"/>
                </a:cubicBezTo>
                <a:cubicBezTo>
                  <a:pt x="173" y="4"/>
                  <a:pt x="169" y="4"/>
                  <a:pt x="165" y="4"/>
                </a:cubicBezTo>
                <a:cubicBezTo>
                  <a:pt x="165" y="4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文本框 164"/>
          <p:cNvSpPr txBox="1"/>
          <p:nvPr/>
        </p:nvSpPr>
        <p:spPr>
          <a:xfrm>
            <a:off x="1826581" y="1372593"/>
            <a:ext cx="135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文本框 164"/>
          <p:cNvSpPr txBox="1"/>
          <p:nvPr/>
        </p:nvSpPr>
        <p:spPr>
          <a:xfrm>
            <a:off x="1864672" y="3107992"/>
            <a:ext cx="135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文本框 164"/>
          <p:cNvSpPr txBox="1"/>
          <p:nvPr/>
        </p:nvSpPr>
        <p:spPr>
          <a:xfrm>
            <a:off x="1859904" y="4600803"/>
            <a:ext cx="135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5357" y="97071"/>
            <a:ext cx="3866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专家评估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155"/>
          <p:cNvSpPr txBox="1"/>
          <p:nvPr/>
        </p:nvSpPr>
        <p:spPr>
          <a:xfrm>
            <a:off x="3699947" y="1010111"/>
            <a:ext cx="810600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1600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功能维度存在问题概述及建议</a:t>
            </a:r>
            <a:endParaRPr lang="en-US" altLang="zh-CN" sz="16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155"/>
          <p:cNvSpPr txBox="1"/>
          <p:nvPr/>
        </p:nvSpPr>
        <p:spPr>
          <a:xfrm>
            <a:off x="3677107" y="2708920"/>
            <a:ext cx="810600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1600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功能维度存在问题概述及建议</a:t>
            </a:r>
            <a:endParaRPr lang="en-US" altLang="zh-CN" sz="16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55"/>
          <p:cNvSpPr txBox="1"/>
          <p:nvPr/>
        </p:nvSpPr>
        <p:spPr>
          <a:xfrm>
            <a:off x="3660666" y="4178463"/>
            <a:ext cx="810600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1600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功能维度存在问题概述及建议</a:t>
            </a:r>
            <a:endParaRPr lang="en-US" altLang="zh-CN" sz="16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2" name="Freeform 10"/>
          <p:cNvSpPr>
            <a:spLocks/>
          </p:cNvSpPr>
          <p:nvPr/>
        </p:nvSpPr>
        <p:spPr bwMode="auto">
          <a:xfrm>
            <a:off x="1236062" y="4782828"/>
            <a:ext cx="1005279" cy="695730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304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3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11"/>
          <p:cNvSpPr>
            <a:spLocks noEditPoints="1"/>
          </p:cNvSpPr>
          <p:nvPr/>
        </p:nvSpPr>
        <p:spPr bwMode="auto">
          <a:xfrm>
            <a:off x="1351934" y="4848883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76A42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12"/>
          <p:cNvSpPr>
            <a:spLocks noEditPoints="1"/>
          </p:cNvSpPr>
          <p:nvPr/>
        </p:nvSpPr>
        <p:spPr bwMode="auto">
          <a:xfrm>
            <a:off x="1351934" y="5419410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13"/>
          <p:cNvSpPr>
            <a:spLocks/>
          </p:cNvSpPr>
          <p:nvPr/>
        </p:nvSpPr>
        <p:spPr bwMode="auto">
          <a:xfrm>
            <a:off x="1667806" y="4408180"/>
            <a:ext cx="463520" cy="1041291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3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19D2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14"/>
          <p:cNvSpPr>
            <a:spLocks noEditPoints="1"/>
          </p:cNvSpPr>
          <p:nvPr/>
        </p:nvSpPr>
        <p:spPr bwMode="auto">
          <a:xfrm>
            <a:off x="1667806" y="5054274"/>
            <a:ext cx="463520" cy="368674"/>
          </a:xfrm>
          <a:custGeom>
            <a:avLst/>
            <a:gdLst>
              <a:gd name="T0" fmla="*/ 60 w 60"/>
              <a:gd name="T1" fmla="*/ 57 h 61"/>
              <a:gd name="T2" fmla="*/ 60 w 60"/>
              <a:gd name="T3" fmla="*/ 61 h 61"/>
              <a:gd name="T4" fmla="*/ 53 w 60"/>
              <a:gd name="T5" fmla="*/ 55 h 61"/>
              <a:gd name="T6" fmla="*/ 53 w 60"/>
              <a:gd name="T7" fmla="*/ 53 h 61"/>
              <a:gd name="T8" fmla="*/ 53 w 60"/>
              <a:gd name="T9" fmla="*/ 53 h 61"/>
              <a:gd name="T10" fmla="*/ 56 w 60"/>
              <a:gd name="T11" fmla="*/ 53 h 61"/>
              <a:gd name="T12" fmla="*/ 60 w 60"/>
              <a:gd name="T13" fmla="*/ 57 h 61"/>
              <a:gd name="T14" fmla="*/ 0 w 60"/>
              <a:gd name="T15" fmla="*/ 4 h 61"/>
              <a:gd name="T16" fmla="*/ 0 w 60"/>
              <a:gd name="T17" fmla="*/ 0 h 61"/>
              <a:gd name="T18" fmla="*/ 3 w 60"/>
              <a:gd name="T19" fmla="*/ 3 h 61"/>
              <a:gd name="T20" fmla="*/ 4 w 60"/>
              <a:gd name="T21" fmla="*/ 6 h 61"/>
              <a:gd name="T22" fmla="*/ 4 w 60"/>
              <a:gd name="T23" fmla="*/ 6 h 61"/>
              <a:gd name="T24" fmla="*/ 1 w 60"/>
              <a:gd name="T25" fmla="*/ 6 h 61"/>
              <a:gd name="T26" fmla="*/ 0 w 60"/>
              <a:gd name="T27" fmla="*/ 4 h 61"/>
              <a:gd name="T28" fmla="*/ 10 w 60"/>
              <a:gd name="T29" fmla="*/ 10 h 61"/>
              <a:gd name="T30" fmla="*/ 19 w 60"/>
              <a:gd name="T31" fmla="*/ 18 h 61"/>
              <a:gd name="T32" fmla="*/ 19 w 60"/>
              <a:gd name="T33" fmla="*/ 20 h 61"/>
              <a:gd name="T34" fmla="*/ 19 w 60"/>
              <a:gd name="T35" fmla="*/ 20 h 61"/>
              <a:gd name="T36" fmla="*/ 16 w 60"/>
              <a:gd name="T37" fmla="*/ 20 h 61"/>
              <a:gd name="T38" fmla="*/ 8 w 60"/>
              <a:gd name="T39" fmla="*/ 12 h 61"/>
              <a:gd name="T40" fmla="*/ 8 w 60"/>
              <a:gd name="T41" fmla="*/ 10 h 61"/>
              <a:gd name="T42" fmla="*/ 8 w 60"/>
              <a:gd name="T43" fmla="*/ 10 h 61"/>
              <a:gd name="T44" fmla="*/ 10 w 60"/>
              <a:gd name="T45" fmla="*/ 10 h 61"/>
              <a:gd name="T46" fmla="*/ 25 w 60"/>
              <a:gd name="T47" fmla="*/ 24 h 61"/>
              <a:gd name="T48" fmla="*/ 34 w 60"/>
              <a:gd name="T49" fmla="*/ 32 h 61"/>
              <a:gd name="T50" fmla="*/ 34 w 60"/>
              <a:gd name="T51" fmla="*/ 35 h 61"/>
              <a:gd name="T52" fmla="*/ 34 w 60"/>
              <a:gd name="T53" fmla="*/ 35 h 61"/>
              <a:gd name="T54" fmla="*/ 32 w 60"/>
              <a:gd name="T55" fmla="*/ 35 h 61"/>
              <a:gd name="T56" fmla="*/ 23 w 60"/>
              <a:gd name="T57" fmla="*/ 27 h 61"/>
              <a:gd name="T58" fmla="*/ 23 w 60"/>
              <a:gd name="T59" fmla="*/ 24 h 61"/>
              <a:gd name="T60" fmla="*/ 23 w 60"/>
              <a:gd name="T61" fmla="*/ 24 h 61"/>
              <a:gd name="T62" fmla="*/ 25 w 60"/>
              <a:gd name="T63" fmla="*/ 24 h 61"/>
              <a:gd name="T64" fmla="*/ 41 w 60"/>
              <a:gd name="T65" fmla="*/ 39 h 61"/>
              <a:gd name="T66" fmla="*/ 49 w 60"/>
              <a:gd name="T67" fmla="*/ 47 h 61"/>
              <a:gd name="T68" fmla="*/ 49 w 60"/>
              <a:gd name="T69" fmla="*/ 49 h 61"/>
              <a:gd name="T70" fmla="*/ 49 w 60"/>
              <a:gd name="T71" fmla="*/ 49 h 61"/>
              <a:gd name="T72" fmla="*/ 47 w 60"/>
              <a:gd name="T73" fmla="*/ 49 h 61"/>
              <a:gd name="T74" fmla="*/ 38 w 60"/>
              <a:gd name="T75" fmla="*/ 41 h 61"/>
              <a:gd name="T76" fmla="*/ 38 w 60"/>
              <a:gd name="T77" fmla="*/ 39 h 61"/>
              <a:gd name="T78" fmla="*/ 38 w 60"/>
              <a:gd name="T79" fmla="*/ 39 h 61"/>
              <a:gd name="T80" fmla="*/ 41 w 60"/>
              <a:gd name="T81" fmla="*/ 3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1">
                <a:moveTo>
                  <a:pt x="60" y="57"/>
                </a:moveTo>
                <a:cubicBezTo>
                  <a:pt x="60" y="61"/>
                  <a:pt x="60" y="61"/>
                  <a:pt x="60" y="61"/>
                </a:cubicBezTo>
                <a:cubicBezTo>
                  <a:pt x="58" y="59"/>
                  <a:pt x="56" y="57"/>
                  <a:pt x="53" y="55"/>
                </a:cubicBezTo>
                <a:cubicBezTo>
                  <a:pt x="53" y="55"/>
                  <a:pt x="53" y="54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4" y="52"/>
                  <a:pt x="55" y="52"/>
                  <a:pt x="56" y="53"/>
                </a:cubicBezTo>
                <a:cubicBezTo>
                  <a:pt x="57" y="54"/>
                  <a:pt x="58" y="56"/>
                  <a:pt x="60" y="57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6"/>
                </a:cubicBezTo>
                <a:cubicBezTo>
                  <a:pt x="1" y="5"/>
                  <a:pt x="0" y="5"/>
                  <a:pt x="0" y="4"/>
                </a:cubicBezTo>
                <a:close/>
                <a:moveTo>
                  <a:pt x="10" y="10"/>
                </a:moveTo>
                <a:cubicBezTo>
                  <a:pt x="13" y="12"/>
                  <a:pt x="16" y="15"/>
                  <a:pt x="19" y="18"/>
                </a:cubicBezTo>
                <a:cubicBezTo>
                  <a:pt x="19" y="18"/>
                  <a:pt x="19" y="19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7" y="21"/>
                  <a:pt x="16" y="20"/>
                </a:cubicBezTo>
                <a:cubicBezTo>
                  <a:pt x="14" y="17"/>
                  <a:pt x="11" y="15"/>
                  <a:pt x="8" y="12"/>
                </a:cubicBezTo>
                <a:cubicBezTo>
                  <a:pt x="7" y="11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10" y="10"/>
                </a:cubicBezTo>
                <a:close/>
                <a:moveTo>
                  <a:pt x="25" y="24"/>
                </a:moveTo>
                <a:cubicBezTo>
                  <a:pt x="28" y="27"/>
                  <a:pt x="31" y="30"/>
                  <a:pt x="34" y="32"/>
                </a:cubicBezTo>
                <a:cubicBezTo>
                  <a:pt x="35" y="33"/>
                  <a:pt x="35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2" y="35"/>
                  <a:pt x="32" y="35"/>
                </a:cubicBezTo>
                <a:cubicBezTo>
                  <a:pt x="29" y="32"/>
                  <a:pt x="26" y="29"/>
                  <a:pt x="23" y="27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5" y="23"/>
                  <a:pt x="25" y="24"/>
                </a:cubicBezTo>
                <a:close/>
                <a:moveTo>
                  <a:pt x="41" y="39"/>
                </a:moveTo>
                <a:cubicBezTo>
                  <a:pt x="43" y="41"/>
                  <a:pt x="46" y="44"/>
                  <a:pt x="49" y="47"/>
                </a:cubicBezTo>
                <a:cubicBezTo>
                  <a:pt x="50" y="47"/>
                  <a:pt x="50" y="48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8" y="50"/>
                  <a:pt x="47" y="50"/>
                  <a:pt x="47" y="49"/>
                </a:cubicBezTo>
                <a:cubicBezTo>
                  <a:pt x="44" y="46"/>
                  <a:pt x="41" y="44"/>
                  <a:pt x="38" y="41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8"/>
                  <a:pt x="40" y="38"/>
                  <a:pt x="41" y="3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15"/>
          <p:cNvSpPr>
            <a:spLocks/>
          </p:cNvSpPr>
          <p:nvPr/>
        </p:nvSpPr>
        <p:spPr bwMode="auto">
          <a:xfrm>
            <a:off x="1236062" y="3299594"/>
            <a:ext cx="1005279" cy="695730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303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3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A0D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Freeform 16"/>
          <p:cNvSpPr>
            <a:spLocks noEditPoints="1"/>
          </p:cNvSpPr>
          <p:nvPr/>
        </p:nvSpPr>
        <p:spPr bwMode="auto">
          <a:xfrm>
            <a:off x="1351934" y="3356746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Freeform 17"/>
          <p:cNvSpPr>
            <a:spLocks noEditPoints="1"/>
          </p:cNvSpPr>
          <p:nvPr/>
        </p:nvSpPr>
        <p:spPr bwMode="auto">
          <a:xfrm>
            <a:off x="1351934" y="3934588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>
            <a:off x="1667806" y="2924946"/>
            <a:ext cx="463520" cy="1041291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2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A0D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19"/>
          <p:cNvSpPr>
            <a:spLocks noEditPoints="1"/>
          </p:cNvSpPr>
          <p:nvPr/>
        </p:nvSpPr>
        <p:spPr bwMode="auto">
          <a:xfrm>
            <a:off x="1667806" y="3542464"/>
            <a:ext cx="463520" cy="368674"/>
          </a:xfrm>
          <a:custGeom>
            <a:avLst/>
            <a:gdLst>
              <a:gd name="T0" fmla="*/ 60 w 60"/>
              <a:gd name="T1" fmla="*/ 57 h 61"/>
              <a:gd name="T2" fmla="*/ 60 w 60"/>
              <a:gd name="T3" fmla="*/ 61 h 61"/>
              <a:gd name="T4" fmla="*/ 53 w 60"/>
              <a:gd name="T5" fmla="*/ 55 h 61"/>
              <a:gd name="T6" fmla="*/ 53 w 60"/>
              <a:gd name="T7" fmla="*/ 53 h 61"/>
              <a:gd name="T8" fmla="*/ 53 w 60"/>
              <a:gd name="T9" fmla="*/ 53 h 61"/>
              <a:gd name="T10" fmla="*/ 56 w 60"/>
              <a:gd name="T11" fmla="*/ 53 h 61"/>
              <a:gd name="T12" fmla="*/ 60 w 60"/>
              <a:gd name="T13" fmla="*/ 57 h 61"/>
              <a:gd name="T14" fmla="*/ 0 w 60"/>
              <a:gd name="T15" fmla="*/ 4 h 61"/>
              <a:gd name="T16" fmla="*/ 0 w 60"/>
              <a:gd name="T17" fmla="*/ 0 h 61"/>
              <a:gd name="T18" fmla="*/ 3 w 60"/>
              <a:gd name="T19" fmla="*/ 3 h 61"/>
              <a:gd name="T20" fmla="*/ 4 w 60"/>
              <a:gd name="T21" fmla="*/ 6 h 61"/>
              <a:gd name="T22" fmla="*/ 4 w 60"/>
              <a:gd name="T23" fmla="*/ 6 h 61"/>
              <a:gd name="T24" fmla="*/ 1 w 60"/>
              <a:gd name="T25" fmla="*/ 6 h 61"/>
              <a:gd name="T26" fmla="*/ 0 w 60"/>
              <a:gd name="T27" fmla="*/ 4 h 61"/>
              <a:gd name="T28" fmla="*/ 10 w 60"/>
              <a:gd name="T29" fmla="*/ 10 h 61"/>
              <a:gd name="T30" fmla="*/ 19 w 60"/>
              <a:gd name="T31" fmla="*/ 18 h 61"/>
              <a:gd name="T32" fmla="*/ 19 w 60"/>
              <a:gd name="T33" fmla="*/ 20 h 61"/>
              <a:gd name="T34" fmla="*/ 19 w 60"/>
              <a:gd name="T35" fmla="*/ 20 h 61"/>
              <a:gd name="T36" fmla="*/ 16 w 60"/>
              <a:gd name="T37" fmla="*/ 20 h 61"/>
              <a:gd name="T38" fmla="*/ 8 w 60"/>
              <a:gd name="T39" fmla="*/ 12 h 61"/>
              <a:gd name="T40" fmla="*/ 8 w 60"/>
              <a:gd name="T41" fmla="*/ 10 h 61"/>
              <a:gd name="T42" fmla="*/ 8 w 60"/>
              <a:gd name="T43" fmla="*/ 10 h 61"/>
              <a:gd name="T44" fmla="*/ 10 w 60"/>
              <a:gd name="T45" fmla="*/ 10 h 61"/>
              <a:gd name="T46" fmla="*/ 25 w 60"/>
              <a:gd name="T47" fmla="*/ 24 h 61"/>
              <a:gd name="T48" fmla="*/ 34 w 60"/>
              <a:gd name="T49" fmla="*/ 32 h 61"/>
              <a:gd name="T50" fmla="*/ 34 w 60"/>
              <a:gd name="T51" fmla="*/ 35 h 61"/>
              <a:gd name="T52" fmla="*/ 34 w 60"/>
              <a:gd name="T53" fmla="*/ 35 h 61"/>
              <a:gd name="T54" fmla="*/ 32 w 60"/>
              <a:gd name="T55" fmla="*/ 35 h 61"/>
              <a:gd name="T56" fmla="*/ 23 w 60"/>
              <a:gd name="T57" fmla="*/ 26 h 61"/>
              <a:gd name="T58" fmla="*/ 23 w 60"/>
              <a:gd name="T59" fmla="*/ 24 h 61"/>
              <a:gd name="T60" fmla="*/ 23 w 60"/>
              <a:gd name="T61" fmla="*/ 24 h 61"/>
              <a:gd name="T62" fmla="*/ 25 w 60"/>
              <a:gd name="T63" fmla="*/ 24 h 61"/>
              <a:gd name="T64" fmla="*/ 41 w 60"/>
              <a:gd name="T65" fmla="*/ 39 h 61"/>
              <a:gd name="T66" fmla="*/ 49 w 60"/>
              <a:gd name="T67" fmla="*/ 47 h 61"/>
              <a:gd name="T68" fmla="*/ 49 w 60"/>
              <a:gd name="T69" fmla="*/ 49 h 61"/>
              <a:gd name="T70" fmla="*/ 49 w 60"/>
              <a:gd name="T71" fmla="*/ 49 h 61"/>
              <a:gd name="T72" fmla="*/ 47 w 60"/>
              <a:gd name="T73" fmla="*/ 49 h 61"/>
              <a:gd name="T74" fmla="*/ 38 w 60"/>
              <a:gd name="T75" fmla="*/ 41 h 61"/>
              <a:gd name="T76" fmla="*/ 38 w 60"/>
              <a:gd name="T77" fmla="*/ 39 h 61"/>
              <a:gd name="T78" fmla="*/ 38 w 60"/>
              <a:gd name="T79" fmla="*/ 39 h 61"/>
              <a:gd name="T80" fmla="*/ 41 w 60"/>
              <a:gd name="T81" fmla="*/ 3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1">
                <a:moveTo>
                  <a:pt x="60" y="57"/>
                </a:moveTo>
                <a:cubicBezTo>
                  <a:pt x="60" y="61"/>
                  <a:pt x="60" y="61"/>
                  <a:pt x="60" y="61"/>
                </a:cubicBezTo>
                <a:cubicBezTo>
                  <a:pt x="58" y="59"/>
                  <a:pt x="56" y="57"/>
                  <a:pt x="53" y="55"/>
                </a:cubicBezTo>
                <a:cubicBezTo>
                  <a:pt x="53" y="55"/>
                  <a:pt x="53" y="54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4" y="52"/>
                  <a:pt x="55" y="52"/>
                  <a:pt x="56" y="53"/>
                </a:cubicBezTo>
                <a:cubicBezTo>
                  <a:pt x="57" y="54"/>
                  <a:pt x="58" y="55"/>
                  <a:pt x="60" y="57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3" y="3"/>
                </a:cubicBezTo>
                <a:cubicBezTo>
                  <a:pt x="4" y="4"/>
                  <a:pt x="4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2" y="6"/>
                  <a:pt x="1" y="6"/>
                </a:cubicBezTo>
                <a:cubicBezTo>
                  <a:pt x="1" y="5"/>
                  <a:pt x="0" y="5"/>
                  <a:pt x="0" y="4"/>
                </a:cubicBezTo>
                <a:close/>
                <a:moveTo>
                  <a:pt x="10" y="10"/>
                </a:moveTo>
                <a:cubicBezTo>
                  <a:pt x="13" y="12"/>
                  <a:pt x="16" y="15"/>
                  <a:pt x="19" y="18"/>
                </a:cubicBezTo>
                <a:cubicBezTo>
                  <a:pt x="19" y="18"/>
                  <a:pt x="19" y="19"/>
                  <a:pt x="19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8" y="21"/>
                  <a:pt x="17" y="21"/>
                  <a:pt x="16" y="20"/>
                </a:cubicBezTo>
                <a:cubicBezTo>
                  <a:pt x="14" y="17"/>
                  <a:pt x="11" y="15"/>
                  <a:pt x="8" y="12"/>
                </a:cubicBezTo>
                <a:cubicBezTo>
                  <a:pt x="7" y="11"/>
                  <a:pt x="7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9"/>
                  <a:pt x="9" y="9"/>
                  <a:pt x="10" y="10"/>
                </a:cubicBezTo>
                <a:close/>
                <a:moveTo>
                  <a:pt x="25" y="24"/>
                </a:moveTo>
                <a:cubicBezTo>
                  <a:pt x="28" y="27"/>
                  <a:pt x="31" y="29"/>
                  <a:pt x="34" y="32"/>
                </a:cubicBezTo>
                <a:cubicBezTo>
                  <a:pt x="35" y="33"/>
                  <a:pt x="35" y="34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5"/>
                  <a:pt x="32" y="35"/>
                  <a:pt x="32" y="35"/>
                </a:cubicBezTo>
                <a:cubicBezTo>
                  <a:pt x="29" y="32"/>
                  <a:pt x="26" y="29"/>
                  <a:pt x="23" y="26"/>
                </a:cubicBezTo>
                <a:cubicBezTo>
                  <a:pt x="22" y="26"/>
                  <a:pt x="22" y="25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3"/>
                  <a:pt x="25" y="23"/>
                  <a:pt x="25" y="24"/>
                </a:cubicBezTo>
                <a:close/>
                <a:moveTo>
                  <a:pt x="41" y="39"/>
                </a:moveTo>
                <a:cubicBezTo>
                  <a:pt x="43" y="41"/>
                  <a:pt x="46" y="44"/>
                  <a:pt x="49" y="47"/>
                </a:cubicBezTo>
                <a:cubicBezTo>
                  <a:pt x="50" y="47"/>
                  <a:pt x="50" y="48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8" y="50"/>
                  <a:pt x="47" y="50"/>
                  <a:pt x="47" y="49"/>
                </a:cubicBezTo>
                <a:cubicBezTo>
                  <a:pt x="44" y="46"/>
                  <a:pt x="41" y="44"/>
                  <a:pt x="38" y="41"/>
                </a:cubicBezTo>
                <a:cubicBezTo>
                  <a:pt x="38" y="40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8"/>
                  <a:pt x="40" y="38"/>
                  <a:pt x="41" y="3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20"/>
          <p:cNvSpPr>
            <a:spLocks/>
          </p:cNvSpPr>
          <p:nvPr/>
        </p:nvSpPr>
        <p:spPr bwMode="auto">
          <a:xfrm>
            <a:off x="1236062" y="1653150"/>
            <a:ext cx="1005279" cy="695730"/>
          </a:xfrm>
          <a:custGeom>
            <a:avLst/>
            <a:gdLst>
              <a:gd name="T0" fmla="*/ 0 w 681"/>
              <a:gd name="T1" fmla="*/ 0 h 602"/>
              <a:gd name="T2" fmla="*/ 681 w 681"/>
              <a:gd name="T3" fmla="*/ 0 h 602"/>
              <a:gd name="T4" fmla="*/ 681 w 681"/>
              <a:gd name="T5" fmla="*/ 602 h 602"/>
              <a:gd name="T6" fmla="*/ 0 w 681"/>
              <a:gd name="T7" fmla="*/ 602 h 602"/>
              <a:gd name="T8" fmla="*/ 183 w 681"/>
              <a:gd name="T9" fmla="*/ 298 h 602"/>
              <a:gd name="T10" fmla="*/ 0 w 681"/>
              <a:gd name="T11" fmla="*/ 0 h 602"/>
              <a:gd name="T12" fmla="*/ 0 w 68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1" h="602">
                <a:moveTo>
                  <a:pt x="0" y="0"/>
                </a:moveTo>
                <a:lnTo>
                  <a:pt x="681" y="0"/>
                </a:lnTo>
                <a:lnTo>
                  <a:pt x="681" y="602"/>
                </a:lnTo>
                <a:lnTo>
                  <a:pt x="0" y="602"/>
                </a:lnTo>
                <a:lnTo>
                  <a:pt x="183" y="29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7E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Freeform 21"/>
          <p:cNvSpPr>
            <a:spLocks noEditPoints="1"/>
          </p:cNvSpPr>
          <p:nvPr/>
        </p:nvSpPr>
        <p:spPr bwMode="auto">
          <a:xfrm>
            <a:off x="1351934" y="1710302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Freeform 22"/>
          <p:cNvSpPr>
            <a:spLocks noEditPoints="1"/>
          </p:cNvSpPr>
          <p:nvPr/>
        </p:nvSpPr>
        <p:spPr bwMode="auto">
          <a:xfrm>
            <a:off x="1351934" y="2259557"/>
            <a:ext cx="928521" cy="18493"/>
          </a:xfrm>
          <a:custGeom>
            <a:avLst/>
            <a:gdLst>
              <a:gd name="T0" fmla="*/ 1 w 120"/>
              <a:gd name="T1" fmla="*/ 0 h 3"/>
              <a:gd name="T2" fmla="*/ 13 w 120"/>
              <a:gd name="T3" fmla="*/ 0 h 3"/>
              <a:gd name="T4" fmla="*/ 15 w 120"/>
              <a:gd name="T5" fmla="*/ 2 h 3"/>
              <a:gd name="T6" fmla="*/ 15 w 120"/>
              <a:gd name="T7" fmla="*/ 2 h 3"/>
              <a:gd name="T8" fmla="*/ 13 w 120"/>
              <a:gd name="T9" fmla="*/ 3 h 3"/>
              <a:gd name="T10" fmla="*/ 1 w 120"/>
              <a:gd name="T11" fmla="*/ 3 h 3"/>
              <a:gd name="T12" fmla="*/ 0 w 120"/>
              <a:gd name="T13" fmla="*/ 2 h 3"/>
              <a:gd name="T14" fmla="*/ 0 w 120"/>
              <a:gd name="T15" fmla="*/ 2 h 3"/>
              <a:gd name="T16" fmla="*/ 1 w 120"/>
              <a:gd name="T17" fmla="*/ 0 h 3"/>
              <a:gd name="T18" fmla="*/ 22 w 120"/>
              <a:gd name="T19" fmla="*/ 0 h 3"/>
              <a:gd name="T20" fmla="*/ 34 w 120"/>
              <a:gd name="T21" fmla="*/ 0 h 3"/>
              <a:gd name="T22" fmla="*/ 36 w 120"/>
              <a:gd name="T23" fmla="*/ 2 h 3"/>
              <a:gd name="T24" fmla="*/ 36 w 120"/>
              <a:gd name="T25" fmla="*/ 2 h 3"/>
              <a:gd name="T26" fmla="*/ 34 w 120"/>
              <a:gd name="T27" fmla="*/ 3 h 3"/>
              <a:gd name="T28" fmla="*/ 22 w 120"/>
              <a:gd name="T29" fmla="*/ 3 h 3"/>
              <a:gd name="T30" fmla="*/ 21 w 120"/>
              <a:gd name="T31" fmla="*/ 2 h 3"/>
              <a:gd name="T32" fmla="*/ 21 w 120"/>
              <a:gd name="T33" fmla="*/ 2 h 3"/>
              <a:gd name="T34" fmla="*/ 22 w 120"/>
              <a:gd name="T35" fmla="*/ 0 h 3"/>
              <a:gd name="T36" fmla="*/ 43 w 120"/>
              <a:gd name="T37" fmla="*/ 0 h 3"/>
              <a:gd name="T38" fmla="*/ 55 w 120"/>
              <a:gd name="T39" fmla="*/ 0 h 3"/>
              <a:gd name="T40" fmla="*/ 57 w 120"/>
              <a:gd name="T41" fmla="*/ 2 h 3"/>
              <a:gd name="T42" fmla="*/ 57 w 120"/>
              <a:gd name="T43" fmla="*/ 2 h 3"/>
              <a:gd name="T44" fmla="*/ 55 w 120"/>
              <a:gd name="T45" fmla="*/ 3 h 3"/>
              <a:gd name="T46" fmla="*/ 43 w 120"/>
              <a:gd name="T47" fmla="*/ 3 h 3"/>
              <a:gd name="T48" fmla="*/ 42 w 120"/>
              <a:gd name="T49" fmla="*/ 2 h 3"/>
              <a:gd name="T50" fmla="*/ 42 w 120"/>
              <a:gd name="T51" fmla="*/ 2 h 3"/>
              <a:gd name="T52" fmla="*/ 43 w 120"/>
              <a:gd name="T53" fmla="*/ 0 h 3"/>
              <a:gd name="T54" fmla="*/ 64 w 120"/>
              <a:gd name="T55" fmla="*/ 0 h 3"/>
              <a:gd name="T56" fmla="*/ 76 w 120"/>
              <a:gd name="T57" fmla="*/ 0 h 3"/>
              <a:gd name="T58" fmla="*/ 78 w 120"/>
              <a:gd name="T59" fmla="*/ 2 h 3"/>
              <a:gd name="T60" fmla="*/ 78 w 120"/>
              <a:gd name="T61" fmla="*/ 2 h 3"/>
              <a:gd name="T62" fmla="*/ 76 w 120"/>
              <a:gd name="T63" fmla="*/ 3 h 3"/>
              <a:gd name="T64" fmla="*/ 64 w 120"/>
              <a:gd name="T65" fmla="*/ 3 h 3"/>
              <a:gd name="T66" fmla="*/ 63 w 120"/>
              <a:gd name="T67" fmla="*/ 2 h 3"/>
              <a:gd name="T68" fmla="*/ 63 w 120"/>
              <a:gd name="T69" fmla="*/ 2 h 3"/>
              <a:gd name="T70" fmla="*/ 64 w 120"/>
              <a:gd name="T71" fmla="*/ 0 h 3"/>
              <a:gd name="T72" fmla="*/ 85 w 120"/>
              <a:gd name="T73" fmla="*/ 0 h 3"/>
              <a:gd name="T74" fmla="*/ 97 w 120"/>
              <a:gd name="T75" fmla="*/ 0 h 3"/>
              <a:gd name="T76" fmla="*/ 99 w 120"/>
              <a:gd name="T77" fmla="*/ 2 h 3"/>
              <a:gd name="T78" fmla="*/ 99 w 120"/>
              <a:gd name="T79" fmla="*/ 2 h 3"/>
              <a:gd name="T80" fmla="*/ 97 w 120"/>
              <a:gd name="T81" fmla="*/ 3 h 3"/>
              <a:gd name="T82" fmla="*/ 85 w 120"/>
              <a:gd name="T83" fmla="*/ 3 h 3"/>
              <a:gd name="T84" fmla="*/ 84 w 120"/>
              <a:gd name="T85" fmla="*/ 2 h 3"/>
              <a:gd name="T86" fmla="*/ 84 w 120"/>
              <a:gd name="T87" fmla="*/ 2 h 3"/>
              <a:gd name="T88" fmla="*/ 85 w 120"/>
              <a:gd name="T89" fmla="*/ 0 h 3"/>
              <a:gd name="T90" fmla="*/ 106 w 120"/>
              <a:gd name="T91" fmla="*/ 0 h 3"/>
              <a:gd name="T92" fmla="*/ 118 w 120"/>
              <a:gd name="T93" fmla="*/ 0 h 3"/>
              <a:gd name="T94" fmla="*/ 120 w 120"/>
              <a:gd name="T95" fmla="*/ 2 h 3"/>
              <a:gd name="T96" fmla="*/ 120 w 120"/>
              <a:gd name="T97" fmla="*/ 2 h 3"/>
              <a:gd name="T98" fmla="*/ 118 w 120"/>
              <a:gd name="T99" fmla="*/ 3 h 3"/>
              <a:gd name="T100" fmla="*/ 106 w 120"/>
              <a:gd name="T101" fmla="*/ 3 h 3"/>
              <a:gd name="T102" fmla="*/ 105 w 120"/>
              <a:gd name="T103" fmla="*/ 2 h 3"/>
              <a:gd name="T104" fmla="*/ 105 w 120"/>
              <a:gd name="T105" fmla="*/ 2 h 3"/>
              <a:gd name="T106" fmla="*/ 106 w 120"/>
              <a:gd name="T10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3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3"/>
                  <a:pt x="13" y="3"/>
                </a:cubicBezTo>
                <a:cubicBezTo>
                  <a:pt x="9" y="3"/>
                  <a:pt x="5" y="3"/>
                  <a:pt x="1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3"/>
                  <a:pt x="34" y="3"/>
                </a:cubicBezTo>
                <a:cubicBezTo>
                  <a:pt x="30" y="3"/>
                  <a:pt x="26" y="3"/>
                  <a:pt x="22" y="3"/>
                </a:cubicBezTo>
                <a:cubicBezTo>
                  <a:pt x="21" y="3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3"/>
                  <a:pt x="55" y="3"/>
                </a:cubicBezTo>
                <a:cubicBezTo>
                  <a:pt x="51" y="3"/>
                  <a:pt x="47" y="3"/>
                  <a:pt x="43" y="3"/>
                </a:cubicBezTo>
                <a:cubicBezTo>
                  <a:pt x="42" y="3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3"/>
                  <a:pt x="76" y="3"/>
                </a:cubicBezTo>
                <a:cubicBezTo>
                  <a:pt x="72" y="3"/>
                  <a:pt x="68" y="3"/>
                  <a:pt x="64" y="3"/>
                </a:cubicBezTo>
                <a:cubicBezTo>
                  <a:pt x="63" y="3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3"/>
                  <a:pt x="97" y="3"/>
                </a:cubicBezTo>
                <a:cubicBezTo>
                  <a:pt x="93" y="3"/>
                  <a:pt x="89" y="3"/>
                  <a:pt x="85" y="3"/>
                </a:cubicBezTo>
                <a:cubicBezTo>
                  <a:pt x="84" y="3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3"/>
                  <a:pt x="118" y="3"/>
                </a:cubicBezTo>
                <a:cubicBezTo>
                  <a:pt x="114" y="3"/>
                  <a:pt x="110" y="3"/>
                  <a:pt x="106" y="3"/>
                </a:cubicBezTo>
                <a:cubicBezTo>
                  <a:pt x="105" y="3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Freeform 23"/>
          <p:cNvSpPr>
            <a:spLocks/>
          </p:cNvSpPr>
          <p:nvPr/>
        </p:nvSpPr>
        <p:spPr bwMode="auto">
          <a:xfrm>
            <a:off x="1667806" y="1278502"/>
            <a:ext cx="463520" cy="1041291"/>
          </a:xfrm>
          <a:custGeom>
            <a:avLst/>
            <a:gdLst>
              <a:gd name="T0" fmla="*/ 0 w 314"/>
              <a:gd name="T1" fmla="*/ 0 h 901"/>
              <a:gd name="T2" fmla="*/ 314 w 314"/>
              <a:gd name="T3" fmla="*/ 299 h 901"/>
              <a:gd name="T4" fmla="*/ 314 w 314"/>
              <a:gd name="T5" fmla="*/ 901 h 901"/>
              <a:gd name="T6" fmla="*/ 0 w 314"/>
              <a:gd name="T7" fmla="*/ 602 h 901"/>
              <a:gd name="T8" fmla="*/ 0 w 314"/>
              <a:gd name="T9" fmla="*/ 0 h 901"/>
              <a:gd name="T10" fmla="*/ 0 w 314"/>
              <a:gd name="T11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901">
                <a:moveTo>
                  <a:pt x="0" y="0"/>
                </a:moveTo>
                <a:lnTo>
                  <a:pt x="314" y="299"/>
                </a:lnTo>
                <a:lnTo>
                  <a:pt x="314" y="901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7EB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Freeform 24"/>
          <p:cNvSpPr>
            <a:spLocks noEditPoints="1"/>
          </p:cNvSpPr>
          <p:nvPr/>
        </p:nvSpPr>
        <p:spPr bwMode="auto">
          <a:xfrm>
            <a:off x="1667806" y="1900789"/>
            <a:ext cx="463520" cy="375606"/>
          </a:xfrm>
          <a:custGeom>
            <a:avLst/>
            <a:gdLst>
              <a:gd name="T0" fmla="*/ 60 w 60"/>
              <a:gd name="T1" fmla="*/ 57 h 62"/>
              <a:gd name="T2" fmla="*/ 60 w 60"/>
              <a:gd name="T3" fmla="*/ 62 h 62"/>
              <a:gd name="T4" fmla="*/ 53 w 60"/>
              <a:gd name="T5" fmla="*/ 56 h 62"/>
              <a:gd name="T6" fmla="*/ 53 w 60"/>
              <a:gd name="T7" fmla="*/ 54 h 62"/>
              <a:gd name="T8" fmla="*/ 53 w 60"/>
              <a:gd name="T9" fmla="*/ 54 h 62"/>
              <a:gd name="T10" fmla="*/ 56 w 60"/>
              <a:gd name="T11" fmla="*/ 54 h 62"/>
              <a:gd name="T12" fmla="*/ 60 w 60"/>
              <a:gd name="T13" fmla="*/ 57 h 62"/>
              <a:gd name="T14" fmla="*/ 0 w 60"/>
              <a:gd name="T15" fmla="*/ 5 h 62"/>
              <a:gd name="T16" fmla="*/ 0 w 60"/>
              <a:gd name="T17" fmla="*/ 0 h 62"/>
              <a:gd name="T18" fmla="*/ 3 w 60"/>
              <a:gd name="T19" fmla="*/ 4 h 62"/>
              <a:gd name="T20" fmla="*/ 4 w 60"/>
              <a:gd name="T21" fmla="*/ 6 h 62"/>
              <a:gd name="T22" fmla="*/ 4 w 60"/>
              <a:gd name="T23" fmla="*/ 6 h 62"/>
              <a:gd name="T24" fmla="*/ 1 w 60"/>
              <a:gd name="T25" fmla="*/ 6 h 62"/>
              <a:gd name="T26" fmla="*/ 0 w 60"/>
              <a:gd name="T27" fmla="*/ 5 h 62"/>
              <a:gd name="T28" fmla="*/ 10 w 60"/>
              <a:gd name="T29" fmla="*/ 10 h 62"/>
              <a:gd name="T30" fmla="*/ 19 w 60"/>
              <a:gd name="T31" fmla="*/ 18 h 62"/>
              <a:gd name="T32" fmla="*/ 19 w 60"/>
              <a:gd name="T33" fmla="*/ 21 h 62"/>
              <a:gd name="T34" fmla="*/ 19 w 60"/>
              <a:gd name="T35" fmla="*/ 21 h 62"/>
              <a:gd name="T36" fmla="*/ 16 w 60"/>
              <a:gd name="T37" fmla="*/ 21 h 62"/>
              <a:gd name="T38" fmla="*/ 8 w 60"/>
              <a:gd name="T39" fmla="*/ 13 h 62"/>
              <a:gd name="T40" fmla="*/ 8 w 60"/>
              <a:gd name="T41" fmla="*/ 10 h 62"/>
              <a:gd name="T42" fmla="*/ 8 w 60"/>
              <a:gd name="T43" fmla="*/ 10 h 62"/>
              <a:gd name="T44" fmla="*/ 10 w 60"/>
              <a:gd name="T45" fmla="*/ 10 h 62"/>
              <a:gd name="T46" fmla="*/ 25 w 60"/>
              <a:gd name="T47" fmla="*/ 25 h 62"/>
              <a:gd name="T48" fmla="*/ 34 w 60"/>
              <a:gd name="T49" fmla="*/ 33 h 62"/>
              <a:gd name="T50" fmla="*/ 34 w 60"/>
              <a:gd name="T51" fmla="*/ 35 h 62"/>
              <a:gd name="T52" fmla="*/ 34 w 60"/>
              <a:gd name="T53" fmla="*/ 35 h 62"/>
              <a:gd name="T54" fmla="*/ 32 w 60"/>
              <a:gd name="T55" fmla="*/ 35 h 62"/>
              <a:gd name="T56" fmla="*/ 23 w 60"/>
              <a:gd name="T57" fmla="*/ 27 h 62"/>
              <a:gd name="T58" fmla="*/ 23 w 60"/>
              <a:gd name="T59" fmla="*/ 25 h 62"/>
              <a:gd name="T60" fmla="*/ 23 w 60"/>
              <a:gd name="T61" fmla="*/ 25 h 62"/>
              <a:gd name="T62" fmla="*/ 25 w 60"/>
              <a:gd name="T63" fmla="*/ 25 h 62"/>
              <a:gd name="T64" fmla="*/ 41 w 60"/>
              <a:gd name="T65" fmla="*/ 39 h 62"/>
              <a:gd name="T66" fmla="*/ 49 w 60"/>
              <a:gd name="T67" fmla="*/ 47 h 62"/>
              <a:gd name="T68" fmla="*/ 49 w 60"/>
              <a:gd name="T69" fmla="*/ 50 h 62"/>
              <a:gd name="T70" fmla="*/ 49 w 60"/>
              <a:gd name="T71" fmla="*/ 50 h 62"/>
              <a:gd name="T72" fmla="*/ 47 w 60"/>
              <a:gd name="T73" fmla="*/ 50 h 62"/>
              <a:gd name="T74" fmla="*/ 38 w 60"/>
              <a:gd name="T75" fmla="*/ 42 h 62"/>
              <a:gd name="T76" fmla="*/ 38 w 60"/>
              <a:gd name="T77" fmla="*/ 39 h 62"/>
              <a:gd name="T78" fmla="*/ 38 w 60"/>
              <a:gd name="T79" fmla="*/ 39 h 62"/>
              <a:gd name="T80" fmla="*/ 41 w 60"/>
              <a:gd name="T81" fmla="*/ 3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" h="62">
                <a:moveTo>
                  <a:pt x="60" y="57"/>
                </a:moveTo>
                <a:cubicBezTo>
                  <a:pt x="60" y="62"/>
                  <a:pt x="60" y="62"/>
                  <a:pt x="60" y="62"/>
                </a:cubicBezTo>
                <a:cubicBezTo>
                  <a:pt x="58" y="60"/>
                  <a:pt x="56" y="58"/>
                  <a:pt x="53" y="56"/>
                </a:cubicBezTo>
                <a:cubicBezTo>
                  <a:pt x="53" y="56"/>
                  <a:pt x="53" y="55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4" y="53"/>
                  <a:pt x="55" y="53"/>
                  <a:pt x="56" y="54"/>
                </a:cubicBezTo>
                <a:cubicBezTo>
                  <a:pt x="57" y="55"/>
                  <a:pt x="58" y="56"/>
                  <a:pt x="60" y="57"/>
                </a:cubicBezTo>
                <a:close/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3"/>
                  <a:pt x="3" y="4"/>
                </a:cubicBezTo>
                <a:cubicBezTo>
                  <a:pt x="4" y="5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3" y="7"/>
                  <a:pt x="2" y="7"/>
                  <a:pt x="1" y="6"/>
                </a:cubicBezTo>
                <a:cubicBezTo>
                  <a:pt x="1" y="6"/>
                  <a:pt x="0" y="5"/>
                  <a:pt x="0" y="5"/>
                </a:cubicBezTo>
                <a:close/>
                <a:moveTo>
                  <a:pt x="10" y="10"/>
                </a:moveTo>
                <a:cubicBezTo>
                  <a:pt x="13" y="13"/>
                  <a:pt x="16" y="16"/>
                  <a:pt x="19" y="18"/>
                </a:cubicBezTo>
                <a:cubicBezTo>
                  <a:pt x="19" y="19"/>
                  <a:pt x="19" y="20"/>
                  <a:pt x="19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8" y="21"/>
                  <a:pt x="17" y="22"/>
                  <a:pt x="16" y="21"/>
                </a:cubicBezTo>
                <a:cubicBezTo>
                  <a:pt x="14" y="18"/>
                  <a:pt x="11" y="15"/>
                  <a:pt x="8" y="13"/>
                </a:cubicBezTo>
                <a:cubicBezTo>
                  <a:pt x="7" y="12"/>
                  <a:pt x="7" y="11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9" y="10"/>
                  <a:pt x="10" y="10"/>
                </a:cubicBezTo>
                <a:close/>
                <a:moveTo>
                  <a:pt x="25" y="25"/>
                </a:moveTo>
                <a:cubicBezTo>
                  <a:pt x="28" y="28"/>
                  <a:pt x="31" y="30"/>
                  <a:pt x="34" y="33"/>
                </a:cubicBezTo>
                <a:cubicBezTo>
                  <a:pt x="35" y="34"/>
                  <a:pt x="35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3" y="36"/>
                  <a:pt x="32" y="36"/>
                  <a:pt x="32" y="35"/>
                </a:cubicBezTo>
                <a:cubicBezTo>
                  <a:pt x="29" y="33"/>
                  <a:pt x="26" y="30"/>
                  <a:pt x="23" y="27"/>
                </a:cubicBezTo>
                <a:cubicBezTo>
                  <a:pt x="22" y="27"/>
                  <a:pt x="22" y="26"/>
                  <a:pt x="23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4"/>
                  <a:pt x="25" y="24"/>
                  <a:pt x="25" y="25"/>
                </a:cubicBezTo>
                <a:close/>
                <a:moveTo>
                  <a:pt x="41" y="39"/>
                </a:moveTo>
                <a:cubicBezTo>
                  <a:pt x="43" y="42"/>
                  <a:pt x="46" y="45"/>
                  <a:pt x="49" y="47"/>
                </a:cubicBezTo>
                <a:cubicBezTo>
                  <a:pt x="50" y="48"/>
                  <a:pt x="50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7" y="50"/>
                  <a:pt x="47" y="50"/>
                </a:cubicBezTo>
                <a:cubicBezTo>
                  <a:pt x="44" y="47"/>
                  <a:pt x="41" y="44"/>
                  <a:pt x="38" y="42"/>
                </a:cubicBezTo>
                <a:cubicBezTo>
                  <a:pt x="38" y="41"/>
                  <a:pt x="38" y="40"/>
                  <a:pt x="38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9"/>
                  <a:pt x="40" y="39"/>
                  <a:pt x="41" y="39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Freeform 25"/>
          <p:cNvSpPr>
            <a:spLocks/>
          </p:cNvSpPr>
          <p:nvPr/>
        </p:nvSpPr>
        <p:spPr bwMode="auto">
          <a:xfrm>
            <a:off x="1969165" y="764704"/>
            <a:ext cx="9855655" cy="5604844"/>
          </a:xfrm>
          <a:custGeom>
            <a:avLst/>
            <a:gdLst>
              <a:gd name="T0" fmla="*/ 0 w 4052"/>
              <a:gd name="T1" fmla="*/ 0 h 4320"/>
              <a:gd name="T2" fmla="*/ 4052 w 4052"/>
              <a:gd name="T3" fmla="*/ 0 h 4320"/>
              <a:gd name="T4" fmla="*/ 4052 w 4052"/>
              <a:gd name="T5" fmla="*/ 4320 h 4320"/>
              <a:gd name="T6" fmla="*/ 0 w 4052"/>
              <a:gd name="T7" fmla="*/ 4320 h 4320"/>
              <a:gd name="T8" fmla="*/ 0 w 4052"/>
              <a:gd name="T9" fmla="*/ 0 h 4320"/>
              <a:gd name="T10" fmla="*/ 0 w 4052"/>
              <a:gd name="T11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2" h="4320">
                <a:moveTo>
                  <a:pt x="0" y="0"/>
                </a:moveTo>
                <a:lnTo>
                  <a:pt x="4052" y="0"/>
                </a:lnTo>
                <a:lnTo>
                  <a:pt x="4052" y="4320"/>
                </a:lnTo>
                <a:lnTo>
                  <a:pt x="0" y="432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Freeform 26"/>
          <p:cNvSpPr>
            <a:spLocks/>
          </p:cNvSpPr>
          <p:nvPr/>
        </p:nvSpPr>
        <p:spPr bwMode="auto">
          <a:xfrm>
            <a:off x="1975741" y="1378512"/>
            <a:ext cx="1614946" cy="695730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Freeform 27"/>
          <p:cNvSpPr>
            <a:spLocks/>
          </p:cNvSpPr>
          <p:nvPr/>
        </p:nvSpPr>
        <p:spPr bwMode="auto">
          <a:xfrm>
            <a:off x="1667803" y="1209975"/>
            <a:ext cx="1817181" cy="695730"/>
          </a:xfrm>
          <a:custGeom>
            <a:avLst/>
            <a:gdLst>
              <a:gd name="T0" fmla="*/ 0 w 1231"/>
              <a:gd name="T1" fmla="*/ 0 h 602"/>
              <a:gd name="T2" fmla="*/ 1047 w 1231"/>
              <a:gd name="T3" fmla="*/ 0 h 602"/>
              <a:gd name="T4" fmla="*/ 1231 w 1231"/>
              <a:gd name="T5" fmla="*/ 299 h 602"/>
              <a:gd name="T6" fmla="*/ 1047 w 1231"/>
              <a:gd name="T7" fmla="*/ 602 h 602"/>
              <a:gd name="T8" fmla="*/ 0 w 1231"/>
              <a:gd name="T9" fmla="*/ 602 h 602"/>
              <a:gd name="T10" fmla="*/ 0 w 1231"/>
              <a:gd name="T11" fmla="*/ 0 h 602"/>
              <a:gd name="T12" fmla="*/ 0 w 123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F7EB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Freeform 28"/>
          <p:cNvSpPr>
            <a:spLocks noEditPoints="1"/>
          </p:cNvSpPr>
          <p:nvPr/>
        </p:nvSpPr>
        <p:spPr bwMode="auto">
          <a:xfrm>
            <a:off x="1667805" y="1573767"/>
            <a:ext cx="1707943" cy="265816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3 h 44"/>
              <a:gd name="T4" fmla="*/ 19 w 221"/>
              <a:gd name="T5" fmla="*/ 41 h 44"/>
              <a:gd name="T6" fmla="*/ 17 w 221"/>
              <a:gd name="T7" fmla="*/ 43 h 44"/>
              <a:gd name="T8" fmla="*/ 196 w 221"/>
              <a:gd name="T9" fmla="*/ 43 h 44"/>
              <a:gd name="T10" fmla="*/ 198 w 221"/>
              <a:gd name="T11" fmla="*/ 37 h 44"/>
              <a:gd name="T12" fmla="*/ 195 w 221"/>
              <a:gd name="T13" fmla="*/ 37 h 44"/>
              <a:gd name="T14" fmla="*/ 186 w 221"/>
              <a:gd name="T15" fmla="*/ 41 h 44"/>
              <a:gd name="T16" fmla="*/ 185 w 221"/>
              <a:gd name="T17" fmla="*/ 43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4 h 44"/>
              <a:gd name="T24" fmla="*/ 214 w 221"/>
              <a:gd name="T25" fmla="*/ 13 h 44"/>
              <a:gd name="T26" fmla="*/ 219 w 221"/>
              <a:gd name="T27" fmla="*/ 1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2 h 44"/>
              <a:gd name="T34" fmla="*/ 209 w 221"/>
              <a:gd name="T35" fmla="*/ 21 h 44"/>
              <a:gd name="T36" fmla="*/ 209 w 221"/>
              <a:gd name="T37" fmla="*/ 19 h 44"/>
              <a:gd name="T38" fmla="*/ 0 w 221"/>
              <a:gd name="T39" fmla="*/ 41 h 44"/>
              <a:gd name="T40" fmla="*/ 8 w 221"/>
              <a:gd name="T41" fmla="*/ 44 h 44"/>
              <a:gd name="T42" fmla="*/ 10 w 221"/>
              <a:gd name="T43" fmla="*/ 43 h 44"/>
              <a:gd name="T44" fmla="*/ 0 w 221"/>
              <a:gd name="T45" fmla="*/ 41 h 44"/>
              <a:gd name="T46" fmla="*/ 51 w 221"/>
              <a:gd name="T47" fmla="*/ 44 h 44"/>
              <a:gd name="T48" fmla="*/ 53 w 221"/>
              <a:gd name="T49" fmla="*/ 43 h 44"/>
              <a:gd name="T50" fmla="*/ 40 w 221"/>
              <a:gd name="T51" fmla="*/ 41 h 44"/>
              <a:gd name="T52" fmla="*/ 38 w 221"/>
              <a:gd name="T53" fmla="*/ 43 h 44"/>
              <a:gd name="T54" fmla="*/ 60 w 221"/>
              <a:gd name="T55" fmla="*/ 44 h 44"/>
              <a:gd name="T56" fmla="*/ 74 w 221"/>
              <a:gd name="T57" fmla="*/ 43 h 44"/>
              <a:gd name="T58" fmla="*/ 72 w 221"/>
              <a:gd name="T59" fmla="*/ 41 h 44"/>
              <a:gd name="T60" fmla="*/ 59 w 221"/>
              <a:gd name="T61" fmla="*/ 43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3 h 44"/>
              <a:gd name="T68" fmla="*/ 81 w 221"/>
              <a:gd name="T69" fmla="*/ 41 h 44"/>
              <a:gd name="T70" fmla="*/ 80 w 221"/>
              <a:gd name="T71" fmla="*/ 43 h 44"/>
              <a:gd name="T72" fmla="*/ 102 w 221"/>
              <a:gd name="T73" fmla="*/ 44 h 44"/>
              <a:gd name="T74" fmla="*/ 116 w 221"/>
              <a:gd name="T75" fmla="*/ 43 h 44"/>
              <a:gd name="T76" fmla="*/ 114 w 221"/>
              <a:gd name="T77" fmla="*/ 41 h 44"/>
              <a:gd name="T78" fmla="*/ 101 w 221"/>
              <a:gd name="T79" fmla="*/ 43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3 h 44"/>
              <a:gd name="T86" fmla="*/ 123 w 221"/>
              <a:gd name="T87" fmla="*/ 41 h 44"/>
              <a:gd name="T88" fmla="*/ 122 w 221"/>
              <a:gd name="T89" fmla="*/ 43 h 44"/>
              <a:gd name="T90" fmla="*/ 144 w 221"/>
              <a:gd name="T91" fmla="*/ 44 h 44"/>
              <a:gd name="T92" fmla="*/ 158 w 221"/>
              <a:gd name="T93" fmla="*/ 43 h 44"/>
              <a:gd name="T94" fmla="*/ 156 w 221"/>
              <a:gd name="T95" fmla="*/ 41 h 44"/>
              <a:gd name="T96" fmla="*/ 143 w 221"/>
              <a:gd name="T97" fmla="*/ 43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3 h 44"/>
              <a:gd name="T104" fmla="*/ 165 w 221"/>
              <a:gd name="T105" fmla="*/ 41 h 44"/>
              <a:gd name="T106" fmla="*/ 164 w 221"/>
              <a:gd name="T10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4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2"/>
                  <a:pt x="31" y="41"/>
                  <a:pt x="30" y="41"/>
                </a:cubicBezTo>
                <a:cubicBezTo>
                  <a:pt x="26" y="41"/>
                  <a:pt x="22" y="41"/>
                  <a:pt x="19" y="41"/>
                </a:cubicBezTo>
                <a:cubicBezTo>
                  <a:pt x="18" y="41"/>
                  <a:pt x="17" y="42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7" y="44"/>
                  <a:pt x="18" y="44"/>
                  <a:pt x="19" y="44"/>
                </a:cubicBezTo>
                <a:close/>
                <a:moveTo>
                  <a:pt x="196" y="43"/>
                </a:moveTo>
                <a:cubicBezTo>
                  <a:pt x="196" y="42"/>
                  <a:pt x="197" y="40"/>
                  <a:pt x="198" y="39"/>
                </a:cubicBezTo>
                <a:cubicBezTo>
                  <a:pt x="199" y="38"/>
                  <a:pt x="198" y="37"/>
                  <a:pt x="198" y="37"/>
                </a:cubicBezTo>
                <a:cubicBezTo>
                  <a:pt x="198" y="37"/>
                  <a:pt x="198" y="37"/>
                  <a:pt x="198" y="37"/>
                </a:cubicBezTo>
                <a:cubicBezTo>
                  <a:pt x="197" y="36"/>
                  <a:pt x="196" y="37"/>
                  <a:pt x="195" y="37"/>
                </a:cubicBezTo>
                <a:cubicBezTo>
                  <a:pt x="195" y="39"/>
                  <a:pt x="194" y="40"/>
                  <a:pt x="193" y="41"/>
                </a:cubicBezTo>
                <a:cubicBezTo>
                  <a:pt x="190" y="41"/>
                  <a:pt x="190" y="41"/>
                  <a:pt x="186" y="41"/>
                </a:cubicBezTo>
                <a:cubicBezTo>
                  <a:pt x="186" y="41"/>
                  <a:pt x="185" y="42"/>
                  <a:pt x="185" y="43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85" y="44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4"/>
                  <a:pt x="196" y="43"/>
                </a:cubicBezTo>
                <a:close/>
                <a:moveTo>
                  <a:pt x="217" y="1"/>
                </a:moveTo>
                <a:cubicBezTo>
                  <a:pt x="215" y="5"/>
                  <a:pt x="213" y="8"/>
                  <a:pt x="211" y="12"/>
                </a:cubicBezTo>
                <a:cubicBezTo>
                  <a:pt x="211" y="12"/>
                  <a:pt x="211" y="13"/>
                  <a:pt x="212" y="14"/>
                </a:cubicBezTo>
                <a:cubicBezTo>
                  <a:pt x="212" y="14"/>
                  <a:pt x="212" y="14"/>
                  <a:pt x="212" y="14"/>
                </a:cubicBezTo>
                <a:cubicBezTo>
                  <a:pt x="212" y="14"/>
                  <a:pt x="213" y="14"/>
                  <a:pt x="214" y="13"/>
                </a:cubicBezTo>
                <a:cubicBezTo>
                  <a:pt x="216" y="10"/>
                  <a:pt x="218" y="7"/>
                  <a:pt x="220" y="3"/>
                </a:cubicBezTo>
                <a:cubicBezTo>
                  <a:pt x="221" y="2"/>
                  <a:pt x="220" y="1"/>
                  <a:pt x="219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19" y="0"/>
                  <a:pt x="218" y="1"/>
                  <a:pt x="217" y="1"/>
                </a:cubicBezTo>
                <a:close/>
                <a:moveTo>
                  <a:pt x="206" y="19"/>
                </a:moveTo>
                <a:cubicBezTo>
                  <a:pt x="204" y="23"/>
                  <a:pt x="202" y="26"/>
                  <a:pt x="200" y="29"/>
                </a:cubicBezTo>
                <a:cubicBezTo>
                  <a:pt x="200" y="30"/>
                  <a:pt x="200" y="31"/>
                  <a:pt x="201" y="32"/>
                </a:cubicBezTo>
                <a:cubicBezTo>
                  <a:pt x="201" y="32"/>
                  <a:pt x="201" y="32"/>
                  <a:pt x="201" y="32"/>
                </a:cubicBezTo>
                <a:cubicBezTo>
                  <a:pt x="201" y="32"/>
                  <a:pt x="203" y="32"/>
                  <a:pt x="203" y="31"/>
                </a:cubicBezTo>
                <a:cubicBezTo>
                  <a:pt x="205" y="28"/>
                  <a:pt x="207" y="24"/>
                  <a:pt x="209" y="21"/>
                </a:cubicBezTo>
                <a:cubicBezTo>
                  <a:pt x="210" y="20"/>
                  <a:pt x="209" y="19"/>
                  <a:pt x="209" y="19"/>
                </a:cubicBezTo>
                <a:cubicBezTo>
                  <a:pt x="209" y="19"/>
                  <a:pt x="209" y="19"/>
                  <a:pt x="209" y="19"/>
                </a:cubicBezTo>
                <a:cubicBezTo>
                  <a:pt x="208" y="18"/>
                  <a:pt x="207" y="19"/>
                  <a:pt x="206" y="19"/>
                </a:cubicBezTo>
                <a:close/>
                <a:moveTo>
                  <a:pt x="0" y="41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4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9" y="41"/>
                  <a:pt x="8" y="41"/>
                </a:cubicBezTo>
                <a:cubicBezTo>
                  <a:pt x="0" y="41"/>
                  <a:pt x="0" y="41"/>
                  <a:pt x="0" y="41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4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2"/>
                  <a:pt x="52" y="41"/>
                  <a:pt x="51" y="41"/>
                </a:cubicBezTo>
                <a:cubicBezTo>
                  <a:pt x="47" y="41"/>
                  <a:pt x="43" y="41"/>
                  <a:pt x="40" y="41"/>
                </a:cubicBezTo>
                <a:cubicBezTo>
                  <a:pt x="39" y="41"/>
                  <a:pt x="38" y="42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4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4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4" y="42"/>
                  <a:pt x="73" y="41"/>
                  <a:pt x="72" y="41"/>
                </a:cubicBezTo>
                <a:cubicBezTo>
                  <a:pt x="68" y="41"/>
                  <a:pt x="64" y="41"/>
                  <a:pt x="60" y="41"/>
                </a:cubicBezTo>
                <a:cubicBezTo>
                  <a:pt x="60" y="41"/>
                  <a:pt x="59" y="42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4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4"/>
                  <a:pt x="95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95" y="42"/>
                  <a:pt x="94" y="41"/>
                  <a:pt x="93" y="41"/>
                </a:cubicBezTo>
                <a:cubicBezTo>
                  <a:pt x="89" y="41"/>
                  <a:pt x="85" y="41"/>
                  <a:pt x="81" y="41"/>
                </a:cubicBezTo>
                <a:cubicBezTo>
                  <a:pt x="81" y="41"/>
                  <a:pt x="80" y="42"/>
                  <a:pt x="80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44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4"/>
                  <a:pt x="116" y="43"/>
                </a:cubicBezTo>
                <a:cubicBezTo>
                  <a:pt x="116" y="43"/>
                  <a:pt x="116" y="43"/>
                  <a:pt x="116" y="43"/>
                </a:cubicBezTo>
                <a:cubicBezTo>
                  <a:pt x="116" y="42"/>
                  <a:pt x="115" y="41"/>
                  <a:pt x="114" y="41"/>
                </a:cubicBezTo>
                <a:cubicBezTo>
                  <a:pt x="110" y="41"/>
                  <a:pt x="106" y="41"/>
                  <a:pt x="102" y="41"/>
                </a:cubicBezTo>
                <a:cubicBezTo>
                  <a:pt x="102" y="41"/>
                  <a:pt x="101" y="42"/>
                  <a:pt x="101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44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4"/>
                  <a:pt x="137" y="43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37" y="42"/>
                  <a:pt x="136" y="41"/>
                  <a:pt x="135" y="41"/>
                </a:cubicBezTo>
                <a:cubicBezTo>
                  <a:pt x="131" y="41"/>
                  <a:pt x="127" y="41"/>
                  <a:pt x="123" y="41"/>
                </a:cubicBezTo>
                <a:cubicBezTo>
                  <a:pt x="123" y="41"/>
                  <a:pt x="122" y="42"/>
                  <a:pt x="122" y="43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22" y="44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4"/>
                  <a:pt x="158" y="43"/>
                </a:cubicBezTo>
                <a:cubicBezTo>
                  <a:pt x="158" y="43"/>
                  <a:pt x="158" y="43"/>
                  <a:pt x="158" y="43"/>
                </a:cubicBezTo>
                <a:cubicBezTo>
                  <a:pt x="158" y="42"/>
                  <a:pt x="157" y="41"/>
                  <a:pt x="156" y="41"/>
                </a:cubicBezTo>
                <a:cubicBezTo>
                  <a:pt x="152" y="41"/>
                  <a:pt x="148" y="41"/>
                  <a:pt x="144" y="41"/>
                </a:cubicBezTo>
                <a:cubicBezTo>
                  <a:pt x="144" y="41"/>
                  <a:pt x="143" y="42"/>
                  <a:pt x="143" y="43"/>
                </a:cubicBezTo>
                <a:cubicBezTo>
                  <a:pt x="143" y="43"/>
                  <a:pt x="143" y="43"/>
                  <a:pt x="143" y="43"/>
                </a:cubicBezTo>
                <a:cubicBezTo>
                  <a:pt x="143" y="44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4"/>
                  <a:pt x="179" y="43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179" y="42"/>
                  <a:pt x="178" y="41"/>
                  <a:pt x="177" y="41"/>
                </a:cubicBezTo>
                <a:cubicBezTo>
                  <a:pt x="173" y="41"/>
                  <a:pt x="169" y="41"/>
                  <a:pt x="165" y="41"/>
                </a:cubicBezTo>
                <a:cubicBezTo>
                  <a:pt x="165" y="41"/>
                  <a:pt x="164" y="42"/>
                  <a:pt x="164" y="43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4"/>
                  <a:pt x="165" y="44"/>
                  <a:pt x="165" y="44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Freeform 29"/>
          <p:cNvSpPr>
            <a:spLocks noEditPoints="1"/>
          </p:cNvSpPr>
          <p:nvPr/>
        </p:nvSpPr>
        <p:spPr bwMode="auto">
          <a:xfrm>
            <a:off x="1667806" y="1280071"/>
            <a:ext cx="1738942" cy="314354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3 h 52"/>
              <a:gd name="T6" fmla="*/ 17 w 225"/>
              <a:gd name="T7" fmla="*/ 2 h 52"/>
              <a:gd name="T8" fmla="*/ 224 w 225"/>
              <a:gd name="T9" fmla="*/ 48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0 h 52"/>
              <a:gd name="T16" fmla="*/ 224 w 225"/>
              <a:gd name="T17" fmla="*/ 48 h 52"/>
              <a:gd name="T18" fmla="*/ 198 w 225"/>
              <a:gd name="T19" fmla="*/ 5 h 52"/>
              <a:gd name="T20" fmla="*/ 198 w 225"/>
              <a:gd name="T21" fmla="*/ 8 h 52"/>
              <a:gd name="T22" fmla="*/ 193 w 225"/>
              <a:gd name="T23" fmla="*/ 3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3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3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3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3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3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3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3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3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3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3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3"/>
                  <a:pt x="30" y="3"/>
                </a:cubicBezTo>
                <a:cubicBezTo>
                  <a:pt x="26" y="3"/>
                  <a:pt x="22" y="3"/>
                  <a:pt x="19" y="3"/>
                </a:cubicBezTo>
                <a:cubicBezTo>
                  <a:pt x="18" y="3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8"/>
                </a:moveTo>
                <a:cubicBezTo>
                  <a:pt x="224" y="48"/>
                  <a:pt x="224" y="48"/>
                  <a:pt x="224" y="48"/>
                </a:cubicBezTo>
                <a:cubicBezTo>
                  <a:pt x="225" y="48"/>
                  <a:pt x="225" y="49"/>
                  <a:pt x="225" y="50"/>
                </a:cubicBezTo>
                <a:cubicBezTo>
                  <a:pt x="225" y="50"/>
                  <a:pt x="225" y="50"/>
                  <a:pt x="225" y="50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1"/>
                  <a:pt x="222" y="50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8"/>
                  <a:pt x="224" y="48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5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3"/>
                </a:cubicBezTo>
                <a:cubicBezTo>
                  <a:pt x="190" y="3"/>
                  <a:pt x="190" y="3"/>
                  <a:pt x="186" y="3"/>
                </a:cubicBezTo>
                <a:cubicBezTo>
                  <a:pt x="186" y="3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6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0"/>
                  <a:pt x="214" y="31"/>
                </a:cubicBezTo>
                <a:cubicBezTo>
                  <a:pt x="216" y="34"/>
                  <a:pt x="218" y="38"/>
                  <a:pt x="220" y="41"/>
                </a:cubicBezTo>
                <a:cubicBezTo>
                  <a:pt x="221" y="42"/>
                  <a:pt x="220" y="43"/>
                  <a:pt x="219" y="43"/>
                </a:cubicBezTo>
                <a:cubicBezTo>
                  <a:pt x="219" y="43"/>
                  <a:pt x="219" y="43"/>
                  <a:pt x="219" y="43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8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2"/>
                  <a:pt x="203" y="13"/>
                </a:cubicBezTo>
                <a:cubicBezTo>
                  <a:pt x="205" y="17"/>
                  <a:pt x="207" y="20"/>
                  <a:pt x="209" y="23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3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3"/>
                  <a:pt x="8" y="3"/>
                </a:cubicBezTo>
                <a:cubicBezTo>
                  <a:pt x="0" y="3"/>
                  <a:pt x="0" y="3"/>
                  <a:pt x="0" y="3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3"/>
                  <a:pt x="51" y="3"/>
                </a:cubicBezTo>
                <a:cubicBezTo>
                  <a:pt x="47" y="3"/>
                  <a:pt x="43" y="3"/>
                  <a:pt x="40" y="3"/>
                </a:cubicBezTo>
                <a:cubicBezTo>
                  <a:pt x="39" y="3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3"/>
                  <a:pt x="72" y="3"/>
                </a:cubicBezTo>
                <a:cubicBezTo>
                  <a:pt x="68" y="3"/>
                  <a:pt x="64" y="3"/>
                  <a:pt x="60" y="3"/>
                </a:cubicBezTo>
                <a:cubicBezTo>
                  <a:pt x="60" y="3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3"/>
                  <a:pt x="93" y="3"/>
                </a:cubicBezTo>
                <a:cubicBezTo>
                  <a:pt x="89" y="3"/>
                  <a:pt x="85" y="3"/>
                  <a:pt x="81" y="3"/>
                </a:cubicBezTo>
                <a:cubicBezTo>
                  <a:pt x="81" y="3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3"/>
                  <a:pt x="114" y="3"/>
                </a:cubicBezTo>
                <a:cubicBezTo>
                  <a:pt x="110" y="3"/>
                  <a:pt x="106" y="3"/>
                  <a:pt x="102" y="3"/>
                </a:cubicBezTo>
                <a:cubicBezTo>
                  <a:pt x="102" y="3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3"/>
                  <a:pt x="135" y="3"/>
                </a:cubicBezTo>
                <a:cubicBezTo>
                  <a:pt x="131" y="3"/>
                  <a:pt x="127" y="3"/>
                  <a:pt x="123" y="3"/>
                </a:cubicBezTo>
                <a:cubicBezTo>
                  <a:pt x="123" y="3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3"/>
                  <a:pt x="156" y="3"/>
                </a:cubicBezTo>
                <a:cubicBezTo>
                  <a:pt x="152" y="3"/>
                  <a:pt x="148" y="3"/>
                  <a:pt x="144" y="3"/>
                </a:cubicBezTo>
                <a:cubicBezTo>
                  <a:pt x="144" y="3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3"/>
                  <a:pt x="177" y="3"/>
                </a:cubicBezTo>
                <a:cubicBezTo>
                  <a:pt x="173" y="3"/>
                  <a:pt x="169" y="3"/>
                  <a:pt x="165" y="3"/>
                </a:cubicBezTo>
                <a:cubicBezTo>
                  <a:pt x="165" y="3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rgbClr val="B792E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Freeform 30"/>
          <p:cNvSpPr>
            <a:spLocks/>
          </p:cNvSpPr>
          <p:nvPr/>
        </p:nvSpPr>
        <p:spPr bwMode="auto">
          <a:xfrm>
            <a:off x="1975741" y="3024957"/>
            <a:ext cx="1614946" cy="695730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Freeform 31"/>
          <p:cNvSpPr>
            <a:spLocks/>
          </p:cNvSpPr>
          <p:nvPr/>
        </p:nvSpPr>
        <p:spPr bwMode="auto">
          <a:xfrm>
            <a:off x="1667803" y="2924944"/>
            <a:ext cx="1817181" cy="695730"/>
          </a:xfrm>
          <a:custGeom>
            <a:avLst/>
            <a:gdLst>
              <a:gd name="T0" fmla="*/ 0 w 1231"/>
              <a:gd name="T1" fmla="*/ 0 h 602"/>
              <a:gd name="T2" fmla="*/ 1047 w 1231"/>
              <a:gd name="T3" fmla="*/ 0 h 602"/>
              <a:gd name="T4" fmla="*/ 1231 w 1231"/>
              <a:gd name="T5" fmla="*/ 299 h 602"/>
              <a:gd name="T6" fmla="*/ 1047 w 1231"/>
              <a:gd name="T7" fmla="*/ 602 h 602"/>
              <a:gd name="T8" fmla="*/ 0 w 1231"/>
              <a:gd name="T9" fmla="*/ 602 h 602"/>
              <a:gd name="T10" fmla="*/ 0 w 1231"/>
              <a:gd name="T11" fmla="*/ 0 h 602"/>
              <a:gd name="T12" fmla="*/ 0 w 1231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2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0A0D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Freeform 12"/>
          <p:cNvSpPr>
            <a:spLocks noEditPoints="1"/>
          </p:cNvSpPr>
          <p:nvPr/>
        </p:nvSpPr>
        <p:spPr bwMode="auto">
          <a:xfrm>
            <a:off x="1376883" y="4824913"/>
            <a:ext cx="928521" cy="24275"/>
          </a:xfrm>
          <a:custGeom>
            <a:avLst/>
            <a:gdLst>
              <a:gd name="T0" fmla="*/ 1 w 120"/>
              <a:gd name="T1" fmla="*/ 0 h 4"/>
              <a:gd name="T2" fmla="*/ 13 w 120"/>
              <a:gd name="T3" fmla="*/ 0 h 4"/>
              <a:gd name="T4" fmla="*/ 15 w 120"/>
              <a:gd name="T5" fmla="*/ 2 h 4"/>
              <a:gd name="T6" fmla="*/ 15 w 120"/>
              <a:gd name="T7" fmla="*/ 2 h 4"/>
              <a:gd name="T8" fmla="*/ 13 w 120"/>
              <a:gd name="T9" fmla="*/ 4 h 4"/>
              <a:gd name="T10" fmla="*/ 1 w 120"/>
              <a:gd name="T11" fmla="*/ 4 h 4"/>
              <a:gd name="T12" fmla="*/ 0 w 120"/>
              <a:gd name="T13" fmla="*/ 2 h 4"/>
              <a:gd name="T14" fmla="*/ 0 w 120"/>
              <a:gd name="T15" fmla="*/ 2 h 4"/>
              <a:gd name="T16" fmla="*/ 1 w 120"/>
              <a:gd name="T17" fmla="*/ 0 h 4"/>
              <a:gd name="T18" fmla="*/ 22 w 120"/>
              <a:gd name="T19" fmla="*/ 0 h 4"/>
              <a:gd name="T20" fmla="*/ 34 w 120"/>
              <a:gd name="T21" fmla="*/ 0 h 4"/>
              <a:gd name="T22" fmla="*/ 36 w 120"/>
              <a:gd name="T23" fmla="*/ 2 h 4"/>
              <a:gd name="T24" fmla="*/ 36 w 120"/>
              <a:gd name="T25" fmla="*/ 2 h 4"/>
              <a:gd name="T26" fmla="*/ 34 w 120"/>
              <a:gd name="T27" fmla="*/ 4 h 4"/>
              <a:gd name="T28" fmla="*/ 22 w 120"/>
              <a:gd name="T29" fmla="*/ 4 h 4"/>
              <a:gd name="T30" fmla="*/ 21 w 120"/>
              <a:gd name="T31" fmla="*/ 2 h 4"/>
              <a:gd name="T32" fmla="*/ 21 w 120"/>
              <a:gd name="T33" fmla="*/ 2 h 4"/>
              <a:gd name="T34" fmla="*/ 22 w 120"/>
              <a:gd name="T35" fmla="*/ 0 h 4"/>
              <a:gd name="T36" fmla="*/ 43 w 120"/>
              <a:gd name="T37" fmla="*/ 0 h 4"/>
              <a:gd name="T38" fmla="*/ 55 w 120"/>
              <a:gd name="T39" fmla="*/ 0 h 4"/>
              <a:gd name="T40" fmla="*/ 57 w 120"/>
              <a:gd name="T41" fmla="*/ 2 h 4"/>
              <a:gd name="T42" fmla="*/ 57 w 120"/>
              <a:gd name="T43" fmla="*/ 2 h 4"/>
              <a:gd name="T44" fmla="*/ 55 w 120"/>
              <a:gd name="T45" fmla="*/ 4 h 4"/>
              <a:gd name="T46" fmla="*/ 43 w 120"/>
              <a:gd name="T47" fmla="*/ 4 h 4"/>
              <a:gd name="T48" fmla="*/ 42 w 120"/>
              <a:gd name="T49" fmla="*/ 2 h 4"/>
              <a:gd name="T50" fmla="*/ 42 w 120"/>
              <a:gd name="T51" fmla="*/ 2 h 4"/>
              <a:gd name="T52" fmla="*/ 43 w 120"/>
              <a:gd name="T53" fmla="*/ 0 h 4"/>
              <a:gd name="T54" fmla="*/ 64 w 120"/>
              <a:gd name="T55" fmla="*/ 0 h 4"/>
              <a:gd name="T56" fmla="*/ 76 w 120"/>
              <a:gd name="T57" fmla="*/ 0 h 4"/>
              <a:gd name="T58" fmla="*/ 78 w 120"/>
              <a:gd name="T59" fmla="*/ 2 h 4"/>
              <a:gd name="T60" fmla="*/ 78 w 120"/>
              <a:gd name="T61" fmla="*/ 2 h 4"/>
              <a:gd name="T62" fmla="*/ 76 w 120"/>
              <a:gd name="T63" fmla="*/ 4 h 4"/>
              <a:gd name="T64" fmla="*/ 64 w 120"/>
              <a:gd name="T65" fmla="*/ 4 h 4"/>
              <a:gd name="T66" fmla="*/ 63 w 120"/>
              <a:gd name="T67" fmla="*/ 2 h 4"/>
              <a:gd name="T68" fmla="*/ 63 w 120"/>
              <a:gd name="T69" fmla="*/ 2 h 4"/>
              <a:gd name="T70" fmla="*/ 64 w 120"/>
              <a:gd name="T71" fmla="*/ 0 h 4"/>
              <a:gd name="T72" fmla="*/ 85 w 120"/>
              <a:gd name="T73" fmla="*/ 0 h 4"/>
              <a:gd name="T74" fmla="*/ 97 w 120"/>
              <a:gd name="T75" fmla="*/ 0 h 4"/>
              <a:gd name="T76" fmla="*/ 99 w 120"/>
              <a:gd name="T77" fmla="*/ 2 h 4"/>
              <a:gd name="T78" fmla="*/ 99 w 120"/>
              <a:gd name="T79" fmla="*/ 2 h 4"/>
              <a:gd name="T80" fmla="*/ 97 w 120"/>
              <a:gd name="T81" fmla="*/ 4 h 4"/>
              <a:gd name="T82" fmla="*/ 85 w 120"/>
              <a:gd name="T83" fmla="*/ 4 h 4"/>
              <a:gd name="T84" fmla="*/ 84 w 120"/>
              <a:gd name="T85" fmla="*/ 2 h 4"/>
              <a:gd name="T86" fmla="*/ 84 w 120"/>
              <a:gd name="T87" fmla="*/ 2 h 4"/>
              <a:gd name="T88" fmla="*/ 85 w 120"/>
              <a:gd name="T89" fmla="*/ 0 h 4"/>
              <a:gd name="T90" fmla="*/ 106 w 120"/>
              <a:gd name="T91" fmla="*/ 0 h 4"/>
              <a:gd name="T92" fmla="*/ 118 w 120"/>
              <a:gd name="T93" fmla="*/ 0 h 4"/>
              <a:gd name="T94" fmla="*/ 120 w 120"/>
              <a:gd name="T95" fmla="*/ 2 h 4"/>
              <a:gd name="T96" fmla="*/ 120 w 120"/>
              <a:gd name="T97" fmla="*/ 2 h 4"/>
              <a:gd name="T98" fmla="*/ 118 w 120"/>
              <a:gd name="T99" fmla="*/ 4 h 4"/>
              <a:gd name="T100" fmla="*/ 106 w 120"/>
              <a:gd name="T101" fmla="*/ 4 h 4"/>
              <a:gd name="T102" fmla="*/ 105 w 120"/>
              <a:gd name="T103" fmla="*/ 2 h 4"/>
              <a:gd name="T104" fmla="*/ 105 w 120"/>
              <a:gd name="T105" fmla="*/ 2 h 4"/>
              <a:gd name="T106" fmla="*/ 106 w 120"/>
              <a:gd name="T10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4">
                <a:moveTo>
                  <a:pt x="1" y="0"/>
                </a:moveTo>
                <a:cubicBezTo>
                  <a:pt x="5" y="0"/>
                  <a:pt x="9" y="0"/>
                  <a:pt x="13" y="0"/>
                </a:cubicBezTo>
                <a:cubicBezTo>
                  <a:pt x="14" y="0"/>
                  <a:pt x="15" y="1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3"/>
                  <a:pt x="14" y="4"/>
                  <a:pt x="13" y="4"/>
                </a:cubicBezTo>
                <a:cubicBezTo>
                  <a:pt x="9" y="4"/>
                  <a:pt x="5" y="4"/>
                  <a:pt x="1" y="4"/>
                </a:cubicBezTo>
                <a:cubicBezTo>
                  <a:pt x="0" y="4"/>
                  <a:pt x="0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lose/>
                <a:moveTo>
                  <a:pt x="22" y="0"/>
                </a:moveTo>
                <a:cubicBezTo>
                  <a:pt x="26" y="0"/>
                  <a:pt x="30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3"/>
                  <a:pt x="35" y="4"/>
                  <a:pt x="34" y="4"/>
                </a:cubicBezTo>
                <a:cubicBezTo>
                  <a:pt x="30" y="4"/>
                  <a:pt x="26" y="4"/>
                  <a:pt x="22" y="4"/>
                </a:cubicBezTo>
                <a:cubicBezTo>
                  <a:pt x="21" y="4"/>
                  <a:pt x="21" y="3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1" y="0"/>
                  <a:pt x="22" y="0"/>
                </a:cubicBezTo>
                <a:close/>
                <a:moveTo>
                  <a:pt x="43" y="0"/>
                </a:moveTo>
                <a:cubicBezTo>
                  <a:pt x="47" y="0"/>
                  <a:pt x="51" y="0"/>
                  <a:pt x="55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7" y="3"/>
                  <a:pt x="56" y="4"/>
                  <a:pt x="55" y="4"/>
                </a:cubicBezTo>
                <a:cubicBezTo>
                  <a:pt x="51" y="4"/>
                  <a:pt x="47" y="4"/>
                  <a:pt x="43" y="4"/>
                </a:cubicBezTo>
                <a:cubicBezTo>
                  <a:pt x="42" y="4"/>
                  <a:pt x="42" y="3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2" y="0"/>
                  <a:pt x="43" y="0"/>
                </a:cubicBezTo>
                <a:close/>
                <a:moveTo>
                  <a:pt x="64" y="0"/>
                </a:moveTo>
                <a:cubicBezTo>
                  <a:pt x="68" y="0"/>
                  <a:pt x="72" y="0"/>
                  <a:pt x="76" y="0"/>
                </a:cubicBezTo>
                <a:cubicBezTo>
                  <a:pt x="77" y="0"/>
                  <a:pt x="78" y="1"/>
                  <a:pt x="78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3"/>
                  <a:pt x="77" y="4"/>
                  <a:pt x="76" y="4"/>
                </a:cubicBezTo>
                <a:cubicBezTo>
                  <a:pt x="72" y="4"/>
                  <a:pt x="68" y="4"/>
                  <a:pt x="64" y="4"/>
                </a:cubicBezTo>
                <a:cubicBezTo>
                  <a:pt x="63" y="4"/>
                  <a:pt x="63" y="3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3" y="0"/>
                  <a:pt x="64" y="0"/>
                </a:cubicBezTo>
                <a:close/>
                <a:moveTo>
                  <a:pt x="85" y="0"/>
                </a:moveTo>
                <a:cubicBezTo>
                  <a:pt x="89" y="0"/>
                  <a:pt x="93" y="0"/>
                  <a:pt x="97" y="0"/>
                </a:cubicBezTo>
                <a:cubicBezTo>
                  <a:pt x="98" y="0"/>
                  <a:pt x="99" y="1"/>
                  <a:pt x="99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3"/>
                  <a:pt x="98" y="4"/>
                  <a:pt x="97" y="4"/>
                </a:cubicBezTo>
                <a:cubicBezTo>
                  <a:pt x="93" y="4"/>
                  <a:pt x="89" y="4"/>
                  <a:pt x="85" y="4"/>
                </a:cubicBezTo>
                <a:cubicBezTo>
                  <a:pt x="84" y="4"/>
                  <a:pt x="84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4" y="1"/>
                  <a:pt x="84" y="0"/>
                  <a:pt x="85" y="0"/>
                </a:cubicBezTo>
                <a:close/>
                <a:moveTo>
                  <a:pt x="106" y="0"/>
                </a:moveTo>
                <a:cubicBezTo>
                  <a:pt x="110" y="0"/>
                  <a:pt x="114" y="0"/>
                  <a:pt x="118" y="0"/>
                </a:cubicBezTo>
                <a:cubicBezTo>
                  <a:pt x="119" y="0"/>
                  <a:pt x="120" y="1"/>
                  <a:pt x="120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3"/>
                  <a:pt x="119" y="4"/>
                  <a:pt x="118" y="4"/>
                </a:cubicBezTo>
                <a:cubicBezTo>
                  <a:pt x="114" y="4"/>
                  <a:pt x="110" y="4"/>
                  <a:pt x="106" y="4"/>
                </a:cubicBezTo>
                <a:cubicBezTo>
                  <a:pt x="105" y="4"/>
                  <a:pt x="105" y="3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5" y="1"/>
                  <a:pt x="105" y="0"/>
                  <a:pt x="106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Freeform 32"/>
          <p:cNvSpPr>
            <a:spLocks noEditPoints="1"/>
          </p:cNvSpPr>
          <p:nvPr/>
        </p:nvSpPr>
        <p:spPr bwMode="auto">
          <a:xfrm>
            <a:off x="1667805" y="3299586"/>
            <a:ext cx="1707943" cy="266967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2 h 44"/>
              <a:gd name="T4" fmla="*/ 19 w 221"/>
              <a:gd name="T5" fmla="*/ 40 h 44"/>
              <a:gd name="T6" fmla="*/ 17 w 221"/>
              <a:gd name="T7" fmla="*/ 42 h 44"/>
              <a:gd name="T8" fmla="*/ 196 w 221"/>
              <a:gd name="T9" fmla="*/ 42 h 44"/>
              <a:gd name="T10" fmla="*/ 198 w 221"/>
              <a:gd name="T11" fmla="*/ 36 h 44"/>
              <a:gd name="T12" fmla="*/ 195 w 221"/>
              <a:gd name="T13" fmla="*/ 37 h 44"/>
              <a:gd name="T14" fmla="*/ 186 w 221"/>
              <a:gd name="T15" fmla="*/ 40 h 44"/>
              <a:gd name="T16" fmla="*/ 185 w 221"/>
              <a:gd name="T17" fmla="*/ 42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3 h 44"/>
              <a:gd name="T24" fmla="*/ 214 w 221"/>
              <a:gd name="T25" fmla="*/ 12 h 44"/>
              <a:gd name="T26" fmla="*/ 219 w 221"/>
              <a:gd name="T27" fmla="*/ 0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1 h 44"/>
              <a:gd name="T34" fmla="*/ 209 w 221"/>
              <a:gd name="T35" fmla="*/ 20 h 44"/>
              <a:gd name="T36" fmla="*/ 209 w 221"/>
              <a:gd name="T37" fmla="*/ 18 h 44"/>
              <a:gd name="T38" fmla="*/ 0 w 221"/>
              <a:gd name="T39" fmla="*/ 40 h 44"/>
              <a:gd name="T40" fmla="*/ 8 w 221"/>
              <a:gd name="T41" fmla="*/ 44 h 44"/>
              <a:gd name="T42" fmla="*/ 10 w 221"/>
              <a:gd name="T43" fmla="*/ 42 h 44"/>
              <a:gd name="T44" fmla="*/ 0 w 221"/>
              <a:gd name="T45" fmla="*/ 40 h 44"/>
              <a:gd name="T46" fmla="*/ 51 w 221"/>
              <a:gd name="T47" fmla="*/ 44 h 44"/>
              <a:gd name="T48" fmla="*/ 53 w 221"/>
              <a:gd name="T49" fmla="*/ 42 h 44"/>
              <a:gd name="T50" fmla="*/ 40 w 221"/>
              <a:gd name="T51" fmla="*/ 40 h 44"/>
              <a:gd name="T52" fmla="*/ 38 w 221"/>
              <a:gd name="T53" fmla="*/ 42 h 44"/>
              <a:gd name="T54" fmla="*/ 60 w 221"/>
              <a:gd name="T55" fmla="*/ 44 h 44"/>
              <a:gd name="T56" fmla="*/ 74 w 221"/>
              <a:gd name="T57" fmla="*/ 42 h 44"/>
              <a:gd name="T58" fmla="*/ 72 w 221"/>
              <a:gd name="T59" fmla="*/ 40 h 44"/>
              <a:gd name="T60" fmla="*/ 59 w 221"/>
              <a:gd name="T61" fmla="*/ 42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2 h 44"/>
              <a:gd name="T68" fmla="*/ 81 w 221"/>
              <a:gd name="T69" fmla="*/ 40 h 44"/>
              <a:gd name="T70" fmla="*/ 80 w 221"/>
              <a:gd name="T71" fmla="*/ 42 h 44"/>
              <a:gd name="T72" fmla="*/ 102 w 221"/>
              <a:gd name="T73" fmla="*/ 44 h 44"/>
              <a:gd name="T74" fmla="*/ 116 w 221"/>
              <a:gd name="T75" fmla="*/ 42 h 44"/>
              <a:gd name="T76" fmla="*/ 114 w 221"/>
              <a:gd name="T77" fmla="*/ 40 h 44"/>
              <a:gd name="T78" fmla="*/ 101 w 221"/>
              <a:gd name="T79" fmla="*/ 42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2 h 44"/>
              <a:gd name="T86" fmla="*/ 123 w 221"/>
              <a:gd name="T87" fmla="*/ 40 h 44"/>
              <a:gd name="T88" fmla="*/ 122 w 221"/>
              <a:gd name="T89" fmla="*/ 42 h 44"/>
              <a:gd name="T90" fmla="*/ 144 w 221"/>
              <a:gd name="T91" fmla="*/ 44 h 44"/>
              <a:gd name="T92" fmla="*/ 158 w 221"/>
              <a:gd name="T93" fmla="*/ 42 h 44"/>
              <a:gd name="T94" fmla="*/ 156 w 221"/>
              <a:gd name="T95" fmla="*/ 40 h 44"/>
              <a:gd name="T96" fmla="*/ 143 w 221"/>
              <a:gd name="T97" fmla="*/ 42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2 h 44"/>
              <a:gd name="T104" fmla="*/ 165 w 221"/>
              <a:gd name="T105" fmla="*/ 40 h 44"/>
              <a:gd name="T106" fmla="*/ 164 w 221"/>
              <a:gd name="T107" fmla="*/ 4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3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1" y="40"/>
                  <a:pt x="30" y="40"/>
                </a:cubicBezTo>
                <a:cubicBezTo>
                  <a:pt x="26" y="40"/>
                  <a:pt x="22" y="40"/>
                  <a:pt x="19" y="40"/>
                </a:cubicBezTo>
                <a:cubicBezTo>
                  <a:pt x="18" y="40"/>
                  <a:pt x="17" y="41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8" y="44"/>
                  <a:pt x="19" y="44"/>
                </a:cubicBezTo>
                <a:close/>
                <a:moveTo>
                  <a:pt x="196" y="42"/>
                </a:moveTo>
                <a:cubicBezTo>
                  <a:pt x="196" y="41"/>
                  <a:pt x="197" y="40"/>
                  <a:pt x="198" y="38"/>
                </a:cubicBezTo>
                <a:cubicBezTo>
                  <a:pt x="199" y="38"/>
                  <a:pt x="198" y="36"/>
                  <a:pt x="198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7" y="36"/>
                  <a:pt x="196" y="36"/>
                  <a:pt x="195" y="37"/>
                </a:cubicBezTo>
                <a:cubicBezTo>
                  <a:pt x="195" y="38"/>
                  <a:pt x="194" y="39"/>
                  <a:pt x="193" y="40"/>
                </a:cubicBezTo>
                <a:cubicBezTo>
                  <a:pt x="190" y="40"/>
                  <a:pt x="190" y="40"/>
                  <a:pt x="186" y="40"/>
                </a:cubicBezTo>
                <a:cubicBezTo>
                  <a:pt x="186" y="40"/>
                  <a:pt x="185" y="41"/>
                  <a:pt x="185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5" y="43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3"/>
                  <a:pt x="196" y="42"/>
                </a:cubicBezTo>
                <a:close/>
                <a:moveTo>
                  <a:pt x="217" y="1"/>
                </a:moveTo>
                <a:cubicBezTo>
                  <a:pt x="215" y="4"/>
                  <a:pt x="213" y="7"/>
                  <a:pt x="211" y="11"/>
                </a:cubicBezTo>
                <a:cubicBezTo>
                  <a:pt x="211" y="12"/>
                  <a:pt x="211" y="13"/>
                  <a:pt x="212" y="13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12" y="14"/>
                  <a:pt x="213" y="13"/>
                  <a:pt x="214" y="12"/>
                </a:cubicBezTo>
                <a:cubicBezTo>
                  <a:pt x="216" y="9"/>
                  <a:pt x="218" y="6"/>
                  <a:pt x="220" y="2"/>
                </a:cubicBezTo>
                <a:cubicBezTo>
                  <a:pt x="221" y="2"/>
                  <a:pt x="220" y="1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0"/>
                  <a:pt x="218" y="0"/>
                  <a:pt x="217" y="1"/>
                </a:cubicBezTo>
                <a:close/>
                <a:moveTo>
                  <a:pt x="206" y="19"/>
                </a:moveTo>
                <a:cubicBezTo>
                  <a:pt x="204" y="22"/>
                  <a:pt x="202" y="25"/>
                  <a:pt x="200" y="29"/>
                </a:cubicBezTo>
                <a:cubicBezTo>
                  <a:pt x="200" y="29"/>
                  <a:pt x="200" y="30"/>
                  <a:pt x="201" y="3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3" y="31"/>
                  <a:pt x="203" y="30"/>
                </a:cubicBezTo>
                <a:cubicBezTo>
                  <a:pt x="205" y="27"/>
                  <a:pt x="207" y="24"/>
                  <a:pt x="209" y="20"/>
                </a:cubicBezTo>
                <a:cubicBezTo>
                  <a:pt x="210" y="20"/>
                  <a:pt x="209" y="19"/>
                  <a:pt x="209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8" y="18"/>
                  <a:pt x="207" y="18"/>
                  <a:pt x="206" y="19"/>
                </a:cubicBezTo>
                <a:close/>
                <a:moveTo>
                  <a:pt x="0" y="40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3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9" y="40"/>
                  <a:pt x="8" y="40"/>
                </a:cubicBezTo>
                <a:cubicBezTo>
                  <a:pt x="0" y="40"/>
                  <a:pt x="0" y="40"/>
                  <a:pt x="0" y="40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3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7" y="40"/>
                  <a:pt x="43" y="40"/>
                  <a:pt x="40" y="40"/>
                </a:cubicBezTo>
                <a:cubicBezTo>
                  <a:pt x="39" y="40"/>
                  <a:pt x="38" y="41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3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3" y="40"/>
                  <a:pt x="72" y="40"/>
                </a:cubicBezTo>
                <a:cubicBezTo>
                  <a:pt x="68" y="40"/>
                  <a:pt x="64" y="40"/>
                  <a:pt x="60" y="40"/>
                </a:cubicBezTo>
                <a:cubicBezTo>
                  <a:pt x="60" y="40"/>
                  <a:pt x="59" y="41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3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3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1"/>
                  <a:pt x="94" y="40"/>
                  <a:pt x="93" y="40"/>
                </a:cubicBezTo>
                <a:cubicBezTo>
                  <a:pt x="89" y="40"/>
                  <a:pt x="85" y="40"/>
                  <a:pt x="81" y="40"/>
                </a:cubicBezTo>
                <a:cubicBezTo>
                  <a:pt x="81" y="40"/>
                  <a:pt x="80" y="41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3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1"/>
                  <a:pt x="115" y="40"/>
                  <a:pt x="114" y="40"/>
                </a:cubicBezTo>
                <a:cubicBezTo>
                  <a:pt x="110" y="40"/>
                  <a:pt x="106" y="40"/>
                  <a:pt x="102" y="40"/>
                </a:cubicBezTo>
                <a:cubicBezTo>
                  <a:pt x="102" y="40"/>
                  <a:pt x="101" y="41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3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3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40"/>
                </a:cubicBezTo>
                <a:cubicBezTo>
                  <a:pt x="131" y="40"/>
                  <a:pt x="127" y="40"/>
                  <a:pt x="123" y="40"/>
                </a:cubicBezTo>
                <a:cubicBezTo>
                  <a:pt x="123" y="40"/>
                  <a:pt x="122" y="41"/>
                  <a:pt x="122" y="4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3"/>
                  <a:pt x="158" y="42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7" y="40"/>
                  <a:pt x="156" y="40"/>
                </a:cubicBezTo>
                <a:cubicBezTo>
                  <a:pt x="152" y="40"/>
                  <a:pt x="148" y="40"/>
                  <a:pt x="144" y="40"/>
                </a:cubicBezTo>
                <a:cubicBezTo>
                  <a:pt x="144" y="40"/>
                  <a:pt x="143" y="41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3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3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1"/>
                  <a:pt x="178" y="40"/>
                  <a:pt x="177" y="40"/>
                </a:cubicBezTo>
                <a:cubicBezTo>
                  <a:pt x="173" y="40"/>
                  <a:pt x="169" y="40"/>
                  <a:pt x="165" y="40"/>
                </a:cubicBezTo>
                <a:cubicBezTo>
                  <a:pt x="165" y="40"/>
                  <a:pt x="164" y="41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3"/>
                  <a:pt x="165" y="44"/>
                  <a:pt x="165" y="4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Freeform 33"/>
          <p:cNvSpPr>
            <a:spLocks noEditPoints="1"/>
          </p:cNvSpPr>
          <p:nvPr/>
        </p:nvSpPr>
        <p:spPr bwMode="auto">
          <a:xfrm>
            <a:off x="1667806" y="2983668"/>
            <a:ext cx="1738942" cy="314354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4 h 52"/>
              <a:gd name="T6" fmla="*/ 17 w 225"/>
              <a:gd name="T7" fmla="*/ 2 h 52"/>
              <a:gd name="T8" fmla="*/ 224 w 225"/>
              <a:gd name="T9" fmla="*/ 48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1 h 52"/>
              <a:gd name="T16" fmla="*/ 224 w 225"/>
              <a:gd name="T17" fmla="*/ 48 h 52"/>
              <a:gd name="T18" fmla="*/ 198 w 225"/>
              <a:gd name="T19" fmla="*/ 6 h 52"/>
              <a:gd name="T20" fmla="*/ 198 w 225"/>
              <a:gd name="T21" fmla="*/ 8 h 52"/>
              <a:gd name="T22" fmla="*/ 193 w 225"/>
              <a:gd name="T23" fmla="*/ 4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4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3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4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4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4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4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4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4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4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4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4"/>
                  <a:pt x="30" y="4"/>
                </a:cubicBezTo>
                <a:cubicBezTo>
                  <a:pt x="26" y="4"/>
                  <a:pt x="22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8"/>
                </a:moveTo>
                <a:cubicBezTo>
                  <a:pt x="224" y="48"/>
                  <a:pt x="224" y="48"/>
                  <a:pt x="224" y="48"/>
                </a:cubicBezTo>
                <a:cubicBezTo>
                  <a:pt x="225" y="48"/>
                  <a:pt x="225" y="49"/>
                  <a:pt x="225" y="50"/>
                </a:cubicBezTo>
                <a:cubicBezTo>
                  <a:pt x="225" y="51"/>
                  <a:pt x="225" y="51"/>
                  <a:pt x="225" y="51"/>
                </a:cubicBezTo>
                <a:cubicBezTo>
                  <a:pt x="225" y="52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2"/>
                  <a:pt x="222" y="51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8"/>
                  <a:pt x="224" y="48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6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4"/>
                </a:cubicBezTo>
                <a:cubicBezTo>
                  <a:pt x="190" y="4"/>
                  <a:pt x="190" y="4"/>
                  <a:pt x="186" y="4"/>
                </a:cubicBezTo>
                <a:cubicBezTo>
                  <a:pt x="186" y="4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6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1"/>
                  <a:pt x="214" y="31"/>
                </a:cubicBezTo>
                <a:cubicBezTo>
                  <a:pt x="216" y="35"/>
                  <a:pt x="218" y="38"/>
                  <a:pt x="220" y="41"/>
                </a:cubicBezTo>
                <a:cubicBezTo>
                  <a:pt x="221" y="42"/>
                  <a:pt x="220" y="43"/>
                  <a:pt x="219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9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3"/>
                  <a:pt x="203" y="13"/>
                </a:cubicBezTo>
                <a:cubicBezTo>
                  <a:pt x="205" y="17"/>
                  <a:pt x="207" y="20"/>
                  <a:pt x="209" y="23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4"/>
                  <a:pt x="8" y="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4"/>
                  <a:pt x="51" y="4"/>
                </a:cubicBezTo>
                <a:cubicBezTo>
                  <a:pt x="47" y="4"/>
                  <a:pt x="43" y="4"/>
                  <a:pt x="40" y="4"/>
                </a:cubicBezTo>
                <a:cubicBezTo>
                  <a:pt x="39" y="4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68" y="4"/>
                  <a:pt x="64" y="4"/>
                  <a:pt x="60" y="4"/>
                </a:cubicBezTo>
                <a:cubicBezTo>
                  <a:pt x="60" y="4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4"/>
                  <a:pt x="93" y="4"/>
                </a:cubicBezTo>
                <a:cubicBezTo>
                  <a:pt x="89" y="4"/>
                  <a:pt x="85" y="4"/>
                  <a:pt x="81" y="4"/>
                </a:cubicBezTo>
                <a:cubicBezTo>
                  <a:pt x="81" y="4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4"/>
                  <a:pt x="114" y="4"/>
                </a:cubicBezTo>
                <a:cubicBezTo>
                  <a:pt x="110" y="4"/>
                  <a:pt x="106" y="4"/>
                  <a:pt x="102" y="4"/>
                </a:cubicBezTo>
                <a:cubicBezTo>
                  <a:pt x="102" y="4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4"/>
                  <a:pt x="135" y="4"/>
                </a:cubicBezTo>
                <a:cubicBezTo>
                  <a:pt x="131" y="4"/>
                  <a:pt x="127" y="4"/>
                  <a:pt x="123" y="4"/>
                </a:cubicBezTo>
                <a:cubicBezTo>
                  <a:pt x="123" y="4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4"/>
                  <a:pt x="156" y="4"/>
                </a:cubicBezTo>
                <a:cubicBezTo>
                  <a:pt x="152" y="4"/>
                  <a:pt x="148" y="4"/>
                  <a:pt x="144" y="4"/>
                </a:cubicBezTo>
                <a:cubicBezTo>
                  <a:pt x="144" y="4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4"/>
                  <a:pt x="177" y="4"/>
                </a:cubicBezTo>
                <a:cubicBezTo>
                  <a:pt x="173" y="4"/>
                  <a:pt x="169" y="4"/>
                  <a:pt x="165" y="4"/>
                </a:cubicBezTo>
                <a:cubicBezTo>
                  <a:pt x="165" y="4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Freeform 34"/>
          <p:cNvSpPr>
            <a:spLocks/>
          </p:cNvSpPr>
          <p:nvPr/>
        </p:nvSpPr>
        <p:spPr bwMode="auto">
          <a:xfrm>
            <a:off x="1975741" y="4508191"/>
            <a:ext cx="1614946" cy="695730"/>
          </a:xfrm>
          <a:custGeom>
            <a:avLst/>
            <a:gdLst>
              <a:gd name="T0" fmla="*/ 0 w 1094"/>
              <a:gd name="T1" fmla="*/ 0 h 602"/>
              <a:gd name="T2" fmla="*/ 911 w 1094"/>
              <a:gd name="T3" fmla="*/ 0 h 602"/>
              <a:gd name="T4" fmla="*/ 1094 w 1094"/>
              <a:gd name="T5" fmla="*/ 304 h 602"/>
              <a:gd name="T6" fmla="*/ 911 w 1094"/>
              <a:gd name="T7" fmla="*/ 602 h 602"/>
              <a:gd name="T8" fmla="*/ 0 w 1094"/>
              <a:gd name="T9" fmla="*/ 602 h 602"/>
              <a:gd name="T10" fmla="*/ 0 w 1094"/>
              <a:gd name="T11" fmla="*/ 0 h 602"/>
              <a:gd name="T12" fmla="*/ 0 w 1094"/>
              <a:gd name="T13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02">
                <a:moveTo>
                  <a:pt x="0" y="0"/>
                </a:moveTo>
                <a:lnTo>
                  <a:pt x="911" y="0"/>
                </a:lnTo>
                <a:lnTo>
                  <a:pt x="1094" y="304"/>
                </a:lnTo>
                <a:lnTo>
                  <a:pt x="911" y="602"/>
                </a:lnTo>
                <a:lnTo>
                  <a:pt x="0" y="60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9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Freeform 36"/>
          <p:cNvSpPr>
            <a:spLocks/>
          </p:cNvSpPr>
          <p:nvPr/>
        </p:nvSpPr>
        <p:spPr bwMode="auto">
          <a:xfrm>
            <a:off x="1667803" y="4408175"/>
            <a:ext cx="1817181" cy="696881"/>
          </a:xfrm>
          <a:custGeom>
            <a:avLst/>
            <a:gdLst>
              <a:gd name="T0" fmla="*/ 0 w 1231"/>
              <a:gd name="T1" fmla="*/ 0 h 603"/>
              <a:gd name="T2" fmla="*/ 1047 w 1231"/>
              <a:gd name="T3" fmla="*/ 0 h 603"/>
              <a:gd name="T4" fmla="*/ 1231 w 1231"/>
              <a:gd name="T5" fmla="*/ 299 h 603"/>
              <a:gd name="T6" fmla="*/ 1047 w 1231"/>
              <a:gd name="T7" fmla="*/ 603 h 603"/>
              <a:gd name="T8" fmla="*/ 0 w 1231"/>
              <a:gd name="T9" fmla="*/ 603 h 603"/>
              <a:gd name="T10" fmla="*/ 0 w 1231"/>
              <a:gd name="T11" fmla="*/ 0 h 603"/>
              <a:gd name="T12" fmla="*/ 0 w 1231"/>
              <a:gd name="T1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603">
                <a:moveTo>
                  <a:pt x="0" y="0"/>
                </a:moveTo>
                <a:lnTo>
                  <a:pt x="1047" y="0"/>
                </a:lnTo>
                <a:lnTo>
                  <a:pt x="1231" y="299"/>
                </a:lnTo>
                <a:lnTo>
                  <a:pt x="1047" y="603"/>
                </a:lnTo>
                <a:lnTo>
                  <a:pt x="0" y="60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76A42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Freeform 38"/>
          <p:cNvSpPr>
            <a:spLocks noEditPoints="1"/>
          </p:cNvSpPr>
          <p:nvPr/>
        </p:nvSpPr>
        <p:spPr bwMode="auto">
          <a:xfrm>
            <a:off x="1667805" y="4770122"/>
            <a:ext cx="1707943" cy="265816"/>
          </a:xfrm>
          <a:custGeom>
            <a:avLst/>
            <a:gdLst>
              <a:gd name="T0" fmla="*/ 30 w 221"/>
              <a:gd name="T1" fmla="*/ 44 h 44"/>
              <a:gd name="T2" fmla="*/ 32 w 221"/>
              <a:gd name="T3" fmla="*/ 42 h 44"/>
              <a:gd name="T4" fmla="*/ 19 w 221"/>
              <a:gd name="T5" fmla="*/ 40 h 44"/>
              <a:gd name="T6" fmla="*/ 17 w 221"/>
              <a:gd name="T7" fmla="*/ 42 h 44"/>
              <a:gd name="T8" fmla="*/ 196 w 221"/>
              <a:gd name="T9" fmla="*/ 43 h 44"/>
              <a:gd name="T10" fmla="*/ 198 w 221"/>
              <a:gd name="T11" fmla="*/ 36 h 44"/>
              <a:gd name="T12" fmla="*/ 195 w 221"/>
              <a:gd name="T13" fmla="*/ 37 h 44"/>
              <a:gd name="T14" fmla="*/ 186 w 221"/>
              <a:gd name="T15" fmla="*/ 40 h 44"/>
              <a:gd name="T16" fmla="*/ 185 w 221"/>
              <a:gd name="T17" fmla="*/ 42 h 44"/>
              <a:gd name="T18" fmla="*/ 194 w 221"/>
              <a:gd name="T19" fmla="*/ 44 h 44"/>
              <a:gd name="T20" fmla="*/ 217 w 221"/>
              <a:gd name="T21" fmla="*/ 1 h 44"/>
              <a:gd name="T22" fmla="*/ 212 w 221"/>
              <a:gd name="T23" fmla="*/ 13 h 44"/>
              <a:gd name="T24" fmla="*/ 214 w 221"/>
              <a:gd name="T25" fmla="*/ 13 h 44"/>
              <a:gd name="T26" fmla="*/ 219 w 221"/>
              <a:gd name="T27" fmla="*/ 0 h 44"/>
              <a:gd name="T28" fmla="*/ 217 w 221"/>
              <a:gd name="T29" fmla="*/ 1 h 44"/>
              <a:gd name="T30" fmla="*/ 200 w 221"/>
              <a:gd name="T31" fmla="*/ 29 h 44"/>
              <a:gd name="T32" fmla="*/ 201 w 221"/>
              <a:gd name="T33" fmla="*/ 31 h 44"/>
              <a:gd name="T34" fmla="*/ 209 w 221"/>
              <a:gd name="T35" fmla="*/ 20 h 44"/>
              <a:gd name="T36" fmla="*/ 209 w 221"/>
              <a:gd name="T37" fmla="*/ 18 h 44"/>
              <a:gd name="T38" fmla="*/ 0 w 221"/>
              <a:gd name="T39" fmla="*/ 40 h 44"/>
              <a:gd name="T40" fmla="*/ 8 w 221"/>
              <a:gd name="T41" fmla="*/ 44 h 44"/>
              <a:gd name="T42" fmla="*/ 10 w 221"/>
              <a:gd name="T43" fmla="*/ 42 h 44"/>
              <a:gd name="T44" fmla="*/ 0 w 221"/>
              <a:gd name="T45" fmla="*/ 40 h 44"/>
              <a:gd name="T46" fmla="*/ 51 w 221"/>
              <a:gd name="T47" fmla="*/ 44 h 44"/>
              <a:gd name="T48" fmla="*/ 53 w 221"/>
              <a:gd name="T49" fmla="*/ 42 h 44"/>
              <a:gd name="T50" fmla="*/ 40 w 221"/>
              <a:gd name="T51" fmla="*/ 40 h 44"/>
              <a:gd name="T52" fmla="*/ 38 w 221"/>
              <a:gd name="T53" fmla="*/ 42 h 44"/>
              <a:gd name="T54" fmla="*/ 60 w 221"/>
              <a:gd name="T55" fmla="*/ 44 h 44"/>
              <a:gd name="T56" fmla="*/ 74 w 221"/>
              <a:gd name="T57" fmla="*/ 42 h 44"/>
              <a:gd name="T58" fmla="*/ 72 w 221"/>
              <a:gd name="T59" fmla="*/ 40 h 44"/>
              <a:gd name="T60" fmla="*/ 59 w 221"/>
              <a:gd name="T61" fmla="*/ 42 h 44"/>
              <a:gd name="T62" fmla="*/ 60 w 221"/>
              <a:gd name="T63" fmla="*/ 44 h 44"/>
              <a:gd name="T64" fmla="*/ 93 w 221"/>
              <a:gd name="T65" fmla="*/ 44 h 44"/>
              <a:gd name="T66" fmla="*/ 95 w 221"/>
              <a:gd name="T67" fmla="*/ 42 h 44"/>
              <a:gd name="T68" fmla="*/ 81 w 221"/>
              <a:gd name="T69" fmla="*/ 40 h 44"/>
              <a:gd name="T70" fmla="*/ 80 w 221"/>
              <a:gd name="T71" fmla="*/ 42 h 44"/>
              <a:gd name="T72" fmla="*/ 102 w 221"/>
              <a:gd name="T73" fmla="*/ 44 h 44"/>
              <a:gd name="T74" fmla="*/ 116 w 221"/>
              <a:gd name="T75" fmla="*/ 42 h 44"/>
              <a:gd name="T76" fmla="*/ 114 w 221"/>
              <a:gd name="T77" fmla="*/ 40 h 44"/>
              <a:gd name="T78" fmla="*/ 101 w 221"/>
              <a:gd name="T79" fmla="*/ 42 h 44"/>
              <a:gd name="T80" fmla="*/ 102 w 221"/>
              <a:gd name="T81" fmla="*/ 44 h 44"/>
              <a:gd name="T82" fmla="*/ 135 w 221"/>
              <a:gd name="T83" fmla="*/ 44 h 44"/>
              <a:gd name="T84" fmla="*/ 137 w 221"/>
              <a:gd name="T85" fmla="*/ 42 h 44"/>
              <a:gd name="T86" fmla="*/ 123 w 221"/>
              <a:gd name="T87" fmla="*/ 40 h 44"/>
              <a:gd name="T88" fmla="*/ 122 w 221"/>
              <a:gd name="T89" fmla="*/ 42 h 44"/>
              <a:gd name="T90" fmla="*/ 144 w 221"/>
              <a:gd name="T91" fmla="*/ 44 h 44"/>
              <a:gd name="T92" fmla="*/ 158 w 221"/>
              <a:gd name="T93" fmla="*/ 42 h 44"/>
              <a:gd name="T94" fmla="*/ 156 w 221"/>
              <a:gd name="T95" fmla="*/ 40 h 44"/>
              <a:gd name="T96" fmla="*/ 143 w 221"/>
              <a:gd name="T97" fmla="*/ 42 h 44"/>
              <a:gd name="T98" fmla="*/ 144 w 221"/>
              <a:gd name="T99" fmla="*/ 44 h 44"/>
              <a:gd name="T100" fmla="*/ 177 w 221"/>
              <a:gd name="T101" fmla="*/ 44 h 44"/>
              <a:gd name="T102" fmla="*/ 179 w 221"/>
              <a:gd name="T103" fmla="*/ 42 h 44"/>
              <a:gd name="T104" fmla="*/ 165 w 221"/>
              <a:gd name="T105" fmla="*/ 40 h 44"/>
              <a:gd name="T106" fmla="*/ 164 w 221"/>
              <a:gd name="T107" fmla="*/ 4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1" h="44">
                <a:moveTo>
                  <a:pt x="19" y="44"/>
                </a:moveTo>
                <a:cubicBezTo>
                  <a:pt x="22" y="44"/>
                  <a:pt x="26" y="44"/>
                  <a:pt x="30" y="44"/>
                </a:cubicBezTo>
                <a:cubicBezTo>
                  <a:pt x="31" y="44"/>
                  <a:pt x="32" y="43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1" y="40"/>
                  <a:pt x="30" y="40"/>
                </a:cubicBezTo>
                <a:cubicBezTo>
                  <a:pt x="26" y="40"/>
                  <a:pt x="22" y="40"/>
                  <a:pt x="19" y="40"/>
                </a:cubicBezTo>
                <a:cubicBezTo>
                  <a:pt x="18" y="40"/>
                  <a:pt x="17" y="41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3"/>
                  <a:pt x="18" y="44"/>
                  <a:pt x="19" y="44"/>
                </a:cubicBezTo>
                <a:close/>
                <a:moveTo>
                  <a:pt x="196" y="43"/>
                </a:moveTo>
                <a:cubicBezTo>
                  <a:pt x="196" y="41"/>
                  <a:pt x="197" y="40"/>
                  <a:pt x="198" y="38"/>
                </a:cubicBezTo>
                <a:cubicBezTo>
                  <a:pt x="199" y="38"/>
                  <a:pt x="198" y="37"/>
                  <a:pt x="198" y="36"/>
                </a:cubicBezTo>
                <a:cubicBezTo>
                  <a:pt x="198" y="36"/>
                  <a:pt x="198" y="36"/>
                  <a:pt x="198" y="36"/>
                </a:cubicBezTo>
                <a:cubicBezTo>
                  <a:pt x="197" y="36"/>
                  <a:pt x="196" y="36"/>
                  <a:pt x="195" y="37"/>
                </a:cubicBezTo>
                <a:cubicBezTo>
                  <a:pt x="195" y="38"/>
                  <a:pt x="194" y="39"/>
                  <a:pt x="193" y="40"/>
                </a:cubicBezTo>
                <a:cubicBezTo>
                  <a:pt x="190" y="40"/>
                  <a:pt x="190" y="40"/>
                  <a:pt x="186" y="40"/>
                </a:cubicBezTo>
                <a:cubicBezTo>
                  <a:pt x="186" y="40"/>
                  <a:pt x="185" y="41"/>
                  <a:pt x="185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5" y="43"/>
                  <a:pt x="186" y="44"/>
                  <a:pt x="186" y="44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5" y="44"/>
                  <a:pt x="195" y="43"/>
                  <a:pt x="196" y="43"/>
                </a:cubicBezTo>
                <a:close/>
                <a:moveTo>
                  <a:pt x="217" y="1"/>
                </a:moveTo>
                <a:cubicBezTo>
                  <a:pt x="215" y="4"/>
                  <a:pt x="213" y="7"/>
                  <a:pt x="211" y="11"/>
                </a:cubicBezTo>
                <a:cubicBezTo>
                  <a:pt x="211" y="12"/>
                  <a:pt x="211" y="13"/>
                  <a:pt x="212" y="13"/>
                </a:cubicBezTo>
                <a:cubicBezTo>
                  <a:pt x="212" y="13"/>
                  <a:pt x="212" y="13"/>
                  <a:pt x="212" y="13"/>
                </a:cubicBezTo>
                <a:cubicBezTo>
                  <a:pt x="212" y="14"/>
                  <a:pt x="213" y="13"/>
                  <a:pt x="214" y="13"/>
                </a:cubicBezTo>
                <a:cubicBezTo>
                  <a:pt x="216" y="9"/>
                  <a:pt x="218" y="6"/>
                  <a:pt x="220" y="3"/>
                </a:cubicBezTo>
                <a:cubicBezTo>
                  <a:pt x="221" y="2"/>
                  <a:pt x="220" y="1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0"/>
                  <a:pt x="218" y="0"/>
                  <a:pt x="217" y="1"/>
                </a:cubicBezTo>
                <a:close/>
                <a:moveTo>
                  <a:pt x="206" y="19"/>
                </a:moveTo>
                <a:cubicBezTo>
                  <a:pt x="204" y="22"/>
                  <a:pt x="202" y="25"/>
                  <a:pt x="200" y="29"/>
                </a:cubicBezTo>
                <a:cubicBezTo>
                  <a:pt x="200" y="29"/>
                  <a:pt x="200" y="31"/>
                  <a:pt x="201" y="31"/>
                </a:cubicBezTo>
                <a:cubicBezTo>
                  <a:pt x="201" y="31"/>
                  <a:pt x="201" y="31"/>
                  <a:pt x="201" y="31"/>
                </a:cubicBezTo>
                <a:cubicBezTo>
                  <a:pt x="201" y="31"/>
                  <a:pt x="203" y="31"/>
                  <a:pt x="203" y="30"/>
                </a:cubicBezTo>
                <a:cubicBezTo>
                  <a:pt x="205" y="27"/>
                  <a:pt x="207" y="24"/>
                  <a:pt x="209" y="20"/>
                </a:cubicBezTo>
                <a:cubicBezTo>
                  <a:pt x="210" y="20"/>
                  <a:pt x="209" y="19"/>
                  <a:pt x="209" y="18"/>
                </a:cubicBezTo>
                <a:cubicBezTo>
                  <a:pt x="209" y="18"/>
                  <a:pt x="209" y="18"/>
                  <a:pt x="209" y="18"/>
                </a:cubicBezTo>
                <a:cubicBezTo>
                  <a:pt x="208" y="18"/>
                  <a:pt x="207" y="18"/>
                  <a:pt x="206" y="19"/>
                </a:cubicBezTo>
                <a:close/>
                <a:moveTo>
                  <a:pt x="0" y="40"/>
                </a:moveTo>
                <a:cubicBezTo>
                  <a:pt x="0" y="44"/>
                  <a:pt x="0" y="44"/>
                  <a:pt x="0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9" y="44"/>
                  <a:pt x="10" y="43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1"/>
                  <a:pt x="9" y="40"/>
                  <a:pt x="8" y="40"/>
                </a:cubicBezTo>
                <a:cubicBezTo>
                  <a:pt x="0" y="40"/>
                  <a:pt x="0" y="40"/>
                  <a:pt x="0" y="40"/>
                </a:cubicBezTo>
                <a:close/>
                <a:moveTo>
                  <a:pt x="40" y="44"/>
                </a:moveTo>
                <a:cubicBezTo>
                  <a:pt x="43" y="44"/>
                  <a:pt x="47" y="44"/>
                  <a:pt x="51" y="44"/>
                </a:cubicBezTo>
                <a:cubicBezTo>
                  <a:pt x="52" y="44"/>
                  <a:pt x="53" y="43"/>
                  <a:pt x="53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41"/>
                  <a:pt x="52" y="40"/>
                  <a:pt x="51" y="40"/>
                </a:cubicBezTo>
                <a:cubicBezTo>
                  <a:pt x="47" y="40"/>
                  <a:pt x="43" y="40"/>
                  <a:pt x="40" y="40"/>
                </a:cubicBezTo>
                <a:cubicBezTo>
                  <a:pt x="39" y="40"/>
                  <a:pt x="38" y="41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3"/>
                  <a:pt x="39" y="44"/>
                  <a:pt x="40" y="44"/>
                </a:cubicBezTo>
                <a:close/>
                <a:moveTo>
                  <a:pt x="60" y="44"/>
                </a:moveTo>
                <a:cubicBezTo>
                  <a:pt x="64" y="44"/>
                  <a:pt x="68" y="44"/>
                  <a:pt x="72" y="44"/>
                </a:cubicBezTo>
                <a:cubicBezTo>
                  <a:pt x="73" y="44"/>
                  <a:pt x="74" y="43"/>
                  <a:pt x="74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3" y="40"/>
                  <a:pt x="72" y="40"/>
                </a:cubicBezTo>
                <a:cubicBezTo>
                  <a:pt x="68" y="40"/>
                  <a:pt x="64" y="40"/>
                  <a:pt x="60" y="40"/>
                </a:cubicBezTo>
                <a:cubicBezTo>
                  <a:pt x="60" y="40"/>
                  <a:pt x="59" y="41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3"/>
                  <a:pt x="60" y="44"/>
                  <a:pt x="60" y="44"/>
                </a:cubicBezTo>
                <a:close/>
                <a:moveTo>
                  <a:pt x="81" y="44"/>
                </a:moveTo>
                <a:cubicBezTo>
                  <a:pt x="85" y="44"/>
                  <a:pt x="89" y="44"/>
                  <a:pt x="93" y="44"/>
                </a:cubicBezTo>
                <a:cubicBezTo>
                  <a:pt x="94" y="44"/>
                  <a:pt x="95" y="43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1"/>
                  <a:pt x="94" y="40"/>
                  <a:pt x="93" y="40"/>
                </a:cubicBezTo>
                <a:cubicBezTo>
                  <a:pt x="89" y="40"/>
                  <a:pt x="85" y="40"/>
                  <a:pt x="81" y="40"/>
                </a:cubicBezTo>
                <a:cubicBezTo>
                  <a:pt x="81" y="40"/>
                  <a:pt x="80" y="41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3"/>
                  <a:pt x="81" y="44"/>
                  <a:pt x="81" y="44"/>
                </a:cubicBezTo>
                <a:close/>
                <a:moveTo>
                  <a:pt x="102" y="44"/>
                </a:moveTo>
                <a:cubicBezTo>
                  <a:pt x="106" y="44"/>
                  <a:pt x="110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1"/>
                  <a:pt x="115" y="40"/>
                  <a:pt x="114" y="40"/>
                </a:cubicBezTo>
                <a:cubicBezTo>
                  <a:pt x="110" y="40"/>
                  <a:pt x="106" y="40"/>
                  <a:pt x="102" y="40"/>
                </a:cubicBezTo>
                <a:cubicBezTo>
                  <a:pt x="102" y="40"/>
                  <a:pt x="101" y="41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3"/>
                  <a:pt x="102" y="44"/>
                  <a:pt x="102" y="44"/>
                </a:cubicBezTo>
                <a:close/>
                <a:moveTo>
                  <a:pt x="123" y="44"/>
                </a:moveTo>
                <a:cubicBezTo>
                  <a:pt x="127" y="44"/>
                  <a:pt x="131" y="44"/>
                  <a:pt x="135" y="44"/>
                </a:cubicBezTo>
                <a:cubicBezTo>
                  <a:pt x="136" y="44"/>
                  <a:pt x="137" y="43"/>
                  <a:pt x="137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40"/>
                </a:cubicBezTo>
                <a:cubicBezTo>
                  <a:pt x="131" y="40"/>
                  <a:pt x="127" y="40"/>
                  <a:pt x="123" y="40"/>
                </a:cubicBezTo>
                <a:cubicBezTo>
                  <a:pt x="123" y="40"/>
                  <a:pt x="122" y="41"/>
                  <a:pt x="122" y="42"/>
                </a:cubicBezTo>
                <a:cubicBezTo>
                  <a:pt x="122" y="42"/>
                  <a:pt x="122" y="42"/>
                  <a:pt x="122" y="42"/>
                </a:cubicBezTo>
                <a:cubicBezTo>
                  <a:pt x="122" y="43"/>
                  <a:pt x="123" y="44"/>
                  <a:pt x="123" y="44"/>
                </a:cubicBezTo>
                <a:close/>
                <a:moveTo>
                  <a:pt x="144" y="44"/>
                </a:moveTo>
                <a:cubicBezTo>
                  <a:pt x="148" y="44"/>
                  <a:pt x="152" y="44"/>
                  <a:pt x="156" y="44"/>
                </a:cubicBezTo>
                <a:cubicBezTo>
                  <a:pt x="157" y="44"/>
                  <a:pt x="158" y="43"/>
                  <a:pt x="158" y="42"/>
                </a:cubicBezTo>
                <a:cubicBezTo>
                  <a:pt x="158" y="42"/>
                  <a:pt x="158" y="42"/>
                  <a:pt x="158" y="42"/>
                </a:cubicBezTo>
                <a:cubicBezTo>
                  <a:pt x="158" y="41"/>
                  <a:pt x="157" y="40"/>
                  <a:pt x="156" y="40"/>
                </a:cubicBezTo>
                <a:cubicBezTo>
                  <a:pt x="152" y="40"/>
                  <a:pt x="148" y="40"/>
                  <a:pt x="144" y="40"/>
                </a:cubicBezTo>
                <a:cubicBezTo>
                  <a:pt x="144" y="40"/>
                  <a:pt x="143" y="41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3" y="43"/>
                  <a:pt x="144" y="44"/>
                  <a:pt x="144" y="44"/>
                </a:cubicBezTo>
                <a:close/>
                <a:moveTo>
                  <a:pt x="165" y="44"/>
                </a:moveTo>
                <a:cubicBezTo>
                  <a:pt x="169" y="44"/>
                  <a:pt x="173" y="44"/>
                  <a:pt x="177" y="44"/>
                </a:cubicBezTo>
                <a:cubicBezTo>
                  <a:pt x="178" y="44"/>
                  <a:pt x="179" y="43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1"/>
                  <a:pt x="178" y="40"/>
                  <a:pt x="177" y="40"/>
                </a:cubicBezTo>
                <a:cubicBezTo>
                  <a:pt x="173" y="40"/>
                  <a:pt x="169" y="40"/>
                  <a:pt x="165" y="40"/>
                </a:cubicBezTo>
                <a:cubicBezTo>
                  <a:pt x="165" y="40"/>
                  <a:pt x="164" y="41"/>
                  <a:pt x="164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3"/>
                  <a:pt x="165" y="44"/>
                  <a:pt x="165" y="4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Freeform 40"/>
          <p:cNvSpPr>
            <a:spLocks noEditPoints="1"/>
          </p:cNvSpPr>
          <p:nvPr/>
        </p:nvSpPr>
        <p:spPr bwMode="auto">
          <a:xfrm>
            <a:off x="1667806" y="4466902"/>
            <a:ext cx="1738942" cy="314354"/>
          </a:xfrm>
          <a:custGeom>
            <a:avLst/>
            <a:gdLst>
              <a:gd name="T0" fmla="*/ 30 w 225"/>
              <a:gd name="T1" fmla="*/ 0 h 52"/>
              <a:gd name="T2" fmla="*/ 32 w 225"/>
              <a:gd name="T3" fmla="*/ 2 h 52"/>
              <a:gd name="T4" fmla="*/ 19 w 225"/>
              <a:gd name="T5" fmla="*/ 4 h 52"/>
              <a:gd name="T6" fmla="*/ 17 w 225"/>
              <a:gd name="T7" fmla="*/ 2 h 52"/>
              <a:gd name="T8" fmla="*/ 224 w 225"/>
              <a:gd name="T9" fmla="*/ 49 h 52"/>
              <a:gd name="T10" fmla="*/ 225 w 225"/>
              <a:gd name="T11" fmla="*/ 50 h 52"/>
              <a:gd name="T12" fmla="*/ 224 w 225"/>
              <a:gd name="T13" fmla="*/ 52 h 52"/>
              <a:gd name="T14" fmla="*/ 222 w 225"/>
              <a:gd name="T15" fmla="*/ 51 h 52"/>
              <a:gd name="T16" fmla="*/ 224 w 225"/>
              <a:gd name="T17" fmla="*/ 49 h 52"/>
              <a:gd name="T18" fmla="*/ 198 w 225"/>
              <a:gd name="T19" fmla="*/ 6 h 52"/>
              <a:gd name="T20" fmla="*/ 198 w 225"/>
              <a:gd name="T21" fmla="*/ 8 h 52"/>
              <a:gd name="T22" fmla="*/ 193 w 225"/>
              <a:gd name="T23" fmla="*/ 4 h 52"/>
              <a:gd name="T24" fmla="*/ 185 w 225"/>
              <a:gd name="T25" fmla="*/ 2 h 52"/>
              <a:gd name="T26" fmla="*/ 186 w 225"/>
              <a:gd name="T27" fmla="*/ 0 h 52"/>
              <a:gd name="T28" fmla="*/ 196 w 225"/>
              <a:gd name="T29" fmla="*/ 1 h 52"/>
              <a:gd name="T30" fmla="*/ 211 w 225"/>
              <a:gd name="T31" fmla="*/ 33 h 52"/>
              <a:gd name="T32" fmla="*/ 212 w 225"/>
              <a:gd name="T33" fmla="*/ 31 h 52"/>
              <a:gd name="T34" fmla="*/ 220 w 225"/>
              <a:gd name="T35" fmla="*/ 41 h 52"/>
              <a:gd name="T36" fmla="*/ 219 w 225"/>
              <a:gd name="T37" fmla="*/ 44 h 52"/>
              <a:gd name="T38" fmla="*/ 206 w 225"/>
              <a:gd name="T39" fmla="*/ 25 h 52"/>
              <a:gd name="T40" fmla="*/ 201 w 225"/>
              <a:gd name="T41" fmla="*/ 13 h 52"/>
              <a:gd name="T42" fmla="*/ 203 w 225"/>
              <a:gd name="T43" fmla="*/ 14 h 52"/>
              <a:gd name="T44" fmla="*/ 209 w 225"/>
              <a:gd name="T45" fmla="*/ 26 h 52"/>
              <a:gd name="T46" fmla="*/ 206 w 225"/>
              <a:gd name="T47" fmla="*/ 25 h 52"/>
              <a:gd name="T48" fmla="*/ 0 w 225"/>
              <a:gd name="T49" fmla="*/ 0 h 52"/>
              <a:gd name="T50" fmla="*/ 10 w 225"/>
              <a:gd name="T51" fmla="*/ 2 h 52"/>
              <a:gd name="T52" fmla="*/ 8 w 225"/>
              <a:gd name="T53" fmla="*/ 4 h 52"/>
              <a:gd name="T54" fmla="*/ 40 w 225"/>
              <a:gd name="T55" fmla="*/ 0 h 52"/>
              <a:gd name="T56" fmla="*/ 53 w 225"/>
              <a:gd name="T57" fmla="*/ 2 h 52"/>
              <a:gd name="T58" fmla="*/ 51 w 225"/>
              <a:gd name="T59" fmla="*/ 4 h 52"/>
              <a:gd name="T60" fmla="*/ 38 w 225"/>
              <a:gd name="T61" fmla="*/ 2 h 52"/>
              <a:gd name="T62" fmla="*/ 40 w 225"/>
              <a:gd name="T63" fmla="*/ 0 h 52"/>
              <a:gd name="T64" fmla="*/ 72 w 225"/>
              <a:gd name="T65" fmla="*/ 0 h 52"/>
              <a:gd name="T66" fmla="*/ 74 w 225"/>
              <a:gd name="T67" fmla="*/ 2 h 52"/>
              <a:gd name="T68" fmla="*/ 60 w 225"/>
              <a:gd name="T69" fmla="*/ 4 h 52"/>
              <a:gd name="T70" fmla="*/ 59 w 225"/>
              <a:gd name="T71" fmla="*/ 2 h 52"/>
              <a:gd name="T72" fmla="*/ 81 w 225"/>
              <a:gd name="T73" fmla="*/ 0 h 52"/>
              <a:gd name="T74" fmla="*/ 95 w 225"/>
              <a:gd name="T75" fmla="*/ 2 h 52"/>
              <a:gd name="T76" fmla="*/ 93 w 225"/>
              <a:gd name="T77" fmla="*/ 4 h 52"/>
              <a:gd name="T78" fmla="*/ 80 w 225"/>
              <a:gd name="T79" fmla="*/ 2 h 52"/>
              <a:gd name="T80" fmla="*/ 81 w 225"/>
              <a:gd name="T81" fmla="*/ 0 h 52"/>
              <a:gd name="T82" fmla="*/ 114 w 225"/>
              <a:gd name="T83" fmla="*/ 0 h 52"/>
              <a:gd name="T84" fmla="*/ 116 w 225"/>
              <a:gd name="T85" fmla="*/ 2 h 52"/>
              <a:gd name="T86" fmla="*/ 102 w 225"/>
              <a:gd name="T87" fmla="*/ 4 h 52"/>
              <a:gd name="T88" fmla="*/ 101 w 225"/>
              <a:gd name="T89" fmla="*/ 2 h 52"/>
              <a:gd name="T90" fmla="*/ 123 w 225"/>
              <a:gd name="T91" fmla="*/ 0 h 52"/>
              <a:gd name="T92" fmla="*/ 137 w 225"/>
              <a:gd name="T93" fmla="*/ 2 h 52"/>
              <a:gd name="T94" fmla="*/ 135 w 225"/>
              <a:gd name="T95" fmla="*/ 4 h 52"/>
              <a:gd name="T96" fmla="*/ 122 w 225"/>
              <a:gd name="T97" fmla="*/ 2 h 52"/>
              <a:gd name="T98" fmla="*/ 123 w 225"/>
              <a:gd name="T99" fmla="*/ 0 h 52"/>
              <a:gd name="T100" fmla="*/ 156 w 225"/>
              <a:gd name="T101" fmla="*/ 0 h 52"/>
              <a:gd name="T102" fmla="*/ 158 w 225"/>
              <a:gd name="T103" fmla="*/ 2 h 52"/>
              <a:gd name="T104" fmla="*/ 144 w 225"/>
              <a:gd name="T105" fmla="*/ 4 h 52"/>
              <a:gd name="T106" fmla="*/ 143 w 225"/>
              <a:gd name="T107" fmla="*/ 2 h 52"/>
              <a:gd name="T108" fmla="*/ 165 w 225"/>
              <a:gd name="T109" fmla="*/ 0 h 52"/>
              <a:gd name="T110" fmla="*/ 179 w 225"/>
              <a:gd name="T111" fmla="*/ 2 h 52"/>
              <a:gd name="T112" fmla="*/ 177 w 225"/>
              <a:gd name="T113" fmla="*/ 4 h 52"/>
              <a:gd name="T114" fmla="*/ 164 w 225"/>
              <a:gd name="T115" fmla="*/ 2 h 52"/>
              <a:gd name="T116" fmla="*/ 165 w 225"/>
              <a:gd name="T1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5" h="52">
                <a:moveTo>
                  <a:pt x="19" y="0"/>
                </a:moveTo>
                <a:cubicBezTo>
                  <a:pt x="22" y="0"/>
                  <a:pt x="26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3"/>
                  <a:pt x="31" y="4"/>
                  <a:pt x="30" y="4"/>
                </a:cubicBezTo>
                <a:cubicBezTo>
                  <a:pt x="26" y="4"/>
                  <a:pt x="22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lose/>
                <a:moveTo>
                  <a:pt x="224" y="49"/>
                </a:moveTo>
                <a:cubicBezTo>
                  <a:pt x="224" y="49"/>
                  <a:pt x="224" y="49"/>
                  <a:pt x="224" y="49"/>
                </a:cubicBezTo>
                <a:cubicBezTo>
                  <a:pt x="225" y="49"/>
                  <a:pt x="225" y="49"/>
                  <a:pt x="225" y="50"/>
                </a:cubicBezTo>
                <a:cubicBezTo>
                  <a:pt x="225" y="51"/>
                  <a:pt x="225" y="51"/>
                  <a:pt x="225" y="51"/>
                </a:cubicBezTo>
                <a:cubicBezTo>
                  <a:pt x="225" y="52"/>
                  <a:pt x="225" y="52"/>
                  <a:pt x="224" y="52"/>
                </a:cubicBezTo>
                <a:cubicBezTo>
                  <a:pt x="224" y="52"/>
                  <a:pt x="224" y="52"/>
                  <a:pt x="224" y="52"/>
                </a:cubicBezTo>
                <a:cubicBezTo>
                  <a:pt x="223" y="52"/>
                  <a:pt x="222" y="52"/>
                  <a:pt x="222" y="51"/>
                </a:cubicBezTo>
                <a:cubicBezTo>
                  <a:pt x="222" y="50"/>
                  <a:pt x="222" y="50"/>
                  <a:pt x="222" y="50"/>
                </a:cubicBezTo>
                <a:cubicBezTo>
                  <a:pt x="222" y="49"/>
                  <a:pt x="223" y="49"/>
                  <a:pt x="224" y="49"/>
                </a:cubicBezTo>
                <a:close/>
                <a:moveTo>
                  <a:pt x="196" y="1"/>
                </a:moveTo>
                <a:cubicBezTo>
                  <a:pt x="196" y="3"/>
                  <a:pt x="197" y="4"/>
                  <a:pt x="198" y="6"/>
                </a:cubicBezTo>
                <a:cubicBezTo>
                  <a:pt x="199" y="6"/>
                  <a:pt x="198" y="7"/>
                  <a:pt x="198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7" y="8"/>
                  <a:pt x="196" y="8"/>
                  <a:pt x="195" y="7"/>
                </a:cubicBezTo>
                <a:cubicBezTo>
                  <a:pt x="195" y="6"/>
                  <a:pt x="194" y="5"/>
                  <a:pt x="193" y="4"/>
                </a:cubicBezTo>
                <a:cubicBezTo>
                  <a:pt x="190" y="4"/>
                  <a:pt x="190" y="4"/>
                  <a:pt x="186" y="4"/>
                </a:cubicBezTo>
                <a:cubicBezTo>
                  <a:pt x="186" y="4"/>
                  <a:pt x="185" y="3"/>
                  <a:pt x="185" y="2"/>
                </a:cubicBezTo>
                <a:cubicBezTo>
                  <a:pt x="185" y="2"/>
                  <a:pt x="185" y="2"/>
                  <a:pt x="185" y="2"/>
                </a:cubicBezTo>
                <a:cubicBezTo>
                  <a:pt x="185" y="1"/>
                  <a:pt x="186" y="0"/>
                  <a:pt x="186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5" y="0"/>
                  <a:pt x="195" y="1"/>
                  <a:pt x="196" y="1"/>
                </a:cubicBezTo>
                <a:close/>
                <a:moveTo>
                  <a:pt x="217" y="43"/>
                </a:moveTo>
                <a:cubicBezTo>
                  <a:pt x="215" y="40"/>
                  <a:pt x="213" y="37"/>
                  <a:pt x="211" y="33"/>
                </a:cubicBezTo>
                <a:cubicBezTo>
                  <a:pt x="211" y="32"/>
                  <a:pt x="211" y="31"/>
                  <a:pt x="212" y="31"/>
                </a:cubicBezTo>
                <a:cubicBezTo>
                  <a:pt x="212" y="31"/>
                  <a:pt x="212" y="31"/>
                  <a:pt x="212" y="31"/>
                </a:cubicBezTo>
                <a:cubicBezTo>
                  <a:pt x="212" y="30"/>
                  <a:pt x="213" y="31"/>
                  <a:pt x="214" y="31"/>
                </a:cubicBezTo>
                <a:cubicBezTo>
                  <a:pt x="216" y="35"/>
                  <a:pt x="218" y="38"/>
                  <a:pt x="220" y="41"/>
                </a:cubicBezTo>
                <a:cubicBezTo>
                  <a:pt x="221" y="42"/>
                  <a:pt x="220" y="43"/>
                  <a:pt x="219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19" y="44"/>
                  <a:pt x="218" y="44"/>
                  <a:pt x="217" y="43"/>
                </a:cubicBezTo>
                <a:close/>
                <a:moveTo>
                  <a:pt x="206" y="25"/>
                </a:moveTo>
                <a:cubicBezTo>
                  <a:pt x="204" y="22"/>
                  <a:pt x="202" y="19"/>
                  <a:pt x="200" y="15"/>
                </a:cubicBezTo>
                <a:cubicBezTo>
                  <a:pt x="200" y="14"/>
                  <a:pt x="200" y="13"/>
                  <a:pt x="201" y="13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201" y="12"/>
                  <a:pt x="203" y="13"/>
                  <a:pt x="203" y="14"/>
                </a:cubicBezTo>
                <a:cubicBezTo>
                  <a:pt x="205" y="17"/>
                  <a:pt x="207" y="20"/>
                  <a:pt x="209" y="24"/>
                </a:cubicBezTo>
                <a:cubicBezTo>
                  <a:pt x="210" y="24"/>
                  <a:pt x="209" y="25"/>
                  <a:pt x="209" y="26"/>
                </a:cubicBezTo>
                <a:cubicBezTo>
                  <a:pt x="209" y="26"/>
                  <a:pt x="209" y="26"/>
                  <a:pt x="209" y="26"/>
                </a:cubicBezTo>
                <a:cubicBezTo>
                  <a:pt x="208" y="26"/>
                  <a:pt x="207" y="26"/>
                  <a:pt x="206" y="25"/>
                </a:cubicBezTo>
                <a:close/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1"/>
                  <a:pt x="10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3"/>
                  <a:pt x="9" y="4"/>
                  <a:pt x="8" y="4"/>
                </a:cubicBezTo>
                <a:cubicBezTo>
                  <a:pt x="0" y="4"/>
                  <a:pt x="0" y="4"/>
                  <a:pt x="0" y="4"/>
                </a:cubicBezTo>
                <a:close/>
                <a:moveTo>
                  <a:pt x="40" y="0"/>
                </a:moveTo>
                <a:cubicBezTo>
                  <a:pt x="43" y="0"/>
                  <a:pt x="47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3"/>
                  <a:pt x="52" y="4"/>
                  <a:pt x="51" y="4"/>
                </a:cubicBezTo>
                <a:cubicBezTo>
                  <a:pt x="47" y="4"/>
                  <a:pt x="43" y="4"/>
                  <a:pt x="40" y="4"/>
                </a:cubicBezTo>
                <a:cubicBezTo>
                  <a:pt x="39" y="4"/>
                  <a:pt x="38" y="3"/>
                  <a:pt x="38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39" y="0"/>
                  <a:pt x="40" y="0"/>
                </a:cubicBezTo>
                <a:close/>
                <a:moveTo>
                  <a:pt x="60" y="0"/>
                </a:moveTo>
                <a:cubicBezTo>
                  <a:pt x="64" y="0"/>
                  <a:pt x="68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68" y="4"/>
                  <a:pt x="64" y="4"/>
                  <a:pt x="60" y="4"/>
                </a:cubicBezTo>
                <a:cubicBezTo>
                  <a:pt x="60" y="4"/>
                  <a:pt x="59" y="3"/>
                  <a:pt x="59" y="2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60" y="0"/>
                  <a:pt x="60" y="0"/>
                </a:cubicBezTo>
                <a:close/>
                <a:moveTo>
                  <a:pt x="81" y="0"/>
                </a:moveTo>
                <a:cubicBezTo>
                  <a:pt x="85" y="0"/>
                  <a:pt x="89" y="0"/>
                  <a:pt x="93" y="0"/>
                </a:cubicBezTo>
                <a:cubicBezTo>
                  <a:pt x="94" y="0"/>
                  <a:pt x="95" y="1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3"/>
                  <a:pt x="94" y="4"/>
                  <a:pt x="93" y="4"/>
                </a:cubicBezTo>
                <a:cubicBezTo>
                  <a:pt x="89" y="4"/>
                  <a:pt x="85" y="4"/>
                  <a:pt x="81" y="4"/>
                </a:cubicBezTo>
                <a:cubicBezTo>
                  <a:pt x="81" y="4"/>
                  <a:pt x="80" y="3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1"/>
                  <a:pt x="81" y="0"/>
                  <a:pt x="81" y="0"/>
                </a:cubicBezTo>
                <a:close/>
                <a:moveTo>
                  <a:pt x="102" y="0"/>
                </a:moveTo>
                <a:cubicBezTo>
                  <a:pt x="106" y="0"/>
                  <a:pt x="110" y="0"/>
                  <a:pt x="114" y="0"/>
                </a:cubicBezTo>
                <a:cubicBezTo>
                  <a:pt x="115" y="0"/>
                  <a:pt x="116" y="1"/>
                  <a:pt x="116" y="2"/>
                </a:cubicBezTo>
                <a:cubicBezTo>
                  <a:pt x="116" y="2"/>
                  <a:pt x="116" y="2"/>
                  <a:pt x="116" y="2"/>
                </a:cubicBezTo>
                <a:cubicBezTo>
                  <a:pt x="116" y="3"/>
                  <a:pt x="115" y="4"/>
                  <a:pt x="114" y="4"/>
                </a:cubicBezTo>
                <a:cubicBezTo>
                  <a:pt x="110" y="4"/>
                  <a:pt x="106" y="4"/>
                  <a:pt x="102" y="4"/>
                </a:cubicBezTo>
                <a:cubicBezTo>
                  <a:pt x="102" y="4"/>
                  <a:pt x="101" y="3"/>
                  <a:pt x="10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1"/>
                  <a:pt x="102" y="0"/>
                  <a:pt x="102" y="0"/>
                </a:cubicBezTo>
                <a:close/>
                <a:moveTo>
                  <a:pt x="123" y="0"/>
                </a:moveTo>
                <a:cubicBezTo>
                  <a:pt x="127" y="0"/>
                  <a:pt x="131" y="0"/>
                  <a:pt x="135" y="0"/>
                </a:cubicBezTo>
                <a:cubicBezTo>
                  <a:pt x="136" y="0"/>
                  <a:pt x="137" y="1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3"/>
                  <a:pt x="136" y="4"/>
                  <a:pt x="135" y="4"/>
                </a:cubicBezTo>
                <a:cubicBezTo>
                  <a:pt x="131" y="4"/>
                  <a:pt x="127" y="4"/>
                  <a:pt x="123" y="4"/>
                </a:cubicBezTo>
                <a:cubicBezTo>
                  <a:pt x="123" y="4"/>
                  <a:pt x="122" y="3"/>
                  <a:pt x="122" y="2"/>
                </a:cubicBezTo>
                <a:cubicBezTo>
                  <a:pt x="122" y="2"/>
                  <a:pt x="122" y="2"/>
                  <a:pt x="122" y="2"/>
                </a:cubicBezTo>
                <a:cubicBezTo>
                  <a:pt x="122" y="1"/>
                  <a:pt x="123" y="0"/>
                  <a:pt x="123" y="0"/>
                </a:cubicBezTo>
                <a:close/>
                <a:moveTo>
                  <a:pt x="144" y="0"/>
                </a:moveTo>
                <a:cubicBezTo>
                  <a:pt x="148" y="0"/>
                  <a:pt x="152" y="0"/>
                  <a:pt x="156" y="0"/>
                </a:cubicBezTo>
                <a:cubicBezTo>
                  <a:pt x="157" y="0"/>
                  <a:pt x="158" y="1"/>
                  <a:pt x="158" y="2"/>
                </a:cubicBezTo>
                <a:cubicBezTo>
                  <a:pt x="158" y="2"/>
                  <a:pt x="158" y="2"/>
                  <a:pt x="158" y="2"/>
                </a:cubicBezTo>
                <a:cubicBezTo>
                  <a:pt x="158" y="3"/>
                  <a:pt x="157" y="4"/>
                  <a:pt x="156" y="4"/>
                </a:cubicBezTo>
                <a:cubicBezTo>
                  <a:pt x="152" y="4"/>
                  <a:pt x="148" y="4"/>
                  <a:pt x="144" y="4"/>
                </a:cubicBezTo>
                <a:cubicBezTo>
                  <a:pt x="144" y="4"/>
                  <a:pt x="143" y="3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1"/>
                  <a:pt x="144" y="0"/>
                  <a:pt x="144" y="0"/>
                </a:cubicBezTo>
                <a:close/>
                <a:moveTo>
                  <a:pt x="165" y="0"/>
                </a:moveTo>
                <a:cubicBezTo>
                  <a:pt x="169" y="0"/>
                  <a:pt x="173" y="0"/>
                  <a:pt x="177" y="0"/>
                </a:cubicBezTo>
                <a:cubicBezTo>
                  <a:pt x="178" y="0"/>
                  <a:pt x="179" y="1"/>
                  <a:pt x="179" y="2"/>
                </a:cubicBezTo>
                <a:cubicBezTo>
                  <a:pt x="179" y="2"/>
                  <a:pt x="179" y="2"/>
                  <a:pt x="179" y="2"/>
                </a:cubicBezTo>
                <a:cubicBezTo>
                  <a:pt x="179" y="3"/>
                  <a:pt x="178" y="4"/>
                  <a:pt x="177" y="4"/>
                </a:cubicBezTo>
                <a:cubicBezTo>
                  <a:pt x="173" y="4"/>
                  <a:pt x="169" y="4"/>
                  <a:pt x="165" y="4"/>
                </a:cubicBezTo>
                <a:cubicBezTo>
                  <a:pt x="165" y="4"/>
                  <a:pt x="164" y="3"/>
                  <a:pt x="164" y="2"/>
                </a:cubicBezTo>
                <a:cubicBezTo>
                  <a:pt x="164" y="2"/>
                  <a:pt x="164" y="2"/>
                  <a:pt x="164" y="2"/>
                </a:cubicBezTo>
                <a:cubicBezTo>
                  <a:pt x="164" y="1"/>
                  <a:pt x="165" y="0"/>
                  <a:pt x="165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文本框 155"/>
          <p:cNvSpPr txBox="1"/>
          <p:nvPr/>
        </p:nvSpPr>
        <p:spPr>
          <a:xfrm>
            <a:off x="3699947" y="910706"/>
            <a:ext cx="8106007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1400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翼支付产品整体相对完善，个别功能如证券开户，亮点比较突出，能</a:t>
            </a:r>
            <a:r>
              <a:rPr lang="zh-CN" altLang="en-US" sz="1400" b="1" dirty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满足用户多方面的</a:t>
            </a:r>
            <a:r>
              <a:rPr lang="zh-CN" altLang="en-US" sz="1400" b="1" dirty="0" smtClean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需求。</a:t>
            </a:r>
            <a:r>
              <a:rPr lang="zh-CN" altLang="en-US" sz="1400" b="1" dirty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但部分功能仍然缺失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，如“我的资产”页，未提供隐藏收益及资产的功能。同时，</a:t>
            </a:r>
            <a:r>
              <a:rPr lang="zh-CN" altLang="en-US" sz="1400" b="1" dirty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部分功能内容重合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，如交费助手、通信缴费和生活缴费部分功能重复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。建议进一步完善翼支付的细项功能。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64"/>
          <p:cNvSpPr txBox="1"/>
          <p:nvPr/>
        </p:nvSpPr>
        <p:spPr>
          <a:xfrm>
            <a:off x="1826581" y="1372593"/>
            <a:ext cx="135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文本框 164"/>
          <p:cNvSpPr txBox="1"/>
          <p:nvPr/>
        </p:nvSpPr>
        <p:spPr>
          <a:xfrm>
            <a:off x="1864672" y="3107992"/>
            <a:ext cx="135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文本框 164"/>
          <p:cNvSpPr txBox="1"/>
          <p:nvPr/>
        </p:nvSpPr>
        <p:spPr>
          <a:xfrm>
            <a:off x="1859904" y="4600803"/>
            <a:ext cx="135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5357" y="97071"/>
            <a:ext cx="3866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专家评估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 rot="20153686">
            <a:off x="11215113" y="336160"/>
            <a:ext cx="668361" cy="360040"/>
          </a:xfrm>
          <a:prstGeom prst="rect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155"/>
          <p:cNvSpPr txBox="1"/>
          <p:nvPr/>
        </p:nvSpPr>
        <p:spPr>
          <a:xfrm>
            <a:off x="3733271" y="4365104"/>
            <a:ext cx="779172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翼支付整体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的部分页面界面元素文本、位置、层次页面等方面中</a:t>
            </a:r>
            <a:r>
              <a:rPr lang="zh-CN" altLang="en-US" sz="1400" b="1" dirty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缺少统一标准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，导致界面信息</a:t>
            </a:r>
            <a:r>
              <a:rPr lang="zh-CN" altLang="en-US" sz="1400" b="1" dirty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不易识别和理解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；公交冲值金额填写页等</a:t>
            </a:r>
            <a:r>
              <a:rPr lang="zh-CN" altLang="en-US" sz="1400" b="1" dirty="0">
                <a:solidFill>
                  <a:srgbClr val="55B0CD"/>
                </a:solidFill>
                <a:latin typeface="微软雅黑" pitchFamily="34" charset="-122"/>
                <a:ea typeface="微软雅黑" pitchFamily="34" charset="-122"/>
              </a:rPr>
              <a:t>缺少相应的提示信息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。建议关注翼支付整体界面设计及提示信息，进一步提升产品体验。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55"/>
          <p:cNvSpPr txBox="1"/>
          <p:nvPr/>
        </p:nvSpPr>
        <p:spPr>
          <a:xfrm>
            <a:off x="3646934" y="2870056"/>
            <a:ext cx="779172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在使用过程整体较为稳定，无明显崩溃情况出现；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兼容性较好，兼容比率高于业内均值，关键页面的响应时长与对标产品基本持平。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8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391398" y="3184407"/>
            <a:ext cx="284443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85357" y="97071"/>
            <a:ext cx="3709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问题重要等级分类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90749" y="2486322"/>
            <a:ext cx="1080120" cy="10618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13389"/>
              </p:ext>
            </p:extLst>
          </p:nvPr>
        </p:nvGraphicFramePr>
        <p:xfrm>
          <a:off x="1774726" y="1409184"/>
          <a:ext cx="81369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1399998034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971648849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67436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重要级别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61C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严重等级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61C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影响范围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61C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343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155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028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5888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2405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916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9190586"/>
                  </a:ext>
                </a:extLst>
              </a:tr>
            </a:tbl>
          </a:graphicData>
        </a:graphic>
      </p:graphicFrame>
      <p:sp>
        <p:nvSpPr>
          <p:cNvPr id="42" name="圆角矩形 41"/>
          <p:cNvSpPr/>
          <p:nvPr/>
        </p:nvSpPr>
        <p:spPr>
          <a:xfrm>
            <a:off x="2170869" y="1819421"/>
            <a:ext cx="900000" cy="288032"/>
          </a:xfrm>
          <a:prstGeom prst="roundRect">
            <a:avLst/>
          </a:prstGeom>
          <a:solidFill>
            <a:srgbClr val="FF0000"/>
          </a:solidFill>
          <a:ln w="15875" cmpd="dbl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170869" y="2164947"/>
            <a:ext cx="900000" cy="288032"/>
          </a:xfrm>
          <a:prstGeom prst="roundRect">
            <a:avLst/>
          </a:prstGeom>
          <a:solidFill>
            <a:srgbClr val="FF0000"/>
          </a:solidFill>
          <a:ln w="15875" cmpd="dbl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170869" y="2563108"/>
            <a:ext cx="900000" cy="288032"/>
          </a:xfrm>
          <a:prstGeom prst="roundRect">
            <a:avLst/>
          </a:prstGeom>
          <a:solidFill>
            <a:srgbClr val="FFC000"/>
          </a:solidFill>
          <a:ln w="15875" cmpd="dbl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170869" y="2927925"/>
            <a:ext cx="900000" cy="288032"/>
          </a:xfrm>
          <a:prstGeom prst="roundRect">
            <a:avLst/>
          </a:prstGeom>
          <a:solidFill>
            <a:srgbClr val="FFC000"/>
          </a:solidFill>
          <a:ln w="15875" cmpd="dbl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170869" y="3310680"/>
            <a:ext cx="900000" cy="288032"/>
          </a:xfrm>
          <a:prstGeom prst="roundRect">
            <a:avLst/>
          </a:prstGeom>
          <a:solidFill>
            <a:srgbClr val="00B050"/>
          </a:solidFill>
          <a:ln w="15875" cmpd="dbl">
            <a:solidFill>
              <a:srgbClr val="00B05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170869" y="3668884"/>
            <a:ext cx="900000" cy="288032"/>
          </a:xfrm>
          <a:prstGeom prst="roundRect">
            <a:avLst/>
          </a:prstGeom>
          <a:solidFill>
            <a:srgbClr val="00B050"/>
          </a:solidFill>
          <a:ln w="15875" cmpd="dbl">
            <a:solidFill>
              <a:srgbClr val="00B05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37565" y="4386591"/>
            <a:ext cx="5040461" cy="52355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一、问题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严重等级划分标准：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1562437" y="4980313"/>
            <a:ext cx="35795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会导致用户无法完成操作的问题</a:t>
            </a: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1558703" y="5439535"/>
            <a:ext cx="4519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用户需要通过一定时间才能自己克服的问题</a:t>
            </a:r>
          </a:p>
        </p:txBody>
      </p:sp>
      <p:sp>
        <p:nvSpPr>
          <p:cNvPr id="54" name="TextBox 14"/>
          <p:cNvSpPr txBox="1">
            <a:spLocks noChangeArrowheads="1"/>
          </p:cNvSpPr>
          <p:nvPr/>
        </p:nvSpPr>
        <p:spPr bwMode="auto">
          <a:xfrm>
            <a:off x="1550858" y="5898758"/>
            <a:ext cx="51492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不对完成任务造成影响，如能改进可增进用户体验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7323077" y="5165125"/>
            <a:ext cx="3687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涉及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个及以上页面</a:t>
            </a:r>
            <a:endParaRPr lang="zh-CN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14"/>
          <p:cNvSpPr txBox="1">
            <a:spLocks noChangeArrowheads="1"/>
          </p:cNvSpPr>
          <p:nvPr/>
        </p:nvSpPr>
        <p:spPr bwMode="auto">
          <a:xfrm>
            <a:off x="7319343" y="5727100"/>
            <a:ext cx="4172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en-US" altLang="zh-CN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涉及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个页面</a:t>
            </a:r>
            <a:endParaRPr lang="zh-CN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15286" y="4386590"/>
            <a:ext cx="4752528" cy="6721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、问题影响范围划分标准：</a:t>
            </a:r>
            <a:endParaRPr lang="zh-CN" altLang="en-GB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06426" y="759977"/>
            <a:ext cx="1003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依据问题所属严重等级和影响范围，将问题重要等级划分为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个维度</a:t>
            </a:r>
          </a:p>
        </p:txBody>
      </p:sp>
    </p:spTree>
    <p:extLst>
      <p:ext uri="{BB962C8B-B14F-4D97-AF65-F5344CB8AC3E}">
        <p14:creationId xmlns:p14="http://schemas.microsoft.com/office/powerpoint/2010/main" val="38638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5086" y="4194123"/>
            <a:ext cx="1080120" cy="10618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.3 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15086" y="3440982"/>
            <a:ext cx="6310139" cy="75314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专家评估发现详述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16"/>
          <p:cNvSpPr>
            <a:spLocks noChangeArrowheads="1"/>
          </p:cNvSpPr>
          <p:nvPr/>
        </p:nvSpPr>
        <p:spPr bwMode="auto">
          <a:xfrm>
            <a:off x="7031310" y="908720"/>
            <a:ext cx="4896544" cy="5544616"/>
          </a:xfrm>
          <a:prstGeom prst="rect">
            <a:avLst/>
          </a:prstGeom>
          <a:solidFill>
            <a:srgbClr val="EBF9F5"/>
          </a:solidFill>
          <a:ln>
            <a:noFill/>
          </a:ln>
          <a:extLst/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问题概述（竖版）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5" name="文本框 15"/>
          <p:cNvSpPr txBox="1"/>
          <p:nvPr/>
        </p:nvSpPr>
        <p:spPr>
          <a:xfrm>
            <a:off x="7291156" y="1940639"/>
            <a:ext cx="439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描述在专家评估过程中发现的问题点。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7355844" y="1539784"/>
            <a:ext cx="385417" cy="315185"/>
          </a:xfrm>
          <a:custGeom>
            <a:avLst/>
            <a:gdLst>
              <a:gd name="T0" fmla="*/ 60 w 149"/>
              <a:gd name="T1" fmla="*/ 62 h 122"/>
              <a:gd name="T2" fmla="*/ 91 w 149"/>
              <a:gd name="T3" fmla="*/ 31 h 122"/>
              <a:gd name="T4" fmla="*/ 60 w 149"/>
              <a:gd name="T5" fmla="*/ 0 h 122"/>
              <a:gd name="T6" fmla="*/ 29 w 149"/>
              <a:gd name="T7" fmla="*/ 31 h 122"/>
              <a:gd name="T8" fmla="*/ 60 w 149"/>
              <a:gd name="T9" fmla="*/ 62 h 122"/>
              <a:gd name="T10" fmla="*/ 76 w 149"/>
              <a:gd name="T11" fmla="*/ 64 h 122"/>
              <a:gd name="T12" fmla="*/ 60 w 149"/>
              <a:gd name="T13" fmla="*/ 83 h 122"/>
              <a:gd name="T14" fmla="*/ 44 w 149"/>
              <a:gd name="T15" fmla="*/ 64 h 122"/>
              <a:gd name="T16" fmla="*/ 0 w 149"/>
              <a:gd name="T17" fmla="*/ 122 h 122"/>
              <a:gd name="T18" fmla="*/ 60 w 149"/>
              <a:gd name="T19" fmla="*/ 122 h 122"/>
              <a:gd name="T20" fmla="*/ 60 w 149"/>
              <a:gd name="T21" fmla="*/ 122 h 122"/>
              <a:gd name="T22" fmla="*/ 120 w 149"/>
              <a:gd name="T23" fmla="*/ 122 h 122"/>
              <a:gd name="T24" fmla="*/ 76 w 149"/>
              <a:gd name="T25" fmla="*/ 64 h 122"/>
              <a:gd name="T26" fmla="*/ 109 w 149"/>
              <a:gd name="T27" fmla="*/ 28 h 122"/>
              <a:gd name="T28" fmla="*/ 90 w 149"/>
              <a:gd name="T29" fmla="*/ 53 h 122"/>
              <a:gd name="T30" fmla="*/ 98 w 149"/>
              <a:gd name="T31" fmla="*/ 54 h 122"/>
              <a:gd name="T32" fmla="*/ 124 w 149"/>
              <a:gd name="T33" fmla="*/ 28 h 122"/>
              <a:gd name="T34" fmla="*/ 98 w 149"/>
              <a:gd name="T35" fmla="*/ 2 h 122"/>
              <a:gd name="T36" fmla="*/ 90 w 149"/>
              <a:gd name="T37" fmla="*/ 3 h 122"/>
              <a:gd name="T38" fmla="*/ 109 w 149"/>
              <a:gd name="T39" fmla="*/ 28 h 122"/>
              <a:gd name="T40" fmla="*/ 111 w 149"/>
              <a:gd name="T41" fmla="*/ 56 h 122"/>
              <a:gd name="T42" fmla="*/ 108 w 149"/>
              <a:gd name="T43" fmla="*/ 60 h 122"/>
              <a:gd name="T44" fmla="*/ 133 w 149"/>
              <a:gd name="T45" fmla="*/ 106 h 122"/>
              <a:gd name="T46" fmla="*/ 149 w 149"/>
              <a:gd name="T47" fmla="*/ 106 h 122"/>
              <a:gd name="T48" fmla="*/ 111 w 149"/>
              <a:gd name="T49" fmla="*/ 5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122">
                <a:moveTo>
                  <a:pt x="60" y="62"/>
                </a:moveTo>
                <a:cubicBezTo>
                  <a:pt x="77" y="62"/>
                  <a:pt x="91" y="48"/>
                  <a:pt x="91" y="31"/>
                </a:cubicBezTo>
                <a:cubicBezTo>
                  <a:pt x="91" y="13"/>
                  <a:pt x="77" y="0"/>
                  <a:pt x="60" y="0"/>
                </a:cubicBezTo>
                <a:cubicBezTo>
                  <a:pt x="43" y="0"/>
                  <a:pt x="29" y="13"/>
                  <a:pt x="29" y="31"/>
                </a:cubicBezTo>
                <a:cubicBezTo>
                  <a:pt x="29" y="48"/>
                  <a:pt x="43" y="62"/>
                  <a:pt x="60" y="62"/>
                </a:cubicBezTo>
                <a:moveTo>
                  <a:pt x="76" y="64"/>
                </a:moveTo>
                <a:cubicBezTo>
                  <a:pt x="60" y="83"/>
                  <a:pt x="60" y="83"/>
                  <a:pt x="60" y="83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4"/>
                  <a:pt x="10" y="63"/>
                  <a:pt x="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0" y="63"/>
                  <a:pt x="76" y="64"/>
                  <a:pt x="76" y="64"/>
                </a:cubicBezTo>
                <a:moveTo>
                  <a:pt x="109" y="28"/>
                </a:moveTo>
                <a:cubicBezTo>
                  <a:pt x="109" y="40"/>
                  <a:pt x="101" y="50"/>
                  <a:pt x="90" y="53"/>
                </a:cubicBezTo>
                <a:cubicBezTo>
                  <a:pt x="93" y="54"/>
                  <a:pt x="96" y="54"/>
                  <a:pt x="98" y="54"/>
                </a:cubicBezTo>
                <a:cubicBezTo>
                  <a:pt x="113" y="54"/>
                  <a:pt x="124" y="43"/>
                  <a:pt x="124" y="28"/>
                </a:cubicBezTo>
                <a:cubicBezTo>
                  <a:pt x="124" y="14"/>
                  <a:pt x="113" y="2"/>
                  <a:pt x="98" y="2"/>
                </a:cubicBezTo>
                <a:cubicBezTo>
                  <a:pt x="96" y="2"/>
                  <a:pt x="93" y="3"/>
                  <a:pt x="90" y="3"/>
                </a:cubicBezTo>
                <a:cubicBezTo>
                  <a:pt x="101" y="7"/>
                  <a:pt x="109" y="17"/>
                  <a:pt x="109" y="28"/>
                </a:cubicBezTo>
                <a:moveTo>
                  <a:pt x="111" y="56"/>
                </a:moveTo>
                <a:cubicBezTo>
                  <a:pt x="108" y="60"/>
                  <a:pt x="108" y="60"/>
                  <a:pt x="108" y="60"/>
                </a:cubicBezTo>
                <a:cubicBezTo>
                  <a:pt x="117" y="65"/>
                  <a:pt x="129" y="77"/>
                  <a:pt x="133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1" y="56"/>
                  <a:pt x="111" y="56"/>
                  <a:pt x="111" y="56"/>
                </a:cubicBezTo>
              </a:path>
            </a:pathLst>
          </a:custGeom>
          <a:solidFill>
            <a:srgbClr val="FE71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7282639" y="1904470"/>
            <a:ext cx="4165200" cy="1"/>
          </a:xfrm>
          <a:prstGeom prst="line">
            <a:avLst/>
          </a:prstGeom>
          <a:ln w="19050">
            <a:solidFill>
              <a:srgbClr val="FE712C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8"/>
          <p:cNvSpPr txBox="1"/>
          <p:nvPr/>
        </p:nvSpPr>
        <p:spPr>
          <a:xfrm>
            <a:off x="7811562" y="1543693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问题发现点</a:t>
            </a:r>
            <a:r>
              <a:rPr lang="en-US" altLang="zh-CN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E71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7330124" y="4482214"/>
            <a:ext cx="4165085" cy="1"/>
          </a:xfrm>
          <a:prstGeom prst="line">
            <a:avLst/>
          </a:prstGeom>
          <a:ln w="19050">
            <a:solidFill>
              <a:srgbClr val="61C1BD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7913570" y="4098367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1C1BD"/>
                </a:solidFill>
                <a:latin typeface="微软雅黑" pitchFamily="34" charset="-122"/>
                <a:ea typeface="微软雅黑" pitchFamily="34" charset="-122"/>
              </a:rPr>
              <a:t>优化建议</a:t>
            </a:r>
          </a:p>
        </p:txBody>
      </p:sp>
      <p:sp>
        <p:nvSpPr>
          <p:cNvPr id="51" name="文本框 21"/>
          <p:cNvSpPr txBox="1"/>
          <p:nvPr/>
        </p:nvSpPr>
        <p:spPr>
          <a:xfrm>
            <a:off x="7310405" y="4585693"/>
            <a:ext cx="44227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根据问题提出相应的优化建议。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Freeform 23"/>
          <p:cNvSpPr>
            <a:spLocks noEditPoints="1"/>
          </p:cNvSpPr>
          <p:nvPr/>
        </p:nvSpPr>
        <p:spPr bwMode="auto">
          <a:xfrm>
            <a:off x="7444972" y="4068535"/>
            <a:ext cx="336572" cy="382209"/>
          </a:xfrm>
          <a:custGeom>
            <a:avLst/>
            <a:gdLst>
              <a:gd name="T0" fmla="*/ 267 w 1738"/>
              <a:gd name="T1" fmla="*/ 1984 h 1984"/>
              <a:gd name="T2" fmla="*/ 0 w 1738"/>
              <a:gd name="T3" fmla="*/ 1723 h 1984"/>
              <a:gd name="T4" fmla="*/ 0 w 1738"/>
              <a:gd name="T5" fmla="*/ 1723 h 1984"/>
              <a:gd name="T6" fmla="*/ 0 w 1738"/>
              <a:gd name="T7" fmla="*/ 261 h 1984"/>
              <a:gd name="T8" fmla="*/ 267 w 1738"/>
              <a:gd name="T9" fmla="*/ 0 h 1984"/>
              <a:gd name="T10" fmla="*/ 267 w 1738"/>
              <a:gd name="T11" fmla="*/ 0 h 1984"/>
              <a:gd name="T12" fmla="*/ 1471 w 1738"/>
              <a:gd name="T13" fmla="*/ 0 h 1984"/>
              <a:gd name="T14" fmla="*/ 1738 w 1738"/>
              <a:gd name="T15" fmla="*/ 261 h 1984"/>
              <a:gd name="T16" fmla="*/ 1738 w 1738"/>
              <a:gd name="T17" fmla="*/ 261 h 1984"/>
              <a:gd name="T18" fmla="*/ 1738 w 1738"/>
              <a:gd name="T19" fmla="*/ 1723 h 1984"/>
              <a:gd name="T20" fmla="*/ 1471 w 1738"/>
              <a:gd name="T21" fmla="*/ 1984 h 1984"/>
              <a:gd name="T22" fmla="*/ 1471 w 1738"/>
              <a:gd name="T23" fmla="*/ 1984 h 1984"/>
              <a:gd name="T24" fmla="*/ 267 w 1738"/>
              <a:gd name="T25" fmla="*/ 1984 h 1984"/>
              <a:gd name="T26" fmla="*/ 171 w 1738"/>
              <a:gd name="T27" fmla="*/ 261 h 1984"/>
              <a:gd name="T28" fmla="*/ 171 w 1738"/>
              <a:gd name="T29" fmla="*/ 1723 h 1984"/>
              <a:gd name="T30" fmla="*/ 267 w 1738"/>
              <a:gd name="T31" fmla="*/ 1817 h 1984"/>
              <a:gd name="T32" fmla="*/ 267 w 1738"/>
              <a:gd name="T33" fmla="*/ 1817 h 1984"/>
              <a:gd name="T34" fmla="*/ 1471 w 1738"/>
              <a:gd name="T35" fmla="*/ 1817 h 1984"/>
              <a:gd name="T36" fmla="*/ 1567 w 1738"/>
              <a:gd name="T37" fmla="*/ 1723 h 1984"/>
              <a:gd name="T38" fmla="*/ 1567 w 1738"/>
              <a:gd name="T39" fmla="*/ 1723 h 1984"/>
              <a:gd name="T40" fmla="*/ 1567 w 1738"/>
              <a:gd name="T41" fmla="*/ 261 h 1984"/>
              <a:gd name="T42" fmla="*/ 1471 w 1738"/>
              <a:gd name="T43" fmla="*/ 167 h 1984"/>
              <a:gd name="T44" fmla="*/ 1471 w 1738"/>
              <a:gd name="T45" fmla="*/ 167 h 1984"/>
              <a:gd name="T46" fmla="*/ 267 w 1738"/>
              <a:gd name="T47" fmla="*/ 167 h 1984"/>
              <a:gd name="T48" fmla="*/ 171 w 1738"/>
              <a:gd name="T49" fmla="*/ 26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8" h="1984">
                <a:moveTo>
                  <a:pt x="267" y="1984"/>
                </a:moveTo>
                <a:cubicBezTo>
                  <a:pt x="120" y="1984"/>
                  <a:pt x="0" y="1867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0" y="0"/>
                  <a:pt x="267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1471" y="0"/>
                  <a:pt x="1471" y="0"/>
                  <a:pt x="1471" y="0"/>
                </a:cubicBezTo>
                <a:cubicBezTo>
                  <a:pt x="1619" y="0"/>
                  <a:pt x="1738" y="117"/>
                  <a:pt x="1738" y="261"/>
                </a:cubicBezTo>
                <a:cubicBezTo>
                  <a:pt x="1738" y="261"/>
                  <a:pt x="1738" y="261"/>
                  <a:pt x="1738" y="261"/>
                </a:cubicBezTo>
                <a:cubicBezTo>
                  <a:pt x="1738" y="1723"/>
                  <a:pt x="1738" y="1723"/>
                  <a:pt x="1738" y="1723"/>
                </a:cubicBezTo>
                <a:cubicBezTo>
                  <a:pt x="1738" y="1867"/>
                  <a:pt x="1619" y="1984"/>
                  <a:pt x="1471" y="1984"/>
                </a:cubicBezTo>
                <a:cubicBezTo>
                  <a:pt x="1471" y="1984"/>
                  <a:pt x="1471" y="1984"/>
                  <a:pt x="1471" y="1984"/>
                </a:cubicBezTo>
                <a:cubicBezTo>
                  <a:pt x="267" y="1984"/>
                  <a:pt x="267" y="1984"/>
                  <a:pt x="267" y="1984"/>
                </a:cubicBezTo>
                <a:close/>
                <a:moveTo>
                  <a:pt x="171" y="261"/>
                </a:moveTo>
                <a:cubicBezTo>
                  <a:pt x="171" y="1723"/>
                  <a:pt x="171" y="1723"/>
                  <a:pt x="171" y="1723"/>
                </a:cubicBezTo>
                <a:cubicBezTo>
                  <a:pt x="171" y="1775"/>
                  <a:pt x="214" y="1817"/>
                  <a:pt x="267" y="1817"/>
                </a:cubicBezTo>
                <a:cubicBezTo>
                  <a:pt x="267" y="1817"/>
                  <a:pt x="267" y="1817"/>
                  <a:pt x="267" y="1817"/>
                </a:cubicBezTo>
                <a:cubicBezTo>
                  <a:pt x="1471" y="1817"/>
                  <a:pt x="1471" y="1817"/>
                  <a:pt x="1471" y="1817"/>
                </a:cubicBezTo>
                <a:cubicBezTo>
                  <a:pt x="1524" y="1817"/>
                  <a:pt x="1567" y="1775"/>
                  <a:pt x="1567" y="1723"/>
                </a:cubicBezTo>
                <a:cubicBezTo>
                  <a:pt x="1567" y="1723"/>
                  <a:pt x="1567" y="1723"/>
                  <a:pt x="1567" y="1723"/>
                </a:cubicBezTo>
                <a:cubicBezTo>
                  <a:pt x="1567" y="261"/>
                  <a:pt x="1567" y="261"/>
                  <a:pt x="1567" y="261"/>
                </a:cubicBezTo>
                <a:cubicBezTo>
                  <a:pt x="1567" y="209"/>
                  <a:pt x="1524" y="167"/>
                  <a:pt x="1471" y="167"/>
                </a:cubicBezTo>
                <a:cubicBezTo>
                  <a:pt x="1471" y="167"/>
                  <a:pt x="1471" y="167"/>
                  <a:pt x="1471" y="167"/>
                </a:cubicBezTo>
                <a:cubicBezTo>
                  <a:pt x="267" y="167"/>
                  <a:pt x="267" y="167"/>
                  <a:pt x="267" y="167"/>
                </a:cubicBezTo>
                <a:cubicBezTo>
                  <a:pt x="214" y="167"/>
                  <a:pt x="171" y="209"/>
                  <a:pt x="171" y="261"/>
                </a:cubicBez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reeform 24"/>
          <p:cNvSpPr>
            <a:spLocks/>
          </p:cNvSpPr>
          <p:nvPr/>
        </p:nvSpPr>
        <p:spPr bwMode="auto">
          <a:xfrm>
            <a:off x="7574771" y="4180840"/>
            <a:ext cx="101128" cy="98535"/>
          </a:xfrm>
          <a:custGeom>
            <a:avLst/>
            <a:gdLst>
              <a:gd name="T0" fmla="*/ 39 w 39"/>
              <a:gd name="T1" fmla="*/ 20 h 38"/>
              <a:gd name="T2" fmla="*/ 19 w 39"/>
              <a:gd name="T3" fmla="*/ 0 h 38"/>
              <a:gd name="T4" fmla="*/ 0 w 39"/>
              <a:gd name="T5" fmla="*/ 31 h 38"/>
              <a:gd name="T6" fmla="*/ 8 w 39"/>
              <a:gd name="T7" fmla="*/ 38 h 38"/>
              <a:gd name="T8" fmla="*/ 39 w 39"/>
              <a:gd name="T9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8">
                <a:moveTo>
                  <a:pt x="39" y="20"/>
                </a:moveTo>
                <a:lnTo>
                  <a:pt x="19" y="0"/>
                </a:lnTo>
                <a:lnTo>
                  <a:pt x="0" y="31"/>
                </a:lnTo>
                <a:lnTo>
                  <a:pt x="8" y="38"/>
                </a:lnTo>
                <a:lnTo>
                  <a:pt x="39" y="20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7632467" y="3974877"/>
            <a:ext cx="256456" cy="249524"/>
          </a:xfrm>
          <a:custGeom>
            <a:avLst/>
            <a:gdLst>
              <a:gd name="T0" fmla="*/ 1553 w 1643"/>
              <a:gd name="T1" fmla="*/ 87 h 1605"/>
              <a:gd name="T2" fmla="*/ 1229 w 1643"/>
              <a:gd name="T3" fmla="*/ 87 h 1605"/>
              <a:gd name="T4" fmla="*/ 1137 w 1643"/>
              <a:gd name="T5" fmla="*/ 177 h 1605"/>
              <a:gd name="T6" fmla="*/ 1461 w 1643"/>
              <a:gd name="T7" fmla="*/ 494 h 1605"/>
              <a:gd name="T8" fmla="*/ 1553 w 1643"/>
              <a:gd name="T9" fmla="*/ 404 h 1605"/>
              <a:gd name="T10" fmla="*/ 1553 w 1643"/>
              <a:gd name="T11" fmla="*/ 87 h 1605"/>
              <a:gd name="T12" fmla="*/ 1387 w 1643"/>
              <a:gd name="T13" fmla="*/ 568 h 1605"/>
              <a:gd name="T14" fmla="*/ 1062 w 1643"/>
              <a:gd name="T15" fmla="*/ 250 h 1605"/>
              <a:gd name="T16" fmla="*/ 0 w 1643"/>
              <a:gd name="T17" fmla="*/ 1288 h 1605"/>
              <a:gd name="T18" fmla="*/ 325 w 1643"/>
              <a:gd name="T19" fmla="*/ 1605 h 1605"/>
              <a:gd name="T20" fmla="*/ 1387 w 1643"/>
              <a:gd name="T21" fmla="*/ 568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3" h="1605">
                <a:moveTo>
                  <a:pt x="1553" y="87"/>
                </a:moveTo>
                <a:cubicBezTo>
                  <a:pt x="1464" y="0"/>
                  <a:pt x="1319" y="0"/>
                  <a:pt x="1229" y="87"/>
                </a:cubicBezTo>
                <a:cubicBezTo>
                  <a:pt x="1137" y="177"/>
                  <a:pt x="1137" y="177"/>
                  <a:pt x="1137" y="177"/>
                </a:cubicBezTo>
                <a:cubicBezTo>
                  <a:pt x="1461" y="494"/>
                  <a:pt x="1461" y="494"/>
                  <a:pt x="1461" y="494"/>
                </a:cubicBezTo>
                <a:cubicBezTo>
                  <a:pt x="1553" y="404"/>
                  <a:pt x="1553" y="404"/>
                  <a:pt x="1553" y="404"/>
                </a:cubicBezTo>
                <a:cubicBezTo>
                  <a:pt x="1643" y="317"/>
                  <a:pt x="1643" y="175"/>
                  <a:pt x="1553" y="87"/>
                </a:cubicBezTo>
                <a:close/>
                <a:moveTo>
                  <a:pt x="1387" y="568"/>
                </a:moveTo>
                <a:cubicBezTo>
                  <a:pt x="1062" y="250"/>
                  <a:pt x="1062" y="250"/>
                  <a:pt x="1062" y="250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325" y="1605"/>
                  <a:pt x="325" y="1605"/>
                  <a:pt x="325" y="1605"/>
                </a:cubicBezTo>
                <a:lnTo>
                  <a:pt x="1387" y="568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Freeform 26"/>
          <p:cNvSpPr>
            <a:spLocks/>
          </p:cNvSpPr>
          <p:nvPr/>
        </p:nvSpPr>
        <p:spPr bwMode="auto">
          <a:xfrm>
            <a:off x="7529783" y="4272891"/>
            <a:ext cx="51342" cy="48490"/>
          </a:xfrm>
          <a:custGeom>
            <a:avLst/>
            <a:gdLst>
              <a:gd name="T0" fmla="*/ 18 w 18"/>
              <a:gd name="T1" fmla="*/ 6 h 17"/>
              <a:gd name="T2" fmla="*/ 11 w 18"/>
              <a:gd name="T3" fmla="*/ 0 h 17"/>
              <a:gd name="T4" fmla="*/ 0 w 18"/>
              <a:gd name="T5" fmla="*/ 17 h 17"/>
              <a:gd name="T6" fmla="*/ 18 w 18"/>
              <a:gd name="T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7">
                <a:moveTo>
                  <a:pt x="18" y="6"/>
                </a:moveTo>
                <a:lnTo>
                  <a:pt x="11" y="0"/>
                </a:lnTo>
                <a:lnTo>
                  <a:pt x="0" y="17"/>
                </a:lnTo>
                <a:lnTo>
                  <a:pt x="18" y="6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Freeform 27"/>
          <p:cNvSpPr>
            <a:spLocks noEditPoints="1"/>
          </p:cNvSpPr>
          <p:nvPr/>
        </p:nvSpPr>
        <p:spPr bwMode="auto">
          <a:xfrm>
            <a:off x="7566864" y="4173060"/>
            <a:ext cx="116945" cy="114092"/>
          </a:xfrm>
          <a:custGeom>
            <a:avLst/>
            <a:gdLst>
              <a:gd name="T0" fmla="*/ 41 w 41"/>
              <a:gd name="T1" fmla="*/ 21 h 40"/>
              <a:gd name="T2" fmla="*/ 9 w 41"/>
              <a:gd name="T3" fmla="*/ 40 h 40"/>
              <a:gd name="T4" fmla="*/ 0 w 41"/>
              <a:gd name="T5" fmla="*/ 31 h 40"/>
              <a:gd name="T6" fmla="*/ 19 w 41"/>
              <a:gd name="T7" fmla="*/ 1 h 40"/>
              <a:gd name="T8" fmla="*/ 20 w 41"/>
              <a:gd name="T9" fmla="*/ 1 h 40"/>
              <a:gd name="T10" fmla="*/ 19 w 41"/>
              <a:gd name="T11" fmla="*/ 1 h 40"/>
              <a:gd name="T12" fmla="*/ 20 w 41"/>
              <a:gd name="T13" fmla="*/ 0 h 40"/>
              <a:gd name="T14" fmla="*/ 41 w 41"/>
              <a:gd name="T15" fmla="*/ 21 h 40"/>
              <a:gd name="T16" fmla="*/ 41 w 41"/>
              <a:gd name="T17" fmla="*/ 21 h 40"/>
              <a:gd name="T18" fmla="*/ 20 w 41"/>
              <a:gd name="T19" fmla="*/ 3 h 40"/>
              <a:gd name="T20" fmla="*/ 2 w 41"/>
              <a:gd name="T21" fmla="*/ 31 h 40"/>
              <a:gd name="T22" fmla="*/ 9 w 41"/>
              <a:gd name="T23" fmla="*/ 38 h 40"/>
              <a:gd name="T24" fmla="*/ 38 w 41"/>
              <a:gd name="T25" fmla="*/ 21 h 40"/>
              <a:gd name="T26" fmla="*/ 20 w 41"/>
              <a:gd name="T27" fmla="*/ 3 h 40"/>
              <a:gd name="T28" fmla="*/ 20 w 41"/>
              <a:gd name="T2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0">
                <a:moveTo>
                  <a:pt x="41" y="21"/>
                </a:moveTo>
                <a:lnTo>
                  <a:pt x="9" y="40"/>
                </a:lnTo>
                <a:lnTo>
                  <a:pt x="0" y="31"/>
                </a:lnTo>
                <a:lnTo>
                  <a:pt x="19" y="1"/>
                </a:lnTo>
                <a:lnTo>
                  <a:pt x="20" y="1"/>
                </a:lnTo>
                <a:lnTo>
                  <a:pt x="19" y="1"/>
                </a:lnTo>
                <a:lnTo>
                  <a:pt x="20" y="0"/>
                </a:lnTo>
                <a:lnTo>
                  <a:pt x="41" y="21"/>
                </a:lnTo>
                <a:lnTo>
                  <a:pt x="41" y="21"/>
                </a:lnTo>
                <a:close/>
                <a:moveTo>
                  <a:pt x="20" y="3"/>
                </a:moveTo>
                <a:lnTo>
                  <a:pt x="2" y="31"/>
                </a:lnTo>
                <a:lnTo>
                  <a:pt x="9" y="38"/>
                </a:lnTo>
                <a:lnTo>
                  <a:pt x="38" y="21"/>
                </a:lnTo>
                <a:lnTo>
                  <a:pt x="20" y="3"/>
                </a:lnTo>
                <a:lnTo>
                  <a:pt x="20" y="3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54646" y="1904471"/>
            <a:ext cx="4824536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页面截图和问题点标注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93256" y="1473779"/>
            <a:ext cx="1078413" cy="49905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flipV="1">
            <a:off x="9767614" y="1092570"/>
            <a:ext cx="0" cy="356199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arrow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5"/>
          <p:cNvSpPr txBox="1"/>
          <p:nvPr/>
        </p:nvSpPr>
        <p:spPr>
          <a:xfrm>
            <a:off x="8034442" y="907319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问题严重级别图标，用以说明该问题点的严重程度</a:t>
            </a:r>
            <a:endParaRPr lang="zh-CN" altLang="en-US" sz="12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99662" y="1556792"/>
            <a:ext cx="900000" cy="288032"/>
          </a:xfrm>
          <a:prstGeom prst="roundRect">
            <a:avLst/>
          </a:prstGeom>
          <a:solidFill>
            <a:srgbClr val="FF0000"/>
          </a:solidFill>
          <a:ln w="15875" cmpd="dbl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1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16"/>
          <p:cNvSpPr>
            <a:spLocks noChangeArrowheads="1"/>
          </p:cNvSpPr>
          <p:nvPr/>
        </p:nvSpPr>
        <p:spPr bwMode="auto">
          <a:xfrm>
            <a:off x="1128331" y="836712"/>
            <a:ext cx="10799523" cy="3312368"/>
          </a:xfrm>
          <a:prstGeom prst="rect">
            <a:avLst/>
          </a:prstGeom>
          <a:solidFill>
            <a:srgbClr val="EBF9F5"/>
          </a:solidFill>
          <a:ln>
            <a:noFill/>
          </a:ln>
          <a:extLst/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问题概述（横版）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02918" y="1056407"/>
            <a:ext cx="4824536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页面截图和问题点标注</a:t>
            </a:r>
            <a:endParaRPr lang="zh-CN" altLang="en-US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1135764" y="4810190"/>
            <a:ext cx="439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描述在专家评估过程中发现的问题点。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27"/>
          <p:cNvSpPr>
            <a:spLocks noEditPoints="1"/>
          </p:cNvSpPr>
          <p:nvPr/>
        </p:nvSpPr>
        <p:spPr bwMode="auto">
          <a:xfrm>
            <a:off x="1200452" y="4409335"/>
            <a:ext cx="385417" cy="315185"/>
          </a:xfrm>
          <a:custGeom>
            <a:avLst/>
            <a:gdLst>
              <a:gd name="T0" fmla="*/ 60 w 149"/>
              <a:gd name="T1" fmla="*/ 62 h 122"/>
              <a:gd name="T2" fmla="*/ 91 w 149"/>
              <a:gd name="T3" fmla="*/ 31 h 122"/>
              <a:gd name="T4" fmla="*/ 60 w 149"/>
              <a:gd name="T5" fmla="*/ 0 h 122"/>
              <a:gd name="T6" fmla="*/ 29 w 149"/>
              <a:gd name="T7" fmla="*/ 31 h 122"/>
              <a:gd name="T8" fmla="*/ 60 w 149"/>
              <a:gd name="T9" fmla="*/ 62 h 122"/>
              <a:gd name="T10" fmla="*/ 76 w 149"/>
              <a:gd name="T11" fmla="*/ 64 h 122"/>
              <a:gd name="T12" fmla="*/ 60 w 149"/>
              <a:gd name="T13" fmla="*/ 83 h 122"/>
              <a:gd name="T14" fmla="*/ 44 w 149"/>
              <a:gd name="T15" fmla="*/ 64 h 122"/>
              <a:gd name="T16" fmla="*/ 0 w 149"/>
              <a:gd name="T17" fmla="*/ 122 h 122"/>
              <a:gd name="T18" fmla="*/ 60 w 149"/>
              <a:gd name="T19" fmla="*/ 122 h 122"/>
              <a:gd name="T20" fmla="*/ 60 w 149"/>
              <a:gd name="T21" fmla="*/ 122 h 122"/>
              <a:gd name="T22" fmla="*/ 120 w 149"/>
              <a:gd name="T23" fmla="*/ 122 h 122"/>
              <a:gd name="T24" fmla="*/ 76 w 149"/>
              <a:gd name="T25" fmla="*/ 64 h 122"/>
              <a:gd name="T26" fmla="*/ 109 w 149"/>
              <a:gd name="T27" fmla="*/ 28 h 122"/>
              <a:gd name="T28" fmla="*/ 90 w 149"/>
              <a:gd name="T29" fmla="*/ 53 h 122"/>
              <a:gd name="T30" fmla="*/ 98 w 149"/>
              <a:gd name="T31" fmla="*/ 54 h 122"/>
              <a:gd name="T32" fmla="*/ 124 w 149"/>
              <a:gd name="T33" fmla="*/ 28 h 122"/>
              <a:gd name="T34" fmla="*/ 98 w 149"/>
              <a:gd name="T35" fmla="*/ 2 h 122"/>
              <a:gd name="T36" fmla="*/ 90 w 149"/>
              <a:gd name="T37" fmla="*/ 3 h 122"/>
              <a:gd name="T38" fmla="*/ 109 w 149"/>
              <a:gd name="T39" fmla="*/ 28 h 122"/>
              <a:gd name="T40" fmla="*/ 111 w 149"/>
              <a:gd name="T41" fmla="*/ 56 h 122"/>
              <a:gd name="T42" fmla="*/ 108 w 149"/>
              <a:gd name="T43" fmla="*/ 60 h 122"/>
              <a:gd name="T44" fmla="*/ 133 w 149"/>
              <a:gd name="T45" fmla="*/ 106 h 122"/>
              <a:gd name="T46" fmla="*/ 149 w 149"/>
              <a:gd name="T47" fmla="*/ 106 h 122"/>
              <a:gd name="T48" fmla="*/ 111 w 149"/>
              <a:gd name="T49" fmla="*/ 5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122">
                <a:moveTo>
                  <a:pt x="60" y="62"/>
                </a:moveTo>
                <a:cubicBezTo>
                  <a:pt x="77" y="62"/>
                  <a:pt x="91" y="48"/>
                  <a:pt x="91" y="31"/>
                </a:cubicBezTo>
                <a:cubicBezTo>
                  <a:pt x="91" y="13"/>
                  <a:pt x="77" y="0"/>
                  <a:pt x="60" y="0"/>
                </a:cubicBezTo>
                <a:cubicBezTo>
                  <a:pt x="43" y="0"/>
                  <a:pt x="29" y="13"/>
                  <a:pt x="29" y="31"/>
                </a:cubicBezTo>
                <a:cubicBezTo>
                  <a:pt x="29" y="48"/>
                  <a:pt x="43" y="62"/>
                  <a:pt x="60" y="62"/>
                </a:cubicBezTo>
                <a:moveTo>
                  <a:pt x="76" y="64"/>
                </a:moveTo>
                <a:cubicBezTo>
                  <a:pt x="60" y="83"/>
                  <a:pt x="60" y="83"/>
                  <a:pt x="60" y="83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4"/>
                  <a:pt x="10" y="63"/>
                  <a:pt x="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0" y="63"/>
                  <a:pt x="76" y="64"/>
                  <a:pt x="76" y="64"/>
                </a:cubicBezTo>
                <a:moveTo>
                  <a:pt x="109" y="28"/>
                </a:moveTo>
                <a:cubicBezTo>
                  <a:pt x="109" y="40"/>
                  <a:pt x="101" y="50"/>
                  <a:pt x="90" y="53"/>
                </a:cubicBezTo>
                <a:cubicBezTo>
                  <a:pt x="93" y="54"/>
                  <a:pt x="96" y="54"/>
                  <a:pt x="98" y="54"/>
                </a:cubicBezTo>
                <a:cubicBezTo>
                  <a:pt x="113" y="54"/>
                  <a:pt x="124" y="43"/>
                  <a:pt x="124" y="28"/>
                </a:cubicBezTo>
                <a:cubicBezTo>
                  <a:pt x="124" y="14"/>
                  <a:pt x="113" y="2"/>
                  <a:pt x="98" y="2"/>
                </a:cubicBezTo>
                <a:cubicBezTo>
                  <a:pt x="96" y="2"/>
                  <a:pt x="93" y="3"/>
                  <a:pt x="90" y="3"/>
                </a:cubicBezTo>
                <a:cubicBezTo>
                  <a:pt x="101" y="7"/>
                  <a:pt x="109" y="17"/>
                  <a:pt x="109" y="28"/>
                </a:cubicBezTo>
                <a:moveTo>
                  <a:pt x="111" y="56"/>
                </a:moveTo>
                <a:cubicBezTo>
                  <a:pt x="108" y="60"/>
                  <a:pt x="108" y="60"/>
                  <a:pt x="108" y="60"/>
                </a:cubicBezTo>
                <a:cubicBezTo>
                  <a:pt x="117" y="65"/>
                  <a:pt x="129" y="77"/>
                  <a:pt x="133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1" y="56"/>
                  <a:pt x="111" y="56"/>
                  <a:pt x="111" y="56"/>
                </a:cubicBezTo>
              </a:path>
            </a:pathLst>
          </a:custGeom>
          <a:solidFill>
            <a:srgbClr val="FE71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127247" y="4774021"/>
            <a:ext cx="4165200" cy="1"/>
          </a:xfrm>
          <a:prstGeom prst="line">
            <a:avLst/>
          </a:prstGeom>
          <a:ln w="19050">
            <a:solidFill>
              <a:srgbClr val="FE712C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8"/>
          <p:cNvSpPr txBox="1"/>
          <p:nvPr/>
        </p:nvSpPr>
        <p:spPr>
          <a:xfrm>
            <a:off x="1656170" y="4413244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问题发现点</a:t>
            </a:r>
            <a:r>
              <a:rPr lang="en-US" altLang="zh-CN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E71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660714" y="4728425"/>
            <a:ext cx="4165085" cy="1"/>
          </a:xfrm>
          <a:prstGeom prst="line">
            <a:avLst/>
          </a:prstGeom>
          <a:ln w="19050">
            <a:solidFill>
              <a:srgbClr val="61C1BD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20"/>
          <p:cNvSpPr txBox="1"/>
          <p:nvPr/>
        </p:nvSpPr>
        <p:spPr>
          <a:xfrm>
            <a:off x="7244160" y="4344578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1C1BD"/>
                </a:solidFill>
                <a:latin typeface="微软雅黑" pitchFamily="34" charset="-122"/>
                <a:ea typeface="微软雅黑" pitchFamily="34" charset="-122"/>
              </a:rPr>
              <a:t>优化建议</a:t>
            </a:r>
          </a:p>
        </p:txBody>
      </p:sp>
      <p:sp>
        <p:nvSpPr>
          <p:cNvPr id="43" name="文本框 21"/>
          <p:cNvSpPr txBox="1"/>
          <p:nvPr/>
        </p:nvSpPr>
        <p:spPr>
          <a:xfrm>
            <a:off x="6640995" y="4831904"/>
            <a:ext cx="44227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根据问题提出相应的优化建议。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3"/>
          <p:cNvSpPr>
            <a:spLocks noEditPoints="1"/>
          </p:cNvSpPr>
          <p:nvPr/>
        </p:nvSpPr>
        <p:spPr bwMode="auto">
          <a:xfrm>
            <a:off x="6775562" y="4314746"/>
            <a:ext cx="336572" cy="382209"/>
          </a:xfrm>
          <a:custGeom>
            <a:avLst/>
            <a:gdLst>
              <a:gd name="T0" fmla="*/ 267 w 1738"/>
              <a:gd name="T1" fmla="*/ 1984 h 1984"/>
              <a:gd name="T2" fmla="*/ 0 w 1738"/>
              <a:gd name="T3" fmla="*/ 1723 h 1984"/>
              <a:gd name="T4" fmla="*/ 0 w 1738"/>
              <a:gd name="T5" fmla="*/ 1723 h 1984"/>
              <a:gd name="T6" fmla="*/ 0 w 1738"/>
              <a:gd name="T7" fmla="*/ 261 h 1984"/>
              <a:gd name="T8" fmla="*/ 267 w 1738"/>
              <a:gd name="T9" fmla="*/ 0 h 1984"/>
              <a:gd name="T10" fmla="*/ 267 w 1738"/>
              <a:gd name="T11" fmla="*/ 0 h 1984"/>
              <a:gd name="T12" fmla="*/ 1471 w 1738"/>
              <a:gd name="T13" fmla="*/ 0 h 1984"/>
              <a:gd name="T14" fmla="*/ 1738 w 1738"/>
              <a:gd name="T15" fmla="*/ 261 h 1984"/>
              <a:gd name="T16" fmla="*/ 1738 w 1738"/>
              <a:gd name="T17" fmla="*/ 261 h 1984"/>
              <a:gd name="T18" fmla="*/ 1738 w 1738"/>
              <a:gd name="T19" fmla="*/ 1723 h 1984"/>
              <a:gd name="T20" fmla="*/ 1471 w 1738"/>
              <a:gd name="T21" fmla="*/ 1984 h 1984"/>
              <a:gd name="T22" fmla="*/ 1471 w 1738"/>
              <a:gd name="T23" fmla="*/ 1984 h 1984"/>
              <a:gd name="T24" fmla="*/ 267 w 1738"/>
              <a:gd name="T25" fmla="*/ 1984 h 1984"/>
              <a:gd name="T26" fmla="*/ 171 w 1738"/>
              <a:gd name="T27" fmla="*/ 261 h 1984"/>
              <a:gd name="T28" fmla="*/ 171 w 1738"/>
              <a:gd name="T29" fmla="*/ 1723 h 1984"/>
              <a:gd name="T30" fmla="*/ 267 w 1738"/>
              <a:gd name="T31" fmla="*/ 1817 h 1984"/>
              <a:gd name="T32" fmla="*/ 267 w 1738"/>
              <a:gd name="T33" fmla="*/ 1817 h 1984"/>
              <a:gd name="T34" fmla="*/ 1471 w 1738"/>
              <a:gd name="T35" fmla="*/ 1817 h 1984"/>
              <a:gd name="T36" fmla="*/ 1567 w 1738"/>
              <a:gd name="T37" fmla="*/ 1723 h 1984"/>
              <a:gd name="T38" fmla="*/ 1567 w 1738"/>
              <a:gd name="T39" fmla="*/ 1723 h 1984"/>
              <a:gd name="T40" fmla="*/ 1567 w 1738"/>
              <a:gd name="T41" fmla="*/ 261 h 1984"/>
              <a:gd name="T42" fmla="*/ 1471 w 1738"/>
              <a:gd name="T43" fmla="*/ 167 h 1984"/>
              <a:gd name="T44" fmla="*/ 1471 w 1738"/>
              <a:gd name="T45" fmla="*/ 167 h 1984"/>
              <a:gd name="T46" fmla="*/ 267 w 1738"/>
              <a:gd name="T47" fmla="*/ 167 h 1984"/>
              <a:gd name="T48" fmla="*/ 171 w 1738"/>
              <a:gd name="T49" fmla="*/ 26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8" h="1984">
                <a:moveTo>
                  <a:pt x="267" y="1984"/>
                </a:moveTo>
                <a:cubicBezTo>
                  <a:pt x="120" y="1984"/>
                  <a:pt x="0" y="1867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0" y="0"/>
                  <a:pt x="267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1471" y="0"/>
                  <a:pt x="1471" y="0"/>
                  <a:pt x="1471" y="0"/>
                </a:cubicBezTo>
                <a:cubicBezTo>
                  <a:pt x="1619" y="0"/>
                  <a:pt x="1738" y="117"/>
                  <a:pt x="1738" y="261"/>
                </a:cubicBezTo>
                <a:cubicBezTo>
                  <a:pt x="1738" y="261"/>
                  <a:pt x="1738" y="261"/>
                  <a:pt x="1738" y="261"/>
                </a:cubicBezTo>
                <a:cubicBezTo>
                  <a:pt x="1738" y="1723"/>
                  <a:pt x="1738" y="1723"/>
                  <a:pt x="1738" y="1723"/>
                </a:cubicBezTo>
                <a:cubicBezTo>
                  <a:pt x="1738" y="1867"/>
                  <a:pt x="1619" y="1984"/>
                  <a:pt x="1471" y="1984"/>
                </a:cubicBezTo>
                <a:cubicBezTo>
                  <a:pt x="1471" y="1984"/>
                  <a:pt x="1471" y="1984"/>
                  <a:pt x="1471" y="1984"/>
                </a:cubicBezTo>
                <a:cubicBezTo>
                  <a:pt x="267" y="1984"/>
                  <a:pt x="267" y="1984"/>
                  <a:pt x="267" y="1984"/>
                </a:cubicBezTo>
                <a:close/>
                <a:moveTo>
                  <a:pt x="171" y="261"/>
                </a:moveTo>
                <a:cubicBezTo>
                  <a:pt x="171" y="1723"/>
                  <a:pt x="171" y="1723"/>
                  <a:pt x="171" y="1723"/>
                </a:cubicBezTo>
                <a:cubicBezTo>
                  <a:pt x="171" y="1775"/>
                  <a:pt x="214" y="1817"/>
                  <a:pt x="267" y="1817"/>
                </a:cubicBezTo>
                <a:cubicBezTo>
                  <a:pt x="267" y="1817"/>
                  <a:pt x="267" y="1817"/>
                  <a:pt x="267" y="1817"/>
                </a:cubicBezTo>
                <a:cubicBezTo>
                  <a:pt x="1471" y="1817"/>
                  <a:pt x="1471" y="1817"/>
                  <a:pt x="1471" y="1817"/>
                </a:cubicBezTo>
                <a:cubicBezTo>
                  <a:pt x="1524" y="1817"/>
                  <a:pt x="1567" y="1775"/>
                  <a:pt x="1567" y="1723"/>
                </a:cubicBezTo>
                <a:cubicBezTo>
                  <a:pt x="1567" y="1723"/>
                  <a:pt x="1567" y="1723"/>
                  <a:pt x="1567" y="1723"/>
                </a:cubicBezTo>
                <a:cubicBezTo>
                  <a:pt x="1567" y="261"/>
                  <a:pt x="1567" y="261"/>
                  <a:pt x="1567" y="261"/>
                </a:cubicBezTo>
                <a:cubicBezTo>
                  <a:pt x="1567" y="209"/>
                  <a:pt x="1524" y="167"/>
                  <a:pt x="1471" y="167"/>
                </a:cubicBezTo>
                <a:cubicBezTo>
                  <a:pt x="1471" y="167"/>
                  <a:pt x="1471" y="167"/>
                  <a:pt x="1471" y="167"/>
                </a:cubicBezTo>
                <a:cubicBezTo>
                  <a:pt x="267" y="167"/>
                  <a:pt x="267" y="167"/>
                  <a:pt x="267" y="167"/>
                </a:cubicBezTo>
                <a:cubicBezTo>
                  <a:pt x="214" y="167"/>
                  <a:pt x="171" y="209"/>
                  <a:pt x="171" y="261"/>
                </a:cubicBez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Freeform 24"/>
          <p:cNvSpPr>
            <a:spLocks/>
          </p:cNvSpPr>
          <p:nvPr/>
        </p:nvSpPr>
        <p:spPr bwMode="auto">
          <a:xfrm>
            <a:off x="6905361" y="4427051"/>
            <a:ext cx="101128" cy="98535"/>
          </a:xfrm>
          <a:custGeom>
            <a:avLst/>
            <a:gdLst>
              <a:gd name="T0" fmla="*/ 39 w 39"/>
              <a:gd name="T1" fmla="*/ 20 h 38"/>
              <a:gd name="T2" fmla="*/ 19 w 39"/>
              <a:gd name="T3" fmla="*/ 0 h 38"/>
              <a:gd name="T4" fmla="*/ 0 w 39"/>
              <a:gd name="T5" fmla="*/ 31 h 38"/>
              <a:gd name="T6" fmla="*/ 8 w 39"/>
              <a:gd name="T7" fmla="*/ 38 h 38"/>
              <a:gd name="T8" fmla="*/ 39 w 39"/>
              <a:gd name="T9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8">
                <a:moveTo>
                  <a:pt x="39" y="20"/>
                </a:moveTo>
                <a:lnTo>
                  <a:pt x="19" y="0"/>
                </a:lnTo>
                <a:lnTo>
                  <a:pt x="0" y="31"/>
                </a:lnTo>
                <a:lnTo>
                  <a:pt x="8" y="38"/>
                </a:lnTo>
                <a:lnTo>
                  <a:pt x="39" y="20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25"/>
          <p:cNvSpPr>
            <a:spLocks noEditPoints="1"/>
          </p:cNvSpPr>
          <p:nvPr/>
        </p:nvSpPr>
        <p:spPr bwMode="auto">
          <a:xfrm>
            <a:off x="6963057" y="4221088"/>
            <a:ext cx="256456" cy="249524"/>
          </a:xfrm>
          <a:custGeom>
            <a:avLst/>
            <a:gdLst>
              <a:gd name="T0" fmla="*/ 1553 w 1643"/>
              <a:gd name="T1" fmla="*/ 87 h 1605"/>
              <a:gd name="T2" fmla="*/ 1229 w 1643"/>
              <a:gd name="T3" fmla="*/ 87 h 1605"/>
              <a:gd name="T4" fmla="*/ 1137 w 1643"/>
              <a:gd name="T5" fmla="*/ 177 h 1605"/>
              <a:gd name="T6" fmla="*/ 1461 w 1643"/>
              <a:gd name="T7" fmla="*/ 494 h 1605"/>
              <a:gd name="T8" fmla="*/ 1553 w 1643"/>
              <a:gd name="T9" fmla="*/ 404 h 1605"/>
              <a:gd name="T10" fmla="*/ 1553 w 1643"/>
              <a:gd name="T11" fmla="*/ 87 h 1605"/>
              <a:gd name="T12" fmla="*/ 1387 w 1643"/>
              <a:gd name="T13" fmla="*/ 568 h 1605"/>
              <a:gd name="T14" fmla="*/ 1062 w 1643"/>
              <a:gd name="T15" fmla="*/ 250 h 1605"/>
              <a:gd name="T16" fmla="*/ 0 w 1643"/>
              <a:gd name="T17" fmla="*/ 1288 h 1605"/>
              <a:gd name="T18" fmla="*/ 325 w 1643"/>
              <a:gd name="T19" fmla="*/ 1605 h 1605"/>
              <a:gd name="T20" fmla="*/ 1387 w 1643"/>
              <a:gd name="T21" fmla="*/ 568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3" h="1605">
                <a:moveTo>
                  <a:pt x="1553" y="87"/>
                </a:moveTo>
                <a:cubicBezTo>
                  <a:pt x="1464" y="0"/>
                  <a:pt x="1319" y="0"/>
                  <a:pt x="1229" y="87"/>
                </a:cubicBezTo>
                <a:cubicBezTo>
                  <a:pt x="1137" y="177"/>
                  <a:pt x="1137" y="177"/>
                  <a:pt x="1137" y="177"/>
                </a:cubicBezTo>
                <a:cubicBezTo>
                  <a:pt x="1461" y="494"/>
                  <a:pt x="1461" y="494"/>
                  <a:pt x="1461" y="494"/>
                </a:cubicBezTo>
                <a:cubicBezTo>
                  <a:pt x="1553" y="404"/>
                  <a:pt x="1553" y="404"/>
                  <a:pt x="1553" y="404"/>
                </a:cubicBezTo>
                <a:cubicBezTo>
                  <a:pt x="1643" y="317"/>
                  <a:pt x="1643" y="175"/>
                  <a:pt x="1553" y="87"/>
                </a:cubicBezTo>
                <a:close/>
                <a:moveTo>
                  <a:pt x="1387" y="568"/>
                </a:moveTo>
                <a:cubicBezTo>
                  <a:pt x="1062" y="250"/>
                  <a:pt x="1062" y="250"/>
                  <a:pt x="1062" y="250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325" y="1605"/>
                  <a:pt x="325" y="1605"/>
                  <a:pt x="325" y="1605"/>
                </a:cubicBezTo>
                <a:lnTo>
                  <a:pt x="1387" y="568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Freeform 26"/>
          <p:cNvSpPr>
            <a:spLocks/>
          </p:cNvSpPr>
          <p:nvPr/>
        </p:nvSpPr>
        <p:spPr bwMode="auto">
          <a:xfrm>
            <a:off x="6860373" y="4519102"/>
            <a:ext cx="51342" cy="48490"/>
          </a:xfrm>
          <a:custGeom>
            <a:avLst/>
            <a:gdLst>
              <a:gd name="T0" fmla="*/ 18 w 18"/>
              <a:gd name="T1" fmla="*/ 6 h 17"/>
              <a:gd name="T2" fmla="*/ 11 w 18"/>
              <a:gd name="T3" fmla="*/ 0 h 17"/>
              <a:gd name="T4" fmla="*/ 0 w 18"/>
              <a:gd name="T5" fmla="*/ 17 h 17"/>
              <a:gd name="T6" fmla="*/ 18 w 18"/>
              <a:gd name="T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7">
                <a:moveTo>
                  <a:pt x="18" y="6"/>
                </a:moveTo>
                <a:lnTo>
                  <a:pt x="11" y="0"/>
                </a:lnTo>
                <a:lnTo>
                  <a:pt x="0" y="17"/>
                </a:lnTo>
                <a:lnTo>
                  <a:pt x="18" y="6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27"/>
          <p:cNvSpPr>
            <a:spLocks noEditPoints="1"/>
          </p:cNvSpPr>
          <p:nvPr/>
        </p:nvSpPr>
        <p:spPr bwMode="auto">
          <a:xfrm>
            <a:off x="6897454" y="4419271"/>
            <a:ext cx="116945" cy="114092"/>
          </a:xfrm>
          <a:custGeom>
            <a:avLst/>
            <a:gdLst>
              <a:gd name="T0" fmla="*/ 41 w 41"/>
              <a:gd name="T1" fmla="*/ 21 h 40"/>
              <a:gd name="T2" fmla="*/ 9 w 41"/>
              <a:gd name="T3" fmla="*/ 40 h 40"/>
              <a:gd name="T4" fmla="*/ 0 w 41"/>
              <a:gd name="T5" fmla="*/ 31 h 40"/>
              <a:gd name="T6" fmla="*/ 19 w 41"/>
              <a:gd name="T7" fmla="*/ 1 h 40"/>
              <a:gd name="T8" fmla="*/ 20 w 41"/>
              <a:gd name="T9" fmla="*/ 1 h 40"/>
              <a:gd name="T10" fmla="*/ 19 w 41"/>
              <a:gd name="T11" fmla="*/ 1 h 40"/>
              <a:gd name="T12" fmla="*/ 20 w 41"/>
              <a:gd name="T13" fmla="*/ 0 h 40"/>
              <a:gd name="T14" fmla="*/ 41 w 41"/>
              <a:gd name="T15" fmla="*/ 21 h 40"/>
              <a:gd name="T16" fmla="*/ 41 w 41"/>
              <a:gd name="T17" fmla="*/ 21 h 40"/>
              <a:gd name="T18" fmla="*/ 20 w 41"/>
              <a:gd name="T19" fmla="*/ 3 h 40"/>
              <a:gd name="T20" fmla="*/ 2 w 41"/>
              <a:gd name="T21" fmla="*/ 31 h 40"/>
              <a:gd name="T22" fmla="*/ 9 w 41"/>
              <a:gd name="T23" fmla="*/ 38 h 40"/>
              <a:gd name="T24" fmla="*/ 38 w 41"/>
              <a:gd name="T25" fmla="*/ 21 h 40"/>
              <a:gd name="T26" fmla="*/ 20 w 41"/>
              <a:gd name="T27" fmla="*/ 3 h 40"/>
              <a:gd name="T28" fmla="*/ 20 w 41"/>
              <a:gd name="T2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0">
                <a:moveTo>
                  <a:pt x="41" y="21"/>
                </a:moveTo>
                <a:lnTo>
                  <a:pt x="9" y="40"/>
                </a:lnTo>
                <a:lnTo>
                  <a:pt x="0" y="31"/>
                </a:lnTo>
                <a:lnTo>
                  <a:pt x="19" y="1"/>
                </a:lnTo>
                <a:lnTo>
                  <a:pt x="20" y="1"/>
                </a:lnTo>
                <a:lnTo>
                  <a:pt x="19" y="1"/>
                </a:lnTo>
                <a:lnTo>
                  <a:pt x="20" y="0"/>
                </a:lnTo>
                <a:lnTo>
                  <a:pt x="41" y="21"/>
                </a:lnTo>
                <a:lnTo>
                  <a:pt x="41" y="21"/>
                </a:lnTo>
                <a:close/>
                <a:moveTo>
                  <a:pt x="20" y="3"/>
                </a:moveTo>
                <a:lnTo>
                  <a:pt x="2" y="31"/>
                </a:lnTo>
                <a:lnTo>
                  <a:pt x="9" y="38"/>
                </a:lnTo>
                <a:lnTo>
                  <a:pt x="38" y="21"/>
                </a:lnTo>
                <a:lnTo>
                  <a:pt x="20" y="3"/>
                </a:lnTo>
                <a:lnTo>
                  <a:pt x="20" y="3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42878" y="4437112"/>
            <a:ext cx="900000" cy="288032"/>
          </a:xfrm>
          <a:prstGeom prst="roundRect">
            <a:avLst/>
          </a:prstGeom>
          <a:solidFill>
            <a:srgbClr val="FF0000"/>
          </a:solidFill>
          <a:ln w="15875" cmpd="dbl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871070" y="3140968"/>
            <a:ext cx="2001708" cy="369332"/>
            <a:chOff x="4871864" y="3140968"/>
            <a:chExt cx="2001708" cy="369332"/>
          </a:xfrm>
        </p:grpSpPr>
        <p:sp>
          <p:nvSpPr>
            <p:cNvPr id="16" name="矩形 15"/>
            <p:cNvSpPr/>
            <p:nvPr/>
          </p:nvSpPr>
          <p:spPr>
            <a:xfrm>
              <a:off x="5303912" y="31409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项目情况概述</a:t>
              </a:r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同心圆 17"/>
            <p:cNvSpPr/>
            <p:nvPr/>
          </p:nvSpPr>
          <p:spPr>
            <a:xfrm>
              <a:off x="4871864" y="3212976"/>
              <a:ext cx="216024" cy="216024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1070" y="4341102"/>
            <a:ext cx="2463373" cy="369332"/>
            <a:chOff x="4871864" y="5013176"/>
            <a:chExt cx="2463373" cy="369332"/>
          </a:xfrm>
        </p:grpSpPr>
        <p:sp>
          <p:nvSpPr>
            <p:cNvPr id="20" name="矩形 19"/>
            <p:cNvSpPr/>
            <p:nvPr/>
          </p:nvSpPr>
          <p:spPr>
            <a:xfrm>
              <a:off x="5303912" y="5013176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专家评估发现详述</a:t>
              </a:r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同心圆 20"/>
            <p:cNvSpPr/>
            <p:nvPr/>
          </p:nvSpPr>
          <p:spPr>
            <a:xfrm>
              <a:off x="4871864" y="5085184"/>
              <a:ext cx="216024" cy="216024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71070" y="3717032"/>
            <a:ext cx="2001708" cy="369332"/>
            <a:chOff x="4871070" y="4365104"/>
            <a:chExt cx="2001708" cy="369332"/>
          </a:xfrm>
        </p:grpSpPr>
        <p:sp>
          <p:nvSpPr>
            <p:cNvPr id="9" name="矩形 8"/>
            <p:cNvSpPr/>
            <p:nvPr/>
          </p:nvSpPr>
          <p:spPr>
            <a:xfrm>
              <a:off x="5303118" y="436510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研究发现</a:t>
              </a:r>
              <a:r>
                <a:rPr lang="zh-CN" altLang="en-US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同心圆 9"/>
            <p:cNvSpPr/>
            <p:nvPr/>
          </p:nvSpPr>
          <p:spPr>
            <a:xfrm>
              <a:off x="4871070" y="4437112"/>
              <a:ext cx="216024" cy="216024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7A7D-0E4C-4122-AF41-6447C68364D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5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16"/>
          <p:cNvSpPr>
            <a:spLocks noChangeArrowheads="1"/>
          </p:cNvSpPr>
          <p:nvPr/>
        </p:nvSpPr>
        <p:spPr bwMode="auto">
          <a:xfrm>
            <a:off x="1128331" y="836712"/>
            <a:ext cx="10799523" cy="3312368"/>
          </a:xfrm>
          <a:prstGeom prst="rect">
            <a:avLst/>
          </a:prstGeom>
          <a:solidFill>
            <a:srgbClr val="39C49D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0710" y="964067"/>
            <a:ext cx="234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选择找回密码的途径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51390" y="964067"/>
            <a:ext cx="200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选择找回密码的途径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57205" y="964067"/>
            <a:ext cx="200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进行甄别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3423" y="1305056"/>
            <a:ext cx="1478250" cy="2628000"/>
          </a:xfrm>
          <a:prstGeom prst="rect">
            <a:avLst/>
          </a:prstGeom>
          <a:noFill/>
          <a:ln w="38100">
            <a:solidFill>
              <a:srgbClr val="78CAC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6626" y="1305056"/>
            <a:ext cx="1478250" cy="2628000"/>
          </a:xfrm>
          <a:prstGeom prst="rect">
            <a:avLst/>
          </a:prstGeom>
          <a:noFill/>
          <a:ln w="38100">
            <a:solidFill>
              <a:srgbClr val="78CAC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3862958" y="2298850"/>
            <a:ext cx="128848" cy="421751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AutoShape 16"/>
          <p:cNvSpPr>
            <a:spLocks noChangeArrowheads="1"/>
          </p:cNvSpPr>
          <p:nvPr/>
        </p:nvSpPr>
        <p:spPr bwMode="auto">
          <a:xfrm>
            <a:off x="9638766" y="2298850"/>
            <a:ext cx="128848" cy="421751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lang="zh-CN" altLang="en-US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7302" y="1305056"/>
            <a:ext cx="1478250" cy="2628000"/>
          </a:xfrm>
          <a:prstGeom prst="rect">
            <a:avLst/>
          </a:prstGeom>
          <a:noFill/>
          <a:ln w="38100">
            <a:solidFill>
              <a:srgbClr val="78CAC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5900" y="1305056"/>
            <a:ext cx="1487966" cy="2628000"/>
          </a:xfrm>
          <a:prstGeom prst="rect">
            <a:avLst/>
          </a:prstGeom>
          <a:noFill/>
          <a:ln w="38100">
            <a:solidFill>
              <a:srgbClr val="78CAC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68269" y="964067"/>
            <a:ext cx="2054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输入验证码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4653" y="887867"/>
            <a:ext cx="566737" cy="52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2103423" y="1934580"/>
            <a:ext cx="1478250" cy="558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96626" y="1934580"/>
            <a:ext cx="1478250" cy="10623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670" y="883294"/>
            <a:ext cx="556645" cy="52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504870" y="1700808"/>
            <a:ext cx="36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找回密码功能不合理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20153686">
            <a:off x="11215113" y="336160"/>
            <a:ext cx="668361" cy="360040"/>
          </a:xfrm>
          <a:prstGeom prst="rect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5"/>
          <p:cNvSpPr txBox="1"/>
          <p:nvPr/>
        </p:nvSpPr>
        <p:spPr>
          <a:xfrm>
            <a:off x="1135764" y="4810190"/>
            <a:ext cx="4398468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忘记登录密码，并更换了手机号后，找回密码只包括密保或身份证两种方法，途径较少，且都需要原注册手机号接收验证码，只好联系客服处理。客服告知，必须使用原手机号接受验证码，否则该账户作废。</a:t>
            </a:r>
          </a:p>
        </p:txBody>
      </p:sp>
      <p:sp>
        <p:nvSpPr>
          <p:cNvPr id="45" name="Freeform 27"/>
          <p:cNvSpPr>
            <a:spLocks noEditPoints="1"/>
          </p:cNvSpPr>
          <p:nvPr/>
        </p:nvSpPr>
        <p:spPr bwMode="auto">
          <a:xfrm>
            <a:off x="1200452" y="4409335"/>
            <a:ext cx="385417" cy="315185"/>
          </a:xfrm>
          <a:custGeom>
            <a:avLst/>
            <a:gdLst>
              <a:gd name="T0" fmla="*/ 60 w 149"/>
              <a:gd name="T1" fmla="*/ 62 h 122"/>
              <a:gd name="T2" fmla="*/ 91 w 149"/>
              <a:gd name="T3" fmla="*/ 31 h 122"/>
              <a:gd name="T4" fmla="*/ 60 w 149"/>
              <a:gd name="T5" fmla="*/ 0 h 122"/>
              <a:gd name="T6" fmla="*/ 29 w 149"/>
              <a:gd name="T7" fmla="*/ 31 h 122"/>
              <a:gd name="T8" fmla="*/ 60 w 149"/>
              <a:gd name="T9" fmla="*/ 62 h 122"/>
              <a:gd name="T10" fmla="*/ 76 w 149"/>
              <a:gd name="T11" fmla="*/ 64 h 122"/>
              <a:gd name="T12" fmla="*/ 60 w 149"/>
              <a:gd name="T13" fmla="*/ 83 h 122"/>
              <a:gd name="T14" fmla="*/ 44 w 149"/>
              <a:gd name="T15" fmla="*/ 64 h 122"/>
              <a:gd name="T16" fmla="*/ 0 w 149"/>
              <a:gd name="T17" fmla="*/ 122 h 122"/>
              <a:gd name="T18" fmla="*/ 60 w 149"/>
              <a:gd name="T19" fmla="*/ 122 h 122"/>
              <a:gd name="T20" fmla="*/ 60 w 149"/>
              <a:gd name="T21" fmla="*/ 122 h 122"/>
              <a:gd name="T22" fmla="*/ 120 w 149"/>
              <a:gd name="T23" fmla="*/ 122 h 122"/>
              <a:gd name="T24" fmla="*/ 76 w 149"/>
              <a:gd name="T25" fmla="*/ 64 h 122"/>
              <a:gd name="T26" fmla="*/ 109 w 149"/>
              <a:gd name="T27" fmla="*/ 28 h 122"/>
              <a:gd name="T28" fmla="*/ 90 w 149"/>
              <a:gd name="T29" fmla="*/ 53 h 122"/>
              <a:gd name="T30" fmla="*/ 98 w 149"/>
              <a:gd name="T31" fmla="*/ 54 h 122"/>
              <a:gd name="T32" fmla="*/ 124 w 149"/>
              <a:gd name="T33" fmla="*/ 28 h 122"/>
              <a:gd name="T34" fmla="*/ 98 w 149"/>
              <a:gd name="T35" fmla="*/ 2 h 122"/>
              <a:gd name="T36" fmla="*/ 90 w 149"/>
              <a:gd name="T37" fmla="*/ 3 h 122"/>
              <a:gd name="T38" fmla="*/ 109 w 149"/>
              <a:gd name="T39" fmla="*/ 28 h 122"/>
              <a:gd name="T40" fmla="*/ 111 w 149"/>
              <a:gd name="T41" fmla="*/ 56 h 122"/>
              <a:gd name="T42" fmla="*/ 108 w 149"/>
              <a:gd name="T43" fmla="*/ 60 h 122"/>
              <a:gd name="T44" fmla="*/ 133 w 149"/>
              <a:gd name="T45" fmla="*/ 106 h 122"/>
              <a:gd name="T46" fmla="*/ 149 w 149"/>
              <a:gd name="T47" fmla="*/ 106 h 122"/>
              <a:gd name="T48" fmla="*/ 111 w 149"/>
              <a:gd name="T49" fmla="*/ 5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122">
                <a:moveTo>
                  <a:pt x="60" y="62"/>
                </a:moveTo>
                <a:cubicBezTo>
                  <a:pt x="77" y="62"/>
                  <a:pt x="91" y="48"/>
                  <a:pt x="91" y="31"/>
                </a:cubicBezTo>
                <a:cubicBezTo>
                  <a:pt x="91" y="13"/>
                  <a:pt x="77" y="0"/>
                  <a:pt x="60" y="0"/>
                </a:cubicBezTo>
                <a:cubicBezTo>
                  <a:pt x="43" y="0"/>
                  <a:pt x="29" y="13"/>
                  <a:pt x="29" y="31"/>
                </a:cubicBezTo>
                <a:cubicBezTo>
                  <a:pt x="29" y="48"/>
                  <a:pt x="43" y="62"/>
                  <a:pt x="60" y="62"/>
                </a:cubicBezTo>
                <a:moveTo>
                  <a:pt x="76" y="64"/>
                </a:moveTo>
                <a:cubicBezTo>
                  <a:pt x="60" y="83"/>
                  <a:pt x="60" y="83"/>
                  <a:pt x="60" y="83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4"/>
                  <a:pt x="10" y="63"/>
                  <a:pt x="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0" y="63"/>
                  <a:pt x="76" y="64"/>
                  <a:pt x="76" y="64"/>
                </a:cubicBezTo>
                <a:moveTo>
                  <a:pt x="109" y="28"/>
                </a:moveTo>
                <a:cubicBezTo>
                  <a:pt x="109" y="40"/>
                  <a:pt x="101" y="50"/>
                  <a:pt x="90" y="53"/>
                </a:cubicBezTo>
                <a:cubicBezTo>
                  <a:pt x="93" y="54"/>
                  <a:pt x="96" y="54"/>
                  <a:pt x="98" y="54"/>
                </a:cubicBezTo>
                <a:cubicBezTo>
                  <a:pt x="113" y="54"/>
                  <a:pt x="124" y="43"/>
                  <a:pt x="124" y="28"/>
                </a:cubicBezTo>
                <a:cubicBezTo>
                  <a:pt x="124" y="14"/>
                  <a:pt x="113" y="2"/>
                  <a:pt x="98" y="2"/>
                </a:cubicBezTo>
                <a:cubicBezTo>
                  <a:pt x="96" y="2"/>
                  <a:pt x="93" y="3"/>
                  <a:pt x="90" y="3"/>
                </a:cubicBezTo>
                <a:cubicBezTo>
                  <a:pt x="101" y="7"/>
                  <a:pt x="109" y="17"/>
                  <a:pt x="109" y="28"/>
                </a:cubicBezTo>
                <a:moveTo>
                  <a:pt x="111" y="56"/>
                </a:moveTo>
                <a:cubicBezTo>
                  <a:pt x="108" y="60"/>
                  <a:pt x="108" y="60"/>
                  <a:pt x="108" y="60"/>
                </a:cubicBezTo>
                <a:cubicBezTo>
                  <a:pt x="117" y="65"/>
                  <a:pt x="129" y="77"/>
                  <a:pt x="133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1" y="56"/>
                  <a:pt x="111" y="56"/>
                  <a:pt x="111" y="56"/>
                </a:cubicBezTo>
              </a:path>
            </a:pathLst>
          </a:custGeom>
          <a:solidFill>
            <a:srgbClr val="FE71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1127247" y="4774021"/>
            <a:ext cx="4165200" cy="1"/>
          </a:xfrm>
          <a:prstGeom prst="line">
            <a:avLst/>
          </a:prstGeom>
          <a:ln w="19050">
            <a:solidFill>
              <a:srgbClr val="FE712C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8"/>
          <p:cNvSpPr txBox="1"/>
          <p:nvPr/>
        </p:nvSpPr>
        <p:spPr>
          <a:xfrm>
            <a:off x="1656170" y="4413244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问题发现点</a:t>
            </a:r>
            <a:r>
              <a:rPr lang="en-US" altLang="zh-CN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E71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6660714" y="4728425"/>
            <a:ext cx="4165085" cy="1"/>
          </a:xfrm>
          <a:prstGeom prst="line">
            <a:avLst/>
          </a:prstGeom>
          <a:ln w="19050">
            <a:solidFill>
              <a:srgbClr val="61C1BD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7244160" y="4344578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1C1BD"/>
                </a:solidFill>
                <a:latin typeface="微软雅黑" pitchFamily="34" charset="-122"/>
                <a:ea typeface="微软雅黑" pitchFamily="34" charset="-122"/>
              </a:rPr>
              <a:t>优化建议</a:t>
            </a:r>
          </a:p>
        </p:txBody>
      </p:sp>
      <p:sp>
        <p:nvSpPr>
          <p:cNvPr id="50" name="文本框 21"/>
          <p:cNvSpPr txBox="1"/>
          <p:nvPr/>
        </p:nvSpPr>
        <p:spPr>
          <a:xfrm>
            <a:off x="6640995" y="4831904"/>
            <a:ext cx="442276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增加找回密码的方法，并在保证账户安全的基础上，为找回登录密码提供方便。 </a:t>
            </a:r>
          </a:p>
        </p:txBody>
      </p:sp>
      <p:sp>
        <p:nvSpPr>
          <p:cNvPr id="51" name="Freeform 23"/>
          <p:cNvSpPr>
            <a:spLocks noEditPoints="1"/>
          </p:cNvSpPr>
          <p:nvPr/>
        </p:nvSpPr>
        <p:spPr bwMode="auto">
          <a:xfrm>
            <a:off x="6775562" y="4314746"/>
            <a:ext cx="336572" cy="382209"/>
          </a:xfrm>
          <a:custGeom>
            <a:avLst/>
            <a:gdLst>
              <a:gd name="T0" fmla="*/ 267 w 1738"/>
              <a:gd name="T1" fmla="*/ 1984 h 1984"/>
              <a:gd name="T2" fmla="*/ 0 w 1738"/>
              <a:gd name="T3" fmla="*/ 1723 h 1984"/>
              <a:gd name="T4" fmla="*/ 0 w 1738"/>
              <a:gd name="T5" fmla="*/ 1723 h 1984"/>
              <a:gd name="T6" fmla="*/ 0 w 1738"/>
              <a:gd name="T7" fmla="*/ 261 h 1984"/>
              <a:gd name="T8" fmla="*/ 267 w 1738"/>
              <a:gd name="T9" fmla="*/ 0 h 1984"/>
              <a:gd name="T10" fmla="*/ 267 w 1738"/>
              <a:gd name="T11" fmla="*/ 0 h 1984"/>
              <a:gd name="T12" fmla="*/ 1471 w 1738"/>
              <a:gd name="T13" fmla="*/ 0 h 1984"/>
              <a:gd name="T14" fmla="*/ 1738 w 1738"/>
              <a:gd name="T15" fmla="*/ 261 h 1984"/>
              <a:gd name="T16" fmla="*/ 1738 w 1738"/>
              <a:gd name="T17" fmla="*/ 261 h 1984"/>
              <a:gd name="T18" fmla="*/ 1738 w 1738"/>
              <a:gd name="T19" fmla="*/ 1723 h 1984"/>
              <a:gd name="T20" fmla="*/ 1471 w 1738"/>
              <a:gd name="T21" fmla="*/ 1984 h 1984"/>
              <a:gd name="T22" fmla="*/ 1471 w 1738"/>
              <a:gd name="T23" fmla="*/ 1984 h 1984"/>
              <a:gd name="T24" fmla="*/ 267 w 1738"/>
              <a:gd name="T25" fmla="*/ 1984 h 1984"/>
              <a:gd name="T26" fmla="*/ 171 w 1738"/>
              <a:gd name="T27" fmla="*/ 261 h 1984"/>
              <a:gd name="T28" fmla="*/ 171 w 1738"/>
              <a:gd name="T29" fmla="*/ 1723 h 1984"/>
              <a:gd name="T30" fmla="*/ 267 w 1738"/>
              <a:gd name="T31" fmla="*/ 1817 h 1984"/>
              <a:gd name="T32" fmla="*/ 267 w 1738"/>
              <a:gd name="T33" fmla="*/ 1817 h 1984"/>
              <a:gd name="T34" fmla="*/ 1471 w 1738"/>
              <a:gd name="T35" fmla="*/ 1817 h 1984"/>
              <a:gd name="T36" fmla="*/ 1567 w 1738"/>
              <a:gd name="T37" fmla="*/ 1723 h 1984"/>
              <a:gd name="T38" fmla="*/ 1567 w 1738"/>
              <a:gd name="T39" fmla="*/ 1723 h 1984"/>
              <a:gd name="T40" fmla="*/ 1567 w 1738"/>
              <a:gd name="T41" fmla="*/ 261 h 1984"/>
              <a:gd name="T42" fmla="*/ 1471 w 1738"/>
              <a:gd name="T43" fmla="*/ 167 h 1984"/>
              <a:gd name="T44" fmla="*/ 1471 w 1738"/>
              <a:gd name="T45" fmla="*/ 167 h 1984"/>
              <a:gd name="T46" fmla="*/ 267 w 1738"/>
              <a:gd name="T47" fmla="*/ 167 h 1984"/>
              <a:gd name="T48" fmla="*/ 171 w 1738"/>
              <a:gd name="T49" fmla="*/ 26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8" h="1984">
                <a:moveTo>
                  <a:pt x="267" y="1984"/>
                </a:moveTo>
                <a:cubicBezTo>
                  <a:pt x="120" y="1984"/>
                  <a:pt x="0" y="1867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0" y="0"/>
                  <a:pt x="267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1471" y="0"/>
                  <a:pt x="1471" y="0"/>
                  <a:pt x="1471" y="0"/>
                </a:cubicBezTo>
                <a:cubicBezTo>
                  <a:pt x="1619" y="0"/>
                  <a:pt x="1738" y="117"/>
                  <a:pt x="1738" y="261"/>
                </a:cubicBezTo>
                <a:cubicBezTo>
                  <a:pt x="1738" y="261"/>
                  <a:pt x="1738" y="261"/>
                  <a:pt x="1738" y="261"/>
                </a:cubicBezTo>
                <a:cubicBezTo>
                  <a:pt x="1738" y="1723"/>
                  <a:pt x="1738" y="1723"/>
                  <a:pt x="1738" y="1723"/>
                </a:cubicBezTo>
                <a:cubicBezTo>
                  <a:pt x="1738" y="1867"/>
                  <a:pt x="1619" y="1984"/>
                  <a:pt x="1471" y="1984"/>
                </a:cubicBezTo>
                <a:cubicBezTo>
                  <a:pt x="1471" y="1984"/>
                  <a:pt x="1471" y="1984"/>
                  <a:pt x="1471" y="1984"/>
                </a:cubicBezTo>
                <a:cubicBezTo>
                  <a:pt x="267" y="1984"/>
                  <a:pt x="267" y="1984"/>
                  <a:pt x="267" y="1984"/>
                </a:cubicBezTo>
                <a:close/>
                <a:moveTo>
                  <a:pt x="171" y="261"/>
                </a:moveTo>
                <a:cubicBezTo>
                  <a:pt x="171" y="1723"/>
                  <a:pt x="171" y="1723"/>
                  <a:pt x="171" y="1723"/>
                </a:cubicBezTo>
                <a:cubicBezTo>
                  <a:pt x="171" y="1775"/>
                  <a:pt x="214" y="1817"/>
                  <a:pt x="267" y="1817"/>
                </a:cubicBezTo>
                <a:cubicBezTo>
                  <a:pt x="267" y="1817"/>
                  <a:pt x="267" y="1817"/>
                  <a:pt x="267" y="1817"/>
                </a:cubicBezTo>
                <a:cubicBezTo>
                  <a:pt x="1471" y="1817"/>
                  <a:pt x="1471" y="1817"/>
                  <a:pt x="1471" y="1817"/>
                </a:cubicBezTo>
                <a:cubicBezTo>
                  <a:pt x="1524" y="1817"/>
                  <a:pt x="1567" y="1775"/>
                  <a:pt x="1567" y="1723"/>
                </a:cubicBezTo>
                <a:cubicBezTo>
                  <a:pt x="1567" y="1723"/>
                  <a:pt x="1567" y="1723"/>
                  <a:pt x="1567" y="1723"/>
                </a:cubicBezTo>
                <a:cubicBezTo>
                  <a:pt x="1567" y="261"/>
                  <a:pt x="1567" y="261"/>
                  <a:pt x="1567" y="261"/>
                </a:cubicBezTo>
                <a:cubicBezTo>
                  <a:pt x="1567" y="209"/>
                  <a:pt x="1524" y="167"/>
                  <a:pt x="1471" y="167"/>
                </a:cubicBezTo>
                <a:cubicBezTo>
                  <a:pt x="1471" y="167"/>
                  <a:pt x="1471" y="167"/>
                  <a:pt x="1471" y="167"/>
                </a:cubicBezTo>
                <a:cubicBezTo>
                  <a:pt x="267" y="167"/>
                  <a:pt x="267" y="167"/>
                  <a:pt x="267" y="167"/>
                </a:cubicBezTo>
                <a:cubicBezTo>
                  <a:pt x="214" y="167"/>
                  <a:pt x="171" y="209"/>
                  <a:pt x="171" y="261"/>
                </a:cubicBez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6905361" y="4427051"/>
            <a:ext cx="101128" cy="98535"/>
          </a:xfrm>
          <a:custGeom>
            <a:avLst/>
            <a:gdLst>
              <a:gd name="T0" fmla="*/ 39 w 39"/>
              <a:gd name="T1" fmla="*/ 20 h 38"/>
              <a:gd name="T2" fmla="*/ 19 w 39"/>
              <a:gd name="T3" fmla="*/ 0 h 38"/>
              <a:gd name="T4" fmla="*/ 0 w 39"/>
              <a:gd name="T5" fmla="*/ 31 h 38"/>
              <a:gd name="T6" fmla="*/ 8 w 39"/>
              <a:gd name="T7" fmla="*/ 38 h 38"/>
              <a:gd name="T8" fmla="*/ 39 w 39"/>
              <a:gd name="T9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8">
                <a:moveTo>
                  <a:pt x="39" y="20"/>
                </a:moveTo>
                <a:lnTo>
                  <a:pt x="19" y="0"/>
                </a:lnTo>
                <a:lnTo>
                  <a:pt x="0" y="31"/>
                </a:lnTo>
                <a:lnTo>
                  <a:pt x="8" y="38"/>
                </a:lnTo>
                <a:lnTo>
                  <a:pt x="39" y="20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6963057" y="4221088"/>
            <a:ext cx="256456" cy="249524"/>
          </a:xfrm>
          <a:custGeom>
            <a:avLst/>
            <a:gdLst>
              <a:gd name="T0" fmla="*/ 1553 w 1643"/>
              <a:gd name="T1" fmla="*/ 87 h 1605"/>
              <a:gd name="T2" fmla="*/ 1229 w 1643"/>
              <a:gd name="T3" fmla="*/ 87 h 1605"/>
              <a:gd name="T4" fmla="*/ 1137 w 1643"/>
              <a:gd name="T5" fmla="*/ 177 h 1605"/>
              <a:gd name="T6" fmla="*/ 1461 w 1643"/>
              <a:gd name="T7" fmla="*/ 494 h 1605"/>
              <a:gd name="T8" fmla="*/ 1553 w 1643"/>
              <a:gd name="T9" fmla="*/ 404 h 1605"/>
              <a:gd name="T10" fmla="*/ 1553 w 1643"/>
              <a:gd name="T11" fmla="*/ 87 h 1605"/>
              <a:gd name="T12" fmla="*/ 1387 w 1643"/>
              <a:gd name="T13" fmla="*/ 568 h 1605"/>
              <a:gd name="T14" fmla="*/ 1062 w 1643"/>
              <a:gd name="T15" fmla="*/ 250 h 1605"/>
              <a:gd name="T16" fmla="*/ 0 w 1643"/>
              <a:gd name="T17" fmla="*/ 1288 h 1605"/>
              <a:gd name="T18" fmla="*/ 325 w 1643"/>
              <a:gd name="T19" fmla="*/ 1605 h 1605"/>
              <a:gd name="T20" fmla="*/ 1387 w 1643"/>
              <a:gd name="T21" fmla="*/ 568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3" h="1605">
                <a:moveTo>
                  <a:pt x="1553" y="87"/>
                </a:moveTo>
                <a:cubicBezTo>
                  <a:pt x="1464" y="0"/>
                  <a:pt x="1319" y="0"/>
                  <a:pt x="1229" y="87"/>
                </a:cubicBezTo>
                <a:cubicBezTo>
                  <a:pt x="1137" y="177"/>
                  <a:pt x="1137" y="177"/>
                  <a:pt x="1137" y="177"/>
                </a:cubicBezTo>
                <a:cubicBezTo>
                  <a:pt x="1461" y="494"/>
                  <a:pt x="1461" y="494"/>
                  <a:pt x="1461" y="494"/>
                </a:cubicBezTo>
                <a:cubicBezTo>
                  <a:pt x="1553" y="404"/>
                  <a:pt x="1553" y="404"/>
                  <a:pt x="1553" y="404"/>
                </a:cubicBezTo>
                <a:cubicBezTo>
                  <a:pt x="1643" y="317"/>
                  <a:pt x="1643" y="175"/>
                  <a:pt x="1553" y="87"/>
                </a:cubicBezTo>
                <a:close/>
                <a:moveTo>
                  <a:pt x="1387" y="568"/>
                </a:moveTo>
                <a:cubicBezTo>
                  <a:pt x="1062" y="250"/>
                  <a:pt x="1062" y="250"/>
                  <a:pt x="1062" y="250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325" y="1605"/>
                  <a:pt x="325" y="1605"/>
                  <a:pt x="325" y="1605"/>
                </a:cubicBezTo>
                <a:lnTo>
                  <a:pt x="1387" y="568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26"/>
          <p:cNvSpPr>
            <a:spLocks/>
          </p:cNvSpPr>
          <p:nvPr/>
        </p:nvSpPr>
        <p:spPr bwMode="auto">
          <a:xfrm>
            <a:off x="6860373" y="4519102"/>
            <a:ext cx="51342" cy="48490"/>
          </a:xfrm>
          <a:custGeom>
            <a:avLst/>
            <a:gdLst>
              <a:gd name="T0" fmla="*/ 18 w 18"/>
              <a:gd name="T1" fmla="*/ 6 h 17"/>
              <a:gd name="T2" fmla="*/ 11 w 18"/>
              <a:gd name="T3" fmla="*/ 0 h 17"/>
              <a:gd name="T4" fmla="*/ 0 w 18"/>
              <a:gd name="T5" fmla="*/ 17 h 17"/>
              <a:gd name="T6" fmla="*/ 18 w 18"/>
              <a:gd name="T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7">
                <a:moveTo>
                  <a:pt x="18" y="6"/>
                </a:moveTo>
                <a:lnTo>
                  <a:pt x="11" y="0"/>
                </a:lnTo>
                <a:lnTo>
                  <a:pt x="0" y="17"/>
                </a:lnTo>
                <a:lnTo>
                  <a:pt x="18" y="6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27"/>
          <p:cNvSpPr>
            <a:spLocks noEditPoints="1"/>
          </p:cNvSpPr>
          <p:nvPr/>
        </p:nvSpPr>
        <p:spPr bwMode="auto">
          <a:xfrm>
            <a:off x="6897454" y="4419271"/>
            <a:ext cx="116945" cy="114092"/>
          </a:xfrm>
          <a:custGeom>
            <a:avLst/>
            <a:gdLst>
              <a:gd name="T0" fmla="*/ 41 w 41"/>
              <a:gd name="T1" fmla="*/ 21 h 40"/>
              <a:gd name="T2" fmla="*/ 9 w 41"/>
              <a:gd name="T3" fmla="*/ 40 h 40"/>
              <a:gd name="T4" fmla="*/ 0 w 41"/>
              <a:gd name="T5" fmla="*/ 31 h 40"/>
              <a:gd name="T6" fmla="*/ 19 w 41"/>
              <a:gd name="T7" fmla="*/ 1 h 40"/>
              <a:gd name="T8" fmla="*/ 20 w 41"/>
              <a:gd name="T9" fmla="*/ 1 h 40"/>
              <a:gd name="T10" fmla="*/ 19 w 41"/>
              <a:gd name="T11" fmla="*/ 1 h 40"/>
              <a:gd name="T12" fmla="*/ 20 w 41"/>
              <a:gd name="T13" fmla="*/ 0 h 40"/>
              <a:gd name="T14" fmla="*/ 41 w 41"/>
              <a:gd name="T15" fmla="*/ 21 h 40"/>
              <a:gd name="T16" fmla="*/ 41 w 41"/>
              <a:gd name="T17" fmla="*/ 21 h 40"/>
              <a:gd name="T18" fmla="*/ 20 w 41"/>
              <a:gd name="T19" fmla="*/ 3 h 40"/>
              <a:gd name="T20" fmla="*/ 2 w 41"/>
              <a:gd name="T21" fmla="*/ 31 h 40"/>
              <a:gd name="T22" fmla="*/ 9 w 41"/>
              <a:gd name="T23" fmla="*/ 38 h 40"/>
              <a:gd name="T24" fmla="*/ 38 w 41"/>
              <a:gd name="T25" fmla="*/ 21 h 40"/>
              <a:gd name="T26" fmla="*/ 20 w 41"/>
              <a:gd name="T27" fmla="*/ 3 h 40"/>
              <a:gd name="T28" fmla="*/ 20 w 41"/>
              <a:gd name="T2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0">
                <a:moveTo>
                  <a:pt x="41" y="21"/>
                </a:moveTo>
                <a:lnTo>
                  <a:pt x="9" y="40"/>
                </a:lnTo>
                <a:lnTo>
                  <a:pt x="0" y="31"/>
                </a:lnTo>
                <a:lnTo>
                  <a:pt x="19" y="1"/>
                </a:lnTo>
                <a:lnTo>
                  <a:pt x="20" y="1"/>
                </a:lnTo>
                <a:lnTo>
                  <a:pt x="19" y="1"/>
                </a:lnTo>
                <a:lnTo>
                  <a:pt x="20" y="0"/>
                </a:lnTo>
                <a:lnTo>
                  <a:pt x="41" y="21"/>
                </a:lnTo>
                <a:lnTo>
                  <a:pt x="41" y="21"/>
                </a:lnTo>
                <a:close/>
                <a:moveTo>
                  <a:pt x="20" y="3"/>
                </a:moveTo>
                <a:lnTo>
                  <a:pt x="2" y="31"/>
                </a:lnTo>
                <a:lnTo>
                  <a:pt x="9" y="38"/>
                </a:lnTo>
                <a:lnTo>
                  <a:pt x="38" y="21"/>
                </a:lnTo>
                <a:lnTo>
                  <a:pt x="20" y="3"/>
                </a:lnTo>
                <a:lnTo>
                  <a:pt x="20" y="3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142878" y="4437112"/>
            <a:ext cx="900000" cy="288032"/>
          </a:xfrm>
          <a:prstGeom prst="roundRect">
            <a:avLst/>
          </a:prstGeom>
          <a:solidFill>
            <a:srgbClr val="FF0000"/>
          </a:solidFill>
          <a:ln w="15875" cmpd="dbl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7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endParaRPr lang="en-US" altLang="zh-CN" sz="2800" b="1" i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7031310" y="908720"/>
            <a:ext cx="4896544" cy="5544616"/>
          </a:xfrm>
          <a:prstGeom prst="rect">
            <a:avLst/>
          </a:prstGeom>
          <a:solidFill>
            <a:srgbClr val="EBF9F5"/>
          </a:solidFill>
          <a:ln>
            <a:noFill/>
          </a:ln>
          <a:extLst/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7291156" y="1940639"/>
            <a:ext cx="439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描述在专家评估过程中发现的问题点。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Freeform 27"/>
          <p:cNvSpPr>
            <a:spLocks noEditPoints="1"/>
          </p:cNvSpPr>
          <p:nvPr/>
        </p:nvSpPr>
        <p:spPr bwMode="auto">
          <a:xfrm>
            <a:off x="7355844" y="1539784"/>
            <a:ext cx="385417" cy="315185"/>
          </a:xfrm>
          <a:custGeom>
            <a:avLst/>
            <a:gdLst>
              <a:gd name="T0" fmla="*/ 60 w 149"/>
              <a:gd name="T1" fmla="*/ 62 h 122"/>
              <a:gd name="T2" fmla="*/ 91 w 149"/>
              <a:gd name="T3" fmla="*/ 31 h 122"/>
              <a:gd name="T4" fmla="*/ 60 w 149"/>
              <a:gd name="T5" fmla="*/ 0 h 122"/>
              <a:gd name="T6" fmla="*/ 29 w 149"/>
              <a:gd name="T7" fmla="*/ 31 h 122"/>
              <a:gd name="T8" fmla="*/ 60 w 149"/>
              <a:gd name="T9" fmla="*/ 62 h 122"/>
              <a:gd name="T10" fmla="*/ 76 w 149"/>
              <a:gd name="T11" fmla="*/ 64 h 122"/>
              <a:gd name="T12" fmla="*/ 60 w 149"/>
              <a:gd name="T13" fmla="*/ 83 h 122"/>
              <a:gd name="T14" fmla="*/ 44 w 149"/>
              <a:gd name="T15" fmla="*/ 64 h 122"/>
              <a:gd name="T16" fmla="*/ 0 w 149"/>
              <a:gd name="T17" fmla="*/ 122 h 122"/>
              <a:gd name="T18" fmla="*/ 60 w 149"/>
              <a:gd name="T19" fmla="*/ 122 h 122"/>
              <a:gd name="T20" fmla="*/ 60 w 149"/>
              <a:gd name="T21" fmla="*/ 122 h 122"/>
              <a:gd name="T22" fmla="*/ 120 w 149"/>
              <a:gd name="T23" fmla="*/ 122 h 122"/>
              <a:gd name="T24" fmla="*/ 76 w 149"/>
              <a:gd name="T25" fmla="*/ 64 h 122"/>
              <a:gd name="T26" fmla="*/ 109 w 149"/>
              <a:gd name="T27" fmla="*/ 28 h 122"/>
              <a:gd name="T28" fmla="*/ 90 w 149"/>
              <a:gd name="T29" fmla="*/ 53 h 122"/>
              <a:gd name="T30" fmla="*/ 98 w 149"/>
              <a:gd name="T31" fmla="*/ 54 h 122"/>
              <a:gd name="T32" fmla="*/ 124 w 149"/>
              <a:gd name="T33" fmla="*/ 28 h 122"/>
              <a:gd name="T34" fmla="*/ 98 w 149"/>
              <a:gd name="T35" fmla="*/ 2 h 122"/>
              <a:gd name="T36" fmla="*/ 90 w 149"/>
              <a:gd name="T37" fmla="*/ 3 h 122"/>
              <a:gd name="T38" fmla="*/ 109 w 149"/>
              <a:gd name="T39" fmla="*/ 28 h 122"/>
              <a:gd name="T40" fmla="*/ 111 w 149"/>
              <a:gd name="T41" fmla="*/ 56 h 122"/>
              <a:gd name="T42" fmla="*/ 108 w 149"/>
              <a:gd name="T43" fmla="*/ 60 h 122"/>
              <a:gd name="T44" fmla="*/ 133 w 149"/>
              <a:gd name="T45" fmla="*/ 106 h 122"/>
              <a:gd name="T46" fmla="*/ 149 w 149"/>
              <a:gd name="T47" fmla="*/ 106 h 122"/>
              <a:gd name="T48" fmla="*/ 111 w 149"/>
              <a:gd name="T49" fmla="*/ 5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122">
                <a:moveTo>
                  <a:pt x="60" y="62"/>
                </a:moveTo>
                <a:cubicBezTo>
                  <a:pt x="77" y="62"/>
                  <a:pt x="91" y="48"/>
                  <a:pt x="91" y="31"/>
                </a:cubicBezTo>
                <a:cubicBezTo>
                  <a:pt x="91" y="13"/>
                  <a:pt x="77" y="0"/>
                  <a:pt x="60" y="0"/>
                </a:cubicBezTo>
                <a:cubicBezTo>
                  <a:pt x="43" y="0"/>
                  <a:pt x="29" y="13"/>
                  <a:pt x="29" y="31"/>
                </a:cubicBezTo>
                <a:cubicBezTo>
                  <a:pt x="29" y="48"/>
                  <a:pt x="43" y="62"/>
                  <a:pt x="60" y="62"/>
                </a:cubicBezTo>
                <a:moveTo>
                  <a:pt x="76" y="64"/>
                </a:moveTo>
                <a:cubicBezTo>
                  <a:pt x="60" y="83"/>
                  <a:pt x="60" y="83"/>
                  <a:pt x="60" y="83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4"/>
                  <a:pt x="10" y="63"/>
                  <a:pt x="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0" y="63"/>
                  <a:pt x="76" y="64"/>
                  <a:pt x="76" y="64"/>
                </a:cubicBezTo>
                <a:moveTo>
                  <a:pt x="109" y="28"/>
                </a:moveTo>
                <a:cubicBezTo>
                  <a:pt x="109" y="40"/>
                  <a:pt x="101" y="50"/>
                  <a:pt x="90" y="53"/>
                </a:cubicBezTo>
                <a:cubicBezTo>
                  <a:pt x="93" y="54"/>
                  <a:pt x="96" y="54"/>
                  <a:pt x="98" y="54"/>
                </a:cubicBezTo>
                <a:cubicBezTo>
                  <a:pt x="113" y="54"/>
                  <a:pt x="124" y="43"/>
                  <a:pt x="124" y="28"/>
                </a:cubicBezTo>
                <a:cubicBezTo>
                  <a:pt x="124" y="14"/>
                  <a:pt x="113" y="2"/>
                  <a:pt x="98" y="2"/>
                </a:cubicBezTo>
                <a:cubicBezTo>
                  <a:pt x="96" y="2"/>
                  <a:pt x="93" y="3"/>
                  <a:pt x="90" y="3"/>
                </a:cubicBezTo>
                <a:cubicBezTo>
                  <a:pt x="101" y="7"/>
                  <a:pt x="109" y="17"/>
                  <a:pt x="109" y="28"/>
                </a:cubicBezTo>
                <a:moveTo>
                  <a:pt x="111" y="56"/>
                </a:moveTo>
                <a:cubicBezTo>
                  <a:pt x="108" y="60"/>
                  <a:pt x="108" y="60"/>
                  <a:pt x="108" y="60"/>
                </a:cubicBezTo>
                <a:cubicBezTo>
                  <a:pt x="117" y="65"/>
                  <a:pt x="129" y="77"/>
                  <a:pt x="133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1" y="56"/>
                  <a:pt x="111" y="56"/>
                  <a:pt x="111" y="56"/>
                </a:cubicBezTo>
              </a:path>
            </a:pathLst>
          </a:custGeom>
          <a:solidFill>
            <a:srgbClr val="FE71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282639" y="1904470"/>
            <a:ext cx="4165200" cy="1"/>
          </a:xfrm>
          <a:prstGeom prst="line">
            <a:avLst/>
          </a:prstGeom>
          <a:ln w="19050">
            <a:solidFill>
              <a:srgbClr val="FE712C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8"/>
          <p:cNvSpPr txBox="1"/>
          <p:nvPr/>
        </p:nvSpPr>
        <p:spPr>
          <a:xfrm>
            <a:off x="7811562" y="1543693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问题发现点</a:t>
            </a:r>
            <a:r>
              <a:rPr lang="en-US" altLang="zh-CN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E71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7330124" y="4482214"/>
            <a:ext cx="4165085" cy="1"/>
          </a:xfrm>
          <a:prstGeom prst="line">
            <a:avLst/>
          </a:prstGeom>
          <a:ln w="19050">
            <a:solidFill>
              <a:srgbClr val="61C1BD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0"/>
          <p:cNvSpPr txBox="1"/>
          <p:nvPr/>
        </p:nvSpPr>
        <p:spPr>
          <a:xfrm>
            <a:off x="7913570" y="4098367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1C1BD"/>
                </a:solidFill>
                <a:latin typeface="微软雅黑" pitchFamily="34" charset="-122"/>
                <a:ea typeface="微软雅黑" pitchFamily="34" charset="-122"/>
              </a:rPr>
              <a:t>优化建议</a:t>
            </a:r>
          </a:p>
        </p:txBody>
      </p:sp>
      <p:sp>
        <p:nvSpPr>
          <p:cNvPr id="14" name="文本框 21"/>
          <p:cNvSpPr txBox="1"/>
          <p:nvPr/>
        </p:nvSpPr>
        <p:spPr>
          <a:xfrm>
            <a:off x="7310405" y="4585693"/>
            <a:ext cx="44227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根据问题提出相应的优化建议。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23"/>
          <p:cNvSpPr>
            <a:spLocks noEditPoints="1"/>
          </p:cNvSpPr>
          <p:nvPr/>
        </p:nvSpPr>
        <p:spPr bwMode="auto">
          <a:xfrm>
            <a:off x="7444972" y="4068535"/>
            <a:ext cx="336572" cy="382209"/>
          </a:xfrm>
          <a:custGeom>
            <a:avLst/>
            <a:gdLst>
              <a:gd name="T0" fmla="*/ 267 w 1738"/>
              <a:gd name="T1" fmla="*/ 1984 h 1984"/>
              <a:gd name="T2" fmla="*/ 0 w 1738"/>
              <a:gd name="T3" fmla="*/ 1723 h 1984"/>
              <a:gd name="T4" fmla="*/ 0 w 1738"/>
              <a:gd name="T5" fmla="*/ 1723 h 1984"/>
              <a:gd name="T6" fmla="*/ 0 w 1738"/>
              <a:gd name="T7" fmla="*/ 261 h 1984"/>
              <a:gd name="T8" fmla="*/ 267 w 1738"/>
              <a:gd name="T9" fmla="*/ 0 h 1984"/>
              <a:gd name="T10" fmla="*/ 267 w 1738"/>
              <a:gd name="T11" fmla="*/ 0 h 1984"/>
              <a:gd name="T12" fmla="*/ 1471 w 1738"/>
              <a:gd name="T13" fmla="*/ 0 h 1984"/>
              <a:gd name="T14" fmla="*/ 1738 w 1738"/>
              <a:gd name="T15" fmla="*/ 261 h 1984"/>
              <a:gd name="T16" fmla="*/ 1738 w 1738"/>
              <a:gd name="T17" fmla="*/ 261 h 1984"/>
              <a:gd name="T18" fmla="*/ 1738 w 1738"/>
              <a:gd name="T19" fmla="*/ 1723 h 1984"/>
              <a:gd name="T20" fmla="*/ 1471 w 1738"/>
              <a:gd name="T21" fmla="*/ 1984 h 1984"/>
              <a:gd name="T22" fmla="*/ 1471 w 1738"/>
              <a:gd name="T23" fmla="*/ 1984 h 1984"/>
              <a:gd name="T24" fmla="*/ 267 w 1738"/>
              <a:gd name="T25" fmla="*/ 1984 h 1984"/>
              <a:gd name="T26" fmla="*/ 171 w 1738"/>
              <a:gd name="T27" fmla="*/ 261 h 1984"/>
              <a:gd name="T28" fmla="*/ 171 w 1738"/>
              <a:gd name="T29" fmla="*/ 1723 h 1984"/>
              <a:gd name="T30" fmla="*/ 267 w 1738"/>
              <a:gd name="T31" fmla="*/ 1817 h 1984"/>
              <a:gd name="T32" fmla="*/ 267 w 1738"/>
              <a:gd name="T33" fmla="*/ 1817 h 1984"/>
              <a:gd name="T34" fmla="*/ 1471 w 1738"/>
              <a:gd name="T35" fmla="*/ 1817 h 1984"/>
              <a:gd name="T36" fmla="*/ 1567 w 1738"/>
              <a:gd name="T37" fmla="*/ 1723 h 1984"/>
              <a:gd name="T38" fmla="*/ 1567 w 1738"/>
              <a:gd name="T39" fmla="*/ 1723 h 1984"/>
              <a:gd name="T40" fmla="*/ 1567 w 1738"/>
              <a:gd name="T41" fmla="*/ 261 h 1984"/>
              <a:gd name="T42" fmla="*/ 1471 w 1738"/>
              <a:gd name="T43" fmla="*/ 167 h 1984"/>
              <a:gd name="T44" fmla="*/ 1471 w 1738"/>
              <a:gd name="T45" fmla="*/ 167 h 1984"/>
              <a:gd name="T46" fmla="*/ 267 w 1738"/>
              <a:gd name="T47" fmla="*/ 167 h 1984"/>
              <a:gd name="T48" fmla="*/ 171 w 1738"/>
              <a:gd name="T49" fmla="*/ 26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8" h="1984">
                <a:moveTo>
                  <a:pt x="267" y="1984"/>
                </a:moveTo>
                <a:cubicBezTo>
                  <a:pt x="120" y="1984"/>
                  <a:pt x="0" y="1867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0" y="0"/>
                  <a:pt x="267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1471" y="0"/>
                  <a:pt x="1471" y="0"/>
                  <a:pt x="1471" y="0"/>
                </a:cubicBezTo>
                <a:cubicBezTo>
                  <a:pt x="1619" y="0"/>
                  <a:pt x="1738" y="117"/>
                  <a:pt x="1738" y="261"/>
                </a:cubicBezTo>
                <a:cubicBezTo>
                  <a:pt x="1738" y="261"/>
                  <a:pt x="1738" y="261"/>
                  <a:pt x="1738" y="261"/>
                </a:cubicBezTo>
                <a:cubicBezTo>
                  <a:pt x="1738" y="1723"/>
                  <a:pt x="1738" y="1723"/>
                  <a:pt x="1738" y="1723"/>
                </a:cubicBezTo>
                <a:cubicBezTo>
                  <a:pt x="1738" y="1867"/>
                  <a:pt x="1619" y="1984"/>
                  <a:pt x="1471" y="1984"/>
                </a:cubicBezTo>
                <a:cubicBezTo>
                  <a:pt x="1471" y="1984"/>
                  <a:pt x="1471" y="1984"/>
                  <a:pt x="1471" y="1984"/>
                </a:cubicBezTo>
                <a:cubicBezTo>
                  <a:pt x="267" y="1984"/>
                  <a:pt x="267" y="1984"/>
                  <a:pt x="267" y="1984"/>
                </a:cubicBezTo>
                <a:close/>
                <a:moveTo>
                  <a:pt x="171" y="261"/>
                </a:moveTo>
                <a:cubicBezTo>
                  <a:pt x="171" y="1723"/>
                  <a:pt x="171" y="1723"/>
                  <a:pt x="171" y="1723"/>
                </a:cubicBezTo>
                <a:cubicBezTo>
                  <a:pt x="171" y="1775"/>
                  <a:pt x="214" y="1817"/>
                  <a:pt x="267" y="1817"/>
                </a:cubicBezTo>
                <a:cubicBezTo>
                  <a:pt x="267" y="1817"/>
                  <a:pt x="267" y="1817"/>
                  <a:pt x="267" y="1817"/>
                </a:cubicBezTo>
                <a:cubicBezTo>
                  <a:pt x="1471" y="1817"/>
                  <a:pt x="1471" y="1817"/>
                  <a:pt x="1471" y="1817"/>
                </a:cubicBezTo>
                <a:cubicBezTo>
                  <a:pt x="1524" y="1817"/>
                  <a:pt x="1567" y="1775"/>
                  <a:pt x="1567" y="1723"/>
                </a:cubicBezTo>
                <a:cubicBezTo>
                  <a:pt x="1567" y="1723"/>
                  <a:pt x="1567" y="1723"/>
                  <a:pt x="1567" y="1723"/>
                </a:cubicBezTo>
                <a:cubicBezTo>
                  <a:pt x="1567" y="261"/>
                  <a:pt x="1567" y="261"/>
                  <a:pt x="1567" y="261"/>
                </a:cubicBezTo>
                <a:cubicBezTo>
                  <a:pt x="1567" y="209"/>
                  <a:pt x="1524" y="167"/>
                  <a:pt x="1471" y="167"/>
                </a:cubicBezTo>
                <a:cubicBezTo>
                  <a:pt x="1471" y="167"/>
                  <a:pt x="1471" y="167"/>
                  <a:pt x="1471" y="167"/>
                </a:cubicBezTo>
                <a:cubicBezTo>
                  <a:pt x="267" y="167"/>
                  <a:pt x="267" y="167"/>
                  <a:pt x="267" y="167"/>
                </a:cubicBezTo>
                <a:cubicBezTo>
                  <a:pt x="214" y="167"/>
                  <a:pt x="171" y="209"/>
                  <a:pt x="171" y="261"/>
                </a:cubicBez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24"/>
          <p:cNvSpPr>
            <a:spLocks/>
          </p:cNvSpPr>
          <p:nvPr/>
        </p:nvSpPr>
        <p:spPr bwMode="auto">
          <a:xfrm>
            <a:off x="7574771" y="4180840"/>
            <a:ext cx="101128" cy="98535"/>
          </a:xfrm>
          <a:custGeom>
            <a:avLst/>
            <a:gdLst>
              <a:gd name="T0" fmla="*/ 39 w 39"/>
              <a:gd name="T1" fmla="*/ 20 h 38"/>
              <a:gd name="T2" fmla="*/ 19 w 39"/>
              <a:gd name="T3" fmla="*/ 0 h 38"/>
              <a:gd name="T4" fmla="*/ 0 w 39"/>
              <a:gd name="T5" fmla="*/ 31 h 38"/>
              <a:gd name="T6" fmla="*/ 8 w 39"/>
              <a:gd name="T7" fmla="*/ 38 h 38"/>
              <a:gd name="T8" fmla="*/ 39 w 39"/>
              <a:gd name="T9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8">
                <a:moveTo>
                  <a:pt x="39" y="20"/>
                </a:moveTo>
                <a:lnTo>
                  <a:pt x="19" y="0"/>
                </a:lnTo>
                <a:lnTo>
                  <a:pt x="0" y="31"/>
                </a:lnTo>
                <a:lnTo>
                  <a:pt x="8" y="38"/>
                </a:lnTo>
                <a:lnTo>
                  <a:pt x="39" y="20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5"/>
          <p:cNvSpPr>
            <a:spLocks noEditPoints="1"/>
          </p:cNvSpPr>
          <p:nvPr/>
        </p:nvSpPr>
        <p:spPr bwMode="auto">
          <a:xfrm>
            <a:off x="7632467" y="3974877"/>
            <a:ext cx="256456" cy="249524"/>
          </a:xfrm>
          <a:custGeom>
            <a:avLst/>
            <a:gdLst>
              <a:gd name="T0" fmla="*/ 1553 w 1643"/>
              <a:gd name="T1" fmla="*/ 87 h 1605"/>
              <a:gd name="T2" fmla="*/ 1229 w 1643"/>
              <a:gd name="T3" fmla="*/ 87 h 1605"/>
              <a:gd name="T4" fmla="*/ 1137 w 1643"/>
              <a:gd name="T5" fmla="*/ 177 h 1605"/>
              <a:gd name="T6" fmla="*/ 1461 w 1643"/>
              <a:gd name="T7" fmla="*/ 494 h 1605"/>
              <a:gd name="T8" fmla="*/ 1553 w 1643"/>
              <a:gd name="T9" fmla="*/ 404 h 1605"/>
              <a:gd name="T10" fmla="*/ 1553 w 1643"/>
              <a:gd name="T11" fmla="*/ 87 h 1605"/>
              <a:gd name="T12" fmla="*/ 1387 w 1643"/>
              <a:gd name="T13" fmla="*/ 568 h 1605"/>
              <a:gd name="T14" fmla="*/ 1062 w 1643"/>
              <a:gd name="T15" fmla="*/ 250 h 1605"/>
              <a:gd name="T16" fmla="*/ 0 w 1643"/>
              <a:gd name="T17" fmla="*/ 1288 h 1605"/>
              <a:gd name="T18" fmla="*/ 325 w 1643"/>
              <a:gd name="T19" fmla="*/ 1605 h 1605"/>
              <a:gd name="T20" fmla="*/ 1387 w 1643"/>
              <a:gd name="T21" fmla="*/ 568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3" h="1605">
                <a:moveTo>
                  <a:pt x="1553" y="87"/>
                </a:moveTo>
                <a:cubicBezTo>
                  <a:pt x="1464" y="0"/>
                  <a:pt x="1319" y="0"/>
                  <a:pt x="1229" y="87"/>
                </a:cubicBezTo>
                <a:cubicBezTo>
                  <a:pt x="1137" y="177"/>
                  <a:pt x="1137" y="177"/>
                  <a:pt x="1137" y="177"/>
                </a:cubicBezTo>
                <a:cubicBezTo>
                  <a:pt x="1461" y="494"/>
                  <a:pt x="1461" y="494"/>
                  <a:pt x="1461" y="494"/>
                </a:cubicBezTo>
                <a:cubicBezTo>
                  <a:pt x="1553" y="404"/>
                  <a:pt x="1553" y="404"/>
                  <a:pt x="1553" y="404"/>
                </a:cubicBezTo>
                <a:cubicBezTo>
                  <a:pt x="1643" y="317"/>
                  <a:pt x="1643" y="175"/>
                  <a:pt x="1553" y="87"/>
                </a:cubicBezTo>
                <a:close/>
                <a:moveTo>
                  <a:pt x="1387" y="568"/>
                </a:moveTo>
                <a:cubicBezTo>
                  <a:pt x="1062" y="250"/>
                  <a:pt x="1062" y="250"/>
                  <a:pt x="1062" y="250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325" y="1605"/>
                  <a:pt x="325" y="1605"/>
                  <a:pt x="325" y="1605"/>
                </a:cubicBezTo>
                <a:lnTo>
                  <a:pt x="1387" y="568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6"/>
          <p:cNvSpPr>
            <a:spLocks/>
          </p:cNvSpPr>
          <p:nvPr/>
        </p:nvSpPr>
        <p:spPr bwMode="auto">
          <a:xfrm>
            <a:off x="7529783" y="4272891"/>
            <a:ext cx="51342" cy="48490"/>
          </a:xfrm>
          <a:custGeom>
            <a:avLst/>
            <a:gdLst>
              <a:gd name="T0" fmla="*/ 18 w 18"/>
              <a:gd name="T1" fmla="*/ 6 h 17"/>
              <a:gd name="T2" fmla="*/ 11 w 18"/>
              <a:gd name="T3" fmla="*/ 0 h 17"/>
              <a:gd name="T4" fmla="*/ 0 w 18"/>
              <a:gd name="T5" fmla="*/ 17 h 17"/>
              <a:gd name="T6" fmla="*/ 18 w 18"/>
              <a:gd name="T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7">
                <a:moveTo>
                  <a:pt x="18" y="6"/>
                </a:moveTo>
                <a:lnTo>
                  <a:pt x="11" y="0"/>
                </a:lnTo>
                <a:lnTo>
                  <a:pt x="0" y="17"/>
                </a:lnTo>
                <a:lnTo>
                  <a:pt x="18" y="6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7"/>
          <p:cNvSpPr>
            <a:spLocks noEditPoints="1"/>
          </p:cNvSpPr>
          <p:nvPr/>
        </p:nvSpPr>
        <p:spPr bwMode="auto">
          <a:xfrm>
            <a:off x="7566864" y="4173060"/>
            <a:ext cx="116945" cy="114092"/>
          </a:xfrm>
          <a:custGeom>
            <a:avLst/>
            <a:gdLst>
              <a:gd name="T0" fmla="*/ 41 w 41"/>
              <a:gd name="T1" fmla="*/ 21 h 40"/>
              <a:gd name="T2" fmla="*/ 9 w 41"/>
              <a:gd name="T3" fmla="*/ 40 h 40"/>
              <a:gd name="T4" fmla="*/ 0 w 41"/>
              <a:gd name="T5" fmla="*/ 31 h 40"/>
              <a:gd name="T6" fmla="*/ 19 w 41"/>
              <a:gd name="T7" fmla="*/ 1 h 40"/>
              <a:gd name="T8" fmla="*/ 20 w 41"/>
              <a:gd name="T9" fmla="*/ 1 h 40"/>
              <a:gd name="T10" fmla="*/ 19 w 41"/>
              <a:gd name="T11" fmla="*/ 1 h 40"/>
              <a:gd name="T12" fmla="*/ 20 w 41"/>
              <a:gd name="T13" fmla="*/ 0 h 40"/>
              <a:gd name="T14" fmla="*/ 41 w 41"/>
              <a:gd name="T15" fmla="*/ 21 h 40"/>
              <a:gd name="T16" fmla="*/ 41 w 41"/>
              <a:gd name="T17" fmla="*/ 21 h 40"/>
              <a:gd name="T18" fmla="*/ 20 w 41"/>
              <a:gd name="T19" fmla="*/ 3 h 40"/>
              <a:gd name="T20" fmla="*/ 2 w 41"/>
              <a:gd name="T21" fmla="*/ 31 h 40"/>
              <a:gd name="T22" fmla="*/ 9 w 41"/>
              <a:gd name="T23" fmla="*/ 38 h 40"/>
              <a:gd name="T24" fmla="*/ 38 w 41"/>
              <a:gd name="T25" fmla="*/ 21 h 40"/>
              <a:gd name="T26" fmla="*/ 20 w 41"/>
              <a:gd name="T27" fmla="*/ 3 h 40"/>
              <a:gd name="T28" fmla="*/ 20 w 41"/>
              <a:gd name="T2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0">
                <a:moveTo>
                  <a:pt x="41" y="21"/>
                </a:moveTo>
                <a:lnTo>
                  <a:pt x="9" y="40"/>
                </a:lnTo>
                <a:lnTo>
                  <a:pt x="0" y="31"/>
                </a:lnTo>
                <a:lnTo>
                  <a:pt x="19" y="1"/>
                </a:lnTo>
                <a:lnTo>
                  <a:pt x="20" y="1"/>
                </a:lnTo>
                <a:lnTo>
                  <a:pt x="19" y="1"/>
                </a:lnTo>
                <a:lnTo>
                  <a:pt x="20" y="0"/>
                </a:lnTo>
                <a:lnTo>
                  <a:pt x="41" y="21"/>
                </a:lnTo>
                <a:lnTo>
                  <a:pt x="41" y="21"/>
                </a:lnTo>
                <a:close/>
                <a:moveTo>
                  <a:pt x="20" y="3"/>
                </a:moveTo>
                <a:lnTo>
                  <a:pt x="2" y="31"/>
                </a:lnTo>
                <a:lnTo>
                  <a:pt x="9" y="38"/>
                </a:lnTo>
                <a:lnTo>
                  <a:pt x="38" y="21"/>
                </a:lnTo>
                <a:lnTo>
                  <a:pt x="20" y="3"/>
                </a:lnTo>
                <a:lnTo>
                  <a:pt x="20" y="3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54646" y="1904471"/>
            <a:ext cx="4824536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页面截图和问题点标注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4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6"/>
          <p:cNvSpPr>
            <a:spLocks noChangeArrowheads="1"/>
          </p:cNvSpPr>
          <p:nvPr/>
        </p:nvSpPr>
        <p:spPr bwMode="auto">
          <a:xfrm>
            <a:off x="1251479" y="4078575"/>
            <a:ext cx="10440171" cy="2374255"/>
          </a:xfrm>
          <a:prstGeom prst="rect">
            <a:avLst/>
          </a:prstGeom>
          <a:solidFill>
            <a:srgbClr val="EBF9F5"/>
          </a:solidFill>
          <a:ln>
            <a:noFill/>
          </a:ln>
          <a:extLst/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800" b="1" i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67094" y="5195047"/>
            <a:ext cx="2520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flipH="1">
            <a:off x="8399462" y="5339063"/>
            <a:ext cx="360040" cy="310379"/>
          </a:xfrm>
          <a:prstGeom prst="triangle">
            <a:avLst/>
          </a:prstGeom>
          <a:solidFill>
            <a:srgbClr val="00B050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3238" y="5195047"/>
            <a:ext cx="2520000" cy="72008"/>
          </a:xfrm>
          <a:prstGeom prst="rect">
            <a:avLst/>
          </a:prstGeom>
          <a:solidFill>
            <a:srgbClr val="61C1BD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9382" y="5193695"/>
            <a:ext cx="2520000" cy="72008"/>
          </a:xfrm>
          <a:prstGeom prst="rect">
            <a:avLst/>
          </a:prstGeom>
          <a:solidFill>
            <a:srgbClr val="00B050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3358" y="5631631"/>
            <a:ext cx="237626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产品兼容性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5126" y="4106987"/>
            <a:ext cx="1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行业均值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XX%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6275226" y="4548327"/>
            <a:ext cx="0" cy="574712"/>
          </a:xfrm>
          <a:prstGeom prst="line">
            <a:avLst/>
          </a:prstGeom>
          <a:noFill/>
          <a:ln w="19050">
            <a:solidFill>
              <a:srgbClr val="61C1BD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10"/>
          <p:cNvSpPr/>
          <p:nvPr/>
        </p:nvSpPr>
        <p:spPr>
          <a:xfrm>
            <a:off x="4968584" y="4900414"/>
            <a:ext cx="658569" cy="658569"/>
          </a:xfrm>
          <a:prstGeom prst="ellipse">
            <a:avLst/>
          </a:prstGeom>
          <a:solidFill>
            <a:srgbClr val="E46C0A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19342" y="4864410"/>
            <a:ext cx="658569" cy="658569"/>
          </a:xfrm>
          <a:prstGeom prst="ellipse">
            <a:avLst/>
          </a:prstGeom>
          <a:solidFill>
            <a:srgbClr val="61C1BD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8584" y="5041739"/>
            <a:ext cx="83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9342" y="5041739"/>
            <a:ext cx="83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8183" y="1196752"/>
            <a:ext cx="10430233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4705" y="154750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兼容性测试结果概述</a:t>
            </a:r>
          </a:p>
        </p:txBody>
      </p:sp>
      <p:sp>
        <p:nvSpPr>
          <p:cNvPr id="18" name="矩形 17"/>
          <p:cNvSpPr/>
          <p:nvPr/>
        </p:nvSpPr>
        <p:spPr>
          <a:xfrm>
            <a:off x="1168121" y="2451805"/>
            <a:ext cx="10430233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4704" y="2780928"/>
            <a:ext cx="91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兼容性测试基本数据说明，包括性能测试平台，覆盖分辨率，硬件配置等</a:t>
            </a:r>
          </a:p>
        </p:txBody>
      </p:sp>
    </p:spTree>
    <p:extLst>
      <p:ext uri="{BB962C8B-B14F-4D97-AF65-F5344CB8AC3E}">
        <p14:creationId xmlns:p14="http://schemas.microsoft.com/office/powerpoint/2010/main" val="9177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1251479" y="4078575"/>
            <a:ext cx="10440171" cy="2374255"/>
          </a:xfrm>
          <a:prstGeom prst="rect">
            <a:avLst/>
          </a:prstGeom>
          <a:solidFill>
            <a:srgbClr val="EBF9F5"/>
          </a:solidFill>
          <a:ln>
            <a:noFill/>
          </a:ln>
          <a:extLst/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800" b="1" i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67094" y="5195047"/>
            <a:ext cx="2520000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flipH="1">
            <a:off x="8399462" y="5339063"/>
            <a:ext cx="360040" cy="310379"/>
          </a:xfrm>
          <a:prstGeom prst="triangle">
            <a:avLst/>
          </a:prstGeom>
          <a:solidFill>
            <a:srgbClr val="00B050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3238" y="5195047"/>
            <a:ext cx="2520000" cy="72008"/>
          </a:xfrm>
          <a:prstGeom prst="rect">
            <a:avLst/>
          </a:prstGeom>
          <a:solidFill>
            <a:srgbClr val="61C1BD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9382" y="5193695"/>
            <a:ext cx="2520000" cy="72008"/>
          </a:xfrm>
          <a:prstGeom prst="rect">
            <a:avLst/>
          </a:prstGeom>
          <a:solidFill>
            <a:srgbClr val="00B050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3358" y="5631631"/>
            <a:ext cx="2376264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翼支付兼容性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93%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5126" y="4211796"/>
            <a:ext cx="1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行业均值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87%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6275226" y="4581128"/>
            <a:ext cx="0" cy="574712"/>
          </a:xfrm>
          <a:prstGeom prst="line">
            <a:avLst/>
          </a:prstGeom>
          <a:noFill/>
          <a:ln w="19050">
            <a:solidFill>
              <a:srgbClr val="61C1BD"/>
            </a:solidFill>
            <a:prstDash val="solid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10"/>
          <p:cNvSpPr/>
          <p:nvPr/>
        </p:nvSpPr>
        <p:spPr>
          <a:xfrm>
            <a:off x="4968584" y="4900414"/>
            <a:ext cx="658569" cy="658569"/>
          </a:xfrm>
          <a:prstGeom prst="ellipse">
            <a:avLst/>
          </a:prstGeom>
          <a:solidFill>
            <a:srgbClr val="E46C0A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19342" y="4864410"/>
            <a:ext cx="658569" cy="658569"/>
          </a:xfrm>
          <a:prstGeom prst="ellipse">
            <a:avLst/>
          </a:prstGeom>
          <a:solidFill>
            <a:srgbClr val="61C1BD"/>
          </a:solidFill>
          <a:ln w="15875" cmpd="dbl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8584" y="5041739"/>
            <a:ext cx="83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85%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9342" y="5041739"/>
            <a:ext cx="83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1828" y="1004213"/>
            <a:ext cx="926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翼支付兼容性测试在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性能测试平台完成，覆盖主流分辨率和硬件配置，兼容性为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93%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，大于行业均值。</a:t>
            </a:r>
          </a:p>
        </p:txBody>
      </p:sp>
      <p:sp>
        <p:nvSpPr>
          <p:cNvPr id="21" name="矩形 20"/>
          <p:cNvSpPr/>
          <p:nvPr/>
        </p:nvSpPr>
        <p:spPr>
          <a:xfrm rot="20153686">
            <a:off x="11032981" y="800708"/>
            <a:ext cx="668361" cy="360040"/>
          </a:xfrm>
          <a:prstGeom prst="rect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86"/>
          <p:cNvSpPr>
            <a:spLocks noChangeArrowheads="1"/>
          </p:cNvSpPr>
          <p:nvPr/>
        </p:nvSpPr>
        <p:spPr bwMode="auto">
          <a:xfrm>
            <a:off x="3921382" y="1960695"/>
            <a:ext cx="23861" cy="20879"/>
          </a:xfrm>
          <a:prstGeom prst="ellipse">
            <a:avLst/>
          </a:pr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081529" y="2160309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zh-CN" altLang="en-US" u="sng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</a:t>
            </a:r>
            <a:endParaRPr lang="en-US" altLang="zh-CN" u="sng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u="sng" dirty="0">
              <a:solidFill>
                <a:srgbClr val="595959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274351" y="1924258"/>
            <a:ext cx="832340" cy="832340"/>
            <a:chOff x="5437120" y="1700808"/>
            <a:chExt cx="832340" cy="832340"/>
          </a:xfrm>
        </p:grpSpPr>
        <p:sp>
          <p:nvSpPr>
            <p:cNvPr id="23" name="Freeform 87"/>
            <p:cNvSpPr>
              <a:spLocks noEditPoints="1"/>
            </p:cNvSpPr>
            <p:nvPr/>
          </p:nvSpPr>
          <p:spPr bwMode="auto">
            <a:xfrm>
              <a:off x="5725152" y="1854298"/>
              <a:ext cx="288032" cy="566919"/>
            </a:xfrm>
            <a:custGeom>
              <a:avLst/>
              <a:gdLst>
                <a:gd name="T0" fmla="*/ 73 w 87"/>
                <a:gd name="T1" fmla="*/ 0 h 171"/>
                <a:gd name="T2" fmla="*/ 13 w 87"/>
                <a:gd name="T3" fmla="*/ 0 h 171"/>
                <a:gd name="T4" fmla="*/ 0 w 87"/>
                <a:gd name="T5" fmla="*/ 13 h 171"/>
                <a:gd name="T6" fmla="*/ 0 w 87"/>
                <a:gd name="T7" fmla="*/ 158 h 171"/>
                <a:gd name="T8" fmla="*/ 13 w 87"/>
                <a:gd name="T9" fmla="*/ 171 h 171"/>
                <a:gd name="T10" fmla="*/ 73 w 87"/>
                <a:gd name="T11" fmla="*/ 171 h 171"/>
                <a:gd name="T12" fmla="*/ 87 w 87"/>
                <a:gd name="T13" fmla="*/ 158 h 171"/>
                <a:gd name="T14" fmla="*/ 87 w 87"/>
                <a:gd name="T15" fmla="*/ 13 h 171"/>
                <a:gd name="T16" fmla="*/ 73 w 87"/>
                <a:gd name="T17" fmla="*/ 0 h 171"/>
                <a:gd name="T18" fmla="*/ 32 w 87"/>
                <a:gd name="T19" fmla="*/ 10 h 171"/>
                <a:gd name="T20" fmla="*/ 55 w 87"/>
                <a:gd name="T21" fmla="*/ 10 h 171"/>
                <a:gd name="T22" fmla="*/ 56 w 87"/>
                <a:gd name="T23" fmla="*/ 11 h 171"/>
                <a:gd name="T24" fmla="*/ 55 w 87"/>
                <a:gd name="T25" fmla="*/ 12 h 171"/>
                <a:gd name="T26" fmla="*/ 32 w 87"/>
                <a:gd name="T27" fmla="*/ 12 h 171"/>
                <a:gd name="T28" fmla="*/ 31 w 87"/>
                <a:gd name="T29" fmla="*/ 11 h 171"/>
                <a:gd name="T30" fmla="*/ 32 w 87"/>
                <a:gd name="T31" fmla="*/ 10 h 171"/>
                <a:gd name="T32" fmla="*/ 43 w 87"/>
                <a:gd name="T33" fmla="*/ 162 h 171"/>
                <a:gd name="T34" fmla="*/ 36 w 87"/>
                <a:gd name="T35" fmla="*/ 154 h 171"/>
                <a:gd name="T36" fmla="*/ 43 w 87"/>
                <a:gd name="T37" fmla="*/ 146 h 171"/>
                <a:gd name="T38" fmla="*/ 51 w 87"/>
                <a:gd name="T39" fmla="*/ 154 h 171"/>
                <a:gd name="T40" fmla="*/ 43 w 87"/>
                <a:gd name="T41" fmla="*/ 162 h 171"/>
                <a:gd name="T42" fmla="*/ 81 w 87"/>
                <a:gd name="T43" fmla="*/ 138 h 171"/>
                <a:gd name="T44" fmla="*/ 5 w 87"/>
                <a:gd name="T45" fmla="*/ 138 h 171"/>
                <a:gd name="T46" fmla="*/ 5 w 87"/>
                <a:gd name="T47" fmla="*/ 26 h 171"/>
                <a:gd name="T48" fmla="*/ 81 w 87"/>
                <a:gd name="T49" fmla="*/ 26 h 171"/>
                <a:gd name="T50" fmla="*/ 81 w 87"/>
                <a:gd name="T51" fmla="*/ 13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" h="171">
                  <a:moveTo>
                    <a:pt x="7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5"/>
                    <a:pt x="6" y="171"/>
                    <a:pt x="13" y="171"/>
                  </a:cubicBezTo>
                  <a:cubicBezTo>
                    <a:pt x="73" y="171"/>
                    <a:pt x="73" y="171"/>
                    <a:pt x="73" y="171"/>
                  </a:cubicBezTo>
                  <a:cubicBezTo>
                    <a:pt x="81" y="171"/>
                    <a:pt x="87" y="165"/>
                    <a:pt x="87" y="158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6"/>
                    <a:pt x="81" y="0"/>
                    <a:pt x="73" y="0"/>
                  </a:cubicBezTo>
                  <a:close/>
                  <a:moveTo>
                    <a:pt x="32" y="10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0"/>
                    <a:pt x="32" y="10"/>
                  </a:cubicBezTo>
                  <a:close/>
                  <a:moveTo>
                    <a:pt x="43" y="162"/>
                  </a:moveTo>
                  <a:cubicBezTo>
                    <a:pt x="39" y="162"/>
                    <a:pt x="36" y="158"/>
                    <a:pt x="36" y="154"/>
                  </a:cubicBezTo>
                  <a:cubicBezTo>
                    <a:pt x="36" y="150"/>
                    <a:pt x="39" y="146"/>
                    <a:pt x="43" y="146"/>
                  </a:cubicBezTo>
                  <a:cubicBezTo>
                    <a:pt x="47" y="146"/>
                    <a:pt x="51" y="150"/>
                    <a:pt x="51" y="154"/>
                  </a:cubicBezTo>
                  <a:cubicBezTo>
                    <a:pt x="51" y="158"/>
                    <a:pt x="47" y="162"/>
                    <a:pt x="43" y="162"/>
                  </a:cubicBezTo>
                  <a:close/>
                  <a:moveTo>
                    <a:pt x="81" y="138"/>
                  </a:moveTo>
                  <a:cubicBezTo>
                    <a:pt x="5" y="138"/>
                    <a:pt x="5" y="138"/>
                    <a:pt x="5" y="13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81" y="138"/>
                  </a:lnTo>
                  <a:close/>
                </a:path>
              </a:pathLst>
            </a:custGeom>
            <a:solidFill>
              <a:srgbClr val="61C1B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37120" y="1700808"/>
              <a:ext cx="832340" cy="832340"/>
            </a:xfrm>
            <a:prstGeom prst="ellipse">
              <a:avLst/>
            </a:prstGeom>
            <a:noFill/>
            <a:ln w="15875" cmpd="dbl">
              <a:solidFill>
                <a:srgbClr val="61C1BD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34754" y="1960695"/>
            <a:ext cx="956000" cy="832340"/>
            <a:chOff x="2567094" y="1679924"/>
            <a:chExt cx="956000" cy="832340"/>
          </a:xfrm>
        </p:grpSpPr>
        <p:pic>
          <p:nvPicPr>
            <p:cNvPr id="25" name="Picture 5" descr="C:\Users\lenovo\Desktop\未标题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094" y="1930320"/>
              <a:ext cx="956000" cy="33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椭圆 25"/>
            <p:cNvSpPr/>
            <p:nvPr/>
          </p:nvSpPr>
          <p:spPr>
            <a:xfrm>
              <a:off x="2567094" y="1679924"/>
              <a:ext cx="832340" cy="832340"/>
            </a:xfrm>
            <a:prstGeom prst="ellipse">
              <a:avLst/>
            </a:prstGeom>
            <a:noFill/>
            <a:ln w="15875" cmpd="dbl">
              <a:solidFill>
                <a:srgbClr val="61C1BD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567094" y="216149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zh-CN" altLang="en-US" u="sng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u="sng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705312" y="1974300"/>
            <a:ext cx="832340" cy="832340"/>
            <a:chOff x="8071178" y="1660556"/>
            <a:chExt cx="832340" cy="832340"/>
          </a:xfrm>
        </p:grpSpPr>
        <p:grpSp>
          <p:nvGrpSpPr>
            <p:cNvPr id="27" name="组合 26"/>
            <p:cNvGrpSpPr/>
            <p:nvPr/>
          </p:nvGrpSpPr>
          <p:grpSpPr>
            <a:xfrm>
              <a:off x="8183486" y="1807903"/>
              <a:ext cx="581302" cy="581298"/>
              <a:chOff x="11121822" y="1145785"/>
              <a:chExt cx="307214" cy="307212"/>
            </a:xfrm>
            <a:solidFill>
              <a:srgbClr val="61C1BD"/>
            </a:solidFill>
          </p:grpSpPr>
          <p:sp>
            <p:nvSpPr>
              <p:cNvPr id="28" name="Freeform 140"/>
              <p:cNvSpPr>
                <a:spLocks noEditPoints="1"/>
              </p:cNvSpPr>
              <p:nvPr/>
            </p:nvSpPr>
            <p:spPr bwMode="auto">
              <a:xfrm>
                <a:off x="11121822" y="1211403"/>
                <a:ext cx="241594" cy="241594"/>
              </a:xfrm>
              <a:custGeom>
                <a:avLst/>
                <a:gdLst>
                  <a:gd name="T0" fmla="*/ 103 w 112"/>
                  <a:gd name="T1" fmla="*/ 47 h 112"/>
                  <a:gd name="T2" fmla="*/ 106 w 112"/>
                  <a:gd name="T3" fmla="*/ 36 h 112"/>
                  <a:gd name="T4" fmla="*/ 102 w 112"/>
                  <a:gd name="T5" fmla="*/ 22 h 112"/>
                  <a:gd name="T6" fmla="*/ 92 w 112"/>
                  <a:gd name="T7" fmla="*/ 25 h 112"/>
                  <a:gd name="T8" fmla="*/ 90 w 112"/>
                  <a:gd name="T9" fmla="*/ 14 h 112"/>
                  <a:gd name="T10" fmla="*/ 79 w 112"/>
                  <a:gd name="T11" fmla="*/ 4 h 112"/>
                  <a:gd name="T12" fmla="*/ 71 w 112"/>
                  <a:gd name="T13" fmla="*/ 11 h 112"/>
                  <a:gd name="T14" fmla="*/ 64 w 112"/>
                  <a:gd name="T15" fmla="*/ 3 h 112"/>
                  <a:gd name="T16" fmla="*/ 50 w 112"/>
                  <a:gd name="T17" fmla="*/ 0 h 112"/>
                  <a:gd name="T18" fmla="*/ 47 w 112"/>
                  <a:gd name="T19" fmla="*/ 10 h 112"/>
                  <a:gd name="T20" fmla="*/ 37 w 112"/>
                  <a:gd name="T21" fmla="*/ 6 h 112"/>
                  <a:gd name="T22" fmla="*/ 23 w 112"/>
                  <a:gd name="T23" fmla="*/ 11 h 112"/>
                  <a:gd name="T24" fmla="*/ 25 w 112"/>
                  <a:gd name="T25" fmla="*/ 20 h 112"/>
                  <a:gd name="T26" fmla="*/ 14 w 112"/>
                  <a:gd name="T27" fmla="*/ 22 h 112"/>
                  <a:gd name="T28" fmla="*/ 5 w 112"/>
                  <a:gd name="T29" fmla="*/ 33 h 112"/>
                  <a:gd name="T30" fmla="*/ 12 w 112"/>
                  <a:gd name="T31" fmla="*/ 41 h 112"/>
                  <a:gd name="T32" fmla="*/ 3 w 112"/>
                  <a:gd name="T33" fmla="*/ 48 h 112"/>
                  <a:gd name="T34" fmla="*/ 0 w 112"/>
                  <a:gd name="T35" fmla="*/ 62 h 112"/>
                  <a:gd name="T36" fmla="*/ 10 w 112"/>
                  <a:gd name="T37" fmla="*/ 65 h 112"/>
                  <a:gd name="T38" fmla="*/ 6 w 112"/>
                  <a:gd name="T39" fmla="*/ 75 h 112"/>
                  <a:gd name="T40" fmla="*/ 11 w 112"/>
                  <a:gd name="T41" fmla="*/ 89 h 112"/>
                  <a:gd name="T42" fmla="*/ 21 w 112"/>
                  <a:gd name="T43" fmla="*/ 87 h 112"/>
                  <a:gd name="T44" fmla="*/ 23 w 112"/>
                  <a:gd name="T45" fmla="*/ 98 h 112"/>
                  <a:gd name="T46" fmla="*/ 34 w 112"/>
                  <a:gd name="T47" fmla="*/ 108 h 112"/>
                  <a:gd name="T48" fmla="*/ 41 w 112"/>
                  <a:gd name="T49" fmla="*/ 101 h 112"/>
                  <a:gd name="T50" fmla="*/ 48 w 112"/>
                  <a:gd name="T51" fmla="*/ 109 h 112"/>
                  <a:gd name="T52" fmla="*/ 63 w 112"/>
                  <a:gd name="T53" fmla="*/ 112 h 112"/>
                  <a:gd name="T54" fmla="*/ 66 w 112"/>
                  <a:gd name="T55" fmla="*/ 102 h 112"/>
                  <a:gd name="T56" fmla="*/ 76 w 112"/>
                  <a:gd name="T57" fmla="*/ 106 h 112"/>
                  <a:gd name="T58" fmla="*/ 90 w 112"/>
                  <a:gd name="T59" fmla="*/ 101 h 112"/>
                  <a:gd name="T60" fmla="*/ 88 w 112"/>
                  <a:gd name="T61" fmla="*/ 91 h 112"/>
                  <a:gd name="T62" fmla="*/ 98 w 112"/>
                  <a:gd name="T63" fmla="*/ 89 h 112"/>
                  <a:gd name="T64" fmla="*/ 108 w 112"/>
                  <a:gd name="T65" fmla="*/ 78 h 112"/>
                  <a:gd name="T66" fmla="*/ 101 w 112"/>
                  <a:gd name="T67" fmla="*/ 71 h 112"/>
                  <a:gd name="T68" fmla="*/ 110 w 112"/>
                  <a:gd name="T69" fmla="*/ 64 h 112"/>
                  <a:gd name="T70" fmla="*/ 112 w 112"/>
                  <a:gd name="T71" fmla="*/ 49 h 112"/>
                  <a:gd name="T72" fmla="*/ 56 w 112"/>
                  <a:gd name="T73" fmla="*/ 86 h 112"/>
                  <a:gd name="T74" fmla="*/ 56 w 112"/>
                  <a:gd name="T75" fmla="*/ 26 h 112"/>
                  <a:gd name="T76" fmla="*/ 56 w 112"/>
                  <a:gd name="T77" fmla="*/ 8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2" h="112">
                    <a:moveTo>
                      <a:pt x="110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2" y="44"/>
                      <a:pt x="101" y="42"/>
                      <a:pt x="101" y="39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8" y="35"/>
                      <a:pt x="108" y="34"/>
                      <a:pt x="107" y="3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99" y="20"/>
                      <a:pt x="98" y="21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0" y="23"/>
                      <a:pt x="88" y="21"/>
                      <a:pt x="87" y="20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91" y="12"/>
                      <a:pt x="90" y="11"/>
                      <a:pt x="89" y="10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7" y="3"/>
                      <a:pt x="76" y="4"/>
                      <a:pt x="75" y="5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69" y="10"/>
                      <a:pt x="67" y="10"/>
                      <a:pt x="64" y="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1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7" y="1"/>
                      <a:pt x="47" y="3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5" y="10"/>
                      <a:pt x="42" y="11"/>
                      <a:pt x="40" y="12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4"/>
                      <a:pt x="34" y="4"/>
                      <a:pt x="33" y="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1" y="11"/>
                      <a:pt x="21" y="13"/>
                      <a:pt x="22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3" y="22"/>
                      <a:pt x="22" y="24"/>
                      <a:pt x="20" y="26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1" y="22"/>
                      <a:pt x="10" y="2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5"/>
                      <a:pt x="4" y="36"/>
                      <a:pt x="6" y="37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1" y="43"/>
                      <a:pt x="10" y="45"/>
                      <a:pt x="10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48"/>
                      <a:pt x="0" y="49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2" y="65"/>
                      <a:pt x="3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1" y="68"/>
                      <a:pt x="11" y="70"/>
                      <a:pt x="12" y="72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5" y="76"/>
                      <a:pt x="5" y="78"/>
                      <a:pt x="5" y="79"/>
                    </a:cubicBezTo>
                    <a:cubicBezTo>
                      <a:pt x="11" y="89"/>
                      <a:pt x="11" y="89"/>
                      <a:pt x="11" y="89"/>
                    </a:cubicBezTo>
                    <a:cubicBezTo>
                      <a:pt x="12" y="91"/>
                      <a:pt x="14" y="91"/>
                      <a:pt x="15" y="90"/>
                    </a:cubicBezTo>
                    <a:cubicBezTo>
                      <a:pt x="21" y="87"/>
                      <a:pt x="21" y="87"/>
                      <a:pt x="21" y="87"/>
                    </a:cubicBezTo>
                    <a:cubicBezTo>
                      <a:pt x="23" y="89"/>
                      <a:pt x="24" y="91"/>
                      <a:pt x="26" y="92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2" y="99"/>
                      <a:pt x="23" y="101"/>
                      <a:pt x="24" y="102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5" y="108"/>
                      <a:pt x="37" y="108"/>
                      <a:pt x="38" y="106"/>
                    </a:cubicBezTo>
                    <a:cubicBezTo>
                      <a:pt x="41" y="101"/>
                      <a:pt x="41" y="101"/>
                      <a:pt x="41" y="101"/>
                    </a:cubicBezTo>
                    <a:cubicBezTo>
                      <a:pt x="44" y="101"/>
                      <a:pt x="46" y="102"/>
                      <a:pt x="48" y="102"/>
                    </a:cubicBezTo>
                    <a:cubicBezTo>
                      <a:pt x="48" y="109"/>
                      <a:pt x="48" y="109"/>
                      <a:pt x="48" y="109"/>
                    </a:cubicBezTo>
                    <a:cubicBezTo>
                      <a:pt x="48" y="111"/>
                      <a:pt x="50" y="112"/>
                      <a:pt x="51" y="11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4" y="112"/>
                      <a:pt x="66" y="111"/>
                      <a:pt x="66" y="109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8" y="102"/>
                      <a:pt x="70" y="101"/>
                      <a:pt x="73" y="100"/>
                    </a:cubicBezTo>
                    <a:cubicBezTo>
                      <a:pt x="76" y="106"/>
                      <a:pt x="76" y="106"/>
                      <a:pt x="76" y="106"/>
                    </a:cubicBezTo>
                    <a:cubicBezTo>
                      <a:pt x="77" y="107"/>
                      <a:pt x="79" y="108"/>
                      <a:pt x="80" y="107"/>
                    </a:cubicBezTo>
                    <a:cubicBezTo>
                      <a:pt x="90" y="101"/>
                      <a:pt x="90" y="101"/>
                      <a:pt x="90" y="101"/>
                    </a:cubicBezTo>
                    <a:cubicBezTo>
                      <a:pt x="91" y="100"/>
                      <a:pt x="92" y="99"/>
                      <a:pt x="91" y="97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9" y="90"/>
                      <a:pt x="91" y="88"/>
                      <a:pt x="93" y="86"/>
                    </a:cubicBezTo>
                    <a:cubicBezTo>
                      <a:pt x="98" y="89"/>
                      <a:pt x="98" y="89"/>
                      <a:pt x="98" y="89"/>
                    </a:cubicBezTo>
                    <a:cubicBezTo>
                      <a:pt x="100" y="90"/>
                      <a:pt x="102" y="90"/>
                      <a:pt x="102" y="8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8" y="75"/>
                      <a:pt x="107" y="74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2" y="69"/>
                      <a:pt x="102" y="66"/>
                      <a:pt x="103" y="64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1" y="64"/>
                      <a:pt x="112" y="63"/>
                      <a:pt x="112" y="61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8"/>
                      <a:pt x="111" y="47"/>
                      <a:pt x="110" y="47"/>
                    </a:cubicBezTo>
                    <a:close/>
                    <a:moveTo>
                      <a:pt x="56" y="86"/>
                    </a:moveTo>
                    <a:cubicBezTo>
                      <a:pt x="40" y="86"/>
                      <a:pt x="26" y="72"/>
                      <a:pt x="26" y="56"/>
                    </a:cubicBezTo>
                    <a:cubicBezTo>
                      <a:pt x="26" y="39"/>
                      <a:pt x="40" y="26"/>
                      <a:pt x="56" y="26"/>
                    </a:cubicBezTo>
                    <a:cubicBezTo>
                      <a:pt x="73" y="26"/>
                      <a:pt x="86" y="39"/>
                      <a:pt x="86" y="56"/>
                    </a:cubicBezTo>
                    <a:cubicBezTo>
                      <a:pt x="86" y="72"/>
                      <a:pt x="73" y="86"/>
                      <a:pt x="56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1"/>
              <p:cNvSpPr>
                <a:spLocks noEditPoints="1"/>
              </p:cNvSpPr>
              <p:nvPr/>
            </p:nvSpPr>
            <p:spPr bwMode="auto">
              <a:xfrm>
                <a:off x="11317186" y="1145785"/>
                <a:ext cx="111850" cy="113341"/>
              </a:xfrm>
              <a:custGeom>
                <a:avLst/>
                <a:gdLst>
                  <a:gd name="T0" fmla="*/ 48 w 52"/>
                  <a:gd name="T1" fmla="*/ 23 h 52"/>
                  <a:gd name="T2" fmla="*/ 50 w 52"/>
                  <a:gd name="T3" fmla="*/ 17 h 52"/>
                  <a:gd name="T4" fmla="*/ 48 w 52"/>
                  <a:gd name="T5" fmla="*/ 11 h 52"/>
                  <a:gd name="T6" fmla="*/ 44 w 52"/>
                  <a:gd name="T7" fmla="*/ 12 h 52"/>
                  <a:gd name="T8" fmla="*/ 42 w 52"/>
                  <a:gd name="T9" fmla="*/ 6 h 52"/>
                  <a:gd name="T10" fmla="*/ 38 w 52"/>
                  <a:gd name="T11" fmla="*/ 2 h 52"/>
                  <a:gd name="T12" fmla="*/ 34 w 52"/>
                  <a:gd name="T13" fmla="*/ 5 h 52"/>
                  <a:gd name="T14" fmla="*/ 30 w 52"/>
                  <a:gd name="T15" fmla="*/ 1 h 52"/>
                  <a:gd name="T16" fmla="*/ 24 w 52"/>
                  <a:gd name="T17" fmla="*/ 0 h 52"/>
                  <a:gd name="T18" fmla="*/ 23 w 52"/>
                  <a:gd name="T19" fmla="*/ 4 h 52"/>
                  <a:gd name="T20" fmla="*/ 17 w 52"/>
                  <a:gd name="T21" fmla="*/ 2 h 52"/>
                  <a:gd name="T22" fmla="*/ 11 w 52"/>
                  <a:gd name="T23" fmla="*/ 4 h 52"/>
                  <a:gd name="T24" fmla="*/ 12 w 52"/>
                  <a:gd name="T25" fmla="*/ 8 h 52"/>
                  <a:gd name="T26" fmla="*/ 6 w 52"/>
                  <a:gd name="T27" fmla="*/ 10 h 52"/>
                  <a:gd name="T28" fmla="*/ 2 w 52"/>
                  <a:gd name="T29" fmla="*/ 14 h 52"/>
                  <a:gd name="T30" fmla="*/ 6 w 52"/>
                  <a:gd name="T31" fmla="*/ 18 h 52"/>
                  <a:gd name="T32" fmla="*/ 1 w 52"/>
                  <a:gd name="T33" fmla="*/ 22 h 52"/>
                  <a:gd name="T34" fmla="*/ 0 w 52"/>
                  <a:gd name="T35" fmla="*/ 28 h 52"/>
                  <a:gd name="T36" fmla="*/ 4 w 52"/>
                  <a:gd name="T37" fmla="*/ 29 h 52"/>
                  <a:gd name="T38" fmla="*/ 2 w 52"/>
                  <a:gd name="T39" fmla="*/ 35 h 52"/>
                  <a:gd name="T40" fmla="*/ 4 w 52"/>
                  <a:gd name="T41" fmla="*/ 41 h 52"/>
                  <a:gd name="T42" fmla="*/ 9 w 52"/>
                  <a:gd name="T43" fmla="*/ 40 h 52"/>
                  <a:gd name="T44" fmla="*/ 10 w 52"/>
                  <a:gd name="T45" fmla="*/ 46 h 52"/>
                  <a:gd name="T46" fmla="*/ 15 w 52"/>
                  <a:gd name="T47" fmla="*/ 50 h 52"/>
                  <a:gd name="T48" fmla="*/ 18 w 52"/>
                  <a:gd name="T49" fmla="*/ 47 h 52"/>
                  <a:gd name="T50" fmla="*/ 22 w 52"/>
                  <a:gd name="T51" fmla="*/ 51 h 52"/>
                  <a:gd name="T52" fmla="*/ 28 w 52"/>
                  <a:gd name="T53" fmla="*/ 52 h 52"/>
                  <a:gd name="T54" fmla="*/ 29 w 52"/>
                  <a:gd name="T55" fmla="*/ 48 h 52"/>
                  <a:gd name="T56" fmla="*/ 35 w 52"/>
                  <a:gd name="T57" fmla="*/ 50 h 52"/>
                  <a:gd name="T58" fmla="*/ 41 w 52"/>
                  <a:gd name="T59" fmla="*/ 48 h 52"/>
                  <a:gd name="T60" fmla="*/ 40 w 52"/>
                  <a:gd name="T61" fmla="*/ 43 h 52"/>
                  <a:gd name="T62" fmla="*/ 46 w 52"/>
                  <a:gd name="T63" fmla="*/ 42 h 52"/>
                  <a:gd name="T64" fmla="*/ 50 w 52"/>
                  <a:gd name="T65" fmla="*/ 37 h 52"/>
                  <a:gd name="T66" fmla="*/ 47 w 52"/>
                  <a:gd name="T67" fmla="*/ 34 h 52"/>
                  <a:gd name="T68" fmla="*/ 51 w 52"/>
                  <a:gd name="T69" fmla="*/ 30 h 52"/>
                  <a:gd name="T70" fmla="*/ 52 w 52"/>
                  <a:gd name="T71" fmla="*/ 24 h 52"/>
                  <a:gd name="T72" fmla="*/ 26 w 52"/>
                  <a:gd name="T73" fmla="*/ 40 h 52"/>
                  <a:gd name="T74" fmla="*/ 26 w 52"/>
                  <a:gd name="T75" fmla="*/ 12 h 52"/>
                  <a:gd name="T76" fmla="*/ 26 w 52"/>
                  <a:gd name="T77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" h="52">
                    <a:moveTo>
                      <a:pt x="51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1"/>
                      <a:pt x="48" y="20"/>
                      <a:pt x="47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1" y="16"/>
                      <a:pt x="50" y="15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0"/>
                      <a:pt x="47" y="10"/>
                      <a:pt x="46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3" y="11"/>
                      <a:pt x="42" y="10"/>
                      <a:pt x="40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4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6" y="2"/>
                      <a:pt x="36" y="3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3" y="5"/>
                      <a:pt x="32" y="4"/>
                      <a:pt x="30" y="4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29" y="0"/>
                      <a:pt x="2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4"/>
                      <a:pt x="20" y="5"/>
                      <a:pt x="19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6" y="1"/>
                      <a:pt x="15" y="2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5"/>
                      <a:pt x="11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9"/>
                      <a:pt x="10" y="10"/>
                      <a:pt x="9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6"/>
                      <a:pt x="3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9"/>
                      <a:pt x="5" y="21"/>
                      <a:pt x="4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29"/>
                      <a:pt x="1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1"/>
                      <a:pt x="5" y="32"/>
                      <a:pt x="5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1"/>
                      <a:pt x="5" y="42"/>
                      <a:pt x="6" y="41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1"/>
                      <a:pt x="11" y="42"/>
                      <a:pt x="12" y="43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7"/>
                      <a:pt x="11" y="47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6" y="50"/>
                      <a:pt x="16" y="49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9" y="47"/>
                      <a:pt x="21" y="48"/>
                      <a:pt x="22" y="48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3" y="52"/>
                      <a:pt x="24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9" y="52"/>
                      <a:pt x="29" y="52"/>
                      <a:pt x="29" y="5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8"/>
                      <a:pt x="32" y="47"/>
                      <a:pt x="34" y="47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7" y="50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2" y="47"/>
                      <a:pt x="42" y="47"/>
                      <a:pt x="41" y="46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2"/>
                      <a:pt x="42" y="41"/>
                      <a:pt x="43" y="40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7" y="42"/>
                      <a:pt x="47" y="42"/>
                      <a:pt x="48" y="41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7"/>
                      <a:pt x="50" y="36"/>
                      <a:pt x="50" y="36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3"/>
                      <a:pt x="48" y="31"/>
                      <a:pt x="48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29"/>
                      <a:pt x="52" y="29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3"/>
                      <a:pt x="52" y="23"/>
                      <a:pt x="51" y="23"/>
                    </a:cubicBezTo>
                    <a:close/>
                    <a:moveTo>
                      <a:pt x="26" y="40"/>
                    </a:moveTo>
                    <a:cubicBezTo>
                      <a:pt x="18" y="40"/>
                      <a:pt x="12" y="34"/>
                      <a:pt x="12" y="26"/>
                    </a:cubicBezTo>
                    <a:cubicBezTo>
                      <a:pt x="12" y="18"/>
                      <a:pt x="18" y="12"/>
                      <a:pt x="26" y="12"/>
                    </a:cubicBezTo>
                    <a:cubicBezTo>
                      <a:pt x="34" y="12"/>
                      <a:pt x="40" y="18"/>
                      <a:pt x="40" y="26"/>
                    </a:cubicBezTo>
                    <a:cubicBezTo>
                      <a:pt x="40" y="34"/>
                      <a:pt x="34" y="40"/>
                      <a:pt x="2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8071178" y="1660556"/>
              <a:ext cx="832340" cy="832340"/>
            </a:xfrm>
            <a:prstGeom prst="ellipse">
              <a:avLst/>
            </a:prstGeom>
            <a:noFill/>
            <a:ln w="15875" cmpd="dbl">
              <a:solidFill>
                <a:srgbClr val="61C1BD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9534330" y="21765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硬件配置</a:t>
            </a:r>
            <a:endParaRPr lang="zh-CN" altLang="en-US" u="sng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74726" y="2892800"/>
            <a:ext cx="1364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云测试</a:t>
            </a:r>
            <a:endParaRPr lang="zh-CN" altLang="en-US" sz="1600" dirty="0">
              <a:solidFill>
                <a:srgbClr val="595959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23238" y="2773377"/>
            <a:ext cx="2664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1280*720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1920*1080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854*480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800*480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960*540 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12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1136*640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1334*750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2208*1242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960*640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59595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759502" y="2870464"/>
            <a:ext cx="282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处理器：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2-6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核，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1.0-2.3GHz</a:t>
            </a:r>
            <a:endParaRPr lang="en-US" altLang="zh-CN" sz="1600" dirty="0" smtClean="0">
              <a:solidFill>
                <a:srgbClr val="595959"/>
              </a:solidFill>
            </a:endParaRPr>
          </a:p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物理内存：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512M-3G</a:t>
            </a:r>
          </a:p>
        </p:txBody>
      </p:sp>
    </p:spTree>
    <p:extLst>
      <p:ext uri="{BB962C8B-B14F-4D97-AF65-F5344CB8AC3E}">
        <p14:creationId xmlns:p14="http://schemas.microsoft.com/office/powerpoint/2010/main" val="63021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en-US" altLang="zh-CN" sz="2800" b="1" i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0660" y="2637697"/>
            <a:ext cx="10430233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054" y="38610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响应时间测试数据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1158183" y="1196752"/>
            <a:ext cx="10430233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2724" y="158815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响应时间测试结果说明</a:t>
            </a:r>
          </a:p>
        </p:txBody>
      </p:sp>
    </p:spTree>
    <p:extLst>
      <p:ext uri="{BB962C8B-B14F-4D97-AF65-F5344CB8AC3E}">
        <p14:creationId xmlns:p14="http://schemas.microsoft.com/office/powerpoint/2010/main" val="35952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en-US" altLang="zh-CN" sz="2800" b="1" i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262136"/>
              </p:ext>
            </p:extLst>
          </p:nvPr>
        </p:nvGraphicFramePr>
        <p:xfrm>
          <a:off x="1284683" y="1988840"/>
          <a:ext cx="9703915" cy="3384376"/>
        </p:xfrm>
        <a:graphic>
          <a:graphicData uri="http://schemas.openxmlformats.org/drawingml/2006/table">
            <a:tbl>
              <a:tblPr firstRow="1" bandCol="1">
                <a:tableStyleId>{F5AB1C69-6EDB-4FF4-983F-18BD219EF322}</a:tableStyleId>
              </a:tblPr>
              <a:tblGrid>
                <a:gridCol w="1303909"/>
                <a:gridCol w="1223646"/>
                <a:gridCol w="2333525"/>
                <a:gridCol w="2303440"/>
                <a:gridCol w="2539395"/>
              </a:tblGrid>
              <a:tr h="6524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手机版本</a:t>
                      </a:r>
                      <a:endParaRPr lang="en-US" altLang="zh-CN" sz="1200" b="0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机型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>
                    <a:solidFill>
                      <a:srgbClr val="61C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性能指标测试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>
                    <a:solidFill>
                      <a:srgbClr val="61C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测试页面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>
                    <a:solidFill>
                      <a:srgbClr val="61C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天翼导航</a:t>
                      </a:r>
                      <a:endParaRPr lang="en-US" altLang="zh-CN" sz="1200" b="0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所用平均时间（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>
                    <a:solidFill>
                      <a:srgbClr val="61C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高德地图导航</a:t>
                      </a:r>
                    </a:p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竞品平均时间（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>
                    <a:solidFill>
                      <a:srgbClr val="61C1BD"/>
                    </a:solidFill>
                  </a:tcPr>
                </a:tc>
              </a:tr>
              <a:tr h="438987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测试机型：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SAMSUNG S4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Huawei mate7</a:t>
                      </a:r>
                    </a:p>
                    <a:p>
                      <a:pPr algn="ctr" fontAlgn="ctr"/>
                      <a:endParaRPr lang="en-US" altLang="zh-CN" sz="12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安卓版本：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 4.4.2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启动时间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应用启动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4.3</a:t>
                      </a:r>
                      <a:endParaRPr lang="zh-CN" altLang="en-US" sz="12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1.31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</a:tr>
              <a:tr h="553454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/>
                </a:tc>
                <a:tc rowSpan="4">
                  <a:txBody>
                    <a:bodyPr/>
                    <a:lstStyle/>
                    <a:p>
                      <a:pPr marL="0" algn="ctr" defTabSz="408176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关键页面载入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首页搜索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  <a:endParaRPr lang="en-US" altLang="zh-CN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加载速度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2.01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2.05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</a:tr>
              <a:tr h="5891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首页语音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</a:t>
                      </a:r>
                      <a:endParaRPr lang="en-US" altLang="zh-CN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加载时间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5.33</a:t>
                      </a:r>
                      <a:endParaRPr lang="zh-CN" altLang="en-US" sz="12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3.9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</a:tr>
              <a:tr h="59097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5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62" marR="2362" marT="2362" marB="0" anchor="ctr"/>
                </a:tc>
                <a:tc vMerge="1">
                  <a:txBody>
                    <a:bodyPr/>
                    <a:lstStyle/>
                    <a:p>
                      <a:pPr marL="0" algn="ctr" defTabSz="408176" rtl="0" eaLnBrk="1" fontAlgn="ctr" latinLnBrk="0" hangingPunct="1"/>
                      <a:endParaRPr lang="zh-CN" altLang="en-US" sz="14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公交地址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选择</a:t>
                      </a:r>
                      <a:endParaRPr lang="en-US" altLang="zh-CN" sz="1200" b="0" i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b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加载实时地图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2.21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2.3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</a:tr>
              <a:tr h="559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marL="108000" algn="ctr" defTabSz="408176" rtl="0" eaLnBrk="1" fontAlgn="b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点击常用地址</a:t>
                      </a:r>
                      <a:r>
                        <a:rPr lang="zh-CN" altLang="en-US" sz="1200" b="1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“去公司”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加载时间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marL="0" algn="ctr" defTabSz="408176" rtl="0" eaLnBrk="1" fontAlgn="b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  <a:tc>
                  <a:txBody>
                    <a:bodyPr/>
                    <a:lstStyle/>
                    <a:p>
                      <a:pPr marL="0" algn="ctr" defTabSz="408176" rtl="0" eaLnBrk="1" fontAlgn="b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1.35</a:t>
                      </a:r>
                      <a:endParaRPr lang="zh-CN" altLang="en-US" sz="12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62" marR="2362" marT="2362" marB="0" anchor="ctr"/>
                </a:tc>
              </a:tr>
            </a:tbl>
          </a:graphicData>
        </a:graphic>
      </p:graphicFrame>
      <p:sp>
        <p:nvSpPr>
          <p:cNvPr id="12" name="TextBox 18"/>
          <p:cNvSpPr txBox="1"/>
          <p:nvPr/>
        </p:nvSpPr>
        <p:spPr>
          <a:xfrm>
            <a:off x="1270670" y="980728"/>
            <a:ext cx="971793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天翼导航性能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响应时间测试结果：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天翼导航与竞品高德地图对比，应用启动和关键页面加载时间较长，具体表现在“首页语音功能加载时间”相差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0153686">
            <a:off x="11032981" y="800708"/>
            <a:ext cx="668361" cy="360040"/>
          </a:xfrm>
          <a:prstGeom prst="rect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6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16"/>
          <p:cNvSpPr>
            <a:spLocks noChangeArrowheads="1"/>
          </p:cNvSpPr>
          <p:nvPr/>
        </p:nvSpPr>
        <p:spPr bwMode="auto">
          <a:xfrm>
            <a:off x="7031310" y="908720"/>
            <a:ext cx="4896544" cy="5544616"/>
          </a:xfrm>
          <a:prstGeom prst="rect">
            <a:avLst/>
          </a:prstGeom>
          <a:solidFill>
            <a:srgbClr val="EBF9F5"/>
          </a:solidFill>
          <a:ln>
            <a:noFill/>
          </a:ln>
          <a:extLst/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问题概述（竖版）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5" name="文本框 15"/>
          <p:cNvSpPr txBox="1"/>
          <p:nvPr/>
        </p:nvSpPr>
        <p:spPr>
          <a:xfrm>
            <a:off x="7291156" y="1940639"/>
            <a:ext cx="439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描述在专家评估过程中发现的问题点。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7355844" y="1539784"/>
            <a:ext cx="385417" cy="315185"/>
          </a:xfrm>
          <a:custGeom>
            <a:avLst/>
            <a:gdLst>
              <a:gd name="T0" fmla="*/ 60 w 149"/>
              <a:gd name="T1" fmla="*/ 62 h 122"/>
              <a:gd name="T2" fmla="*/ 91 w 149"/>
              <a:gd name="T3" fmla="*/ 31 h 122"/>
              <a:gd name="T4" fmla="*/ 60 w 149"/>
              <a:gd name="T5" fmla="*/ 0 h 122"/>
              <a:gd name="T6" fmla="*/ 29 w 149"/>
              <a:gd name="T7" fmla="*/ 31 h 122"/>
              <a:gd name="T8" fmla="*/ 60 w 149"/>
              <a:gd name="T9" fmla="*/ 62 h 122"/>
              <a:gd name="T10" fmla="*/ 76 w 149"/>
              <a:gd name="T11" fmla="*/ 64 h 122"/>
              <a:gd name="T12" fmla="*/ 60 w 149"/>
              <a:gd name="T13" fmla="*/ 83 h 122"/>
              <a:gd name="T14" fmla="*/ 44 w 149"/>
              <a:gd name="T15" fmla="*/ 64 h 122"/>
              <a:gd name="T16" fmla="*/ 0 w 149"/>
              <a:gd name="T17" fmla="*/ 122 h 122"/>
              <a:gd name="T18" fmla="*/ 60 w 149"/>
              <a:gd name="T19" fmla="*/ 122 h 122"/>
              <a:gd name="T20" fmla="*/ 60 w 149"/>
              <a:gd name="T21" fmla="*/ 122 h 122"/>
              <a:gd name="T22" fmla="*/ 120 w 149"/>
              <a:gd name="T23" fmla="*/ 122 h 122"/>
              <a:gd name="T24" fmla="*/ 76 w 149"/>
              <a:gd name="T25" fmla="*/ 64 h 122"/>
              <a:gd name="T26" fmla="*/ 109 w 149"/>
              <a:gd name="T27" fmla="*/ 28 h 122"/>
              <a:gd name="T28" fmla="*/ 90 w 149"/>
              <a:gd name="T29" fmla="*/ 53 h 122"/>
              <a:gd name="T30" fmla="*/ 98 w 149"/>
              <a:gd name="T31" fmla="*/ 54 h 122"/>
              <a:gd name="T32" fmla="*/ 124 w 149"/>
              <a:gd name="T33" fmla="*/ 28 h 122"/>
              <a:gd name="T34" fmla="*/ 98 w 149"/>
              <a:gd name="T35" fmla="*/ 2 h 122"/>
              <a:gd name="T36" fmla="*/ 90 w 149"/>
              <a:gd name="T37" fmla="*/ 3 h 122"/>
              <a:gd name="T38" fmla="*/ 109 w 149"/>
              <a:gd name="T39" fmla="*/ 28 h 122"/>
              <a:gd name="T40" fmla="*/ 111 w 149"/>
              <a:gd name="T41" fmla="*/ 56 h 122"/>
              <a:gd name="T42" fmla="*/ 108 w 149"/>
              <a:gd name="T43" fmla="*/ 60 h 122"/>
              <a:gd name="T44" fmla="*/ 133 w 149"/>
              <a:gd name="T45" fmla="*/ 106 h 122"/>
              <a:gd name="T46" fmla="*/ 149 w 149"/>
              <a:gd name="T47" fmla="*/ 106 h 122"/>
              <a:gd name="T48" fmla="*/ 111 w 149"/>
              <a:gd name="T49" fmla="*/ 5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122">
                <a:moveTo>
                  <a:pt x="60" y="62"/>
                </a:moveTo>
                <a:cubicBezTo>
                  <a:pt x="77" y="62"/>
                  <a:pt x="91" y="48"/>
                  <a:pt x="91" y="31"/>
                </a:cubicBezTo>
                <a:cubicBezTo>
                  <a:pt x="91" y="13"/>
                  <a:pt x="77" y="0"/>
                  <a:pt x="60" y="0"/>
                </a:cubicBezTo>
                <a:cubicBezTo>
                  <a:pt x="43" y="0"/>
                  <a:pt x="29" y="13"/>
                  <a:pt x="29" y="31"/>
                </a:cubicBezTo>
                <a:cubicBezTo>
                  <a:pt x="29" y="48"/>
                  <a:pt x="43" y="62"/>
                  <a:pt x="60" y="62"/>
                </a:cubicBezTo>
                <a:moveTo>
                  <a:pt x="76" y="64"/>
                </a:moveTo>
                <a:cubicBezTo>
                  <a:pt x="60" y="83"/>
                  <a:pt x="60" y="83"/>
                  <a:pt x="60" y="83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4"/>
                  <a:pt x="10" y="63"/>
                  <a:pt x="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0" y="63"/>
                  <a:pt x="76" y="64"/>
                  <a:pt x="76" y="64"/>
                </a:cubicBezTo>
                <a:moveTo>
                  <a:pt x="109" y="28"/>
                </a:moveTo>
                <a:cubicBezTo>
                  <a:pt x="109" y="40"/>
                  <a:pt x="101" y="50"/>
                  <a:pt x="90" y="53"/>
                </a:cubicBezTo>
                <a:cubicBezTo>
                  <a:pt x="93" y="54"/>
                  <a:pt x="96" y="54"/>
                  <a:pt x="98" y="54"/>
                </a:cubicBezTo>
                <a:cubicBezTo>
                  <a:pt x="113" y="54"/>
                  <a:pt x="124" y="43"/>
                  <a:pt x="124" y="28"/>
                </a:cubicBezTo>
                <a:cubicBezTo>
                  <a:pt x="124" y="14"/>
                  <a:pt x="113" y="2"/>
                  <a:pt x="98" y="2"/>
                </a:cubicBezTo>
                <a:cubicBezTo>
                  <a:pt x="96" y="2"/>
                  <a:pt x="93" y="3"/>
                  <a:pt x="90" y="3"/>
                </a:cubicBezTo>
                <a:cubicBezTo>
                  <a:pt x="101" y="7"/>
                  <a:pt x="109" y="17"/>
                  <a:pt x="109" y="28"/>
                </a:cubicBezTo>
                <a:moveTo>
                  <a:pt x="111" y="56"/>
                </a:moveTo>
                <a:cubicBezTo>
                  <a:pt x="108" y="60"/>
                  <a:pt x="108" y="60"/>
                  <a:pt x="108" y="60"/>
                </a:cubicBezTo>
                <a:cubicBezTo>
                  <a:pt x="117" y="65"/>
                  <a:pt x="129" y="77"/>
                  <a:pt x="133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1" y="56"/>
                  <a:pt x="111" y="56"/>
                  <a:pt x="111" y="56"/>
                </a:cubicBezTo>
              </a:path>
            </a:pathLst>
          </a:custGeom>
          <a:solidFill>
            <a:srgbClr val="FE71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7282639" y="1904470"/>
            <a:ext cx="4165200" cy="1"/>
          </a:xfrm>
          <a:prstGeom prst="line">
            <a:avLst/>
          </a:prstGeom>
          <a:ln w="19050">
            <a:solidFill>
              <a:srgbClr val="FE712C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18"/>
          <p:cNvSpPr txBox="1"/>
          <p:nvPr/>
        </p:nvSpPr>
        <p:spPr>
          <a:xfrm>
            <a:off x="7811562" y="1543693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问题发现点</a:t>
            </a:r>
            <a:r>
              <a:rPr lang="en-US" altLang="zh-CN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E71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7330124" y="4482214"/>
            <a:ext cx="4165085" cy="1"/>
          </a:xfrm>
          <a:prstGeom prst="line">
            <a:avLst/>
          </a:prstGeom>
          <a:ln w="19050">
            <a:solidFill>
              <a:srgbClr val="61C1BD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7913570" y="4098367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1C1BD"/>
                </a:solidFill>
                <a:latin typeface="微软雅黑" pitchFamily="34" charset="-122"/>
                <a:ea typeface="微软雅黑" pitchFamily="34" charset="-122"/>
              </a:rPr>
              <a:t>优化建议</a:t>
            </a:r>
          </a:p>
        </p:txBody>
      </p:sp>
      <p:sp>
        <p:nvSpPr>
          <p:cNvPr id="51" name="文本框 21"/>
          <p:cNvSpPr txBox="1"/>
          <p:nvPr/>
        </p:nvSpPr>
        <p:spPr>
          <a:xfrm>
            <a:off x="7310405" y="4585693"/>
            <a:ext cx="44227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根据问题提出相应的优化建议。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Freeform 23"/>
          <p:cNvSpPr>
            <a:spLocks noEditPoints="1"/>
          </p:cNvSpPr>
          <p:nvPr/>
        </p:nvSpPr>
        <p:spPr bwMode="auto">
          <a:xfrm>
            <a:off x="7444972" y="4068535"/>
            <a:ext cx="336572" cy="382209"/>
          </a:xfrm>
          <a:custGeom>
            <a:avLst/>
            <a:gdLst>
              <a:gd name="T0" fmla="*/ 267 w 1738"/>
              <a:gd name="T1" fmla="*/ 1984 h 1984"/>
              <a:gd name="T2" fmla="*/ 0 w 1738"/>
              <a:gd name="T3" fmla="*/ 1723 h 1984"/>
              <a:gd name="T4" fmla="*/ 0 w 1738"/>
              <a:gd name="T5" fmla="*/ 1723 h 1984"/>
              <a:gd name="T6" fmla="*/ 0 w 1738"/>
              <a:gd name="T7" fmla="*/ 261 h 1984"/>
              <a:gd name="T8" fmla="*/ 267 w 1738"/>
              <a:gd name="T9" fmla="*/ 0 h 1984"/>
              <a:gd name="T10" fmla="*/ 267 w 1738"/>
              <a:gd name="T11" fmla="*/ 0 h 1984"/>
              <a:gd name="T12" fmla="*/ 1471 w 1738"/>
              <a:gd name="T13" fmla="*/ 0 h 1984"/>
              <a:gd name="T14" fmla="*/ 1738 w 1738"/>
              <a:gd name="T15" fmla="*/ 261 h 1984"/>
              <a:gd name="T16" fmla="*/ 1738 w 1738"/>
              <a:gd name="T17" fmla="*/ 261 h 1984"/>
              <a:gd name="T18" fmla="*/ 1738 w 1738"/>
              <a:gd name="T19" fmla="*/ 1723 h 1984"/>
              <a:gd name="T20" fmla="*/ 1471 w 1738"/>
              <a:gd name="T21" fmla="*/ 1984 h 1984"/>
              <a:gd name="T22" fmla="*/ 1471 w 1738"/>
              <a:gd name="T23" fmla="*/ 1984 h 1984"/>
              <a:gd name="T24" fmla="*/ 267 w 1738"/>
              <a:gd name="T25" fmla="*/ 1984 h 1984"/>
              <a:gd name="T26" fmla="*/ 171 w 1738"/>
              <a:gd name="T27" fmla="*/ 261 h 1984"/>
              <a:gd name="T28" fmla="*/ 171 w 1738"/>
              <a:gd name="T29" fmla="*/ 1723 h 1984"/>
              <a:gd name="T30" fmla="*/ 267 w 1738"/>
              <a:gd name="T31" fmla="*/ 1817 h 1984"/>
              <a:gd name="T32" fmla="*/ 267 w 1738"/>
              <a:gd name="T33" fmla="*/ 1817 h 1984"/>
              <a:gd name="T34" fmla="*/ 1471 w 1738"/>
              <a:gd name="T35" fmla="*/ 1817 h 1984"/>
              <a:gd name="T36" fmla="*/ 1567 w 1738"/>
              <a:gd name="T37" fmla="*/ 1723 h 1984"/>
              <a:gd name="T38" fmla="*/ 1567 w 1738"/>
              <a:gd name="T39" fmla="*/ 1723 h 1984"/>
              <a:gd name="T40" fmla="*/ 1567 w 1738"/>
              <a:gd name="T41" fmla="*/ 261 h 1984"/>
              <a:gd name="T42" fmla="*/ 1471 w 1738"/>
              <a:gd name="T43" fmla="*/ 167 h 1984"/>
              <a:gd name="T44" fmla="*/ 1471 w 1738"/>
              <a:gd name="T45" fmla="*/ 167 h 1984"/>
              <a:gd name="T46" fmla="*/ 267 w 1738"/>
              <a:gd name="T47" fmla="*/ 167 h 1984"/>
              <a:gd name="T48" fmla="*/ 171 w 1738"/>
              <a:gd name="T49" fmla="*/ 26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8" h="1984">
                <a:moveTo>
                  <a:pt x="267" y="1984"/>
                </a:moveTo>
                <a:cubicBezTo>
                  <a:pt x="120" y="1984"/>
                  <a:pt x="0" y="1867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0" y="0"/>
                  <a:pt x="267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1471" y="0"/>
                  <a:pt x="1471" y="0"/>
                  <a:pt x="1471" y="0"/>
                </a:cubicBezTo>
                <a:cubicBezTo>
                  <a:pt x="1619" y="0"/>
                  <a:pt x="1738" y="117"/>
                  <a:pt x="1738" y="261"/>
                </a:cubicBezTo>
                <a:cubicBezTo>
                  <a:pt x="1738" y="261"/>
                  <a:pt x="1738" y="261"/>
                  <a:pt x="1738" y="261"/>
                </a:cubicBezTo>
                <a:cubicBezTo>
                  <a:pt x="1738" y="1723"/>
                  <a:pt x="1738" y="1723"/>
                  <a:pt x="1738" y="1723"/>
                </a:cubicBezTo>
                <a:cubicBezTo>
                  <a:pt x="1738" y="1867"/>
                  <a:pt x="1619" y="1984"/>
                  <a:pt x="1471" y="1984"/>
                </a:cubicBezTo>
                <a:cubicBezTo>
                  <a:pt x="1471" y="1984"/>
                  <a:pt x="1471" y="1984"/>
                  <a:pt x="1471" y="1984"/>
                </a:cubicBezTo>
                <a:cubicBezTo>
                  <a:pt x="267" y="1984"/>
                  <a:pt x="267" y="1984"/>
                  <a:pt x="267" y="1984"/>
                </a:cubicBezTo>
                <a:close/>
                <a:moveTo>
                  <a:pt x="171" y="261"/>
                </a:moveTo>
                <a:cubicBezTo>
                  <a:pt x="171" y="1723"/>
                  <a:pt x="171" y="1723"/>
                  <a:pt x="171" y="1723"/>
                </a:cubicBezTo>
                <a:cubicBezTo>
                  <a:pt x="171" y="1775"/>
                  <a:pt x="214" y="1817"/>
                  <a:pt x="267" y="1817"/>
                </a:cubicBezTo>
                <a:cubicBezTo>
                  <a:pt x="267" y="1817"/>
                  <a:pt x="267" y="1817"/>
                  <a:pt x="267" y="1817"/>
                </a:cubicBezTo>
                <a:cubicBezTo>
                  <a:pt x="1471" y="1817"/>
                  <a:pt x="1471" y="1817"/>
                  <a:pt x="1471" y="1817"/>
                </a:cubicBezTo>
                <a:cubicBezTo>
                  <a:pt x="1524" y="1817"/>
                  <a:pt x="1567" y="1775"/>
                  <a:pt x="1567" y="1723"/>
                </a:cubicBezTo>
                <a:cubicBezTo>
                  <a:pt x="1567" y="1723"/>
                  <a:pt x="1567" y="1723"/>
                  <a:pt x="1567" y="1723"/>
                </a:cubicBezTo>
                <a:cubicBezTo>
                  <a:pt x="1567" y="261"/>
                  <a:pt x="1567" y="261"/>
                  <a:pt x="1567" y="261"/>
                </a:cubicBezTo>
                <a:cubicBezTo>
                  <a:pt x="1567" y="209"/>
                  <a:pt x="1524" y="167"/>
                  <a:pt x="1471" y="167"/>
                </a:cubicBezTo>
                <a:cubicBezTo>
                  <a:pt x="1471" y="167"/>
                  <a:pt x="1471" y="167"/>
                  <a:pt x="1471" y="167"/>
                </a:cubicBezTo>
                <a:cubicBezTo>
                  <a:pt x="267" y="167"/>
                  <a:pt x="267" y="167"/>
                  <a:pt x="267" y="167"/>
                </a:cubicBezTo>
                <a:cubicBezTo>
                  <a:pt x="214" y="167"/>
                  <a:pt x="171" y="209"/>
                  <a:pt x="171" y="261"/>
                </a:cubicBez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reeform 24"/>
          <p:cNvSpPr>
            <a:spLocks/>
          </p:cNvSpPr>
          <p:nvPr/>
        </p:nvSpPr>
        <p:spPr bwMode="auto">
          <a:xfrm>
            <a:off x="7574771" y="4180840"/>
            <a:ext cx="101128" cy="98535"/>
          </a:xfrm>
          <a:custGeom>
            <a:avLst/>
            <a:gdLst>
              <a:gd name="T0" fmla="*/ 39 w 39"/>
              <a:gd name="T1" fmla="*/ 20 h 38"/>
              <a:gd name="T2" fmla="*/ 19 w 39"/>
              <a:gd name="T3" fmla="*/ 0 h 38"/>
              <a:gd name="T4" fmla="*/ 0 w 39"/>
              <a:gd name="T5" fmla="*/ 31 h 38"/>
              <a:gd name="T6" fmla="*/ 8 w 39"/>
              <a:gd name="T7" fmla="*/ 38 h 38"/>
              <a:gd name="T8" fmla="*/ 39 w 39"/>
              <a:gd name="T9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8">
                <a:moveTo>
                  <a:pt x="39" y="20"/>
                </a:moveTo>
                <a:lnTo>
                  <a:pt x="19" y="0"/>
                </a:lnTo>
                <a:lnTo>
                  <a:pt x="0" y="31"/>
                </a:lnTo>
                <a:lnTo>
                  <a:pt x="8" y="38"/>
                </a:lnTo>
                <a:lnTo>
                  <a:pt x="39" y="20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7632467" y="3974877"/>
            <a:ext cx="256456" cy="249524"/>
          </a:xfrm>
          <a:custGeom>
            <a:avLst/>
            <a:gdLst>
              <a:gd name="T0" fmla="*/ 1553 w 1643"/>
              <a:gd name="T1" fmla="*/ 87 h 1605"/>
              <a:gd name="T2" fmla="*/ 1229 w 1643"/>
              <a:gd name="T3" fmla="*/ 87 h 1605"/>
              <a:gd name="T4" fmla="*/ 1137 w 1643"/>
              <a:gd name="T5" fmla="*/ 177 h 1605"/>
              <a:gd name="T6" fmla="*/ 1461 w 1643"/>
              <a:gd name="T7" fmla="*/ 494 h 1605"/>
              <a:gd name="T8" fmla="*/ 1553 w 1643"/>
              <a:gd name="T9" fmla="*/ 404 h 1605"/>
              <a:gd name="T10" fmla="*/ 1553 w 1643"/>
              <a:gd name="T11" fmla="*/ 87 h 1605"/>
              <a:gd name="T12" fmla="*/ 1387 w 1643"/>
              <a:gd name="T13" fmla="*/ 568 h 1605"/>
              <a:gd name="T14" fmla="*/ 1062 w 1643"/>
              <a:gd name="T15" fmla="*/ 250 h 1605"/>
              <a:gd name="T16" fmla="*/ 0 w 1643"/>
              <a:gd name="T17" fmla="*/ 1288 h 1605"/>
              <a:gd name="T18" fmla="*/ 325 w 1643"/>
              <a:gd name="T19" fmla="*/ 1605 h 1605"/>
              <a:gd name="T20" fmla="*/ 1387 w 1643"/>
              <a:gd name="T21" fmla="*/ 568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3" h="1605">
                <a:moveTo>
                  <a:pt x="1553" y="87"/>
                </a:moveTo>
                <a:cubicBezTo>
                  <a:pt x="1464" y="0"/>
                  <a:pt x="1319" y="0"/>
                  <a:pt x="1229" y="87"/>
                </a:cubicBezTo>
                <a:cubicBezTo>
                  <a:pt x="1137" y="177"/>
                  <a:pt x="1137" y="177"/>
                  <a:pt x="1137" y="177"/>
                </a:cubicBezTo>
                <a:cubicBezTo>
                  <a:pt x="1461" y="494"/>
                  <a:pt x="1461" y="494"/>
                  <a:pt x="1461" y="494"/>
                </a:cubicBezTo>
                <a:cubicBezTo>
                  <a:pt x="1553" y="404"/>
                  <a:pt x="1553" y="404"/>
                  <a:pt x="1553" y="404"/>
                </a:cubicBezTo>
                <a:cubicBezTo>
                  <a:pt x="1643" y="317"/>
                  <a:pt x="1643" y="175"/>
                  <a:pt x="1553" y="87"/>
                </a:cubicBezTo>
                <a:close/>
                <a:moveTo>
                  <a:pt x="1387" y="568"/>
                </a:moveTo>
                <a:cubicBezTo>
                  <a:pt x="1062" y="250"/>
                  <a:pt x="1062" y="250"/>
                  <a:pt x="1062" y="250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325" y="1605"/>
                  <a:pt x="325" y="1605"/>
                  <a:pt x="325" y="1605"/>
                </a:cubicBezTo>
                <a:lnTo>
                  <a:pt x="1387" y="568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Freeform 26"/>
          <p:cNvSpPr>
            <a:spLocks/>
          </p:cNvSpPr>
          <p:nvPr/>
        </p:nvSpPr>
        <p:spPr bwMode="auto">
          <a:xfrm>
            <a:off x="7529783" y="4272891"/>
            <a:ext cx="51342" cy="48490"/>
          </a:xfrm>
          <a:custGeom>
            <a:avLst/>
            <a:gdLst>
              <a:gd name="T0" fmla="*/ 18 w 18"/>
              <a:gd name="T1" fmla="*/ 6 h 17"/>
              <a:gd name="T2" fmla="*/ 11 w 18"/>
              <a:gd name="T3" fmla="*/ 0 h 17"/>
              <a:gd name="T4" fmla="*/ 0 w 18"/>
              <a:gd name="T5" fmla="*/ 17 h 17"/>
              <a:gd name="T6" fmla="*/ 18 w 18"/>
              <a:gd name="T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7">
                <a:moveTo>
                  <a:pt x="18" y="6"/>
                </a:moveTo>
                <a:lnTo>
                  <a:pt x="11" y="0"/>
                </a:lnTo>
                <a:lnTo>
                  <a:pt x="0" y="17"/>
                </a:lnTo>
                <a:lnTo>
                  <a:pt x="18" y="6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Freeform 27"/>
          <p:cNvSpPr>
            <a:spLocks noEditPoints="1"/>
          </p:cNvSpPr>
          <p:nvPr/>
        </p:nvSpPr>
        <p:spPr bwMode="auto">
          <a:xfrm>
            <a:off x="7566864" y="4173060"/>
            <a:ext cx="116945" cy="114092"/>
          </a:xfrm>
          <a:custGeom>
            <a:avLst/>
            <a:gdLst>
              <a:gd name="T0" fmla="*/ 41 w 41"/>
              <a:gd name="T1" fmla="*/ 21 h 40"/>
              <a:gd name="T2" fmla="*/ 9 w 41"/>
              <a:gd name="T3" fmla="*/ 40 h 40"/>
              <a:gd name="T4" fmla="*/ 0 w 41"/>
              <a:gd name="T5" fmla="*/ 31 h 40"/>
              <a:gd name="T6" fmla="*/ 19 w 41"/>
              <a:gd name="T7" fmla="*/ 1 h 40"/>
              <a:gd name="T8" fmla="*/ 20 w 41"/>
              <a:gd name="T9" fmla="*/ 1 h 40"/>
              <a:gd name="T10" fmla="*/ 19 w 41"/>
              <a:gd name="T11" fmla="*/ 1 h 40"/>
              <a:gd name="T12" fmla="*/ 20 w 41"/>
              <a:gd name="T13" fmla="*/ 0 h 40"/>
              <a:gd name="T14" fmla="*/ 41 w 41"/>
              <a:gd name="T15" fmla="*/ 21 h 40"/>
              <a:gd name="T16" fmla="*/ 41 w 41"/>
              <a:gd name="T17" fmla="*/ 21 h 40"/>
              <a:gd name="T18" fmla="*/ 20 w 41"/>
              <a:gd name="T19" fmla="*/ 3 h 40"/>
              <a:gd name="T20" fmla="*/ 2 w 41"/>
              <a:gd name="T21" fmla="*/ 31 h 40"/>
              <a:gd name="T22" fmla="*/ 9 w 41"/>
              <a:gd name="T23" fmla="*/ 38 h 40"/>
              <a:gd name="T24" fmla="*/ 38 w 41"/>
              <a:gd name="T25" fmla="*/ 21 h 40"/>
              <a:gd name="T26" fmla="*/ 20 w 41"/>
              <a:gd name="T27" fmla="*/ 3 h 40"/>
              <a:gd name="T28" fmla="*/ 20 w 41"/>
              <a:gd name="T2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0">
                <a:moveTo>
                  <a:pt x="41" y="21"/>
                </a:moveTo>
                <a:lnTo>
                  <a:pt x="9" y="40"/>
                </a:lnTo>
                <a:lnTo>
                  <a:pt x="0" y="31"/>
                </a:lnTo>
                <a:lnTo>
                  <a:pt x="19" y="1"/>
                </a:lnTo>
                <a:lnTo>
                  <a:pt x="20" y="1"/>
                </a:lnTo>
                <a:lnTo>
                  <a:pt x="19" y="1"/>
                </a:lnTo>
                <a:lnTo>
                  <a:pt x="20" y="0"/>
                </a:lnTo>
                <a:lnTo>
                  <a:pt x="41" y="21"/>
                </a:lnTo>
                <a:lnTo>
                  <a:pt x="41" y="21"/>
                </a:lnTo>
                <a:close/>
                <a:moveTo>
                  <a:pt x="20" y="3"/>
                </a:moveTo>
                <a:lnTo>
                  <a:pt x="2" y="31"/>
                </a:lnTo>
                <a:lnTo>
                  <a:pt x="9" y="38"/>
                </a:lnTo>
                <a:lnTo>
                  <a:pt x="38" y="21"/>
                </a:lnTo>
                <a:lnTo>
                  <a:pt x="20" y="3"/>
                </a:lnTo>
                <a:lnTo>
                  <a:pt x="20" y="3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54646" y="1904471"/>
            <a:ext cx="4824536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页面截图和问题点标注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flipV="1">
            <a:off x="9767614" y="1092570"/>
            <a:ext cx="0" cy="356199"/>
          </a:xfrm>
          <a:prstGeom prst="straightConnector1">
            <a:avLst/>
          </a:prstGeom>
          <a:noFill/>
          <a:ln w="19050">
            <a:solidFill>
              <a:srgbClr val="FF0000"/>
            </a:solidFill>
            <a:prstDash val="sysDash"/>
            <a:round/>
            <a:headEnd/>
            <a:tailEnd type="arrow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Box 5"/>
          <p:cNvSpPr txBox="1"/>
          <p:nvPr/>
        </p:nvSpPr>
        <p:spPr>
          <a:xfrm>
            <a:off x="8034442" y="907319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问题严重级别图标，用以说明该问题点的严重程度</a:t>
            </a:r>
            <a:endParaRPr lang="zh-CN" altLang="en-US" sz="12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99662" y="1556792"/>
            <a:ext cx="900000" cy="288032"/>
          </a:xfrm>
          <a:prstGeom prst="roundRect">
            <a:avLst/>
          </a:prstGeom>
          <a:solidFill>
            <a:srgbClr val="FF0000"/>
          </a:solidFill>
          <a:ln w="15875" cmpd="dbl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93256" y="1473779"/>
            <a:ext cx="1078413" cy="49905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6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16"/>
          <p:cNvSpPr>
            <a:spLocks noChangeArrowheads="1"/>
          </p:cNvSpPr>
          <p:nvPr/>
        </p:nvSpPr>
        <p:spPr bwMode="auto">
          <a:xfrm>
            <a:off x="1128331" y="836712"/>
            <a:ext cx="10799523" cy="3312368"/>
          </a:xfrm>
          <a:prstGeom prst="rect">
            <a:avLst/>
          </a:prstGeom>
          <a:solidFill>
            <a:srgbClr val="EBF9F5"/>
          </a:solidFill>
          <a:ln>
            <a:noFill/>
          </a:ln>
          <a:extLst/>
        </p:spPr>
        <p:txBody>
          <a:bodyPr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defRPr kumimoji="1" sz="1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17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defTabSz="328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1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3388" y="115888"/>
            <a:ext cx="9694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问题概述（横版）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02918" y="1056407"/>
            <a:ext cx="4824536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页面截图和问题点标注</a:t>
            </a:r>
            <a:endParaRPr lang="zh-CN" altLang="en-US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5"/>
          <p:cNvSpPr txBox="1"/>
          <p:nvPr/>
        </p:nvSpPr>
        <p:spPr>
          <a:xfrm>
            <a:off x="1135764" y="4810190"/>
            <a:ext cx="439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描述在专家评估过程中发现的问题点。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Freeform 27"/>
          <p:cNvSpPr>
            <a:spLocks noEditPoints="1"/>
          </p:cNvSpPr>
          <p:nvPr/>
        </p:nvSpPr>
        <p:spPr bwMode="auto">
          <a:xfrm>
            <a:off x="1200452" y="4409335"/>
            <a:ext cx="385417" cy="315185"/>
          </a:xfrm>
          <a:custGeom>
            <a:avLst/>
            <a:gdLst>
              <a:gd name="T0" fmla="*/ 60 w 149"/>
              <a:gd name="T1" fmla="*/ 62 h 122"/>
              <a:gd name="T2" fmla="*/ 91 w 149"/>
              <a:gd name="T3" fmla="*/ 31 h 122"/>
              <a:gd name="T4" fmla="*/ 60 w 149"/>
              <a:gd name="T5" fmla="*/ 0 h 122"/>
              <a:gd name="T6" fmla="*/ 29 w 149"/>
              <a:gd name="T7" fmla="*/ 31 h 122"/>
              <a:gd name="T8" fmla="*/ 60 w 149"/>
              <a:gd name="T9" fmla="*/ 62 h 122"/>
              <a:gd name="T10" fmla="*/ 76 w 149"/>
              <a:gd name="T11" fmla="*/ 64 h 122"/>
              <a:gd name="T12" fmla="*/ 60 w 149"/>
              <a:gd name="T13" fmla="*/ 83 h 122"/>
              <a:gd name="T14" fmla="*/ 44 w 149"/>
              <a:gd name="T15" fmla="*/ 64 h 122"/>
              <a:gd name="T16" fmla="*/ 0 w 149"/>
              <a:gd name="T17" fmla="*/ 122 h 122"/>
              <a:gd name="T18" fmla="*/ 60 w 149"/>
              <a:gd name="T19" fmla="*/ 122 h 122"/>
              <a:gd name="T20" fmla="*/ 60 w 149"/>
              <a:gd name="T21" fmla="*/ 122 h 122"/>
              <a:gd name="T22" fmla="*/ 120 w 149"/>
              <a:gd name="T23" fmla="*/ 122 h 122"/>
              <a:gd name="T24" fmla="*/ 76 w 149"/>
              <a:gd name="T25" fmla="*/ 64 h 122"/>
              <a:gd name="T26" fmla="*/ 109 w 149"/>
              <a:gd name="T27" fmla="*/ 28 h 122"/>
              <a:gd name="T28" fmla="*/ 90 w 149"/>
              <a:gd name="T29" fmla="*/ 53 h 122"/>
              <a:gd name="T30" fmla="*/ 98 w 149"/>
              <a:gd name="T31" fmla="*/ 54 h 122"/>
              <a:gd name="T32" fmla="*/ 124 w 149"/>
              <a:gd name="T33" fmla="*/ 28 h 122"/>
              <a:gd name="T34" fmla="*/ 98 w 149"/>
              <a:gd name="T35" fmla="*/ 2 h 122"/>
              <a:gd name="T36" fmla="*/ 90 w 149"/>
              <a:gd name="T37" fmla="*/ 3 h 122"/>
              <a:gd name="T38" fmla="*/ 109 w 149"/>
              <a:gd name="T39" fmla="*/ 28 h 122"/>
              <a:gd name="T40" fmla="*/ 111 w 149"/>
              <a:gd name="T41" fmla="*/ 56 h 122"/>
              <a:gd name="T42" fmla="*/ 108 w 149"/>
              <a:gd name="T43" fmla="*/ 60 h 122"/>
              <a:gd name="T44" fmla="*/ 133 w 149"/>
              <a:gd name="T45" fmla="*/ 106 h 122"/>
              <a:gd name="T46" fmla="*/ 149 w 149"/>
              <a:gd name="T47" fmla="*/ 106 h 122"/>
              <a:gd name="T48" fmla="*/ 111 w 149"/>
              <a:gd name="T49" fmla="*/ 5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122">
                <a:moveTo>
                  <a:pt x="60" y="62"/>
                </a:moveTo>
                <a:cubicBezTo>
                  <a:pt x="77" y="62"/>
                  <a:pt x="91" y="48"/>
                  <a:pt x="91" y="31"/>
                </a:cubicBezTo>
                <a:cubicBezTo>
                  <a:pt x="91" y="13"/>
                  <a:pt x="77" y="0"/>
                  <a:pt x="60" y="0"/>
                </a:cubicBezTo>
                <a:cubicBezTo>
                  <a:pt x="43" y="0"/>
                  <a:pt x="29" y="13"/>
                  <a:pt x="29" y="31"/>
                </a:cubicBezTo>
                <a:cubicBezTo>
                  <a:pt x="29" y="48"/>
                  <a:pt x="43" y="62"/>
                  <a:pt x="60" y="62"/>
                </a:cubicBezTo>
                <a:moveTo>
                  <a:pt x="76" y="64"/>
                </a:moveTo>
                <a:cubicBezTo>
                  <a:pt x="60" y="83"/>
                  <a:pt x="60" y="83"/>
                  <a:pt x="60" y="83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4"/>
                  <a:pt x="10" y="63"/>
                  <a:pt x="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0" y="63"/>
                  <a:pt x="76" y="64"/>
                  <a:pt x="76" y="64"/>
                </a:cubicBezTo>
                <a:moveTo>
                  <a:pt x="109" y="28"/>
                </a:moveTo>
                <a:cubicBezTo>
                  <a:pt x="109" y="40"/>
                  <a:pt x="101" y="50"/>
                  <a:pt x="90" y="53"/>
                </a:cubicBezTo>
                <a:cubicBezTo>
                  <a:pt x="93" y="54"/>
                  <a:pt x="96" y="54"/>
                  <a:pt x="98" y="54"/>
                </a:cubicBezTo>
                <a:cubicBezTo>
                  <a:pt x="113" y="54"/>
                  <a:pt x="124" y="43"/>
                  <a:pt x="124" y="28"/>
                </a:cubicBezTo>
                <a:cubicBezTo>
                  <a:pt x="124" y="14"/>
                  <a:pt x="113" y="2"/>
                  <a:pt x="98" y="2"/>
                </a:cubicBezTo>
                <a:cubicBezTo>
                  <a:pt x="96" y="2"/>
                  <a:pt x="93" y="3"/>
                  <a:pt x="90" y="3"/>
                </a:cubicBezTo>
                <a:cubicBezTo>
                  <a:pt x="101" y="7"/>
                  <a:pt x="109" y="17"/>
                  <a:pt x="109" y="28"/>
                </a:cubicBezTo>
                <a:moveTo>
                  <a:pt x="111" y="56"/>
                </a:moveTo>
                <a:cubicBezTo>
                  <a:pt x="108" y="60"/>
                  <a:pt x="108" y="60"/>
                  <a:pt x="108" y="60"/>
                </a:cubicBezTo>
                <a:cubicBezTo>
                  <a:pt x="117" y="65"/>
                  <a:pt x="129" y="77"/>
                  <a:pt x="133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1" y="56"/>
                  <a:pt x="111" y="56"/>
                  <a:pt x="111" y="56"/>
                </a:cubicBezTo>
              </a:path>
            </a:pathLst>
          </a:custGeom>
          <a:solidFill>
            <a:srgbClr val="FE712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127247" y="4774021"/>
            <a:ext cx="4165200" cy="1"/>
          </a:xfrm>
          <a:prstGeom prst="line">
            <a:avLst/>
          </a:prstGeom>
          <a:ln w="19050">
            <a:solidFill>
              <a:srgbClr val="FE712C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8"/>
          <p:cNvSpPr txBox="1"/>
          <p:nvPr/>
        </p:nvSpPr>
        <p:spPr>
          <a:xfrm>
            <a:off x="1656170" y="4413244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问题发现点</a:t>
            </a:r>
            <a:r>
              <a:rPr lang="en-US" altLang="zh-CN" b="1" smtClean="0">
                <a:solidFill>
                  <a:srgbClr val="FE71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FE712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660714" y="4728425"/>
            <a:ext cx="4165085" cy="1"/>
          </a:xfrm>
          <a:prstGeom prst="line">
            <a:avLst/>
          </a:prstGeom>
          <a:ln w="19050">
            <a:solidFill>
              <a:srgbClr val="61C1BD"/>
            </a:solidFill>
            <a:headEnd type="oval"/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20"/>
          <p:cNvSpPr txBox="1"/>
          <p:nvPr/>
        </p:nvSpPr>
        <p:spPr>
          <a:xfrm>
            <a:off x="7244160" y="4344578"/>
            <a:ext cx="157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1C1BD"/>
                </a:solidFill>
                <a:latin typeface="微软雅黑" pitchFamily="34" charset="-122"/>
                <a:ea typeface="微软雅黑" pitchFamily="34" charset="-122"/>
              </a:rPr>
              <a:t>优化建议</a:t>
            </a:r>
          </a:p>
        </p:txBody>
      </p:sp>
      <p:sp>
        <p:nvSpPr>
          <p:cNvPr id="43" name="文本框 21"/>
          <p:cNvSpPr txBox="1"/>
          <p:nvPr/>
        </p:nvSpPr>
        <p:spPr>
          <a:xfrm>
            <a:off x="6640995" y="4831904"/>
            <a:ext cx="44227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微软雅黑" panose="020B0503020204020204" pitchFamily="34" charset="-122"/>
              <a:buChar char="›"/>
              <a:defRPr sz="16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根据问题提出相应的优化建议。</a:t>
            </a:r>
            <a:endParaRPr lang="zh-CN" altLang="en-US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23"/>
          <p:cNvSpPr>
            <a:spLocks noEditPoints="1"/>
          </p:cNvSpPr>
          <p:nvPr/>
        </p:nvSpPr>
        <p:spPr bwMode="auto">
          <a:xfrm>
            <a:off x="6775562" y="4314746"/>
            <a:ext cx="336572" cy="382209"/>
          </a:xfrm>
          <a:custGeom>
            <a:avLst/>
            <a:gdLst>
              <a:gd name="T0" fmla="*/ 267 w 1738"/>
              <a:gd name="T1" fmla="*/ 1984 h 1984"/>
              <a:gd name="T2" fmla="*/ 0 w 1738"/>
              <a:gd name="T3" fmla="*/ 1723 h 1984"/>
              <a:gd name="T4" fmla="*/ 0 w 1738"/>
              <a:gd name="T5" fmla="*/ 1723 h 1984"/>
              <a:gd name="T6" fmla="*/ 0 w 1738"/>
              <a:gd name="T7" fmla="*/ 261 h 1984"/>
              <a:gd name="T8" fmla="*/ 267 w 1738"/>
              <a:gd name="T9" fmla="*/ 0 h 1984"/>
              <a:gd name="T10" fmla="*/ 267 w 1738"/>
              <a:gd name="T11" fmla="*/ 0 h 1984"/>
              <a:gd name="T12" fmla="*/ 1471 w 1738"/>
              <a:gd name="T13" fmla="*/ 0 h 1984"/>
              <a:gd name="T14" fmla="*/ 1738 w 1738"/>
              <a:gd name="T15" fmla="*/ 261 h 1984"/>
              <a:gd name="T16" fmla="*/ 1738 w 1738"/>
              <a:gd name="T17" fmla="*/ 261 h 1984"/>
              <a:gd name="T18" fmla="*/ 1738 w 1738"/>
              <a:gd name="T19" fmla="*/ 1723 h 1984"/>
              <a:gd name="T20" fmla="*/ 1471 w 1738"/>
              <a:gd name="T21" fmla="*/ 1984 h 1984"/>
              <a:gd name="T22" fmla="*/ 1471 w 1738"/>
              <a:gd name="T23" fmla="*/ 1984 h 1984"/>
              <a:gd name="T24" fmla="*/ 267 w 1738"/>
              <a:gd name="T25" fmla="*/ 1984 h 1984"/>
              <a:gd name="T26" fmla="*/ 171 w 1738"/>
              <a:gd name="T27" fmla="*/ 261 h 1984"/>
              <a:gd name="T28" fmla="*/ 171 w 1738"/>
              <a:gd name="T29" fmla="*/ 1723 h 1984"/>
              <a:gd name="T30" fmla="*/ 267 w 1738"/>
              <a:gd name="T31" fmla="*/ 1817 h 1984"/>
              <a:gd name="T32" fmla="*/ 267 w 1738"/>
              <a:gd name="T33" fmla="*/ 1817 h 1984"/>
              <a:gd name="T34" fmla="*/ 1471 w 1738"/>
              <a:gd name="T35" fmla="*/ 1817 h 1984"/>
              <a:gd name="T36" fmla="*/ 1567 w 1738"/>
              <a:gd name="T37" fmla="*/ 1723 h 1984"/>
              <a:gd name="T38" fmla="*/ 1567 w 1738"/>
              <a:gd name="T39" fmla="*/ 1723 h 1984"/>
              <a:gd name="T40" fmla="*/ 1567 w 1738"/>
              <a:gd name="T41" fmla="*/ 261 h 1984"/>
              <a:gd name="T42" fmla="*/ 1471 w 1738"/>
              <a:gd name="T43" fmla="*/ 167 h 1984"/>
              <a:gd name="T44" fmla="*/ 1471 w 1738"/>
              <a:gd name="T45" fmla="*/ 167 h 1984"/>
              <a:gd name="T46" fmla="*/ 267 w 1738"/>
              <a:gd name="T47" fmla="*/ 167 h 1984"/>
              <a:gd name="T48" fmla="*/ 171 w 1738"/>
              <a:gd name="T49" fmla="*/ 261 h 1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8" h="1984">
                <a:moveTo>
                  <a:pt x="267" y="1984"/>
                </a:moveTo>
                <a:cubicBezTo>
                  <a:pt x="120" y="1984"/>
                  <a:pt x="0" y="1867"/>
                  <a:pt x="0" y="1723"/>
                </a:cubicBezTo>
                <a:cubicBezTo>
                  <a:pt x="0" y="1723"/>
                  <a:pt x="0" y="1723"/>
                  <a:pt x="0" y="1723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0" y="0"/>
                  <a:pt x="267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1471" y="0"/>
                  <a:pt x="1471" y="0"/>
                  <a:pt x="1471" y="0"/>
                </a:cubicBezTo>
                <a:cubicBezTo>
                  <a:pt x="1619" y="0"/>
                  <a:pt x="1738" y="117"/>
                  <a:pt x="1738" y="261"/>
                </a:cubicBezTo>
                <a:cubicBezTo>
                  <a:pt x="1738" y="261"/>
                  <a:pt x="1738" y="261"/>
                  <a:pt x="1738" y="261"/>
                </a:cubicBezTo>
                <a:cubicBezTo>
                  <a:pt x="1738" y="1723"/>
                  <a:pt x="1738" y="1723"/>
                  <a:pt x="1738" y="1723"/>
                </a:cubicBezTo>
                <a:cubicBezTo>
                  <a:pt x="1738" y="1867"/>
                  <a:pt x="1619" y="1984"/>
                  <a:pt x="1471" y="1984"/>
                </a:cubicBezTo>
                <a:cubicBezTo>
                  <a:pt x="1471" y="1984"/>
                  <a:pt x="1471" y="1984"/>
                  <a:pt x="1471" y="1984"/>
                </a:cubicBezTo>
                <a:cubicBezTo>
                  <a:pt x="267" y="1984"/>
                  <a:pt x="267" y="1984"/>
                  <a:pt x="267" y="1984"/>
                </a:cubicBezTo>
                <a:close/>
                <a:moveTo>
                  <a:pt x="171" y="261"/>
                </a:moveTo>
                <a:cubicBezTo>
                  <a:pt x="171" y="1723"/>
                  <a:pt x="171" y="1723"/>
                  <a:pt x="171" y="1723"/>
                </a:cubicBezTo>
                <a:cubicBezTo>
                  <a:pt x="171" y="1775"/>
                  <a:pt x="214" y="1817"/>
                  <a:pt x="267" y="1817"/>
                </a:cubicBezTo>
                <a:cubicBezTo>
                  <a:pt x="267" y="1817"/>
                  <a:pt x="267" y="1817"/>
                  <a:pt x="267" y="1817"/>
                </a:cubicBezTo>
                <a:cubicBezTo>
                  <a:pt x="1471" y="1817"/>
                  <a:pt x="1471" y="1817"/>
                  <a:pt x="1471" y="1817"/>
                </a:cubicBezTo>
                <a:cubicBezTo>
                  <a:pt x="1524" y="1817"/>
                  <a:pt x="1567" y="1775"/>
                  <a:pt x="1567" y="1723"/>
                </a:cubicBezTo>
                <a:cubicBezTo>
                  <a:pt x="1567" y="1723"/>
                  <a:pt x="1567" y="1723"/>
                  <a:pt x="1567" y="1723"/>
                </a:cubicBezTo>
                <a:cubicBezTo>
                  <a:pt x="1567" y="261"/>
                  <a:pt x="1567" y="261"/>
                  <a:pt x="1567" y="261"/>
                </a:cubicBezTo>
                <a:cubicBezTo>
                  <a:pt x="1567" y="209"/>
                  <a:pt x="1524" y="167"/>
                  <a:pt x="1471" y="167"/>
                </a:cubicBezTo>
                <a:cubicBezTo>
                  <a:pt x="1471" y="167"/>
                  <a:pt x="1471" y="167"/>
                  <a:pt x="1471" y="167"/>
                </a:cubicBezTo>
                <a:cubicBezTo>
                  <a:pt x="267" y="167"/>
                  <a:pt x="267" y="167"/>
                  <a:pt x="267" y="167"/>
                </a:cubicBezTo>
                <a:cubicBezTo>
                  <a:pt x="214" y="167"/>
                  <a:pt x="171" y="209"/>
                  <a:pt x="171" y="261"/>
                </a:cubicBez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Freeform 24"/>
          <p:cNvSpPr>
            <a:spLocks/>
          </p:cNvSpPr>
          <p:nvPr/>
        </p:nvSpPr>
        <p:spPr bwMode="auto">
          <a:xfrm>
            <a:off x="6905361" y="4427051"/>
            <a:ext cx="101128" cy="98535"/>
          </a:xfrm>
          <a:custGeom>
            <a:avLst/>
            <a:gdLst>
              <a:gd name="T0" fmla="*/ 39 w 39"/>
              <a:gd name="T1" fmla="*/ 20 h 38"/>
              <a:gd name="T2" fmla="*/ 19 w 39"/>
              <a:gd name="T3" fmla="*/ 0 h 38"/>
              <a:gd name="T4" fmla="*/ 0 w 39"/>
              <a:gd name="T5" fmla="*/ 31 h 38"/>
              <a:gd name="T6" fmla="*/ 8 w 39"/>
              <a:gd name="T7" fmla="*/ 38 h 38"/>
              <a:gd name="T8" fmla="*/ 39 w 39"/>
              <a:gd name="T9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8">
                <a:moveTo>
                  <a:pt x="39" y="20"/>
                </a:moveTo>
                <a:lnTo>
                  <a:pt x="19" y="0"/>
                </a:lnTo>
                <a:lnTo>
                  <a:pt x="0" y="31"/>
                </a:lnTo>
                <a:lnTo>
                  <a:pt x="8" y="38"/>
                </a:lnTo>
                <a:lnTo>
                  <a:pt x="39" y="20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25"/>
          <p:cNvSpPr>
            <a:spLocks noEditPoints="1"/>
          </p:cNvSpPr>
          <p:nvPr/>
        </p:nvSpPr>
        <p:spPr bwMode="auto">
          <a:xfrm>
            <a:off x="6963057" y="4221088"/>
            <a:ext cx="256456" cy="249524"/>
          </a:xfrm>
          <a:custGeom>
            <a:avLst/>
            <a:gdLst>
              <a:gd name="T0" fmla="*/ 1553 w 1643"/>
              <a:gd name="T1" fmla="*/ 87 h 1605"/>
              <a:gd name="T2" fmla="*/ 1229 w 1643"/>
              <a:gd name="T3" fmla="*/ 87 h 1605"/>
              <a:gd name="T4" fmla="*/ 1137 w 1643"/>
              <a:gd name="T5" fmla="*/ 177 h 1605"/>
              <a:gd name="T6" fmla="*/ 1461 w 1643"/>
              <a:gd name="T7" fmla="*/ 494 h 1605"/>
              <a:gd name="T8" fmla="*/ 1553 w 1643"/>
              <a:gd name="T9" fmla="*/ 404 h 1605"/>
              <a:gd name="T10" fmla="*/ 1553 w 1643"/>
              <a:gd name="T11" fmla="*/ 87 h 1605"/>
              <a:gd name="T12" fmla="*/ 1387 w 1643"/>
              <a:gd name="T13" fmla="*/ 568 h 1605"/>
              <a:gd name="T14" fmla="*/ 1062 w 1643"/>
              <a:gd name="T15" fmla="*/ 250 h 1605"/>
              <a:gd name="T16" fmla="*/ 0 w 1643"/>
              <a:gd name="T17" fmla="*/ 1288 h 1605"/>
              <a:gd name="T18" fmla="*/ 325 w 1643"/>
              <a:gd name="T19" fmla="*/ 1605 h 1605"/>
              <a:gd name="T20" fmla="*/ 1387 w 1643"/>
              <a:gd name="T21" fmla="*/ 568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3" h="1605">
                <a:moveTo>
                  <a:pt x="1553" y="87"/>
                </a:moveTo>
                <a:cubicBezTo>
                  <a:pt x="1464" y="0"/>
                  <a:pt x="1319" y="0"/>
                  <a:pt x="1229" y="87"/>
                </a:cubicBezTo>
                <a:cubicBezTo>
                  <a:pt x="1137" y="177"/>
                  <a:pt x="1137" y="177"/>
                  <a:pt x="1137" y="177"/>
                </a:cubicBezTo>
                <a:cubicBezTo>
                  <a:pt x="1461" y="494"/>
                  <a:pt x="1461" y="494"/>
                  <a:pt x="1461" y="494"/>
                </a:cubicBezTo>
                <a:cubicBezTo>
                  <a:pt x="1553" y="404"/>
                  <a:pt x="1553" y="404"/>
                  <a:pt x="1553" y="404"/>
                </a:cubicBezTo>
                <a:cubicBezTo>
                  <a:pt x="1643" y="317"/>
                  <a:pt x="1643" y="175"/>
                  <a:pt x="1553" y="87"/>
                </a:cubicBezTo>
                <a:close/>
                <a:moveTo>
                  <a:pt x="1387" y="568"/>
                </a:moveTo>
                <a:cubicBezTo>
                  <a:pt x="1062" y="250"/>
                  <a:pt x="1062" y="250"/>
                  <a:pt x="1062" y="250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325" y="1605"/>
                  <a:pt x="325" y="1605"/>
                  <a:pt x="325" y="1605"/>
                </a:cubicBezTo>
                <a:lnTo>
                  <a:pt x="1387" y="568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Freeform 26"/>
          <p:cNvSpPr>
            <a:spLocks/>
          </p:cNvSpPr>
          <p:nvPr/>
        </p:nvSpPr>
        <p:spPr bwMode="auto">
          <a:xfrm>
            <a:off x="6860373" y="4519102"/>
            <a:ext cx="51342" cy="48490"/>
          </a:xfrm>
          <a:custGeom>
            <a:avLst/>
            <a:gdLst>
              <a:gd name="T0" fmla="*/ 18 w 18"/>
              <a:gd name="T1" fmla="*/ 6 h 17"/>
              <a:gd name="T2" fmla="*/ 11 w 18"/>
              <a:gd name="T3" fmla="*/ 0 h 17"/>
              <a:gd name="T4" fmla="*/ 0 w 18"/>
              <a:gd name="T5" fmla="*/ 17 h 17"/>
              <a:gd name="T6" fmla="*/ 18 w 18"/>
              <a:gd name="T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7">
                <a:moveTo>
                  <a:pt x="18" y="6"/>
                </a:moveTo>
                <a:lnTo>
                  <a:pt x="11" y="0"/>
                </a:lnTo>
                <a:lnTo>
                  <a:pt x="0" y="17"/>
                </a:lnTo>
                <a:lnTo>
                  <a:pt x="18" y="6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27"/>
          <p:cNvSpPr>
            <a:spLocks noEditPoints="1"/>
          </p:cNvSpPr>
          <p:nvPr/>
        </p:nvSpPr>
        <p:spPr bwMode="auto">
          <a:xfrm>
            <a:off x="6897454" y="4419271"/>
            <a:ext cx="116945" cy="114092"/>
          </a:xfrm>
          <a:custGeom>
            <a:avLst/>
            <a:gdLst>
              <a:gd name="T0" fmla="*/ 41 w 41"/>
              <a:gd name="T1" fmla="*/ 21 h 40"/>
              <a:gd name="T2" fmla="*/ 9 w 41"/>
              <a:gd name="T3" fmla="*/ 40 h 40"/>
              <a:gd name="T4" fmla="*/ 0 w 41"/>
              <a:gd name="T5" fmla="*/ 31 h 40"/>
              <a:gd name="T6" fmla="*/ 19 w 41"/>
              <a:gd name="T7" fmla="*/ 1 h 40"/>
              <a:gd name="T8" fmla="*/ 20 w 41"/>
              <a:gd name="T9" fmla="*/ 1 h 40"/>
              <a:gd name="T10" fmla="*/ 19 w 41"/>
              <a:gd name="T11" fmla="*/ 1 h 40"/>
              <a:gd name="T12" fmla="*/ 20 w 41"/>
              <a:gd name="T13" fmla="*/ 0 h 40"/>
              <a:gd name="T14" fmla="*/ 41 w 41"/>
              <a:gd name="T15" fmla="*/ 21 h 40"/>
              <a:gd name="T16" fmla="*/ 41 w 41"/>
              <a:gd name="T17" fmla="*/ 21 h 40"/>
              <a:gd name="T18" fmla="*/ 20 w 41"/>
              <a:gd name="T19" fmla="*/ 3 h 40"/>
              <a:gd name="T20" fmla="*/ 2 w 41"/>
              <a:gd name="T21" fmla="*/ 31 h 40"/>
              <a:gd name="T22" fmla="*/ 9 w 41"/>
              <a:gd name="T23" fmla="*/ 38 h 40"/>
              <a:gd name="T24" fmla="*/ 38 w 41"/>
              <a:gd name="T25" fmla="*/ 21 h 40"/>
              <a:gd name="T26" fmla="*/ 20 w 41"/>
              <a:gd name="T27" fmla="*/ 3 h 40"/>
              <a:gd name="T28" fmla="*/ 20 w 41"/>
              <a:gd name="T29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40">
                <a:moveTo>
                  <a:pt x="41" y="21"/>
                </a:moveTo>
                <a:lnTo>
                  <a:pt x="9" y="40"/>
                </a:lnTo>
                <a:lnTo>
                  <a:pt x="0" y="31"/>
                </a:lnTo>
                <a:lnTo>
                  <a:pt x="19" y="1"/>
                </a:lnTo>
                <a:lnTo>
                  <a:pt x="20" y="1"/>
                </a:lnTo>
                <a:lnTo>
                  <a:pt x="19" y="1"/>
                </a:lnTo>
                <a:lnTo>
                  <a:pt x="20" y="0"/>
                </a:lnTo>
                <a:lnTo>
                  <a:pt x="41" y="21"/>
                </a:lnTo>
                <a:lnTo>
                  <a:pt x="41" y="21"/>
                </a:lnTo>
                <a:close/>
                <a:moveTo>
                  <a:pt x="20" y="3"/>
                </a:moveTo>
                <a:lnTo>
                  <a:pt x="2" y="31"/>
                </a:lnTo>
                <a:lnTo>
                  <a:pt x="9" y="38"/>
                </a:lnTo>
                <a:lnTo>
                  <a:pt x="38" y="21"/>
                </a:lnTo>
                <a:lnTo>
                  <a:pt x="20" y="3"/>
                </a:lnTo>
                <a:lnTo>
                  <a:pt x="20" y="3"/>
                </a:lnTo>
                <a:close/>
              </a:path>
            </a:pathLst>
          </a:custGeom>
          <a:solidFill>
            <a:srgbClr val="61C1B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42878" y="4437112"/>
            <a:ext cx="900000" cy="288032"/>
          </a:xfrm>
          <a:prstGeom prst="roundRect">
            <a:avLst/>
          </a:prstGeom>
          <a:solidFill>
            <a:srgbClr val="FF0000"/>
          </a:solidFill>
          <a:ln w="15875" cmpd="dbl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61C1B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68ACB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64BE9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B2DEEC"/>
          </a:solidFill>
          <a:ln w="9525">
            <a:noFill/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Freeform 19"/>
          <p:cNvSpPr>
            <a:spLocks/>
          </p:cNvSpPr>
          <p:nvPr/>
        </p:nvSpPr>
        <p:spPr bwMode="auto">
          <a:xfrm>
            <a:off x="6297613" y="3757613"/>
            <a:ext cx="49213" cy="50800"/>
          </a:xfrm>
          <a:custGeom>
            <a:avLst/>
            <a:gdLst>
              <a:gd name="T0" fmla="*/ 16 w 19"/>
              <a:gd name="T1" fmla="*/ 3 h 19"/>
              <a:gd name="T2" fmla="*/ 16 w 19"/>
              <a:gd name="T3" fmla="*/ 16 h 19"/>
              <a:gd name="T4" fmla="*/ 4 w 19"/>
              <a:gd name="T5" fmla="*/ 16 h 19"/>
              <a:gd name="T6" fmla="*/ 4 w 19"/>
              <a:gd name="T7" fmla="*/ 3 h 19"/>
              <a:gd name="T8" fmla="*/ 16 w 19"/>
              <a:gd name="T9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6" y="3"/>
                </a:moveTo>
                <a:cubicBezTo>
                  <a:pt x="19" y="7"/>
                  <a:pt x="19" y="12"/>
                  <a:pt x="16" y="16"/>
                </a:cubicBezTo>
                <a:cubicBezTo>
                  <a:pt x="13" y="19"/>
                  <a:pt x="7" y="19"/>
                  <a:pt x="4" y="16"/>
                </a:cubicBezTo>
                <a:cubicBezTo>
                  <a:pt x="0" y="12"/>
                  <a:pt x="0" y="7"/>
                  <a:pt x="4" y="3"/>
                </a:cubicBezTo>
                <a:cubicBezTo>
                  <a:pt x="7" y="0"/>
                  <a:pt x="13" y="0"/>
                  <a:pt x="16" y="3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2" name="Freeform 21"/>
          <p:cNvSpPr>
            <a:spLocks/>
          </p:cNvSpPr>
          <p:nvPr/>
        </p:nvSpPr>
        <p:spPr bwMode="auto">
          <a:xfrm>
            <a:off x="8972550" y="5848350"/>
            <a:ext cx="49213" cy="50800"/>
          </a:xfrm>
          <a:custGeom>
            <a:avLst/>
            <a:gdLst>
              <a:gd name="T0" fmla="*/ 15 w 19"/>
              <a:gd name="T1" fmla="*/ 15 h 19"/>
              <a:gd name="T2" fmla="*/ 15 w 19"/>
              <a:gd name="T3" fmla="*/ 3 h 19"/>
              <a:gd name="T4" fmla="*/ 3 w 19"/>
              <a:gd name="T5" fmla="*/ 3 h 19"/>
              <a:gd name="T6" fmla="*/ 3 w 19"/>
              <a:gd name="T7" fmla="*/ 15 h 19"/>
              <a:gd name="T8" fmla="*/ 15 w 19"/>
              <a:gd name="T9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5" y="15"/>
                </a:moveTo>
                <a:cubicBezTo>
                  <a:pt x="19" y="12"/>
                  <a:pt x="19" y="6"/>
                  <a:pt x="15" y="3"/>
                </a:cubicBezTo>
                <a:cubicBezTo>
                  <a:pt x="12" y="0"/>
                  <a:pt x="7" y="0"/>
                  <a:pt x="3" y="3"/>
                </a:cubicBezTo>
                <a:cubicBezTo>
                  <a:pt x="0" y="6"/>
                  <a:pt x="0" y="12"/>
                  <a:pt x="3" y="15"/>
                </a:cubicBezTo>
                <a:cubicBezTo>
                  <a:pt x="7" y="19"/>
                  <a:pt x="12" y="19"/>
                  <a:pt x="15" y="15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4" name="Freeform 23"/>
          <p:cNvSpPr>
            <a:spLocks/>
          </p:cNvSpPr>
          <p:nvPr/>
        </p:nvSpPr>
        <p:spPr bwMode="auto">
          <a:xfrm>
            <a:off x="10433050" y="3217863"/>
            <a:ext cx="49213" cy="49213"/>
          </a:xfrm>
          <a:custGeom>
            <a:avLst/>
            <a:gdLst>
              <a:gd name="T0" fmla="*/ 4 w 19"/>
              <a:gd name="T1" fmla="*/ 16 h 19"/>
              <a:gd name="T2" fmla="*/ 4 w 19"/>
              <a:gd name="T3" fmla="*/ 3 h 19"/>
              <a:gd name="T4" fmla="*/ 16 w 19"/>
              <a:gd name="T5" fmla="*/ 3 h 19"/>
              <a:gd name="T6" fmla="*/ 16 w 19"/>
              <a:gd name="T7" fmla="*/ 16 h 19"/>
              <a:gd name="T8" fmla="*/ 4 w 19"/>
              <a:gd name="T9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4" y="16"/>
                </a:moveTo>
                <a:cubicBezTo>
                  <a:pt x="0" y="12"/>
                  <a:pt x="0" y="7"/>
                  <a:pt x="4" y="3"/>
                </a:cubicBezTo>
                <a:cubicBezTo>
                  <a:pt x="7" y="0"/>
                  <a:pt x="12" y="0"/>
                  <a:pt x="16" y="3"/>
                </a:cubicBezTo>
                <a:cubicBezTo>
                  <a:pt x="19" y="7"/>
                  <a:pt x="19" y="12"/>
                  <a:pt x="16" y="16"/>
                </a:cubicBezTo>
                <a:cubicBezTo>
                  <a:pt x="12" y="19"/>
                  <a:pt x="7" y="19"/>
                  <a:pt x="4" y="16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6" name="Freeform 25"/>
          <p:cNvSpPr>
            <a:spLocks/>
          </p:cNvSpPr>
          <p:nvPr/>
        </p:nvSpPr>
        <p:spPr bwMode="auto">
          <a:xfrm>
            <a:off x="7673975" y="984250"/>
            <a:ext cx="49213" cy="50800"/>
          </a:xfrm>
          <a:custGeom>
            <a:avLst/>
            <a:gdLst>
              <a:gd name="T0" fmla="*/ 4 w 19"/>
              <a:gd name="T1" fmla="*/ 3 h 19"/>
              <a:gd name="T2" fmla="*/ 4 w 19"/>
              <a:gd name="T3" fmla="*/ 16 h 19"/>
              <a:gd name="T4" fmla="*/ 16 w 19"/>
              <a:gd name="T5" fmla="*/ 16 h 19"/>
              <a:gd name="T6" fmla="*/ 16 w 19"/>
              <a:gd name="T7" fmla="*/ 3 h 19"/>
              <a:gd name="T8" fmla="*/ 4 w 19"/>
              <a:gd name="T9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4" y="3"/>
                </a:moveTo>
                <a:cubicBezTo>
                  <a:pt x="0" y="7"/>
                  <a:pt x="0" y="12"/>
                  <a:pt x="4" y="16"/>
                </a:cubicBezTo>
                <a:cubicBezTo>
                  <a:pt x="7" y="19"/>
                  <a:pt x="12" y="19"/>
                  <a:pt x="16" y="16"/>
                </a:cubicBezTo>
                <a:cubicBezTo>
                  <a:pt x="19" y="12"/>
                  <a:pt x="19" y="7"/>
                  <a:pt x="16" y="3"/>
                </a:cubicBezTo>
                <a:cubicBezTo>
                  <a:pt x="12" y="0"/>
                  <a:pt x="7" y="0"/>
                  <a:pt x="4" y="3"/>
                </a:cubicBez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4" name="文本框 94"/>
          <p:cNvSpPr txBox="1"/>
          <p:nvPr/>
        </p:nvSpPr>
        <p:spPr>
          <a:xfrm>
            <a:off x="6248696" y="197356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设备版本：</a:t>
            </a:r>
            <a:endParaRPr lang="en-US" altLang="zh-CN" sz="1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设备列表</a:t>
            </a:r>
            <a:endParaRPr lang="zh-CN" altLang="en-US" sz="12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5" name="文本框 95"/>
          <p:cNvSpPr txBox="1"/>
          <p:nvPr/>
        </p:nvSpPr>
        <p:spPr>
          <a:xfrm>
            <a:off x="9437821" y="1764274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APP</a:t>
            </a:r>
            <a:r>
              <a:rPr lang="zh-CN" altLang="en-US" sz="1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版本：</a:t>
            </a:r>
            <a:endParaRPr lang="en-US" altLang="zh-CN" sz="12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版本号</a:t>
            </a:r>
            <a:endParaRPr lang="zh-CN" altLang="en-US" sz="12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" name="文本框 97"/>
          <p:cNvSpPr txBox="1"/>
          <p:nvPr/>
        </p:nvSpPr>
        <p:spPr>
          <a:xfrm>
            <a:off x="9026104" y="476927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功能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多次反复筛查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Freeform 60"/>
          <p:cNvSpPr>
            <a:spLocks/>
          </p:cNvSpPr>
          <p:nvPr/>
        </p:nvSpPr>
        <p:spPr bwMode="auto">
          <a:xfrm>
            <a:off x="1007063" y="3889553"/>
            <a:ext cx="554943" cy="596101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68ACB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9" name="文本框 99"/>
          <p:cNvSpPr txBox="1"/>
          <p:nvPr/>
        </p:nvSpPr>
        <p:spPr>
          <a:xfrm>
            <a:off x="940215" y="4689154"/>
            <a:ext cx="4506919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本次评测发现</a:t>
            </a:r>
            <a:r>
              <a:rPr lang="en-US" altLang="zh-CN" sz="16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个专家评测发现点；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多名用研人员从不同角度进行专家走查；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调用不同品牌、型号的测试终端进行多次反复筛查。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674755" y="4048838"/>
            <a:ext cx="1201990" cy="436817"/>
          </a:xfrm>
          <a:prstGeom prst="roundRect">
            <a:avLst>
              <a:gd name="adj" fmla="val 9938"/>
            </a:avLst>
          </a:prstGeom>
          <a:solidFill>
            <a:srgbClr val="68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7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评估说明</a:t>
            </a:r>
            <a:endParaRPr lang="zh-CN" altLang="en-US" sz="17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等腰三角形 130"/>
          <p:cNvSpPr/>
          <p:nvPr/>
        </p:nvSpPr>
        <p:spPr>
          <a:xfrm rot="16200000">
            <a:off x="1600123" y="4116382"/>
            <a:ext cx="74631" cy="150864"/>
          </a:xfrm>
          <a:prstGeom prst="triangle">
            <a:avLst/>
          </a:prstGeom>
          <a:solidFill>
            <a:srgbClr val="68A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97"/>
          <p:cNvSpPr txBox="1"/>
          <p:nvPr/>
        </p:nvSpPr>
        <p:spPr>
          <a:xfrm>
            <a:off x="6248696" y="476927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多专家评测</a:t>
            </a:r>
            <a:endParaRPr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Freeform 45"/>
          <p:cNvSpPr>
            <a:spLocks noChangeAspect="1" noEditPoints="1"/>
          </p:cNvSpPr>
          <p:nvPr/>
        </p:nvSpPr>
        <p:spPr bwMode="auto">
          <a:xfrm>
            <a:off x="6699090" y="1394047"/>
            <a:ext cx="278276" cy="464405"/>
          </a:xfrm>
          <a:custGeom>
            <a:avLst/>
            <a:gdLst>
              <a:gd name="T0" fmla="*/ 427 w 463"/>
              <a:gd name="T1" fmla="*/ 0 h 773"/>
              <a:gd name="T2" fmla="*/ 42 w 463"/>
              <a:gd name="T3" fmla="*/ 0 h 773"/>
              <a:gd name="T4" fmla="*/ 0 w 463"/>
              <a:gd name="T5" fmla="*/ 35 h 773"/>
              <a:gd name="T6" fmla="*/ 0 w 463"/>
              <a:gd name="T7" fmla="*/ 733 h 773"/>
              <a:gd name="T8" fmla="*/ 42 w 463"/>
              <a:gd name="T9" fmla="*/ 773 h 773"/>
              <a:gd name="T10" fmla="*/ 427 w 463"/>
              <a:gd name="T11" fmla="*/ 773 h 773"/>
              <a:gd name="T12" fmla="*/ 463 w 463"/>
              <a:gd name="T13" fmla="*/ 733 h 773"/>
              <a:gd name="T14" fmla="*/ 463 w 463"/>
              <a:gd name="T15" fmla="*/ 35 h 773"/>
              <a:gd name="T16" fmla="*/ 427 w 463"/>
              <a:gd name="T17" fmla="*/ 0 h 773"/>
              <a:gd name="T18" fmla="*/ 152 w 463"/>
              <a:gd name="T19" fmla="*/ 730 h 773"/>
              <a:gd name="T20" fmla="*/ 139 w 463"/>
              <a:gd name="T21" fmla="*/ 743 h 773"/>
              <a:gd name="T22" fmla="*/ 112 w 463"/>
              <a:gd name="T23" fmla="*/ 743 h 773"/>
              <a:gd name="T24" fmla="*/ 99 w 463"/>
              <a:gd name="T25" fmla="*/ 730 h 773"/>
              <a:gd name="T26" fmla="*/ 99 w 463"/>
              <a:gd name="T27" fmla="*/ 722 h 773"/>
              <a:gd name="T28" fmla="*/ 112 w 463"/>
              <a:gd name="T29" fmla="*/ 709 h 773"/>
              <a:gd name="T30" fmla="*/ 139 w 463"/>
              <a:gd name="T31" fmla="*/ 709 h 773"/>
              <a:gd name="T32" fmla="*/ 152 w 463"/>
              <a:gd name="T33" fmla="*/ 722 h 773"/>
              <a:gd name="T34" fmla="*/ 152 w 463"/>
              <a:gd name="T35" fmla="*/ 730 h 773"/>
              <a:gd name="T36" fmla="*/ 263 w 463"/>
              <a:gd name="T37" fmla="*/ 724 h 773"/>
              <a:gd name="T38" fmla="*/ 247 w 463"/>
              <a:gd name="T39" fmla="*/ 743 h 773"/>
              <a:gd name="T40" fmla="*/ 219 w 463"/>
              <a:gd name="T41" fmla="*/ 743 h 773"/>
              <a:gd name="T42" fmla="*/ 202 w 463"/>
              <a:gd name="T43" fmla="*/ 724 h 773"/>
              <a:gd name="T44" fmla="*/ 202 w 463"/>
              <a:gd name="T45" fmla="*/ 716 h 773"/>
              <a:gd name="T46" fmla="*/ 219 w 463"/>
              <a:gd name="T47" fmla="*/ 699 h 773"/>
              <a:gd name="T48" fmla="*/ 247 w 463"/>
              <a:gd name="T49" fmla="*/ 699 h 773"/>
              <a:gd name="T50" fmla="*/ 263 w 463"/>
              <a:gd name="T51" fmla="*/ 716 h 773"/>
              <a:gd name="T52" fmla="*/ 263 w 463"/>
              <a:gd name="T53" fmla="*/ 724 h 773"/>
              <a:gd name="T54" fmla="*/ 366 w 463"/>
              <a:gd name="T55" fmla="*/ 730 h 773"/>
              <a:gd name="T56" fmla="*/ 354 w 463"/>
              <a:gd name="T57" fmla="*/ 743 h 773"/>
              <a:gd name="T58" fmla="*/ 326 w 463"/>
              <a:gd name="T59" fmla="*/ 743 h 773"/>
              <a:gd name="T60" fmla="*/ 314 w 463"/>
              <a:gd name="T61" fmla="*/ 730 h 773"/>
              <a:gd name="T62" fmla="*/ 314 w 463"/>
              <a:gd name="T63" fmla="*/ 722 h 773"/>
              <a:gd name="T64" fmla="*/ 326 w 463"/>
              <a:gd name="T65" fmla="*/ 709 h 773"/>
              <a:gd name="T66" fmla="*/ 354 w 463"/>
              <a:gd name="T67" fmla="*/ 709 h 773"/>
              <a:gd name="T68" fmla="*/ 366 w 463"/>
              <a:gd name="T69" fmla="*/ 722 h 773"/>
              <a:gd name="T70" fmla="*/ 366 w 463"/>
              <a:gd name="T71" fmla="*/ 730 h 773"/>
              <a:gd name="T72" fmla="*/ 417 w 463"/>
              <a:gd name="T73" fmla="*/ 644 h 773"/>
              <a:gd name="T74" fmla="*/ 394 w 463"/>
              <a:gd name="T75" fmla="*/ 671 h 773"/>
              <a:gd name="T76" fmla="*/ 74 w 463"/>
              <a:gd name="T77" fmla="*/ 671 h 773"/>
              <a:gd name="T78" fmla="*/ 49 w 463"/>
              <a:gd name="T79" fmla="*/ 644 h 773"/>
              <a:gd name="T80" fmla="*/ 49 w 463"/>
              <a:gd name="T81" fmla="*/ 67 h 773"/>
              <a:gd name="T82" fmla="*/ 74 w 463"/>
              <a:gd name="T83" fmla="*/ 46 h 773"/>
              <a:gd name="T84" fmla="*/ 394 w 463"/>
              <a:gd name="T85" fmla="*/ 46 h 773"/>
              <a:gd name="T86" fmla="*/ 417 w 463"/>
              <a:gd name="T87" fmla="*/ 67 h 773"/>
              <a:gd name="T88" fmla="*/ 417 w 463"/>
              <a:gd name="T89" fmla="*/ 644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773">
                <a:moveTo>
                  <a:pt x="427" y="0"/>
                </a:move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7"/>
                  <a:pt x="0" y="35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56"/>
                  <a:pt x="17" y="773"/>
                  <a:pt x="42" y="773"/>
                </a:cubicBezTo>
                <a:cubicBezTo>
                  <a:pt x="427" y="773"/>
                  <a:pt x="427" y="773"/>
                  <a:pt x="427" y="773"/>
                </a:cubicBezTo>
                <a:cubicBezTo>
                  <a:pt x="448" y="773"/>
                  <a:pt x="463" y="756"/>
                  <a:pt x="463" y="733"/>
                </a:cubicBezTo>
                <a:cubicBezTo>
                  <a:pt x="463" y="35"/>
                  <a:pt x="463" y="35"/>
                  <a:pt x="463" y="35"/>
                </a:cubicBezTo>
                <a:cubicBezTo>
                  <a:pt x="463" y="19"/>
                  <a:pt x="451" y="0"/>
                  <a:pt x="427" y="0"/>
                </a:cubicBezTo>
                <a:close/>
                <a:moveTo>
                  <a:pt x="152" y="730"/>
                </a:moveTo>
                <a:cubicBezTo>
                  <a:pt x="152" y="737"/>
                  <a:pt x="146" y="743"/>
                  <a:pt x="139" y="743"/>
                </a:cubicBezTo>
                <a:cubicBezTo>
                  <a:pt x="112" y="743"/>
                  <a:pt x="112" y="743"/>
                  <a:pt x="112" y="743"/>
                </a:cubicBezTo>
                <a:cubicBezTo>
                  <a:pt x="106" y="743"/>
                  <a:pt x="99" y="737"/>
                  <a:pt x="99" y="730"/>
                </a:cubicBezTo>
                <a:cubicBezTo>
                  <a:pt x="99" y="722"/>
                  <a:pt x="99" y="722"/>
                  <a:pt x="99" y="722"/>
                </a:cubicBezTo>
                <a:cubicBezTo>
                  <a:pt x="99" y="714"/>
                  <a:pt x="106" y="709"/>
                  <a:pt x="112" y="709"/>
                </a:cubicBezTo>
                <a:cubicBezTo>
                  <a:pt x="139" y="709"/>
                  <a:pt x="139" y="709"/>
                  <a:pt x="139" y="709"/>
                </a:cubicBezTo>
                <a:cubicBezTo>
                  <a:pt x="146" y="709"/>
                  <a:pt x="152" y="714"/>
                  <a:pt x="152" y="722"/>
                </a:cubicBezTo>
                <a:cubicBezTo>
                  <a:pt x="152" y="730"/>
                  <a:pt x="152" y="730"/>
                  <a:pt x="152" y="730"/>
                </a:cubicBezTo>
                <a:close/>
                <a:moveTo>
                  <a:pt x="263" y="724"/>
                </a:moveTo>
                <a:cubicBezTo>
                  <a:pt x="263" y="735"/>
                  <a:pt x="255" y="743"/>
                  <a:pt x="247" y="743"/>
                </a:cubicBezTo>
                <a:cubicBezTo>
                  <a:pt x="219" y="743"/>
                  <a:pt x="219" y="743"/>
                  <a:pt x="219" y="743"/>
                </a:cubicBezTo>
                <a:cubicBezTo>
                  <a:pt x="211" y="743"/>
                  <a:pt x="202" y="735"/>
                  <a:pt x="202" y="724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05"/>
                  <a:pt x="209" y="699"/>
                  <a:pt x="219" y="699"/>
                </a:cubicBezTo>
                <a:cubicBezTo>
                  <a:pt x="247" y="699"/>
                  <a:pt x="247" y="699"/>
                  <a:pt x="247" y="699"/>
                </a:cubicBezTo>
                <a:cubicBezTo>
                  <a:pt x="255" y="699"/>
                  <a:pt x="263" y="705"/>
                  <a:pt x="263" y="716"/>
                </a:cubicBezTo>
                <a:cubicBezTo>
                  <a:pt x="263" y="724"/>
                  <a:pt x="263" y="724"/>
                  <a:pt x="263" y="724"/>
                </a:cubicBezTo>
                <a:close/>
                <a:moveTo>
                  <a:pt x="366" y="730"/>
                </a:moveTo>
                <a:cubicBezTo>
                  <a:pt x="366" y="737"/>
                  <a:pt x="360" y="743"/>
                  <a:pt x="354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0" y="743"/>
                  <a:pt x="314" y="737"/>
                  <a:pt x="314" y="730"/>
                </a:cubicBezTo>
                <a:cubicBezTo>
                  <a:pt x="314" y="722"/>
                  <a:pt x="314" y="722"/>
                  <a:pt x="314" y="722"/>
                </a:cubicBezTo>
                <a:cubicBezTo>
                  <a:pt x="314" y="714"/>
                  <a:pt x="320" y="709"/>
                  <a:pt x="326" y="709"/>
                </a:cubicBezTo>
                <a:cubicBezTo>
                  <a:pt x="354" y="709"/>
                  <a:pt x="354" y="709"/>
                  <a:pt x="354" y="709"/>
                </a:cubicBezTo>
                <a:cubicBezTo>
                  <a:pt x="360" y="709"/>
                  <a:pt x="366" y="714"/>
                  <a:pt x="366" y="722"/>
                </a:cubicBezTo>
                <a:cubicBezTo>
                  <a:pt x="366" y="730"/>
                  <a:pt x="366" y="730"/>
                  <a:pt x="366" y="730"/>
                </a:cubicBezTo>
                <a:close/>
                <a:moveTo>
                  <a:pt x="417" y="644"/>
                </a:moveTo>
                <a:cubicBezTo>
                  <a:pt x="417" y="657"/>
                  <a:pt x="409" y="671"/>
                  <a:pt x="394" y="671"/>
                </a:cubicBezTo>
                <a:cubicBezTo>
                  <a:pt x="74" y="671"/>
                  <a:pt x="74" y="671"/>
                  <a:pt x="74" y="671"/>
                </a:cubicBezTo>
                <a:cubicBezTo>
                  <a:pt x="59" y="671"/>
                  <a:pt x="49" y="659"/>
                  <a:pt x="49" y="644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0"/>
                  <a:pt x="61" y="46"/>
                  <a:pt x="74" y="46"/>
                </a:cubicBezTo>
                <a:cubicBezTo>
                  <a:pt x="394" y="46"/>
                  <a:pt x="394" y="46"/>
                  <a:pt x="394" y="46"/>
                </a:cubicBezTo>
                <a:cubicBezTo>
                  <a:pt x="404" y="46"/>
                  <a:pt x="417" y="48"/>
                  <a:pt x="417" y="67"/>
                </a:cubicBezTo>
                <a:cubicBezTo>
                  <a:pt x="417" y="644"/>
                  <a:pt x="417" y="644"/>
                  <a:pt x="417" y="6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56" tIns="46627" rIns="93256" bIns="46627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7115239" y="1408324"/>
            <a:ext cx="370834" cy="500500"/>
            <a:chOff x="3260005" y="1560934"/>
            <a:chExt cx="370834" cy="500500"/>
          </a:xfrm>
        </p:grpSpPr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3320003" y="1560934"/>
              <a:ext cx="310836" cy="403323"/>
            </a:xfrm>
            <a:custGeom>
              <a:avLst/>
              <a:gdLst>
                <a:gd name="T0" fmla="*/ 533 w 594"/>
                <a:gd name="T1" fmla="*/ 0 h 771"/>
                <a:gd name="T2" fmla="*/ 63 w 594"/>
                <a:gd name="T3" fmla="*/ 0 h 771"/>
                <a:gd name="T4" fmla="*/ 0 w 594"/>
                <a:gd name="T5" fmla="*/ 61 h 771"/>
                <a:gd name="T6" fmla="*/ 0 w 594"/>
                <a:gd name="T7" fmla="*/ 554 h 771"/>
                <a:gd name="T8" fmla="*/ 10 w 594"/>
                <a:gd name="T9" fmla="*/ 536 h 771"/>
                <a:gd name="T10" fmla="*/ 57 w 594"/>
                <a:gd name="T11" fmla="*/ 445 h 771"/>
                <a:gd name="T12" fmla="*/ 57 w 594"/>
                <a:gd name="T13" fmla="*/ 61 h 771"/>
                <a:gd name="T14" fmla="*/ 63 w 594"/>
                <a:gd name="T15" fmla="*/ 56 h 771"/>
                <a:gd name="T16" fmla="*/ 533 w 594"/>
                <a:gd name="T17" fmla="*/ 56 h 771"/>
                <a:gd name="T18" fmla="*/ 537 w 594"/>
                <a:gd name="T19" fmla="*/ 61 h 771"/>
                <a:gd name="T20" fmla="*/ 537 w 594"/>
                <a:gd name="T21" fmla="*/ 708 h 771"/>
                <a:gd name="T22" fmla="*/ 533 w 594"/>
                <a:gd name="T23" fmla="*/ 714 h 771"/>
                <a:gd name="T24" fmla="*/ 255 w 594"/>
                <a:gd name="T25" fmla="*/ 714 h 771"/>
                <a:gd name="T26" fmla="*/ 258 w 594"/>
                <a:gd name="T27" fmla="*/ 771 h 771"/>
                <a:gd name="T28" fmla="*/ 533 w 594"/>
                <a:gd name="T29" fmla="*/ 771 h 771"/>
                <a:gd name="T30" fmla="*/ 594 w 594"/>
                <a:gd name="T31" fmla="*/ 708 h 771"/>
                <a:gd name="T32" fmla="*/ 594 w 594"/>
                <a:gd name="T33" fmla="*/ 61 h 771"/>
                <a:gd name="T34" fmla="*/ 533 w 594"/>
                <a:gd name="T35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4" h="771">
                  <a:moveTo>
                    <a:pt x="53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10" y="536"/>
                    <a:pt x="10" y="536"/>
                    <a:pt x="10" y="536"/>
                  </a:cubicBezTo>
                  <a:cubicBezTo>
                    <a:pt x="57" y="445"/>
                    <a:pt x="57" y="445"/>
                    <a:pt x="57" y="445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58"/>
                    <a:pt x="59" y="56"/>
                    <a:pt x="63" y="56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7" y="58"/>
                    <a:pt x="537" y="61"/>
                  </a:cubicBezTo>
                  <a:cubicBezTo>
                    <a:pt x="537" y="708"/>
                    <a:pt x="537" y="708"/>
                    <a:pt x="537" y="708"/>
                  </a:cubicBezTo>
                  <a:cubicBezTo>
                    <a:pt x="537" y="712"/>
                    <a:pt x="535" y="714"/>
                    <a:pt x="533" y="714"/>
                  </a:cubicBezTo>
                  <a:cubicBezTo>
                    <a:pt x="255" y="714"/>
                    <a:pt x="255" y="714"/>
                    <a:pt x="255" y="714"/>
                  </a:cubicBezTo>
                  <a:cubicBezTo>
                    <a:pt x="266" y="734"/>
                    <a:pt x="266" y="755"/>
                    <a:pt x="258" y="771"/>
                  </a:cubicBezTo>
                  <a:cubicBezTo>
                    <a:pt x="533" y="771"/>
                    <a:pt x="533" y="771"/>
                    <a:pt x="533" y="771"/>
                  </a:cubicBezTo>
                  <a:cubicBezTo>
                    <a:pt x="568" y="771"/>
                    <a:pt x="594" y="742"/>
                    <a:pt x="594" y="708"/>
                  </a:cubicBezTo>
                  <a:cubicBezTo>
                    <a:pt x="594" y="61"/>
                    <a:pt x="594" y="61"/>
                    <a:pt x="594" y="61"/>
                  </a:cubicBezTo>
                  <a:cubicBezTo>
                    <a:pt x="594" y="28"/>
                    <a:pt x="56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36" name="Freeform 42"/>
            <p:cNvSpPr>
              <a:spLocks/>
            </p:cNvSpPr>
            <p:nvPr/>
          </p:nvSpPr>
          <p:spPr bwMode="auto">
            <a:xfrm>
              <a:off x="3260005" y="1772335"/>
              <a:ext cx="178886" cy="289099"/>
            </a:xfrm>
            <a:custGeom>
              <a:avLst/>
              <a:gdLst>
                <a:gd name="T0" fmla="*/ 306 w 342"/>
                <a:gd name="T1" fmla="*/ 296 h 553"/>
                <a:gd name="T2" fmla="*/ 196 w 342"/>
                <a:gd name="T3" fmla="*/ 225 h 553"/>
                <a:gd name="T4" fmla="*/ 277 w 342"/>
                <a:gd name="T5" fmla="*/ 56 h 553"/>
                <a:gd name="T6" fmla="*/ 263 w 342"/>
                <a:gd name="T7" fmla="*/ 10 h 553"/>
                <a:gd name="T8" fmla="*/ 223 w 342"/>
                <a:gd name="T9" fmla="*/ 29 h 553"/>
                <a:gd name="T10" fmla="*/ 102 w 342"/>
                <a:gd name="T11" fmla="*/ 261 h 553"/>
                <a:gd name="T12" fmla="*/ 85 w 342"/>
                <a:gd name="T13" fmla="*/ 186 h 553"/>
                <a:gd name="T14" fmla="*/ 20 w 342"/>
                <a:gd name="T15" fmla="*/ 135 h 553"/>
                <a:gd name="T16" fmla="*/ 20 w 342"/>
                <a:gd name="T17" fmla="*/ 196 h 553"/>
                <a:gd name="T18" fmla="*/ 50 w 342"/>
                <a:gd name="T19" fmla="*/ 434 h 553"/>
                <a:gd name="T20" fmla="*/ 56 w 342"/>
                <a:gd name="T21" fmla="*/ 471 h 553"/>
                <a:gd name="T22" fmla="*/ 64 w 342"/>
                <a:gd name="T23" fmla="*/ 488 h 553"/>
                <a:gd name="T24" fmla="*/ 106 w 342"/>
                <a:gd name="T25" fmla="*/ 528 h 553"/>
                <a:gd name="T26" fmla="*/ 244 w 342"/>
                <a:gd name="T27" fmla="*/ 490 h 553"/>
                <a:gd name="T28" fmla="*/ 246 w 342"/>
                <a:gd name="T29" fmla="*/ 486 h 553"/>
                <a:gd name="T30" fmla="*/ 335 w 342"/>
                <a:gd name="T31" fmla="*/ 357 h 553"/>
                <a:gd name="T32" fmla="*/ 306 w 342"/>
                <a:gd name="T33" fmla="*/ 296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553">
                  <a:moveTo>
                    <a:pt x="306" y="296"/>
                  </a:moveTo>
                  <a:cubicBezTo>
                    <a:pt x="196" y="225"/>
                    <a:pt x="196" y="225"/>
                    <a:pt x="196" y="225"/>
                  </a:cubicBezTo>
                  <a:cubicBezTo>
                    <a:pt x="225" y="169"/>
                    <a:pt x="248" y="111"/>
                    <a:pt x="277" y="56"/>
                  </a:cubicBezTo>
                  <a:cubicBezTo>
                    <a:pt x="287" y="40"/>
                    <a:pt x="279" y="17"/>
                    <a:pt x="263" y="10"/>
                  </a:cubicBezTo>
                  <a:cubicBezTo>
                    <a:pt x="246" y="0"/>
                    <a:pt x="233" y="12"/>
                    <a:pt x="223" y="29"/>
                  </a:cubicBezTo>
                  <a:cubicBezTo>
                    <a:pt x="187" y="102"/>
                    <a:pt x="141" y="188"/>
                    <a:pt x="102" y="261"/>
                  </a:cubicBezTo>
                  <a:cubicBezTo>
                    <a:pt x="100" y="244"/>
                    <a:pt x="85" y="186"/>
                    <a:pt x="85" y="186"/>
                  </a:cubicBezTo>
                  <a:cubicBezTo>
                    <a:pt x="81" y="165"/>
                    <a:pt x="45" y="133"/>
                    <a:pt x="20" y="135"/>
                  </a:cubicBezTo>
                  <a:cubicBezTo>
                    <a:pt x="0" y="135"/>
                    <a:pt x="16" y="173"/>
                    <a:pt x="20" y="196"/>
                  </a:cubicBezTo>
                  <a:cubicBezTo>
                    <a:pt x="33" y="277"/>
                    <a:pt x="37" y="354"/>
                    <a:pt x="50" y="434"/>
                  </a:cubicBezTo>
                  <a:cubicBezTo>
                    <a:pt x="50" y="448"/>
                    <a:pt x="52" y="459"/>
                    <a:pt x="56" y="471"/>
                  </a:cubicBezTo>
                  <a:cubicBezTo>
                    <a:pt x="58" y="477"/>
                    <a:pt x="62" y="484"/>
                    <a:pt x="64" y="488"/>
                  </a:cubicBezTo>
                  <a:cubicBezTo>
                    <a:pt x="75" y="503"/>
                    <a:pt x="89" y="519"/>
                    <a:pt x="106" y="528"/>
                  </a:cubicBezTo>
                  <a:cubicBezTo>
                    <a:pt x="156" y="553"/>
                    <a:pt x="216" y="536"/>
                    <a:pt x="244" y="490"/>
                  </a:cubicBezTo>
                  <a:cubicBezTo>
                    <a:pt x="244" y="490"/>
                    <a:pt x="246" y="488"/>
                    <a:pt x="246" y="486"/>
                  </a:cubicBezTo>
                  <a:cubicBezTo>
                    <a:pt x="335" y="357"/>
                    <a:pt x="335" y="357"/>
                    <a:pt x="335" y="357"/>
                  </a:cubicBezTo>
                  <a:cubicBezTo>
                    <a:pt x="342" y="340"/>
                    <a:pt x="323" y="306"/>
                    <a:pt x="306" y="2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7" name="矩形 136"/>
          <p:cNvSpPr/>
          <p:nvPr/>
        </p:nvSpPr>
        <p:spPr>
          <a:xfrm>
            <a:off x="433388" y="115888"/>
            <a:ext cx="11350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评估问题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清单附件：</a:t>
            </a:r>
          </a:p>
        </p:txBody>
      </p:sp>
      <p:sp>
        <p:nvSpPr>
          <p:cNvPr id="138" name="Freeform 72"/>
          <p:cNvSpPr>
            <a:spLocks noEditPoints="1"/>
          </p:cNvSpPr>
          <p:nvPr/>
        </p:nvSpPr>
        <p:spPr bwMode="auto">
          <a:xfrm>
            <a:off x="9437821" y="4157106"/>
            <a:ext cx="476250" cy="533400"/>
          </a:xfrm>
          <a:custGeom>
            <a:avLst/>
            <a:gdLst>
              <a:gd name="T0" fmla="*/ 88 w 110"/>
              <a:gd name="T1" fmla="*/ 17 h 123"/>
              <a:gd name="T2" fmla="*/ 77 w 110"/>
              <a:gd name="T3" fmla="*/ 31 h 123"/>
              <a:gd name="T4" fmla="*/ 93 w 110"/>
              <a:gd name="T5" fmla="*/ 62 h 123"/>
              <a:gd name="T6" fmla="*/ 57 w 110"/>
              <a:gd name="T7" fmla="*/ 100 h 123"/>
              <a:gd name="T8" fmla="*/ 57 w 110"/>
              <a:gd name="T9" fmla="*/ 94 h 123"/>
              <a:gd name="T10" fmla="*/ 32 w 110"/>
              <a:gd name="T11" fmla="*/ 108 h 123"/>
              <a:gd name="T12" fmla="*/ 57 w 110"/>
              <a:gd name="T13" fmla="*/ 123 h 123"/>
              <a:gd name="T14" fmla="*/ 57 w 110"/>
              <a:gd name="T15" fmla="*/ 117 h 123"/>
              <a:gd name="T16" fmla="*/ 110 w 110"/>
              <a:gd name="T17" fmla="*/ 62 h 123"/>
              <a:gd name="T18" fmla="*/ 88 w 110"/>
              <a:gd name="T19" fmla="*/ 17 h 123"/>
              <a:gd name="T20" fmla="*/ 50 w 110"/>
              <a:gd name="T21" fmla="*/ 0 h 123"/>
              <a:gd name="T22" fmla="*/ 50 w 110"/>
              <a:gd name="T23" fmla="*/ 7 h 123"/>
              <a:gd name="T24" fmla="*/ 0 w 110"/>
              <a:gd name="T25" fmla="*/ 62 h 123"/>
              <a:gd name="T26" fmla="*/ 19 w 110"/>
              <a:gd name="T27" fmla="*/ 103 h 123"/>
              <a:gd name="T28" fmla="*/ 30 w 110"/>
              <a:gd name="T29" fmla="*/ 90 h 123"/>
              <a:gd name="T30" fmla="*/ 17 w 110"/>
              <a:gd name="T31" fmla="*/ 62 h 123"/>
              <a:gd name="T32" fmla="*/ 50 w 110"/>
              <a:gd name="T33" fmla="*/ 24 h 123"/>
              <a:gd name="T34" fmla="*/ 50 w 110"/>
              <a:gd name="T35" fmla="*/ 30 h 123"/>
              <a:gd name="T36" fmla="*/ 75 w 110"/>
              <a:gd name="T37" fmla="*/ 15 h 123"/>
              <a:gd name="T38" fmla="*/ 50 w 110"/>
              <a:gd name="T3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" h="123">
                <a:moveTo>
                  <a:pt x="88" y="17"/>
                </a:moveTo>
                <a:cubicBezTo>
                  <a:pt x="77" y="31"/>
                  <a:pt x="77" y="31"/>
                  <a:pt x="77" y="31"/>
                </a:cubicBezTo>
                <a:cubicBezTo>
                  <a:pt x="87" y="38"/>
                  <a:pt x="93" y="49"/>
                  <a:pt x="93" y="62"/>
                </a:cubicBezTo>
                <a:cubicBezTo>
                  <a:pt x="93" y="82"/>
                  <a:pt x="77" y="98"/>
                  <a:pt x="57" y="100"/>
                </a:cubicBezTo>
                <a:cubicBezTo>
                  <a:pt x="57" y="94"/>
                  <a:pt x="57" y="94"/>
                  <a:pt x="57" y="94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7" y="117"/>
                  <a:pt x="57" y="117"/>
                  <a:pt x="57" y="117"/>
                </a:cubicBezTo>
                <a:cubicBezTo>
                  <a:pt x="86" y="116"/>
                  <a:pt x="110" y="91"/>
                  <a:pt x="110" y="62"/>
                </a:cubicBezTo>
                <a:cubicBezTo>
                  <a:pt x="110" y="44"/>
                  <a:pt x="102" y="28"/>
                  <a:pt x="88" y="17"/>
                </a:cubicBezTo>
                <a:moveTo>
                  <a:pt x="50" y="0"/>
                </a:moveTo>
                <a:cubicBezTo>
                  <a:pt x="50" y="7"/>
                  <a:pt x="50" y="7"/>
                  <a:pt x="50" y="7"/>
                </a:cubicBezTo>
                <a:cubicBezTo>
                  <a:pt x="22" y="9"/>
                  <a:pt x="0" y="33"/>
                  <a:pt x="0" y="62"/>
                </a:cubicBezTo>
                <a:cubicBezTo>
                  <a:pt x="0" y="78"/>
                  <a:pt x="7" y="93"/>
                  <a:pt x="19" y="103"/>
                </a:cubicBezTo>
                <a:cubicBezTo>
                  <a:pt x="30" y="90"/>
                  <a:pt x="30" y="90"/>
                  <a:pt x="30" y="90"/>
                </a:cubicBezTo>
                <a:cubicBezTo>
                  <a:pt x="22" y="83"/>
                  <a:pt x="17" y="73"/>
                  <a:pt x="17" y="62"/>
                </a:cubicBezTo>
                <a:cubicBezTo>
                  <a:pt x="17" y="42"/>
                  <a:pt x="31" y="26"/>
                  <a:pt x="50" y="24"/>
                </a:cubicBezTo>
                <a:cubicBezTo>
                  <a:pt x="50" y="30"/>
                  <a:pt x="50" y="30"/>
                  <a:pt x="50" y="30"/>
                </a:cubicBezTo>
                <a:cubicBezTo>
                  <a:pt x="75" y="15"/>
                  <a:pt x="75" y="15"/>
                  <a:pt x="75" y="15"/>
                </a:cubicBez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文本框 94"/>
          <p:cNvSpPr txBox="1"/>
          <p:nvPr/>
        </p:nvSpPr>
        <p:spPr>
          <a:xfrm>
            <a:off x="7785627" y="3318004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问题清单附件</a:t>
            </a:r>
            <a:r>
              <a:rPr lang="en-US" altLang="zh-CN" sz="12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200" i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xls</a:t>
            </a:r>
            <a:endParaRPr lang="zh-CN" altLang="en-US" sz="12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" y="2732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项目情况概述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>
            <a:off x="4559236" y="1508787"/>
            <a:ext cx="2879945" cy="2880320"/>
          </a:xfrm>
          <a:prstGeom prst="arc">
            <a:avLst>
              <a:gd name="adj1" fmla="val 10801553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80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5086" y="4321170"/>
            <a:ext cx="2063679" cy="10618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dirty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背景与目标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dirty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dirty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400" dirty="0" smtClean="0">
                <a:solidFill>
                  <a:srgbClr val="61C1BE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400" dirty="0" smtClean="0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47185" y="2372884"/>
            <a:ext cx="191996" cy="1920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1C1B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B605-A43A-41B1-84E4-30DFF483DDE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3472" y="116632"/>
            <a:ext cx="3350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与目标</a:t>
            </a:r>
          </a:p>
        </p:txBody>
      </p:sp>
      <p:sp>
        <p:nvSpPr>
          <p:cNvPr id="14" name="矩形 13"/>
          <p:cNvSpPr/>
          <p:nvPr/>
        </p:nvSpPr>
        <p:spPr>
          <a:xfrm>
            <a:off x="6713256" y="1791478"/>
            <a:ext cx="514259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概述本评估项目研究目标</a:t>
            </a:r>
            <a:endParaRPr lang="zh-CN" altLang="zh-CN" sz="13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31310" y="1309801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5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 </a:t>
            </a:r>
            <a:endParaRPr lang="zh-CN" altLang="en-US" b="1" dirty="0">
              <a:solidFill>
                <a:srgbClr val="00759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6796" y="1765534"/>
            <a:ext cx="45719" cy="2218852"/>
          </a:xfrm>
          <a:prstGeom prst="rect">
            <a:avLst/>
          </a:prstGeom>
          <a:solidFill>
            <a:srgbClr val="007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62403" y="1791478"/>
            <a:ext cx="4207015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3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简要介绍本评估项目开展背景</a:t>
            </a:r>
            <a:endParaRPr lang="zh-CN" altLang="zh-CN" sz="1300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30710" y="1293764"/>
            <a:ext cx="1633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5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b="1" dirty="0">
                <a:solidFill>
                  <a:srgbClr val="007598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9" name="Freeform 6"/>
          <p:cNvSpPr>
            <a:spLocks noChangeAspect="1"/>
          </p:cNvSpPr>
          <p:nvPr/>
        </p:nvSpPr>
        <p:spPr bwMode="auto">
          <a:xfrm>
            <a:off x="1198267" y="1251773"/>
            <a:ext cx="432442" cy="487735"/>
          </a:xfrm>
          <a:custGeom>
            <a:avLst/>
            <a:gdLst>
              <a:gd name="T0" fmla="*/ 5570 w 9870"/>
              <a:gd name="T1" fmla="*/ 233 h 11130"/>
              <a:gd name="T2" fmla="*/ 7403 w 9870"/>
              <a:gd name="T3" fmla="*/ 1291 h 11130"/>
              <a:gd name="T4" fmla="*/ 9235 w 9870"/>
              <a:gd name="T5" fmla="*/ 2349 h 11130"/>
              <a:gd name="T6" fmla="*/ 9870 w 9870"/>
              <a:gd name="T7" fmla="*/ 3449 h 11130"/>
              <a:gd name="T8" fmla="*/ 9870 w 9870"/>
              <a:gd name="T9" fmla="*/ 5565 h 11130"/>
              <a:gd name="T10" fmla="*/ 9870 w 9870"/>
              <a:gd name="T11" fmla="*/ 7681 h 11130"/>
              <a:gd name="T12" fmla="*/ 9235 w 9870"/>
              <a:gd name="T13" fmla="*/ 8781 h 11130"/>
              <a:gd name="T14" fmla="*/ 7403 w 9870"/>
              <a:gd name="T15" fmla="*/ 9839 h 11130"/>
              <a:gd name="T16" fmla="*/ 5570 w 9870"/>
              <a:gd name="T17" fmla="*/ 10896 h 11130"/>
              <a:gd name="T18" fmla="*/ 4300 w 9870"/>
              <a:gd name="T19" fmla="*/ 10896 h 11130"/>
              <a:gd name="T20" fmla="*/ 2468 w 9870"/>
              <a:gd name="T21" fmla="*/ 9839 h 11130"/>
              <a:gd name="T22" fmla="*/ 635 w 9870"/>
              <a:gd name="T23" fmla="*/ 8781 h 11130"/>
              <a:gd name="T24" fmla="*/ 0 w 9870"/>
              <a:gd name="T25" fmla="*/ 7681 h 11130"/>
              <a:gd name="T26" fmla="*/ 0 w 9870"/>
              <a:gd name="T27" fmla="*/ 5565 h 11130"/>
              <a:gd name="T28" fmla="*/ 0 w 9870"/>
              <a:gd name="T29" fmla="*/ 3449 h 11130"/>
              <a:gd name="T30" fmla="*/ 635 w 9870"/>
              <a:gd name="T31" fmla="*/ 2349 h 11130"/>
              <a:gd name="T32" fmla="*/ 2468 w 9870"/>
              <a:gd name="T33" fmla="*/ 1291 h 11130"/>
              <a:gd name="T34" fmla="*/ 4300 w 9870"/>
              <a:gd name="T35" fmla="*/ 233 h 11130"/>
              <a:gd name="T36" fmla="*/ 5570 w 9870"/>
              <a:gd name="T37" fmla="*/ 233 h 1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70" h="11130">
                <a:moveTo>
                  <a:pt x="5570" y="233"/>
                </a:moveTo>
                <a:lnTo>
                  <a:pt x="7403" y="1291"/>
                </a:lnTo>
                <a:lnTo>
                  <a:pt x="9235" y="2349"/>
                </a:lnTo>
                <a:cubicBezTo>
                  <a:pt x="9639" y="2582"/>
                  <a:pt x="9870" y="2982"/>
                  <a:pt x="9870" y="3449"/>
                </a:cubicBezTo>
                <a:lnTo>
                  <a:pt x="9870" y="5565"/>
                </a:lnTo>
                <a:lnTo>
                  <a:pt x="9870" y="7681"/>
                </a:lnTo>
                <a:cubicBezTo>
                  <a:pt x="9870" y="8147"/>
                  <a:pt x="9639" y="8547"/>
                  <a:pt x="9235" y="8781"/>
                </a:cubicBezTo>
                <a:lnTo>
                  <a:pt x="7403" y="9839"/>
                </a:lnTo>
                <a:lnTo>
                  <a:pt x="5570" y="10896"/>
                </a:lnTo>
                <a:cubicBezTo>
                  <a:pt x="5166" y="11130"/>
                  <a:pt x="4704" y="11130"/>
                  <a:pt x="4300" y="10896"/>
                </a:cubicBezTo>
                <a:lnTo>
                  <a:pt x="2468" y="9839"/>
                </a:lnTo>
                <a:lnTo>
                  <a:pt x="635" y="8781"/>
                </a:lnTo>
                <a:cubicBezTo>
                  <a:pt x="231" y="8547"/>
                  <a:pt x="0" y="8147"/>
                  <a:pt x="0" y="7681"/>
                </a:cubicBezTo>
                <a:lnTo>
                  <a:pt x="0" y="5565"/>
                </a:lnTo>
                <a:lnTo>
                  <a:pt x="0" y="3449"/>
                </a:lnTo>
                <a:cubicBezTo>
                  <a:pt x="0" y="2982"/>
                  <a:pt x="231" y="2582"/>
                  <a:pt x="635" y="2349"/>
                </a:cubicBezTo>
                <a:lnTo>
                  <a:pt x="2468" y="1291"/>
                </a:lnTo>
                <a:lnTo>
                  <a:pt x="4300" y="233"/>
                </a:lnTo>
                <a:cubicBezTo>
                  <a:pt x="4704" y="0"/>
                  <a:pt x="5166" y="0"/>
                  <a:pt x="5570" y="233"/>
                </a:cubicBezTo>
                <a:close/>
              </a:path>
            </a:pathLst>
          </a:custGeom>
          <a:solidFill>
            <a:srgbClr val="007598"/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1262404" y="1367873"/>
            <a:ext cx="304168" cy="255534"/>
            <a:chOff x="716550" y="1331646"/>
            <a:chExt cx="595492" cy="500268"/>
          </a:xfrm>
          <a:solidFill>
            <a:schemeClr val="bg1"/>
          </a:solidFill>
        </p:grpSpPr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915047" y="1331646"/>
              <a:ext cx="199839" cy="2011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854694" y="1548920"/>
              <a:ext cx="320547" cy="282994"/>
            </a:xfrm>
            <a:custGeom>
              <a:avLst/>
              <a:gdLst>
                <a:gd name="T0" fmla="*/ 173 w 260"/>
                <a:gd name="T1" fmla="*/ 0 h 230"/>
                <a:gd name="T2" fmla="*/ 130 w 260"/>
                <a:gd name="T3" fmla="*/ 58 h 230"/>
                <a:gd name="T4" fmla="*/ 87 w 260"/>
                <a:gd name="T5" fmla="*/ 0 h 230"/>
                <a:gd name="T6" fmla="*/ 0 w 260"/>
                <a:gd name="T7" fmla="*/ 124 h 230"/>
                <a:gd name="T8" fmla="*/ 0 w 260"/>
                <a:gd name="T9" fmla="*/ 203 h 230"/>
                <a:gd name="T10" fmla="*/ 0 w 260"/>
                <a:gd name="T11" fmla="*/ 203 h 230"/>
                <a:gd name="T12" fmla="*/ 130 w 260"/>
                <a:gd name="T13" fmla="*/ 230 h 230"/>
                <a:gd name="T14" fmla="*/ 260 w 260"/>
                <a:gd name="T15" fmla="*/ 203 h 230"/>
                <a:gd name="T16" fmla="*/ 260 w 260"/>
                <a:gd name="T17" fmla="*/ 203 h 230"/>
                <a:gd name="T18" fmla="*/ 260 w 260"/>
                <a:gd name="T19" fmla="*/ 124 h 230"/>
                <a:gd name="T20" fmla="*/ 173 w 260"/>
                <a:gd name="T2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230">
                  <a:moveTo>
                    <a:pt x="173" y="0"/>
                  </a:moveTo>
                  <a:cubicBezTo>
                    <a:pt x="130" y="58"/>
                    <a:pt x="130" y="58"/>
                    <a:pt x="130" y="5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6" y="18"/>
                    <a:pt x="0" y="67"/>
                    <a:pt x="0" y="12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" y="218"/>
                    <a:pt x="60" y="230"/>
                    <a:pt x="130" y="230"/>
                  </a:cubicBezTo>
                  <a:cubicBezTo>
                    <a:pt x="200" y="230"/>
                    <a:pt x="257" y="218"/>
                    <a:pt x="260" y="203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0" y="67"/>
                    <a:pt x="224" y="18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998202" y="1538191"/>
              <a:ext cx="32189" cy="20118"/>
            </a:xfrm>
            <a:custGeom>
              <a:avLst/>
              <a:gdLst>
                <a:gd name="T0" fmla="*/ 26 w 26"/>
                <a:gd name="T1" fmla="*/ 1 h 16"/>
                <a:gd name="T2" fmla="*/ 13 w 26"/>
                <a:gd name="T3" fmla="*/ 0 h 16"/>
                <a:gd name="T4" fmla="*/ 1 w 26"/>
                <a:gd name="T5" fmla="*/ 1 h 16"/>
                <a:gd name="T6" fmla="*/ 6 w 26"/>
                <a:gd name="T7" fmla="*/ 16 h 16"/>
                <a:gd name="T8" fmla="*/ 21 w 26"/>
                <a:gd name="T9" fmla="*/ 16 h 16"/>
                <a:gd name="T10" fmla="*/ 26 w 26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6">
                  <a:moveTo>
                    <a:pt x="26" y="1"/>
                  </a:moveTo>
                  <a:cubicBezTo>
                    <a:pt x="22" y="0"/>
                    <a:pt x="17" y="0"/>
                    <a:pt x="13" y="0"/>
                  </a:cubicBezTo>
                  <a:cubicBezTo>
                    <a:pt x="9" y="0"/>
                    <a:pt x="5" y="0"/>
                    <a:pt x="1" y="1"/>
                  </a:cubicBezTo>
                  <a:cubicBezTo>
                    <a:pt x="1" y="1"/>
                    <a:pt x="0" y="9"/>
                    <a:pt x="6" y="16"/>
                  </a:cubicBezTo>
                  <a:cubicBezTo>
                    <a:pt x="6" y="16"/>
                    <a:pt x="16" y="16"/>
                    <a:pt x="21" y="16"/>
                  </a:cubicBezTo>
                  <a:cubicBezTo>
                    <a:pt x="21" y="16"/>
                    <a:pt x="26" y="1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996861" y="1560992"/>
              <a:ext cx="34871" cy="48283"/>
            </a:xfrm>
            <a:custGeom>
              <a:avLst/>
              <a:gdLst>
                <a:gd name="T0" fmla="*/ 7 w 26"/>
                <a:gd name="T1" fmla="*/ 0 h 36"/>
                <a:gd name="T2" fmla="*/ 21 w 26"/>
                <a:gd name="T3" fmla="*/ 0 h 36"/>
                <a:gd name="T4" fmla="*/ 26 w 26"/>
                <a:gd name="T5" fmla="*/ 21 h 36"/>
                <a:gd name="T6" fmla="*/ 13 w 26"/>
                <a:gd name="T7" fmla="*/ 36 h 36"/>
                <a:gd name="T8" fmla="*/ 0 w 26"/>
                <a:gd name="T9" fmla="*/ 21 h 36"/>
                <a:gd name="T10" fmla="*/ 7 w 2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6">
                  <a:moveTo>
                    <a:pt x="7" y="0"/>
                  </a:moveTo>
                  <a:lnTo>
                    <a:pt x="21" y="0"/>
                  </a:lnTo>
                  <a:lnTo>
                    <a:pt x="26" y="21"/>
                  </a:lnTo>
                  <a:lnTo>
                    <a:pt x="13" y="36"/>
                  </a:lnTo>
                  <a:lnTo>
                    <a:pt x="0" y="21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16550" y="1406753"/>
              <a:ext cx="595492" cy="375536"/>
            </a:xfrm>
            <a:custGeom>
              <a:avLst/>
              <a:gdLst>
                <a:gd name="T0" fmla="*/ 390 w 482"/>
                <a:gd name="T1" fmla="*/ 137 h 303"/>
                <a:gd name="T2" fmla="*/ 394 w 482"/>
                <a:gd name="T3" fmla="*/ 126 h 303"/>
                <a:gd name="T4" fmla="*/ 385 w 482"/>
                <a:gd name="T5" fmla="*/ 125 h 303"/>
                <a:gd name="T6" fmla="*/ 375 w 482"/>
                <a:gd name="T7" fmla="*/ 126 h 303"/>
                <a:gd name="T8" fmla="*/ 379 w 482"/>
                <a:gd name="T9" fmla="*/ 137 h 303"/>
                <a:gd name="T10" fmla="*/ 390 w 482"/>
                <a:gd name="T11" fmla="*/ 137 h 303"/>
                <a:gd name="T12" fmla="*/ 384 w 482"/>
                <a:gd name="T13" fmla="*/ 168 h 303"/>
                <a:gd name="T14" fmla="*/ 395 w 482"/>
                <a:gd name="T15" fmla="*/ 156 h 303"/>
                <a:gd name="T16" fmla="*/ 390 w 482"/>
                <a:gd name="T17" fmla="*/ 139 h 303"/>
                <a:gd name="T18" fmla="*/ 379 w 482"/>
                <a:gd name="T19" fmla="*/ 139 h 303"/>
                <a:gd name="T20" fmla="*/ 373 w 482"/>
                <a:gd name="T21" fmla="*/ 156 h 303"/>
                <a:gd name="T22" fmla="*/ 384 w 482"/>
                <a:gd name="T23" fmla="*/ 168 h 303"/>
                <a:gd name="T24" fmla="*/ 384 w 482"/>
                <a:gd name="T25" fmla="*/ 121 h 303"/>
                <a:gd name="T26" fmla="*/ 445 w 482"/>
                <a:gd name="T27" fmla="*/ 60 h 303"/>
                <a:gd name="T28" fmla="*/ 384 w 482"/>
                <a:gd name="T29" fmla="*/ 0 h 303"/>
                <a:gd name="T30" fmla="*/ 324 w 482"/>
                <a:gd name="T31" fmla="*/ 60 h 303"/>
                <a:gd name="T32" fmla="*/ 384 w 482"/>
                <a:gd name="T33" fmla="*/ 121 h 303"/>
                <a:gd name="T34" fmla="*/ 98 w 482"/>
                <a:gd name="T35" fmla="*/ 168 h 303"/>
                <a:gd name="T36" fmla="*/ 108 w 482"/>
                <a:gd name="T37" fmla="*/ 156 h 303"/>
                <a:gd name="T38" fmla="*/ 103 w 482"/>
                <a:gd name="T39" fmla="*/ 139 h 303"/>
                <a:gd name="T40" fmla="*/ 92 w 482"/>
                <a:gd name="T41" fmla="*/ 139 h 303"/>
                <a:gd name="T42" fmla="*/ 87 w 482"/>
                <a:gd name="T43" fmla="*/ 156 h 303"/>
                <a:gd name="T44" fmla="*/ 98 w 482"/>
                <a:gd name="T45" fmla="*/ 168 h 303"/>
                <a:gd name="T46" fmla="*/ 130 w 482"/>
                <a:gd name="T47" fmla="*/ 131 h 303"/>
                <a:gd name="T48" fmla="*/ 97 w 482"/>
                <a:gd name="T49" fmla="*/ 174 h 303"/>
                <a:gd name="T50" fmla="*/ 65 w 482"/>
                <a:gd name="T51" fmla="*/ 131 h 303"/>
                <a:gd name="T52" fmla="*/ 0 w 482"/>
                <a:gd name="T53" fmla="*/ 224 h 303"/>
                <a:gd name="T54" fmla="*/ 0 w 482"/>
                <a:gd name="T55" fmla="*/ 283 h 303"/>
                <a:gd name="T56" fmla="*/ 0 w 482"/>
                <a:gd name="T57" fmla="*/ 283 h 303"/>
                <a:gd name="T58" fmla="*/ 97 w 482"/>
                <a:gd name="T59" fmla="*/ 303 h 303"/>
                <a:gd name="T60" fmla="*/ 99 w 482"/>
                <a:gd name="T61" fmla="*/ 303 h 303"/>
                <a:gd name="T62" fmla="*/ 99 w 482"/>
                <a:gd name="T63" fmla="*/ 238 h 303"/>
                <a:gd name="T64" fmla="*/ 141 w 482"/>
                <a:gd name="T65" fmla="*/ 136 h 303"/>
                <a:gd name="T66" fmla="*/ 130 w 482"/>
                <a:gd name="T67" fmla="*/ 131 h 303"/>
                <a:gd name="T68" fmla="*/ 103 w 482"/>
                <a:gd name="T69" fmla="*/ 137 h 303"/>
                <a:gd name="T70" fmla="*/ 107 w 482"/>
                <a:gd name="T71" fmla="*/ 126 h 303"/>
                <a:gd name="T72" fmla="*/ 98 w 482"/>
                <a:gd name="T73" fmla="*/ 125 h 303"/>
                <a:gd name="T74" fmla="*/ 89 w 482"/>
                <a:gd name="T75" fmla="*/ 126 h 303"/>
                <a:gd name="T76" fmla="*/ 92 w 482"/>
                <a:gd name="T77" fmla="*/ 137 h 303"/>
                <a:gd name="T78" fmla="*/ 103 w 482"/>
                <a:gd name="T79" fmla="*/ 137 h 303"/>
                <a:gd name="T80" fmla="*/ 97 w 482"/>
                <a:gd name="T81" fmla="*/ 121 h 303"/>
                <a:gd name="T82" fmla="*/ 158 w 482"/>
                <a:gd name="T83" fmla="*/ 60 h 303"/>
                <a:gd name="T84" fmla="*/ 97 w 482"/>
                <a:gd name="T85" fmla="*/ 0 h 303"/>
                <a:gd name="T86" fmla="*/ 37 w 482"/>
                <a:gd name="T87" fmla="*/ 60 h 303"/>
                <a:gd name="T88" fmla="*/ 97 w 482"/>
                <a:gd name="T89" fmla="*/ 121 h 303"/>
                <a:gd name="T90" fmla="*/ 417 w 482"/>
                <a:gd name="T91" fmla="*/ 131 h 303"/>
                <a:gd name="T92" fmla="*/ 384 w 482"/>
                <a:gd name="T93" fmla="*/ 174 h 303"/>
                <a:gd name="T94" fmla="*/ 352 w 482"/>
                <a:gd name="T95" fmla="*/ 131 h 303"/>
                <a:gd name="T96" fmla="*/ 341 w 482"/>
                <a:gd name="T97" fmla="*/ 136 h 303"/>
                <a:gd name="T98" fmla="*/ 383 w 482"/>
                <a:gd name="T99" fmla="*/ 238 h 303"/>
                <a:gd name="T100" fmla="*/ 383 w 482"/>
                <a:gd name="T101" fmla="*/ 303 h 303"/>
                <a:gd name="T102" fmla="*/ 384 w 482"/>
                <a:gd name="T103" fmla="*/ 303 h 303"/>
                <a:gd name="T104" fmla="*/ 482 w 482"/>
                <a:gd name="T105" fmla="*/ 283 h 303"/>
                <a:gd name="T106" fmla="*/ 482 w 482"/>
                <a:gd name="T107" fmla="*/ 283 h 303"/>
                <a:gd name="T108" fmla="*/ 482 w 482"/>
                <a:gd name="T109" fmla="*/ 224 h 303"/>
                <a:gd name="T110" fmla="*/ 417 w 482"/>
                <a:gd name="T111" fmla="*/ 13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2" h="303">
                  <a:moveTo>
                    <a:pt x="390" y="137"/>
                  </a:moveTo>
                  <a:cubicBezTo>
                    <a:pt x="390" y="137"/>
                    <a:pt x="394" y="133"/>
                    <a:pt x="394" y="126"/>
                  </a:cubicBezTo>
                  <a:cubicBezTo>
                    <a:pt x="391" y="125"/>
                    <a:pt x="388" y="125"/>
                    <a:pt x="385" y="125"/>
                  </a:cubicBezTo>
                  <a:cubicBezTo>
                    <a:pt x="382" y="125"/>
                    <a:pt x="378" y="125"/>
                    <a:pt x="375" y="126"/>
                  </a:cubicBezTo>
                  <a:cubicBezTo>
                    <a:pt x="375" y="126"/>
                    <a:pt x="375" y="132"/>
                    <a:pt x="379" y="137"/>
                  </a:cubicBezTo>
                  <a:cubicBezTo>
                    <a:pt x="379" y="137"/>
                    <a:pt x="386" y="137"/>
                    <a:pt x="390" y="137"/>
                  </a:cubicBezTo>
                  <a:close/>
                  <a:moveTo>
                    <a:pt x="384" y="168"/>
                  </a:moveTo>
                  <a:cubicBezTo>
                    <a:pt x="395" y="156"/>
                    <a:pt x="395" y="156"/>
                    <a:pt x="395" y="156"/>
                  </a:cubicBezTo>
                  <a:cubicBezTo>
                    <a:pt x="390" y="139"/>
                    <a:pt x="390" y="139"/>
                    <a:pt x="390" y="139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73" y="156"/>
                    <a:pt x="373" y="156"/>
                    <a:pt x="373" y="156"/>
                  </a:cubicBezTo>
                  <a:lnTo>
                    <a:pt x="384" y="168"/>
                  </a:lnTo>
                  <a:close/>
                  <a:moveTo>
                    <a:pt x="384" y="121"/>
                  </a:moveTo>
                  <a:cubicBezTo>
                    <a:pt x="418" y="121"/>
                    <a:pt x="445" y="94"/>
                    <a:pt x="445" y="60"/>
                  </a:cubicBezTo>
                  <a:cubicBezTo>
                    <a:pt x="445" y="27"/>
                    <a:pt x="418" y="0"/>
                    <a:pt x="384" y="0"/>
                  </a:cubicBezTo>
                  <a:cubicBezTo>
                    <a:pt x="351" y="0"/>
                    <a:pt x="324" y="27"/>
                    <a:pt x="324" y="60"/>
                  </a:cubicBezTo>
                  <a:cubicBezTo>
                    <a:pt x="324" y="94"/>
                    <a:pt x="351" y="121"/>
                    <a:pt x="384" y="121"/>
                  </a:cubicBezTo>
                  <a:close/>
                  <a:moveTo>
                    <a:pt x="98" y="168"/>
                  </a:moveTo>
                  <a:cubicBezTo>
                    <a:pt x="108" y="156"/>
                    <a:pt x="108" y="156"/>
                    <a:pt x="108" y="156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87" y="156"/>
                    <a:pt x="87" y="156"/>
                    <a:pt x="87" y="156"/>
                  </a:cubicBezTo>
                  <a:lnTo>
                    <a:pt x="98" y="168"/>
                  </a:lnTo>
                  <a:close/>
                  <a:moveTo>
                    <a:pt x="130" y="131"/>
                  </a:moveTo>
                  <a:cubicBezTo>
                    <a:pt x="97" y="174"/>
                    <a:pt x="97" y="174"/>
                    <a:pt x="97" y="174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27" y="145"/>
                    <a:pt x="0" y="181"/>
                    <a:pt x="0" y="224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" y="295"/>
                    <a:pt x="45" y="303"/>
                    <a:pt x="97" y="303"/>
                  </a:cubicBezTo>
                  <a:cubicBezTo>
                    <a:pt x="98" y="303"/>
                    <a:pt x="98" y="303"/>
                    <a:pt x="99" y="303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198"/>
                    <a:pt x="115" y="162"/>
                    <a:pt x="141" y="136"/>
                  </a:cubicBezTo>
                  <a:cubicBezTo>
                    <a:pt x="137" y="134"/>
                    <a:pt x="134" y="132"/>
                    <a:pt x="130" y="131"/>
                  </a:cubicBezTo>
                  <a:close/>
                  <a:moveTo>
                    <a:pt x="103" y="137"/>
                  </a:moveTo>
                  <a:cubicBezTo>
                    <a:pt x="103" y="137"/>
                    <a:pt x="107" y="133"/>
                    <a:pt x="107" y="126"/>
                  </a:cubicBezTo>
                  <a:cubicBezTo>
                    <a:pt x="104" y="125"/>
                    <a:pt x="101" y="125"/>
                    <a:pt x="98" y="125"/>
                  </a:cubicBezTo>
                  <a:cubicBezTo>
                    <a:pt x="95" y="125"/>
                    <a:pt x="92" y="125"/>
                    <a:pt x="89" y="126"/>
                  </a:cubicBezTo>
                  <a:cubicBezTo>
                    <a:pt x="89" y="126"/>
                    <a:pt x="88" y="132"/>
                    <a:pt x="92" y="137"/>
                  </a:cubicBezTo>
                  <a:cubicBezTo>
                    <a:pt x="92" y="137"/>
                    <a:pt x="100" y="137"/>
                    <a:pt x="103" y="137"/>
                  </a:cubicBezTo>
                  <a:close/>
                  <a:moveTo>
                    <a:pt x="97" y="121"/>
                  </a:moveTo>
                  <a:cubicBezTo>
                    <a:pt x="131" y="121"/>
                    <a:pt x="158" y="94"/>
                    <a:pt x="158" y="60"/>
                  </a:cubicBezTo>
                  <a:cubicBezTo>
                    <a:pt x="158" y="27"/>
                    <a:pt x="131" y="0"/>
                    <a:pt x="97" y="0"/>
                  </a:cubicBezTo>
                  <a:cubicBezTo>
                    <a:pt x="64" y="0"/>
                    <a:pt x="37" y="27"/>
                    <a:pt x="37" y="60"/>
                  </a:cubicBezTo>
                  <a:cubicBezTo>
                    <a:pt x="37" y="94"/>
                    <a:pt x="64" y="121"/>
                    <a:pt x="97" y="121"/>
                  </a:cubicBezTo>
                  <a:close/>
                  <a:moveTo>
                    <a:pt x="417" y="131"/>
                  </a:moveTo>
                  <a:cubicBezTo>
                    <a:pt x="384" y="174"/>
                    <a:pt x="384" y="174"/>
                    <a:pt x="384" y="174"/>
                  </a:cubicBezTo>
                  <a:cubicBezTo>
                    <a:pt x="352" y="131"/>
                    <a:pt x="352" y="131"/>
                    <a:pt x="352" y="131"/>
                  </a:cubicBezTo>
                  <a:cubicBezTo>
                    <a:pt x="348" y="132"/>
                    <a:pt x="344" y="134"/>
                    <a:pt x="341" y="136"/>
                  </a:cubicBezTo>
                  <a:cubicBezTo>
                    <a:pt x="367" y="162"/>
                    <a:pt x="383" y="198"/>
                    <a:pt x="383" y="238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3" y="303"/>
                    <a:pt x="384" y="303"/>
                    <a:pt x="384" y="303"/>
                  </a:cubicBezTo>
                  <a:cubicBezTo>
                    <a:pt x="437" y="303"/>
                    <a:pt x="480" y="295"/>
                    <a:pt x="482" y="283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181"/>
                    <a:pt x="455" y="145"/>
                    <a:pt x="417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Freeform 6"/>
          <p:cNvSpPr>
            <a:spLocks noChangeAspect="1"/>
          </p:cNvSpPr>
          <p:nvPr/>
        </p:nvSpPr>
        <p:spPr bwMode="auto">
          <a:xfrm>
            <a:off x="6620031" y="1251489"/>
            <a:ext cx="432442" cy="487735"/>
          </a:xfrm>
          <a:custGeom>
            <a:avLst/>
            <a:gdLst>
              <a:gd name="T0" fmla="*/ 5570 w 9870"/>
              <a:gd name="T1" fmla="*/ 233 h 11130"/>
              <a:gd name="T2" fmla="*/ 7403 w 9870"/>
              <a:gd name="T3" fmla="*/ 1291 h 11130"/>
              <a:gd name="T4" fmla="*/ 9235 w 9870"/>
              <a:gd name="T5" fmla="*/ 2349 h 11130"/>
              <a:gd name="T6" fmla="*/ 9870 w 9870"/>
              <a:gd name="T7" fmla="*/ 3449 h 11130"/>
              <a:gd name="T8" fmla="*/ 9870 w 9870"/>
              <a:gd name="T9" fmla="*/ 5565 h 11130"/>
              <a:gd name="T10" fmla="*/ 9870 w 9870"/>
              <a:gd name="T11" fmla="*/ 7681 h 11130"/>
              <a:gd name="T12" fmla="*/ 9235 w 9870"/>
              <a:gd name="T13" fmla="*/ 8781 h 11130"/>
              <a:gd name="T14" fmla="*/ 7403 w 9870"/>
              <a:gd name="T15" fmla="*/ 9839 h 11130"/>
              <a:gd name="T16" fmla="*/ 5570 w 9870"/>
              <a:gd name="T17" fmla="*/ 10896 h 11130"/>
              <a:gd name="T18" fmla="*/ 4300 w 9870"/>
              <a:gd name="T19" fmla="*/ 10896 h 11130"/>
              <a:gd name="T20" fmla="*/ 2468 w 9870"/>
              <a:gd name="T21" fmla="*/ 9839 h 11130"/>
              <a:gd name="T22" fmla="*/ 635 w 9870"/>
              <a:gd name="T23" fmla="*/ 8781 h 11130"/>
              <a:gd name="T24" fmla="*/ 0 w 9870"/>
              <a:gd name="T25" fmla="*/ 7681 h 11130"/>
              <a:gd name="T26" fmla="*/ 0 w 9870"/>
              <a:gd name="T27" fmla="*/ 5565 h 11130"/>
              <a:gd name="T28" fmla="*/ 0 w 9870"/>
              <a:gd name="T29" fmla="*/ 3449 h 11130"/>
              <a:gd name="T30" fmla="*/ 635 w 9870"/>
              <a:gd name="T31" fmla="*/ 2349 h 11130"/>
              <a:gd name="T32" fmla="*/ 2468 w 9870"/>
              <a:gd name="T33" fmla="*/ 1291 h 11130"/>
              <a:gd name="T34" fmla="*/ 4300 w 9870"/>
              <a:gd name="T35" fmla="*/ 233 h 11130"/>
              <a:gd name="T36" fmla="*/ 5570 w 9870"/>
              <a:gd name="T37" fmla="*/ 233 h 1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70" h="11130">
                <a:moveTo>
                  <a:pt x="5570" y="233"/>
                </a:moveTo>
                <a:lnTo>
                  <a:pt x="7403" y="1291"/>
                </a:lnTo>
                <a:lnTo>
                  <a:pt x="9235" y="2349"/>
                </a:lnTo>
                <a:cubicBezTo>
                  <a:pt x="9639" y="2582"/>
                  <a:pt x="9870" y="2982"/>
                  <a:pt x="9870" y="3449"/>
                </a:cubicBezTo>
                <a:lnTo>
                  <a:pt x="9870" y="5565"/>
                </a:lnTo>
                <a:lnTo>
                  <a:pt x="9870" y="7681"/>
                </a:lnTo>
                <a:cubicBezTo>
                  <a:pt x="9870" y="8147"/>
                  <a:pt x="9639" y="8547"/>
                  <a:pt x="9235" y="8781"/>
                </a:cubicBezTo>
                <a:lnTo>
                  <a:pt x="7403" y="9839"/>
                </a:lnTo>
                <a:lnTo>
                  <a:pt x="5570" y="10896"/>
                </a:lnTo>
                <a:cubicBezTo>
                  <a:pt x="5166" y="11130"/>
                  <a:pt x="4704" y="11130"/>
                  <a:pt x="4300" y="10896"/>
                </a:cubicBezTo>
                <a:lnTo>
                  <a:pt x="2468" y="9839"/>
                </a:lnTo>
                <a:lnTo>
                  <a:pt x="635" y="8781"/>
                </a:lnTo>
                <a:cubicBezTo>
                  <a:pt x="231" y="8547"/>
                  <a:pt x="0" y="8147"/>
                  <a:pt x="0" y="7681"/>
                </a:cubicBezTo>
                <a:lnTo>
                  <a:pt x="0" y="5565"/>
                </a:lnTo>
                <a:lnTo>
                  <a:pt x="0" y="3449"/>
                </a:lnTo>
                <a:cubicBezTo>
                  <a:pt x="0" y="2982"/>
                  <a:pt x="231" y="2582"/>
                  <a:pt x="635" y="2349"/>
                </a:cubicBezTo>
                <a:lnTo>
                  <a:pt x="2468" y="1291"/>
                </a:lnTo>
                <a:lnTo>
                  <a:pt x="4300" y="233"/>
                </a:lnTo>
                <a:cubicBezTo>
                  <a:pt x="4704" y="0"/>
                  <a:pt x="5166" y="0"/>
                  <a:pt x="5570" y="233"/>
                </a:cubicBezTo>
                <a:close/>
              </a:path>
            </a:pathLst>
          </a:custGeom>
          <a:solidFill>
            <a:srgbClr val="007598"/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6713257" y="1370726"/>
            <a:ext cx="249259" cy="249259"/>
            <a:chOff x="4403725" y="3913188"/>
            <a:chExt cx="287338" cy="287338"/>
          </a:xfrm>
          <a:solidFill>
            <a:schemeClr val="bg1"/>
          </a:solidFill>
        </p:grpSpPr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4403725" y="3913188"/>
              <a:ext cx="133350" cy="134938"/>
            </a:xfrm>
            <a:custGeom>
              <a:avLst/>
              <a:gdLst>
                <a:gd name="T0" fmla="*/ 56 w 56"/>
                <a:gd name="T1" fmla="*/ 44 h 56"/>
                <a:gd name="T2" fmla="*/ 44 w 56"/>
                <a:gd name="T3" fmla="*/ 56 h 56"/>
                <a:gd name="T4" fmla="*/ 12 w 56"/>
                <a:gd name="T5" fmla="*/ 56 h 56"/>
                <a:gd name="T6" fmla="*/ 0 w 56"/>
                <a:gd name="T7" fmla="*/ 44 h 56"/>
                <a:gd name="T8" fmla="*/ 0 w 56"/>
                <a:gd name="T9" fmla="*/ 12 h 56"/>
                <a:gd name="T10" fmla="*/ 12 w 56"/>
                <a:gd name="T11" fmla="*/ 0 h 56"/>
                <a:gd name="T12" fmla="*/ 44 w 56"/>
                <a:gd name="T13" fmla="*/ 0 h 56"/>
                <a:gd name="T14" fmla="*/ 56 w 56"/>
                <a:gd name="T15" fmla="*/ 12 h 56"/>
                <a:gd name="T16" fmla="*/ 56 w 56"/>
                <a:gd name="T1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4"/>
                  </a:moveTo>
                  <a:cubicBezTo>
                    <a:pt x="56" y="51"/>
                    <a:pt x="51" y="56"/>
                    <a:pt x="4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5"/>
                    <a:pt x="56" y="12"/>
                  </a:cubicBezTo>
                  <a:lnTo>
                    <a:pt x="5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56125" y="3913188"/>
              <a:ext cx="134938" cy="134938"/>
            </a:xfrm>
            <a:custGeom>
              <a:avLst/>
              <a:gdLst>
                <a:gd name="T0" fmla="*/ 56 w 56"/>
                <a:gd name="T1" fmla="*/ 44 h 56"/>
                <a:gd name="T2" fmla="*/ 44 w 56"/>
                <a:gd name="T3" fmla="*/ 56 h 56"/>
                <a:gd name="T4" fmla="*/ 12 w 56"/>
                <a:gd name="T5" fmla="*/ 56 h 56"/>
                <a:gd name="T6" fmla="*/ 0 w 56"/>
                <a:gd name="T7" fmla="*/ 44 h 56"/>
                <a:gd name="T8" fmla="*/ 0 w 56"/>
                <a:gd name="T9" fmla="*/ 12 h 56"/>
                <a:gd name="T10" fmla="*/ 12 w 56"/>
                <a:gd name="T11" fmla="*/ 0 h 56"/>
                <a:gd name="T12" fmla="*/ 44 w 56"/>
                <a:gd name="T13" fmla="*/ 0 h 56"/>
                <a:gd name="T14" fmla="*/ 56 w 56"/>
                <a:gd name="T15" fmla="*/ 12 h 56"/>
                <a:gd name="T16" fmla="*/ 56 w 56"/>
                <a:gd name="T1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4"/>
                  </a:moveTo>
                  <a:cubicBezTo>
                    <a:pt x="56" y="51"/>
                    <a:pt x="51" y="56"/>
                    <a:pt x="4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5"/>
                    <a:pt x="56" y="12"/>
                  </a:cubicBezTo>
                  <a:lnTo>
                    <a:pt x="5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03725" y="4064001"/>
              <a:ext cx="133350" cy="136525"/>
            </a:xfrm>
            <a:custGeom>
              <a:avLst/>
              <a:gdLst>
                <a:gd name="T0" fmla="*/ 56 w 56"/>
                <a:gd name="T1" fmla="*/ 45 h 57"/>
                <a:gd name="T2" fmla="*/ 44 w 56"/>
                <a:gd name="T3" fmla="*/ 57 h 57"/>
                <a:gd name="T4" fmla="*/ 12 w 56"/>
                <a:gd name="T5" fmla="*/ 57 h 57"/>
                <a:gd name="T6" fmla="*/ 0 w 56"/>
                <a:gd name="T7" fmla="*/ 45 h 57"/>
                <a:gd name="T8" fmla="*/ 0 w 56"/>
                <a:gd name="T9" fmla="*/ 12 h 57"/>
                <a:gd name="T10" fmla="*/ 12 w 56"/>
                <a:gd name="T11" fmla="*/ 0 h 57"/>
                <a:gd name="T12" fmla="*/ 44 w 56"/>
                <a:gd name="T13" fmla="*/ 0 h 57"/>
                <a:gd name="T14" fmla="*/ 56 w 56"/>
                <a:gd name="T15" fmla="*/ 12 h 57"/>
                <a:gd name="T16" fmla="*/ 56 w 56"/>
                <a:gd name="T17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45"/>
                  </a:moveTo>
                  <a:cubicBezTo>
                    <a:pt x="56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5" y="57"/>
                    <a:pt x="0" y="51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6"/>
                    <a:pt x="56" y="12"/>
                  </a:cubicBezTo>
                  <a:lnTo>
                    <a:pt x="5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556125" y="4064001"/>
              <a:ext cx="134938" cy="136525"/>
            </a:xfrm>
            <a:custGeom>
              <a:avLst/>
              <a:gdLst>
                <a:gd name="T0" fmla="*/ 56 w 56"/>
                <a:gd name="T1" fmla="*/ 45 h 57"/>
                <a:gd name="T2" fmla="*/ 44 w 56"/>
                <a:gd name="T3" fmla="*/ 57 h 57"/>
                <a:gd name="T4" fmla="*/ 12 w 56"/>
                <a:gd name="T5" fmla="*/ 57 h 57"/>
                <a:gd name="T6" fmla="*/ 0 w 56"/>
                <a:gd name="T7" fmla="*/ 45 h 57"/>
                <a:gd name="T8" fmla="*/ 0 w 56"/>
                <a:gd name="T9" fmla="*/ 12 h 57"/>
                <a:gd name="T10" fmla="*/ 12 w 56"/>
                <a:gd name="T11" fmla="*/ 0 h 57"/>
                <a:gd name="T12" fmla="*/ 44 w 56"/>
                <a:gd name="T13" fmla="*/ 0 h 57"/>
                <a:gd name="T14" fmla="*/ 56 w 56"/>
                <a:gd name="T15" fmla="*/ 12 h 57"/>
                <a:gd name="T16" fmla="*/ 56 w 56"/>
                <a:gd name="T17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45"/>
                  </a:moveTo>
                  <a:cubicBezTo>
                    <a:pt x="56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5" y="57"/>
                    <a:pt x="0" y="51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6"/>
                    <a:pt x="56" y="12"/>
                  </a:cubicBezTo>
                  <a:lnTo>
                    <a:pt x="5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239262" y="4293097"/>
            <a:ext cx="10430233" cy="18722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4759" y="495134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产品相关截图</a:t>
            </a:r>
          </a:p>
        </p:txBody>
      </p:sp>
    </p:spTree>
    <p:extLst>
      <p:ext uri="{BB962C8B-B14F-4D97-AF65-F5344CB8AC3E}">
        <p14:creationId xmlns:p14="http://schemas.microsoft.com/office/powerpoint/2010/main" val="36200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3472" y="116632"/>
            <a:ext cx="3350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与目标</a:t>
            </a:r>
          </a:p>
        </p:txBody>
      </p:sp>
      <p:sp>
        <p:nvSpPr>
          <p:cNvPr id="14" name="矩形 13"/>
          <p:cNvSpPr/>
          <p:nvPr/>
        </p:nvSpPr>
        <p:spPr>
          <a:xfrm>
            <a:off x="6713256" y="1791478"/>
            <a:ext cx="514259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zh-CN" sz="13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翼支付移动端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的产品业务流程问题，进行优化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zh-CN" sz="13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翼支付产品的用户体验水平，增加产品粘性和用户的信赖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zh-CN" sz="13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并结合分析结果对产品提出明确的改进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31310" y="1309801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5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 </a:t>
            </a:r>
            <a:endParaRPr lang="zh-CN" altLang="en-US" b="1" dirty="0">
              <a:solidFill>
                <a:srgbClr val="00759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6796" y="1765534"/>
            <a:ext cx="45719" cy="2218852"/>
          </a:xfrm>
          <a:prstGeom prst="rect">
            <a:avLst/>
          </a:prstGeom>
          <a:solidFill>
            <a:srgbClr val="007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62403" y="1791478"/>
            <a:ext cx="4207015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翼支付用户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需要，对翼支付移动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APP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和辅助功能，进行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项目计划对翼支付客户端的注册、登录、交费功能和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甜橙理财等核心功能，以及充值、购票辅助功能的业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务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流程使用方面进行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对产品各维度进行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，并收集翼支付需求，提升翼支付产品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的用户体验</a:t>
            </a:r>
            <a:endParaRPr lang="en-US" altLang="zh-CN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630710" y="1293764"/>
            <a:ext cx="1633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5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b="1" dirty="0">
                <a:solidFill>
                  <a:srgbClr val="007598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39" name="Freeform 6"/>
          <p:cNvSpPr>
            <a:spLocks noChangeAspect="1"/>
          </p:cNvSpPr>
          <p:nvPr/>
        </p:nvSpPr>
        <p:spPr bwMode="auto">
          <a:xfrm>
            <a:off x="1198267" y="1251773"/>
            <a:ext cx="432442" cy="487735"/>
          </a:xfrm>
          <a:custGeom>
            <a:avLst/>
            <a:gdLst>
              <a:gd name="T0" fmla="*/ 5570 w 9870"/>
              <a:gd name="T1" fmla="*/ 233 h 11130"/>
              <a:gd name="T2" fmla="*/ 7403 w 9870"/>
              <a:gd name="T3" fmla="*/ 1291 h 11130"/>
              <a:gd name="T4" fmla="*/ 9235 w 9870"/>
              <a:gd name="T5" fmla="*/ 2349 h 11130"/>
              <a:gd name="T6" fmla="*/ 9870 w 9870"/>
              <a:gd name="T7" fmla="*/ 3449 h 11130"/>
              <a:gd name="T8" fmla="*/ 9870 w 9870"/>
              <a:gd name="T9" fmla="*/ 5565 h 11130"/>
              <a:gd name="T10" fmla="*/ 9870 w 9870"/>
              <a:gd name="T11" fmla="*/ 7681 h 11130"/>
              <a:gd name="T12" fmla="*/ 9235 w 9870"/>
              <a:gd name="T13" fmla="*/ 8781 h 11130"/>
              <a:gd name="T14" fmla="*/ 7403 w 9870"/>
              <a:gd name="T15" fmla="*/ 9839 h 11130"/>
              <a:gd name="T16" fmla="*/ 5570 w 9870"/>
              <a:gd name="T17" fmla="*/ 10896 h 11130"/>
              <a:gd name="T18" fmla="*/ 4300 w 9870"/>
              <a:gd name="T19" fmla="*/ 10896 h 11130"/>
              <a:gd name="T20" fmla="*/ 2468 w 9870"/>
              <a:gd name="T21" fmla="*/ 9839 h 11130"/>
              <a:gd name="T22" fmla="*/ 635 w 9870"/>
              <a:gd name="T23" fmla="*/ 8781 h 11130"/>
              <a:gd name="T24" fmla="*/ 0 w 9870"/>
              <a:gd name="T25" fmla="*/ 7681 h 11130"/>
              <a:gd name="T26" fmla="*/ 0 w 9870"/>
              <a:gd name="T27" fmla="*/ 5565 h 11130"/>
              <a:gd name="T28" fmla="*/ 0 w 9870"/>
              <a:gd name="T29" fmla="*/ 3449 h 11130"/>
              <a:gd name="T30" fmla="*/ 635 w 9870"/>
              <a:gd name="T31" fmla="*/ 2349 h 11130"/>
              <a:gd name="T32" fmla="*/ 2468 w 9870"/>
              <a:gd name="T33" fmla="*/ 1291 h 11130"/>
              <a:gd name="T34" fmla="*/ 4300 w 9870"/>
              <a:gd name="T35" fmla="*/ 233 h 11130"/>
              <a:gd name="T36" fmla="*/ 5570 w 9870"/>
              <a:gd name="T37" fmla="*/ 233 h 1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70" h="11130">
                <a:moveTo>
                  <a:pt x="5570" y="233"/>
                </a:moveTo>
                <a:lnTo>
                  <a:pt x="7403" y="1291"/>
                </a:lnTo>
                <a:lnTo>
                  <a:pt x="9235" y="2349"/>
                </a:lnTo>
                <a:cubicBezTo>
                  <a:pt x="9639" y="2582"/>
                  <a:pt x="9870" y="2982"/>
                  <a:pt x="9870" y="3449"/>
                </a:cubicBezTo>
                <a:lnTo>
                  <a:pt x="9870" y="5565"/>
                </a:lnTo>
                <a:lnTo>
                  <a:pt x="9870" y="7681"/>
                </a:lnTo>
                <a:cubicBezTo>
                  <a:pt x="9870" y="8147"/>
                  <a:pt x="9639" y="8547"/>
                  <a:pt x="9235" y="8781"/>
                </a:cubicBezTo>
                <a:lnTo>
                  <a:pt x="7403" y="9839"/>
                </a:lnTo>
                <a:lnTo>
                  <a:pt x="5570" y="10896"/>
                </a:lnTo>
                <a:cubicBezTo>
                  <a:pt x="5166" y="11130"/>
                  <a:pt x="4704" y="11130"/>
                  <a:pt x="4300" y="10896"/>
                </a:cubicBezTo>
                <a:lnTo>
                  <a:pt x="2468" y="9839"/>
                </a:lnTo>
                <a:lnTo>
                  <a:pt x="635" y="8781"/>
                </a:lnTo>
                <a:cubicBezTo>
                  <a:pt x="231" y="8547"/>
                  <a:pt x="0" y="8147"/>
                  <a:pt x="0" y="7681"/>
                </a:cubicBezTo>
                <a:lnTo>
                  <a:pt x="0" y="5565"/>
                </a:lnTo>
                <a:lnTo>
                  <a:pt x="0" y="3449"/>
                </a:lnTo>
                <a:cubicBezTo>
                  <a:pt x="0" y="2982"/>
                  <a:pt x="231" y="2582"/>
                  <a:pt x="635" y="2349"/>
                </a:cubicBezTo>
                <a:lnTo>
                  <a:pt x="2468" y="1291"/>
                </a:lnTo>
                <a:lnTo>
                  <a:pt x="4300" y="233"/>
                </a:lnTo>
                <a:cubicBezTo>
                  <a:pt x="4704" y="0"/>
                  <a:pt x="5166" y="0"/>
                  <a:pt x="5570" y="233"/>
                </a:cubicBezTo>
                <a:close/>
              </a:path>
            </a:pathLst>
          </a:custGeom>
          <a:solidFill>
            <a:srgbClr val="007598"/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>
            <a:grpSpLocks noChangeAspect="1"/>
          </p:cNvGrpSpPr>
          <p:nvPr/>
        </p:nvGrpSpPr>
        <p:grpSpPr>
          <a:xfrm>
            <a:off x="1262404" y="1367873"/>
            <a:ext cx="304168" cy="255534"/>
            <a:chOff x="716550" y="1331646"/>
            <a:chExt cx="595492" cy="500268"/>
          </a:xfrm>
          <a:solidFill>
            <a:schemeClr val="bg1"/>
          </a:solidFill>
        </p:grpSpPr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915047" y="1331646"/>
              <a:ext cx="199839" cy="2011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854694" y="1548920"/>
              <a:ext cx="320547" cy="282994"/>
            </a:xfrm>
            <a:custGeom>
              <a:avLst/>
              <a:gdLst>
                <a:gd name="T0" fmla="*/ 173 w 260"/>
                <a:gd name="T1" fmla="*/ 0 h 230"/>
                <a:gd name="T2" fmla="*/ 130 w 260"/>
                <a:gd name="T3" fmla="*/ 58 h 230"/>
                <a:gd name="T4" fmla="*/ 87 w 260"/>
                <a:gd name="T5" fmla="*/ 0 h 230"/>
                <a:gd name="T6" fmla="*/ 0 w 260"/>
                <a:gd name="T7" fmla="*/ 124 h 230"/>
                <a:gd name="T8" fmla="*/ 0 w 260"/>
                <a:gd name="T9" fmla="*/ 203 h 230"/>
                <a:gd name="T10" fmla="*/ 0 w 260"/>
                <a:gd name="T11" fmla="*/ 203 h 230"/>
                <a:gd name="T12" fmla="*/ 130 w 260"/>
                <a:gd name="T13" fmla="*/ 230 h 230"/>
                <a:gd name="T14" fmla="*/ 260 w 260"/>
                <a:gd name="T15" fmla="*/ 203 h 230"/>
                <a:gd name="T16" fmla="*/ 260 w 260"/>
                <a:gd name="T17" fmla="*/ 203 h 230"/>
                <a:gd name="T18" fmla="*/ 260 w 260"/>
                <a:gd name="T19" fmla="*/ 124 h 230"/>
                <a:gd name="T20" fmla="*/ 173 w 260"/>
                <a:gd name="T2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230">
                  <a:moveTo>
                    <a:pt x="173" y="0"/>
                  </a:moveTo>
                  <a:cubicBezTo>
                    <a:pt x="130" y="58"/>
                    <a:pt x="130" y="58"/>
                    <a:pt x="130" y="5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6" y="18"/>
                    <a:pt x="0" y="67"/>
                    <a:pt x="0" y="12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" y="218"/>
                    <a:pt x="60" y="230"/>
                    <a:pt x="130" y="230"/>
                  </a:cubicBezTo>
                  <a:cubicBezTo>
                    <a:pt x="200" y="230"/>
                    <a:pt x="257" y="218"/>
                    <a:pt x="260" y="203"/>
                  </a:cubicBezTo>
                  <a:cubicBezTo>
                    <a:pt x="260" y="203"/>
                    <a:pt x="260" y="203"/>
                    <a:pt x="260" y="20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0" y="67"/>
                    <a:pt x="224" y="18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998202" y="1538191"/>
              <a:ext cx="32189" cy="20118"/>
            </a:xfrm>
            <a:custGeom>
              <a:avLst/>
              <a:gdLst>
                <a:gd name="T0" fmla="*/ 26 w 26"/>
                <a:gd name="T1" fmla="*/ 1 h 16"/>
                <a:gd name="T2" fmla="*/ 13 w 26"/>
                <a:gd name="T3" fmla="*/ 0 h 16"/>
                <a:gd name="T4" fmla="*/ 1 w 26"/>
                <a:gd name="T5" fmla="*/ 1 h 16"/>
                <a:gd name="T6" fmla="*/ 6 w 26"/>
                <a:gd name="T7" fmla="*/ 16 h 16"/>
                <a:gd name="T8" fmla="*/ 21 w 26"/>
                <a:gd name="T9" fmla="*/ 16 h 16"/>
                <a:gd name="T10" fmla="*/ 26 w 26"/>
                <a:gd name="T1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6">
                  <a:moveTo>
                    <a:pt x="26" y="1"/>
                  </a:moveTo>
                  <a:cubicBezTo>
                    <a:pt x="22" y="0"/>
                    <a:pt x="17" y="0"/>
                    <a:pt x="13" y="0"/>
                  </a:cubicBezTo>
                  <a:cubicBezTo>
                    <a:pt x="9" y="0"/>
                    <a:pt x="5" y="0"/>
                    <a:pt x="1" y="1"/>
                  </a:cubicBezTo>
                  <a:cubicBezTo>
                    <a:pt x="1" y="1"/>
                    <a:pt x="0" y="9"/>
                    <a:pt x="6" y="16"/>
                  </a:cubicBezTo>
                  <a:cubicBezTo>
                    <a:pt x="6" y="16"/>
                    <a:pt x="16" y="16"/>
                    <a:pt x="21" y="16"/>
                  </a:cubicBezTo>
                  <a:cubicBezTo>
                    <a:pt x="21" y="16"/>
                    <a:pt x="26" y="10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996861" y="1560992"/>
              <a:ext cx="34871" cy="48283"/>
            </a:xfrm>
            <a:custGeom>
              <a:avLst/>
              <a:gdLst>
                <a:gd name="T0" fmla="*/ 7 w 26"/>
                <a:gd name="T1" fmla="*/ 0 h 36"/>
                <a:gd name="T2" fmla="*/ 21 w 26"/>
                <a:gd name="T3" fmla="*/ 0 h 36"/>
                <a:gd name="T4" fmla="*/ 26 w 26"/>
                <a:gd name="T5" fmla="*/ 21 h 36"/>
                <a:gd name="T6" fmla="*/ 13 w 26"/>
                <a:gd name="T7" fmla="*/ 36 h 36"/>
                <a:gd name="T8" fmla="*/ 0 w 26"/>
                <a:gd name="T9" fmla="*/ 21 h 36"/>
                <a:gd name="T10" fmla="*/ 7 w 2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6">
                  <a:moveTo>
                    <a:pt x="7" y="0"/>
                  </a:moveTo>
                  <a:lnTo>
                    <a:pt x="21" y="0"/>
                  </a:lnTo>
                  <a:lnTo>
                    <a:pt x="26" y="21"/>
                  </a:lnTo>
                  <a:lnTo>
                    <a:pt x="13" y="36"/>
                  </a:lnTo>
                  <a:lnTo>
                    <a:pt x="0" y="21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16550" y="1406753"/>
              <a:ext cx="595492" cy="375536"/>
            </a:xfrm>
            <a:custGeom>
              <a:avLst/>
              <a:gdLst>
                <a:gd name="T0" fmla="*/ 390 w 482"/>
                <a:gd name="T1" fmla="*/ 137 h 303"/>
                <a:gd name="T2" fmla="*/ 394 w 482"/>
                <a:gd name="T3" fmla="*/ 126 h 303"/>
                <a:gd name="T4" fmla="*/ 385 w 482"/>
                <a:gd name="T5" fmla="*/ 125 h 303"/>
                <a:gd name="T6" fmla="*/ 375 w 482"/>
                <a:gd name="T7" fmla="*/ 126 h 303"/>
                <a:gd name="T8" fmla="*/ 379 w 482"/>
                <a:gd name="T9" fmla="*/ 137 h 303"/>
                <a:gd name="T10" fmla="*/ 390 w 482"/>
                <a:gd name="T11" fmla="*/ 137 h 303"/>
                <a:gd name="T12" fmla="*/ 384 w 482"/>
                <a:gd name="T13" fmla="*/ 168 h 303"/>
                <a:gd name="T14" fmla="*/ 395 w 482"/>
                <a:gd name="T15" fmla="*/ 156 h 303"/>
                <a:gd name="T16" fmla="*/ 390 w 482"/>
                <a:gd name="T17" fmla="*/ 139 h 303"/>
                <a:gd name="T18" fmla="*/ 379 w 482"/>
                <a:gd name="T19" fmla="*/ 139 h 303"/>
                <a:gd name="T20" fmla="*/ 373 w 482"/>
                <a:gd name="T21" fmla="*/ 156 h 303"/>
                <a:gd name="T22" fmla="*/ 384 w 482"/>
                <a:gd name="T23" fmla="*/ 168 h 303"/>
                <a:gd name="T24" fmla="*/ 384 w 482"/>
                <a:gd name="T25" fmla="*/ 121 h 303"/>
                <a:gd name="T26" fmla="*/ 445 w 482"/>
                <a:gd name="T27" fmla="*/ 60 h 303"/>
                <a:gd name="T28" fmla="*/ 384 w 482"/>
                <a:gd name="T29" fmla="*/ 0 h 303"/>
                <a:gd name="T30" fmla="*/ 324 w 482"/>
                <a:gd name="T31" fmla="*/ 60 h 303"/>
                <a:gd name="T32" fmla="*/ 384 w 482"/>
                <a:gd name="T33" fmla="*/ 121 h 303"/>
                <a:gd name="T34" fmla="*/ 98 w 482"/>
                <a:gd name="T35" fmla="*/ 168 h 303"/>
                <a:gd name="T36" fmla="*/ 108 w 482"/>
                <a:gd name="T37" fmla="*/ 156 h 303"/>
                <a:gd name="T38" fmla="*/ 103 w 482"/>
                <a:gd name="T39" fmla="*/ 139 h 303"/>
                <a:gd name="T40" fmla="*/ 92 w 482"/>
                <a:gd name="T41" fmla="*/ 139 h 303"/>
                <a:gd name="T42" fmla="*/ 87 w 482"/>
                <a:gd name="T43" fmla="*/ 156 h 303"/>
                <a:gd name="T44" fmla="*/ 98 w 482"/>
                <a:gd name="T45" fmla="*/ 168 h 303"/>
                <a:gd name="T46" fmla="*/ 130 w 482"/>
                <a:gd name="T47" fmla="*/ 131 h 303"/>
                <a:gd name="T48" fmla="*/ 97 w 482"/>
                <a:gd name="T49" fmla="*/ 174 h 303"/>
                <a:gd name="T50" fmla="*/ 65 w 482"/>
                <a:gd name="T51" fmla="*/ 131 h 303"/>
                <a:gd name="T52" fmla="*/ 0 w 482"/>
                <a:gd name="T53" fmla="*/ 224 h 303"/>
                <a:gd name="T54" fmla="*/ 0 w 482"/>
                <a:gd name="T55" fmla="*/ 283 h 303"/>
                <a:gd name="T56" fmla="*/ 0 w 482"/>
                <a:gd name="T57" fmla="*/ 283 h 303"/>
                <a:gd name="T58" fmla="*/ 97 w 482"/>
                <a:gd name="T59" fmla="*/ 303 h 303"/>
                <a:gd name="T60" fmla="*/ 99 w 482"/>
                <a:gd name="T61" fmla="*/ 303 h 303"/>
                <a:gd name="T62" fmla="*/ 99 w 482"/>
                <a:gd name="T63" fmla="*/ 238 h 303"/>
                <a:gd name="T64" fmla="*/ 141 w 482"/>
                <a:gd name="T65" fmla="*/ 136 h 303"/>
                <a:gd name="T66" fmla="*/ 130 w 482"/>
                <a:gd name="T67" fmla="*/ 131 h 303"/>
                <a:gd name="T68" fmla="*/ 103 w 482"/>
                <a:gd name="T69" fmla="*/ 137 h 303"/>
                <a:gd name="T70" fmla="*/ 107 w 482"/>
                <a:gd name="T71" fmla="*/ 126 h 303"/>
                <a:gd name="T72" fmla="*/ 98 w 482"/>
                <a:gd name="T73" fmla="*/ 125 h 303"/>
                <a:gd name="T74" fmla="*/ 89 w 482"/>
                <a:gd name="T75" fmla="*/ 126 h 303"/>
                <a:gd name="T76" fmla="*/ 92 w 482"/>
                <a:gd name="T77" fmla="*/ 137 h 303"/>
                <a:gd name="T78" fmla="*/ 103 w 482"/>
                <a:gd name="T79" fmla="*/ 137 h 303"/>
                <a:gd name="T80" fmla="*/ 97 w 482"/>
                <a:gd name="T81" fmla="*/ 121 h 303"/>
                <a:gd name="T82" fmla="*/ 158 w 482"/>
                <a:gd name="T83" fmla="*/ 60 h 303"/>
                <a:gd name="T84" fmla="*/ 97 w 482"/>
                <a:gd name="T85" fmla="*/ 0 h 303"/>
                <a:gd name="T86" fmla="*/ 37 w 482"/>
                <a:gd name="T87" fmla="*/ 60 h 303"/>
                <a:gd name="T88" fmla="*/ 97 w 482"/>
                <a:gd name="T89" fmla="*/ 121 h 303"/>
                <a:gd name="T90" fmla="*/ 417 w 482"/>
                <a:gd name="T91" fmla="*/ 131 h 303"/>
                <a:gd name="T92" fmla="*/ 384 w 482"/>
                <a:gd name="T93" fmla="*/ 174 h 303"/>
                <a:gd name="T94" fmla="*/ 352 w 482"/>
                <a:gd name="T95" fmla="*/ 131 h 303"/>
                <a:gd name="T96" fmla="*/ 341 w 482"/>
                <a:gd name="T97" fmla="*/ 136 h 303"/>
                <a:gd name="T98" fmla="*/ 383 w 482"/>
                <a:gd name="T99" fmla="*/ 238 h 303"/>
                <a:gd name="T100" fmla="*/ 383 w 482"/>
                <a:gd name="T101" fmla="*/ 303 h 303"/>
                <a:gd name="T102" fmla="*/ 384 w 482"/>
                <a:gd name="T103" fmla="*/ 303 h 303"/>
                <a:gd name="T104" fmla="*/ 482 w 482"/>
                <a:gd name="T105" fmla="*/ 283 h 303"/>
                <a:gd name="T106" fmla="*/ 482 w 482"/>
                <a:gd name="T107" fmla="*/ 283 h 303"/>
                <a:gd name="T108" fmla="*/ 482 w 482"/>
                <a:gd name="T109" fmla="*/ 224 h 303"/>
                <a:gd name="T110" fmla="*/ 417 w 482"/>
                <a:gd name="T111" fmla="*/ 13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2" h="303">
                  <a:moveTo>
                    <a:pt x="390" y="137"/>
                  </a:moveTo>
                  <a:cubicBezTo>
                    <a:pt x="390" y="137"/>
                    <a:pt x="394" y="133"/>
                    <a:pt x="394" y="126"/>
                  </a:cubicBezTo>
                  <a:cubicBezTo>
                    <a:pt x="391" y="125"/>
                    <a:pt x="388" y="125"/>
                    <a:pt x="385" y="125"/>
                  </a:cubicBezTo>
                  <a:cubicBezTo>
                    <a:pt x="382" y="125"/>
                    <a:pt x="378" y="125"/>
                    <a:pt x="375" y="126"/>
                  </a:cubicBezTo>
                  <a:cubicBezTo>
                    <a:pt x="375" y="126"/>
                    <a:pt x="375" y="132"/>
                    <a:pt x="379" y="137"/>
                  </a:cubicBezTo>
                  <a:cubicBezTo>
                    <a:pt x="379" y="137"/>
                    <a:pt x="386" y="137"/>
                    <a:pt x="390" y="137"/>
                  </a:cubicBezTo>
                  <a:close/>
                  <a:moveTo>
                    <a:pt x="384" y="168"/>
                  </a:moveTo>
                  <a:cubicBezTo>
                    <a:pt x="395" y="156"/>
                    <a:pt x="395" y="156"/>
                    <a:pt x="395" y="156"/>
                  </a:cubicBezTo>
                  <a:cubicBezTo>
                    <a:pt x="390" y="139"/>
                    <a:pt x="390" y="139"/>
                    <a:pt x="390" y="139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73" y="156"/>
                    <a:pt x="373" y="156"/>
                    <a:pt x="373" y="156"/>
                  </a:cubicBezTo>
                  <a:lnTo>
                    <a:pt x="384" y="168"/>
                  </a:lnTo>
                  <a:close/>
                  <a:moveTo>
                    <a:pt x="384" y="121"/>
                  </a:moveTo>
                  <a:cubicBezTo>
                    <a:pt x="418" y="121"/>
                    <a:pt x="445" y="94"/>
                    <a:pt x="445" y="60"/>
                  </a:cubicBezTo>
                  <a:cubicBezTo>
                    <a:pt x="445" y="27"/>
                    <a:pt x="418" y="0"/>
                    <a:pt x="384" y="0"/>
                  </a:cubicBezTo>
                  <a:cubicBezTo>
                    <a:pt x="351" y="0"/>
                    <a:pt x="324" y="27"/>
                    <a:pt x="324" y="60"/>
                  </a:cubicBezTo>
                  <a:cubicBezTo>
                    <a:pt x="324" y="94"/>
                    <a:pt x="351" y="121"/>
                    <a:pt x="384" y="121"/>
                  </a:cubicBezTo>
                  <a:close/>
                  <a:moveTo>
                    <a:pt x="98" y="168"/>
                  </a:moveTo>
                  <a:cubicBezTo>
                    <a:pt x="108" y="156"/>
                    <a:pt x="108" y="156"/>
                    <a:pt x="108" y="156"/>
                  </a:cubicBezTo>
                  <a:cubicBezTo>
                    <a:pt x="103" y="139"/>
                    <a:pt x="103" y="139"/>
                    <a:pt x="103" y="139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87" y="156"/>
                    <a:pt x="87" y="156"/>
                    <a:pt x="87" y="156"/>
                  </a:cubicBezTo>
                  <a:lnTo>
                    <a:pt x="98" y="168"/>
                  </a:lnTo>
                  <a:close/>
                  <a:moveTo>
                    <a:pt x="130" y="131"/>
                  </a:moveTo>
                  <a:cubicBezTo>
                    <a:pt x="97" y="174"/>
                    <a:pt x="97" y="174"/>
                    <a:pt x="97" y="174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27" y="145"/>
                    <a:pt x="0" y="181"/>
                    <a:pt x="0" y="224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" y="295"/>
                    <a:pt x="45" y="303"/>
                    <a:pt x="97" y="303"/>
                  </a:cubicBezTo>
                  <a:cubicBezTo>
                    <a:pt x="98" y="303"/>
                    <a:pt x="98" y="303"/>
                    <a:pt x="99" y="303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198"/>
                    <a:pt x="115" y="162"/>
                    <a:pt x="141" y="136"/>
                  </a:cubicBezTo>
                  <a:cubicBezTo>
                    <a:pt x="137" y="134"/>
                    <a:pt x="134" y="132"/>
                    <a:pt x="130" y="131"/>
                  </a:cubicBezTo>
                  <a:close/>
                  <a:moveTo>
                    <a:pt x="103" y="137"/>
                  </a:moveTo>
                  <a:cubicBezTo>
                    <a:pt x="103" y="137"/>
                    <a:pt x="107" y="133"/>
                    <a:pt x="107" y="126"/>
                  </a:cubicBezTo>
                  <a:cubicBezTo>
                    <a:pt x="104" y="125"/>
                    <a:pt x="101" y="125"/>
                    <a:pt x="98" y="125"/>
                  </a:cubicBezTo>
                  <a:cubicBezTo>
                    <a:pt x="95" y="125"/>
                    <a:pt x="92" y="125"/>
                    <a:pt x="89" y="126"/>
                  </a:cubicBezTo>
                  <a:cubicBezTo>
                    <a:pt x="89" y="126"/>
                    <a:pt x="88" y="132"/>
                    <a:pt x="92" y="137"/>
                  </a:cubicBezTo>
                  <a:cubicBezTo>
                    <a:pt x="92" y="137"/>
                    <a:pt x="100" y="137"/>
                    <a:pt x="103" y="137"/>
                  </a:cubicBezTo>
                  <a:close/>
                  <a:moveTo>
                    <a:pt x="97" y="121"/>
                  </a:moveTo>
                  <a:cubicBezTo>
                    <a:pt x="131" y="121"/>
                    <a:pt x="158" y="94"/>
                    <a:pt x="158" y="60"/>
                  </a:cubicBezTo>
                  <a:cubicBezTo>
                    <a:pt x="158" y="27"/>
                    <a:pt x="131" y="0"/>
                    <a:pt x="97" y="0"/>
                  </a:cubicBezTo>
                  <a:cubicBezTo>
                    <a:pt x="64" y="0"/>
                    <a:pt x="37" y="27"/>
                    <a:pt x="37" y="60"/>
                  </a:cubicBezTo>
                  <a:cubicBezTo>
                    <a:pt x="37" y="94"/>
                    <a:pt x="64" y="121"/>
                    <a:pt x="97" y="121"/>
                  </a:cubicBezTo>
                  <a:close/>
                  <a:moveTo>
                    <a:pt x="417" y="131"/>
                  </a:moveTo>
                  <a:cubicBezTo>
                    <a:pt x="384" y="174"/>
                    <a:pt x="384" y="174"/>
                    <a:pt x="384" y="174"/>
                  </a:cubicBezTo>
                  <a:cubicBezTo>
                    <a:pt x="352" y="131"/>
                    <a:pt x="352" y="131"/>
                    <a:pt x="352" y="131"/>
                  </a:cubicBezTo>
                  <a:cubicBezTo>
                    <a:pt x="348" y="132"/>
                    <a:pt x="344" y="134"/>
                    <a:pt x="341" y="136"/>
                  </a:cubicBezTo>
                  <a:cubicBezTo>
                    <a:pt x="367" y="162"/>
                    <a:pt x="383" y="198"/>
                    <a:pt x="383" y="238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3" y="303"/>
                    <a:pt x="384" y="303"/>
                    <a:pt x="384" y="303"/>
                  </a:cubicBezTo>
                  <a:cubicBezTo>
                    <a:pt x="437" y="303"/>
                    <a:pt x="480" y="295"/>
                    <a:pt x="482" y="283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24"/>
                    <a:pt x="482" y="224"/>
                    <a:pt x="482" y="224"/>
                  </a:cubicBezTo>
                  <a:cubicBezTo>
                    <a:pt x="482" y="181"/>
                    <a:pt x="455" y="145"/>
                    <a:pt x="417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Freeform 6"/>
          <p:cNvSpPr>
            <a:spLocks noChangeAspect="1"/>
          </p:cNvSpPr>
          <p:nvPr/>
        </p:nvSpPr>
        <p:spPr bwMode="auto">
          <a:xfrm>
            <a:off x="6620031" y="1251489"/>
            <a:ext cx="432442" cy="487735"/>
          </a:xfrm>
          <a:custGeom>
            <a:avLst/>
            <a:gdLst>
              <a:gd name="T0" fmla="*/ 5570 w 9870"/>
              <a:gd name="T1" fmla="*/ 233 h 11130"/>
              <a:gd name="T2" fmla="*/ 7403 w 9870"/>
              <a:gd name="T3" fmla="*/ 1291 h 11130"/>
              <a:gd name="T4" fmla="*/ 9235 w 9870"/>
              <a:gd name="T5" fmla="*/ 2349 h 11130"/>
              <a:gd name="T6" fmla="*/ 9870 w 9870"/>
              <a:gd name="T7" fmla="*/ 3449 h 11130"/>
              <a:gd name="T8" fmla="*/ 9870 w 9870"/>
              <a:gd name="T9" fmla="*/ 5565 h 11130"/>
              <a:gd name="T10" fmla="*/ 9870 w 9870"/>
              <a:gd name="T11" fmla="*/ 7681 h 11130"/>
              <a:gd name="T12" fmla="*/ 9235 w 9870"/>
              <a:gd name="T13" fmla="*/ 8781 h 11130"/>
              <a:gd name="T14" fmla="*/ 7403 w 9870"/>
              <a:gd name="T15" fmla="*/ 9839 h 11130"/>
              <a:gd name="T16" fmla="*/ 5570 w 9870"/>
              <a:gd name="T17" fmla="*/ 10896 h 11130"/>
              <a:gd name="T18" fmla="*/ 4300 w 9870"/>
              <a:gd name="T19" fmla="*/ 10896 h 11130"/>
              <a:gd name="T20" fmla="*/ 2468 w 9870"/>
              <a:gd name="T21" fmla="*/ 9839 h 11130"/>
              <a:gd name="T22" fmla="*/ 635 w 9870"/>
              <a:gd name="T23" fmla="*/ 8781 h 11130"/>
              <a:gd name="T24" fmla="*/ 0 w 9870"/>
              <a:gd name="T25" fmla="*/ 7681 h 11130"/>
              <a:gd name="T26" fmla="*/ 0 w 9870"/>
              <a:gd name="T27" fmla="*/ 5565 h 11130"/>
              <a:gd name="T28" fmla="*/ 0 w 9870"/>
              <a:gd name="T29" fmla="*/ 3449 h 11130"/>
              <a:gd name="T30" fmla="*/ 635 w 9870"/>
              <a:gd name="T31" fmla="*/ 2349 h 11130"/>
              <a:gd name="T32" fmla="*/ 2468 w 9870"/>
              <a:gd name="T33" fmla="*/ 1291 h 11130"/>
              <a:gd name="T34" fmla="*/ 4300 w 9870"/>
              <a:gd name="T35" fmla="*/ 233 h 11130"/>
              <a:gd name="T36" fmla="*/ 5570 w 9870"/>
              <a:gd name="T37" fmla="*/ 233 h 1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70" h="11130">
                <a:moveTo>
                  <a:pt x="5570" y="233"/>
                </a:moveTo>
                <a:lnTo>
                  <a:pt x="7403" y="1291"/>
                </a:lnTo>
                <a:lnTo>
                  <a:pt x="9235" y="2349"/>
                </a:lnTo>
                <a:cubicBezTo>
                  <a:pt x="9639" y="2582"/>
                  <a:pt x="9870" y="2982"/>
                  <a:pt x="9870" y="3449"/>
                </a:cubicBezTo>
                <a:lnTo>
                  <a:pt x="9870" y="5565"/>
                </a:lnTo>
                <a:lnTo>
                  <a:pt x="9870" y="7681"/>
                </a:lnTo>
                <a:cubicBezTo>
                  <a:pt x="9870" y="8147"/>
                  <a:pt x="9639" y="8547"/>
                  <a:pt x="9235" y="8781"/>
                </a:cubicBezTo>
                <a:lnTo>
                  <a:pt x="7403" y="9839"/>
                </a:lnTo>
                <a:lnTo>
                  <a:pt x="5570" y="10896"/>
                </a:lnTo>
                <a:cubicBezTo>
                  <a:pt x="5166" y="11130"/>
                  <a:pt x="4704" y="11130"/>
                  <a:pt x="4300" y="10896"/>
                </a:cubicBezTo>
                <a:lnTo>
                  <a:pt x="2468" y="9839"/>
                </a:lnTo>
                <a:lnTo>
                  <a:pt x="635" y="8781"/>
                </a:lnTo>
                <a:cubicBezTo>
                  <a:pt x="231" y="8547"/>
                  <a:pt x="0" y="8147"/>
                  <a:pt x="0" y="7681"/>
                </a:cubicBezTo>
                <a:lnTo>
                  <a:pt x="0" y="5565"/>
                </a:lnTo>
                <a:lnTo>
                  <a:pt x="0" y="3449"/>
                </a:lnTo>
                <a:cubicBezTo>
                  <a:pt x="0" y="2982"/>
                  <a:pt x="231" y="2582"/>
                  <a:pt x="635" y="2349"/>
                </a:cubicBezTo>
                <a:lnTo>
                  <a:pt x="2468" y="1291"/>
                </a:lnTo>
                <a:lnTo>
                  <a:pt x="4300" y="233"/>
                </a:lnTo>
                <a:cubicBezTo>
                  <a:pt x="4704" y="0"/>
                  <a:pt x="5166" y="0"/>
                  <a:pt x="5570" y="233"/>
                </a:cubicBezTo>
                <a:close/>
              </a:path>
            </a:pathLst>
          </a:custGeom>
          <a:solidFill>
            <a:srgbClr val="007598"/>
          </a:solidFill>
          <a:ln w="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4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6713257" y="1370726"/>
            <a:ext cx="249259" cy="249259"/>
            <a:chOff x="4403725" y="3913188"/>
            <a:chExt cx="287338" cy="287338"/>
          </a:xfrm>
          <a:solidFill>
            <a:schemeClr val="bg1"/>
          </a:solidFill>
        </p:grpSpPr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4403725" y="3913188"/>
              <a:ext cx="133350" cy="134938"/>
            </a:xfrm>
            <a:custGeom>
              <a:avLst/>
              <a:gdLst>
                <a:gd name="T0" fmla="*/ 56 w 56"/>
                <a:gd name="T1" fmla="*/ 44 h 56"/>
                <a:gd name="T2" fmla="*/ 44 w 56"/>
                <a:gd name="T3" fmla="*/ 56 h 56"/>
                <a:gd name="T4" fmla="*/ 12 w 56"/>
                <a:gd name="T5" fmla="*/ 56 h 56"/>
                <a:gd name="T6" fmla="*/ 0 w 56"/>
                <a:gd name="T7" fmla="*/ 44 h 56"/>
                <a:gd name="T8" fmla="*/ 0 w 56"/>
                <a:gd name="T9" fmla="*/ 12 h 56"/>
                <a:gd name="T10" fmla="*/ 12 w 56"/>
                <a:gd name="T11" fmla="*/ 0 h 56"/>
                <a:gd name="T12" fmla="*/ 44 w 56"/>
                <a:gd name="T13" fmla="*/ 0 h 56"/>
                <a:gd name="T14" fmla="*/ 56 w 56"/>
                <a:gd name="T15" fmla="*/ 12 h 56"/>
                <a:gd name="T16" fmla="*/ 56 w 56"/>
                <a:gd name="T1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4"/>
                  </a:moveTo>
                  <a:cubicBezTo>
                    <a:pt x="56" y="51"/>
                    <a:pt x="51" y="56"/>
                    <a:pt x="4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5"/>
                    <a:pt x="56" y="12"/>
                  </a:cubicBezTo>
                  <a:lnTo>
                    <a:pt x="5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56125" y="3913188"/>
              <a:ext cx="134938" cy="134938"/>
            </a:xfrm>
            <a:custGeom>
              <a:avLst/>
              <a:gdLst>
                <a:gd name="T0" fmla="*/ 56 w 56"/>
                <a:gd name="T1" fmla="*/ 44 h 56"/>
                <a:gd name="T2" fmla="*/ 44 w 56"/>
                <a:gd name="T3" fmla="*/ 56 h 56"/>
                <a:gd name="T4" fmla="*/ 12 w 56"/>
                <a:gd name="T5" fmla="*/ 56 h 56"/>
                <a:gd name="T6" fmla="*/ 0 w 56"/>
                <a:gd name="T7" fmla="*/ 44 h 56"/>
                <a:gd name="T8" fmla="*/ 0 w 56"/>
                <a:gd name="T9" fmla="*/ 12 h 56"/>
                <a:gd name="T10" fmla="*/ 12 w 56"/>
                <a:gd name="T11" fmla="*/ 0 h 56"/>
                <a:gd name="T12" fmla="*/ 44 w 56"/>
                <a:gd name="T13" fmla="*/ 0 h 56"/>
                <a:gd name="T14" fmla="*/ 56 w 56"/>
                <a:gd name="T15" fmla="*/ 12 h 56"/>
                <a:gd name="T16" fmla="*/ 56 w 56"/>
                <a:gd name="T17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4"/>
                  </a:moveTo>
                  <a:cubicBezTo>
                    <a:pt x="56" y="51"/>
                    <a:pt x="51" y="56"/>
                    <a:pt x="44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5" y="56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5"/>
                    <a:pt x="56" y="12"/>
                  </a:cubicBezTo>
                  <a:lnTo>
                    <a:pt x="5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03725" y="4064001"/>
              <a:ext cx="133350" cy="136525"/>
            </a:xfrm>
            <a:custGeom>
              <a:avLst/>
              <a:gdLst>
                <a:gd name="T0" fmla="*/ 56 w 56"/>
                <a:gd name="T1" fmla="*/ 45 h 57"/>
                <a:gd name="T2" fmla="*/ 44 w 56"/>
                <a:gd name="T3" fmla="*/ 57 h 57"/>
                <a:gd name="T4" fmla="*/ 12 w 56"/>
                <a:gd name="T5" fmla="*/ 57 h 57"/>
                <a:gd name="T6" fmla="*/ 0 w 56"/>
                <a:gd name="T7" fmla="*/ 45 h 57"/>
                <a:gd name="T8" fmla="*/ 0 w 56"/>
                <a:gd name="T9" fmla="*/ 12 h 57"/>
                <a:gd name="T10" fmla="*/ 12 w 56"/>
                <a:gd name="T11" fmla="*/ 0 h 57"/>
                <a:gd name="T12" fmla="*/ 44 w 56"/>
                <a:gd name="T13" fmla="*/ 0 h 57"/>
                <a:gd name="T14" fmla="*/ 56 w 56"/>
                <a:gd name="T15" fmla="*/ 12 h 57"/>
                <a:gd name="T16" fmla="*/ 56 w 56"/>
                <a:gd name="T17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45"/>
                  </a:moveTo>
                  <a:cubicBezTo>
                    <a:pt x="56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5" y="57"/>
                    <a:pt x="0" y="51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6"/>
                    <a:pt x="56" y="12"/>
                  </a:cubicBezTo>
                  <a:lnTo>
                    <a:pt x="5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556125" y="4064001"/>
              <a:ext cx="134938" cy="136525"/>
            </a:xfrm>
            <a:custGeom>
              <a:avLst/>
              <a:gdLst>
                <a:gd name="T0" fmla="*/ 56 w 56"/>
                <a:gd name="T1" fmla="*/ 45 h 57"/>
                <a:gd name="T2" fmla="*/ 44 w 56"/>
                <a:gd name="T3" fmla="*/ 57 h 57"/>
                <a:gd name="T4" fmla="*/ 12 w 56"/>
                <a:gd name="T5" fmla="*/ 57 h 57"/>
                <a:gd name="T6" fmla="*/ 0 w 56"/>
                <a:gd name="T7" fmla="*/ 45 h 57"/>
                <a:gd name="T8" fmla="*/ 0 w 56"/>
                <a:gd name="T9" fmla="*/ 12 h 57"/>
                <a:gd name="T10" fmla="*/ 12 w 56"/>
                <a:gd name="T11" fmla="*/ 0 h 57"/>
                <a:gd name="T12" fmla="*/ 44 w 56"/>
                <a:gd name="T13" fmla="*/ 0 h 57"/>
                <a:gd name="T14" fmla="*/ 56 w 56"/>
                <a:gd name="T15" fmla="*/ 12 h 57"/>
                <a:gd name="T16" fmla="*/ 56 w 56"/>
                <a:gd name="T17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45"/>
                  </a:moveTo>
                  <a:cubicBezTo>
                    <a:pt x="56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5" y="57"/>
                    <a:pt x="0" y="51"/>
                    <a:pt x="0" y="4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6" y="6"/>
                    <a:pt x="56" y="12"/>
                  </a:cubicBezTo>
                  <a:lnTo>
                    <a:pt x="5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170" name="Picture 2" descr="C:\Users\wang_ao\Desktop\21867147_14544247200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4"/>
          <a:stretch/>
        </p:blipFill>
        <p:spPr bwMode="auto">
          <a:xfrm>
            <a:off x="1126654" y="4080493"/>
            <a:ext cx="10796826" cy="277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0153686">
            <a:off x="9000203" y="1068214"/>
            <a:ext cx="668361" cy="360040"/>
          </a:xfrm>
          <a:prstGeom prst="rect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7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3472" y="116632"/>
            <a:ext cx="5661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2" name="矩形 81"/>
          <p:cNvSpPr/>
          <p:nvPr/>
        </p:nvSpPr>
        <p:spPr>
          <a:xfrm>
            <a:off x="1774725" y="2747231"/>
            <a:ext cx="5040561" cy="16561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评估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专家依据用户体验原则，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对产品功能页面逐一进行评估，发现并记录产品设计中存在的可用性问题。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439898" y="2564904"/>
            <a:ext cx="129614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175326" y="1572270"/>
            <a:ext cx="4176464" cy="4177008"/>
          </a:xfrm>
          <a:prstGeom prst="ellipse">
            <a:avLst/>
          </a:prstGeom>
          <a:solidFill>
            <a:schemeClr val="bg1"/>
          </a:solidFill>
          <a:ln>
            <a:solidFill>
              <a:srgbClr val="61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51390" y="1700808"/>
            <a:ext cx="308582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535366" y="2060848"/>
            <a:ext cx="3364302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7145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准备阶段</a:t>
            </a:r>
            <a:r>
              <a:rPr lang="zh-CN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确定评估指标及评分标准，梳理产品功能列表；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lvl="0" indent="-17145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执行阶段：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根据评估方式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正式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执行走查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和开展性能测试，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记录需求问题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点；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indent="-171450" algn="ctr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总结阶段：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归纳整理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点，深入分析和挖掘问题产生原因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并提供设计修改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；专家打分并</a:t>
            </a:r>
            <a:r>
              <a:rPr lang="zh-CN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撰写测试报告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8822" y="908720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根据本次</a:t>
            </a:r>
            <a:r>
              <a:rPr lang="en-US" altLang="zh-CN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项目需求，我们选择了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专家评估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方法对</a:t>
            </a:r>
            <a:r>
              <a:rPr lang="en-US" altLang="zh-CN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进行专家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评测及评分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同时选择</a:t>
            </a:r>
            <a:r>
              <a:rPr lang="en-US" altLang="zh-CN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产品进行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可用性原则和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《中国电信用户体验评测指标》进行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，并产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284"/>
          <p:cNvSpPr>
            <a:spLocks noEditPoints="1"/>
          </p:cNvSpPr>
          <p:nvPr/>
        </p:nvSpPr>
        <p:spPr bwMode="auto">
          <a:xfrm>
            <a:off x="1607170" y="933206"/>
            <a:ext cx="735773" cy="671108"/>
          </a:xfrm>
          <a:custGeom>
            <a:avLst/>
            <a:gdLst>
              <a:gd name="T0" fmla="*/ 8 w 97"/>
              <a:gd name="T1" fmla="*/ 10 h 91"/>
              <a:gd name="T2" fmla="*/ 28 w 97"/>
              <a:gd name="T3" fmla="*/ 10 h 91"/>
              <a:gd name="T4" fmla="*/ 41 w 97"/>
              <a:gd name="T5" fmla="*/ 45 h 91"/>
              <a:gd name="T6" fmla="*/ 51 w 97"/>
              <a:gd name="T7" fmla="*/ 41 h 91"/>
              <a:gd name="T8" fmla="*/ 59 w 97"/>
              <a:gd name="T9" fmla="*/ 46 h 91"/>
              <a:gd name="T10" fmla="*/ 66 w 97"/>
              <a:gd name="T11" fmla="*/ 27 h 91"/>
              <a:gd name="T12" fmla="*/ 73 w 97"/>
              <a:gd name="T13" fmla="*/ 34 h 91"/>
              <a:gd name="T14" fmla="*/ 83 w 97"/>
              <a:gd name="T15" fmla="*/ 23 h 91"/>
              <a:gd name="T16" fmla="*/ 73 w 97"/>
              <a:gd name="T17" fmla="*/ 40 h 91"/>
              <a:gd name="T18" fmla="*/ 67 w 97"/>
              <a:gd name="T19" fmla="*/ 33 h 91"/>
              <a:gd name="T20" fmla="*/ 61 w 97"/>
              <a:gd name="T21" fmla="*/ 51 h 91"/>
              <a:gd name="T22" fmla="*/ 51 w 97"/>
              <a:gd name="T23" fmla="*/ 45 h 91"/>
              <a:gd name="T24" fmla="*/ 41 w 97"/>
              <a:gd name="T25" fmla="*/ 45 h 91"/>
              <a:gd name="T26" fmla="*/ 74 w 97"/>
              <a:gd name="T27" fmla="*/ 86 h 91"/>
              <a:gd name="T28" fmla="*/ 43 w 97"/>
              <a:gd name="T29" fmla="*/ 91 h 91"/>
              <a:gd name="T30" fmla="*/ 63 w 97"/>
              <a:gd name="T31" fmla="*/ 68 h 91"/>
              <a:gd name="T32" fmla="*/ 97 w 97"/>
              <a:gd name="T33" fmla="*/ 68 h 91"/>
              <a:gd name="T34" fmla="*/ 97 w 97"/>
              <a:gd name="T35" fmla="*/ 6 h 91"/>
              <a:gd name="T36" fmla="*/ 93 w 97"/>
              <a:gd name="T37" fmla="*/ 3 h 91"/>
              <a:gd name="T38" fmla="*/ 34 w 97"/>
              <a:gd name="T39" fmla="*/ 9 h 91"/>
              <a:gd name="T40" fmla="*/ 90 w 97"/>
              <a:gd name="T41" fmla="*/ 61 h 91"/>
              <a:gd name="T42" fmla="*/ 36 w 97"/>
              <a:gd name="T43" fmla="*/ 68 h 91"/>
              <a:gd name="T44" fmla="*/ 54 w 97"/>
              <a:gd name="T45" fmla="*/ 84 h 91"/>
              <a:gd name="T46" fmla="*/ 63 w 97"/>
              <a:gd name="T47" fmla="*/ 68 h 91"/>
              <a:gd name="T48" fmla="*/ 7 w 97"/>
              <a:gd name="T49" fmla="*/ 55 h 91"/>
              <a:gd name="T50" fmla="*/ 14 w 97"/>
              <a:gd name="T51" fmla="*/ 91 h 91"/>
              <a:gd name="T52" fmla="*/ 20 w 97"/>
              <a:gd name="T53" fmla="*/ 60 h 91"/>
              <a:gd name="T54" fmla="*/ 31 w 97"/>
              <a:gd name="T55" fmla="*/ 91 h 91"/>
              <a:gd name="T56" fmla="*/ 28 w 97"/>
              <a:gd name="T57" fmla="*/ 33 h 91"/>
              <a:gd name="T58" fmla="*/ 55 w 97"/>
              <a:gd name="T59" fmla="*/ 24 h 91"/>
              <a:gd name="T60" fmla="*/ 20 w 97"/>
              <a:gd name="T61" fmla="*/ 23 h 91"/>
              <a:gd name="T62" fmla="*/ 19 w 97"/>
              <a:gd name="T63" fmla="*/ 27 h 91"/>
              <a:gd name="T64" fmla="*/ 18 w 97"/>
              <a:gd name="T65" fmla="*/ 47 h 91"/>
              <a:gd name="T66" fmla="*/ 18 w 97"/>
              <a:gd name="T67" fmla="*/ 47 h 91"/>
              <a:gd name="T68" fmla="*/ 18 w 97"/>
              <a:gd name="T69" fmla="*/ 47 h 91"/>
              <a:gd name="T70" fmla="*/ 16 w 97"/>
              <a:gd name="T71" fmla="*/ 27 h 91"/>
              <a:gd name="T72" fmla="*/ 16 w 97"/>
              <a:gd name="T73" fmla="*/ 23 h 91"/>
              <a:gd name="T74" fmla="*/ 0 w 97"/>
              <a:gd name="T75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" h="91">
                <a:moveTo>
                  <a:pt x="18" y="0"/>
                </a:moveTo>
                <a:cubicBezTo>
                  <a:pt x="12" y="0"/>
                  <a:pt x="8" y="4"/>
                  <a:pt x="8" y="10"/>
                </a:cubicBezTo>
                <a:cubicBezTo>
                  <a:pt x="8" y="16"/>
                  <a:pt x="12" y="20"/>
                  <a:pt x="18" y="20"/>
                </a:cubicBezTo>
                <a:cubicBezTo>
                  <a:pt x="24" y="20"/>
                  <a:pt x="28" y="16"/>
                  <a:pt x="28" y="10"/>
                </a:cubicBezTo>
                <a:cubicBezTo>
                  <a:pt x="28" y="4"/>
                  <a:pt x="24" y="0"/>
                  <a:pt x="18" y="0"/>
                </a:cubicBezTo>
                <a:close/>
                <a:moveTo>
                  <a:pt x="41" y="45"/>
                </a:moveTo>
                <a:cubicBezTo>
                  <a:pt x="50" y="42"/>
                  <a:pt x="50" y="42"/>
                  <a:pt x="50" y="42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2"/>
                  <a:pt x="52" y="42"/>
                  <a:pt x="52" y="42"/>
                </a:cubicBezTo>
                <a:cubicBezTo>
                  <a:pt x="59" y="46"/>
                  <a:pt x="59" y="46"/>
                  <a:pt x="59" y="46"/>
                </a:cubicBezTo>
                <a:cubicBezTo>
                  <a:pt x="65" y="29"/>
                  <a:pt x="65" y="29"/>
                  <a:pt x="65" y="29"/>
                </a:cubicBezTo>
                <a:cubicBezTo>
                  <a:pt x="66" y="27"/>
                  <a:pt x="66" y="27"/>
                  <a:pt x="66" y="27"/>
                </a:cubicBezTo>
                <a:cubicBezTo>
                  <a:pt x="67" y="29"/>
                  <a:pt x="67" y="29"/>
                  <a:pt x="67" y="29"/>
                </a:cubicBezTo>
                <a:cubicBezTo>
                  <a:pt x="73" y="34"/>
                  <a:pt x="73" y="34"/>
                  <a:pt x="73" y="34"/>
                </a:cubicBezTo>
                <a:cubicBezTo>
                  <a:pt x="81" y="21"/>
                  <a:pt x="81" y="21"/>
                  <a:pt x="81" y="21"/>
                </a:cubicBezTo>
                <a:cubicBezTo>
                  <a:pt x="83" y="23"/>
                  <a:pt x="83" y="23"/>
                  <a:pt x="83" y="23"/>
                </a:cubicBezTo>
                <a:cubicBezTo>
                  <a:pt x="75" y="38"/>
                  <a:pt x="75" y="38"/>
                  <a:pt x="75" y="38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8"/>
                  <a:pt x="72" y="38"/>
                  <a:pt x="72" y="38"/>
                </a:cubicBezTo>
                <a:cubicBezTo>
                  <a:pt x="67" y="33"/>
                  <a:pt x="67" y="33"/>
                  <a:pt x="67" y="33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0"/>
                  <a:pt x="59" y="50"/>
                  <a:pt x="59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41" y="45"/>
                  <a:pt x="41" y="45"/>
                  <a:pt x="41" y="45"/>
                </a:cubicBezTo>
                <a:close/>
                <a:moveTo>
                  <a:pt x="43" y="86"/>
                </a:moveTo>
                <a:cubicBezTo>
                  <a:pt x="74" y="86"/>
                  <a:pt x="74" y="86"/>
                  <a:pt x="74" y="86"/>
                </a:cubicBezTo>
                <a:cubicBezTo>
                  <a:pt x="74" y="91"/>
                  <a:pt x="74" y="91"/>
                  <a:pt x="74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86"/>
                  <a:pt x="43" y="86"/>
                  <a:pt x="43" y="86"/>
                </a:cubicBezTo>
                <a:close/>
                <a:moveTo>
                  <a:pt x="63" y="68"/>
                </a:moveTo>
                <a:cubicBezTo>
                  <a:pt x="93" y="68"/>
                  <a:pt x="93" y="68"/>
                  <a:pt x="93" y="6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7" y="3"/>
                  <a:pt x="97" y="3"/>
                </a:cubicBezTo>
                <a:cubicBezTo>
                  <a:pt x="93" y="3"/>
                  <a:pt x="93" y="3"/>
                  <a:pt x="93" y="3"/>
                </a:cubicBezTo>
                <a:cubicBezTo>
                  <a:pt x="34" y="3"/>
                  <a:pt x="34" y="3"/>
                  <a:pt x="34" y="3"/>
                </a:cubicBezTo>
                <a:cubicBezTo>
                  <a:pt x="34" y="9"/>
                  <a:pt x="34" y="9"/>
                  <a:pt x="3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61"/>
                  <a:pt x="90" y="61"/>
                  <a:pt x="90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8"/>
                  <a:pt x="36" y="68"/>
                  <a:pt x="36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84"/>
                  <a:pt x="54" y="84"/>
                  <a:pt x="54" y="84"/>
                </a:cubicBezTo>
                <a:cubicBezTo>
                  <a:pt x="63" y="84"/>
                  <a:pt x="63" y="84"/>
                  <a:pt x="63" y="84"/>
                </a:cubicBezTo>
                <a:cubicBezTo>
                  <a:pt x="63" y="68"/>
                  <a:pt x="63" y="68"/>
                  <a:pt x="63" y="68"/>
                </a:cubicBezTo>
                <a:close/>
                <a:moveTo>
                  <a:pt x="0" y="50"/>
                </a:moveTo>
                <a:cubicBezTo>
                  <a:pt x="7" y="55"/>
                  <a:pt x="7" y="55"/>
                  <a:pt x="7" y="55"/>
                </a:cubicBezTo>
                <a:cubicBezTo>
                  <a:pt x="5" y="91"/>
                  <a:pt x="5" y="91"/>
                  <a:pt x="5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60"/>
                  <a:pt x="16" y="60"/>
                  <a:pt x="16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2" y="91"/>
                  <a:pt x="22" y="91"/>
                  <a:pt x="22" y="91"/>
                </a:cubicBezTo>
                <a:cubicBezTo>
                  <a:pt x="31" y="91"/>
                  <a:pt x="31" y="91"/>
                  <a:pt x="31" y="91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33"/>
                  <a:pt x="28" y="33"/>
                  <a:pt x="28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5" y="24"/>
                  <a:pt x="55" y="24"/>
                  <a:pt x="55" y="24"/>
                </a:cubicBezTo>
                <a:cubicBezTo>
                  <a:pt x="30" y="23"/>
                  <a:pt x="30" y="23"/>
                  <a:pt x="3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4"/>
                  <a:pt x="20" y="24"/>
                  <a:pt x="20" y="24"/>
                </a:cubicBezTo>
                <a:cubicBezTo>
                  <a:pt x="19" y="27"/>
                  <a:pt x="19" y="27"/>
                  <a:pt x="19" y="27"/>
                </a:cubicBezTo>
                <a:cubicBezTo>
                  <a:pt x="22" y="43"/>
                  <a:pt x="22" y="43"/>
                  <a:pt x="22" y="43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4" y="43"/>
                  <a:pt x="14" y="43"/>
                  <a:pt x="14" y="43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5" y="23"/>
                  <a:pt x="5" y="23"/>
                  <a:pt x="5" y="23"/>
                </a:cubicBezTo>
                <a:lnTo>
                  <a:pt x="0" y="50"/>
                </a:lnTo>
                <a:close/>
              </a:path>
            </a:pathLst>
          </a:custGeom>
          <a:solidFill>
            <a:srgbClr val="00A7B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>
              <a:solidFill>
                <a:srgbClr val="000000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74726" y="5785191"/>
            <a:ext cx="9124942" cy="634020"/>
          </a:xfrm>
          <a:prstGeom prst="rect">
            <a:avLst/>
          </a:prstGeom>
          <a:noFill/>
          <a:ln>
            <a:solidFill>
              <a:srgbClr val="61C1BE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zh-CN" altLang="en-US" sz="1600" b="1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对标参考：</a:t>
            </a:r>
            <a:endParaRPr lang="en-US" altLang="zh-CN" sz="1600" b="1" i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zh-CN" altLang="en-US" sz="1600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填写对标产品信息</a:t>
            </a:r>
            <a:endParaRPr lang="en-US" altLang="zh-CN" sz="1600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3472" y="116632"/>
            <a:ext cx="5661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36394" y="2960641"/>
            <a:ext cx="537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展示产品</a:t>
            </a:r>
            <a:r>
              <a:rPr lang="zh-CN" altLang="en-US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功能（功能较多时可只展示至二级</a:t>
            </a:r>
            <a:r>
              <a:rPr lang="zh-CN" altLang="en-US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功能）</a:t>
            </a:r>
            <a:endParaRPr lang="zh-CN" altLang="en-US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53604" y="1700808"/>
            <a:ext cx="10430233" cy="28926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61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3" name="Freeform 103"/>
          <p:cNvSpPr>
            <a:spLocks noEditPoints="1"/>
          </p:cNvSpPr>
          <p:nvPr/>
        </p:nvSpPr>
        <p:spPr bwMode="auto">
          <a:xfrm>
            <a:off x="1411936" y="1634263"/>
            <a:ext cx="537708" cy="537706"/>
          </a:xfrm>
          <a:custGeom>
            <a:avLst/>
            <a:gdLst>
              <a:gd name="T0" fmla="*/ 101 w 409"/>
              <a:gd name="T1" fmla="*/ 162 h 409"/>
              <a:gd name="T2" fmla="*/ 101 w 409"/>
              <a:gd name="T3" fmla="*/ 323 h 409"/>
              <a:gd name="T4" fmla="*/ 350 w 409"/>
              <a:gd name="T5" fmla="*/ 323 h 409"/>
              <a:gd name="T6" fmla="*/ 350 w 409"/>
              <a:gd name="T7" fmla="*/ 162 h 409"/>
              <a:gd name="T8" fmla="*/ 101 w 409"/>
              <a:gd name="T9" fmla="*/ 162 h 409"/>
              <a:gd name="T10" fmla="*/ 240 w 409"/>
              <a:gd name="T11" fmla="*/ 88 h 409"/>
              <a:gd name="T12" fmla="*/ 216 w 409"/>
              <a:gd name="T13" fmla="*/ 124 h 409"/>
              <a:gd name="T14" fmla="*/ 60 w 409"/>
              <a:gd name="T15" fmla="*/ 124 h 409"/>
              <a:gd name="T16" fmla="*/ 60 w 409"/>
              <a:gd name="T17" fmla="*/ 286 h 409"/>
              <a:gd name="T18" fmla="*/ 86 w 409"/>
              <a:gd name="T19" fmla="*/ 286 h 409"/>
              <a:gd name="T20" fmla="*/ 86 w 409"/>
              <a:gd name="T21" fmla="*/ 146 h 409"/>
              <a:gd name="T22" fmla="*/ 309 w 409"/>
              <a:gd name="T23" fmla="*/ 146 h 409"/>
              <a:gd name="T24" fmla="*/ 309 w 409"/>
              <a:gd name="T25" fmla="*/ 88 h 409"/>
              <a:gd name="T26" fmla="*/ 240 w 409"/>
              <a:gd name="T27" fmla="*/ 88 h 409"/>
              <a:gd name="T28" fmla="*/ 204 w 409"/>
              <a:gd name="T29" fmla="*/ 0 h 409"/>
              <a:gd name="T30" fmla="*/ 245 w 409"/>
              <a:gd name="T31" fmla="*/ 5 h 409"/>
              <a:gd name="T32" fmla="*/ 285 w 409"/>
              <a:gd name="T33" fmla="*/ 18 h 409"/>
              <a:gd name="T34" fmla="*/ 319 w 409"/>
              <a:gd name="T35" fmla="*/ 36 h 409"/>
              <a:gd name="T36" fmla="*/ 349 w 409"/>
              <a:gd name="T37" fmla="*/ 60 h 409"/>
              <a:gd name="T38" fmla="*/ 374 w 409"/>
              <a:gd name="T39" fmla="*/ 91 h 409"/>
              <a:gd name="T40" fmla="*/ 393 w 409"/>
              <a:gd name="T41" fmla="*/ 126 h 409"/>
              <a:gd name="T42" fmla="*/ 405 w 409"/>
              <a:gd name="T43" fmla="*/ 164 h 409"/>
              <a:gd name="T44" fmla="*/ 409 w 409"/>
              <a:gd name="T45" fmla="*/ 205 h 409"/>
              <a:gd name="T46" fmla="*/ 405 w 409"/>
              <a:gd name="T47" fmla="*/ 246 h 409"/>
              <a:gd name="T48" fmla="*/ 393 w 409"/>
              <a:gd name="T49" fmla="*/ 286 h 409"/>
              <a:gd name="T50" fmla="*/ 374 w 409"/>
              <a:gd name="T51" fmla="*/ 320 h 409"/>
              <a:gd name="T52" fmla="*/ 349 w 409"/>
              <a:gd name="T53" fmla="*/ 349 h 409"/>
              <a:gd name="T54" fmla="*/ 319 w 409"/>
              <a:gd name="T55" fmla="*/ 375 h 409"/>
              <a:gd name="T56" fmla="*/ 285 w 409"/>
              <a:gd name="T57" fmla="*/ 394 h 409"/>
              <a:gd name="T58" fmla="*/ 245 w 409"/>
              <a:gd name="T59" fmla="*/ 406 h 409"/>
              <a:gd name="T60" fmla="*/ 204 w 409"/>
              <a:gd name="T61" fmla="*/ 409 h 409"/>
              <a:gd name="T62" fmla="*/ 163 w 409"/>
              <a:gd name="T63" fmla="*/ 406 h 409"/>
              <a:gd name="T64" fmla="*/ 125 w 409"/>
              <a:gd name="T65" fmla="*/ 394 h 409"/>
              <a:gd name="T66" fmla="*/ 91 w 409"/>
              <a:gd name="T67" fmla="*/ 375 h 409"/>
              <a:gd name="T68" fmla="*/ 60 w 409"/>
              <a:gd name="T69" fmla="*/ 349 h 409"/>
              <a:gd name="T70" fmla="*/ 36 w 409"/>
              <a:gd name="T71" fmla="*/ 320 h 409"/>
              <a:gd name="T72" fmla="*/ 17 w 409"/>
              <a:gd name="T73" fmla="*/ 286 h 409"/>
              <a:gd name="T74" fmla="*/ 5 w 409"/>
              <a:gd name="T75" fmla="*/ 246 h 409"/>
              <a:gd name="T76" fmla="*/ 0 w 409"/>
              <a:gd name="T77" fmla="*/ 205 h 409"/>
              <a:gd name="T78" fmla="*/ 5 w 409"/>
              <a:gd name="T79" fmla="*/ 164 h 409"/>
              <a:gd name="T80" fmla="*/ 17 w 409"/>
              <a:gd name="T81" fmla="*/ 126 h 409"/>
              <a:gd name="T82" fmla="*/ 36 w 409"/>
              <a:gd name="T83" fmla="*/ 91 h 409"/>
              <a:gd name="T84" fmla="*/ 60 w 409"/>
              <a:gd name="T85" fmla="*/ 60 h 409"/>
              <a:gd name="T86" fmla="*/ 91 w 409"/>
              <a:gd name="T87" fmla="*/ 36 h 409"/>
              <a:gd name="T88" fmla="*/ 125 w 409"/>
              <a:gd name="T89" fmla="*/ 18 h 409"/>
              <a:gd name="T90" fmla="*/ 163 w 409"/>
              <a:gd name="T91" fmla="*/ 5 h 409"/>
              <a:gd name="T92" fmla="*/ 204 w 409"/>
              <a:gd name="T93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9" h="409">
                <a:moveTo>
                  <a:pt x="101" y="162"/>
                </a:moveTo>
                <a:lnTo>
                  <a:pt x="101" y="323"/>
                </a:lnTo>
                <a:lnTo>
                  <a:pt x="350" y="323"/>
                </a:lnTo>
                <a:lnTo>
                  <a:pt x="350" y="162"/>
                </a:lnTo>
                <a:lnTo>
                  <a:pt x="101" y="162"/>
                </a:lnTo>
                <a:close/>
                <a:moveTo>
                  <a:pt x="240" y="88"/>
                </a:moveTo>
                <a:lnTo>
                  <a:pt x="216" y="124"/>
                </a:lnTo>
                <a:lnTo>
                  <a:pt x="60" y="124"/>
                </a:lnTo>
                <a:lnTo>
                  <a:pt x="60" y="286"/>
                </a:lnTo>
                <a:lnTo>
                  <a:pt x="86" y="286"/>
                </a:lnTo>
                <a:lnTo>
                  <a:pt x="86" y="146"/>
                </a:lnTo>
                <a:lnTo>
                  <a:pt x="309" y="146"/>
                </a:lnTo>
                <a:lnTo>
                  <a:pt x="309" y="88"/>
                </a:lnTo>
                <a:lnTo>
                  <a:pt x="240" y="88"/>
                </a:lnTo>
                <a:close/>
                <a:moveTo>
                  <a:pt x="204" y="0"/>
                </a:moveTo>
                <a:lnTo>
                  <a:pt x="245" y="5"/>
                </a:lnTo>
                <a:lnTo>
                  <a:pt x="285" y="18"/>
                </a:lnTo>
                <a:lnTo>
                  <a:pt x="319" y="36"/>
                </a:lnTo>
                <a:lnTo>
                  <a:pt x="349" y="60"/>
                </a:lnTo>
                <a:lnTo>
                  <a:pt x="374" y="91"/>
                </a:lnTo>
                <a:lnTo>
                  <a:pt x="393" y="126"/>
                </a:lnTo>
                <a:lnTo>
                  <a:pt x="405" y="164"/>
                </a:lnTo>
                <a:lnTo>
                  <a:pt x="409" y="205"/>
                </a:lnTo>
                <a:lnTo>
                  <a:pt x="405" y="246"/>
                </a:lnTo>
                <a:lnTo>
                  <a:pt x="393" y="286"/>
                </a:lnTo>
                <a:lnTo>
                  <a:pt x="374" y="320"/>
                </a:lnTo>
                <a:lnTo>
                  <a:pt x="349" y="349"/>
                </a:lnTo>
                <a:lnTo>
                  <a:pt x="319" y="375"/>
                </a:lnTo>
                <a:lnTo>
                  <a:pt x="285" y="394"/>
                </a:lnTo>
                <a:lnTo>
                  <a:pt x="245" y="406"/>
                </a:lnTo>
                <a:lnTo>
                  <a:pt x="204" y="409"/>
                </a:lnTo>
                <a:lnTo>
                  <a:pt x="163" y="406"/>
                </a:lnTo>
                <a:lnTo>
                  <a:pt x="125" y="394"/>
                </a:lnTo>
                <a:lnTo>
                  <a:pt x="91" y="375"/>
                </a:lnTo>
                <a:lnTo>
                  <a:pt x="60" y="349"/>
                </a:lnTo>
                <a:lnTo>
                  <a:pt x="36" y="320"/>
                </a:lnTo>
                <a:lnTo>
                  <a:pt x="17" y="286"/>
                </a:lnTo>
                <a:lnTo>
                  <a:pt x="5" y="246"/>
                </a:lnTo>
                <a:lnTo>
                  <a:pt x="0" y="205"/>
                </a:lnTo>
                <a:lnTo>
                  <a:pt x="5" y="164"/>
                </a:lnTo>
                <a:lnTo>
                  <a:pt x="17" y="126"/>
                </a:lnTo>
                <a:lnTo>
                  <a:pt x="36" y="91"/>
                </a:lnTo>
                <a:lnTo>
                  <a:pt x="60" y="60"/>
                </a:lnTo>
                <a:lnTo>
                  <a:pt x="91" y="36"/>
                </a:lnTo>
                <a:lnTo>
                  <a:pt x="125" y="18"/>
                </a:lnTo>
                <a:lnTo>
                  <a:pt x="163" y="5"/>
                </a:lnTo>
                <a:lnTo>
                  <a:pt x="204" y="0"/>
                </a:lnTo>
                <a:close/>
              </a:path>
            </a:pathLst>
          </a:custGeom>
          <a:solidFill>
            <a:srgbClr val="61C1BD"/>
          </a:solidFill>
          <a:ln w="0">
            <a:solidFill>
              <a:srgbClr val="61C1B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2000553" y="1890924"/>
            <a:ext cx="163032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/>
            <a:tailEnd type="non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553" y="1531231"/>
            <a:ext cx="90281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61C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</a:t>
            </a:r>
            <a:endParaRPr lang="zh-CN" altLang="en-US" sz="1400" b="1" dirty="0">
              <a:solidFill>
                <a:srgbClr val="61C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0553" y="1915078"/>
            <a:ext cx="10358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我的银行卡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客服中心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收支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明细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代金券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4608902" y="1916485"/>
            <a:ext cx="163032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/>
            <a:tailEnd type="non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08902" y="1531231"/>
            <a:ext cx="90281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61C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支付功能</a:t>
            </a:r>
            <a:endParaRPr lang="zh-CN" altLang="en-US" sz="1400" b="1" dirty="0">
              <a:solidFill>
                <a:srgbClr val="61C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08902" y="1889782"/>
            <a:ext cx="881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还信用卡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收款码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付款码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535"/>
          <p:cNvSpPr>
            <a:spLocks noEditPoints="1"/>
          </p:cNvSpPr>
          <p:nvPr/>
        </p:nvSpPr>
        <p:spPr bwMode="auto">
          <a:xfrm>
            <a:off x="4023270" y="1636807"/>
            <a:ext cx="536400" cy="536400"/>
          </a:xfrm>
          <a:custGeom>
            <a:avLst/>
            <a:gdLst>
              <a:gd name="T0" fmla="*/ 74 w 410"/>
              <a:gd name="T1" fmla="*/ 330 h 409"/>
              <a:gd name="T2" fmla="*/ 81 w 410"/>
              <a:gd name="T3" fmla="*/ 343 h 409"/>
              <a:gd name="T4" fmla="*/ 325 w 410"/>
              <a:gd name="T5" fmla="*/ 342 h 409"/>
              <a:gd name="T6" fmla="*/ 325 w 410"/>
              <a:gd name="T7" fmla="*/ 326 h 409"/>
              <a:gd name="T8" fmla="*/ 239 w 410"/>
              <a:gd name="T9" fmla="*/ 149 h 409"/>
              <a:gd name="T10" fmla="*/ 224 w 410"/>
              <a:gd name="T11" fmla="*/ 161 h 409"/>
              <a:gd name="T12" fmla="*/ 207 w 410"/>
              <a:gd name="T13" fmla="*/ 154 h 409"/>
              <a:gd name="T14" fmla="*/ 196 w 410"/>
              <a:gd name="T15" fmla="*/ 159 h 409"/>
              <a:gd name="T16" fmla="*/ 177 w 410"/>
              <a:gd name="T17" fmla="*/ 158 h 409"/>
              <a:gd name="T18" fmla="*/ 167 w 410"/>
              <a:gd name="T19" fmla="*/ 158 h 409"/>
              <a:gd name="T20" fmla="*/ 148 w 410"/>
              <a:gd name="T21" fmla="*/ 159 h 409"/>
              <a:gd name="T22" fmla="*/ 138 w 410"/>
              <a:gd name="T23" fmla="*/ 154 h 409"/>
              <a:gd name="T24" fmla="*/ 121 w 410"/>
              <a:gd name="T25" fmla="*/ 161 h 409"/>
              <a:gd name="T26" fmla="*/ 105 w 410"/>
              <a:gd name="T27" fmla="*/ 149 h 409"/>
              <a:gd name="T28" fmla="*/ 95 w 410"/>
              <a:gd name="T29" fmla="*/ 159 h 409"/>
              <a:gd name="T30" fmla="*/ 83 w 410"/>
              <a:gd name="T31" fmla="*/ 316 h 409"/>
              <a:gd name="T32" fmla="*/ 310 w 410"/>
              <a:gd name="T33" fmla="*/ 156 h 409"/>
              <a:gd name="T34" fmla="*/ 306 w 410"/>
              <a:gd name="T35" fmla="*/ 149 h 409"/>
              <a:gd name="T36" fmla="*/ 296 w 410"/>
              <a:gd name="T37" fmla="*/ 159 h 409"/>
              <a:gd name="T38" fmla="*/ 277 w 410"/>
              <a:gd name="T39" fmla="*/ 158 h 409"/>
              <a:gd name="T40" fmla="*/ 269 w 410"/>
              <a:gd name="T41" fmla="*/ 158 h 409"/>
              <a:gd name="T42" fmla="*/ 248 w 410"/>
              <a:gd name="T43" fmla="*/ 159 h 409"/>
              <a:gd name="T44" fmla="*/ 291 w 410"/>
              <a:gd name="T45" fmla="*/ 49 h 409"/>
              <a:gd name="T46" fmla="*/ 110 w 410"/>
              <a:gd name="T47" fmla="*/ 51 h 409"/>
              <a:gd name="T48" fmla="*/ 80 w 410"/>
              <a:gd name="T49" fmla="*/ 77 h 409"/>
              <a:gd name="T50" fmla="*/ 73 w 410"/>
              <a:gd name="T51" fmla="*/ 116 h 409"/>
              <a:gd name="T52" fmla="*/ 74 w 410"/>
              <a:gd name="T53" fmla="*/ 142 h 409"/>
              <a:gd name="T54" fmla="*/ 90 w 410"/>
              <a:gd name="T55" fmla="*/ 147 h 409"/>
              <a:gd name="T56" fmla="*/ 105 w 410"/>
              <a:gd name="T57" fmla="*/ 137 h 409"/>
              <a:gd name="T58" fmla="*/ 114 w 410"/>
              <a:gd name="T59" fmla="*/ 146 h 409"/>
              <a:gd name="T60" fmla="*/ 135 w 410"/>
              <a:gd name="T61" fmla="*/ 144 h 409"/>
              <a:gd name="T62" fmla="*/ 143 w 410"/>
              <a:gd name="T63" fmla="*/ 144 h 409"/>
              <a:gd name="T64" fmla="*/ 164 w 410"/>
              <a:gd name="T65" fmla="*/ 146 h 409"/>
              <a:gd name="T66" fmla="*/ 174 w 410"/>
              <a:gd name="T67" fmla="*/ 140 h 409"/>
              <a:gd name="T68" fmla="*/ 191 w 410"/>
              <a:gd name="T69" fmla="*/ 147 h 409"/>
              <a:gd name="T70" fmla="*/ 205 w 410"/>
              <a:gd name="T71" fmla="*/ 135 h 409"/>
              <a:gd name="T72" fmla="*/ 220 w 410"/>
              <a:gd name="T73" fmla="*/ 147 h 409"/>
              <a:gd name="T74" fmla="*/ 238 w 410"/>
              <a:gd name="T75" fmla="*/ 140 h 409"/>
              <a:gd name="T76" fmla="*/ 248 w 410"/>
              <a:gd name="T77" fmla="*/ 146 h 409"/>
              <a:gd name="T78" fmla="*/ 269 w 410"/>
              <a:gd name="T79" fmla="*/ 144 h 409"/>
              <a:gd name="T80" fmla="*/ 277 w 410"/>
              <a:gd name="T81" fmla="*/ 144 h 409"/>
              <a:gd name="T82" fmla="*/ 296 w 410"/>
              <a:gd name="T83" fmla="*/ 146 h 409"/>
              <a:gd name="T84" fmla="*/ 306 w 410"/>
              <a:gd name="T85" fmla="*/ 137 h 409"/>
              <a:gd name="T86" fmla="*/ 310 w 410"/>
              <a:gd name="T87" fmla="*/ 144 h 409"/>
              <a:gd name="T88" fmla="*/ 325 w 410"/>
              <a:gd name="T89" fmla="*/ 147 h 409"/>
              <a:gd name="T90" fmla="*/ 339 w 410"/>
              <a:gd name="T91" fmla="*/ 135 h 409"/>
              <a:gd name="T92" fmla="*/ 339 w 410"/>
              <a:gd name="T93" fmla="*/ 104 h 409"/>
              <a:gd name="T94" fmla="*/ 310 w 410"/>
              <a:gd name="T95" fmla="*/ 55 h 409"/>
              <a:gd name="T96" fmla="*/ 291 w 410"/>
              <a:gd name="T97" fmla="*/ 49 h 409"/>
              <a:gd name="T98" fmla="*/ 246 w 410"/>
              <a:gd name="T99" fmla="*/ 3 h 409"/>
              <a:gd name="T100" fmla="*/ 375 w 410"/>
              <a:gd name="T101" fmla="*/ 89 h 409"/>
              <a:gd name="T102" fmla="*/ 406 w 410"/>
              <a:gd name="T103" fmla="*/ 245 h 409"/>
              <a:gd name="T104" fmla="*/ 320 w 410"/>
              <a:gd name="T105" fmla="*/ 372 h 409"/>
              <a:gd name="T106" fmla="*/ 164 w 410"/>
              <a:gd name="T107" fmla="*/ 403 h 409"/>
              <a:gd name="T108" fmla="*/ 37 w 410"/>
              <a:gd name="T109" fmla="*/ 317 h 409"/>
              <a:gd name="T110" fmla="*/ 6 w 410"/>
              <a:gd name="T111" fmla="*/ 163 h 409"/>
              <a:gd name="T112" fmla="*/ 92 w 410"/>
              <a:gd name="T113" fmla="*/ 34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0" h="409">
                <a:moveTo>
                  <a:pt x="85" y="324"/>
                </a:moveTo>
                <a:lnTo>
                  <a:pt x="81" y="324"/>
                </a:lnTo>
                <a:lnTo>
                  <a:pt x="78" y="326"/>
                </a:lnTo>
                <a:lnTo>
                  <a:pt x="74" y="330"/>
                </a:lnTo>
                <a:lnTo>
                  <a:pt x="74" y="333"/>
                </a:lnTo>
                <a:lnTo>
                  <a:pt x="74" y="338"/>
                </a:lnTo>
                <a:lnTo>
                  <a:pt x="78" y="342"/>
                </a:lnTo>
                <a:lnTo>
                  <a:pt x="81" y="343"/>
                </a:lnTo>
                <a:lnTo>
                  <a:pt x="85" y="343"/>
                </a:lnTo>
                <a:lnTo>
                  <a:pt x="318" y="343"/>
                </a:lnTo>
                <a:lnTo>
                  <a:pt x="322" y="343"/>
                </a:lnTo>
                <a:lnTo>
                  <a:pt x="325" y="342"/>
                </a:lnTo>
                <a:lnTo>
                  <a:pt x="327" y="338"/>
                </a:lnTo>
                <a:lnTo>
                  <a:pt x="329" y="333"/>
                </a:lnTo>
                <a:lnTo>
                  <a:pt x="327" y="330"/>
                </a:lnTo>
                <a:lnTo>
                  <a:pt x="325" y="326"/>
                </a:lnTo>
                <a:lnTo>
                  <a:pt x="322" y="324"/>
                </a:lnTo>
                <a:lnTo>
                  <a:pt x="318" y="324"/>
                </a:lnTo>
                <a:lnTo>
                  <a:pt x="85" y="324"/>
                </a:lnTo>
                <a:close/>
                <a:moveTo>
                  <a:pt x="239" y="149"/>
                </a:moveTo>
                <a:lnTo>
                  <a:pt x="238" y="152"/>
                </a:lnTo>
                <a:lnTo>
                  <a:pt x="234" y="158"/>
                </a:lnTo>
                <a:lnTo>
                  <a:pt x="231" y="159"/>
                </a:lnTo>
                <a:lnTo>
                  <a:pt x="224" y="161"/>
                </a:lnTo>
                <a:lnTo>
                  <a:pt x="220" y="161"/>
                </a:lnTo>
                <a:lnTo>
                  <a:pt x="215" y="159"/>
                </a:lnTo>
                <a:lnTo>
                  <a:pt x="210" y="158"/>
                </a:lnTo>
                <a:lnTo>
                  <a:pt x="207" y="154"/>
                </a:lnTo>
                <a:lnTo>
                  <a:pt x="205" y="149"/>
                </a:lnTo>
                <a:lnTo>
                  <a:pt x="205" y="154"/>
                </a:lnTo>
                <a:lnTo>
                  <a:pt x="202" y="158"/>
                </a:lnTo>
                <a:lnTo>
                  <a:pt x="196" y="159"/>
                </a:lnTo>
                <a:lnTo>
                  <a:pt x="191" y="161"/>
                </a:lnTo>
                <a:lnTo>
                  <a:pt x="188" y="161"/>
                </a:lnTo>
                <a:lnTo>
                  <a:pt x="181" y="159"/>
                </a:lnTo>
                <a:lnTo>
                  <a:pt x="177" y="158"/>
                </a:lnTo>
                <a:lnTo>
                  <a:pt x="174" y="154"/>
                </a:lnTo>
                <a:lnTo>
                  <a:pt x="172" y="149"/>
                </a:lnTo>
                <a:lnTo>
                  <a:pt x="171" y="154"/>
                </a:lnTo>
                <a:lnTo>
                  <a:pt x="167" y="158"/>
                </a:lnTo>
                <a:lnTo>
                  <a:pt x="164" y="159"/>
                </a:lnTo>
                <a:lnTo>
                  <a:pt x="157" y="161"/>
                </a:lnTo>
                <a:lnTo>
                  <a:pt x="153" y="161"/>
                </a:lnTo>
                <a:lnTo>
                  <a:pt x="148" y="159"/>
                </a:lnTo>
                <a:lnTo>
                  <a:pt x="143" y="158"/>
                </a:lnTo>
                <a:lnTo>
                  <a:pt x="140" y="154"/>
                </a:lnTo>
                <a:lnTo>
                  <a:pt x="138" y="149"/>
                </a:lnTo>
                <a:lnTo>
                  <a:pt x="138" y="154"/>
                </a:lnTo>
                <a:lnTo>
                  <a:pt x="135" y="158"/>
                </a:lnTo>
                <a:lnTo>
                  <a:pt x="129" y="159"/>
                </a:lnTo>
                <a:lnTo>
                  <a:pt x="124" y="161"/>
                </a:lnTo>
                <a:lnTo>
                  <a:pt x="121" y="161"/>
                </a:lnTo>
                <a:lnTo>
                  <a:pt x="114" y="159"/>
                </a:lnTo>
                <a:lnTo>
                  <a:pt x="110" y="158"/>
                </a:lnTo>
                <a:lnTo>
                  <a:pt x="107" y="154"/>
                </a:lnTo>
                <a:lnTo>
                  <a:pt x="105" y="149"/>
                </a:lnTo>
                <a:lnTo>
                  <a:pt x="105" y="151"/>
                </a:lnTo>
                <a:lnTo>
                  <a:pt x="104" y="154"/>
                </a:lnTo>
                <a:lnTo>
                  <a:pt x="100" y="158"/>
                </a:lnTo>
                <a:lnTo>
                  <a:pt x="95" y="159"/>
                </a:lnTo>
                <a:lnTo>
                  <a:pt x="90" y="161"/>
                </a:lnTo>
                <a:lnTo>
                  <a:pt x="86" y="161"/>
                </a:lnTo>
                <a:lnTo>
                  <a:pt x="83" y="159"/>
                </a:lnTo>
                <a:lnTo>
                  <a:pt x="83" y="316"/>
                </a:lnTo>
                <a:lnTo>
                  <a:pt x="320" y="316"/>
                </a:lnTo>
                <a:lnTo>
                  <a:pt x="320" y="161"/>
                </a:lnTo>
                <a:lnTo>
                  <a:pt x="315" y="159"/>
                </a:lnTo>
                <a:lnTo>
                  <a:pt x="310" y="156"/>
                </a:lnTo>
                <a:lnTo>
                  <a:pt x="308" y="152"/>
                </a:lnTo>
                <a:lnTo>
                  <a:pt x="306" y="149"/>
                </a:lnTo>
                <a:lnTo>
                  <a:pt x="306" y="149"/>
                </a:lnTo>
                <a:lnTo>
                  <a:pt x="306" y="149"/>
                </a:lnTo>
                <a:lnTo>
                  <a:pt x="306" y="149"/>
                </a:lnTo>
                <a:lnTo>
                  <a:pt x="305" y="154"/>
                </a:lnTo>
                <a:lnTo>
                  <a:pt x="301" y="158"/>
                </a:lnTo>
                <a:lnTo>
                  <a:pt x="296" y="159"/>
                </a:lnTo>
                <a:lnTo>
                  <a:pt x="291" y="161"/>
                </a:lnTo>
                <a:lnTo>
                  <a:pt x="287" y="161"/>
                </a:lnTo>
                <a:lnTo>
                  <a:pt x="282" y="159"/>
                </a:lnTo>
                <a:lnTo>
                  <a:pt x="277" y="158"/>
                </a:lnTo>
                <a:lnTo>
                  <a:pt x="274" y="154"/>
                </a:lnTo>
                <a:lnTo>
                  <a:pt x="272" y="149"/>
                </a:lnTo>
                <a:lnTo>
                  <a:pt x="272" y="154"/>
                </a:lnTo>
                <a:lnTo>
                  <a:pt x="269" y="158"/>
                </a:lnTo>
                <a:lnTo>
                  <a:pt x="263" y="159"/>
                </a:lnTo>
                <a:lnTo>
                  <a:pt x="258" y="161"/>
                </a:lnTo>
                <a:lnTo>
                  <a:pt x="255" y="161"/>
                </a:lnTo>
                <a:lnTo>
                  <a:pt x="248" y="159"/>
                </a:lnTo>
                <a:lnTo>
                  <a:pt x="243" y="158"/>
                </a:lnTo>
                <a:lnTo>
                  <a:pt x="241" y="152"/>
                </a:lnTo>
                <a:lnTo>
                  <a:pt x="239" y="149"/>
                </a:lnTo>
                <a:close/>
                <a:moveTo>
                  <a:pt x="291" y="49"/>
                </a:moveTo>
                <a:lnTo>
                  <a:pt x="272" y="49"/>
                </a:lnTo>
                <a:lnTo>
                  <a:pt x="117" y="49"/>
                </a:lnTo>
                <a:lnTo>
                  <a:pt x="117" y="51"/>
                </a:lnTo>
                <a:lnTo>
                  <a:pt x="110" y="51"/>
                </a:lnTo>
                <a:lnTo>
                  <a:pt x="105" y="53"/>
                </a:lnTo>
                <a:lnTo>
                  <a:pt x="102" y="55"/>
                </a:lnTo>
                <a:lnTo>
                  <a:pt x="88" y="63"/>
                </a:lnTo>
                <a:lnTo>
                  <a:pt x="80" y="77"/>
                </a:lnTo>
                <a:lnTo>
                  <a:pt x="74" y="91"/>
                </a:lnTo>
                <a:lnTo>
                  <a:pt x="73" y="104"/>
                </a:lnTo>
                <a:lnTo>
                  <a:pt x="73" y="113"/>
                </a:lnTo>
                <a:lnTo>
                  <a:pt x="73" y="116"/>
                </a:lnTo>
                <a:lnTo>
                  <a:pt x="71" y="116"/>
                </a:lnTo>
                <a:lnTo>
                  <a:pt x="71" y="135"/>
                </a:lnTo>
                <a:lnTo>
                  <a:pt x="73" y="139"/>
                </a:lnTo>
                <a:lnTo>
                  <a:pt x="74" y="142"/>
                </a:lnTo>
                <a:lnTo>
                  <a:pt x="78" y="146"/>
                </a:lnTo>
                <a:lnTo>
                  <a:pt x="83" y="147"/>
                </a:lnTo>
                <a:lnTo>
                  <a:pt x="86" y="147"/>
                </a:lnTo>
                <a:lnTo>
                  <a:pt x="90" y="147"/>
                </a:lnTo>
                <a:lnTo>
                  <a:pt x="95" y="146"/>
                </a:lnTo>
                <a:lnTo>
                  <a:pt x="100" y="144"/>
                </a:lnTo>
                <a:lnTo>
                  <a:pt x="104" y="140"/>
                </a:lnTo>
                <a:lnTo>
                  <a:pt x="105" y="137"/>
                </a:lnTo>
                <a:lnTo>
                  <a:pt x="105" y="135"/>
                </a:lnTo>
                <a:lnTo>
                  <a:pt x="107" y="140"/>
                </a:lnTo>
                <a:lnTo>
                  <a:pt x="110" y="144"/>
                </a:lnTo>
                <a:lnTo>
                  <a:pt x="114" y="146"/>
                </a:lnTo>
                <a:lnTo>
                  <a:pt x="121" y="147"/>
                </a:lnTo>
                <a:lnTo>
                  <a:pt x="124" y="147"/>
                </a:lnTo>
                <a:lnTo>
                  <a:pt x="129" y="146"/>
                </a:lnTo>
                <a:lnTo>
                  <a:pt x="135" y="144"/>
                </a:lnTo>
                <a:lnTo>
                  <a:pt x="138" y="140"/>
                </a:lnTo>
                <a:lnTo>
                  <a:pt x="138" y="135"/>
                </a:lnTo>
                <a:lnTo>
                  <a:pt x="140" y="140"/>
                </a:lnTo>
                <a:lnTo>
                  <a:pt x="143" y="144"/>
                </a:lnTo>
                <a:lnTo>
                  <a:pt x="148" y="146"/>
                </a:lnTo>
                <a:lnTo>
                  <a:pt x="153" y="147"/>
                </a:lnTo>
                <a:lnTo>
                  <a:pt x="157" y="147"/>
                </a:lnTo>
                <a:lnTo>
                  <a:pt x="164" y="146"/>
                </a:lnTo>
                <a:lnTo>
                  <a:pt x="167" y="144"/>
                </a:lnTo>
                <a:lnTo>
                  <a:pt x="171" y="140"/>
                </a:lnTo>
                <a:lnTo>
                  <a:pt x="172" y="135"/>
                </a:lnTo>
                <a:lnTo>
                  <a:pt x="174" y="140"/>
                </a:lnTo>
                <a:lnTo>
                  <a:pt x="177" y="144"/>
                </a:lnTo>
                <a:lnTo>
                  <a:pt x="181" y="146"/>
                </a:lnTo>
                <a:lnTo>
                  <a:pt x="188" y="147"/>
                </a:lnTo>
                <a:lnTo>
                  <a:pt x="191" y="147"/>
                </a:lnTo>
                <a:lnTo>
                  <a:pt x="196" y="146"/>
                </a:lnTo>
                <a:lnTo>
                  <a:pt x="202" y="144"/>
                </a:lnTo>
                <a:lnTo>
                  <a:pt x="205" y="140"/>
                </a:lnTo>
                <a:lnTo>
                  <a:pt x="205" y="135"/>
                </a:lnTo>
                <a:lnTo>
                  <a:pt x="207" y="140"/>
                </a:lnTo>
                <a:lnTo>
                  <a:pt x="210" y="144"/>
                </a:lnTo>
                <a:lnTo>
                  <a:pt x="215" y="146"/>
                </a:lnTo>
                <a:lnTo>
                  <a:pt x="220" y="147"/>
                </a:lnTo>
                <a:lnTo>
                  <a:pt x="224" y="147"/>
                </a:lnTo>
                <a:lnTo>
                  <a:pt x="231" y="146"/>
                </a:lnTo>
                <a:lnTo>
                  <a:pt x="234" y="144"/>
                </a:lnTo>
                <a:lnTo>
                  <a:pt x="238" y="140"/>
                </a:lnTo>
                <a:lnTo>
                  <a:pt x="239" y="135"/>
                </a:lnTo>
                <a:lnTo>
                  <a:pt x="241" y="140"/>
                </a:lnTo>
                <a:lnTo>
                  <a:pt x="243" y="144"/>
                </a:lnTo>
                <a:lnTo>
                  <a:pt x="248" y="146"/>
                </a:lnTo>
                <a:lnTo>
                  <a:pt x="255" y="147"/>
                </a:lnTo>
                <a:lnTo>
                  <a:pt x="258" y="147"/>
                </a:lnTo>
                <a:lnTo>
                  <a:pt x="263" y="146"/>
                </a:lnTo>
                <a:lnTo>
                  <a:pt x="269" y="144"/>
                </a:lnTo>
                <a:lnTo>
                  <a:pt x="272" y="140"/>
                </a:lnTo>
                <a:lnTo>
                  <a:pt x="272" y="135"/>
                </a:lnTo>
                <a:lnTo>
                  <a:pt x="274" y="140"/>
                </a:lnTo>
                <a:lnTo>
                  <a:pt x="277" y="144"/>
                </a:lnTo>
                <a:lnTo>
                  <a:pt x="282" y="146"/>
                </a:lnTo>
                <a:lnTo>
                  <a:pt x="287" y="147"/>
                </a:lnTo>
                <a:lnTo>
                  <a:pt x="291" y="147"/>
                </a:lnTo>
                <a:lnTo>
                  <a:pt x="296" y="146"/>
                </a:lnTo>
                <a:lnTo>
                  <a:pt x="301" y="144"/>
                </a:lnTo>
                <a:lnTo>
                  <a:pt x="305" y="140"/>
                </a:lnTo>
                <a:lnTo>
                  <a:pt x="306" y="137"/>
                </a:lnTo>
                <a:lnTo>
                  <a:pt x="306" y="137"/>
                </a:lnTo>
                <a:lnTo>
                  <a:pt x="306" y="135"/>
                </a:lnTo>
                <a:lnTo>
                  <a:pt x="306" y="135"/>
                </a:lnTo>
                <a:lnTo>
                  <a:pt x="308" y="140"/>
                </a:lnTo>
                <a:lnTo>
                  <a:pt x="310" y="144"/>
                </a:lnTo>
                <a:lnTo>
                  <a:pt x="315" y="146"/>
                </a:lnTo>
                <a:lnTo>
                  <a:pt x="320" y="147"/>
                </a:lnTo>
                <a:lnTo>
                  <a:pt x="322" y="147"/>
                </a:lnTo>
                <a:lnTo>
                  <a:pt x="325" y="147"/>
                </a:lnTo>
                <a:lnTo>
                  <a:pt x="330" y="146"/>
                </a:lnTo>
                <a:lnTo>
                  <a:pt x="336" y="144"/>
                </a:lnTo>
                <a:lnTo>
                  <a:pt x="339" y="140"/>
                </a:lnTo>
                <a:lnTo>
                  <a:pt x="339" y="135"/>
                </a:lnTo>
                <a:lnTo>
                  <a:pt x="339" y="116"/>
                </a:lnTo>
                <a:lnTo>
                  <a:pt x="339" y="116"/>
                </a:lnTo>
                <a:lnTo>
                  <a:pt x="339" y="113"/>
                </a:lnTo>
                <a:lnTo>
                  <a:pt x="339" y="104"/>
                </a:lnTo>
                <a:lnTo>
                  <a:pt x="336" y="91"/>
                </a:lnTo>
                <a:lnTo>
                  <a:pt x="330" y="77"/>
                </a:lnTo>
                <a:lnTo>
                  <a:pt x="322" y="63"/>
                </a:lnTo>
                <a:lnTo>
                  <a:pt x="310" y="55"/>
                </a:lnTo>
                <a:lnTo>
                  <a:pt x="310" y="55"/>
                </a:lnTo>
                <a:lnTo>
                  <a:pt x="306" y="53"/>
                </a:lnTo>
                <a:lnTo>
                  <a:pt x="300" y="51"/>
                </a:lnTo>
                <a:lnTo>
                  <a:pt x="291" y="49"/>
                </a:lnTo>
                <a:lnTo>
                  <a:pt x="291" y="49"/>
                </a:lnTo>
                <a:lnTo>
                  <a:pt x="291" y="49"/>
                </a:lnTo>
                <a:close/>
                <a:moveTo>
                  <a:pt x="205" y="0"/>
                </a:moveTo>
                <a:lnTo>
                  <a:pt x="246" y="3"/>
                </a:lnTo>
                <a:lnTo>
                  <a:pt x="286" y="15"/>
                </a:lnTo>
                <a:lnTo>
                  <a:pt x="320" y="34"/>
                </a:lnTo>
                <a:lnTo>
                  <a:pt x="351" y="60"/>
                </a:lnTo>
                <a:lnTo>
                  <a:pt x="375" y="89"/>
                </a:lnTo>
                <a:lnTo>
                  <a:pt x="394" y="123"/>
                </a:lnTo>
                <a:lnTo>
                  <a:pt x="406" y="163"/>
                </a:lnTo>
                <a:lnTo>
                  <a:pt x="410" y="204"/>
                </a:lnTo>
                <a:lnTo>
                  <a:pt x="406" y="245"/>
                </a:lnTo>
                <a:lnTo>
                  <a:pt x="394" y="283"/>
                </a:lnTo>
                <a:lnTo>
                  <a:pt x="375" y="317"/>
                </a:lnTo>
                <a:lnTo>
                  <a:pt x="351" y="348"/>
                </a:lnTo>
                <a:lnTo>
                  <a:pt x="320" y="372"/>
                </a:lnTo>
                <a:lnTo>
                  <a:pt x="286" y="391"/>
                </a:lnTo>
                <a:lnTo>
                  <a:pt x="246" y="403"/>
                </a:lnTo>
                <a:lnTo>
                  <a:pt x="205" y="409"/>
                </a:lnTo>
                <a:lnTo>
                  <a:pt x="164" y="403"/>
                </a:lnTo>
                <a:lnTo>
                  <a:pt x="126" y="391"/>
                </a:lnTo>
                <a:lnTo>
                  <a:pt x="92" y="372"/>
                </a:lnTo>
                <a:lnTo>
                  <a:pt x="61" y="348"/>
                </a:lnTo>
                <a:lnTo>
                  <a:pt x="37" y="317"/>
                </a:lnTo>
                <a:lnTo>
                  <a:pt x="18" y="283"/>
                </a:lnTo>
                <a:lnTo>
                  <a:pt x="6" y="245"/>
                </a:lnTo>
                <a:lnTo>
                  <a:pt x="0" y="204"/>
                </a:lnTo>
                <a:lnTo>
                  <a:pt x="6" y="163"/>
                </a:lnTo>
                <a:lnTo>
                  <a:pt x="18" y="123"/>
                </a:lnTo>
                <a:lnTo>
                  <a:pt x="37" y="89"/>
                </a:lnTo>
                <a:lnTo>
                  <a:pt x="61" y="60"/>
                </a:lnTo>
                <a:lnTo>
                  <a:pt x="92" y="34"/>
                </a:lnTo>
                <a:lnTo>
                  <a:pt x="126" y="15"/>
                </a:lnTo>
                <a:lnTo>
                  <a:pt x="164" y="3"/>
                </a:lnTo>
                <a:lnTo>
                  <a:pt x="205" y="0"/>
                </a:lnTo>
                <a:close/>
              </a:path>
            </a:pathLst>
          </a:custGeom>
          <a:solidFill>
            <a:srgbClr val="61C1BD"/>
          </a:solidFill>
          <a:ln w="0">
            <a:solidFill>
              <a:srgbClr val="61C1B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7184894" y="1916832"/>
            <a:ext cx="163032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/>
            <a:tailEnd type="non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84894" y="1531231"/>
            <a:ext cx="90281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61C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甜橙</a:t>
            </a:r>
            <a:r>
              <a:rPr lang="zh-CN" altLang="en-US" sz="1400" b="1" dirty="0">
                <a:solidFill>
                  <a:srgbClr val="61C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84894" y="1890129"/>
            <a:ext cx="881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证券开户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甜橙保险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甜橙理财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添益宝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甜橙白条</a:t>
            </a:r>
            <a:endParaRPr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甜橙信用</a:t>
            </a:r>
            <a:endParaRPr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甜橙小</a:t>
            </a:r>
            <a:r>
              <a:rPr lang="zh-CN" altLang="en-US" sz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贷</a:t>
            </a:r>
            <a:endParaRPr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 bwMode="auto">
          <a:xfrm>
            <a:off x="9721470" y="1916485"/>
            <a:ext cx="163032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/>
            <a:tailEnd type="non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21470" y="1530884"/>
            <a:ext cx="90281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61C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生活服务</a:t>
            </a:r>
            <a:endParaRPr lang="zh-CN" altLang="en-US" sz="1400" b="1" dirty="0">
              <a:solidFill>
                <a:srgbClr val="61C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21470" y="1889782"/>
            <a:ext cx="8819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费助手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通信缴费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周边商户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百度糯米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全球购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电影票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红包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公交充值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订酒店‘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订机票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甜橙点券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175"/>
          <p:cNvSpPr>
            <a:spLocks noEditPoints="1"/>
          </p:cNvSpPr>
          <p:nvPr/>
        </p:nvSpPr>
        <p:spPr bwMode="auto">
          <a:xfrm>
            <a:off x="9119542" y="1628800"/>
            <a:ext cx="536400" cy="536400"/>
          </a:xfrm>
          <a:custGeom>
            <a:avLst/>
            <a:gdLst>
              <a:gd name="T0" fmla="*/ 150 w 409"/>
              <a:gd name="T1" fmla="*/ 65 h 409"/>
              <a:gd name="T2" fmla="*/ 126 w 409"/>
              <a:gd name="T3" fmla="*/ 62 h 409"/>
              <a:gd name="T4" fmla="*/ 114 w 409"/>
              <a:gd name="T5" fmla="*/ 76 h 409"/>
              <a:gd name="T6" fmla="*/ 136 w 409"/>
              <a:gd name="T7" fmla="*/ 86 h 409"/>
              <a:gd name="T8" fmla="*/ 157 w 409"/>
              <a:gd name="T9" fmla="*/ 91 h 409"/>
              <a:gd name="T10" fmla="*/ 151 w 409"/>
              <a:gd name="T11" fmla="*/ 117 h 409"/>
              <a:gd name="T12" fmla="*/ 146 w 409"/>
              <a:gd name="T13" fmla="*/ 139 h 409"/>
              <a:gd name="T14" fmla="*/ 143 w 409"/>
              <a:gd name="T15" fmla="*/ 157 h 409"/>
              <a:gd name="T16" fmla="*/ 143 w 409"/>
              <a:gd name="T17" fmla="*/ 174 h 409"/>
              <a:gd name="T18" fmla="*/ 122 w 409"/>
              <a:gd name="T19" fmla="*/ 188 h 409"/>
              <a:gd name="T20" fmla="*/ 83 w 409"/>
              <a:gd name="T21" fmla="*/ 237 h 409"/>
              <a:gd name="T22" fmla="*/ 83 w 409"/>
              <a:gd name="T23" fmla="*/ 263 h 409"/>
              <a:gd name="T24" fmla="*/ 79 w 409"/>
              <a:gd name="T25" fmla="*/ 298 h 409"/>
              <a:gd name="T26" fmla="*/ 71 w 409"/>
              <a:gd name="T27" fmla="*/ 325 h 409"/>
              <a:gd name="T28" fmla="*/ 84 w 409"/>
              <a:gd name="T29" fmla="*/ 346 h 409"/>
              <a:gd name="T30" fmla="*/ 110 w 409"/>
              <a:gd name="T31" fmla="*/ 349 h 409"/>
              <a:gd name="T32" fmla="*/ 127 w 409"/>
              <a:gd name="T33" fmla="*/ 330 h 409"/>
              <a:gd name="T34" fmla="*/ 122 w 409"/>
              <a:gd name="T35" fmla="*/ 303 h 409"/>
              <a:gd name="T36" fmla="*/ 110 w 409"/>
              <a:gd name="T37" fmla="*/ 263 h 409"/>
              <a:gd name="T38" fmla="*/ 122 w 409"/>
              <a:gd name="T39" fmla="*/ 244 h 409"/>
              <a:gd name="T40" fmla="*/ 114 w 409"/>
              <a:gd name="T41" fmla="*/ 236 h 409"/>
              <a:gd name="T42" fmla="*/ 121 w 409"/>
              <a:gd name="T43" fmla="*/ 224 h 409"/>
              <a:gd name="T44" fmla="*/ 157 w 409"/>
              <a:gd name="T45" fmla="*/ 222 h 409"/>
              <a:gd name="T46" fmla="*/ 239 w 409"/>
              <a:gd name="T47" fmla="*/ 222 h 409"/>
              <a:gd name="T48" fmla="*/ 249 w 409"/>
              <a:gd name="T49" fmla="*/ 232 h 409"/>
              <a:gd name="T50" fmla="*/ 294 w 409"/>
              <a:gd name="T51" fmla="*/ 236 h 409"/>
              <a:gd name="T52" fmla="*/ 316 w 409"/>
              <a:gd name="T53" fmla="*/ 251 h 409"/>
              <a:gd name="T54" fmla="*/ 327 w 409"/>
              <a:gd name="T55" fmla="*/ 260 h 409"/>
              <a:gd name="T56" fmla="*/ 337 w 409"/>
              <a:gd name="T57" fmla="*/ 224 h 409"/>
              <a:gd name="T58" fmla="*/ 330 w 409"/>
              <a:gd name="T59" fmla="*/ 148 h 409"/>
              <a:gd name="T60" fmla="*/ 315 w 409"/>
              <a:gd name="T61" fmla="*/ 163 h 409"/>
              <a:gd name="T62" fmla="*/ 258 w 409"/>
              <a:gd name="T63" fmla="*/ 174 h 409"/>
              <a:gd name="T64" fmla="*/ 244 w 409"/>
              <a:gd name="T65" fmla="*/ 184 h 409"/>
              <a:gd name="T66" fmla="*/ 210 w 409"/>
              <a:gd name="T67" fmla="*/ 186 h 409"/>
              <a:gd name="T68" fmla="*/ 193 w 409"/>
              <a:gd name="T69" fmla="*/ 169 h 409"/>
              <a:gd name="T70" fmla="*/ 193 w 409"/>
              <a:gd name="T71" fmla="*/ 153 h 409"/>
              <a:gd name="T72" fmla="*/ 188 w 409"/>
              <a:gd name="T73" fmla="*/ 134 h 409"/>
              <a:gd name="T74" fmla="*/ 182 w 409"/>
              <a:gd name="T75" fmla="*/ 119 h 409"/>
              <a:gd name="T76" fmla="*/ 177 w 409"/>
              <a:gd name="T77" fmla="*/ 103 h 409"/>
              <a:gd name="T78" fmla="*/ 181 w 409"/>
              <a:gd name="T79" fmla="*/ 83 h 409"/>
              <a:gd name="T80" fmla="*/ 198 w 409"/>
              <a:gd name="T81" fmla="*/ 86 h 409"/>
              <a:gd name="T82" fmla="*/ 217 w 409"/>
              <a:gd name="T83" fmla="*/ 78 h 409"/>
              <a:gd name="T84" fmla="*/ 212 w 409"/>
              <a:gd name="T85" fmla="*/ 60 h 409"/>
              <a:gd name="T86" fmla="*/ 189 w 409"/>
              <a:gd name="T87" fmla="*/ 65 h 409"/>
              <a:gd name="T88" fmla="*/ 170 w 409"/>
              <a:gd name="T89" fmla="*/ 62 h 409"/>
              <a:gd name="T90" fmla="*/ 284 w 409"/>
              <a:gd name="T91" fmla="*/ 17 h 409"/>
              <a:gd name="T92" fmla="*/ 394 w 409"/>
              <a:gd name="T93" fmla="*/ 126 h 409"/>
              <a:gd name="T94" fmla="*/ 394 w 409"/>
              <a:gd name="T95" fmla="*/ 285 h 409"/>
              <a:gd name="T96" fmla="*/ 284 w 409"/>
              <a:gd name="T97" fmla="*/ 394 h 409"/>
              <a:gd name="T98" fmla="*/ 126 w 409"/>
              <a:gd name="T99" fmla="*/ 394 h 409"/>
              <a:gd name="T100" fmla="*/ 16 w 409"/>
              <a:gd name="T101" fmla="*/ 285 h 409"/>
              <a:gd name="T102" fmla="*/ 16 w 409"/>
              <a:gd name="T103" fmla="*/ 126 h 409"/>
              <a:gd name="T104" fmla="*/ 126 w 409"/>
              <a:gd name="T105" fmla="*/ 1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9" h="409">
                <a:moveTo>
                  <a:pt x="167" y="60"/>
                </a:moveTo>
                <a:lnTo>
                  <a:pt x="160" y="60"/>
                </a:lnTo>
                <a:lnTo>
                  <a:pt x="155" y="64"/>
                </a:lnTo>
                <a:lnTo>
                  <a:pt x="150" y="65"/>
                </a:lnTo>
                <a:lnTo>
                  <a:pt x="143" y="67"/>
                </a:lnTo>
                <a:lnTo>
                  <a:pt x="138" y="65"/>
                </a:lnTo>
                <a:lnTo>
                  <a:pt x="131" y="64"/>
                </a:lnTo>
                <a:lnTo>
                  <a:pt x="126" y="62"/>
                </a:lnTo>
                <a:lnTo>
                  <a:pt x="119" y="62"/>
                </a:lnTo>
                <a:lnTo>
                  <a:pt x="115" y="65"/>
                </a:lnTo>
                <a:lnTo>
                  <a:pt x="114" y="71"/>
                </a:lnTo>
                <a:lnTo>
                  <a:pt x="114" y="76"/>
                </a:lnTo>
                <a:lnTo>
                  <a:pt x="115" y="79"/>
                </a:lnTo>
                <a:lnTo>
                  <a:pt x="117" y="83"/>
                </a:lnTo>
                <a:lnTo>
                  <a:pt x="122" y="86"/>
                </a:lnTo>
                <a:lnTo>
                  <a:pt x="136" y="86"/>
                </a:lnTo>
                <a:lnTo>
                  <a:pt x="150" y="81"/>
                </a:lnTo>
                <a:lnTo>
                  <a:pt x="153" y="84"/>
                </a:lnTo>
                <a:lnTo>
                  <a:pt x="155" y="86"/>
                </a:lnTo>
                <a:lnTo>
                  <a:pt x="157" y="91"/>
                </a:lnTo>
                <a:lnTo>
                  <a:pt x="157" y="103"/>
                </a:lnTo>
                <a:lnTo>
                  <a:pt x="157" y="115"/>
                </a:lnTo>
                <a:lnTo>
                  <a:pt x="157" y="115"/>
                </a:lnTo>
                <a:lnTo>
                  <a:pt x="151" y="117"/>
                </a:lnTo>
                <a:lnTo>
                  <a:pt x="148" y="120"/>
                </a:lnTo>
                <a:lnTo>
                  <a:pt x="146" y="126"/>
                </a:lnTo>
                <a:lnTo>
                  <a:pt x="146" y="133"/>
                </a:lnTo>
                <a:lnTo>
                  <a:pt x="146" y="139"/>
                </a:lnTo>
                <a:lnTo>
                  <a:pt x="146" y="145"/>
                </a:lnTo>
                <a:lnTo>
                  <a:pt x="145" y="148"/>
                </a:lnTo>
                <a:lnTo>
                  <a:pt x="141" y="153"/>
                </a:lnTo>
                <a:lnTo>
                  <a:pt x="143" y="157"/>
                </a:lnTo>
                <a:lnTo>
                  <a:pt x="143" y="162"/>
                </a:lnTo>
                <a:lnTo>
                  <a:pt x="145" y="167"/>
                </a:lnTo>
                <a:lnTo>
                  <a:pt x="143" y="170"/>
                </a:lnTo>
                <a:lnTo>
                  <a:pt x="143" y="174"/>
                </a:lnTo>
                <a:lnTo>
                  <a:pt x="143" y="177"/>
                </a:lnTo>
                <a:lnTo>
                  <a:pt x="141" y="181"/>
                </a:lnTo>
                <a:lnTo>
                  <a:pt x="138" y="182"/>
                </a:lnTo>
                <a:lnTo>
                  <a:pt x="122" y="188"/>
                </a:lnTo>
                <a:lnTo>
                  <a:pt x="107" y="194"/>
                </a:lnTo>
                <a:lnTo>
                  <a:pt x="95" y="206"/>
                </a:lnTo>
                <a:lnTo>
                  <a:pt x="88" y="222"/>
                </a:lnTo>
                <a:lnTo>
                  <a:pt x="83" y="237"/>
                </a:lnTo>
                <a:lnTo>
                  <a:pt x="74" y="241"/>
                </a:lnTo>
                <a:lnTo>
                  <a:pt x="72" y="251"/>
                </a:lnTo>
                <a:lnTo>
                  <a:pt x="74" y="261"/>
                </a:lnTo>
                <a:lnTo>
                  <a:pt x="83" y="263"/>
                </a:lnTo>
                <a:lnTo>
                  <a:pt x="91" y="265"/>
                </a:lnTo>
                <a:lnTo>
                  <a:pt x="100" y="265"/>
                </a:lnTo>
                <a:lnTo>
                  <a:pt x="90" y="282"/>
                </a:lnTo>
                <a:lnTo>
                  <a:pt x="79" y="298"/>
                </a:lnTo>
                <a:lnTo>
                  <a:pt x="78" y="304"/>
                </a:lnTo>
                <a:lnTo>
                  <a:pt x="74" y="310"/>
                </a:lnTo>
                <a:lnTo>
                  <a:pt x="71" y="316"/>
                </a:lnTo>
                <a:lnTo>
                  <a:pt x="71" y="325"/>
                </a:lnTo>
                <a:lnTo>
                  <a:pt x="72" y="330"/>
                </a:lnTo>
                <a:lnTo>
                  <a:pt x="74" y="337"/>
                </a:lnTo>
                <a:lnTo>
                  <a:pt x="79" y="342"/>
                </a:lnTo>
                <a:lnTo>
                  <a:pt x="84" y="346"/>
                </a:lnTo>
                <a:lnTo>
                  <a:pt x="90" y="349"/>
                </a:lnTo>
                <a:lnTo>
                  <a:pt x="96" y="351"/>
                </a:lnTo>
                <a:lnTo>
                  <a:pt x="103" y="351"/>
                </a:lnTo>
                <a:lnTo>
                  <a:pt x="110" y="349"/>
                </a:lnTo>
                <a:lnTo>
                  <a:pt x="115" y="346"/>
                </a:lnTo>
                <a:lnTo>
                  <a:pt x="121" y="342"/>
                </a:lnTo>
                <a:lnTo>
                  <a:pt x="124" y="337"/>
                </a:lnTo>
                <a:lnTo>
                  <a:pt x="127" y="330"/>
                </a:lnTo>
                <a:lnTo>
                  <a:pt x="127" y="323"/>
                </a:lnTo>
                <a:lnTo>
                  <a:pt x="127" y="316"/>
                </a:lnTo>
                <a:lnTo>
                  <a:pt x="126" y="310"/>
                </a:lnTo>
                <a:lnTo>
                  <a:pt x="122" y="303"/>
                </a:lnTo>
                <a:lnTo>
                  <a:pt x="114" y="289"/>
                </a:lnTo>
                <a:lnTo>
                  <a:pt x="107" y="277"/>
                </a:lnTo>
                <a:lnTo>
                  <a:pt x="100" y="265"/>
                </a:lnTo>
                <a:lnTo>
                  <a:pt x="110" y="263"/>
                </a:lnTo>
                <a:lnTo>
                  <a:pt x="121" y="260"/>
                </a:lnTo>
                <a:lnTo>
                  <a:pt x="122" y="255"/>
                </a:lnTo>
                <a:lnTo>
                  <a:pt x="122" y="249"/>
                </a:lnTo>
                <a:lnTo>
                  <a:pt x="122" y="244"/>
                </a:lnTo>
                <a:lnTo>
                  <a:pt x="119" y="241"/>
                </a:lnTo>
                <a:lnTo>
                  <a:pt x="117" y="241"/>
                </a:lnTo>
                <a:lnTo>
                  <a:pt x="114" y="239"/>
                </a:lnTo>
                <a:lnTo>
                  <a:pt x="114" y="236"/>
                </a:lnTo>
                <a:lnTo>
                  <a:pt x="114" y="232"/>
                </a:lnTo>
                <a:lnTo>
                  <a:pt x="115" y="230"/>
                </a:lnTo>
                <a:lnTo>
                  <a:pt x="115" y="227"/>
                </a:lnTo>
                <a:lnTo>
                  <a:pt x="121" y="224"/>
                </a:lnTo>
                <a:lnTo>
                  <a:pt x="124" y="222"/>
                </a:lnTo>
                <a:lnTo>
                  <a:pt x="129" y="222"/>
                </a:lnTo>
                <a:lnTo>
                  <a:pt x="143" y="220"/>
                </a:lnTo>
                <a:lnTo>
                  <a:pt x="157" y="222"/>
                </a:lnTo>
                <a:lnTo>
                  <a:pt x="182" y="224"/>
                </a:lnTo>
                <a:lnTo>
                  <a:pt x="210" y="222"/>
                </a:lnTo>
                <a:lnTo>
                  <a:pt x="224" y="220"/>
                </a:lnTo>
                <a:lnTo>
                  <a:pt x="239" y="222"/>
                </a:lnTo>
                <a:lnTo>
                  <a:pt x="243" y="224"/>
                </a:lnTo>
                <a:lnTo>
                  <a:pt x="244" y="227"/>
                </a:lnTo>
                <a:lnTo>
                  <a:pt x="248" y="230"/>
                </a:lnTo>
                <a:lnTo>
                  <a:pt x="249" y="232"/>
                </a:lnTo>
                <a:lnTo>
                  <a:pt x="253" y="236"/>
                </a:lnTo>
                <a:lnTo>
                  <a:pt x="256" y="237"/>
                </a:lnTo>
                <a:lnTo>
                  <a:pt x="275" y="237"/>
                </a:lnTo>
                <a:lnTo>
                  <a:pt x="294" y="236"/>
                </a:lnTo>
                <a:lnTo>
                  <a:pt x="313" y="234"/>
                </a:lnTo>
                <a:lnTo>
                  <a:pt x="313" y="241"/>
                </a:lnTo>
                <a:lnTo>
                  <a:pt x="315" y="246"/>
                </a:lnTo>
                <a:lnTo>
                  <a:pt x="316" y="251"/>
                </a:lnTo>
                <a:lnTo>
                  <a:pt x="320" y="256"/>
                </a:lnTo>
                <a:lnTo>
                  <a:pt x="322" y="258"/>
                </a:lnTo>
                <a:lnTo>
                  <a:pt x="323" y="260"/>
                </a:lnTo>
                <a:lnTo>
                  <a:pt x="327" y="260"/>
                </a:lnTo>
                <a:lnTo>
                  <a:pt x="330" y="256"/>
                </a:lnTo>
                <a:lnTo>
                  <a:pt x="332" y="251"/>
                </a:lnTo>
                <a:lnTo>
                  <a:pt x="334" y="248"/>
                </a:lnTo>
                <a:lnTo>
                  <a:pt x="337" y="224"/>
                </a:lnTo>
                <a:lnTo>
                  <a:pt x="339" y="200"/>
                </a:lnTo>
                <a:lnTo>
                  <a:pt x="337" y="175"/>
                </a:lnTo>
                <a:lnTo>
                  <a:pt x="332" y="151"/>
                </a:lnTo>
                <a:lnTo>
                  <a:pt x="330" y="148"/>
                </a:lnTo>
                <a:lnTo>
                  <a:pt x="328" y="145"/>
                </a:lnTo>
                <a:lnTo>
                  <a:pt x="325" y="143"/>
                </a:lnTo>
                <a:lnTo>
                  <a:pt x="318" y="151"/>
                </a:lnTo>
                <a:lnTo>
                  <a:pt x="315" y="163"/>
                </a:lnTo>
                <a:lnTo>
                  <a:pt x="313" y="174"/>
                </a:lnTo>
                <a:lnTo>
                  <a:pt x="311" y="175"/>
                </a:lnTo>
                <a:lnTo>
                  <a:pt x="286" y="174"/>
                </a:lnTo>
                <a:lnTo>
                  <a:pt x="258" y="174"/>
                </a:lnTo>
                <a:lnTo>
                  <a:pt x="255" y="175"/>
                </a:lnTo>
                <a:lnTo>
                  <a:pt x="251" y="177"/>
                </a:lnTo>
                <a:lnTo>
                  <a:pt x="248" y="181"/>
                </a:lnTo>
                <a:lnTo>
                  <a:pt x="244" y="184"/>
                </a:lnTo>
                <a:lnTo>
                  <a:pt x="241" y="186"/>
                </a:lnTo>
                <a:lnTo>
                  <a:pt x="236" y="186"/>
                </a:lnTo>
                <a:lnTo>
                  <a:pt x="224" y="188"/>
                </a:lnTo>
                <a:lnTo>
                  <a:pt x="210" y="186"/>
                </a:lnTo>
                <a:lnTo>
                  <a:pt x="200" y="181"/>
                </a:lnTo>
                <a:lnTo>
                  <a:pt x="196" y="177"/>
                </a:lnTo>
                <a:lnTo>
                  <a:pt x="193" y="174"/>
                </a:lnTo>
                <a:lnTo>
                  <a:pt x="193" y="169"/>
                </a:lnTo>
                <a:lnTo>
                  <a:pt x="193" y="163"/>
                </a:lnTo>
                <a:lnTo>
                  <a:pt x="193" y="158"/>
                </a:lnTo>
                <a:lnTo>
                  <a:pt x="194" y="155"/>
                </a:lnTo>
                <a:lnTo>
                  <a:pt x="193" y="153"/>
                </a:lnTo>
                <a:lnTo>
                  <a:pt x="191" y="150"/>
                </a:lnTo>
                <a:lnTo>
                  <a:pt x="189" y="146"/>
                </a:lnTo>
                <a:lnTo>
                  <a:pt x="188" y="145"/>
                </a:lnTo>
                <a:lnTo>
                  <a:pt x="188" y="134"/>
                </a:lnTo>
                <a:lnTo>
                  <a:pt x="188" y="126"/>
                </a:lnTo>
                <a:lnTo>
                  <a:pt x="188" y="124"/>
                </a:lnTo>
                <a:lnTo>
                  <a:pt x="184" y="120"/>
                </a:lnTo>
                <a:lnTo>
                  <a:pt x="182" y="119"/>
                </a:lnTo>
                <a:lnTo>
                  <a:pt x="181" y="119"/>
                </a:lnTo>
                <a:lnTo>
                  <a:pt x="177" y="117"/>
                </a:lnTo>
                <a:lnTo>
                  <a:pt x="177" y="115"/>
                </a:lnTo>
                <a:lnTo>
                  <a:pt x="177" y="103"/>
                </a:lnTo>
                <a:lnTo>
                  <a:pt x="177" y="91"/>
                </a:lnTo>
                <a:lnTo>
                  <a:pt x="179" y="88"/>
                </a:lnTo>
                <a:lnTo>
                  <a:pt x="179" y="86"/>
                </a:lnTo>
                <a:lnTo>
                  <a:pt x="181" y="83"/>
                </a:lnTo>
                <a:lnTo>
                  <a:pt x="184" y="83"/>
                </a:lnTo>
                <a:lnTo>
                  <a:pt x="186" y="83"/>
                </a:lnTo>
                <a:lnTo>
                  <a:pt x="193" y="84"/>
                </a:lnTo>
                <a:lnTo>
                  <a:pt x="198" y="86"/>
                </a:lnTo>
                <a:lnTo>
                  <a:pt x="205" y="86"/>
                </a:lnTo>
                <a:lnTo>
                  <a:pt x="210" y="84"/>
                </a:lnTo>
                <a:lnTo>
                  <a:pt x="215" y="81"/>
                </a:lnTo>
                <a:lnTo>
                  <a:pt x="217" y="78"/>
                </a:lnTo>
                <a:lnTo>
                  <a:pt x="218" y="72"/>
                </a:lnTo>
                <a:lnTo>
                  <a:pt x="217" y="67"/>
                </a:lnTo>
                <a:lnTo>
                  <a:pt x="215" y="64"/>
                </a:lnTo>
                <a:lnTo>
                  <a:pt x="212" y="60"/>
                </a:lnTo>
                <a:lnTo>
                  <a:pt x="206" y="60"/>
                </a:lnTo>
                <a:lnTo>
                  <a:pt x="201" y="60"/>
                </a:lnTo>
                <a:lnTo>
                  <a:pt x="194" y="62"/>
                </a:lnTo>
                <a:lnTo>
                  <a:pt x="189" y="65"/>
                </a:lnTo>
                <a:lnTo>
                  <a:pt x="184" y="67"/>
                </a:lnTo>
                <a:lnTo>
                  <a:pt x="181" y="65"/>
                </a:lnTo>
                <a:lnTo>
                  <a:pt x="176" y="64"/>
                </a:lnTo>
                <a:lnTo>
                  <a:pt x="170" y="62"/>
                </a:lnTo>
                <a:lnTo>
                  <a:pt x="167" y="60"/>
                </a:lnTo>
                <a:close/>
                <a:moveTo>
                  <a:pt x="205" y="0"/>
                </a:moveTo>
                <a:lnTo>
                  <a:pt x="246" y="5"/>
                </a:lnTo>
                <a:lnTo>
                  <a:pt x="284" y="17"/>
                </a:lnTo>
                <a:lnTo>
                  <a:pt x="318" y="36"/>
                </a:lnTo>
                <a:lnTo>
                  <a:pt x="349" y="60"/>
                </a:lnTo>
                <a:lnTo>
                  <a:pt x="375" y="91"/>
                </a:lnTo>
                <a:lnTo>
                  <a:pt x="394" y="126"/>
                </a:lnTo>
                <a:lnTo>
                  <a:pt x="404" y="163"/>
                </a:lnTo>
                <a:lnTo>
                  <a:pt x="409" y="205"/>
                </a:lnTo>
                <a:lnTo>
                  <a:pt x="404" y="246"/>
                </a:lnTo>
                <a:lnTo>
                  <a:pt x="394" y="285"/>
                </a:lnTo>
                <a:lnTo>
                  <a:pt x="375" y="320"/>
                </a:lnTo>
                <a:lnTo>
                  <a:pt x="349" y="351"/>
                </a:lnTo>
                <a:lnTo>
                  <a:pt x="318" y="375"/>
                </a:lnTo>
                <a:lnTo>
                  <a:pt x="284" y="394"/>
                </a:lnTo>
                <a:lnTo>
                  <a:pt x="246" y="406"/>
                </a:lnTo>
                <a:lnTo>
                  <a:pt x="205" y="409"/>
                </a:lnTo>
                <a:lnTo>
                  <a:pt x="163" y="406"/>
                </a:lnTo>
                <a:lnTo>
                  <a:pt x="126" y="394"/>
                </a:lnTo>
                <a:lnTo>
                  <a:pt x="90" y="375"/>
                </a:lnTo>
                <a:lnTo>
                  <a:pt x="60" y="351"/>
                </a:lnTo>
                <a:lnTo>
                  <a:pt x="35" y="320"/>
                </a:lnTo>
                <a:lnTo>
                  <a:pt x="16" y="285"/>
                </a:lnTo>
                <a:lnTo>
                  <a:pt x="4" y="246"/>
                </a:lnTo>
                <a:lnTo>
                  <a:pt x="0" y="205"/>
                </a:lnTo>
                <a:lnTo>
                  <a:pt x="4" y="163"/>
                </a:lnTo>
                <a:lnTo>
                  <a:pt x="16" y="126"/>
                </a:lnTo>
                <a:lnTo>
                  <a:pt x="35" y="91"/>
                </a:lnTo>
                <a:lnTo>
                  <a:pt x="60" y="60"/>
                </a:lnTo>
                <a:lnTo>
                  <a:pt x="90" y="36"/>
                </a:lnTo>
                <a:lnTo>
                  <a:pt x="126" y="17"/>
                </a:lnTo>
                <a:lnTo>
                  <a:pt x="163" y="5"/>
                </a:lnTo>
                <a:lnTo>
                  <a:pt x="205" y="0"/>
                </a:lnTo>
                <a:close/>
              </a:path>
            </a:pathLst>
          </a:custGeom>
          <a:solidFill>
            <a:srgbClr val="61C1BD"/>
          </a:solidFill>
          <a:ln w="0">
            <a:solidFill>
              <a:srgbClr val="61C1B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3472" y="116632"/>
            <a:ext cx="5661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zh-CN" altLang="en-US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功能列表</a:t>
            </a:r>
          </a:p>
        </p:txBody>
      </p:sp>
      <p:sp>
        <p:nvSpPr>
          <p:cNvPr id="21" name="矩形 20"/>
          <p:cNvSpPr/>
          <p:nvPr/>
        </p:nvSpPr>
        <p:spPr>
          <a:xfrm rot="20153686">
            <a:off x="10576812" y="894202"/>
            <a:ext cx="668361" cy="360040"/>
          </a:xfrm>
          <a:prstGeom prst="rect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67758" y="1628800"/>
            <a:ext cx="521964" cy="521964"/>
            <a:chOff x="5815013" y="3957638"/>
            <a:chExt cx="758825" cy="758825"/>
          </a:xfrm>
        </p:grpSpPr>
        <p:sp>
          <p:nvSpPr>
            <p:cNvPr id="24" name="Oval 47"/>
            <p:cNvSpPr>
              <a:spLocks noChangeArrowheads="1"/>
            </p:cNvSpPr>
            <p:nvPr/>
          </p:nvSpPr>
          <p:spPr bwMode="auto">
            <a:xfrm>
              <a:off x="5815013" y="3957638"/>
              <a:ext cx="758825" cy="758825"/>
            </a:xfrm>
            <a:prstGeom prst="ellipse">
              <a:avLst/>
            </a:prstGeom>
            <a:solidFill>
              <a:srgbClr val="61C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9"/>
            <p:cNvSpPr>
              <a:spLocks noEditPoints="1"/>
            </p:cNvSpPr>
            <p:nvPr/>
          </p:nvSpPr>
          <p:spPr bwMode="auto">
            <a:xfrm>
              <a:off x="5973763" y="4137025"/>
              <a:ext cx="442912" cy="411163"/>
            </a:xfrm>
            <a:custGeom>
              <a:avLst/>
              <a:gdLst>
                <a:gd name="T0" fmla="*/ 44 w 140"/>
                <a:gd name="T1" fmla="*/ 52 h 130"/>
                <a:gd name="T2" fmla="*/ 139 w 140"/>
                <a:gd name="T3" fmla="*/ 90 h 130"/>
                <a:gd name="T4" fmla="*/ 135 w 140"/>
                <a:gd name="T5" fmla="*/ 91 h 130"/>
                <a:gd name="T6" fmla="*/ 126 w 140"/>
                <a:gd name="T7" fmla="*/ 95 h 130"/>
                <a:gd name="T8" fmla="*/ 124 w 140"/>
                <a:gd name="T9" fmla="*/ 85 h 130"/>
                <a:gd name="T10" fmla="*/ 98 w 140"/>
                <a:gd name="T11" fmla="*/ 129 h 130"/>
                <a:gd name="T12" fmla="*/ 89 w 140"/>
                <a:gd name="T13" fmla="*/ 124 h 130"/>
                <a:gd name="T14" fmla="*/ 40 w 140"/>
                <a:gd name="T15" fmla="*/ 128 h 130"/>
                <a:gd name="T16" fmla="*/ 34 w 140"/>
                <a:gd name="T17" fmla="*/ 125 h 130"/>
                <a:gd name="T18" fmla="*/ 10 w 140"/>
                <a:gd name="T19" fmla="*/ 92 h 130"/>
                <a:gd name="T20" fmla="*/ 10 w 140"/>
                <a:gd name="T21" fmla="*/ 61 h 130"/>
                <a:gd name="T22" fmla="*/ 30 w 140"/>
                <a:gd name="T23" fmla="*/ 42 h 130"/>
                <a:gd name="T24" fmla="*/ 58 w 140"/>
                <a:gd name="T25" fmla="*/ 50 h 130"/>
                <a:gd name="T26" fmla="*/ 59 w 140"/>
                <a:gd name="T27" fmla="*/ 32 h 130"/>
                <a:gd name="T28" fmla="*/ 124 w 140"/>
                <a:gd name="T29" fmla="*/ 80 h 130"/>
                <a:gd name="T30" fmla="*/ 124 w 140"/>
                <a:gd name="T31" fmla="*/ 81 h 130"/>
                <a:gd name="T32" fmla="*/ 139 w 140"/>
                <a:gd name="T33" fmla="*/ 90 h 130"/>
                <a:gd name="T34" fmla="*/ 29 w 140"/>
                <a:gd name="T35" fmla="*/ 67 h 130"/>
                <a:gd name="T36" fmla="*/ 64 w 140"/>
                <a:gd name="T37" fmla="*/ 32 h 130"/>
                <a:gd name="T38" fmla="*/ 95 w 140"/>
                <a:gd name="T39" fmla="*/ 63 h 130"/>
                <a:gd name="T40" fmla="*/ 89 w 140"/>
                <a:gd name="T41" fmla="*/ 44 h 130"/>
                <a:gd name="T42" fmla="*/ 94 w 140"/>
                <a:gd name="T43" fmla="*/ 45 h 130"/>
                <a:gd name="T44" fmla="*/ 96 w 140"/>
                <a:gd name="T45" fmla="*/ 49 h 130"/>
                <a:gd name="T46" fmla="*/ 103 w 140"/>
                <a:gd name="T47" fmla="*/ 42 h 130"/>
                <a:gd name="T48" fmla="*/ 107 w 140"/>
                <a:gd name="T49" fmla="*/ 36 h 130"/>
                <a:gd name="T50" fmla="*/ 98 w 140"/>
                <a:gd name="T51" fmla="*/ 28 h 130"/>
                <a:gd name="T52" fmla="*/ 93 w 140"/>
                <a:gd name="T53" fmla="*/ 27 h 130"/>
                <a:gd name="T54" fmla="*/ 92 w 140"/>
                <a:gd name="T55" fmla="*/ 26 h 130"/>
                <a:gd name="T56" fmla="*/ 92 w 140"/>
                <a:gd name="T57" fmla="*/ 26 h 130"/>
                <a:gd name="T58" fmla="*/ 92 w 140"/>
                <a:gd name="T59" fmla="*/ 25 h 130"/>
                <a:gd name="T60" fmla="*/ 95 w 140"/>
                <a:gd name="T61" fmla="*/ 23 h 130"/>
                <a:gd name="T62" fmla="*/ 98 w 140"/>
                <a:gd name="T63" fmla="*/ 23 h 130"/>
                <a:gd name="T64" fmla="*/ 100 w 140"/>
                <a:gd name="T65" fmla="*/ 23 h 130"/>
                <a:gd name="T66" fmla="*/ 105 w 140"/>
                <a:gd name="T67" fmla="*/ 25 h 130"/>
                <a:gd name="T68" fmla="*/ 106 w 140"/>
                <a:gd name="T69" fmla="*/ 20 h 130"/>
                <a:gd name="T70" fmla="*/ 102 w 140"/>
                <a:gd name="T71" fmla="*/ 15 h 130"/>
                <a:gd name="T72" fmla="*/ 96 w 140"/>
                <a:gd name="T73" fmla="*/ 15 h 130"/>
                <a:gd name="T74" fmla="*/ 94 w 140"/>
                <a:gd name="T75" fmla="*/ 18 h 130"/>
                <a:gd name="T76" fmla="*/ 89 w 140"/>
                <a:gd name="T77" fmla="*/ 15 h 130"/>
                <a:gd name="T78" fmla="*/ 88 w 140"/>
                <a:gd name="T79" fmla="*/ 20 h 130"/>
                <a:gd name="T80" fmla="*/ 85 w 140"/>
                <a:gd name="T81" fmla="*/ 26 h 130"/>
                <a:gd name="T82" fmla="*/ 87 w 140"/>
                <a:gd name="T83" fmla="*/ 31 h 130"/>
                <a:gd name="T84" fmla="*/ 87 w 140"/>
                <a:gd name="T85" fmla="*/ 32 h 130"/>
                <a:gd name="T86" fmla="*/ 88 w 140"/>
                <a:gd name="T87" fmla="*/ 32 h 130"/>
                <a:gd name="T88" fmla="*/ 97 w 140"/>
                <a:gd name="T89" fmla="*/ 35 h 130"/>
                <a:gd name="T90" fmla="*/ 99 w 140"/>
                <a:gd name="T91" fmla="*/ 38 h 130"/>
                <a:gd name="T92" fmla="*/ 99 w 140"/>
                <a:gd name="T93" fmla="*/ 38 h 130"/>
                <a:gd name="T94" fmla="*/ 99 w 140"/>
                <a:gd name="T95" fmla="*/ 39 h 130"/>
                <a:gd name="T96" fmla="*/ 95 w 140"/>
                <a:gd name="T97" fmla="*/ 40 h 130"/>
                <a:gd name="T98" fmla="*/ 85 w 140"/>
                <a:gd name="T99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0" h="130">
                  <a:moveTo>
                    <a:pt x="28" y="33"/>
                  </a:moveTo>
                  <a:cubicBezTo>
                    <a:pt x="28" y="33"/>
                    <a:pt x="44" y="24"/>
                    <a:pt x="52" y="36"/>
                  </a:cubicBezTo>
                  <a:cubicBezTo>
                    <a:pt x="58" y="45"/>
                    <a:pt x="52" y="54"/>
                    <a:pt x="44" y="52"/>
                  </a:cubicBezTo>
                  <a:cubicBezTo>
                    <a:pt x="36" y="51"/>
                    <a:pt x="35" y="43"/>
                    <a:pt x="34" y="38"/>
                  </a:cubicBezTo>
                  <a:cubicBezTo>
                    <a:pt x="32" y="34"/>
                    <a:pt x="28" y="33"/>
                    <a:pt x="28" y="33"/>
                  </a:cubicBezTo>
                  <a:close/>
                  <a:moveTo>
                    <a:pt x="139" y="90"/>
                  </a:moveTo>
                  <a:cubicBezTo>
                    <a:pt x="139" y="91"/>
                    <a:pt x="137" y="91"/>
                    <a:pt x="136" y="90"/>
                  </a:cubicBezTo>
                  <a:cubicBezTo>
                    <a:pt x="136" y="90"/>
                    <a:pt x="135" y="89"/>
                    <a:pt x="135" y="89"/>
                  </a:cubicBezTo>
                  <a:cubicBezTo>
                    <a:pt x="135" y="90"/>
                    <a:pt x="135" y="91"/>
                    <a:pt x="135" y="91"/>
                  </a:cubicBezTo>
                  <a:cubicBezTo>
                    <a:pt x="135" y="93"/>
                    <a:pt x="133" y="95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8" y="96"/>
                    <a:pt x="127" y="96"/>
                    <a:pt x="126" y="95"/>
                  </a:cubicBezTo>
                  <a:cubicBezTo>
                    <a:pt x="124" y="94"/>
                    <a:pt x="124" y="92"/>
                    <a:pt x="124" y="90"/>
                  </a:cubicBezTo>
                  <a:cubicBezTo>
                    <a:pt x="124" y="88"/>
                    <a:pt x="125" y="87"/>
                    <a:pt x="126" y="86"/>
                  </a:cubicBezTo>
                  <a:cubicBezTo>
                    <a:pt x="125" y="86"/>
                    <a:pt x="124" y="85"/>
                    <a:pt x="124" y="85"/>
                  </a:cubicBezTo>
                  <a:cubicBezTo>
                    <a:pt x="122" y="100"/>
                    <a:pt x="115" y="113"/>
                    <a:pt x="100" y="120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100" y="128"/>
                    <a:pt x="98" y="129"/>
                    <a:pt x="98" y="129"/>
                  </a:cubicBezTo>
                  <a:cubicBezTo>
                    <a:pt x="97" y="129"/>
                    <a:pt x="97" y="130"/>
                    <a:pt x="96" y="130"/>
                  </a:cubicBezTo>
                  <a:cubicBezTo>
                    <a:pt x="95" y="130"/>
                    <a:pt x="94" y="129"/>
                    <a:pt x="93" y="128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2" y="126"/>
                    <a:pt x="74" y="127"/>
                    <a:pt x="64" y="127"/>
                  </a:cubicBezTo>
                  <a:cubicBezTo>
                    <a:pt x="57" y="127"/>
                    <a:pt x="50" y="126"/>
                    <a:pt x="44" y="124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39" y="129"/>
                    <a:pt x="38" y="130"/>
                    <a:pt x="37" y="130"/>
                  </a:cubicBezTo>
                  <a:cubicBezTo>
                    <a:pt x="37" y="130"/>
                    <a:pt x="36" y="129"/>
                    <a:pt x="36" y="129"/>
                  </a:cubicBezTo>
                  <a:cubicBezTo>
                    <a:pt x="35" y="129"/>
                    <a:pt x="34" y="128"/>
                    <a:pt x="34" y="125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23" y="113"/>
                    <a:pt x="15" y="104"/>
                    <a:pt x="12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4" y="92"/>
                    <a:pt x="0" y="87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6"/>
                    <a:pt x="4" y="61"/>
                    <a:pt x="10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7" y="53"/>
                    <a:pt x="23" y="47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7"/>
                    <a:pt x="33" y="55"/>
                    <a:pt x="43" y="57"/>
                  </a:cubicBezTo>
                  <a:cubicBezTo>
                    <a:pt x="44" y="57"/>
                    <a:pt x="45" y="57"/>
                    <a:pt x="46" y="57"/>
                  </a:cubicBezTo>
                  <a:cubicBezTo>
                    <a:pt x="51" y="57"/>
                    <a:pt x="55" y="55"/>
                    <a:pt x="58" y="50"/>
                  </a:cubicBezTo>
                  <a:cubicBezTo>
                    <a:pt x="60" y="45"/>
                    <a:pt x="60" y="39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7" y="32"/>
                    <a:pt x="58" y="32"/>
                    <a:pt x="59" y="32"/>
                  </a:cubicBezTo>
                  <a:cubicBezTo>
                    <a:pt x="59" y="52"/>
                    <a:pt x="75" y="68"/>
                    <a:pt x="95" y="68"/>
                  </a:cubicBezTo>
                  <a:cubicBezTo>
                    <a:pt x="104" y="68"/>
                    <a:pt x="112" y="65"/>
                    <a:pt x="118" y="59"/>
                  </a:cubicBezTo>
                  <a:cubicBezTo>
                    <a:pt x="122" y="65"/>
                    <a:pt x="124" y="72"/>
                    <a:pt x="124" y="80"/>
                  </a:cubicBezTo>
                  <a:cubicBezTo>
                    <a:pt x="124" y="80"/>
                    <a:pt x="124" y="80"/>
                    <a:pt x="124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1"/>
                    <a:pt x="129" y="83"/>
                    <a:pt x="131" y="84"/>
                  </a:cubicBezTo>
                  <a:cubicBezTo>
                    <a:pt x="134" y="84"/>
                    <a:pt x="137" y="85"/>
                    <a:pt x="139" y="87"/>
                  </a:cubicBezTo>
                  <a:cubicBezTo>
                    <a:pt x="140" y="88"/>
                    <a:pt x="140" y="89"/>
                    <a:pt x="139" y="90"/>
                  </a:cubicBezTo>
                  <a:close/>
                  <a:moveTo>
                    <a:pt x="30" y="54"/>
                  </a:moveTo>
                  <a:cubicBezTo>
                    <a:pt x="28" y="54"/>
                    <a:pt x="25" y="56"/>
                    <a:pt x="25" y="60"/>
                  </a:cubicBezTo>
                  <a:cubicBezTo>
                    <a:pt x="24" y="63"/>
                    <a:pt x="26" y="67"/>
                    <a:pt x="29" y="67"/>
                  </a:cubicBezTo>
                  <a:cubicBezTo>
                    <a:pt x="31" y="67"/>
                    <a:pt x="34" y="65"/>
                    <a:pt x="34" y="61"/>
                  </a:cubicBezTo>
                  <a:cubicBezTo>
                    <a:pt x="35" y="58"/>
                    <a:pt x="33" y="54"/>
                    <a:pt x="30" y="54"/>
                  </a:cubicBezTo>
                  <a:close/>
                  <a:moveTo>
                    <a:pt x="64" y="32"/>
                  </a:moveTo>
                  <a:cubicBezTo>
                    <a:pt x="64" y="14"/>
                    <a:pt x="78" y="0"/>
                    <a:pt x="95" y="0"/>
                  </a:cubicBezTo>
                  <a:cubicBezTo>
                    <a:pt x="112" y="0"/>
                    <a:pt x="126" y="14"/>
                    <a:pt x="126" y="32"/>
                  </a:cubicBezTo>
                  <a:cubicBezTo>
                    <a:pt x="126" y="49"/>
                    <a:pt x="112" y="63"/>
                    <a:pt x="95" y="63"/>
                  </a:cubicBezTo>
                  <a:cubicBezTo>
                    <a:pt x="78" y="63"/>
                    <a:pt x="64" y="49"/>
                    <a:pt x="64" y="32"/>
                  </a:cubicBezTo>
                  <a:close/>
                  <a:moveTo>
                    <a:pt x="85" y="43"/>
                  </a:moveTo>
                  <a:cubicBezTo>
                    <a:pt x="86" y="43"/>
                    <a:pt x="87" y="44"/>
                    <a:pt x="89" y="44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4" y="45"/>
                    <a:pt x="94" y="45"/>
                    <a:pt x="95" y="45"/>
                  </a:cubicBezTo>
                  <a:cubicBezTo>
                    <a:pt x="95" y="45"/>
                    <a:pt x="96" y="45"/>
                    <a:pt x="96" y="45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3" y="43"/>
                    <a:pt x="103" y="42"/>
                  </a:cubicBezTo>
                  <a:cubicBezTo>
                    <a:pt x="106" y="41"/>
                    <a:pt x="107" y="39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4"/>
                    <a:pt x="106" y="33"/>
                    <a:pt x="105" y="32"/>
                  </a:cubicBezTo>
                  <a:cubicBezTo>
                    <a:pt x="104" y="31"/>
                    <a:pt x="103" y="30"/>
                    <a:pt x="101" y="29"/>
                  </a:cubicBezTo>
                  <a:cubicBezTo>
                    <a:pt x="100" y="29"/>
                    <a:pt x="99" y="29"/>
                    <a:pt x="98" y="28"/>
                  </a:cubicBezTo>
                  <a:cubicBezTo>
                    <a:pt x="97" y="28"/>
                    <a:pt x="96" y="28"/>
                    <a:pt x="95" y="28"/>
                  </a:cubicBezTo>
                  <a:cubicBezTo>
                    <a:pt x="95" y="28"/>
                    <a:pt x="94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2" y="27"/>
                    <a:pt x="92" y="27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4"/>
                    <a:pt x="92" y="24"/>
                  </a:cubicBezTo>
                  <a:cubicBezTo>
                    <a:pt x="93" y="24"/>
                    <a:pt x="93" y="23"/>
                    <a:pt x="93" y="23"/>
                  </a:cubicBezTo>
                  <a:cubicBezTo>
                    <a:pt x="94" y="23"/>
                    <a:pt x="94" y="23"/>
                    <a:pt x="95" y="23"/>
                  </a:cubicBezTo>
                  <a:cubicBezTo>
                    <a:pt x="95" y="23"/>
                    <a:pt x="96" y="23"/>
                    <a:pt x="97" y="23"/>
                  </a:cubicBezTo>
                  <a:cubicBezTo>
                    <a:pt x="97" y="23"/>
                    <a:pt x="97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3" y="24"/>
                    <a:pt x="104" y="25"/>
                    <a:pt x="105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19"/>
                    <a:pt x="103" y="19"/>
                    <a:pt x="102" y="18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5" y="18"/>
                    <a:pt x="94" y="18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6" y="22"/>
                    <a:pt x="85" y="24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8"/>
                    <a:pt x="85" y="29"/>
                    <a:pt x="86" y="30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9" y="33"/>
                    <a:pt x="90" y="33"/>
                    <a:pt x="91" y="33"/>
                  </a:cubicBezTo>
                  <a:cubicBezTo>
                    <a:pt x="92" y="34"/>
                    <a:pt x="93" y="34"/>
                    <a:pt x="94" y="34"/>
                  </a:cubicBezTo>
                  <a:cubicBezTo>
                    <a:pt x="95" y="34"/>
                    <a:pt x="96" y="35"/>
                    <a:pt x="97" y="35"/>
                  </a:cubicBezTo>
                  <a:cubicBezTo>
                    <a:pt x="97" y="35"/>
                    <a:pt x="98" y="35"/>
                    <a:pt x="99" y="36"/>
                  </a:cubicBezTo>
                  <a:cubicBezTo>
                    <a:pt x="99" y="36"/>
                    <a:pt x="100" y="37"/>
                    <a:pt x="100" y="37"/>
                  </a:cubicBezTo>
                  <a:cubicBezTo>
                    <a:pt x="100" y="37"/>
                    <a:pt x="100" y="38"/>
                    <a:pt x="99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99" y="39"/>
                    <a:pt x="98" y="39"/>
                    <a:pt x="98" y="40"/>
                  </a:cubicBezTo>
                  <a:cubicBezTo>
                    <a:pt x="97" y="40"/>
                    <a:pt x="97" y="40"/>
                    <a:pt x="96" y="40"/>
                  </a:cubicBezTo>
                  <a:cubicBezTo>
                    <a:pt x="96" y="40"/>
                    <a:pt x="95" y="40"/>
                    <a:pt x="95" y="40"/>
                  </a:cubicBezTo>
                  <a:cubicBezTo>
                    <a:pt x="93" y="40"/>
                    <a:pt x="91" y="40"/>
                    <a:pt x="90" y="39"/>
                  </a:cubicBezTo>
                  <a:cubicBezTo>
                    <a:pt x="88" y="39"/>
                    <a:pt x="87" y="38"/>
                    <a:pt x="85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37"/>
                    <a:pt x="85" y="37"/>
                    <a:pt x="85" y="37"/>
                  </a:cubicBezTo>
                  <a:lnTo>
                    <a:pt x="85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3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8"/>
          <p:cNvSpPr txBox="1"/>
          <p:nvPr/>
        </p:nvSpPr>
        <p:spPr>
          <a:xfrm>
            <a:off x="7000576" y="1751446"/>
            <a:ext cx="4021908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accent6"/>
                </a:solidFill>
                <a:sym typeface="Wingdings 2"/>
              </a:rPr>
              <a:t>  </a:t>
            </a:r>
            <a:r>
              <a:rPr lang="zh-CN" altLang="en-US" sz="1600" b="1" dirty="0" smtClean="0">
                <a:solidFill>
                  <a:schemeClr val="accent6"/>
                </a:solidFill>
              </a:rPr>
              <a:t>专家评分</a:t>
            </a:r>
            <a:r>
              <a:rPr lang="de-DE" altLang="zh-CN" sz="1600" b="1" dirty="0" smtClean="0">
                <a:solidFill>
                  <a:schemeClr val="accent6"/>
                </a:solidFill>
              </a:rPr>
              <a:t> </a:t>
            </a:r>
          </a:p>
          <a:p>
            <a:pPr marL="360000" indent="-216000">
              <a:lnSpc>
                <a:spcPct val="15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专家走查</a:t>
            </a:r>
            <a:r>
              <a:rPr lang="en-US" altLang="zh-CN" sz="1500" i="1" dirty="0" smtClean="0">
                <a:solidFill>
                  <a:srgbClr val="C00000"/>
                </a:solidFill>
              </a:rPr>
              <a:t>XXX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产品功能模块后，明确各个发现点的严重等级及影响范围</a:t>
            </a:r>
            <a:endParaRPr lang="en-US" altLang="zh-CN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0000" indent="-216000">
              <a:lnSpc>
                <a:spcPct val="15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根据评分标准对产品进行评分</a:t>
            </a:r>
            <a:endParaRPr lang="en-US" altLang="zh-CN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文本框 4"/>
          <p:cNvSpPr txBox="1"/>
          <p:nvPr/>
        </p:nvSpPr>
        <p:spPr>
          <a:xfrm>
            <a:off x="2061577" y="1060557"/>
            <a:ext cx="1692000" cy="369332"/>
          </a:xfrm>
          <a:prstGeom prst="rect">
            <a:avLst/>
          </a:prstGeom>
          <a:solidFill>
            <a:srgbClr val="61C1BE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Wingdings" panose="05000000000000000000" pitchFamily="2" charset="2"/>
              </a:rPr>
              <a:t>研究内容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270670" y="908720"/>
            <a:ext cx="664692" cy="652376"/>
          </a:xfrm>
          <a:prstGeom prst="ellipse">
            <a:avLst/>
          </a:prstGeom>
          <a:solidFill>
            <a:srgbClr val="61C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1403263" y="1029389"/>
            <a:ext cx="388708" cy="431668"/>
          </a:xfrm>
          <a:custGeom>
            <a:avLst/>
            <a:gdLst>
              <a:gd name="T0" fmla="*/ 13 w 77"/>
              <a:gd name="T1" fmla="*/ 8 h 86"/>
              <a:gd name="T2" fmla="*/ 38 w 77"/>
              <a:gd name="T3" fmla="*/ 1 h 86"/>
              <a:gd name="T4" fmla="*/ 59 w 77"/>
              <a:gd name="T5" fmla="*/ 13 h 86"/>
              <a:gd name="T6" fmla="*/ 66 w 77"/>
              <a:gd name="T7" fmla="*/ 38 h 86"/>
              <a:gd name="T8" fmla="*/ 58 w 77"/>
              <a:gd name="T9" fmla="*/ 55 h 86"/>
              <a:gd name="T10" fmla="*/ 64 w 77"/>
              <a:gd name="T11" fmla="*/ 59 h 86"/>
              <a:gd name="T12" fmla="*/ 74 w 77"/>
              <a:gd name="T13" fmla="*/ 72 h 86"/>
              <a:gd name="T14" fmla="*/ 73 w 77"/>
              <a:gd name="T15" fmla="*/ 84 h 86"/>
              <a:gd name="T16" fmla="*/ 73 w 77"/>
              <a:gd name="T17" fmla="*/ 84 h 86"/>
              <a:gd name="T18" fmla="*/ 62 w 77"/>
              <a:gd name="T19" fmla="*/ 82 h 86"/>
              <a:gd name="T20" fmla="*/ 51 w 77"/>
              <a:gd name="T21" fmla="*/ 68 h 86"/>
              <a:gd name="T22" fmla="*/ 49 w 77"/>
              <a:gd name="T23" fmla="*/ 63 h 86"/>
              <a:gd name="T24" fmla="*/ 30 w 77"/>
              <a:gd name="T25" fmla="*/ 66 h 86"/>
              <a:gd name="T26" fmla="*/ 8 w 77"/>
              <a:gd name="T27" fmla="*/ 54 h 86"/>
              <a:gd name="T28" fmla="*/ 1 w 77"/>
              <a:gd name="T29" fmla="*/ 30 h 86"/>
              <a:gd name="T30" fmla="*/ 13 w 77"/>
              <a:gd name="T31" fmla="*/ 8 h 86"/>
              <a:gd name="T32" fmla="*/ 30 w 77"/>
              <a:gd name="T33" fmla="*/ 49 h 86"/>
              <a:gd name="T34" fmla="*/ 38 w 77"/>
              <a:gd name="T35" fmla="*/ 49 h 86"/>
              <a:gd name="T36" fmla="*/ 38 w 77"/>
              <a:gd name="T37" fmla="*/ 40 h 86"/>
              <a:gd name="T38" fmla="*/ 47 w 77"/>
              <a:gd name="T39" fmla="*/ 40 h 86"/>
              <a:gd name="T40" fmla="*/ 47 w 77"/>
              <a:gd name="T41" fmla="*/ 32 h 86"/>
              <a:gd name="T42" fmla="*/ 38 w 77"/>
              <a:gd name="T43" fmla="*/ 32 h 86"/>
              <a:gd name="T44" fmla="*/ 38 w 77"/>
              <a:gd name="T45" fmla="*/ 23 h 86"/>
              <a:gd name="T46" fmla="*/ 30 w 77"/>
              <a:gd name="T47" fmla="*/ 23 h 86"/>
              <a:gd name="T48" fmla="*/ 30 w 77"/>
              <a:gd name="T49" fmla="*/ 32 h 86"/>
              <a:gd name="T50" fmla="*/ 21 w 77"/>
              <a:gd name="T51" fmla="*/ 32 h 86"/>
              <a:gd name="T52" fmla="*/ 21 w 77"/>
              <a:gd name="T53" fmla="*/ 40 h 86"/>
              <a:gd name="T54" fmla="*/ 30 w 77"/>
              <a:gd name="T55" fmla="*/ 40 h 86"/>
              <a:gd name="T56" fmla="*/ 30 w 77"/>
              <a:gd name="T57" fmla="*/ 49 h 86"/>
              <a:gd name="T58" fmla="*/ 18 w 77"/>
              <a:gd name="T59" fmla="*/ 36 h 86"/>
              <a:gd name="T60" fmla="*/ 43 w 77"/>
              <a:gd name="T61" fmla="*/ 19 h 86"/>
              <a:gd name="T62" fmla="*/ 18 w 77"/>
              <a:gd name="T63" fmla="*/ 36 h 86"/>
              <a:gd name="T64" fmla="*/ 36 w 77"/>
              <a:gd name="T65" fmla="*/ 12 h 86"/>
              <a:gd name="T66" fmla="*/ 20 w 77"/>
              <a:gd name="T67" fmla="*/ 16 h 86"/>
              <a:gd name="T68" fmla="*/ 12 w 77"/>
              <a:gd name="T69" fmla="*/ 31 h 86"/>
              <a:gd name="T70" fmla="*/ 16 w 77"/>
              <a:gd name="T71" fmla="*/ 47 h 86"/>
              <a:gd name="T72" fmla="*/ 31 w 77"/>
              <a:gd name="T73" fmla="*/ 55 h 86"/>
              <a:gd name="T74" fmla="*/ 47 w 77"/>
              <a:gd name="T75" fmla="*/ 51 h 86"/>
              <a:gd name="T76" fmla="*/ 55 w 77"/>
              <a:gd name="T77" fmla="*/ 36 h 86"/>
              <a:gd name="T78" fmla="*/ 51 w 77"/>
              <a:gd name="T79" fmla="*/ 20 h 86"/>
              <a:gd name="T80" fmla="*/ 36 w 77"/>
              <a:gd name="T81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86">
                <a:moveTo>
                  <a:pt x="13" y="8"/>
                </a:moveTo>
                <a:cubicBezTo>
                  <a:pt x="20" y="2"/>
                  <a:pt x="29" y="0"/>
                  <a:pt x="38" y="1"/>
                </a:cubicBezTo>
                <a:cubicBezTo>
                  <a:pt x="46" y="2"/>
                  <a:pt x="54" y="6"/>
                  <a:pt x="59" y="13"/>
                </a:cubicBezTo>
                <a:cubicBezTo>
                  <a:pt x="65" y="21"/>
                  <a:pt x="67" y="29"/>
                  <a:pt x="66" y="38"/>
                </a:cubicBezTo>
                <a:cubicBezTo>
                  <a:pt x="65" y="44"/>
                  <a:pt x="63" y="50"/>
                  <a:pt x="58" y="55"/>
                </a:cubicBezTo>
                <a:cubicBezTo>
                  <a:pt x="60" y="56"/>
                  <a:pt x="62" y="57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7" y="76"/>
                  <a:pt x="76" y="81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69" y="86"/>
                  <a:pt x="64" y="86"/>
                  <a:pt x="62" y="82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7"/>
                  <a:pt x="49" y="65"/>
                  <a:pt x="49" y="63"/>
                </a:cubicBezTo>
                <a:cubicBezTo>
                  <a:pt x="43" y="66"/>
                  <a:pt x="36" y="67"/>
                  <a:pt x="30" y="66"/>
                </a:cubicBezTo>
                <a:cubicBezTo>
                  <a:pt x="21" y="65"/>
                  <a:pt x="13" y="61"/>
                  <a:pt x="8" y="54"/>
                </a:cubicBezTo>
                <a:cubicBezTo>
                  <a:pt x="2" y="47"/>
                  <a:pt x="0" y="38"/>
                  <a:pt x="1" y="30"/>
                </a:cubicBezTo>
                <a:cubicBezTo>
                  <a:pt x="2" y="21"/>
                  <a:pt x="6" y="13"/>
                  <a:pt x="13" y="8"/>
                </a:cubicBezTo>
                <a:close/>
                <a:moveTo>
                  <a:pt x="3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3"/>
                  <a:pt x="38" y="23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2"/>
                  <a:pt x="30" y="32"/>
                  <a:pt x="3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9"/>
                  <a:pt x="30" y="49"/>
                  <a:pt x="30" y="49"/>
                </a:cubicBezTo>
                <a:close/>
                <a:moveTo>
                  <a:pt x="18" y="36"/>
                </a:moveTo>
                <a:cubicBezTo>
                  <a:pt x="22" y="26"/>
                  <a:pt x="31" y="21"/>
                  <a:pt x="43" y="19"/>
                </a:cubicBezTo>
                <a:cubicBezTo>
                  <a:pt x="31" y="11"/>
                  <a:pt x="16" y="22"/>
                  <a:pt x="18" y="36"/>
                </a:cubicBezTo>
                <a:close/>
                <a:moveTo>
                  <a:pt x="36" y="12"/>
                </a:moveTo>
                <a:cubicBezTo>
                  <a:pt x="31" y="11"/>
                  <a:pt x="25" y="13"/>
                  <a:pt x="20" y="16"/>
                </a:cubicBezTo>
                <a:cubicBezTo>
                  <a:pt x="15" y="20"/>
                  <a:pt x="13" y="25"/>
                  <a:pt x="12" y="31"/>
                </a:cubicBezTo>
                <a:cubicBezTo>
                  <a:pt x="11" y="37"/>
                  <a:pt x="13" y="42"/>
                  <a:pt x="16" y="47"/>
                </a:cubicBezTo>
                <a:cubicBezTo>
                  <a:pt x="20" y="52"/>
                  <a:pt x="25" y="55"/>
                  <a:pt x="31" y="55"/>
                </a:cubicBezTo>
                <a:cubicBezTo>
                  <a:pt x="36" y="56"/>
                  <a:pt x="42" y="55"/>
                  <a:pt x="47" y="51"/>
                </a:cubicBezTo>
                <a:cubicBezTo>
                  <a:pt x="52" y="47"/>
                  <a:pt x="55" y="42"/>
                  <a:pt x="55" y="36"/>
                </a:cubicBezTo>
                <a:cubicBezTo>
                  <a:pt x="56" y="31"/>
                  <a:pt x="54" y="25"/>
                  <a:pt x="51" y="20"/>
                </a:cubicBezTo>
                <a:cubicBezTo>
                  <a:pt x="47" y="15"/>
                  <a:pt x="42" y="13"/>
                  <a:pt x="3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1649978" y="1751446"/>
            <a:ext cx="42071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chemeClr val="accent6"/>
                </a:solidFill>
                <a:sym typeface="Wingdings 2"/>
              </a:rPr>
              <a:t>  </a:t>
            </a:r>
            <a:r>
              <a:rPr lang="zh-CN" altLang="en-US" sz="1600" b="1" dirty="0" smtClean="0">
                <a:solidFill>
                  <a:schemeClr val="accent6"/>
                </a:solidFill>
              </a:rPr>
              <a:t>专家走查</a:t>
            </a:r>
            <a:endParaRPr lang="en-US" altLang="zh-CN" sz="16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500" i="1" dirty="0" smtClean="0">
                <a:solidFill>
                  <a:srgbClr val="C00000"/>
                </a:solidFill>
              </a:rPr>
              <a:t>简要介绍本次评估的功能。</a:t>
            </a:r>
            <a:endParaRPr lang="en-US" altLang="zh-CN" sz="1500" i="1" dirty="0">
              <a:solidFill>
                <a:srgbClr val="C00000"/>
              </a:solidFill>
            </a:endParaRPr>
          </a:p>
          <a:p>
            <a:pPr marL="360000" indent="-216000">
              <a:lnSpc>
                <a:spcPct val="150000"/>
              </a:lnSpc>
              <a:spcAft>
                <a:spcPts val="600"/>
              </a:spcAft>
              <a:buSzPct val="85000"/>
              <a:buFont typeface="+mj-lt"/>
              <a:buAutoNum type="arabicPeriod"/>
            </a:pP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功能：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功能的完备性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有效性、合理性问题</a:t>
            </a:r>
            <a:endParaRPr lang="en-US" altLang="zh-CN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72600" indent="-228600">
              <a:lnSpc>
                <a:spcPct val="150000"/>
              </a:lnSpc>
              <a:spcAft>
                <a:spcPts val="600"/>
              </a:spcAft>
              <a:buSzPct val="85000"/>
              <a:buFont typeface="+mj-lt"/>
              <a:buAutoNum type="arabicPeriod" startAt="2"/>
            </a:pP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性能：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产品的稳定性、兼容性、响应时间</a:t>
            </a:r>
            <a:endParaRPr lang="en-US" altLang="zh-CN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72600" indent="-228600">
              <a:lnSpc>
                <a:spcPct val="150000"/>
              </a:lnSpc>
              <a:spcAft>
                <a:spcPts val="600"/>
              </a:spcAft>
              <a:buSzPct val="85000"/>
              <a:buFont typeface="+mj-lt"/>
              <a:buAutoNum type="arabicPeriod" startAt="3"/>
            </a:pP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体验：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其他影响用户使用体验的问题</a:t>
            </a:r>
            <a:endParaRPr lang="en-US" altLang="zh-CN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6694" y="1667416"/>
            <a:ext cx="4824536" cy="4785920"/>
          </a:xfrm>
          <a:prstGeom prst="rect">
            <a:avLst/>
          </a:prstGeom>
          <a:noFill/>
          <a:ln>
            <a:solidFill>
              <a:srgbClr val="61C1B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1270" y="1667416"/>
            <a:ext cx="4680520" cy="4785920"/>
          </a:xfrm>
          <a:prstGeom prst="rect">
            <a:avLst/>
          </a:prstGeom>
          <a:noFill/>
          <a:ln>
            <a:solidFill>
              <a:srgbClr val="61C1B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3472" y="116632"/>
            <a:ext cx="5661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rgbClr val="61C1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研究内容：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专家评估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9066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 cmpd="dbl">
          <a:solidFill>
            <a:srgbClr val="C6D9F1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9050">
          <a:solidFill>
            <a:srgbClr val="FF0000"/>
          </a:solidFill>
          <a:prstDash val="sysDash"/>
          <a:round/>
          <a:headEnd/>
          <a:tailEnd type="triangle"/>
        </a:ln>
        <a:effectLst>
          <a:outerShdw dist="20000" dir="5400000" rotWithShape="0">
            <a:srgbClr val="808080">
              <a:alpha val="37999"/>
            </a:srgbClr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20175</TotalTime>
  <Words>2019</Words>
  <Application>Microsoft Office PowerPoint</Application>
  <PresentationFormat>自定义</PresentationFormat>
  <Paragraphs>371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 Unicode MS</vt:lpstr>
      <vt:lpstr>Hiragino Sans GB W3</vt:lpstr>
      <vt:lpstr>宋体</vt:lpstr>
      <vt:lpstr>微软雅黑</vt:lpstr>
      <vt:lpstr>微软雅黑</vt:lpstr>
      <vt:lpstr>Arial</vt:lpstr>
      <vt:lpstr>Calibri</vt:lpstr>
      <vt:lpstr>Wingdings</vt:lpstr>
      <vt:lpstr>Wingdings 2</vt:lpstr>
      <vt:lpstr>Office 主题</vt:lpstr>
      <vt:lpstr>自定义设计方案</vt:lpstr>
      <vt:lpstr>1_自定义设计方案</vt:lpstr>
      <vt:lpstr>2_自定义设计方案</vt:lpstr>
      <vt:lpstr>3_自定义设计方案</vt:lpstr>
      <vt:lpstr>XXX产品评测报告</vt:lpstr>
      <vt:lpstr>CONTENTS</vt:lpstr>
      <vt:lpstr>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Hard</cp:lastModifiedBy>
  <cp:revision>2278</cp:revision>
  <dcterms:created xsi:type="dcterms:W3CDTF">2015-05-11T08:34:37Z</dcterms:created>
  <dcterms:modified xsi:type="dcterms:W3CDTF">2016-05-19T07:01:21Z</dcterms:modified>
</cp:coreProperties>
</file>