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45a7a5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45a7a5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745a7a5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745a7a5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Aerodynamics of a fixed wing aircraft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 think this is what’s going to happen because…</a:t>
            </a:r>
            <a:endParaRPr b="1" sz="1800"/>
          </a:p>
          <a:p>
            <a:pPr indent="0" lvl="0" marL="0" rtl="0" algn="l">
              <a:spcBef>
                <a:spcPts val="1600"/>
              </a:spcBef>
              <a:spcAft>
                <a:spcPts val="16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14" name="Google Shape;114;p22"/>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600"/>
              </a:spcBef>
              <a:spcAft>
                <a:spcPts val="0"/>
              </a:spcAft>
              <a:buSzPts val="1600"/>
              <a:buChar char="●"/>
            </a:pPr>
            <a:r>
              <a:rPr lang="en" sz="1600"/>
              <a:t>Lorem ipsum dolor sit amet, consectetur adipiscing elit</a:t>
            </a:r>
            <a:endParaRPr sz="1600"/>
          </a:p>
          <a:p>
            <a:pPr indent="-330200" lvl="0" marL="457200" rtl="0" algn="l">
              <a:spcBef>
                <a:spcPts val="0"/>
              </a:spcBef>
              <a:spcAft>
                <a:spcPts val="0"/>
              </a:spcAft>
              <a:buSzPts val="1600"/>
              <a:buChar char="●"/>
            </a:pPr>
            <a:r>
              <a:rPr lang="en" sz="1600"/>
              <a:t>Sed do eiusmod tempor incididunt ut labore et dolore magna aliqua</a:t>
            </a:r>
            <a:endParaRPr sz="1600"/>
          </a:p>
        </p:txBody>
      </p:sp>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support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descr="Looking through a cardboard paper-towel roll towards light at the end of it" id="120" name="Google Shape;120;p23"/>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121" name="Google Shape;121;p23"/>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22" name="Google Shape;122;p23"/>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The experiment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8" name="Google Shape;128;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Lorem ipsum dolor sit amet, consectetur adipiscing elit, sed do eiusmod tempor incididunt ut labore et dolore magna aliqua. Ut enim ad minim veniam, quis nostrud exercitation ullamco laboris nisi ut aliquip.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affect the aerodynamic forces on the aircraft?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Forces on the aircraft</a:t>
            </a:r>
            <a:endParaRPr/>
          </a:p>
        </p:txBody>
      </p:sp>
      <p:sp>
        <p:nvSpPr>
          <p:cNvPr id="76" name="Google Shape;76;p1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so hard though...</a:t>
            </a:r>
            <a:endParaRPr/>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Weight force (gravitational)</a:t>
            </a:r>
            <a:endParaRPr/>
          </a:p>
          <a:p>
            <a:pPr indent="-342900" lvl="0" marL="457200" rtl="0" algn="l">
              <a:spcBef>
                <a:spcPts val="1600"/>
              </a:spcBef>
              <a:spcAft>
                <a:spcPts val="0"/>
              </a:spcAft>
              <a:buSzPts val="1800"/>
              <a:buChar char="●"/>
            </a:pPr>
            <a:r>
              <a:rPr lang="en"/>
              <a:t>Thrust (given by the power system, can be </a:t>
            </a:r>
            <a:r>
              <a:rPr lang="en"/>
              <a:t>controlled</a:t>
            </a:r>
            <a:r>
              <a:rPr lang="en"/>
              <a:t> by the pilot at some stage)</a:t>
            </a:r>
            <a:endParaRPr/>
          </a:p>
          <a:p>
            <a:pPr indent="-342900" lvl="0" marL="457200" rtl="0" algn="l">
              <a:spcBef>
                <a:spcPts val="1600"/>
              </a:spcBef>
              <a:spcAft>
                <a:spcPts val="0"/>
              </a:spcAft>
              <a:buSzPts val="1800"/>
              <a:buChar char="●"/>
            </a:pPr>
            <a:r>
              <a:rPr lang="en"/>
              <a:t>Lift (can be manipulated)</a:t>
            </a:r>
            <a:endParaRPr/>
          </a:p>
          <a:p>
            <a:pPr indent="-342900" lvl="0" marL="457200" rtl="0" algn="l">
              <a:spcBef>
                <a:spcPts val="1600"/>
              </a:spcBef>
              <a:spcAft>
                <a:spcPts val="0"/>
              </a:spcAft>
              <a:buSzPts val="1800"/>
              <a:buChar char="●"/>
            </a:pPr>
            <a:r>
              <a:rPr lang="en"/>
              <a:t>Drag (most usually objective)</a:t>
            </a:r>
            <a:endParaRPr/>
          </a:p>
          <a:p>
            <a:pPr indent="-342900" lvl="0" marL="457200" rtl="0" algn="l">
              <a:spcBef>
                <a:spcPts val="1600"/>
              </a:spcBef>
              <a:spcAft>
                <a:spcPts val="1600"/>
              </a:spcAft>
              <a:buSzPts val="1800"/>
              <a:buChar char="●"/>
            </a:pPr>
            <a:r>
              <a:rPr lang="en"/>
              <a:t>Okay, let’s get technical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directions</a:t>
            </a:r>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 force: always perpendicular downwards (well, not always if you got to outer space). If the object has mass then it experiences that (no matter if it wants it or not).</a:t>
            </a:r>
            <a:endParaRPr/>
          </a:p>
          <a:p>
            <a:pPr indent="0" lvl="0" marL="0" rtl="0" algn="l">
              <a:spcBef>
                <a:spcPts val="1600"/>
              </a:spcBef>
              <a:spcAft>
                <a:spcPts val="0"/>
              </a:spcAft>
              <a:buNone/>
            </a:pPr>
            <a:r>
              <a:rPr lang="en"/>
              <a:t>Thrust: towards the direction that engine is mounted. Note that the mounting direction of engine is not always the same as the heading </a:t>
            </a:r>
            <a:r>
              <a:rPr lang="en"/>
              <a:t>direction</a:t>
            </a:r>
            <a:r>
              <a:rPr lang="en"/>
              <a:t>.</a:t>
            </a:r>
            <a:endParaRPr/>
          </a:p>
          <a:p>
            <a:pPr indent="0" lvl="0" marL="0" rtl="0" algn="l">
              <a:spcBef>
                <a:spcPts val="1600"/>
              </a:spcBef>
              <a:spcAft>
                <a:spcPts val="1600"/>
              </a:spcAft>
              <a:buNone/>
            </a:pPr>
            <a:r>
              <a:rPr lang="en"/>
              <a:t>Lift/Drag: Component of aerodynamic force perpendicular/parallel to the velocity direction.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Climb angle vs Attack angle vs </a:t>
            </a:r>
            <a:endParaRPr/>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95" name="Google Shape;95;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indent="-330200" lvl="0" marL="457200" rtl="0" algn="l">
              <a:spcBef>
                <a:spcPts val="1600"/>
              </a:spcBef>
              <a:spcAft>
                <a:spcPts val="0"/>
              </a:spcAft>
              <a:buSzPts val="1600"/>
              <a:buAutoNum type="arabicPeriod"/>
            </a:pPr>
            <a:r>
              <a:rPr lang="en" sz="1600"/>
              <a:t>Incididunt ut labore et dolore</a:t>
            </a:r>
            <a:endParaRPr sz="1600"/>
          </a:p>
          <a:p>
            <a:pPr indent="-330200" lvl="0" marL="457200" rtl="0" algn="l">
              <a:spcBef>
                <a:spcPts val="160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1600"/>
              </a:spcBef>
              <a:spcAft>
                <a:spcPts val="1600"/>
              </a:spcAft>
              <a:buSzPts val="1600"/>
              <a:buAutoNum type="arabicPeriod"/>
            </a:pPr>
            <a:r>
              <a:rPr lang="en" sz="1600"/>
              <a:t>Incididunt ut labore et dolore</a:t>
            </a:r>
            <a:endParaRPr sz="1600"/>
          </a:p>
        </p:txBody>
      </p:sp>
      <p:pic>
        <p:nvPicPr>
          <p:cNvPr descr="Overhead shot of hand holding cup of light-colored tea with lemon slices floating in it" id="96" name="Google Shape;96;p19"/>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97" name="Google Shape;97;p19"/>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98" name="Google Shape;98;p19"/>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Tell the audience what you expect to happen...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