
<file path=[Content_Types].xml><?xml version="1.0" encoding="utf-8"?>
<Types xmlns="http://schemas.openxmlformats.org/package/2006/content-types">
  <Default Extension="jfif" ContentType="image/jpeg"/>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256" r:id="rId3"/>
    <p:sldId id="258" r:id="rId4"/>
    <p:sldId id="282" r:id="rId5"/>
    <p:sldId id="281" r:id="rId6"/>
    <p:sldId id="257" r:id="rId7"/>
    <p:sldId id="259" r:id="rId8"/>
    <p:sldId id="283" r:id="rId9"/>
    <p:sldId id="261" r:id="rId10"/>
    <p:sldId id="275" r:id="rId11"/>
    <p:sldId id="284" r:id="rId12"/>
    <p:sldId id="304" r:id="rId13"/>
    <p:sldId id="302" r:id="rId14"/>
    <p:sldId id="276" r:id="rId15"/>
    <p:sldId id="277" r:id="rId16"/>
    <p:sldId id="278" r:id="rId17"/>
    <p:sldId id="270" r:id="rId18"/>
    <p:sldId id="279" r:id="rId19"/>
    <p:sldId id="280" r:id="rId20"/>
    <p:sldId id="287" r:id="rId21"/>
    <p:sldId id="285" r:id="rId22"/>
    <p:sldId id="267" r:id="rId23"/>
    <p:sldId id="27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03864"/>
    <a:srgbClr val="F8CBAD"/>
    <a:srgbClr val="DAE3F3"/>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70" autoAdjust="0"/>
  </p:normalViewPr>
  <p:slideViewPr>
    <p:cSldViewPr snapToGrid="0">
      <p:cViewPr varScale="1">
        <p:scale>
          <a:sx n="72" d="100"/>
          <a:sy n="72" d="100"/>
        </p:scale>
        <p:origin x="107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717A2-4B41-4FA8-9C38-B19484D4F62D}"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BA5A7-EDB2-4F2E-AF8F-409AEC85B0D4}" type="slidenum">
              <a:rPr lang="zh-CN" altLang="en-US" smtClean="0"/>
              <a:t>‹#›</a:t>
            </a:fld>
            <a:endParaRPr lang="zh-CN" altLang="en-US"/>
          </a:p>
        </p:txBody>
      </p:sp>
    </p:spTree>
    <p:extLst>
      <p:ext uri="{BB962C8B-B14F-4D97-AF65-F5344CB8AC3E}">
        <p14:creationId xmlns:p14="http://schemas.microsoft.com/office/powerpoint/2010/main" val="7139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评委老师好，我们是来自北京邮电大学的黄金矿工团队。我们的作品名称是面向物流场景的数据分析报告。</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a:t>
            </a:fld>
            <a:endParaRPr lang="zh-CN" altLang="en-US"/>
          </a:p>
        </p:txBody>
      </p:sp>
    </p:spTree>
    <p:extLst>
      <p:ext uri="{BB962C8B-B14F-4D97-AF65-F5344CB8AC3E}">
        <p14:creationId xmlns:p14="http://schemas.microsoft.com/office/powerpoint/2010/main" val="60073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我们对三个问题分别构建模型进行求解。</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10</a:t>
            </a:fld>
            <a:endParaRPr lang="zh-CN" altLang="en-US"/>
          </a:p>
        </p:txBody>
      </p:sp>
    </p:spTree>
    <p:extLst>
      <p:ext uri="{BB962C8B-B14F-4D97-AF65-F5344CB8AC3E}">
        <p14:creationId xmlns:p14="http://schemas.microsoft.com/office/powerpoint/2010/main" val="347578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p>
          <a:p>
            <a:r>
              <a:rPr lang="zh-CN" altLang="en-US" dirty="0"/>
              <a:t>在运量走势部分，模型要解决的问题是如何根据历史运量数据预测未来的运量走势。预测流程是，首先，根据数据空间中的客户数据，处理得到两地之间运量随月份变化的时间序列。通过分析运量时间序列的</a:t>
            </a:r>
            <a:r>
              <a:rPr lang="en-US" altLang="zh-CN" dirty="0"/>
              <a:t>baseline</a:t>
            </a:r>
            <a:r>
              <a:rPr lang="zh-CN" altLang="en-US" dirty="0"/>
              <a:t>和趋势，发现序列具有“季节性”，以年为周期。使用周期序列的所有数据训练</a:t>
            </a:r>
            <a:r>
              <a:rPr lang="en-US" altLang="zh-CN" dirty="0"/>
              <a:t>Holt-Winters</a:t>
            </a:r>
            <a:r>
              <a:rPr lang="zh-CN" altLang="en-US" dirty="0"/>
              <a:t>模型，根据固定的起始周期数计算初始参数值。最后模型输出运量预测结果。</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前面提到运量随月份变化的时间序列。对运量按季度求和，得到左图。图中蓝线为</a:t>
            </a:r>
            <a:r>
              <a:rPr lang="en-US" altLang="zh-CN" dirty="0"/>
              <a:t>2018</a:t>
            </a:r>
            <a:r>
              <a:rPr lang="zh-CN" altLang="en-US" dirty="0"/>
              <a:t>年一至四季度的运量，黄线为</a:t>
            </a:r>
            <a:r>
              <a:rPr lang="en-US" altLang="zh-CN" dirty="0"/>
              <a:t>2019</a:t>
            </a:r>
            <a:r>
              <a:rPr lang="zh-CN" altLang="en-US" dirty="0"/>
              <a:t>年一二季度的运量。可以看出前后两年的曲线趋势近似，所以可得运量走势是一个以年为周期，年与年之间有季节性的“累加性”的序列 。</a:t>
            </a:r>
            <a:endParaRPr lang="en-US" altLang="zh-CN" dirty="0"/>
          </a:p>
          <a:p>
            <a:r>
              <a:rPr lang="zh-CN" altLang="en-US" dirty="0"/>
              <a:t>基于这个结论，我们可以使用</a:t>
            </a:r>
            <a:r>
              <a:rPr lang="en-US" altLang="zh-CN" dirty="0"/>
              <a:t>Holt-Winters</a:t>
            </a:r>
            <a:r>
              <a:rPr lang="zh-CN" altLang="en-US" dirty="0"/>
              <a:t>模型。使用前两年所有数据训练</a:t>
            </a:r>
            <a:r>
              <a:rPr kumimoji="0" lang="zh-CN" altLang="en-US" sz="1200" b="0" i="0" u="none" strike="noStrike" kern="1200" cap="none" spc="0" normalizeH="0" baseline="0" noProof="0" dirty="0">
                <a:ln>
                  <a:noFill/>
                </a:ln>
                <a:solidFill>
                  <a:srgbClr val="203864"/>
                </a:solidFill>
                <a:effectLst/>
                <a:uLnTx/>
                <a:uFillTx/>
                <a:latin typeface="微软雅黑" panose="020B0503020204020204" pitchFamily="34" charset="-122"/>
                <a:ea typeface="微软雅黑" panose="020B0503020204020204" pitchFamily="34" charset="-122"/>
              </a:rPr>
              <a:t>模型，预测结果如右边两张图所示。</a:t>
            </a:r>
            <a:endParaRPr lang="en-US" altLang="zh-CN" dirty="0"/>
          </a:p>
          <a:p>
            <a:r>
              <a:rPr lang="zh-CN" altLang="en-US" dirty="0"/>
              <a:t>右上图中蓝线和黄线构成前两年的运量时间序列，绿线是预测的后两年的运量走势。可以明显的看出序列以年为周期变化，同时模型较好的保存了序列周期内的变化特征。</a:t>
            </a:r>
            <a:endParaRPr lang="en-US" altLang="zh-CN" dirty="0"/>
          </a:p>
          <a:p>
            <a:r>
              <a:rPr lang="zh-CN" altLang="en-US" dirty="0"/>
              <a:t>右下图蓝线是训练模型的</a:t>
            </a:r>
            <a:r>
              <a:rPr lang="en-US" altLang="zh-CN" dirty="0"/>
              <a:t>96</a:t>
            </a:r>
            <a:r>
              <a:rPr lang="zh-CN" altLang="en-US" dirty="0"/>
              <a:t>个月的运量时间序列，黄线是预测</a:t>
            </a:r>
            <a:r>
              <a:rPr lang="en-US" altLang="zh-CN" dirty="0"/>
              <a:t>24</a:t>
            </a:r>
            <a:r>
              <a:rPr lang="zh-CN" altLang="en-US" dirty="0"/>
              <a:t>个月的运量变化。看到模型的预测结果正确保持了序列以年为周期变化的特征，也较好地学习到了周期之间的增长趋势和周期内的共同变化特征。</a:t>
            </a:r>
            <a:endParaRPr lang="en-US" altLang="zh-CN" dirty="0"/>
          </a:p>
          <a:p>
            <a:r>
              <a:rPr lang="zh-CN" altLang="en-US" dirty="0"/>
              <a:t>可以看出运量走势方面预测结果较好。</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p>
          <a:p>
            <a:r>
              <a:rPr lang="zh-CN" altLang="en-US" dirty="0"/>
              <a:t>在车货匹配部分，模型要解决的问题是如何根据输入的订单需求推荐匹配车辆。构建的匹配推荐度度量指标见公式。车辆可用性度量</a:t>
            </a:r>
            <a:r>
              <a:rPr lang="en-US" altLang="zh-CN" dirty="0"/>
              <a:t>α</a:t>
            </a:r>
            <a:r>
              <a:rPr lang="zh-CN" altLang="en-US" dirty="0"/>
              <a:t>的值考虑车辆吨数</a:t>
            </a:r>
            <a:r>
              <a:rPr lang="en-US" altLang="zh-CN" dirty="0"/>
              <a:t>/</a:t>
            </a:r>
            <a:r>
              <a:rPr lang="zh-CN" altLang="en-US" dirty="0"/>
              <a:t>方数是否满足运单需求、反馈率等因素；路况度量</a:t>
            </a:r>
            <a:r>
              <a:rPr lang="en-US" altLang="zh-CN" dirty="0"/>
              <a:t>β</a:t>
            </a:r>
            <a:r>
              <a:rPr lang="zh-CN" altLang="en-US" dirty="0"/>
              <a:t>考虑车辆当前位置与提货位置距离、路况优劣等因素。</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13</a:t>
            </a:fld>
            <a:endParaRPr lang="zh-CN" altLang="en-US"/>
          </a:p>
        </p:txBody>
      </p:sp>
    </p:spTree>
    <p:extLst>
      <p:ext uri="{BB962C8B-B14F-4D97-AF65-F5344CB8AC3E}">
        <p14:creationId xmlns:p14="http://schemas.microsoft.com/office/powerpoint/2010/main" val="334274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推荐流程是首先对数据空间进行数据清洗，筛选出吨数方数满足运单需求的车辆构成承运车辆集合，之后选择反馈率较高的车辆构成备选车辆集合。使用</a:t>
            </a:r>
            <a:r>
              <a:rPr lang="en-US" altLang="zh-CN" dirty="0"/>
              <a:t>XGBOOST</a:t>
            </a:r>
            <a:r>
              <a:rPr lang="zh-CN" altLang="en-US" dirty="0"/>
              <a:t>模型预测可用性度量。对每一辆备选车辆计算车辆与订单提货地点距离和路况度量。最后选择匹配推荐度最高的车辆作为订单的匹配车辆。</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14</a:t>
            </a:fld>
            <a:endParaRPr lang="zh-CN" altLang="en-US"/>
          </a:p>
        </p:txBody>
      </p:sp>
    </p:spTree>
    <p:extLst>
      <p:ext uri="{BB962C8B-B14F-4D97-AF65-F5344CB8AC3E}">
        <p14:creationId xmlns:p14="http://schemas.microsoft.com/office/powerpoint/2010/main" val="1104322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实际操作中，首先使用训练集训练模型。训练集每一行是一个运单。训练完毕后，抽取测试集中的一个运单，信息是吨数</a:t>
            </a:r>
            <a:r>
              <a:rPr lang="en-US" altLang="zh-CN" dirty="0"/>
              <a:t>32</a:t>
            </a:r>
            <a:r>
              <a:rPr lang="zh-CN" altLang="en-US" dirty="0"/>
              <a:t>，方数</a:t>
            </a:r>
            <a:r>
              <a:rPr lang="en-US" altLang="zh-CN" dirty="0"/>
              <a:t>30</a:t>
            </a:r>
            <a:r>
              <a:rPr lang="zh-CN" altLang="en-US" dirty="0"/>
              <a:t>，起点、终点。将运单需求输入</a:t>
            </a:r>
            <a:r>
              <a:rPr lang="en-US" altLang="zh-CN" dirty="0"/>
              <a:t>XGBOOST</a:t>
            </a:r>
            <a:r>
              <a:rPr lang="zh-CN" altLang="en-US" dirty="0"/>
              <a:t>模型后，模型计算出空闲车辆的优先度和备选车辆的路损，推荐匹配度量值最大的车辆</a:t>
            </a:r>
            <a:r>
              <a:rPr lang="en-US" altLang="zh-CN" dirty="0"/>
              <a:t>4</a:t>
            </a:r>
            <a:r>
              <a:rPr lang="zh-CN" altLang="en-US" dirty="0"/>
              <a:t>。推荐车辆与该运单实际承运车辆相同，说明模型可以很好的完成车货匹配。</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15</a:t>
            </a:fld>
            <a:endParaRPr lang="zh-CN" altLang="en-US"/>
          </a:p>
        </p:txBody>
      </p:sp>
    </p:spTree>
    <p:extLst>
      <p:ext uri="{BB962C8B-B14F-4D97-AF65-F5344CB8AC3E}">
        <p14:creationId xmlns:p14="http://schemas.microsoft.com/office/powerpoint/2010/main" val="3927733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p>
          <a:p>
            <a:r>
              <a:rPr lang="zh-CN" altLang="en-US" dirty="0"/>
              <a:t>线路分布部分模型要解决的问题是如何根据订单的需求向司机推荐线路。定义线路推荐度度量指标见公式，三项指标分别是</a:t>
            </a:r>
            <a:r>
              <a:rPr lang="en-US" altLang="zh-CN" dirty="0"/>
              <a:t>hot</a:t>
            </a:r>
            <a:r>
              <a:rPr lang="zh-CN" altLang="en-US" dirty="0"/>
              <a:t>（</a:t>
            </a:r>
            <a:r>
              <a:rPr lang="en-US" altLang="zh-CN" dirty="0"/>
              <a:t>X</a:t>
            </a:r>
            <a:r>
              <a:rPr lang="zh-CN" altLang="en-US" dirty="0"/>
              <a:t>）</a:t>
            </a:r>
            <a:r>
              <a:rPr lang="en-US" altLang="zh-CN" dirty="0"/>
              <a:t>,</a:t>
            </a:r>
            <a:r>
              <a:rPr lang="zh-CN" altLang="en-US" dirty="0"/>
              <a:t>路线热门度，定义式如下。</a:t>
            </a:r>
            <a:r>
              <a:rPr lang="en-US" altLang="zh-CN" dirty="0"/>
              <a:t>Percentage</a:t>
            </a:r>
            <a:r>
              <a:rPr lang="zh-CN" altLang="en-US" dirty="0"/>
              <a:t>（</a:t>
            </a:r>
            <a:r>
              <a:rPr lang="en-US" altLang="zh-CN" dirty="0"/>
              <a:t>X</a:t>
            </a:r>
            <a:r>
              <a:rPr lang="zh-CN" altLang="en-US" dirty="0"/>
              <a:t>）路线流行度，定义式。</a:t>
            </a:r>
            <a:r>
              <a:rPr lang="en-US" altLang="zh-CN" dirty="0"/>
              <a:t>Short</a:t>
            </a:r>
            <a:r>
              <a:rPr lang="zh-CN" altLang="en-US" dirty="0"/>
              <a:t>（</a:t>
            </a:r>
            <a:r>
              <a:rPr lang="en-US" altLang="zh-CN" dirty="0"/>
              <a:t>X</a:t>
            </a:r>
            <a:r>
              <a:rPr lang="zh-CN" altLang="en-US" dirty="0"/>
              <a:t>）是路线长度度量，定义式。</a:t>
            </a:r>
            <a:endParaRPr lang="en-US" altLang="zh-CN" dirty="0"/>
          </a:p>
        </p:txBody>
      </p:sp>
      <p:sp>
        <p:nvSpPr>
          <p:cNvPr id="4" name="灯片编号占位符 3"/>
          <p:cNvSpPr>
            <a:spLocks noGrp="1"/>
          </p:cNvSpPr>
          <p:nvPr>
            <p:ph type="sldNum" sz="quarter" idx="5"/>
          </p:nvPr>
        </p:nvSpPr>
        <p:spPr/>
        <p:txBody>
          <a:bodyPr/>
          <a:lstStyle/>
          <a:p>
            <a:fld id="{6A5BA5A7-EDB2-4F2E-AF8F-409AEC85B0D4}" type="slidenum">
              <a:rPr lang="zh-CN" altLang="en-US" smtClean="0"/>
              <a:t>16</a:t>
            </a:fld>
            <a:endParaRPr lang="zh-CN" altLang="en-US"/>
          </a:p>
        </p:txBody>
      </p:sp>
    </p:spTree>
    <p:extLst>
      <p:ext uri="{BB962C8B-B14F-4D97-AF65-F5344CB8AC3E}">
        <p14:creationId xmlns:p14="http://schemas.microsoft.com/office/powerpoint/2010/main" val="3362606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线路分布的推荐流程是首先根据客户的数据集统计历史线路分布，对于较多运单采用的路线，路线热门度接近</a:t>
            </a:r>
            <a:r>
              <a:rPr lang="en-US" altLang="zh-CN" dirty="0"/>
              <a:t>1</a:t>
            </a:r>
            <a:r>
              <a:rPr lang="zh-CN" altLang="en-US" dirty="0"/>
              <a:t>；反之热门度接近</a:t>
            </a:r>
            <a:r>
              <a:rPr lang="en-US" altLang="zh-CN" dirty="0"/>
              <a:t>0.</a:t>
            </a:r>
            <a:r>
              <a:rPr lang="zh-CN" altLang="en-US" dirty="0"/>
              <a:t>之后根据输入订单需求筛选出路线，计算路线流行度。使用最短路线算法计算最短路线。根据路线的长度计算长度度量。最后对三项指标加权求和得到推荐度量值，向司机推荐度量值最高的几条路线。</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17</a:t>
            </a:fld>
            <a:endParaRPr lang="zh-CN" altLang="en-US"/>
          </a:p>
        </p:txBody>
      </p:sp>
    </p:spTree>
    <p:extLst>
      <p:ext uri="{BB962C8B-B14F-4D97-AF65-F5344CB8AC3E}">
        <p14:creationId xmlns:p14="http://schemas.microsoft.com/office/powerpoint/2010/main" val="175949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举例，客户</a:t>
            </a:r>
            <a:r>
              <a:rPr lang="en-US" altLang="zh-CN" dirty="0"/>
              <a:t>A</a:t>
            </a:r>
            <a:r>
              <a:rPr lang="zh-CN" altLang="en-US" dirty="0"/>
              <a:t>有运单需求，要在咸阳提货，西安、西宁、安康三地卸货。首先模型统计客户</a:t>
            </a:r>
            <a:r>
              <a:rPr lang="en-US" altLang="zh-CN" dirty="0"/>
              <a:t>A</a:t>
            </a:r>
            <a:r>
              <a:rPr lang="zh-CN" altLang="en-US" dirty="0"/>
              <a:t>的历史线路分布，直方图如左下方所示，发现客户</a:t>
            </a:r>
            <a:r>
              <a:rPr lang="en-US" altLang="zh-CN" dirty="0"/>
              <a:t>A</a:t>
            </a:r>
            <a:r>
              <a:rPr lang="zh-CN" altLang="en-US" dirty="0"/>
              <a:t>对咸阳提货到西安卸货路线的需求最大，这条路线的热门度最高。之后根据需求，从上一步求出的历史线路分布中筛选出符合条件的路线</a:t>
            </a:r>
            <a:r>
              <a:rPr lang="en-US" altLang="zh-CN" dirty="0"/>
              <a:t>1</a:t>
            </a:r>
            <a:r>
              <a:rPr lang="zh-CN" altLang="en-US" dirty="0"/>
              <a:t>。</a:t>
            </a:r>
            <a:r>
              <a:rPr lang="en-US" altLang="zh-CN" dirty="0"/>
              <a:t>1</a:t>
            </a:r>
            <a:r>
              <a:rPr lang="zh-CN" altLang="en-US" dirty="0"/>
              <a:t>个运单采用这条路线，近似长度是</a:t>
            </a:r>
            <a:r>
              <a:rPr lang="en-US" altLang="zh-CN" dirty="0"/>
              <a:t>1817</a:t>
            </a:r>
            <a:r>
              <a:rPr lang="zh-CN" altLang="en-US" dirty="0"/>
              <a:t>千米。</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18</a:t>
            </a:fld>
            <a:endParaRPr lang="zh-CN" altLang="en-US"/>
          </a:p>
        </p:txBody>
      </p:sp>
    </p:spTree>
    <p:extLst>
      <p:ext uri="{BB962C8B-B14F-4D97-AF65-F5344CB8AC3E}">
        <p14:creationId xmlns:p14="http://schemas.microsoft.com/office/powerpoint/2010/main" val="3830960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最短路线算法推荐的路线</a:t>
            </a:r>
            <a:r>
              <a:rPr lang="en-US" altLang="zh-CN" dirty="0"/>
              <a:t>2</a:t>
            </a:r>
            <a:r>
              <a:rPr lang="zh-CN" altLang="en-US" dirty="0"/>
              <a:t>长度约是</a:t>
            </a:r>
            <a:r>
              <a:rPr lang="en-US" altLang="zh-CN" dirty="0"/>
              <a:t>1144</a:t>
            </a:r>
            <a:r>
              <a:rPr lang="zh-CN" altLang="en-US" dirty="0"/>
              <a:t>千米，比路线</a:t>
            </a:r>
            <a:r>
              <a:rPr lang="en-US" altLang="zh-CN" dirty="0"/>
              <a:t>1</a:t>
            </a:r>
            <a:r>
              <a:rPr lang="zh-CN" altLang="en-US" dirty="0"/>
              <a:t>短</a:t>
            </a:r>
            <a:r>
              <a:rPr lang="en-US" altLang="zh-CN" dirty="0"/>
              <a:t>673</a:t>
            </a:r>
            <a:r>
              <a:rPr lang="zh-CN" altLang="en-US" dirty="0"/>
              <a:t>千米。路线</a:t>
            </a:r>
            <a:r>
              <a:rPr lang="en-US" altLang="zh-CN" dirty="0"/>
              <a:t>3</a:t>
            </a:r>
            <a:r>
              <a:rPr lang="zh-CN" altLang="en-US" dirty="0"/>
              <a:t>长度比路线</a:t>
            </a:r>
            <a:r>
              <a:rPr lang="en-US" altLang="zh-CN" dirty="0"/>
              <a:t>2</a:t>
            </a:r>
            <a:r>
              <a:rPr lang="zh-CN" altLang="en-US" dirty="0"/>
              <a:t>多</a:t>
            </a:r>
            <a:r>
              <a:rPr lang="en-US" altLang="zh-CN" dirty="0"/>
              <a:t>92</a:t>
            </a:r>
            <a:r>
              <a:rPr lang="zh-CN" altLang="en-US" dirty="0"/>
              <a:t>千米。</a:t>
            </a:r>
            <a:endParaRPr lang="en-US" altLang="zh-CN" dirty="0"/>
          </a:p>
          <a:p>
            <a:r>
              <a:rPr lang="zh-CN" altLang="en-US" dirty="0"/>
              <a:t>最终三条路线得分情况如表所示，模型按照度量值大小排序三条路线，同时推荐给司机供他选择。从例子中看出模型综合考虑路线热门度流行度和长度三方面因素，尝试推荐更科学的路线。</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19</a:t>
            </a:fld>
            <a:endParaRPr lang="zh-CN" altLang="en-US"/>
          </a:p>
        </p:txBody>
      </p:sp>
    </p:spTree>
    <p:extLst>
      <p:ext uri="{BB962C8B-B14F-4D97-AF65-F5344CB8AC3E}">
        <p14:creationId xmlns:p14="http://schemas.microsoft.com/office/powerpoint/2010/main" val="307336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首先介绍我们的团队。</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2</a:t>
            </a:fld>
            <a:endParaRPr lang="zh-CN" altLang="en-US"/>
          </a:p>
        </p:txBody>
      </p:sp>
    </p:spTree>
    <p:extLst>
      <p:ext uri="{BB962C8B-B14F-4D97-AF65-F5344CB8AC3E}">
        <p14:creationId xmlns:p14="http://schemas.microsoft.com/office/powerpoint/2010/main" val="301739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最后对我们的工作进行总结。</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20</a:t>
            </a:fld>
            <a:endParaRPr lang="zh-CN" altLang="en-US"/>
          </a:p>
        </p:txBody>
      </p:sp>
    </p:spTree>
    <p:extLst>
      <p:ext uri="{BB962C8B-B14F-4D97-AF65-F5344CB8AC3E}">
        <p14:creationId xmlns:p14="http://schemas.microsoft.com/office/powerpoint/2010/main" val="637510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r>
              <a:rPr lang="zh-CN" altLang="en-US" dirty="0"/>
              <a:t>我们从帮助网络货运平台降本增效的目标出发，解决运量预测、车货匹配、线路分布问题。在运量预测方面，使用</a:t>
            </a:r>
            <a:r>
              <a:rPr lang="en-US" altLang="zh-CN" dirty="0"/>
              <a:t>python</a:t>
            </a:r>
            <a:r>
              <a:rPr lang="zh-CN" altLang="en-US" dirty="0"/>
              <a:t>分析数据，得到运量吨数和方数时间序列；使用</a:t>
            </a:r>
            <a:r>
              <a:rPr lang="en-US" altLang="zh-CN" sz="1200" kern="1200" dirty="0">
                <a:solidFill>
                  <a:schemeClr val="tx1"/>
                </a:solidFill>
                <a:effectLst/>
                <a:latin typeface="+mn-lt"/>
                <a:ea typeface="+mn-ea"/>
                <a:cs typeface="+mn-cs"/>
              </a:rPr>
              <a:t>holt-winters</a:t>
            </a:r>
            <a:r>
              <a:rPr lang="zh-CN" altLang="en-US" dirty="0"/>
              <a:t>模型预测运量走势。在车货匹配方面，结合路况度量和车辆可用性度量推荐匹配车辆；在线路分布方面，统计分析路线热门度、流行度，参考最短路线规划，计算线路推荐度量值，并向司机推荐度量值最高的几条路线，实现线路的科学推荐。</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21</a:t>
            </a:fld>
            <a:endParaRPr lang="zh-CN" altLang="en-US"/>
          </a:p>
        </p:txBody>
      </p:sp>
    </p:spTree>
    <p:extLst>
      <p:ext uri="{BB962C8B-B14F-4D97-AF65-F5344CB8AC3E}">
        <p14:creationId xmlns:p14="http://schemas.microsoft.com/office/powerpoint/2010/main" val="3409748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我的汇报到此结束，请各位专家批评指正，谢谢！</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22</a:t>
            </a:fld>
            <a:endParaRPr lang="zh-CN" altLang="en-US"/>
          </a:p>
        </p:txBody>
      </p:sp>
    </p:spTree>
    <p:extLst>
      <p:ext uri="{BB962C8B-B14F-4D97-AF65-F5344CB8AC3E}">
        <p14:creationId xmlns:p14="http://schemas.microsoft.com/office/powerpoint/2010/main" val="24065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40</a:t>
            </a:r>
          </a:p>
          <a:p>
            <a:r>
              <a:rPr lang="zh-CN" altLang="en-US" dirty="0"/>
              <a:t>团队三名成员全部是北京邮电大学</a:t>
            </a:r>
            <a:r>
              <a:rPr lang="en-US" altLang="zh-CN" dirty="0"/>
              <a:t>2017</a:t>
            </a:r>
            <a:r>
              <a:rPr lang="zh-CN" altLang="en-US" dirty="0"/>
              <a:t>级通信工程专业本科生。团队联系人罗浩（就是我）曾获大学生数学竞赛二等奖。队员罗如瑜曾获数学竞赛三等奖、以二作发表一篇</a:t>
            </a:r>
            <a:r>
              <a:rPr lang="en-US" altLang="zh-CN" dirty="0"/>
              <a:t>SCI</a:t>
            </a:r>
            <a:r>
              <a:rPr lang="zh-CN" altLang="en-US" dirty="0"/>
              <a:t>论文；队员丁博曾获数学竞赛二等奖、美赛</a:t>
            </a:r>
            <a:r>
              <a:rPr lang="en-US" altLang="zh-CN" dirty="0"/>
              <a:t>H</a:t>
            </a:r>
            <a:r>
              <a:rPr lang="zh-CN" altLang="en-US" dirty="0"/>
              <a:t>奖。</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3</a:t>
            </a:fld>
            <a:endParaRPr lang="zh-CN" altLang="en-US"/>
          </a:p>
        </p:txBody>
      </p:sp>
    </p:spTree>
    <p:extLst>
      <p:ext uri="{BB962C8B-B14F-4D97-AF65-F5344CB8AC3E}">
        <p14:creationId xmlns:p14="http://schemas.microsoft.com/office/powerpoint/2010/main" val="362385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下面介绍物流数据分析的问题背景</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4</a:t>
            </a:fld>
            <a:endParaRPr lang="zh-CN" altLang="en-US"/>
          </a:p>
        </p:txBody>
      </p:sp>
    </p:spTree>
    <p:extLst>
      <p:ext uri="{BB962C8B-B14F-4D97-AF65-F5344CB8AC3E}">
        <p14:creationId xmlns:p14="http://schemas.microsoft.com/office/powerpoint/2010/main" val="313325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40</a:t>
            </a:r>
          </a:p>
          <a:p>
            <a:r>
              <a:rPr lang="zh-CN" altLang="en-US" dirty="0"/>
              <a:t>我国物流行业经过</a:t>
            </a:r>
            <a:r>
              <a:rPr lang="en-US" altLang="zh-CN" dirty="0"/>
              <a:t>70</a:t>
            </a:r>
            <a:r>
              <a:rPr lang="zh-CN" altLang="en-US" dirty="0"/>
              <a:t>多年的发展如今已经迈入提质增效期。</a:t>
            </a:r>
            <a:r>
              <a:rPr lang="en-US" altLang="zh-CN" dirty="0"/>
              <a:t>2014</a:t>
            </a:r>
            <a:r>
              <a:rPr lang="zh-CN" altLang="en-US" dirty="0"/>
              <a:t>年，国务院发布</a:t>
            </a:r>
            <a:r>
              <a:rPr lang="en-US" altLang="zh-CN" dirty="0"/>
              <a:t>《</a:t>
            </a:r>
            <a:r>
              <a:rPr lang="zh-CN" altLang="en-US" dirty="0"/>
              <a:t>物流业发展中长期规划</a:t>
            </a:r>
            <a:r>
              <a:rPr lang="en-US" altLang="zh-CN" dirty="0"/>
              <a:t>》</a:t>
            </a:r>
            <a:r>
              <a:rPr lang="zh-CN" altLang="en-US" dirty="0"/>
              <a:t>，明确物流业发展的方向和目标，致力于打造“通道</a:t>
            </a:r>
            <a:r>
              <a:rPr lang="en-US" altLang="zh-CN" dirty="0"/>
              <a:t>+</a:t>
            </a:r>
            <a:r>
              <a:rPr lang="zh-CN" altLang="en-US" dirty="0"/>
              <a:t>枢纽</a:t>
            </a:r>
            <a:r>
              <a:rPr lang="en-US" altLang="zh-CN" dirty="0"/>
              <a:t>+</a:t>
            </a:r>
            <a:r>
              <a:rPr lang="zh-CN" altLang="en-US" dirty="0"/>
              <a:t>网络”的物流运行体系。</a:t>
            </a:r>
            <a:r>
              <a:rPr lang="en-US" altLang="zh-CN" dirty="0"/>
              <a:t>19</a:t>
            </a:r>
            <a:r>
              <a:rPr lang="zh-CN" altLang="en-US" dirty="0"/>
              <a:t>年两会前夕，出台意见，明确将物流</a:t>
            </a:r>
            <a:r>
              <a:rPr lang="zh-CN" altLang="en-US" sz="1200" b="0" i="0" dirty="0">
                <a:solidFill>
                  <a:srgbClr val="C00000"/>
                </a:solidFill>
                <a:effectLst/>
                <a:latin typeface="微软雅黑" panose="020B0503020204020204" pitchFamily="34" charset="-122"/>
                <a:ea typeface="微软雅黑" panose="020B0503020204020204" pitchFamily="34" charset="-122"/>
              </a:rPr>
              <a:t>高质量发展</a:t>
            </a:r>
            <a:r>
              <a:rPr lang="zh-CN" altLang="en-US" sz="1200" b="0" i="0" dirty="0">
                <a:solidFill>
                  <a:srgbClr val="333333"/>
                </a:solidFill>
                <a:effectLst/>
                <a:latin typeface="微软雅黑" panose="020B0503020204020204" pitchFamily="34" charset="-122"/>
                <a:ea typeface="微软雅黑" panose="020B0503020204020204" pitchFamily="34" charset="-122"/>
              </a:rPr>
              <a:t>作为当前和今后一段时期物流工作的总目标</a:t>
            </a:r>
            <a:r>
              <a:rPr lang="zh-CN" altLang="en-US" sz="1200" b="1" i="0" dirty="0">
                <a:solidFill>
                  <a:srgbClr val="333333"/>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6A5BA5A7-EDB2-4F2E-AF8F-409AEC85B0D4}" type="slidenum">
              <a:rPr lang="zh-CN" altLang="en-US" smtClean="0"/>
              <a:t>5</a:t>
            </a:fld>
            <a:endParaRPr lang="zh-CN" altLang="en-US"/>
          </a:p>
        </p:txBody>
      </p:sp>
    </p:spTree>
    <p:extLst>
      <p:ext uri="{BB962C8B-B14F-4D97-AF65-F5344CB8AC3E}">
        <p14:creationId xmlns:p14="http://schemas.microsoft.com/office/powerpoint/2010/main" val="53119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全国物流业发展提质增效的大背景下，网络货运平台在当前还面临运量预测、车货匹配、线路分布（也就是测、配、布）三个方面的挑战。运量数据尺度扩展灵活，难以基于有限的数据做出精准预测。货物需求与运输方式和运输能力难以匹配。路线长度、节点顺序和司机偏好等因素增加路线规划的难度。因此如何打通测、配、布三个环节并实现网络货运平台降本增效是实现高质量物流的关键。</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5BA5A7-EDB2-4F2E-AF8F-409AEC85B0D4}" type="slidenum">
              <a:rPr lang="zh-CN" altLang="en-US" smtClean="0"/>
              <a:t>6</a:t>
            </a:fld>
            <a:endParaRPr lang="zh-CN" altLang="en-US"/>
          </a:p>
        </p:txBody>
      </p:sp>
    </p:spTree>
    <p:extLst>
      <p:ext uri="{BB962C8B-B14F-4D97-AF65-F5344CB8AC3E}">
        <p14:creationId xmlns:p14="http://schemas.microsoft.com/office/powerpoint/2010/main" val="48958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为了打通测配布三个环节，我们构建物流场景中的数据分析问题。</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7</a:t>
            </a:fld>
            <a:endParaRPr lang="zh-CN" altLang="en-US"/>
          </a:p>
        </p:txBody>
      </p:sp>
    </p:spTree>
    <p:extLst>
      <p:ext uri="{BB962C8B-B14F-4D97-AF65-F5344CB8AC3E}">
        <p14:creationId xmlns:p14="http://schemas.microsoft.com/office/powerpoint/2010/main" val="54651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r>
              <a:rPr lang="zh-CN" altLang="en-US" dirty="0"/>
              <a:t>即如何根据给定的数据集合空间，得到运量走势、车货匹配、线路分布的预测和推荐结果。为了解决这一问题，我们抽取运单数据、地址数据和车辆数据三张表构建数据空间。运单数据包含</a:t>
            </a:r>
            <a:r>
              <a:rPr lang="en-US" altLang="zh-CN" dirty="0"/>
              <a:t>10</a:t>
            </a:r>
            <a:r>
              <a:rPr lang="zh-CN" altLang="en-US" dirty="0"/>
              <a:t>万多条，包括运单编号、要求提货时间等属性。地址数据包含</a:t>
            </a:r>
            <a:r>
              <a:rPr lang="en-US" altLang="zh-CN" dirty="0"/>
              <a:t>2</a:t>
            </a:r>
            <a:r>
              <a:rPr lang="zh-CN" altLang="en-US" dirty="0"/>
              <a:t>万多条，包括运单</a:t>
            </a:r>
            <a:r>
              <a:rPr lang="en-US" altLang="zh-CN" dirty="0"/>
              <a:t>ID</a:t>
            </a:r>
            <a:r>
              <a:rPr lang="zh-CN" altLang="en-US" dirty="0"/>
              <a:t>、类型等属性。车辆数据包含</a:t>
            </a:r>
            <a:r>
              <a:rPr lang="en-US" altLang="zh-CN" dirty="0"/>
              <a:t>9</a:t>
            </a:r>
            <a:r>
              <a:rPr lang="zh-CN" altLang="en-US" dirty="0"/>
              <a:t>千多条，包括编号、车牌等属性</a:t>
            </a:r>
          </a:p>
        </p:txBody>
      </p:sp>
      <p:sp>
        <p:nvSpPr>
          <p:cNvPr id="4" name="灯片编号占位符 3"/>
          <p:cNvSpPr>
            <a:spLocks noGrp="1"/>
          </p:cNvSpPr>
          <p:nvPr>
            <p:ph type="sldNum" sz="quarter" idx="5"/>
          </p:nvPr>
        </p:nvSpPr>
        <p:spPr/>
        <p:txBody>
          <a:bodyPr/>
          <a:lstStyle/>
          <a:p>
            <a:fld id="{6A5BA5A7-EDB2-4F2E-AF8F-409AEC85B0D4}" type="slidenum">
              <a:rPr lang="zh-CN" altLang="en-US" smtClean="0"/>
              <a:t>8</a:t>
            </a:fld>
            <a:endParaRPr lang="zh-CN" altLang="en-US"/>
          </a:p>
        </p:txBody>
      </p:sp>
    </p:spTree>
    <p:extLst>
      <p:ext uri="{BB962C8B-B14F-4D97-AF65-F5344CB8AC3E}">
        <p14:creationId xmlns:p14="http://schemas.microsoft.com/office/powerpoint/2010/main" val="191360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我们使用运单数据和车辆数据分析车货匹配问题；使用运单数据和地址数据分析运量走势问题；使用地址数据分析线路分布问题</a:t>
            </a:r>
            <a:endParaRPr lang="en-US" altLang="zh-CN" dirty="0"/>
          </a:p>
        </p:txBody>
      </p:sp>
      <p:sp>
        <p:nvSpPr>
          <p:cNvPr id="4" name="灯片编号占位符 3"/>
          <p:cNvSpPr>
            <a:spLocks noGrp="1"/>
          </p:cNvSpPr>
          <p:nvPr>
            <p:ph type="sldNum" sz="quarter" idx="5"/>
          </p:nvPr>
        </p:nvSpPr>
        <p:spPr/>
        <p:txBody>
          <a:bodyPr/>
          <a:lstStyle/>
          <a:p>
            <a:fld id="{6A5BA5A7-EDB2-4F2E-AF8F-409AEC85B0D4}" type="slidenum">
              <a:rPr lang="zh-CN" altLang="en-US" smtClean="0"/>
              <a:t>9</a:t>
            </a:fld>
            <a:endParaRPr lang="zh-CN" altLang="en-US"/>
          </a:p>
        </p:txBody>
      </p:sp>
    </p:spTree>
    <p:extLst>
      <p:ext uri="{BB962C8B-B14F-4D97-AF65-F5344CB8AC3E}">
        <p14:creationId xmlns:p14="http://schemas.microsoft.com/office/powerpoint/2010/main" val="121880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FFB53-5E5B-4DF4-A777-0293B9CEC6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106D99-B339-47B9-A603-57743D762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2F88DB-E71B-4BF6-BE41-E42017B0A308}"/>
              </a:ext>
            </a:extLst>
          </p:cNvPr>
          <p:cNvSpPr>
            <a:spLocks noGrp="1"/>
          </p:cNvSpPr>
          <p:nvPr>
            <p:ph type="dt" sz="half" idx="10"/>
          </p:nvPr>
        </p:nvSpPr>
        <p:spPr/>
        <p:txBody>
          <a:bodyPr/>
          <a:lstStyle/>
          <a:p>
            <a:fld id="{C2D56AA1-2A1E-4908-A36E-207BE6CB0658}" type="datetime1">
              <a:rPr lang="zh-CN" altLang="en-US" smtClean="0"/>
              <a:t>2020/12/2</a:t>
            </a:fld>
            <a:endParaRPr lang="zh-CN" altLang="en-US"/>
          </a:p>
        </p:txBody>
      </p:sp>
      <p:sp>
        <p:nvSpPr>
          <p:cNvPr id="5" name="页脚占位符 4">
            <a:extLst>
              <a:ext uri="{FF2B5EF4-FFF2-40B4-BE49-F238E27FC236}">
                <a16:creationId xmlns:a16="http://schemas.microsoft.com/office/drawing/2014/main" id="{02FA9032-C71D-477F-B150-49D959A80B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5F8A8-635A-40CE-8B86-02FDE565538B}"/>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45937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652E5-5FED-4806-B3F2-C49CBD0430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3C872F-7377-4DA7-B5B7-8ADCEF9209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00C9B3-63F7-489A-9652-7FA014EC8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BED3AC0-A27E-4CCB-AE4F-5D6A1EBBC06A}"/>
              </a:ext>
            </a:extLst>
          </p:cNvPr>
          <p:cNvSpPr>
            <a:spLocks noGrp="1"/>
          </p:cNvSpPr>
          <p:nvPr>
            <p:ph type="dt" sz="half" idx="10"/>
          </p:nvPr>
        </p:nvSpPr>
        <p:spPr/>
        <p:txBody>
          <a:bodyPr/>
          <a:lstStyle/>
          <a:p>
            <a:fld id="{526812CE-48A8-4498-8A5E-67822BE54A8A}" type="datetime1">
              <a:rPr lang="zh-CN" altLang="en-US" smtClean="0"/>
              <a:t>2020/12/2</a:t>
            </a:fld>
            <a:endParaRPr lang="zh-CN" altLang="en-US"/>
          </a:p>
        </p:txBody>
      </p:sp>
      <p:sp>
        <p:nvSpPr>
          <p:cNvPr id="6" name="页脚占位符 5">
            <a:extLst>
              <a:ext uri="{FF2B5EF4-FFF2-40B4-BE49-F238E27FC236}">
                <a16:creationId xmlns:a16="http://schemas.microsoft.com/office/drawing/2014/main" id="{10EB74C2-700A-46A7-A24D-94E1DED1DE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34CF24-711F-4D19-A9D8-7AA3AB5A02C9}"/>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4253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8054A-2DE7-4931-A6CF-EDFA547C34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33B16E-A706-480A-9E3D-B5E8747330F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2E3E15-4909-46A7-AF3D-B0BD0FF30B89}"/>
              </a:ext>
            </a:extLst>
          </p:cNvPr>
          <p:cNvSpPr>
            <a:spLocks noGrp="1"/>
          </p:cNvSpPr>
          <p:nvPr>
            <p:ph type="dt" sz="half" idx="10"/>
          </p:nvPr>
        </p:nvSpPr>
        <p:spPr/>
        <p:txBody>
          <a:bodyPr/>
          <a:lstStyle/>
          <a:p>
            <a:fld id="{4B7A4821-FA08-4D6E-9AE9-4899A109C87B}" type="datetime1">
              <a:rPr lang="zh-CN" altLang="en-US" smtClean="0"/>
              <a:t>2020/12/2</a:t>
            </a:fld>
            <a:endParaRPr lang="zh-CN" altLang="en-US"/>
          </a:p>
        </p:txBody>
      </p:sp>
      <p:sp>
        <p:nvSpPr>
          <p:cNvPr id="5" name="页脚占位符 4">
            <a:extLst>
              <a:ext uri="{FF2B5EF4-FFF2-40B4-BE49-F238E27FC236}">
                <a16:creationId xmlns:a16="http://schemas.microsoft.com/office/drawing/2014/main" id="{EDEC0183-147E-4D47-B5BF-BFED3BC5B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4A1536-AE5E-4F22-B4CB-06A274681B4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97707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CE77DA-FCF1-4EA1-947D-D350E9B51F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76D01A-78FA-424D-81C8-FC470AAD2E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5AD1BE-3F89-472F-ADE3-E45348304655}"/>
              </a:ext>
            </a:extLst>
          </p:cNvPr>
          <p:cNvSpPr>
            <a:spLocks noGrp="1"/>
          </p:cNvSpPr>
          <p:nvPr>
            <p:ph type="dt" sz="half" idx="10"/>
          </p:nvPr>
        </p:nvSpPr>
        <p:spPr/>
        <p:txBody>
          <a:bodyPr/>
          <a:lstStyle/>
          <a:p>
            <a:fld id="{D21BAA9D-58F3-4397-9CEF-F47B88F5B374}" type="datetime1">
              <a:rPr lang="zh-CN" altLang="en-US" smtClean="0"/>
              <a:t>2020/12/2</a:t>
            </a:fld>
            <a:endParaRPr lang="zh-CN" altLang="en-US"/>
          </a:p>
        </p:txBody>
      </p:sp>
      <p:sp>
        <p:nvSpPr>
          <p:cNvPr id="5" name="页脚占位符 4">
            <a:extLst>
              <a:ext uri="{FF2B5EF4-FFF2-40B4-BE49-F238E27FC236}">
                <a16:creationId xmlns:a16="http://schemas.microsoft.com/office/drawing/2014/main" id="{CD8E6F7F-0AE7-47F5-8D8E-14D7B3D74F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07C01-8AE9-489B-934D-CD7A41F62CFF}"/>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802350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F9A123-46FE-4AA9-9216-23B01EBC7CB0}" type="datetime1">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685085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51D5B1-9915-4194-BBD5-17E35FCDE172}" type="datetime1">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4273663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7577"/>
          </a:xfrm>
        </p:spPr>
        <p:txBody>
          <a:bodyPr/>
          <a:lstStyle/>
          <a:p>
            <a:r>
              <a:rPr lang="zh-CN" altLang="en-US"/>
              <a:t>单击此处编辑母版标题样式</a:t>
            </a:r>
          </a:p>
        </p:txBody>
      </p:sp>
      <p:sp>
        <p:nvSpPr>
          <p:cNvPr id="3" name="内容占位符 2"/>
          <p:cNvSpPr>
            <a:spLocks noGrp="1"/>
          </p:cNvSpPr>
          <p:nvPr>
            <p:ph idx="1" hasCustomPrompt="1"/>
          </p:nvPr>
        </p:nvSpPr>
        <p:spPr>
          <a:xfrm>
            <a:off x="838200" y="1547446"/>
            <a:ext cx="10515600" cy="46295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01F69F-0BDF-4563-8D6E-9C7FB7140228}" type="datetime1">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D492-AE8A-4C38-A46F-D034B97BEDC2}" type="slidenum">
              <a:rPr lang="zh-CN" altLang="en-US" smtClean="0"/>
              <a:t>‹#›</a:t>
            </a:fld>
            <a:endParaRPr lang="zh-CN" altLang="en-US"/>
          </a:p>
        </p:txBody>
      </p:sp>
      <p:cxnSp>
        <p:nvCxnSpPr>
          <p:cNvPr id="8" name="直接连接符 7"/>
          <p:cNvCxnSpPr/>
          <p:nvPr userDrawn="1"/>
        </p:nvCxnSpPr>
        <p:spPr>
          <a:xfrm>
            <a:off x="795996" y="1392702"/>
            <a:ext cx="10620000" cy="0"/>
          </a:xfrm>
          <a:prstGeom prst="line">
            <a:avLst/>
          </a:prstGeom>
          <a:ln w="508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179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205580C-CBD0-41AD-AE19-362692CF7B65}" type="datetime1">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030377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1EB062-15E7-409E-9617-D0AC5A1DE259}" type="datetime1">
              <a:rPr lang="zh-CN" altLang="en-US" smtClean="0"/>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813190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D43EFD-5860-46DC-B849-7C8E96DF9EFD}" type="datetime1">
              <a:rPr lang="zh-CN" altLang="en-US" smtClean="0"/>
              <a:t>2020/12/2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853257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993B4D-2BA1-4BFF-9681-A52D1583474E}" type="datetime1">
              <a:rPr lang="zh-CN" altLang="en-US" smtClean="0"/>
              <a:t>2020/12/2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15656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FD023-0BBC-40B0-AEB7-9695969556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EDB227-6BF8-4EF5-874D-DEC6008866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858E6A-A215-4844-876B-8E01CF846A15}"/>
              </a:ext>
            </a:extLst>
          </p:cNvPr>
          <p:cNvSpPr>
            <a:spLocks noGrp="1"/>
          </p:cNvSpPr>
          <p:nvPr>
            <p:ph type="dt" sz="half" idx="10"/>
          </p:nvPr>
        </p:nvSpPr>
        <p:spPr/>
        <p:txBody>
          <a:bodyPr/>
          <a:lstStyle/>
          <a:p>
            <a:fld id="{37DB3B17-E171-4BEB-B491-CCDA4AF7938A}" type="datetime1">
              <a:rPr lang="zh-CN" altLang="en-US" smtClean="0"/>
              <a:t>2020/12/2</a:t>
            </a:fld>
            <a:endParaRPr lang="zh-CN" altLang="en-US"/>
          </a:p>
        </p:txBody>
      </p:sp>
      <p:sp>
        <p:nvSpPr>
          <p:cNvPr id="5" name="页脚占位符 4">
            <a:extLst>
              <a:ext uri="{FF2B5EF4-FFF2-40B4-BE49-F238E27FC236}">
                <a16:creationId xmlns:a16="http://schemas.microsoft.com/office/drawing/2014/main" id="{D061B7FA-3CA9-448B-A197-E97A75F29D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40B69-141B-45C3-9C57-214D7239461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702480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6DA0A0-69DE-44AC-905F-226430E1C5DB}" type="datetime1">
              <a:rPr lang="zh-CN" altLang="en-US" smtClean="0"/>
              <a:t>2020/12/2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951889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EB22A4C-89E2-453A-8393-E841ED6FB312}" type="datetime1">
              <a:rPr lang="zh-CN" altLang="en-US" smtClean="0"/>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4259934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C04A596-A79E-4705-A29E-16CCA748E398}" type="datetime1">
              <a:rPr lang="zh-CN" altLang="en-US" smtClean="0"/>
              <a:t>2020/12/2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83580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7379F2B-9339-45BC-8556-A6AA9BFBF846}" type="datetime1">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495757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79B454-9ACB-4327-B474-BDD22BCFDF9C}" type="datetime1">
              <a:rPr lang="zh-CN" altLang="en-US" smtClean="0"/>
              <a:t>2020/12/2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81706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FD023-0BBC-40B0-AEB7-96959695568F}"/>
              </a:ext>
            </a:extLst>
          </p:cNvPr>
          <p:cNvSpPr>
            <a:spLocks noGrp="1"/>
          </p:cNvSpPr>
          <p:nvPr>
            <p:ph type="title"/>
          </p:nvPr>
        </p:nvSpPr>
        <p:spPr>
          <a:xfrm>
            <a:off x="838200" y="365125"/>
            <a:ext cx="10515600" cy="102757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EDB227-6BF8-4EF5-874D-DEC60088668F}"/>
              </a:ext>
            </a:extLst>
          </p:cNvPr>
          <p:cNvSpPr>
            <a:spLocks noGrp="1"/>
          </p:cNvSpPr>
          <p:nvPr>
            <p:ph idx="1"/>
          </p:nvPr>
        </p:nvSpPr>
        <p:spPr>
          <a:xfrm>
            <a:off x="838200" y="1547446"/>
            <a:ext cx="10515600" cy="46295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858E6A-A215-4844-876B-8E01CF846A15}"/>
              </a:ext>
            </a:extLst>
          </p:cNvPr>
          <p:cNvSpPr>
            <a:spLocks noGrp="1"/>
          </p:cNvSpPr>
          <p:nvPr>
            <p:ph type="dt" sz="half" idx="10"/>
          </p:nvPr>
        </p:nvSpPr>
        <p:spPr/>
        <p:txBody>
          <a:bodyPr/>
          <a:lstStyle/>
          <a:p>
            <a:fld id="{B99FAFBA-099C-4578-AD3C-FC37ABD8BA7B}" type="datetime1">
              <a:rPr lang="zh-CN" altLang="en-US" smtClean="0"/>
              <a:t>2020/12/2</a:t>
            </a:fld>
            <a:endParaRPr lang="zh-CN" altLang="en-US"/>
          </a:p>
        </p:txBody>
      </p:sp>
      <p:sp>
        <p:nvSpPr>
          <p:cNvPr id="5" name="页脚占位符 4">
            <a:extLst>
              <a:ext uri="{FF2B5EF4-FFF2-40B4-BE49-F238E27FC236}">
                <a16:creationId xmlns:a16="http://schemas.microsoft.com/office/drawing/2014/main" id="{D061B7FA-3CA9-448B-A197-E97A75F29D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40B69-141B-45C3-9C57-214D7239461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cxnSp>
        <p:nvCxnSpPr>
          <p:cNvPr id="8" name="直接连接符 7">
            <a:extLst>
              <a:ext uri="{FF2B5EF4-FFF2-40B4-BE49-F238E27FC236}">
                <a16:creationId xmlns:a16="http://schemas.microsoft.com/office/drawing/2014/main" id="{6237B19F-0F76-4A03-9CDD-25C6E358BA44}"/>
              </a:ext>
            </a:extLst>
          </p:cNvPr>
          <p:cNvCxnSpPr>
            <a:cxnSpLocks/>
          </p:cNvCxnSpPr>
          <p:nvPr userDrawn="1"/>
        </p:nvCxnSpPr>
        <p:spPr>
          <a:xfrm>
            <a:off x="795996" y="1392702"/>
            <a:ext cx="10620000" cy="0"/>
          </a:xfrm>
          <a:prstGeom prst="line">
            <a:avLst/>
          </a:prstGeom>
          <a:ln w="508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3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33916-D326-4DD5-8FEB-C05E7A1709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330E0-1972-41E6-8AAF-C1EFE3CC1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158FE0A-9F92-42F4-9D53-09576ADD6017}"/>
              </a:ext>
            </a:extLst>
          </p:cNvPr>
          <p:cNvSpPr>
            <a:spLocks noGrp="1"/>
          </p:cNvSpPr>
          <p:nvPr>
            <p:ph type="dt" sz="half" idx="10"/>
          </p:nvPr>
        </p:nvSpPr>
        <p:spPr/>
        <p:txBody>
          <a:bodyPr/>
          <a:lstStyle/>
          <a:p>
            <a:fld id="{14BC54B8-A063-427E-852F-0DCEE2F7AD96}" type="datetime1">
              <a:rPr lang="zh-CN" altLang="en-US" smtClean="0"/>
              <a:t>2020/12/2</a:t>
            </a:fld>
            <a:endParaRPr lang="zh-CN" altLang="en-US"/>
          </a:p>
        </p:txBody>
      </p:sp>
      <p:sp>
        <p:nvSpPr>
          <p:cNvPr id="5" name="页脚占位符 4">
            <a:extLst>
              <a:ext uri="{FF2B5EF4-FFF2-40B4-BE49-F238E27FC236}">
                <a16:creationId xmlns:a16="http://schemas.microsoft.com/office/drawing/2014/main" id="{CEDF820C-0562-42FE-BAEB-28C1CAB56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C6FDA5-63DC-4302-B875-DA4591069BB9}"/>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94752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9C68-B335-460F-9EBD-49A314961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C671CE-EC51-48B5-9550-26F324AF41B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849E67-840B-42CB-87E9-0FEB70BD8EF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97F817-6455-443F-AC1D-85546B57D51F}"/>
              </a:ext>
            </a:extLst>
          </p:cNvPr>
          <p:cNvSpPr>
            <a:spLocks noGrp="1"/>
          </p:cNvSpPr>
          <p:nvPr>
            <p:ph type="dt" sz="half" idx="10"/>
          </p:nvPr>
        </p:nvSpPr>
        <p:spPr/>
        <p:txBody>
          <a:bodyPr/>
          <a:lstStyle/>
          <a:p>
            <a:fld id="{BBFB79D5-8C0D-4958-A5CB-D8C6C9B1011A}" type="datetime1">
              <a:rPr lang="zh-CN" altLang="en-US" smtClean="0"/>
              <a:t>2020/12/2</a:t>
            </a:fld>
            <a:endParaRPr lang="zh-CN" altLang="en-US"/>
          </a:p>
        </p:txBody>
      </p:sp>
      <p:sp>
        <p:nvSpPr>
          <p:cNvPr id="6" name="页脚占位符 5">
            <a:extLst>
              <a:ext uri="{FF2B5EF4-FFF2-40B4-BE49-F238E27FC236}">
                <a16:creationId xmlns:a16="http://schemas.microsoft.com/office/drawing/2014/main" id="{30D10C68-B4B2-40A8-8D4D-98D7A3562E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53EF4-31E0-441D-89BD-839CC3FEB85F}"/>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66901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0041A-6457-4191-BC14-3E3EDD9C33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A3BCBB-7EEC-4078-950D-5DA9F2BE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859B67-798C-47C9-BF3D-B6767129FEA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4CEA004-8A0F-4E17-8163-7EF16A447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BCC8335-1023-4943-A47C-555EC32D8E5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73B2B6-4686-4AC3-AF89-978AA198100A}"/>
              </a:ext>
            </a:extLst>
          </p:cNvPr>
          <p:cNvSpPr>
            <a:spLocks noGrp="1"/>
          </p:cNvSpPr>
          <p:nvPr>
            <p:ph type="dt" sz="half" idx="10"/>
          </p:nvPr>
        </p:nvSpPr>
        <p:spPr/>
        <p:txBody>
          <a:bodyPr/>
          <a:lstStyle/>
          <a:p>
            <a:fld id="{90B45924-BEB5-43B8-AC94-D8895C07086C}" type="datetime1">
              <a:rPr lang="zh-CN" altLang="en-US" smtClean="0"/>
              <a:t>2020/12/2</a:t>
            </a:fld>
            <a:endParaRPr lang="zh-CN" altLang="en-US"/>
          </a:p>
        </p:txBody>
      </p:sp>
      <p:sp>
        <p:nvSpPr>
          <p:cNvPr id="8" name="页脚占位符 7">
            <a:extLst>
              <a:ext uri="{FF2B5EF4-FFF2-40B4-BE49-F238E27FC236}">
                <a16:creationId xmlns:a16="http://schemas.microsoft.com/office/drawing/2014/main" id="{86B7E9E8-5A62-4544-A612-7CD3763AD5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94CCB7-8267-40BD-A36F-C919E6CFD02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57875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08B3B-E7B5-4AB7-BD40-5A1D881A18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A05261-C54F-45AC-8ACF-16243945DF06}"/>
              </a:ext>
            </a:extLst>
          </p:cNvPr>
          <p:cNvSpPr>
            <a:spLocks noGrp="1"/>
          </p:cNvSpPr>
          <p:nvPr>
            <p:ph type="dt" sz="half" idx="10"/>
          </p:nvPr>
        </p:nvSpPr>
        <p:spPr/>
        <p:txBody>
          <a:bodyPr/>
          <a:lstStyle/>
          <a:p>
            <a:fld id="{FA7869A8-EC4C-4D17-AFE5-B3E3BCA9FD37}" type="datetime1">
              <a:rPr lang="zh-CN" altLang="en-US" smtClean="0"/>
              <a:t>2020/12/2</a:t>
            </a:fld>
            <a:endParaRPr lang="zh-CN" altLang="en-US"/>
          </a:p>
        </p:txBody>
      </p:sp>
      <p:sp>
        <p:nvSpPr>
          <p:cNvPr id="4" name="页脚占位符 3">
            <a:extLst>
              <a:ext uri="{FF2B5EF4-FFF2-40B4-BE49-F238E27FC236}">
                <a16:creationId xmlns:a16="http://schemas.microsoft.com/office/drawing/2014/main" id="{F240FF69-2ABC-434C-B94D-FC2C0D39C5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1012F0-094F-4550-A7D0-67D12344EB7E}"/>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69642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AFCD4E-BFD4-4B34-8F51-55C04C0F2211}"/>
              </a:ext>
            </a:extLst>
          </p:cNvPr>
          <p:cNvSpPr>
            <a:spLocks noGrp="1"/>
          </p:cNvSpPr>
          <p:nvPr>
            <p:ph type="dt" sz="half" idx="10"/>
          </p:nvPr>
        </p:nvSpPr>
        <p:spPr/>
        <p:txBody>
          <a:bodyPr/>
          <a:lstStyle/>
          <a:p>
            <a:fld id="{041760F9-8F39-4479-8C38-70A13A0049F7}" type="datetime1">
              <a:rPr lang="zh-CN" altLang="en-US" smtClean="0"/>
              <a:t>2020/12/2</a:t>
            </a:fld>
            <a:endParaRPr lang="zh-CN" altLang="en-US"/>
          </a:p>
        </p:txBody>
      </p:sp>
      <p:sp>
        <p:nvSpPr>
          <p:cNvPr id="3" name="页脚占位符 2">
            <a:extLst>
              <a:ext uri="{FF2B5EF4-FFF2-40B4-BE49-F238E27FC236}">
                <a16:creationId xmlns:a16="http://schemas.microsoft.com/office/drawing/2014/main" id="{D2008D35-B318-4489-9439-C91582FDD8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3269C1-D97A-4790-91F4-79BA607B471B}"/>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7866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9E478-C005-42C3-A006-47898B74FB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D4DF6C-2F96-47A7-9702-54E468D5A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B594C53-D7E3-47AC-8CB4-666B89D06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026624-FAD0-4108-BB6D-716D66C9784E}"/>
              </a:ext>
            </a:extLst>
          </p:cNvPr>
          <p:cNvSpPr>
            <a:spLocks noGrp="1"/>
          </p:cNvSpPr>
          <p:nvPr>
            <p:ph type="dt" sz="half" idx="10"/>
          </p:nvPr>
        </p:nvSpPr>
        <p:spPr/>
        <p:txBody>
          <a:bodyPr/>
          <a:lstStyle/>
          <a:p>
            <a:fld id="{B97CE416-15CA-4DE4-9FDB-5519DF63FB5A}" type="datetime1">
              <a:rPr lang="zh-CN" altLang="en-US" smtClean="0"/>
              <a:t>2020/12/2</a:t>
            </a:fld>
            <a:endParaRPr lang="zh-CN" altLang="en-US"/>
          </a:p>
        </p:txBody>
      </p:sp>
      <p:sp>
        <p:nvSpPr>
          <p:cNvPr id="6" name="页脚占位符 5">
            <a:extLst>
              <a:ext uri="{FF2B5EF4-FFF2-40B4-BE49-F238E27FC236}">
                <a16:creationId xmlns:a16="http://schemas.microsoft.com/office/drawing/2014/main" id="{5B29EB9A-CE70-4C9B-B09A-2D7284FD33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17B03D-FA67-4A31-9D49-A6B8F1E6806C}"/>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6508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BA7F97-B1A8-4F8D-A683-E452D5132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383A28D-D08B-4EA3-878B-048AB6BC5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14774B26-E328-48EE-A371-85C28A6DC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353E1-48F5-4373-83B5-82F1833CFC06}" type="datetime1">
              <a:rPr lang="zh-CN" altLang="en-US" smtClean="0"/>
              <a:t>2020/12/2</a:t>
            </a:fld>
            <a:endParaRPr lang="zh-CN" altLang="en-US"/>
          </a:p>
        </p:txBody>
      </p:sp>
      <p:sp>
        <p:nvSpPr>
          <p:cNvPr id="5" name="页脚占位符 4">
            <a:extLst>
              <a:ext uri="{FF2B5EF4-FFF2-40B4-BE49-F238E27FC236}">
                <a16:creationId xmlns:a16="http://schemas.microsoft.com/office/drawing/2014/main" id="{E46778E5-08B0-47F1-837A-16098C31B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2826A4-C00B-4C4A-9890-B0D85883E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70579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b="1" kern="1200">
          <a:solidFill>
            <a:schemeClr val="accent1">
              <a:lumMod val="50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b="1"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sz="2400" b="1"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sz="2000" b="1"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714500" indent="-342900" algn="l" defTabSz="914400" rtl="0" eaLnBrk="1" latinLnBrk="0" hangingPunct="1">
        <a:lnSpc>
          <a:spcPct val="90000"/>
        </a:lnSpc>
        <a:spcBef>
          <a:spcPts val="500"/>
        </a:spcBef>
        <a:buFont typeface="Wingdings" panose="05000000000000000000" pitchFamily="2" charset="2"/>
        <a:buChar char="ü"/>
        <a:defRPr sz="1800" b="1"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5D6F3-1791-4B5A-B69D-10CBD869DC79}" type="datetime1">
              <a:rPr lang="zh-CN" altLang="en-US" smtClean="0"/>
              <a:t>2020/12/2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5852359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b="1" kern="1200">
          <a:solidFill>
            <a:schemeClr val="accent1">
              <a:lumMod val="50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b="1"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sz="2400" b="1"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sz="2000" b="1"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714500" indent="-342900" algn="l" defTabSz="914400" rtl="0" eaLnBrk="1" latinLnBrk="0" hangingPunct="1">
        <a:lnSpc>
          <a:spcPct val="90000"/>
        </a:lnSpc>
        <a:spcBef>
          <a:spcPts val="500"/>
        </a:spcBef>
        <a:buFont typeface="Wingdings" panose="05000000000000000000" pitchFamily="2" charset="2"/>
        <a:buChar char="ü"/>
        <a:defRPr sz="1800" b="1"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3.xml"/><Relationship Id="rId7" Type="http://schemas.openxmlformats.org/officeDocument/2006/relationships/oleObject" Target="../embeddings/oleObject2.bin"/><Relationship Id="rId12" Type="http://schemas.openxmlformats.org/officeDocument/2006/relationships/image" Target="../media/image31.sv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image" Target="../media/image30.png"/><Relationship Id="rId5" Type="http://schemas.openxmlformats.org/officeDocument/2006/relationships/oleObject" Target="../embeddings/oleObject1.bin"/><Relationship Id="rId10" Type="http://schemas.openxmlformats.org/officeDocument/2006/relationships/image" Target="../media/image29.svg"/><Relationship Id="rId4" Type="http://schemas.openxmlformats.org/officeDocument/2006/relationships/image" Target="../media/image27.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5.png"/><Relationship Id="rId3" Type="http://schemas.openxmlformats.org/officeDocument/2006/relationships/notesSlide" Target="../notesSlides/notesSlide14.xml"/><Relationship Id="rId7" Type="http://schemas.openxmlformats.org/officeDocument/2006/relationships/oleObject" Target="../embeddings/oleObject3.bin"/><Relationship Id="rId12" Type="http://schemas.openxmlformats.org/officeDocument/2006/relationships/image" Target="../media/image3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2.png"/><Relationship Id="rId11" Type="http://schemas.openxmlformats.org/officeDocument/2006/relationships/oleObject" Target="../embeddings/oleObject5.bin"/><Relationship Id="rId5" Type="http://schemas.openxmlformats.org/officeDocument/2006/relationships/image" Target="../media/image16.svg"/><Relationship Id="rId10" Type="http://schemas.openxmlformats.org/officeDocument/2006/relationships/image" Target="../media/image33.wmf"/><Relationship Id="rId4" Type="http://schemas.openxmlformats.org/officeDocument/2006/relationships/image" Target="../media/image15.png"/><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5.xml"/><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notesSlide" Target="../notesSlides/notesSlide16.xml"/><Relationship Id="rId7" Type="http://schemas.openxmlformats.org/officeDocument/2006/relationships/image" Target="../media/image42.sv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slideLayout" Target="../slideLayouts/slideLayout3.xml"/><Relationship Id="rId16" Type="http://schemas.openxmlformats.org/officeDocument/2006/relationships/image" Target="../media/image48.svg"/><Relationship Id="rId1" Type="http://schemas.openxmlformats.org/officeDocument/2006/relationships/vmlDrawing" Target="../drawings/vmlDrawing4.vml"/><Relationship Id="rId6" Type="http://schemas.openxmlformats.org/officeDocument/2006/relationships/image" Target="../media/image41.png"/><Relationship Id="rId11" Type="http://schemas.openxmlformats.org/officeDocument/2006/relationships/image" Target="../media/image40.wmf"/><Relationship Id="rId5" Type="http://schemas.openxmlformats.org/officeDocument/2006/relationships/image" Target="../media/image43.png"/><Relationship Id="rId15" Type="http://schemas.openxmlformats.org/officeDocument/2006/relationships/image" Target="../media/image47.png"/><Relationship Id="rId10" Type="http://schemas.openxmlformats.org/officeDocument/2006/relationships/oleObject" Target="../embeddings/oleObject7.bin"/><Relationship Id="rId4" Type="http://schemas.openxmlformats.org/officeDocument/2006/relationships/image" Target="../media/image42.png"/><Relationship Id="rId9" Type="http://schemas.openxmlformats.org/officeDocument/2006/relationships/image" Target="../media/image45.svg"/><Relationship Id="rId1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5.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13.gif"/><Relationship Id="rId4" Type="http://schemas.openxmlformats.org/officeDocument/2006/relationships/image" Target="../media/image7.svg"/><Relationship Id="rId9" Type="http://schemas.openxmlformats.org/officeDocument/2006/relationships/image" Target="../media/image12.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a:extLst>
              <a:ext uri="{FF2B5EF4-FFF2-40B4-BE49-F238E27FC236}">
                <a16:creationId xmlns:a16="http://schemas.microsoft.com/office/drawing/2014/main" id="{BB31762D-4D82-48E6-AC4D-DB2B1C5FB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45016"/>
            <a:ext cx="2133600" cy="1600200"/>
          </a:xfrm>
          <a:prstGeom prst="rect">
            <a:avLst/>
          </a:prstGeom>
        </p:spPr>
      </p:pic>
      <p:grpSp>
        <p:nvGrpSpPr>
          <p:cNvPr id="28" name="组合 27">
            <a:extLst>
              <a:ext uri="{FF2B5EF4-FFF2-40B4-BE49-F238E27FC236}">
                <a16:creationId xmlns:a16="http://schemas.microsoft.com/office/drawing/2014/main" id="{2E926963-709D-4F7E-B21B-A16B1DF49F94}"/>
              </a:ext>
            </a:extLst>
          </p:cNvPr>
          <p:cNvGrpSpPr/>
          <p:nvPr/>
        </p:nvGrpSpPr>
        <p:grpSpPr>
          <a:xfrm>
            <a:off x="2060086" y="1564205"/>
            <a:ext cx="8071828" cy="1920535"/>
            <a:chOff x="2060086" y="1564205"/>
            <a:chExt cx="8071828" cy="1920535"/>
          </a:xfrm>
        </p:grpSpPr>
        <p:sp>
          <p:nvSpPr>
            <p:cNvPr id="29" name="任意多边形 4">
              <a:extLst>
                <a:ext uri="{FF2B5EF4-FFF2-40B4-BE49-F238E27FC236}">
                  <a16:creationId xmlns:a16="http://schemas.microsoft.com/office/drawing/2014/main" id="{A36A7BFF-9E84-45B8-AE18-35D6B2A03FF0}"/>
                </a:ext>
              </a:extLst>
            </p:cNvPr>
            <p:cNvSpPr/>
            <p:nvPr/>
          </p:nvSpPr>
          <p:spPr>
            <a:xfrm>
              <a:off x="2114334" y="1665398"/>
              <a:ext cx="7971384" cy="1765094"/>
            </a:xfrm>
            <a:custGeom>
              <a:avLst/>
              <a:gdLst>
                <a:gd name="connsiteX0" fmla="*/ 0 w 3918857"/>
                <a:gd name="connsiteY0" fmla="*/ 867747 h 867747"/>
                <a:gd name="connsiteX1" fmla="*/ 130628 w 3918857"/>
                <a:gd name="connsiteY1" fmla="*/ 615820 h 867747"/>
                <a:gd name="connsiteX2" fmla="*/ 849086 w 3918857"/>
                <a:gd name="connsiteY2" fmla="*/ 149289 h 867747"/>
                <a:gd name="connsiteX3" fmla="*/ 1455575 w 3918857"/>
                <a:gd name="connsiteY3" fmla="*/ 643812 h 867747"/>
                <a:gd name="connsiteX4" fmla="*/ 1651518 w 3918857"/>
                <a:gd name="connsiteY4" fmla="*/ 391885 h 867747"/>
                <a:gd name="connsiteX5" fmla="*/ 2052735 w 3918857"/>
                <a:gd name="connsiteY5" fmla="*/ 419877 h 867747"/>
                <a:gd name="connsiteX6" fmla="*/ 2276669 w 3918857"/>
                <a:gd name="connsiteY6" fmla="*/ 550506 h 867747"/>
                <a:gd name="connsiteX7" fmla="*/ 2556588 w 3918857"/>
                <a:gd name="connsiteY7" fmla="*/ 74645 h 867747"/>
                <a:gd name="connsiteX8" fmla="*/ 2743200 w 3918857"/>
                <a:gd name="connsiteY8" fmla="*/ 74645 h 867747"/>
                <a:gd name="connsiteX9" fmla="*/ 2948473 w 3918857"/>
                <a:gd name="connsiteY9" fmla="*/ 307910 h 867747"/>
                <a:gd name="connsiteX10" fmla="*/ 3415004 w 3918857"/>
                <a:gd name="connsiteY10" fmla="*/ 0 h 867747"/>
                <a:gd name="connsiteX11" fmla="*/ 3918857 w 3918857"/>
                <a:gd name="connsiteY11" fmla="*/ 429208 h 867747"/>
                <a:gd name="connsiteX0" fmla="*/ 0 w 3918857"/>
                <a:gd name="connsiteY0" fmla="*/ 867747 h 867747"/>
                <a:gd name="connsiteX1" fmla="*/ 130628 w 3918857"/>
                <a:gd name="connsiteY1" fmla="*/ 615820 h 867747"/>
                <a:gd name="connsiteX2" fmla="*/ 849086 w 3918857"/>
                <a:gd name="connsiteY2" fmla="*/ 149289 h 867747"/>
                <a:gd name="connsiteX3" fmla="*/ 1455575 w 3918857"/>
                <a:gd name="connsiteY3" fmla="*/ 643812 h 867747"/>
                <a:gd name="connsiteX4" fmla="*/ 1651518 w 3918857"/>
                <a:gd name="connsiteY4" fmla="*/ 391885 h 867747"/>
                <a:gd name="connsiteX5" fmla="*/ 2024639 w 3918857"/>
                <a:gd name="connsiteY5" fmla="*/ 237254 h 867747"/>
                <a:gd name="connsiteX6" fmla="*/ 2276669 w 3918857"/>
                <a:gd name="connsiteY6" fmla="*/ 550506 h 867747"/>
                <a:gd name="connsiteX7" fmla="*/ 2556588 w 3918857"/>
                <a:gd name="connsiteY7" fmla="*/ 74645 h 867747"/>
                <a:gd name="connsiteX8" fmla="*/ 2743200 w 3918857"/>
                <a:gd name="connsiteY8" fmla="*/ 74645 h 867747"/>
                <a:gd name="connsiteX9" fmla="*/ 2948473 w 3918857"/>
                <a:gd name="connsiteY9" fmla="*/ 307910 h 867747"/>
                <a:gd name="connsiteX10" fmla="*/ 3415004 w 3918857"/>
                <a:gd name="connsiteY10" fmla="*/ 0 h 867747"/>
                <a:gd name="connsiteX11" fmla="*/ 3918857 w 3918857"/>
                <a:gd name="connsiteY11" fmla="*/ 429208 h 86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8857" h="867747">
                  <a:moveTo>
                    <a:pt x="0" y="867747"/>
                  </a:moveTo>
                  <a:lnTo>
                    <a:pt x="130628" y="615820"/>
                  </a:lnTo>
                  <a:lnTo>
                    <a:pt x="849086" y="149289"/>
                  </a:lnTo>
                  <a:lnTo>
                    <a:pt x="1455575" y="643812"/>
                  </a:lnTo>
                  <a:lnTo>
                    <a:pt x="1651518" y="391885"/>
                  </a:lnTo>
                  <a:lnTo>
                    <a:pt x="2024639" y="237254"/>
                  </a:lnTo>
                  <a:lnTo>
                    <a:pt x="2276669" y="550506"/>
                  </a:lnTo>
                  <a:lnTo>
                    <a:pt x="2556588" y="74645"/>
                  </a:lnTo>
                  <a:lnTo>
                    <a:pt x="2743200" y="74645"/>
                  </a:lnTo>
                  <a:lnTo>
                    <a:pt x="2948473" y="307910"/>
                  </a:lnTo>
                  <a:lnTo>
                    <a:pt x="3415004" y="0"/>
                  </a:lnTo>
                  <a:lnTo>
                    <a:pt x="3918857" y="429208"/>
                  </a:lnTo>
                </a:path>
              </a:pathLst>
            </a:custGeom>
            <a:no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69200"/>
                </a:solidFill>
                <a:effectLst/>
                <a:uLnTx/>
                <a:uFillTx/>
                <a:latin typeface="等线" panose="020F0502020204030204"/>
                <a:ea typeface="等线" panose="02010600030101010101" pitchFamily="2" charset="-122"/>
                <a:cs typeface="+mn-cs"/>
              </a:endParaRPr>
            </a:p>
          </p:txBody>
        </p:sp>
        <p:sp>
          <p:nvSpPr>
            <p:cNvPr id="30" name="KOPPT-圆形">
              <a:extLst>
                <a:ext uri="{FF2B5EF4-FFF2-40B4-BE49-F238E27FC236}">
                  <a16:creationId xmlns:a16="http://schemas.microsoft.com/office/drawing/2014/main" id="{3B4C6650-FE2A-47E2-8E76-AAA63AD5DC25}"/>
                </a:ext>
              </a:extLst>
            </p:cNvPr>
            <p:cNvSpPr/>
            <p:nvPr/>
          </p:nvSpPr>
          <p:spPr>
            <a:xfrm flipH="1" flipV="1">
              <a:off x="2060086" y="3376244"/>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1" name="KOPPT-圆形">
              <a:extLst>
                <a:ext uri="{FF2B5EF4-FFF2-40B4-BE49-F238E27FC236}">
                  <a16:creationId xmlns:a16="http://schemas.microsoft.com/office/drawing/2014/main" id="{5A9D264B-F259-42B5-9914-9BCD449EF928}"/>
                </a:ext>
              </a:extLst>
            </p:cNvPr>
            <p:cNvSpPr/>
            <p:nvPr/>
          </p:nvSpPr>
          <p:spPr>
            <a:xfrm flipH="1" flipV="1">
              <a:off x="2277460" y="2824474"/>
              <a:ext cx="202386" cy="202386"/>
            </a:xfrm>
            <a:prstGeom prst="ellipse">
              <a:avLst/>
            </a:prstGeom>
            <a:solidFill>
              <a:srgbClr val="FFFFFF"/>
            </a:solid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2" name="KOPPT-圆形">
              <a:extLst>
                <a:ext uri="{FF2B5EF4-FFF2-40B4-BE49-F238E27FC236}">
                  <a16:creationId xmlns:a16="http://schemas.microsoft.com/office/drawing/2014/main" id="{86551F6C-28C9-4ED4-9A14-BCCE446D9AC4}"/>
                </a:ext>
              </a:extLst>
            </p:cNvPr>
            <p:cNvSpPr/>
            <p:nvPr/>
          </p:nvSpPr>
          <p:spPr>
            <a:xfrm flipH="1" flipV="1">
              <a:off x="2324405" y="2871419"/>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3" name="KOPPT-圆形">
              <a:extLst>
                <a:ext uri="{FF2B5EF4-FFF2-40B4-BE49-F238E27FC236}">
                  <a16:creationId xmlns:a16="http://schemas.microsoft.com/office/drawing/2014/main" id="{D4B32031-D920-4295-A5F5-E58C91AE6906}"/>
                </a:ext>
              </a:extLst>
            </p:cNvPr>
            <p:cNvSpPr/>
            <p:nvPr/>
          </p:nvSpPr>
          <p:spPr>
            <a:xfrm flipH="1" flipV="1">
              <a:off x="3787445" y="1934159"/>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4" name="KOPPT-圆形">
              <a:extLst>
                <a:ext uri="{FF2B5EF4-FFF2-40B4-BE49-F238E27FC236}">
                  <a16:creationId xmlns:a16="http://schemas.microsoft.com/office/drawing/2014/main" id="{E9FF101C-3369-4267-B0FE-67926EAD769A}"/>
                </a:ext>
              </a:extLst>
            </p:cNvPr>
            <p:cNvSpPr/>
            <p:nvPr/>
          </p:nvSpPr>
          <p:spPr>
            <a:xfrm flipH="1" flipV="1">
              <a:off x="4974940" y="2871419"/>
              <a:ext cx="202386" cy="202386"/>
            </a:xfrm>
            <a:prstGeom prst="ellipse">
              <a:avLst/>
            </a:prstGeom>
            <a:solidFill>
              <a:srgbClr val="FFFFFF"/>
            </a:solid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5" name="KOPPT-圆形">
              <a:extLst>
                <a:ext uri="{FF2B5EF4-FFF2-40B4-BE49-F238E27FC236}">
                  <a16:creationId xmlns:a16="http://schemas.microsoft.com/office/drawing/2014/main" id="{2F4C5994-228D-4725-93BB-974EC1707B4C}"/>
                </a:ext>
              </a:extLst>
            </p:cNvPr>
            <p:cNvSpPr/>
            <p:nvPr/>
          </p:nvSpPr>
          <p:spPr>
            <a:xfrm flipH="1" flipV="1">
              <a:off x="5021885" y="2918364"/>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6" name="KOPPT-圆形">
              <a:extLst>
                <a:ext uri="{FF2B5EF4-FFF2-40B4-BE49-F238E27FC236}">
                  <a16:creationId xmlns:a16="http://schemas.microsoft.com/office/drawing/2014/main" id="{247A8B6A-D92E-4B6F-B0A5-6CA68532D6ED}"/>
                </a:ext>
              </a:extLst>
            </p:cNvPr>
            <p:cNvSpPr/>
            <p:nvPr/>
          </p:nvSpPr>
          <p:spPr>
            <a:xfrm flipH="1" flipV="1">
              <a:off x="5425745" y="2416531"/>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7" name="KOPPT-圆形">
              <a:extLst>
                <a:ext uri="{FF2B5EF4-FFF2-40B4-BE49-F238E27FC236}">
                  <a16:creationId xmlns:a16="http://schemas.microsoft.com/office/drawing/2014/main" id="{A206C6FA-B64A-42A6-A9B4-797C61396382}"/>
                </a:ext>
              </a:extLst>
            </p:cNvPr>
            <p:cNvSpPr/>
            <p:nvPr/>
          </p:nvSpPr>
          <p:spPr>
            <a:xfrm flipH="1" flipV="1">
              <a:off x="6626575" y="2689250"/>
              <a:ext cx="202386" cy="202386"/>
            </a:xfrm>
            <a:prstGeom prst="ellipse">
              <a:avLst/>
            </a:prstGeom>
            <a:solidFill>
              <a:srgbClr val="FFFFFF"/>
            </a:solid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8" name="KOPPT-圆形">
              <a:extLst>
                <a:ext uri="{FF2B5EF4-FFF2-40B4-BE49-F238E27FC236}">
                  <a16:creationId xmlns:a16="http://schemas.microsoft.com/office/drawing/2014/main" id="{C53D04BB-514F-4C2F-BC55-F0C2596B5633}"/>
                </a:ext>
              </a:extLst>
            </p:cNvPr>
            <p:cNvSpPr/>
            <p:nvPr/>
          </p:nvSpPr>
          <p:spPr>
            <a:xfrm flipH="1" flipV="1">
              <a:off x="6673520" y="2736195"/>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39" name="KOPPT-圆形">
              <a:extLst>
                <a:ext uri="{FF2B5EF4-FFF2-40B4-BE49-F238E27FC236}">
                  <a16:creationId xmlns:a16="http://schemas.microsoft.com/office/drawing/2014/main" id="{8A30B117-47B5-4FA8-8C15-A28F98F48ECD}"/>
                </a:ext>
              </a:extLst>
            </p:cNvPr>
            <p:cNvSpPr/>
            <p:nvPr/>
          </p:nvSpPr>
          <p:spPr>
            <a:xfrm flipH="1" flipV="1">
              <a:off x="6100026" y="2072021"/>
              <a:ext cx="202386" cy="202386"/>
            </a:xfrm>
            <a:prstGeom prst="ellipse">
              <a:avLst/>
            </a:prstGeom>
            <a:solidFill>
              <a:srgbClr val="FFFFFF"/>
            </a:solid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0" name="KOPPT-圆形">
              <a:extLst>
                <a:ext uri="{FF2B5EF4-FFF2-40B4-BE49-F238E27FC236}">
                  <a16:creationId xmlns:a16="http://schemas.microsoft.com/office/drawing/2014/main" id="{1670B5BB-16B8-49C7-80F9-245971EFA46D}"/>
                </a:ext>
              </a:extLst>
            </p:cNvPr>
            <p:cNvSpPr/>
            <p:nvPr/>
          </p:nvSpPr>
          <p:spPr>
            <a:xfrm flipH="1" flipV="1">
              <a:off x="6146971" y="2118966"/>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1" name="KOPPT-圆形">
              <a:extLst>
                <a:ext uri="{FF2B5EF4-FFF2-40B4-BE49-F238E27FC236}">
                  <a16:creationId xmlns:a16="http://schemas.microsoft.com/office/drawing/2014/main" id="{8C508341-6BB3-4859-B6F8-F697BA031538}"/>
                </a:ext>
              </a:extLst>
            </p:cNvPr>
            <p:cNvSpPr/>
            <p:nvPr/>
          </p:nvSpPr>
          <p:spPr>
            <a:xfrm flipH="1" flipV="1">
              <a:off x="7241686" y="1778718"/>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2" name="KOPPT-圆形">
              <a:extLst>
                <a:ext uri="{FF2B5EF4-FFF2-40B4-BE49-F238E27FC236}">
                  <a16:creationId xmlns:a16="http://schemas.microsoft.com/office/drawing/2014/main" id="{A34FA49C-E71D-4D82-AB1F-8AA9B08EEE9F}"/>
                </a:ext>
              </a:extLst>
            </p:cNvPr>
            <p:cNvSpPr/>
            <p:nvPr/>
          </p:nvSpPr>
          <p:spPr>
            <a:xfrm flipH="1" flipV="1">
              <a:off x="10023418" y="2470779"/>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3" name="KOPPT-圆形">
              <a:extLst>
                <a:ext uri="{FF2B5EF4-FFF2-40B4-BE49-F238E27FC236}">
                  <a16:creationId xmlns:a16="http://schemas.microsoft.com/office/drawing/2014/main" id="{AAA5EAAA-F641-40A3-9575-4CBC2673195B}"/>
                </a:ext>
              </a:extLst>
            </p:cNvPr>
            <p:cNvSpPr/>
            <p:nvPr/>
          </p:nvSpPr>
          <p:spPr>
            <a:xfrm flipH="1" flipV="1">
              <a:off x="8958295" y="1564205"/>
              <a:ext cx="202386" cy="202386"/>
            </a:xfrm>
            <a:prstGeom prst="ellipse">
              <a:avLst/>
            </a:prstGeom>
            <a:solidFill>
              <a:srgbClr val="FFFFFF"/>
            </a:solid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4" name="KOPPT-圆形">
              <a:extLst>
                <a:ext uri="{FF2B5EF4-FFF2-40B4-BE49-F238E27FC236}">
                  <a16:creationId xmlns:a16="http://schemas.microsoft.com/office/drawing/2014/main" id="{7214B305-5349-4B58-9685-02AF01A9A0AB}"/>
                </a:ext>
              </a:extLst>
            </p:cNvPr>
            <p:cNvSpPr/>
            <p:nvPr/>
          </p:nvSpPr>
          <p:spPr>
            <a:xfrm flipH="1" flipV="1">
              <a:off x="9005240" y="1611150"/>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5" name="KOPPT-圆形">
              <a:extLst>
                <a:ext uri="{FF2B5EF4-FFF2-40B4-BE49-F238E27FC236}">
                  <a16:creationId xmlns:a16="http://schemas.microsoft.com/office/drawing/2014/main" id="{6E08F505-488F-4963-93C3-F1B5E9730B10}"/>
                </a:ext>
              </a:extLst>
            </p:cNvPr>
            <p:cNvSpPr/>
            <p:nvPr/>
          </p:nvSpPr>
          <p:spPr>
            <a:xfrm flipH="1" flipV="1">
              <a:off x="7586695" y="1726693"/>
              <a:ext cx="202386" cy="202386"/>
            </a:xfrm>
            <a:prstGeom prst="ellipse">
              <a:avLst/>
            </a:prstGeom>
            <a:solidFill>
              <a:srgbClr val="FFFFFF"/>
            </a:solidFill>
            <a:ln w="12700" cap="flat" cmpd="sng" algn="ctr">
              <a:solidFill>
                <a:srgbClr val="1557AE"/>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6" name="KOPPT-圆形">
              <a:extLst>
                <a:ext uri="{FF2B5EF4-FFF2-40B4-BE49-F238E27FC236}">
                  <a16:creationId xmlns:a16="http://schemas.microsoft.com/office/drawing/2014/main" id="{3AFEF615-BBCE-4BA4-85E7-179D1912A349}"/>
                </a:ext>
              </a:extLst>
            </p:cNvPr>
            <p:cNvSpPr/>
            <p:nvPr/>
          </p:nvSpPr>
          <p:spPr>
            <a:xfrm flipH="1" flipV="1">
              <a:off x="7633640" y="1773638"/>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sp>
          <p:nvSpPr>
            <p:cNvPr id="47" name="KOPPT-圆形">
              <a:extLst>
                <a:ext uri="{FF2B5EF4-FFF2-40B4-BE49-F238E27FC236}">
                  <a16:creationId xmlns:a16="http://schemas.microsoft.com/office/drawing/2014/main" id="{E0857A17-562A-4CDF-BCC5-DE32C64B6D6E}"/>
                </a:ext>
              </a:extLst>
            </p:cNvPr>
            <p:cNvSpPr/>
            <p:nvPr/>
          </p:nvSpPr>
          <p:spPr>
            <a:xfrm flipH="1" flipV="1">
              <a:off x="8038624" y="2214145"/>
              <a:ext cx="108496" cy="108496"/>
            </a:xfrm>
            <a:prstGeom prst="ellipse">
              <a:avLst/>
            </a:prstGeom>
            <a:solidFill>
              <a:srgbClr val="2A2F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69200"/>
                </a:solidFill>
                <a:effectLst/>
                <a:uLnTx/>
                <a:uFillTx/>
                <a:latin typeface="等线" panose="020F0502020204030204"/>
                <a:ea typeface="+mn-ea"/>
                <a:cs typeface="+mn-cs"/>
              </a:endParaRPr>
            </a:p>
          </p:txBody>
        </p:sp>
      </p:grpSp>
      <p:sp>
        <p:nvSpPr>
          <p:cNvPr id="49" name="KOPPT-标题">
            <a:extLst>
              <a:ext uri="{FF2B5EF4-FFF2-40B4-BE49-F238E27FC236}">
                <a16:creationId xmlns:a16="http://schemas.microsoft.com/office/drawing/2014/main" id="{C4916D77-2ABA-4D4D-9D78-B86F483F51F1}"/>
              </a:ext>
            </a:extLst>
          </p:cNvPr>
          <p:cNvSpPr txBox="1"/>
          <p:nvPr/>
        </p:nvSpPr>
        <p:spPr>
          <a:xfrm>
            <a:off x="1282581" y="3557492"/>
            <a:ext cx="9626838" cy="954107"/>
          </a:xfrm>
          <a:prstGeom prst="rect">
            <a:avLst/>
          </a:prstGeom>
          <a:noFill/>
        </p:spPr>
        <p:txBody>
          <a:bodyPr wrap="square" rtlCol="0">
            <a:spAutoFit/>
          </a:bodyPr>
          <a:lstStyle/>
          <a:p>
            <a:pPr lvl="0" algn="ctr"/>
            <a:r>
              <a:rPr lang="zh-CN" altLang="en-US" sz="5600" b="1" dirty="0">
                <a:solidFill>
                  <a:schemeClr val="accent1">
                    <a:lumMod val="50000"/>
                  </a:schemeClr>
                </a:solidFill>
                <a:latin typeface="微软雅黑" panose="020B0503020204020204" pitchFamily="34" charset="-122"/>
                <a:ea typeface="微软雅黑" panose="020B0503020204020204" pitchFamily="34" charset="-122"/>
              </a:rPr>
              <a:t>面向物流场景的数据分析报告</a:t>
            </a:r>
          </a:p>
        </p:txBody>
      </p:sp>
      <p:sp>
        <p:nvSpPr>
          <p:cNvPr id="51" name="矩形 50">
            <a:extLst>
              <a:ext uri="{FF2B5EF4-FFF2-40B4-BE49-F238E27FC236}">
                <a16:creationId xmlns:a16="http://schemas.microsoft.com/office/drawing/2014/main" id="{E9AFCBC1-2FD3-416C-AF02-899BDCDE26C9}"/>
              </a:ext>
            </a:extLst>
          </p:cNvPr>
          <p:cNvSpPr/>
          <p:nvPr/>
        </p:nvSpPr>
        <p:spPr>
          <a:xfrm>
            <a:off x="5146331" y="6022517"/>
            <a:ext cx="1899335" cy="400110"/>
          </a:xfrm>
          <a:prstGeom prst="rect">
            <a:avLst/>
          </a:prstGeom>
          <a:solidFill>
            <a:schemeClr val="accent1">
              <a:lumMod val="50000"/>
            </a:schemeClr>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汇报人：罗浩</a:t>
            </a:r>
          </a:p>
        </p:txBody>
      </p:sp>
      <p:sp>
        <p:nvSpPr>
          <p:cNvPr id="56" name="文本框 55">
            <a:extLst>
              <a:ext uri="{FF2B5EF4-FFF2-40B4-BE49-F238E27FC236}">
                <a16:creationId xmlns:a16="http://schemas.microsoft.com/office/drawing/2014/main" id="{184A04E8-78D2-47B2-B8AD-CDADB053F32F}"/>
              </a:ext>
            </a:extLst>
          </p:cNvPr>
          <p:cNvSpPr txBox="1"/>
          <p:nvPr/>
        </p:nvSpPr>
        <p:spPr>
          <a:xfrm>
            <a:off x="9182246" y="6053295"/>
            <a:ext cx="1899335" cy="369332"/>
          </a:xfrm>
          <a:prstGeom prst="rect">
            <a:avLst/>
          </a:prstGeom>
          <a:noFill/>
        </p:spPr>
        <p:txBody>
          <a:bodyPr wrap="square" rtlCol="0">
            <a:spAutoFit/>
          </a:bodyPr>
          <a:lstStyle/>
          <a:p>
            <a:r>
              <a:rPr lang="en-US" altLang="zh-CN" b="1" dirty="0">
                <a:solidFill>
                  <a:schemeClr val="accent1">
                    <a:lumMod val="50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50000"/>
                  </a:schemeClr>
                </a:solidFill>
                <a:latin typeface="微软雅黑" panose="020B0503020204020204" pitchFamily="34" charset="-122"/>
                <a:ea typeface="微软雅黑" panose="020B0503020204020204" pitchFamily="34" charset="-122"/>
              </a:rPr>
              <a:t>12</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50000"/>
                  </a:schemeClr>
                </a:solidFill>
                <a:latin typeface="微软雅黑" panose="020B0503020204020204" pitchFamily="34" charset="-122"/>
                <a:ea typeface="微软雅黑" panose="020B0503020204020204" pitchFamily="34" charset="-122"/>
              </a:rPr>
              <a:t>5</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日</a:t>
            </a:r>
          </a:p>
        </p:txBody>
      </p:sp>
      <p:sp>
        <p:nvSpPr>
          <p:cNvPr id="27" name="KOPPT-文本框">
            <a:extLst>
              <a:ext uri="{FF2B5EF4-FFF2-40B4-BE49-F238E27FC236}">
                <a16:creationId xmlns:a16="http://schemas.microsoft.com/office/drawing/2014/main" id="{31D3F574-0343-448D-AACF-DD5333FD8B83}"/>
              </a:ext>
            </a:extLst>
          </p:cNvPr>
          <p:cNvSpPr txBox="1"/>
          <p:nvPr/>
        </p:nvSpPr>
        <p:spPr>
          <a:xfrm>
            <a:off x="2778315" y="4584351"/>
            <a:ext cx="6635369" cy="1200329"/>
          </a:xfrm>
          <a:prstGeom prst="rect">
            <a:avLst/>
          </a:prstGeom>
          <a:noFill/>
        </p:spPr>
        <p:txBody>
          <a:bodyPr wrap="square" rtlCol="0">
            <a:spAutoFit/>
          </a:bodyPr>
          <a:lstStyle/>
          <a:p>
            <a:pPr lvl="0" algn="just"/>
            <a:r>
              <a:rPr lang="zh-CN" altLang="en-US" sz="2400" b="1" kern="0" dirty="0">
                <a:solidFill>
                  <a:schemeClr val="accent1">
                    <a:lumMod val="50000"/>
                  </a:schemeClr>
                </a:solidFill>
                <a:latin typeface="微软雅黑" panose="020B0503020204020204" pitchFamily="34" charset="-122"/>
                <a:ea typeface="微软雅黑" panose="020B0503020204020204" pitchFamily="34" charset="-122"/>
              </a:rPr>
              <a:t>黄金矿工团队：   罗浩  罗如瑜  丁博</a:t>
            </a:r>
            <a:endParaRPr lang="en-US" altLang="zh-CN" sz="2400" b="1" kern="0" dirty="0">
              <a:solidFill>
                <a:schemeClr val="accent1">
                  <a:lumMod val="50000"/>
                </a:schemeClr>
              </a:solidFill>
              <a:latin typeface="微软雅黑" panose="020B0503020204020204" pitchFamily="34" charset="-122"/>
              <a:ea typeface="微软雅黑" panose="020B0503020204020204" pitchFamily="34" charset="-122"/>
            </a:endParaRPr>
          </a:p>
          <a:p>
            <a:pPr lvl="0" algn="just"/>
            <a:r>
              <a:rPr lang="zh-CN" altLang="en-US" sz="2400" b="1" kern="0" dirty="0">
                <a:solidFill>
                  <a:schemeClr val="accent1">
                    <a:lumMod val="50000"/>
                  </a:schemeClr>
                </a:solidFill>
                <a:latin typeface="微软雅黑" panose="020B0503020204020204" pitchFamily="34" charset="-122"/>
                <a:ea typeface="微软雅黑" panose="020B0503020204020204" pitchFamily="34" charset="-122"/>
              </a:rPr>
              <a:t>指导老师：          聂高峰</a:t>
            </a:r>
            <a:endParaRPr lang="en-US" altLang="zh-CN" sz="2400" b="1" kern="0" dirty="0">
              <a:solidFill>
                <a:schemeClr val="accent1">
                  <a:lumMod val="50000"/>
                </a:schemeClr>
              </a:solidFill>
              <a:latin typeface="微软雅黑" panose="020B0503020204020204" pitchFamily="34" charset="-122"/>
              <a:ea typeface="微软雅黑" panose="020B0503020204020204" pitchFamily="34" charset="-122"/>
            </a:endParaRPr>
          </a:p>
          <a:p>
            <a:pPr lvl="0" algn="just"/>
            <a:r>
              <a:rPr lang="zh-CN" altLang="en-US" sz="2400" b="1" kern="0" dirty="0">
                <a:solidFill>
                  <a:schemeClr val="accent1">
                    <a:lumMod val="50000"/>
                  </a:schemeClr>
                </a:solidFill>
                <a:latin typeface="微软雅黑" panose="020B0503020204020204" pitchFamily="34" charset="-122"/>
                <a:ea typeface="微软雅黑" panose="020B0503020204020204" pitchFamily="34" charset="-122"/>
              </a:rPr>
              <a:t>学校：                 北京邮电大学</a:t>
            </a:r>
          </a:p>
        </p:txBody>
      </p:sp>
      <p:sp>
        <p:nvSpPr>
          <p:cNvPr id="2" name="灯片编号占位符 1">
            <a:extLst>
              <a:ext uri="{FF2B5EF4-FFF2-40B4-BE49-F238E27FC236}">
                <a16:creationId xmlns:a16="http://schemas.microsoft.com/office/drawing/2014/main" id="{F24E75EB-EEB4-47E3-958D-DB291585857F}"/>
              </a:ext>
            </a:extLst>
          </p:cNvPr>
          <p:cNvSpPr>
            <a:spLocks noGrp="1"/>
          </p:cNvSpPr>
          <p:nvPr>
            <p:ph type="sldNum" sz="quarter" idx="12"/>
          </p:nvPr>
        </p:nvSpPr>
        <p:spPr/>
        <p:txBody>
          <a:bodyPr/>
          <a:lstStyle/>
          <a:p>
            <a:fld id="{6E01D492-AE8A-4C38-A46F-D034B97BEDC2}" type="slidenum">
              <a:rPr lang="zh-CN" altLang="en-US" smtClean="0"/>
              <a:t>1</a:t>
            </a:fld>
            <a:endParaRPr lang="zh-CN" altLang="en-US" dirty="0"/>
          </a:p>
        </p:txBody>
      </p:sp>
    </p:spTree>
    <p:extLst>
      <p:ext uri="{BB962C8B-B14F-4D97-AF65-F5344CB8AC3E}">
        <p14:creationId xmlns:p14="http://schemas.microsoft.com/office/powerpoint/2010/main" val="296539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5910529-3F67-4100-BF2C-0B7C8A38B548}"/>
              </a:ext>
            </a:extLst>
          </p:cNvPr>
          <p:cNvGrpSpPr/>
          <p:nvPr/>
        </p:nvGrpSpPr>
        <p:grpSpPr>
          <a:xfrm>
            <a:off x="1105857" y="1817964"/>
            <a:ext cx="4179396" cy="3222072"/>
            <a:chOff x="4143217" y="1817964"/>
            <a:chExt cx="4179396" cy="3222072"/>
          </a:xfrm>
        </p:grpSpPr>
        <p:grpSp>
          <p:nvGrpSpPr>
            <p:cNvPr id="19" name="Group 30">
              <a:extLst>
                <a:ext uri="{FF2B5EF4-FFF2-40B4-BE49-F238E27FC236}">
                  <a16:creationId xmlns:a16="http://schemas.microsoft.com/office/drawing/2014/main" id="{4D17215E-76DB-4FE0-9649-146F6BDBD4CA}"/>
                </a:ext>
              </a:extLst>
            </p:cNvPr>
            <p:cNvGrpSpPr/>
            <p:nvPr/>
          </p:nvGrpSpPr>
          <p:grpSpPr>
            <a:xfrm>
              <a:off x="4143217" y="1817964"/>
              <a:ext cx="4179396" cy="3222072"/>
              <a:chOff x="4552505" y="520379"/>
              <a:chExt cx="3723394" cy="2870521"/>
            </a:xfrm>
          </p:grpSpPr>
          <p:sp>
            <p:nvSpPr>
              <p:cNvPr id="21" name="Freeform 25">
                <a:extLst>
                  <a:ext uri="{FF2B5EF4-FFF2-40B4-BE49-F238E27FC236}">
                    <a16:creationId xmlns:a16="http://schemas.microsoft.com/office/drawing/2014/main" id="{A7494E8F-C57C-4D27-8E90-E284132CB0BF}"/>
                  </a:ext>
                </a:extLst>
              </p:cNvPr>
              <p:cNvSpPr/>
              <p:nvPr/>
            </p:nvSpPr>
            <p:spPr>
              <a:xfrm>
                <a:off x="5007663" y="520379"/>
                <a:ext cx="1690902" cy="1026526"/>
              </a:xfrm>
              <a:custGeom>
                <a:avLst/>
                <a:gdLst>
                  <a:gd name="connsiteX0" fmla="*/ 253380 w 1690902"/>
                  <a:gd name="connsiteY0" fmla="*/ 0 h 1026526"/>
                  <a:gd name="connsiteX1" fmla="*/ 1690902 w 1690902"/>
                  <a:gd name="connsiteY1" fmla="*/ 1026526 h 1026526"/>
                  <a:gd name="connsiteX2" fmla="*/ 1344333 w 1690902"/>
                  <a:gd name="connsiteY2" fmla="*/ 1026526 h 1026526"/>
                  <a:gd name="connsiteX3" fmla="*/ 377545 w 1690902"/>
                  <a:gd name="connsiteY3" fmla="*/ 336148 h 1026526"/>
                  <a:gd name="connsiteX4" fmla="*/ 207138 w 1690902"/>
                  <a:gd name="connsiteY4" fmla="*/ 1026526 h 1026526"/>
                  <a:gd name="connsiteX5" fmla="*/ 0 w 1690902"/>
                  <a:gd name="connsiteY5" fmla="*/ 1026526 h 1026526"/>
                  <a:gd name="connsiteX6" fmla="*/ 253380 w 1690902"/>
                  <a:gd name="connsiteY6" fmla="*/ 0 h 10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902" h="1026526">
                    <a:moveTo>
                      <a:pt x="253380" y="0"/>
                    </a:moveTo>
                    <a:lnTo>
                      <a:pt x="1690902" y="1026526"/>
                    </a:lnTo>
                    <a:lnTo>
                      <a:pt x="1344333" y="1026526"/>
                    </a:lnTo>
                    <a:lnTo>
                      <a:pt x="377545" y="336148"/>
                    </a:lnTo>
                    <a:lnTo>
                      <a:pt x="207138" y="1026526"/>
                    </a:lnTo>
                    <a:lnTo>
                      <a:pt x="0" y="1026526"/>
                    </a:lnTo>
                    <a:lnTo>
                      <a:pt x="25338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7188F656-C799-4DDD-9634-C6583631D5C3}"/>
                  </a:ext>
                </a:extLst>
              </p:cNvPr>
              <p:cNvSpPr/>
              <p:nvPr/>
            </p:nvSpPr>
            <p:spPr>
              <a:xfrm>
                <a:off x="4552505" y="2419109"/>
                <a:ext cx="3723394" cy="971791"/>
              </a:xfrm>
              <a:custGeom>
                <a:avLst/>
                <a:gdLst>
                  <a:gd name="connsiteX0" fmla="*/ 239870 w 3723394"/>
                  <a:gd name="connsiteY0" fmla="*/ 0 h 971791"/>
                  <a:gd name="connsiteX1" fmla="*/ 447007 w 3723394"/>
                  <a:gd name="connsiteY1" fmla="*/ 0 h 971791"/>
                  <a:gd name="connsiteX2" fmla="*/ 277782 w 3723394"/>
                  <a:gd name="connsiteY2" fmla="*/ 685586 h 971791"/>
                  <a:gd name="connsiteX3" fmla="*/ 3193912 w 3723394"/>
                  <a:gd name="connsiteY3" fmla="*/ 123544 h 971791"/>
                  <a:gd name="connsiteX4" fmla="*/ 3020904 w 3723394"/>
                  <a:gd name="connsiteY4" fmla="*/ 0 h 971791"/>
                  <a:gd name="connsiteX5" fmla="*/ 3367473 w 3723394"/>
                  <a:gd name="connsiteY5" fmla="*/ 0 h 971791"/>
                  <a:gd name="connsiteX6" fmla="*/ 3723394 w 3723394"/>
                  <a:gd name="connsiteY6" fmla="*/ 254161 h 971791"/>
                  <a:gd name="connsiteX7" fmla="*/ 0 w 3723394"/>
                  <a:gd name="connsiteY7" fmla="*/ 971791 h 971791"/>
                  <a:gd name="connsiteX8" fmla="*/ 239870 w 3723394"/>
                  <a:gd name="connsiteY8" fmla="*/ 0 h 97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3394" h="971791">
                    <a:moveTo>
                      <a:pt x="239870" y="0"/>
                    </a:moveTo>
                    <a:lnTo>
                      <a:pt x="447007" y="0"/>
                    </a:lnTo>
                    <a:lnTo>
                      <a:pt x="277782" y="685586"/>
                    </a:lnTo>
                    <a:lnTo>
                      <a:pt x="3193912" y="123544"/>
                    </a:lnTo>
                    <a:lnTo>
                      <a:pt x="3020904" y="0"/>
                    </a:lnTo>
                    <a:lnTo>
                      <a:pt x="3367473" y="0"/>
                    </a:lnTo>
                    <a:lnTo>
                      <a:pt x="3723394" y="254161"/>
                    </a:lnTo>
                    <a:lnTo>
                      <a:pt x="0" y="971791"/>
                    </a:lnTo>
                    <a:lnTo>
                      <a:pt x="23987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矩形 19">
              <a:extLst>
                <a:ext uri="{FF2B5EF4-FFF2-40B4-BE49-F238E27FC236}">
                  <a16:creationId xmlns:a16="http://schemas.microsoft.com/office/drawing/2014/main" id="{A5AE782A-7E1A-4850-89A1-29C3BFE5AF7E}"/>
                </a:ext>
              </a:extLst>
            </p:cNvPr>
            <p:cNvSpPr/>
            <p:nvPr/>
          </p:nvSpPr>
          <p:spPr>
            <a:xfrm>
              <a:off x="4188575" y="3133921"/>
              <a:ext cx="4088681" cy="753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目录 </a:t>
              </a:r>
              <a:r>
                <a:rPr kumimoji="0" lang="en-US" altLang="zh-CN"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rPr>
                <a:t>CONTENTS</a:t>
              </a:r>
              <a:endParaRPr kumimoji="0" lang="en-US"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endParaRPr>
            </a:p>
          </p:txBody>
        </p:sp>
      </p:grpSp>
      <p:grpSp>
        <p:nvGrpSpPr>
          <p:cNvPr id="24" name="组合 23">
            <a:extLst>
              <a:ext uri="{FF2B5EF4-FFF2-40B4-BE49-F238E27FC236}">
                <a16:creationId xmlns:a16="http://schemas.microsoft.com/office/drawing/2014/main" id="{01E66F04-175E-4169-B7E8-B4EA2EF6EF56}"/>
              </a:ext>
            </a:extLst>
          </p:cNvPr>
          <p:cNvGrpSpPr/>
          <p:nvPr/>
        </p:nvGrpSpPr>
        <p:grpSpPr>
          <a:xfrm>
            <a:off x="6437525" y="1077701"/>
            <a:ext cx="3758149" cy="636594"/>
            <a:chOff x="6437525" y="1077701"/>
            <a:chExt cx="3758149" cy="636594"/>
          </a:xfrm>
        </p:grpSpPr>
        <p:sp>
          <p:nvSpPr>
            <p:cNvPr id="23" name="文本框 22">
              <a:extLst>
                <a:ext uri="{FF2B5EF4-FFF2-40B4-BE49-F238E27FC236}">
                  <a16:creationId xmlns:a16="http://schemas.microsoft.com/office/drawing/2014/main" id="{5E1F7B99-65BD-422C-A373-1BD09893087F}"/>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7" name="文本框 6">
              <a:extLst>
                <a:ext uri="{FF2B5EF4-FFF2-40B4-BE49-F238E27FC236}">
                  <a16:creationId xmlns:a16="http://schemas.microsoft.com/office/drawing/2014/main" id="{E1F4F9D5-9706-4C58-812F-FEADD3D8C429}"/>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团队介绍</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15" name="文本框 14">
              <a:extLst>
                <a:ext uri="{FF2B5EF4-FFF2-40B4-BE49-F238E27FC236}">
                  <a16:creationId xmlns:a16="http://schemas.microsoft.com/office/drawing/2014/main" id="{D7920A44-2FE6-4B52-8D78-B7033637B3A0}"/>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01</a:t>
              </a:r>
            </a:p>
          </p:txBody>
        </p:sp>
      </p:grpSp>
      <p:grpSp>
        <p:nvGrpSpPr>
          <p:cNvPr id="25" name="组合 24">
            <a:extLst>
              <a:ext uri="{FF2B5EF4-FFF2-40B4-BE49-F238E27FC236}">
                <a16:creationId xmlns:a16="http://schemas.microsoft.com/office/drawing/2014/main" id="{6A332F0D-C49E-4893-8CA8-5C28987F96D1}"/>
              </a:ext>
            </a:extLst>
          </p:cNvPr>
          <p:cNvGrpSpPr/>
          <p:nvPr/>
        </p:nvGrpSpPr>
        <p:grpSpPr>
          <a:xfrm>
            <a:off x="6437525" y="2143025"/>
            <a:ext cx="3758149" cy="636594"/>
            <a:chOff x="6437525" y="1077701"/>
            <a:chExt cx="3758149" cy="636594"/>
          </a:xfrm>
        </p:grpSpPr>
        <p:sp>
          <p:nvSpPr>
            <p:cNvPr id="26" name="文本框 25">
              <a:extLst>
                <a:ext uri="{FF2B5EF4-FFF2-40B4-BE49-F238E27FC236}">
                  <a16:creationId xmlns:a16="http://schemas.microsoft.com/office/drawing/2014/main" id="{BA9E7C04-3A22-4237-886D-68B82ED5044D}"/>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27" name="文本框 26">
              <a:extLst>
                <a:ext uri="{FF2B5EF4-FFF2-40B4-BE49-F238E27FC236}">
                  <a16:creationId xmlns:a16="http://schemas.microsoft.com/office/drawing/2014/main" id="{A52DAFD6-E2B0-427B-8825-9DB38E0A4898}"/>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研究背景</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28" name="文本框 27">
              <a:extLst>
                <a:ext uri="{FF2B5EF4-FFF2-40B4-BE49-F238E27FC236}">
                  <a16:creationId xmlns:a16="http://schemas.microsoft.com/office/drawing/2014/main" id="{3D1CEAD8-A65D-4C65-9039-ACDAEDD958DF}"/>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02</a:t>
              </a:r>
            </a:p>
          </p:txBody>
        </p:sp>
      </p:grpSp>
      <p:grpSp>
        <p:nvGrpSpPr>
          <p:cNvPr id="29" name="组合 28">
            <a:extLst>
              <a:ext uri="{FF2B5EF4-FFF2-40B4-BE49-F238E27FC236}">
                <a16:creationId xmlns:a16="http://schemas.microsoft.com/office/drawing/2014/main" id="{05620847-B7AF-469D-8283-82116B5DA0DB}"/>
              </a:ext>
            </a:extLst>
          </p:cNvPr>
          <p:cNvGrpSpPr/>
          <p:nvPr/>
        </p:nvGrpSpPr>
        <p:grpSpPr>
          <a:xfrm>
            <a:off x="6437525" y="3208349"/>
            <a:ext cx="3758149" cy="636594"/>
            <a:chOff x="6437525" y="1077701"/>
            <a:chExt cx="3758149" cy="636594"/>
          </a:xfrm>
        </p:grpSpPr>
        <p:sp>
          <p:nvSpPr>
            <p:cNvPr id="30" name="文本框 29">
              <a:extLst>
                <a:ext uri="{FF2B5EF4-FFF2-40B4-BE49-F238E27FC236}">
                  <a16:creationId xmlns:a16="http://schemas.microsoft.com/office/drawing/2014/main" id="{B3FF5244-7F8D-4ADC-ACE6-6C211F095E56}"/>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1" name="文本框 30">
              <a:extLst>
                <a:ext uri="{FF2B5EF4-FFF2-40B4-BE49-F238E27FC236}">
                  <a16:creationId xmlns:a16="http://schemas.microsoft.com/office/drawing/2014/main" id="{10B86E2F-1EB8-4955-8650-0B7774D1C8C7}"/>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问题构建</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2" name="文本框 31">
              <a:extLst>
                <a:ext uri="{FF2B5EF4-FFF2-40B4-BE49-F238E27FC236}">
                  <a16:creationId xmlns:a16="http://schemas.microsoft.com/office/drawing/2014/main" id="{0D8C0929-B1AE-4F0A-8E35-BE73EF8BBF0A}"/>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03</a:t>
              </a:r>
            </a:p>
          </p:txBody>
        </p:sp>
      </p:grpSp>
      <p:grpSp>
        <p:nvGrpSpPr>
          <p:cNvPr id="33" name="组合 32">
            <a:extLst>
              <a:ext uri="{FF2B5EF4-FFF2-40B4-BE49-F238E27FC236}">
                <a16:creationId xmlns:a16="http://schemas.microsoft.com/office/drawing/2014/main" id="{8673B38E-5BE6-4A37-A1D0-F4B8CF964249}"/>
              </a:ext>
            </a:extLst>
          </p:cNvPr>
          <p:cNvGrpSpPr/>
          <p:nvPr/>
        </p:nvGrpSpPr>
        <p:grpSpPr>
          <a:xfrm>
            <a:off x="6437525" y="4273673"/>
            <a:ext cx="3758149" cy="636594"/>
            <a:chOff x="6437525" y="1077701"/>
            <a:chExt cx="3758149" cy="636594"/>
          </a:xfrm>
        </p:grpSpPr>
        <p:sp>
          <p:nvSpPr>
            <p:cNvPr id="34" name="文本框 33">
              <a:extLst>
                <a:ext uri="{FF2B5EF4-FFF2-40B4-BE49-F238E27FC236}">
                  <a16:creationId xmlns:a16="http://schemas.microsoft.com/office/drawing/2014/main" id="{28E8D709-87D3-4A51-97A4-A4610437FBAB}"/>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5" name="文本框 34">
              <a:extLst>
                <a:ext uri="{FF2B5EF4-FFF2-40B4-BE49-F238E27FC236}">
                  <a16:creationId xmlns:a16="http://schemas.microsoft.com/office/drawing/2014/main" id="{49E2F745-030C-4524-B647-CC56CCC78EBF}"/>
                </a:ext>
              </a:extLst>
            </p:cNvPr>
            <p:cNvSpPr txBox="1"/>
            <p:nvPr/>
          </p:nvSpPr>
          <p:spPr>
            <a:xfrm flipH="1">
              <a:off x="7237320" y="1152380"/>
              <a:ext cx="2958354" cy="517955"/>
            </a:xfrm>
            <a:prstGeom prst="rect">
              <a:avLst/>
            </a:prstGeom>
            <a:solidFill>
              <a:schemeClr val="accent1">
                <a:lumMod val="50000"/>
              </a:schemeClr>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a:ea typeface="微软雅黑"/>
                </a:rPr>
                <a:t>模型求解</a:t>
              </a:r>
              <a:endParaRPr kumimoji="0" lang="en-US" altLang="zh-CN" sz="2400" b="1" i="0" u="none" strike="noStrike" kern="1200" cap="none" spc="0" normalizeH="0" baseline="0" noProof="0" dirty="0">
                <a:ln>
                  <a:noFill/>
                </a:ln>
                <a:solidFill>
                  <a:schemeClr val="bg1"/>
                </a:solidFill>
                <a:effectLst/>
                <a:uLnTx/>
                <a:uFillTx/>
                <a:latin typeface="微软雅黑"/>
                <a:ea typeface="微软雅黑"/>
              </a:endParaRPr>
            </a:p>
          </p:txBody>
        </p:sp>
        <p:sp>
          <p:nvSpPr>
            <p:cNvPr id="36" name="文本框 35">
              <a:extLst>
                <a:ext uri="{FF2B5EF4-FFF2-40B4-BE49-F238E27FC236}">
                  <a16:creationId xmlns:a16="http://schemas.microsoft.com/office/drawing/2014/main" id="{77535D94-4E33-42F4-B766-949421AE26A2}"/>
                </a:ext>
              </a:extLst>
            </p:cNvPr>
            <p:cNvSpPr txBox="1"/>
            <p:nvPr/>
          </p:nvSpPr>
          <p:spPr>
            <a:xfrm>
              <a:off x="6437525" y="1077701"/>
              <a:ext cx="639919" cy="584775"/>
            </a:xfrm>
            <a:prstGeom prst="rect">
              <a:avLst/>
            </a:prstGeom>
            <a:solidFill>
              <a:schemeClr val="accent1">
                <a:lumMod val="50000"/>
              </a:schemeClr>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Arial"/>
                  <a:ea typeface="微软雅黑"/>
                </a:rPr>
                <a:t>04</a:t>
              </a:r>
            </a:p>
          </p:txBody>
        </p:sp>
      </p:grpSp>
      <p:grpSp>
        <p:nvGrpSpPr>
          <p:cNvPr id="37" name="组合 36">
            <a:extLst>
              <a:ext uri="{FF2B5EF4-FFF2-40B4-BE49-F238E27FC236}">
                <a16:creationId xmlns:a16="http://schemas.microsoft.com/office/drawing/2014/main" id="{D397EBCC-3F5C-471D-8219-BAA8B4A3CD30}"/>
              </a:ext>
            </a:extLst>
          </p:cNvPr>
          <p:cNvGrpSpPr/>
          <p:nvPr/>
        </p:nvGrpSpPr>
        <p:grpSpPr>
          <a:xfrm>
            <a:off x="6437525" y="5338998"/>
            <a:ext cx="3758149" cy="636594"/>
            <a:chOff x="6437525" y="1077701"/>
            <a:chExt cx="3758149" cy="636594"/>
          </a:xfrm>
        </p:grpSpPr>
        <p:sp>
          <p:nvSpPr>
            <p:cNvPr id="38" name="文本框 37">
              <a:extLst>
                <a:ext uri="{FF2B5EF4-FFF2-40B4-BE49-F238E27FC236}">
                  <a16:creationId xmlns:a16="http://schemas.microsoft.com/office/drawing/2014/main" id="{3F048793-1C82-4570-9BAC-BD95A84AAE14}"/>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9" name="文本框 38">
              <a:extLst>
                <a:ext uri="{FF2B5EF4-FFF2-40B4-BE49-F238E27FC236}">
                  <a16:creationId xmlns:a16="http://schemas.microsoft.com/office/drawing/2014/main" id="{EC4A905E-0365-468E-9576-18315037A79D}"/>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lvl="0" algn="ctr">
                <a:defRPr/>
              </a:pPr>
              <a:r>
                <a:rPr lang="zh-CN" altLang="en-US" sz="2400" b="1" dirty="0">
                  <a:solidFill>
                    <a:schemeClr val="accent1">
                      <a:lumMod val="50000"/>
                    </a:schemeClr>
                  </a:solidFill>
                  <a:latin typeface="微软雅黑"/>
                  <a:ea typeface="微软雅黑"/>
                </a:rPr>
                <a:t>工作小结</a:t>
              </a:r>
            </a:p>
          </p:txBody>
        </p:sp>
        <p:sp>
          <p:nvSpPr>
            <p:cNvPr id="40" name="文本框 39">
              <a:extLst>
                <a:ext uri="{FF2B5EF4-FFF2-40B4-BE49-F238E27FC236}">
                  <a16:creationId xmlns:a16="http://schemas.microsoft.com/office/drawing/2014/main" id="{D34C1A63-5107-4BD0-B07B-B39694CB46CD}"/>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05</a:t>
              </a:r>
            </a:p>
          </p:txBody>
        </p:sp>
      </p:grpSp>
      <p:sp>
        <p:nvSpPr>
          <p:cNvPr id="2" name="灯片编号占位符 1">
            <a:extLst>
              <a:ext uri="{FF2B5EF4-FFF2-40B4-BE49-F238E27FC236}">
                <a16:creationId xmlns:a16="http://schemas.microsoft.com/office/drawing/2014/main" id="{1F15EE63-762C-4D51-990C-24492E30C879}"/>
              </a:ext>
            </a:extLst>
          </p:cNvPr>
          <p:cNvSpPr>
            <a:spLocks noGrp="1"/>
          </p:cNvSpPr>
          <p:nvPr>
            <p:ph type="sldNum" sz="quarter" idx="12"/>
          </p:nvPr>
        </p:nvSpPr>
        <p:spPr/>
        <p:txBody>
          <a:bodyPr/>
          <a:lstStyle/>
          <a:p>
            <a:fld id="{6E01D492-AE8A-4C38-A46F-D034B97BEDC2}" type="slidenum">
              <a:rPr lang="zh-CN" altLang="en-US" smtClean="0"/>
              <a:t>10</a:t>
            </a:fld>
            <a:endParaRPr lang="zh-CN" altLang="en-US"/>
          </a:p>
        </p:txBody>
      </p:sp>
    </p:spTree>
    <p:extLst>
      <p:ext uri="{BB962C8B-B14F-4D97-AF65-F5344CB8AC3E}">
        <p14:creationId xmlns:p14="http://schemas.microsoft.com/office/powerpoint/2010/main" val="151669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6FEDA5B8-681D-4EA2-A213-9F257BDBF8CE}"/>
              </a:ext>
            </a:extLst>
          </p:cNvPr>
          <p:cNvSpPr/>
          <p:nvPr/>
        </p:nvSpPr>
        <p:spPr>
          <a:xfrm>
            <a:off x="2448168" y="4456702"/>
            <a:ext cx="5979396" cy="1168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29" name="矩形 28"/>
          <p:cNvSpPr/>
          <p:nvPr/>
        </p:nvSpPr>
        <p:spPr>
          <a:xfrm>
            <a:off x="2448169" y="2844708"/>
            <a:ext cx="5979396" cy="1168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标题 3"/>
          <p:cNvSpPr>
            <a:spLocks noGrp="1"/>
          </p:cNvSpPr>
          <p:nvPr>
            <p:ph type="title"/>
          </p:nvPr>
        </p:nvSpPr>
        <p:spPr/>
        <p:txBody>
          <a:bodyPr/>
          <a:lstStyle/>
          <a:p>
            <a:r>
              <a:rPr lang="zh-CN" altLang="en-US" dirty="0"/>
              <a:t>模型求解</a:t>
            </a:r>
            <a:r>
              <a:rPr lang="en-US" altLang="zh-CN" sz="4000" dirty="0"/>
              <a:t>——</a:t>
            </a:r>
            <a:r>
              <a:rPr lang="zh-CN" altLang="en-US" sz="4000" dirty="0"/>
              <a:t>运量走势问题</a:t>
            </a:r>
            <a:endParaRPr lang="zh-CN" altLang="en-US" dirty="0"/>
          </a:p>
        </p:txBody>
      </p:sp>
      <p:sp>
        <p:nvSpPr>
          <p:cNvPr id="5" name="内容占位符 4"/>
          <p:cNvSpPr>
            <a:spLocks noGrp="1"/>
          </p:cNvSpPr>
          <p:nvPr>
            <p:ph idx="1"/>
          </p:nvPr>
        </p:nvSpPr>
        <p:spPr>
          <a:xfrm>
            <a:off x="838200" y="1547446"/>
            <a:ext cx="10515600" cy="4629517"/>
          </a:xfrm>
        </p:spPr>
        <p:txBody>
          <a:bodyPr/>
          <a:lstStyle/>
          <a:p>
            <a:r>
              <a:rPr lang="zh-CN" altLang="en-US" dirty="0"/>
              <a:t>如何根据历史运量数据预测未来的运量走势？</a:t>
            </a:r>
          </a:p>
        </p:txBody>
      </p:sp>
      <p:grpSp>
        <p:nvGrpSpPr>
          <p:cNvPr id="7" name="组合 6"/>
          <p:cNvGrpSpPr/>
          <p:nvPr/>
        </p:nvGrpSpPr>
        <p:grpSpPr>
          <a:xfrm>
            <a:off x="2493380" y="3266943"/>
            <a:ext cx="970748" cy="645049"/>
            <a:chOff x="3836644" y="4320814"/>
            <a:chExt cx="2961642" cy="1967974"/>
          </a:xfrm>
        </p:grpSpPr>
        <p:pic>
          <p:nvPicPr>
            <p:cNvPr id="11" name="图形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06" y="4320814"/>
              <a:ext cx="988723" cy="988723"/>
            </a:xfrm>
            <a:prstGeom prst="rect">
              <a:avLst/>
            </a:prstGeom>
          </p:spPr>
        </p:pic>
        <p:sp>
          <p:nvSpPr>
            <p:cNvPr id="16" name="文本框 15"/>
            <p:cNvSpPr txBox="1"/>
            <p:nvPr/>
          </p:nvSpPr>
          <p:spPr>
            <a:xfrm>
              <a:off x="3836644" y="5349794"/>
              <a:ext cx="2961642" cy="9389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数据空间</a:t>
              </a:r>
            </a:p>
          </p:txBody>
        </p:sp>
      </p:grpSp>
      <p:cxnSp>
        <p:nvCxnSpPr>
          <p:cNvPr id="19" name="直接箭头连接符 18"/>
          <p:cNvCxnSpPr/>
          <p:nvPr/>
        </p:nvCxnSpPr>
        <p:spPr>
          <a:xfrm flipV="1">
            <a:off x="5647589" y="3448852"/>
            <a:ext cx="812800" cy="50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95682" y="2920423"/>
            <a:ext cx="100139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baseline、趋势</a:t>
            </a:r>
          </a:p>
        </p:txBody>
      </p:sp>
      <p:sp>
        <p:nvSpPr>
          <p:cNvPr id="21" name="矩形 20"/>
          <p:cNvSpPr/>
          <p:nvPr/>
        </p:nvSpPr>
        <p:spPr>
          <a:xfrm>
            <a:off x="6701793" y="3098970"/>
            <a:ext cx="812447"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周期序列</a:t>
            </a:r>
          </a:p>
        </p:txBody>
      </p:sp>
      <p:sp>
        <p:nvSpPr>
          <p:cNvPr id="25" name="矩形 24"/>
          <p:cNvSpPr/>
          <p:nvPr/>
        </p:nvSpPr>
        <p:spPr>
          <a:xfrm>
            <a:off x="4100091" y="4703278"/>
            <a:ext cx="1522736"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11150" rtl="0" eaLnBrk="1" fontAlgn="auto" latinLnBrk="0" hangingPunct="1">
              <a:lnSpc>
                <a:spcPct val="90000"/>
              </a:lnSpc>
              <a:spcBef>
                <a:spcPct val="0"/>
              </a:spcBef>
              <a:spcAft>
                <a:spcPct val="3500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Holt-Winters</a:t>
            </a:r>
          </a:p>
          <a:p>
            <a:pPr marL="0" marR="0" lvl="0" indent="0" algn="ctr" defTabSz="311150" rtl="0" eaLnBrk="1" fontAlgn="auto" latinLnBrk="0" hangingPunct="1">
              <a:lnSpc>
                <a:spcPct val="90000"/>
              </a:lnSpc>
              <a:spcBef>
                <a:spcPct val="0"/>
              </a:spcBef>
              <a:spcAft>
                <a:spcPct val="35000"/>
              </a:spcAft>
              <a:buClrTx/>
              <a:buSzTx/>
              <a:buFontTx/>
              <a:buNone/>
              <a:tabLst/>
              <a:defRPr/>
            </a:pPr>
            <a:r>
              <a:rPr lang="zh-CN" altLang="en-US" sz="1600" kern="0" dirty="0">
                <a:solidFill>
                  <a:prstClr val="white"/>
                </a:solidFill>
                <a:latin typeface="微软雅黑" panose="020B0503020204020204" pitchFamily="34" charset="-122"/>
                <a:ea typeface="微软雅黑" panose="020B0503020204020204" pitchFamily="34" charset="-122"/>
              </a:rPr>
              <a:t>加法</a:t>
            </a: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模型</a:t>
            </a:r>
            <a:endParaRPr kumimoji="0" lang="en-US" altLang="zh-CN"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5705361" y="3466850"/>
            <a:ext cx="1272344"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季节性</a:t>
            </a:r>
          </a:p>
        </p:txBody>
      </p:sp>
      <p:cxnSp>
        <p:nvCxnSpPr>
          <p:cNvPr id="27" name="直接箭头连接符 26"/>
          <p:cNvCxnSpPr/>
          <p:nvPr/>
        </p:nvCxnSpPr>
        <p:spPr>
          <a:xfrm>
            <a:off x="5913359" y="5040902"/>
            <a:ext cx="51777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701794" y="4689854"/>
            <a:ext cx="812447"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预测分析</a:t>
            </a:r>
          </a:p>
        </p:txBody>
      </p:sp>
      <p:sp>
        <p:nvSpPr>
          <p:cNvPr id="30" name="矩形 29"/>
          <p:cNvSpPr/>
          <p:nvPr/>
        </p:nvSpPr>
        <p:spPr>
          <a:xfrm>
            <a:off x="1820434" y="2211309"/>
            <a:ext cx="7351847" cy="396565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文本框 30"/>
          <p:cNvSpPr txBox="1"/>
          <p:nvPr/>
        </p:nvSpPr>
        <p:spPr>
          <a:xfrm>
            <a:off x="1965409" y="2289854"/>
            <a:ext cx="416403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运量走势预测流程</a:t>
            </a:r>
          </a:p>
        </p:txBody>
      </p:sp>
      <p:cxnSp>
        <p:nvCxnSpPr>
          <p:cNvPr id="23" name="直接箭头连接符 22">
            <a:extLst>
              <a:ext uri="{FF2B5EF4-FFF2-40B4-BE49-F238E27FC236}">
                <a16:creationId xmlns:a16="http://schemas.microsoft.com/office/drawing/2014/main" id="{3C7FA04A-5D6C-4AD3-8E7C-FBF11C3C4A12}"/>
              </a:ext>
            </a:extLst>
          </p:cNvPr>
          <p:cNvCxnSpPr/>
          <p:nvPr/>
        </p:nvCxnSpPr>
        <p:spPr>
          <a:xfrm>
            <a:off x="3464128" y="3470891"/>
            <a:ext cx="49456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2F70AEB-FF12-4AD7-B779-3B2984A216E8}"/>
              </a:ext>
            </a:extLst>
          </p:cNvPr>
          <p:cNvSpPr/>
          <p:nvPr/>
        </p:nvSpPr>
        <p:spPr>
          <a:xfrm>
            <a:off x="4135465" y="3081566"/>
            <a:ext cx="1223834"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运量时间序列</a:t>
            </a:r>
          </a:p>
        </p:txBody>
      </p:sp>
      <p:cxnSp>
        <p:nvCxnSpPr>
          <p:cNvPr id="9" name="连接符: 肘形 8">
            <a:extLst>
              <a:ext uri="{FF2B5EF4-FFF2-40B4-BE49-F238E27FC236}">
                <a16:creationId xmlns:a16="http://schemas.microsoft.com/office/drawing/2014/main" id="{89EE9F9D-B187-4F92-B3E8-1CB2A13C78FE}"/>
              </a:ext>
            </a:extLst>
          </p:cNvPr>
          <p:cNvCxnSpPr>
            <a:cxnSpLocks/>
            <a:stCxn id="21" idx="3"/>
            <a:endCxn id="25" idx="1"/>
          </p:cNvCxnSpPr>
          <p:nvPr/>
        </p:nvCxnSpPr>
        <p:spPr>
          <a:xfrm flipH="1">
            <a:off x="4100091" y="3436595"/>
            <a:ext cx="3414149" cy="1604308"/>
          </a:xfrm>
          <a:prstGeom prst="bentConnector5">
            <a:avLst>
              <a:gd name="adj1" fmla="val -6696"/>
              <a:gd name="adj2" fmla="val 50000"/>
              <a:gd name="adj3" fmla="val 123073"/>
            </a:avLst>
          </a:prstGeom>
          <a:ln w="28575">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6661B4E-3A92-46D7-9BC5-A65DEE594A21}"/>
              </a:ext>
            </a:extLst>
          </p:cNvPr>
          <p:cNvSpPr txBox="1"/>
          <p:nvPr/>
        </p:nvSpPr>
        <p:spPr>
          <a:xfrm>
            <a:off x="3443349" y="4719701"/>
            <a:ext cx="685751"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训练</a:t>
            </a:r>
          </a:p>
        </p:txBody>
      </p:sp>
      <p:sp>
        <p:nvSpPr>
          <p:cNvPr id="33" name="文本框 32">
            <a:extLst>
              <a:ext uri="{FF2B5EF4-FFF2-40B4-BE49-F238E27FC236}">
                <a16:creationId xmlns:a16="http://schemas.microsoft.com/office/drawing/2014/main" id="{1B28B8D9-3BF4-4885-AACC-5E82CAA5AE33}"/>
              </a:ext>
            </a:extLst>
          </p:cNvPr>
          <p:cNvSpPr txBox="1"/>
          <p:nvPr/>
        </p:nvSpPr>
        <p:spPr>
          <a:xfrm>
            <a:off x="9988536" y="4150315"/>
            <a:ext cx="444305" cy="1754326"/>
          </a:xfrm>
          <a:prstGeom prst="rect">
            <a:avLst/>
          </a:prstGeom>
          <a:solidFill>
            <a:schemeClr val="accent1">
              <a:lumMod val="50000"/>
            </a:schemeClr>
          </a:solid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预测结果输出</a:t>
            </a:r>
          </a:p>
        </p:txBody>
      </p:sp>
      <p:sp>
        <p:nvSpPr>
          <p:cNvPr id="34" name="箭头: 虚尾 33">
            <a:extLst>
              <a:ext uri="{FF2B5EF4-FFF2-40B4-BE49-F238E27FC236}">
                <a16:creationId xmlns:a16="http://schemas.microsoft.com/office/drawing/2014/main" id="{D88B3965-DEB0-4139-B8B2-20504905FE4D}"/>
              </a:ext>
            </a:extLst>
          </p:cNvPr>
          <p:cNvSpPr/>
          <p:nvPr/>
        </p:nvSpPr>
        <p:spPr>
          <a:xfrm>
            <a:off x="8157522" y="4210579"/>
            <a:ext cx="1619052" cy="1660645"/>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D68483-E272-4003-9103-15C9C6E0F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488" y="1792122"/>
            <a:ext cx="3501357" cy="2485697"/>
          </a:xfrm>
          <a:prstGeom prst="rect">
            <a:avLst/>
          </a:prstGeom>
        </p:spPr>
      </p:pic>
      <p:sp>
        <p:nvSpPr>
          <p:cNvPr id="4" name="标题 3"/>
          <p:cNvSpPr>
            <a:spLocks noGrp="1"/>
          </p:cNvSpPr>
          <p:nvPr>
            <p:ph type="title"/>
          </p:nvPr>
        </p:nvSpPr>
        <p:spPr/>
        <p:txBody>
          <a:bodyPr/>
          <a:lstStyle/>
          <a:p>
            <a:r>
              <a:rPr lang="zh-CN" altLang="en-US" dirty="0"/>
              <a:t>模型求解</a:t>
            </a:r>
            <a:r>
              <a:rPr lang="en-US" altLang="zh-CN" sz="4000" dirty="0"/>
              <a:t>——</a:t>
            </a:r>
            <a:r>
              <a:rPr lang="zh-CN" altLang="en-US" sz="4000" dirty="0"/>
              <a:t>运量走势问题</a:t>
            </a:r>
            <a:endParaRPr lang="zh-CN" altLang="en-US" dirty="0"/>
          </a:p>
        </p:txBody>
      </p:sp>
      <p:sp>
        <p:nvSpPr>
          <p:cNvPr id="5" name="内容占位符 4"/>
          <p:cNvSpPr>
            <a:spLocks noGrp="1"/>
          </p:cNvSpPr>
          <p:nvPr>
            <p:ph idx="1"/>
          </p:nvPr>
        </p:nvSpPr>
        <p:spPr>
          <a:xfrm>
            <a:off x="838200" y="1547446"/>
            <a:ext cx="10515600" cy="4629517"/>
          </a:xfrm>
        </p:spPr>
        <p:txBody>
          <a:bodyPr/>
          <a:lstStyle/>
          <a:p>
            <a:r>
              <a:rPr lang="zh-CN" altLang="en-US" dirty="0"/>
              <a:t>如何根据历史运量数据预测未来的运量走势？</a:t>
            </a:r>
          </a:p>
        </p:txBody>
      </p:sp>
      <p:sp>
        <p:nvSpPr>
          <p:cNvPr id="39" name="箭头: 虚尾 33"/>
          <p:cNvSpPr/>
          <p:nvPr/>
        </p:nvSpPr>
        <p:spPr>
          <a:xfrm>
            <a:off x="5454666" y="3615390"/>
            <a:ext cx="1483995" cy="922020"/>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4" name="文本框 43"/>
          <p:cNvSpPr txBox="1"/>
          <p:nvPr/>
        </p:nvSpPr>
        <p:spPr>
          <a:xfrm>
            <a:off x="5400057" y="2693379"/>
            <a:ext cx="1593215" cy="923330"/>
          </a:xfrm>
          <a:prstGeom prst="rect">
            <a:avLst/>
          </a:prstGeom>
          <a:noFill/>
          <a:ln w="9525">
            <a:noFill/>
          </a:ln>
        </p:spPr>
        <p:txBody>
          <a:bodyPr wrap="square">
            <a:spAutoFit/>
          </a:bodyPr>
          <a:lstStyle/>
          <a:p>
            <a:pPr marL="0" marR="0" lvl="0" indent="12700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203864"/>
                </a:solidFill>
                <a:effectLst/>
                <a:uLnTx/>
                <a:uFillTx/>
                <a:latin typeface="微软雅黑" panose="020B0503020204020204" pitchFamily="34" charset="-122"/>
                <a:ea typeface="微软雅黑" panose="020B0503020204020204" pitchFamily="34" charset="-122"/>
              </a:rPr>
              <a:t>使用所有数据训练</a:t>
            </a:r>
            <a:r>
              <a:rPr kumimoji="0" lang="en-US" altLang="zh-CN" sz="1800" b="0" i="0" u="none" strike="noStrike" kern="1200" cap="none" spc="0" normalizeH="0" baseline="0" noProof="0" dirty="0">
                <a:ln>
                  <a:noFill/>
                </a:ln>
                <a:solidFill>
                  <a:srgbClr val="203864"/>
                </a:solidFill>
                <a:effectLst/>
                <a:uLnTx/>
                <a:uFillTx/>
                <a:latin typeface="微软雅黑" panose="020B0503020204020204" pitchFamily="34" charset="-122"/>
                <a:ea typeface="微软雅黑" panose="020B0503020204020204" pitchFamily="34" charset="-122"/>
              </a:rPr>
              <a:t>Holt-Winters</a:t>
            </a:r>
            <a:r>
              <a:rPr kumimoji="0" lang="zh-CN" altLang="en-US" sz="1800" b="0" i="0" u="none" strike="noStrike" kern="1200" cap="none" spc="0" normalizeH="0" baseline="0" noProof="0" dirty="0">
                <a:ln>
                  <a:noFill/>
                </a:ln>
                <a:solidFill>
                  <a:srgbClr val="203864"/>
                </a:solidFill>
                <a:effectLst/>
                <a:uLnTx/>
                <a:uFillTx/>
                <a:latin typeface="微软雅黑" panose="020B0503020204020204" pitchFamily="34" charset="-122"/>
                <a:ea typeface="微软雅黑" panose="020B0503020204020204" pitchFamily="34" charset="-122"/>
              </a:rPr>
              <a:t>模型</a:t>
            </a:r>
            <a:endParaRPr kumimoji="0" lang="zh-CN" altLang="en-US" sz="1800" b="0" i="0" u="none" strike="noStrike" kern="1200" cap="none" spc="0" normalizeH="0" baseline="0" noProof="0" dirty="0">
              <a:ln>
                <a:noFill/>
              </a:ln>
              <a:solidFill>
                <a:srgbClr val="20386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F7D617E0-3905-4A3A-B12A-13C146909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010" y="4350686"/>
            <a:ext cx="3608312" cy="2507314"/>
          </a:xfrm>
          <a:prstGeom prst="rect">
            <a:avLst/>
          </a:prstGeom>
        </p:spPr>
      </p:pic>
      <p:sp>
        <p:nvSpPr>
          <p:cNvPr id="8" name="文本框 7">
            <a:extLst>
              <a:ext uri="{FF2B5EF4-FFF2-40B4-BE49-F238E27FC236}">
                <a16:creationId xmlns:a16="http://schemas.microsoft.com/office/drawing/2014/main" id="{23100EAA-3707-41F4-9A1D-0101D47FAA4D}"/>
              </a:ext>
            </a:extLst>
          </p:cNvPr>
          <p:cNvSpPr txBox="1"/>
          <p:nvPr/>
        </p:nvSpPr>
        <p:spPr>
          <a:xfrm>
            <a:off x="5553530" y="4609873"/>
            <a:ext cx="1107996" cy="369332"/>
          </a:xfrm>
          <a:prstGeom prst="rect">
            <a:avLst/>
          </a:prstGeom>
          <a:noFill/>
        </p:spPr>
        <p:txBody>
          <a:bodyPr wrap="none" rtlCol="0">
            <a:spAutoFit/>
          </a:bodyPr>
          <a:lstStyle/>
          <a:p>
            <a:r>
              <a:rPr lang="zh-CN" altLang="en-US" dirty="0">
                <a:solidFill>
                  <a:srgbClr val="203864"/>
                </a:solidFill>
                <a:latin typeface="微软雅黑" panose="020B0503020204020204" pitchFamily="34" charset="-122"/>
                <a:ea typeface="微软雅黑" panose="020B0503020204020204" pitchFamily="34" charset="-122"/>
              </a:rPr>
              <a:t>预测结果</a:t>
            </a:r>
          </a:p>
        </p:txBody>
      </p:sp>
      <p:pic>
        <p:nvPicPr>
          <p:cNvPr id="9" name="图片 8">
            <a:extLst>
              <a:ext uri="{FF2B5EF4-FFF2-40B4-BE49-F238E27FC236}">
                <a16:creationId xmlns:a16="http://schemas.microsoft.com/office/drawing/2014/main" id="{84D32614-4B9F-4F00-BFCF-BB8416DCFDF9}"/>
              </a:ext>
            </a:extLst>
          </p:cNvPr>
          <p:cNvPicPr>
            <a:picLocks noChangeAspect="1"/>
          </p:cNvPicPr>
          <p:nvPr/>
        </p:nvPicPr>
        <p:blipFill>
          <a:blip r:embed="rId5"/>
          <a:stretch>
            <a:fillRect/>
          </a:stretch>
        </p:blipFill>
        <p:spPr>
          <a:xfrm>
            <a:off x="1609372" y="2140694"/>
            <a:ext cx="2682472" cy="2209992"/>
          </a:xfrm>
          <a:prstGeom prst="rect">
            <a:avLst/>
          </a:prstGeom>
        </p:spPr>
      </p:pic>
      <p:pic>
        <p:nvPicPr>
          <p:cNvPr id="10" name="图片 9">
            <a:extLst>
              <a:ext uri="{FF2B5EF4-FFF2-40B4-BE49-F238E27FC236}">
                <a16:creationId xmlns:a16="http://schemas.microsoft.com/office/drawing/2014/main" id="{3559395E-C7AA-4D82-BD8E-92D8E6068011}"/>
              </a:ext>
            </a:extLst>
          </p:cNvPr>
          <p:cNvPicPr>
            <a:picLocks noChangeAspect="1"/>
          </p:cNvPicPr>
          <p:nvPr/>
        </p:nvPicPr>
        <p:blipFill>
          <a:blip r:embed="rId6"/>
          <a:stretch>
            <a:fillRect/>
          </a:stretch>
        </p:blipFill>
        <p:spPr>
          <a:xfrm>
            <a:off x="1609372" y="4350686"/>
            <a:ext cx="2682472" cy="22176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D2E3C-A05C-4036-A48A-B711F436923B}"/>
              </a:ext>
            </a:extLst>
          </p:cNvPr>
          <p:cNvSpPr>
            <a:spLocks noGrp="1"/>
          </p:cNvSpPr>
          <p:nvPr>
            <p:ph type="title"/>
          </p:nvPr>
        </p:nvSpPr>
        <p:spPr/>
        <p:txBody>
          <a:bodyPr/>
          <a:lstStyle/>
          <a:p>
            <a:r>
              <a:rPr lang="zh-CN" altLang="en-US" dirty="0"/>
              <a:t>模型求解</a:t>
            </a:r>
            <a:r>
              <a:rPr lang="en-US" altLang="zh-CN" sz="4000" dirty="0"/>
              <a:t>——</a:t>
            </a:r>
            <a:r>
              <a:rPr lang="zh-CN" altLang="en-US" sz="4000" dirty="0"/>
              <a:t>车货匹配问题</a:t>
            </a:r>
            <a:endParaRPr lang="zh-CN" altLang="en-US" dirty="0"/>
          </a:p>
        </p:txBody>
      </p:sp>
      <p:sp>
        <p:nvSpPr>
          <p:cNvPr id="3" name="内容占位符 2">
            <a:extLst>
              <a:ext uri="{FF2B5EF4-FFF2-40B4-BE49-F238E27FC236}">
                <a16:creationId xmlns:a16="http://schemas.microsoft.com/office/drawing/2014/main" id="{202458B3-2D4D-44CD-B98B-94787FC97059}"/>
              </a:ext>
            </a:extLst>
          </p:cNvPr>
          <p:cNvSpPr>
            <a:spLocks noGrp="1"/>
          </p:cNvSpPr>
          <p:nvPr>
            <p:ph idx="1"/>
          </p:nvPr>
        </p:nvSpPr>
        <p:spPr>
          <a:xfrm>
            <a:off x="838200" y="1547446"/>
            <a:ext cx="10515600" cy="4629517"/>
          </a:xfrm>
        </p:spPr>
        <p:txBody>
          <a:bodyPr/>
          <a:lstStyle/>
          <a:p>
            <a:r>
              <a:rPr lang="zh-CN" altLang="en-US" dirty="0"/>
              <a:t>如何根据输入的订单需求推荐匹配车辆？</a:t>
            </a:r>
          </a:p>
        </p:txBody>
      </p:sp>
      <p:grpSp>
        <p:nvGrpSpPr>
          <p:cNvPr id="6" name="组合 5">
            <a:extLst>
              <a:ext uri="{FF2B5EF4-FFF2-40B4-BE49-F238E27FC236}">
                <a16:creationId xmlns:a16="http://schemas.microsoft.com/office/drawing/2014/main" id="{A21AD59D-0CF9-4A17-BD12-ACAF8D9CBAE4}"/>
              </a:ext>
            </a:extLst>
          </p:cNvPr>
          <p:cNvGrpSpPr/>
          <p:nvPr/>
        </p:nvGrpSpPr>
        <p:grpSpPr>
          <a:xfrm>
            <a:off x="3500254" y="2265363"/>
            <a:ext cx="5191309" cy="509587"/>
            <a:chOff x="1705612" y="2209091"/>
            <a:chExt cx="5191309" cy="509587"/>
          </a:xfrm>
        </p:grpSpPr>
        <p:sp>
          <p:nvSpPr>
            <p:cNvPr id="4" name="文本框 3">
              <a:extLst>
                <a:ext uri="{FF2B5EF4-FFF2-40B4-BE49-F238E27FC236}">
                  <a16:creationId xmlns:a16="http://schemas.microsoft.com/office/drawing/2014/main" id="{D6E0A760-32A9-4398-90EF-948AAA3772A9}"/>
                </a:ext>
              </a:extLst>
            </p:cNvPr>
            <p:cNvSpPr txBox="1"/>
            <p:nvPr/>
          </p:nvSpPr>
          <p:spPr>
            <a:xfrm>
              <a:off x="1705612" y="2232759"/>
              <a:ext cx="3088035"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匹配推荐度度量指标</a:t>
              </a:r>
            </a:p>
          </p:txBody>
        </p:sp>
        <mc:AlternateContent xmlns:mc="http://schemas.openxmlformats.org/markup-compatibility/2006" xmlns:a14="http://schemas.microsoft.com/office/drawing/2010/main">
          <mc:Choice Requires="a14">
            <p:sp>
              <p:nvSpPr>
                <p:cNvPr id="5" name="对象 4">
                  <a:extLst>
                    <a:ext uri="{FF2B5EF4-FFF2-40B4-BE49-F238E27FC236}">
                      <a16:creationId xmlns:a16="http://schemas.microsoft.com/office/drawing/2014/main" id="{125580AB-60F6-4EC9-B57A-A48A787B1B32}"/>
                    </a:ext>
                  </a:extLst>
                </p:cNvPr>
                <p:cNvSpPr txBox="1"/>
                <p:nvPr/>
              </p:nvSpPr>
              <p:spPr>
                <a:xfrm>
                  <a:off x="4793483" y="2209091"/>
                  <a:ext cx="2103438" cy="509587"/>
                </a:xfrm>
                <a:prstGeom prst="rect">
                  <a:avLst/>
                </a:prstGeom>
                <a:noFill/>
                <a:ln w="12700">
                  <a:solidFill>
                    <a:schemeClr val="tx1"/>
                  </a:solidFill>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𝜀𝛼</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𝜀</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𝛽</m:t>
                        </m:r>
                      </m:oMath>
                    </m:oMathPara>
                  </a14:m>
                  <a:endParaRPr lang="zh-CN" altLang="en-US" sz="2400" dirty="0"/>
                </a:p>
              </p:txBody>
            </p:sp>
          </mc:Choice>
          <mc:Fallback xmlns="">
            <p:sp>
              <p:nvSpPr>
                <p:cNvPr id="5" name="对象 4">
                  <a:extLst>
                    <a:ext uri="{FF2B5EF4-FFF2-40B4-BE49-F238E27FC236}">
                      <a16:creationId xmlns:a16="http://schemas.microsoft.com/office/drawing/2014/main" id="{125580AB-60F6-4EC9-B57A-A48A787B1B32}"/>
                    </a:ext>
                  </a:extLst>
                </p:cNvPr>
                <p:cNvSpPr txBox="1">
                  <a:spLocks noRot="1" noChangeAspect="1" noMove="1" noResize="1" noEditPoints="1" noAdjustHandles="1" noChangeArrowheads="1" noChangeShapeType="1" noTextEdit="1"/>
                </p:cNvSpPr>
                <p:nvPr/>
              </p:nvSpPr>
              <p:spPr>
                <a:xfrm>
                  <a:off x="4793483" y="2209091"/>
                  <a:ext cx="2103438" cy="509587"/>
                </a:xfrm>
                <a:prstGeom prst="rect">
                  <a:avLst/>
                </a:prstGeom>
                <a:blipFill>
                  <a:blip r:embed="rId4"/>
                  <a:stretch>
                    <a:fillRect b="-5882"/>
                  </a:stretch>
                </a:blipFill>
                <a:ln w="12700">
                  <a:solidFill>
                    <a:schemeClr val="tx1"/>
                  </a:solidFill>
                </a:ln>
              </p:spPr>
              <p:txBody>
                <a:bodyPr/>
                <a:lstStyle/>
                <a:p>
                  <a:r>
                    <a:rPr lang="zh-CN" altLang="en-US">
                      <a:noFill/>
                    </a:rPr>
                    <a:t> </a:t>
                  </a:r>
                </a:p>
              </p:txBody>
            </p:sp>
          </mc:Fallback>
        </mc:AlternateContent>
      </p:grpSp>
      <p:sp>
        <p:nvSpPr>
          <p:cNvPr id="7" name="矩形 6">
            <a:extLst>
              <a:ext uri="{FF2B5EF4-FFF2-40B4-BE49-F238E27FC236}">
                <a16:creationId xmlns:a16="http://schemas.microsoft.com/office/drawing/2014/main" id="{83D91D75-B51A-476A-9E22-54F135BB5182}"/>
              </a:ext>
            </a:extLst>
          </p:cNvPr>
          <p:cNvSpPr/>
          <p:nvPr/>
        </p:nvSpPr>
        <p:spPr>
          <a:xfrm>
            <a:off x="1280160" y="3481144"/>
            <a:ext cx="3996000" cy="3279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AD87F2B-A666-46E7-9144-52AEBCD05D44}"/>
              </a:ext>
            </a:extLst>
          </p:cNvPr>
          <p:cNvSpPr/>
          <p:nvPr/>
        </p:nvSpPr>
        <p:spPr>
          <a:xfrm>
            <a:off x="2321558" y="3137096"/>
            <a:ext cx="2757268"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：车辆可用性度量</a:t>
            </a:r>
          </a:p>
        </p:txBody>
      </p:sp>
      <p:graphicFrame>
        <p:nvGraphicFramePr>
          <p:cNvPr id="10" name="对象 9">
            <a:extLst>
              <a:ext uri="{FF2B5EF4-FFF2-40B4-BE49-F238E27FC236}">
                <a16:creationId xmlns:a16="http://schemas.microsoft.com/office/drawing/2014/main" id="{C0D10249-6E55-41D3-B972-229B588F3B4B}"/>
              </a:ext>
            </a:extLst>
          </p:cNvPr>
          <p:cNvGraphicFramePr>
            <a:graphicFrameLocks noChangeAspect="1"/>
          </p:cNvGraphicFramePr>
          <p:nvPr>
            <p:extLst>
              <p:ext uri="{D42A27DB-BD31-4B8C-83A1-F6EECF244321}">
                <p14:modId xmlns:p14="http://schemas.microsoft.com/office/powerpoint/2010/main" val="115297624"/>
              </p:ext>
            </p:extLst>
          </p:nvPr>
        </p:nvGraphicFramePr>
        <p:xfrm>
          <a:off x="2321558" y="3278273"/>
          <a:ext cx="338886" cy="405741"/>
        </p:xfrm>
        <a:graphic>
          <a:graphicData uri="http://schemas.openxmlformats.org/presentationml/2006/ole">
            <mc:AlternateContent xmlns:mc="http://schemas.openxmlformats.org/markup-compatibility/2006">
              <mc:Choice xmlns:v="urn:schemas-microsoft-com:vml" Requires="v">
                <p:oleObj spid="_x0000_s2214" name="Equation" r:id="rId5" imgW="152280" imgH="139680" progId="Equation.DSMT4">
                  <p:embed/>
                </p:oleObj>
              </mc:Choice>
              <mc:Fallback>
                <p:oleObj name="Equation" r:id="rId5" imgW="152280" imgH="139680" progId="Equation.DSMT4">
                  <p:embed/>
                  <p:pic>
                    <p:nvPicPr>
                      <p:cNvPr id="0" name=""/>
                      <p:cNvPicPr/>
                      <p:nvPr/>
                    </p:nvPicPr>
                    <p:blipFill>
                      <a:blip r:embed="rId6"/>
                      <a:stretch>
                        <a:fillRect/>
                      </a:stretch>
                    </p:blipFill>
                    <p:spPr>
                      <a:xfrm>
                        <a:off x="2321558" y="3278273"/>
                        <a:ext cx="338886" cy="405741"/>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2F215441-F31F-4A5C-869C-6F4154A63B5A}"/>
              </a:ext>
            </a:extLst>
          </p:cNvPr>
          <p:cNvSpPr/>
          <p:nvPr/>
        </p:nvSpPr>
        <p:spPr>
          <a:xfrm>
            <a:off x="6915840" y="3481144"/>
            <a:ext cx="3996000" cy="3279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C97DF91-8060-49E8-9823-B8DB4800DB54}"/>
              </a:ext>
            </a:extLst>
          </p:cNvPr>
          <p:cNvSpPr/>
          <p:nvPr/>
        </p:nvSpPr>
        <p:spPr>
          <a:xfrm>
            <a:off x="7957238" y="3137096"/>
            <a:ext cx="2757268" cy="5591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：路况度量   </a:t>
            </a:r>
          </a:p>
        </p:txBody>
      </p:sp>
      <p:graphicFrame>
        <p:nvGraphicFramePr>
          <p:cNvPr id="13" name="对象 12">
            <a:extLst>
              <a:ext uri="{FF2B5EF4-FFF2-40B4-BE49-F238E27FC236}">
                <a16:creationId xmlns:a16="http://schemas.microsoft.com/office/drawing/2014/main" id="{8F4CAD35-D2BF-469B-9780-CCBD6302C276}"/>
              </a:ext>
            </a:extLst>
          </p:cNvPr>
          <p:cNvGraphicFramePr>
            <a:graphicFrameLocks noChangeAspect="1"/>
          </p:cNvGraphicFramePr>
          <p:nvPr>
            <p:extLst>
              <p:ext uri="{D42A27DB-BD31-4B8C-83A1-F6EECF244321}">
                <p14:modId xmlns:p14="http://schemas.microsoft.com/office/powerpoint/2010/main" val="2716863012"/>
              </p:ext>
            </p:extLst>
          </p:nvPr>
        </p:nvGraphicFramePr>
        <p:xfrm>
          <a:off x="8357123" y="3232708"/>
          <a:ext cx="338480" cy="451306"/>
        </p:xfrm>
        <a:graphic>
          <a:graphicData uri="http://schemas.openxmlformats.org/presentationml/2006/ole">
            <mc:AlternateContent xmlns:mc="http://schemas.openxmlformats.org/markup-compatibility/2006">
              <mc:Choice xmlns:v="urn:schemas-microsoft-com:vml" Requires="v">
                <p:oleObj spid="_x0000_s2215" name="Equation" r:id="rId7" imgW="152280" imgH="203040" progId="Equation.DSMT4">
                  <p:embed/>
                </p:oleObj>
              </mc:Choice>
              <mc:Fallback>
                <p:oleObj name="Equation" r:id="rId7" imgW="152280" imgH="203040" progId="Equation.DSMT4">
                  <p:embed/>
                  <p:pic>
                    <p:nvPicPr>
                      <p:cNvPr id="10" name="对象 9">
                        <a:extLst>
                          <a:ext uri="{FF2B5EF4-FFF2-40B4-BE49-F238E27FC236}">
                            <a16:creationId xmlns:a16="http://schemas.microsoft.com/office/drawing/2014/main" id="{C0D10249-6E55-41D3-B972-229B588F3B4B}"/>
                          </a:ext>
                        </a:extLst>
                      </p:cNvPr>
                      <p:cNvPicPr/>
                      <p:nvPr/>
                    </p:nvPicPr>
                    <p:blipFill>
                      <a:blip r:embed="rId8"/>
                      <a:stretch>
                        <a:fillRect/>
                      </a:stretch>
                    </p:blipFill>
                    <p:spPr>
                      <a:xfrm>
                        <a:off x="8357123" y="3232708"/>
                        <a:ext cx="338480" cy="451306"/>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80E051EB-B1B1-4A27-A7A9-912391B12CC0}"/>
              </a:ext>
            </a:extLst>
          </p:cNvPr>
          <p:cNvSpPr txBox="1"/>
          <p:nvPr/>
        </p:nvSpPr>
        <p:spPr>
          <a:xfrm>
            <a:off x="1280160" y="3911125"/>
            <a:ext cx="3996000" cy="1670778"/>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吨数</a:t>
            </a:r>
            <a:r>
              <a:rPr lang="en-US" altLang="zh-CN" b="1" dirty="0">
                <a:solidFill>
                  <a:schemeClr val="accent1">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方数是否符合需求</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反馈率</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a:lnSpc>
                <a:spcPct val="200000"/>
              </a:lnSpc>
            </a:pPr>
            <a:r>
              <a:rPr lang="en-US" altLang="zh-CN" b="1" dirty="0">
                <a:solidFill>
                  <a:schemeClr val="accent1">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0981C4E-E702-413C-88C9-1D0B78251C51}"/>
              </a:ext>
            </a:extLst>
          </p:cNvPr>
          <p:cNvSpPr txBox="1"/>
          <p:nvPr/>
        </p:nvSpPr>
        <p:spPr>
          <a:xfrm>
            <a:off x="6915840" y="3911125"/>
            <a:ext cx="3996000" cy="1670778"/>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车辆位置与订单提货位置的距离</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路况优劣</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a:lnSpc>
                <a:spcPct val="200000"/>
              </a:lnSpc>
            </a:pPr>
            <a:r>
              <a:rPr lang="en-US" altLang="zh-CN" b="1" dirty="0">
                <a:solidFill>
                  <a:schemeClr val="accent1">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17" name="图形 16">
            <a:extLst>
              <a:ext uri="{FF2B5EF4-FFF2-40B4-BE49-F238E27FC236}">
                <a16:creationId xmlns:a16="http://schemas.microsoft.com/office/drawing/2014/main" id="{F3FB4F18-9D71-4F23-82DF-E9A547C050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22859" y="3077753"/>
            <a:ext cx="756000" cy="756000"/>
          </a:xfrm>
          <a:prstGeom prst="rect">
            <a:avLst/>
          </a:prstGeom>
        </p:spPr>
      </p:pic>
      <p:pic>
        <p:nvPicPr>
          <p:cNvPr id="19" name="图形 18">
            <a:extLst>
              <a:ext uri="{FF2B5EF4-FFF2-40B4-BE49-F238E27FC236}">
                <a16:creationId xmlns:a16="http://schemas.microsoft.com/office/drawing/2014/main" id="{8EA82B1E-4EFE-49A1-912C-A8547B19821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058539" y="3053433"/>
            <a:ext cx="756000" cy="756000"/>
          </a:xfrm>
          <a:prstGeom prst="rect">
            <a:avLst/>
          </a:prstGeom>
        </p:spPr>
      </p:pic>
      <p:sp>
        <p:nvSpPr>
          <p:cNvPr id="18" name="灯片编号占位符 17">
            <a:extLst>
              <a:ext uri="{FF2B5EF4-FFF2-40B4-BE49-F238E27FC236}">
                <a16:creationId xmlns:a16="http://schemas.microsoft.com/office/drawing/2014/main" id="{B14EB922-1DA4-48EE-BF6A-F197FABE484A}"/>
              </a:ext>
            </a:extLst>
          </p:cNvPr>
          <p:cNvSpPr>
            <a:spLocks noGrp="1"/>
          </p:cNvSpPr>
          <p:nvPr>
            <p:ph type="sldNum" sz="quarter" idx="12"/>
          </p:nvPr>
        </p:nvSpPr>
        <p:spPr/>
        <p:txBody>
          <a:bodyPr/>
          <a:lstStyle/>
          <a:p>
            <a:fld id="{6E01D492-AE8A-4C38-A46F-D034B97BEDC2}" type="slidenum">
              <a:rPr lang="zh-CN" altLang="en-US" smtClean="0"/>
              <a:t>13</a:t>
            </a:fld>
            <a:endParaRPr lang="zh-CN" altLang="en-US"/>
          </a:p>
        </p:txBody>
      </p:sp>
    </p:spTree>
    <p:extLst>
      <p:ext uri="{BB962C8B-B14F-4D97-AF65-F5344CB8AC3E}">
        <p14:creationId xmlns:p14="http://schemas.microsoft.com/office/powerpoint/2010/main" val="40867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C7A48F7-B790-44B1-B0A7-57FCF9AA83A3}"/>
              </a:ext>
            </a:extLst>
          </p:cNvPr>
          <p:cNvSpPr/>
          <p:nvPr/>
        </p:nvSpPr>
        <p:spPr>
          <a:xfrm>
            <a:off x="2799471" y="2996420"/>
            <a:ext cx="6408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1B48385-5A80-468E-B6EF-DF854F6AF0E6}"/>
              </a:ext>
            </a:extLst>
          </p:cNvPr>
          <p:cNvSpPr>
            <a:spLocks noGrp="1"/>
          </p:cNvSpPr>
          <p:nvPr>
            <p:ph type="title"/>
          </p:nvPr>
        </p:nvSpPr>
        <p:spPr/>
        <p:txBody>
          <a:bodyPr/>
          <a:lstStyle/>
          <a:p>
            <a:r>
              <a:rPr lang="zh-CN" altLang="en-US" dirty="0"/>
              <a:t>模型求解</a:t>
            </a:r>
            <a:r>
              <a:rPr lang="en-US" altLang="zh-CN" sz="4000" dirty="0"/>
              <a:t>——</a:t>
            </a:r>
            <a:r>
              <a:rPr lang="zh-CN" altLang="en-US" sz="4000" dirty="0"/>
              <a:t>车货匹配问题</a:t>
            </a:r>
            <a:endParaRPr lang="zh-CN" altLang="en-US" dirty="0"/>
          </a:p>
        </p:txBody>
      </p:sp>
      <p:sp>
        <p:nvSpPr>
          <p:cNvPr id="3" name="内容占位符 2">
            <a:extLst>
              <a:ext uri="{FF2B5EF4-FFF2-40B4-BE49-F238E27FC236}">
                <a16:creationId xmlns:a16="http://schemas.microsoft.com/office/drawing/2014/main" id="{D5334EC3-8B38-48A8-92BD-7C34582760FD}"/>
              </a:ext>
            </a:extLst>
          </p:cNvPr>
          <p:cNvSpPr>
            <a:spLocks noGrp="1"/>
          </p:cNvSpPr>
          <p:nvPr>
            <p:ph idx="1"/>
          </p:nvPr>
        </p:nvSpPr>
        <p:spPr>
          <a:xfrm>
            <a:off x="838200" y="1547446"/>
            <a:ext cx="10515600" cy="4629517"/>
          </a:xfrm>
        </p:spPr>
        <p:txBody>
          <a:bodyPr/>
          <a:lstStyle/>
          <a:p>
            <a:r>
              <a:rPr lang="zh-CN" altLang="en-US" dirty="0"/>
              <a:t>如何根据输入的订单需求推荐匹配车辆？</a:t>
            </a:r>
          </a:p>
          <a:p>
            <a:endParaRPr lang="zh-CN" altLang="en-US" dirty="0"/>
          </a:p>
        </p:txBody>
      </p:sp>
      <p:sp>
        <p:nvSpPr>
          <p:cNvPr id="7" name="矩形 6">
            <a:extLst>
              <a:ext uri="{FF2B5EF4-FFF2-40B4-BE49-F238E27FC236}">
                <a16:creationId xmlns:a16="http://schemas.microsoft.com/office/drawing/2014/main" id="{0A8FECFE-359B-483A-AD4C-F9D0F6880367}"/>
              </a:ext>
            </a:extLst>
          </p:cNvPr>
          <p:cNvSpPr/>
          <p:nvPr/>
        </p:nvSpPr>
        <p:spPr>
          <a:xfrm>
            <a:off x="2405574" y="2855743"/>
            <a:ext cx="7591865" cy="3532237"/>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67E8613B-9A29-4885-B716-32D063605D5A}"/>
              </a:ext>
            </a:extLst>
          </p:cNvPr>
          <p:cNvGrpSpPr/>
          <p:nvPr/>
        </p:nvGrpSpPr>
        <p:grpSpPr>
          <a:xfrm>
            <a:off x="2912236" y="3230599"/>
            <a:ext cx="970748" cy="645049"/>
            <a:chOff x="3836644" y="4320814"/>
            <a:chExt cx="2961642" cy="1967974"/>
          </a:xfrm>
        </p:grpSpPr>
        <p:pic>
          <p:nvPicPr>
            <p:cNvPr id="8" name="图形 7">
              <a:extLst>
                <a:ext uri="{FF2B5EF4-FFF2-40B4-BE49-F238E27FC236}">
                  <a16:creationId xmlns:a16="http://schemas.microsoft.com/office/drawing/2014/main" id="{0A5919E3-021C-41E8-88FF-596AB821E1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3106" y="4320814"/>
              <a:ext cx="988723" cy="988723"/>
            </a:xfrm>
            <a:prstGeom prst="rect">
              <a:avLst/>
            </a:prstGeom>
          </p:spPr>
        </p:pic>
        <p:sp>
          <p:nvSpPr>
            <p:cNvPr id="9" name="文本框 8">
              <a:extLst>
                <a:ext uri="{FF2B5EF4-FFF2-40B4-BE49-F238E27FC236}">
                  <a16:creationId xmlns:a16="http://schemas.microsoft.com/office/drawing/2014/main" id="{F2834EAB-4E53-4BCF-86DA-210ABEBAA937}"/>
                </a:ext>
              </a:extLst>
            </p:cNvPr>
            <p:cNvSpPr txBox="1"/>
            <p:nvPr/>
          </p:nvSpPr>
          <p:spPr>
            <a:xfrm>
              <a:off x="3836644" y="5349794"/>
              <a:ext cx="2961642" cy="938994"/>
            </a:xfrm>
            <a:prstGeom prst="rect">
              <a:avLst/>
            </a:prstGeom>
            <a:noFill/>
          </p:spPr>
          <p:txBody>
            <a:bodyPr wrap="square" rtlCol="0">
              <a:spAutoFit/>
            </a:bodyPr>
            <a:lstStyle/>
            <a:p>
              <a:pPr algn="ctr"/>
              <a:r>
                <a:rPr lang="zh-CN" altLang="en-US" sz="1400" b="1" dirty="0">
                  <a:solidFill>
                    <a:schemeClr val="accent1">
                      <a:lumMod val="50000"/>
                    </a:schemeClr>
                  </a:solidFill>
                  <a:latin typeface="微软雅黑" panose="020B0503020204020204" pitchFamily="34" charset="-122"/>
                  <a:ea typeface="微软雅黑" panose="020B0503020204020204" pitchFamily="34" charset="-122"/>
                </a:rPr>
                <a:t>数据空间</a:t>
              </a:r>
            </a:p>
          </p:txBody>
        </p:sp>
      </p:grpSp>
      <p:sp>
        <p:nvSpPr>
          <p:cNvPr id="12" name="矩形 11">
            <a:extLst>
              <a:ext uri="{FF2B5EF4-FFF2-40B4-BE49-F238E27FC236}">
                <a16:creationId xmlns:a16="http://schemas.microsoft.com/office/drawing/2014/main" id="{10CEA50C-31A5-44A1-A312-17A9A699402E}"/>
              </a:ext>
            </a:extLst>
          </p:cNvPr>
          <p:cNvSpPr/>
          <p:nvPr/>
        </p:nvSpPr>
        <p:spPr>
          <a:xfrm>
            <a:off x="2818228" y="4805683"/>
            <a:ext cx="6408000" cy="111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776D6A0B-C380-455F-8FF3-809A9051E392}"/>
              </a:ext>
            </a:extLst>
          </p:cNvPr>
          <p:cNvCxnSpPr>
            <a:cxnSpLocks/>
          </p:cNvCxnSpPr>
          <p:nvPr/>
        </p:nvCxnSpPr>
        <p:spPr>
          <a:xfrm>
            <a:off x="3882984" y="3507150"/>
            <a:ext cx="70308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DB22584-74AF-406A-9D4E-6B04917D8FE0}"/>
              </a:ext>
            </a:extLst>
          </p:cNvPr>
          <p:cNvSpPr/>
          <p:nvPr/>
        </p:nvSpPr>
        <p:spPr>
          <a:xfrm>
            <a:off x="4667721" y="3200399"/>
            <a:ext cx="703086"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承运车辆</a:t>
            </a:r>
          </a:p>
        </p:txBody>
      </p:sp>
      <p:cxnSp>
        <p:nvCxnSpPr>
          <p:cNvPr id="19" name="直接箭头连接符 18">
            <a:extLst>
              <a:ext uri="{FF2B5EF4-FFF2-40B4-BE49-F238E27FC236}">
                <a16:creationId xmlns:a16="http://schemas.microsoft.com/office/drawing/2014/main" id="{1E1312E3-572F-4AA1-BFED-5828ED36A3A7}"/>
              </a:ext>
            </a:extLst>
          </p:cNvPr>
          <p:cNvCxnSpPr>
            <a:cxnSpLocks/>
          </p:cNvCxnSpPr>
          <p:nvPr/>
        </p:nvCxnSpPr>
        <p:spPr>
          <a:xfrm>
            <a:off x="5466159" y="3507150"/>
            <a:ext cx="70308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8A10B7D0-8DAC-443D-8266-EA366F4238C3}"/>
              </a:ext>
            </a:extLst>
          </p:cNvPr>
          <p:cNvSpPr/>
          <p:nvPr/>
        </p:nvSpPr>
        <p:spPr>
          <a:xfrm>
            <a:off x="6250896" y="3200399"/>
            <a:ext cx="703086"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备选车辆</a:t>
            </a:r>
          </a:p>
        </p:txBody>
      </p:sp>
      <p:cxnSp>
        <p:nvCxnSpPr>
          <p:cNvPr id="21" name="直接箭头连接符 20">
            <a:extLst>
              <a:ext uri="{FF2B5EF4-FFF2-40B4-BE49-F238E27FC236}">
                <a16:creationId xmlns:a16="http://schemas.microsoft.com/office/drawing/2014/main" id="{6F8590E3-1B41-443B-80CD-E2DA96619578}"/>
              </a:ext>
            </a:extLst>
          </p:cNvPr>
          <p:cNvCxnSpPr>
            <a:cxnSpLocks/>
          </p:cNvCxnSpPr>
          <p:nvPr/>
        </p:nvCxnSpPr>
        <p:spPr>
          <a:xfrm>
            <a:off x="7049334" y="3507150"/>
            <a:ext cx="70308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4C0F8DC2-DBEC-485A-8A13-8989E9F7CA71}"/>
              </a:ext>
            </a:extLst>
          </p:cNvPr>
          <p:cNvSpPr/>
          <p:nvPr/>
        </p:nvSpPr>
        <p:spPr>
          <a:xfrm>
            <a:off x="7834070" y="3200399"/>
            <a:ext cx="1122965"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车辆可用性度量</a:t>
            </a:r>
          </a:p>
        </p:txBody>
      </p:sp>
      <p:sp>
        <p:nvSpPr>
          <p:cNvPr id="25" name="文本框 24">
            <a:extLst>
              <a:ext uri="{FF2B5EF4-FFF2-40B4-BE49-F238E27FC236}">
                <a16:creationId xmlns:a16="http://schemas.microsoft.com/office/drawing/2014/main" id="{1A08FC55-3ECF-44E4-AE22-39B15C9AAFD4}"/>
              </a:ext>
            </a:extLst>
          </p:cNvPr>
          <p:cNvSpPr txBox="1"/>
          <p:nvPr/>
        </p:nvSpPr>
        <p:spPr>
          <a:xfrm>
            <a:off x="3803565" y="3134592"/>
            <a:ext cx="127234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数据清洗</a:t>
            </a:r>
          </a:p>
        </p:txBody>
      </p:sp>
      <p:sp>
        <p:nvSpPr>
          <p:cNvPr id="26" name="文本框 25">
            <a:extLst>
              <a:ext uri="{FF2B5EF4-FFF2-40B4-BE49-F238E27FC236}">
                <a16:creationId xmlns:a16="http://schemas.microsoft.com/office/drawing/2014/main" id="{3B14AEB0-221F-4AEA-817A-ABC0C30B2AA7}"/>
              </a:ext>
            </a:extLst>
          </p:cNvPr>
          <p:cNvSpPr txBox="1"/>
          <p:nvPr/>
        </p:nvSpPr>
        <p:spPr>
          <a:xfrm>
            <a:off x="3803565" y="3538629"/>
            <a:ext cx="127234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条件筛选</a:t>
            </a:r>
          </a:p>
        </p:txBody>
      </p:sp>
      <p:sp>
        <p:nvSpPr>
          <p:cNvPr id="27" name="文本框 26">
            <a:extLst>
              <a:ext uri="{FF2B5EF4-FFF2-40B4-BE49-F238E27FC236}">
                <a16:creationId xmlns:a16="http://schemas.microsoft.com/office/drawing/2014/main" id="{D86C0AEF-C3FA-4C86-8A21-1EA7736E5E16}"/>
              </a:ext>
            </a:extLst>
          </p:cNvPr>
          <p:cNvSpPr txBox="1"/>
          <p:nvPr/>
        </p:nvSpPr>
        <p:spPr>
          <a:xfrm>
            <a:off x="5452457" y="3134592"/>
            <a:ext cx="127234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反馈率</a:t>
            </a:r>
          </a:p>
        </p:txBody>
      </p:sp>
      <p:sp>
        <p:nvSpPr>
          <p:cNvPr id="28" name="文本框 27">
            <a:extLst>
              <a:ext uri="{FF2B5EF4-FFF2-40B4-BE49-F238E27FC236}">
                <a16:creationId xmlns:a16="http://schemas.microsoft.com/office/drawing/2014/main" id="{7B73821B-3A05-4D5A-BE30-D47D8B2E30E6}"/>
              </a:ext>
            </a:extLst>
          </p:cNvPr>
          <p:cNvSpPr txBox="1"/>
          <p:nvPr/>
        </p:nvSpPr>
        <p:spPr>
          <a:xfrm>
            <a:off x="6895223" y="3129621"/>
            <a:ext cx="1011307" cy="700576"/>
          </a:xfrm>
          <a:prstGeom prst="rect">
            <a:avLst/>
          </a:prstGeom>
          <a:noFill/>
        </p:spPr>
        <p:txBody>
          <a:bodyPr wrap="square" rtlCol="0">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cs typeface="Times New Roman" panose="02020603050405020304" charset="0"/>
                <a:sym typeface="+mn-ea"/>
              </a:rPr>
              <a:t>XGBoost预测</a:t>
            </a:r>
            <a:endParaRPr lang="zh-CN" altLang="en-US" sz="14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65B08D91-EAC7-4565-83B6-44C5390EBD0F}"/>
              </a:ext>
            </a:extLst>
          </p:cNvPr>
          <p:cNvSpPr/>
          <p:nvPr/>
        </p:nvSpPr>
        <p:spPr>
          <a:xfrm>
            <a:off x="2194560" y="2194560"/>
            <a:ext cx="7948246" cy="4473526"/>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51C8FC28-5FAC-4CC1-8575-189648430CAB}"/>
              </a:ext>
            </a:extLst>
          </p:cNvPr>
          <p:cNvSpPr txBox="1"/>
          <p:nvPr/>
        </p:nvSpPr>
        <p:spPr>
          <a:xfrm>
            <a:off x="2405574" y="2349305"/>
            <a:ext cx="4164037" cy="400110"/>
          </a:xfrm>
          <a:prstGeom prst="rect">
            <a:avLst/>
          </a:prstGeom>
          <a:noFill/>
        </p:spPr>
        <p:txBody>
          <a:bodyPr wrap="square" rtlCol="0">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车货匹配推荐流程</a:t>
            </a:r>
          </a:p>
        </p:txBody>
      </p:sp>
      <p:sp>
        <p:nvSpPr>
          <p:cNvPr id="31" name="文本框 30">
            <a:extLst>
              <a:ext uri="{FF2B5EF4-FFF2-40B4-BE49-F238E27FC236}">
                <a16:creationId xmlns:a16="http://schemas.microsoft.com/office/drawing/2014/main" id="{D9183AFE-831F-4692-9727-0595DE715419}"/>
              </a:ext>
            </a:extLst>
          </p:cNvPr>
          <p:cNvSpPr txBox="1"/>
          <p:nvPr/>
        </p:nvSpPr>
        <p:spPr>
          <a:xfrm>
            <a:off x="1007728" y="2744094"/>
            <a:ext cx="444305" cy="1754326"/>
          </a:xfrm>
          <a:prstGeom prst="rect">
            <a:avLst/>
          </a:prstGeom>
          <a:solidFill>
            <a:schemeClr val="accent1">
              <a:lumMod val="50000"/>
            </a:schemeClr>
          </a:solid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订单需求输入</a:t>
            </a:r>
          </a:p>
        </p:txBody>
      </p:sp>
      <p:sp>
        <p:nvSpPr>
          <p:cNvPr id="32" name="箭头: 虚尾 31">
            <a:extLst>
              <a:ext uri="{FF2B5EF4-FFF2-40B4-BE49-F238E27FC236}">
                <a16:creationId xmlns:a16="http://schemas.microsoft.com/office/drawing/2014/main" id="{142F8B73-8193-42E1-A106-D9D6ACE58A10}"/>
              </a:ext>
            </a:extLst>
          </p:cNvPr>
          <p:cNvSpPr/>
          <p:nvPr/>
        </p:nvSpPr>
        <p:spPr>
          <a:xfrm>
            <a:off x="1588053" y="2904159"/>
            <a:ext cx="1004669" cy="1357785"/>
          </a:xfrm>
          <a:prstGeom prst="strip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38A7C228-8DDF-42F0-B128-49FCEB827296}"/>
              </a:ext>
            </a:extLst>
          </p:cNvPr>
          <p:cNvSpPr txBox="1"/>
          <p:nvPr/>
        </p:nvSpPr>
        <p:spPr>
          <a:xfrm>
            <a:off x="11022248" y="4196527"/>
            <a:ext cx="444305" cy="1754326"/>
          </a:xfrm>
          <a:prstGeom prst="rect">
            <a:avLst/>
          </a:prstGeom>
          <a:solidFill>
            <a:schemeClr val="accent1">
              <a:lumMod val="50000"/>
            </a:schemeClr>
          </a:solid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车辆推荐输出</a:t>
            </a:r>
          </a:p>
        </p:txBody>
      </p:sp>
      <p:sp>
        <p:nvSpPr>
          <p:cNvPr id="34" name="箭头: 虚尾 33">
            <a:extLst>
              <a:ext uri="{FF2B5EF4-FFF2-40B4-BE49-F238E27FC236}">
                <a16:creationId xmlns:a16="http://schemas.microsoft.com/office/drawing/2014/main" id="{D6AC7860-F66E-49C0-80E2-61797ED3CECB}"/>
              </a:ext>
            </a:extLst>
          </p:cNvPr>
          <p:cNvSpPr/>
          <p:nvPr/>
        </p:nvSpPr>
        <p:spPr>
          <a:xfrm>
            <a:off x="9300170" y="4270636"/>
            <a:ext cx="1619052" cy="1660645"/>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79E2C4E-F383-4405-A01A-F7938580BD42}"/>
              </a:ext>
            </a:extLst>
          </p:cNvPr>
          <p:cNvSpPr/>
          <p:nvPr/>
        </p:nvSpPr>
        <p:spPr>
          <a:xfrm>
            <a:off x="5391997" y="5118278"/>
            <a:ext cx="1229200"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车辆订单距离计算</a:t>
            </a:r>
          </a:p>
        </p:txBody>
      </p:sp>
      <p:sp>
        <p:nvSpPr>
          <p:cNvPr id="39" name="矩形 38">
            <a:extLst>
              <a:ext uri="{FF2B5EF4-FFF2-40B4-BE49-F238E27FC236}">
                <a16:creationId xmlns:a16="http://schemas.microsoft.com/office/drawing/2014/main" id="{5A4C8F26-0CD8-4C4D-BEFD-E2C66B7D1A3C}"/>
              </a:ext>
            </a:extLst>
          </p:cNvPr>
          <p:cNvSpPr/>
          <p:nvPr/>
        </p:nvSpPr>
        <p:spPr>
          <a:xfrm>
            <a:off x="7848908" y="5118278"/>
            <a:ext cx="1104042" cy="6752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路况</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度量</a:t>
            </a:r>
          </a:p>
        </p:txBody>
      </p:sp>
      <p:cxnSp>
        <p:nvCxnSpPr>
          <p:cNvPr id="40" name="直接箭头连接符 39">
            <a:extLst>
              <a:ext uri="{FF2B5EF4-FFF2-40B4-BE49-F238E27FC236}">
                <a16:creationId xmlns:a16="http://schemas.microsoft.com/office/drawing/2014/main" id="{6581DB9B-9689-461A-A54D-4100ED0D9447}"/>
              </a:ext>
            </a:extLst>
          </p:cNvPr>
          <p:cNvCxnSpPr>
            <a:cxnSpLocks/>
          </p:cNvCxnSpPr>
          <p:nvPr/>
        </p:nvCxnSpPr>
        <p:spPr>
          <a:xfrm>
            <a:off x="2818228" y="5363683"/>
            <a:ext cx="238795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对象 41">
                <a:extLst>
                  <a:ext uri="{FF2B5EF4-FFF2-40B4-BE49-F238E27FC236}">
                    <a16:creationId xmlns:a16="http://schemas.microsoft.com/office/drawing/2014/main" id="{7BCC0375-E78E-48FD-8E29-5708E804C73E}"/>
                  </a:ext>
                </a:extLst>
              </p:cNvPr>
              <p:cNvSpPr txBox="1"/>
              <p:nvPr/>
            </p:nvSpPr>
            <p:spPr>
              <a:xfrm>
                <a:off x="2854325" y="4938713"/>
                <a:ext cx="2474913" cy="379412"/>
              </a:xfrm>
              <a:prstGeom prst="rect">
                <a:avLst/>
              </a:prstGeom>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𝑜</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x</m:t>
                          </m:r>
                        </m:e>
                        <m:sub>
                          <m:r>
                            <a:rPr lang="zh-CN" altLang="en-US" i="1">
                              <a:solidFill>
                                <a:srgbClr val="000000"/>
                              </a:solidFill>
                              <a:latin typeface="Cambria Math" panose="02040503050406030204" pitchFamily="18" charset="0"/>
                            </a:rPr>
                            <m:t>𝑐</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𝑜</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y</m:t>
                          </m:r>
                        </m:e>
                        <m:sub>
                          <m:r>
                            <a:rPr lang="zh-CN" altLang="en-US" i="1">
                              <a:solidFill>
                                <a:srgbClr val="000000"/>
                              </a:solidFill>
                              <a:latin typeface="Cambria Math" panose="02040503050406030204" pitchFamily="18" charset="0"/>
                            </a:rPr>
                            <m:t>𝑐</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en-US" altLang="zh-CN" b="0" i="1" smtClean="0">
                              <a:solidFill>
                                <a:srgbClr val="000000"/>
                              </a:solidFill>
                              <a:latin typeface="Cambria Math" panose="02040503050406030204" pitchFamily="18" charset="0"/>
                            </a:rPr>
                            <m:t>𝑜</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oMath>
                  </m:oMathPara>
                </a14:m>
                <a:endParaRPr lang="zh-CN" altLang="en-US" dirty="0"/>
              </a:p>
            </p:txBody>
          </p:sp>
        </mc:Choice>
        <mc:Fallback xmlns="">
          <p:sp>
            <p:nvSpPr>
              <p:cNvPr id="42" name="对象 41">
                <a:extLst>
                  <a:ext uri="{FF2B5EF4-FFF2-40B4-BE49-F238E27FC236}">
                    <a16:creationId xmlns:a16="http://schemas.microsoft.com/office/drawing/2014/main" id="{7BCC0375-E78E-48FD-8E29-5708E804C73E}"/>
                  </a:ext>
                </a:extLst>
              </p:cNvPr>
              <p:cNvSpPr txBox="1">
                <a:spLocks noRot="1" noChangeAspect="1" noMove="1" noResize="1" noEditPoints="1" noAdjustHandles="1" noChangeArrowheads="1" noChangeShapeType="1" noTextEdit="1"/>
              </p:cNvSpPr>
              <p:nvPr/>
            </p:nvSpPr>
            <p:spPr>
              <a:xfrm>
                <a:off x="2854325" y="4938713"/>
                <a:ext cx="2474913" cy="379412"/>
              </a:xfrm>
              <a:prstGeom prst="rect">
                <a:avLst/>
              </a:prstGeom>
              <a:blipFill>
                <a:blip r:embed="rId6"/>
                <a:stretch>
                  <a:fillRect/>
                </a:stretch>
              </a:blipFill>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42153A76-F2E7-4FAD-B925-9A6A024C7A6C}"/>
              </a:ext>
            </a:extLst>
          </p:cNvPr>
          <p:cNvCxnSpPr>
            <a:cxnSpLocks/>
          </p:cNvCxnSpPr>
          <p:nvPr/>
        </p:nvCxnSpPr>
        <p:spPr>
          <a:xfrm>
            <a:off x="6679410" y="5346599"/>
            <a:ext cx="100432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对象 46">
            <a:extLst>
              <a:ext uri="{FF2B5EF4-FFF2-40B4-BE49-F238E27FC236}">
                <a16:creationId xmlns:a16="http://schemas.microsoft.com/office/drawing/2014/main" id="{04AE82B2-92C0-41F0-B3F8-704371C04225}"/>
              </a:ext>
            </a:extLst>
          </p:cNvPr>
          <p:cNvGraphicFramePr>
            <a:graphicFrameLocks noChangeAspect="1"/>
          </p:cNvGraphicFramePr>
          <p:nvPr>
            <p:extLst>
              <p:ext uri="{D42A27DB-BD31-4B8C-83A1-F6EECF244321}">
                <p14:modId xmlns:p14="http://schemas.microsoft.com/office/powerpoint/2010/main" val="2094571813"/>
              </p:ext>
            </p:extLst>
          </p:nvPr>
        </p:nvGraphicFramePr>
        <p:xfrm>
          <a:off x="8598301" y="3527476"/>
          <a:ext cx="349990" cy="320824"/>
        </p:xfrm>
        <a:graphic>
          <a:graphicData uri="http://schemas.openxmlformats.org/presentationml/2006/ole">
            <mc:AlternateContent xmlns:mc="http://schemas.openxmlformats.org/markup-compatibility/2006">
              <mc:Choice xmlns:v="urn:schemas-microsoft-com:vml" Requires="v">
                <p:oleObj spid="_x0000_s3315" name="Equation" r:id="rId7" imgW="152280" imgH="139680" progId="Equation.DSMT4">
                  <p:embed/>
                </p:oleObj>
              </mc:Choice>
              <mc:Fallback>
                <p:oleObj name="Equation" r:id="rId7" imgW="152280" imgH="139680" progId="Equation.DSMT4">
                  <p:embed/>
                  <p:pic>
                    <p:nvPicPr>
                      <p:cNvPr id="0" name=""/>
                      <p:cNvPicPr/>
                      <p:nvPr/>
                    </p:nvPicPr>
                    <p:blipFill>
                      <a:blip r:embed="rId8"/>
                      <a:stretch>
                        <a:fillRect/>
                      </a:stretch>
                    </p:blipFill>
                    <p:spPr>
                      <a:xfrm>
                        <a:off x="8598301" y="3527476"/>
                        <a:ext cx="349990" cy="320824"/>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498ACFE7-6383-44BC-BD6F-104A955BAA87}"/>
              </a:ext>
            </a:extLst>
          </p:cNvPr>
          <p:cNvGraphicFramePr>
            <a:graphicFrameLocks noChangeAspect="1"/>
          </p:cNvGraphicFramePr>
          <p:nvPr>
            <p:extLst>
              <p:ext uri="{D42A27DB-BD31-4B8C-83A1-F6EECF244321}">
                <p14:modId xmlns:p14="http://schemas.microsoft.com/office/powerpoint/2010/main" val="2540064911"/>
              </p:ext>
            </p:extLst>
          </p:nvPr>
        </p:nvGraphicFramePr>
        <p:xfrm>
          <a:off x="6767513" y="4984750"/>
          <a:ext cx="915987" cy="361950"/>
        </p:xfrm>
        <a:graphic>
          <a:graphicData uri="http://schemas.openxmlformats.org/presentationml/2006/ole">
            <mc:AlternateContent xmlns:mc="http://schemas.openxmlformats.org/markup-compatibility/2006">
              <mc:Choice xmlns:v="urn:schemas-microsoft-com:vml" Requires="v">
                <p:oleObj spid="_x0000_s3316" name="Equation" r:id="rId9" imgW="609480" imgH="241200" progId="Equation.DSMT4">
                  <p:embed/>
                </p:oleObj>
              </mc:Choice>
              <mc:Fallback>
                <p:oleObj name="Equation" r:id="rId9" imgW="609480" imgH="241200" progId="Equation.DSMT4">
                  <p:embed/>
                  <p:pic>
                    <p:nvPicPr>
                      <p:cNvPr id="0" name=""/>
                      <p:cNvPicPr/>
                      <p:nvPr/>
                    </p:nvPicPr>
                    <p:blipFill>
                      <a:blip r:embed="rId10"/>
                      <a:stretch>
                        <a:fillRect/>
                      </a:stretch>
                    </p:blipFill>
                    <p:spPr>
                      <a:xfrm>
                        <a:off x="6767513" y="4984750"/>
                        <a:ext cx="915987" cy="361950"/>
                      </a:xfrm>
                      <a:prstGeom prst="rect">
                        <a:avLst/>
                      </a:prstGeom>
                    </p:spPr>
                  </p:pic>
                </p:oleObj>
              </mc:Fallback>
            </mc:AlternateContent>
          </a:graphicData>
        </a:graphic>
      </p:graphicFrame>
      <p:cxnSp>
        <p:nvCxnSpPr>
          <p:cNvPr id="50" name="连接符: 肘形 49">
            <a:extLst>
              <a:ext uri="{FF2B5EF4-FFF2-40B4-BE49-F238E27FC236}">
                <a16:creationId xmlns:a16="http://schemas.microsoft.com/office/drawing/2014/main" id="{367D63D8-F944-4D2B-9CCB-CD6911080B5C}"/>
              </a:ext>
            </a:extLst>
          </p:cNvPr>
          <p:cNvCxnSpPr>
            <a:cxnSpLocks/>
            <a:stCxn id="20" idx="2"/>
            <a:endCxn id="12" idx="1"/>
          </p:cNvCxnSpPr>
          <p:nvPr/>
        </p:nvCxnSpPr>
        <p:spPr>
          <a:xfrm rot="5400000">
            <a:off x="3966317" y="2727560"/>
            <a:ext cx="1488035" cy="3784211"/>
          </a:xfrm>
          <a:prstGeom prst="bentConnector4">
            <a:avLst>
              <a:gd name="adj1" fmla="val 31250"/>
              <a:gd name="adj2" fmla="val 106041"/>
            </a:avLst>
          </a:prstGeom>
          <a:ln w="31750">
            <a:solidFill>
              <a:schemeClr val="tx1">
                <a:alpha val="99000"/>
              </a:schemeClr>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60" name="对象 59">
            <a:extLst>
              <a:ext uri="{FF2B5EF4-FFF2-40B4-BE49-F238E27FC236}">
                <a16:creationId xmlns:a16="http://schemas.microsoft.com/office/drawing/2014/main" id="{BBB5B674-BCE4-4024-A00B-B4FD82E484CF}"/>
              </a:ext>
            </a:extLst>
          </p:cNvPr>
          <p:cNvGraphicFramePr>
            <a:graphicFrameLocks noChangeAspect="1"/>
          </p:cNvGraphicFramePr>
          <p:nvPr>
            <p:extLst>
              <p:ext uri="{D42A27DB-BD31-4B8C-83A1-F6EECF244321}">
                <p14:modId xmlns:p14="http://schemas.microsoft.com/office/powerpoint/2010/main" val="2401894615"/>
              </p:ext>
            </p:extLst>
          </p:nvPr>
        </p:nvGraphicFramePr>
        <p:xfrm>
          <a:off x="8511794" y="5243632"/>
          <a:ext cx="328446" cy="436936"/>
        </p:xfrm>
        <a:graphic>
          <a:graphicData uri="http://schemas.openxmlformats.org/presentationml/2006/ole">
            <mc:AlternateContent xmlns:mc="http://schemas.openxmlformats.org/markup-compatibility/2006">
              <mc:Choice xmlns:v="urn:schemas-microsoft-com:vml" Requires="v">
                <p:oleObj spid="_x0000_s3317" name="Equation" r:id="rId11" imgW="152280" imgH="203040" progId="Equation.DSMT4">
                  <p:embed/>
                </p:oleObj>
              </mc:Choice>
              <mc:Fallback>
                <p:oleObj name="Equation" r:id="rId11" imgW="152280" imgH="203040" progId="Equation.DSMT4">
                  <p:embed/>
                  <p:pic>
                    <p:nvPicPr>
                      <p:cNvPr id="47" name="对象 46">
                        <a:extLst>
                          <a:ext uri="{FF2B5EF4-FFF2-40B4-BE49-F238E27FC236}">
                            <a16:creationId xmlns:a16="http://schemas.microsoft.com/office/drawing/2014/main" id="{04AE82B2-92C0-41F0-B3F8-704371C04225}"/>
                          </a:ext>
                        </a:extLst>
                      </p:cNvPr>
                      <p:cNvPicPr/>
                      <p:nvPr/>
                    </p:nvPicPr>
                    <p:blipFill>
                      <a:blip r:embed="rId12"/>
                      <a:stretch>
                        <a:fillRect/>
                      </a:stretch>
                    </p:blipFill>
                    <p:spPr>
                      <a:xfrm>
                        <a:off x="8511794" y="5243632"/>
                        <a:ext cx="328446" cy="43693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3" name="对象 72">
                <a:extLst>
                  <a:ext uri="{FF2B5EF4-FFF2-40B4-BE49-F238E27FC236}">
                    <a16:creationId xmlns:a16="http://schemas.microsoft.com/office/drawing/2014/main" id="{FDB2995A-0695-45C4-AB1A-CA0C052FF1FA}"/>
                  </a:ext>
                </a:extLst>
              </p:cNvPr>
              <p:cNvSpPr txBox="1"/>
              <p:nvPr/>
            </p:nvSpPr>
            <p:spPr>
              <a:xfrm>
                <a:off x="9201311" y="4918457"/>
                <a:ext cx="1695924" cy="358775"/>
              </a:xfrm>
              <a:prstGeom prst="rect">
                <a:avLst/>
              </a:prstGeom>
              <a:noFill/>
              <a:ln w="12700">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𝜀𝛼</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𝜀</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𝛽</m:t>
                      </m:r>
                    </m:oMath>
                  </m:oMathPara>
                </a14:m>
                <a:endParaRPr lang="zh-CN" altLang="en-US" dirty="0"/>
              </a:p>
            </p:txBody>
          </p:sp>
        </mc:Choice>
        <mc:Fallback xmlns="">
          <p:sp>
            <p:nvSpPr>
              <p:cNvPr id="73" name="对象 72">
                <a:extLst>
                  <a:ext uri="{FF2B5EF4-FFF2-40B4-BE49-F238E27FC236}">
                    <a16:creationId xmlns:a16="http://schemas.microsoft.com/office/drawing/2014/main" id="{FDB2995A-0695-45C4-AB1A-CA0C052FF1FA}"/>
                  </a:ext>
                </a:extLst>
              </p:cNvPr>
              <p:cNvSpPr txBox="1">
                <a:spLocks noRot="1" noChangeAspect="1" noMove="1" noResize="1" noEditPoints="1" noAdjustHandles="1" noChangeArrowheads="1" noChangeShapeType="1" noTextEdit="1"/>
              </p:cNvSpPr>
              <p:nvPr/>
            </p:nvSpPr>
            <p:spPr>
              <a:xfrm>
                <a:off x="9201311" y="4918457"/>
                <a:ext cx="1695924" cy="358775"/>
              </a:xfrm>
              <a:prstGeom prst="rect">
                <a:avLst/>
              </a:prstGeom>
              <a:blipFill>
                <a:blip r:embed="rId13"/>
                <a:stretch>
                  <a:fillRect b="-15254"/>
                </a:stretch>
              </a:blipFill>
              <a:ln w="12700">
                <a:noFill/>
              </a:ln>
            </p:spPr>
            <p:txBody>
              <a:bodyPr/>
              <a:lstStyle/>
              <a:p>
                <a:r>
                  <a:rPr lang="zh-CN" altLang="en-US">
                    <a:noFill/>
                  </a:rPr>
                  <a:t> </a:t>
                </a:r>
              </a:p>
            </p:txBody>
          </p:sp>
        </mc:Fallback>
      </mc:AlternateContent>
      <p:sp>
        <p:nvSpPr>
          <p:cNvPr id="15" name="灯片编号占位符 14">
            <a:extLst>
              <a:ext uri="{FF2B5EF4-FFF2-40B4-BE49-F238E27FC236}">
                <a16:creationId xmlns:a16="http://schemas.microsoft.com/office/drawing/2014/main" id="{ECB064E5-9C1A-464D-84E5-614A76989C7A}"/>
              </a:ext>
            </a:extLst>
          </p:cNvPr>
          <p:cNvSpPr>
            <a:spLocks noGrp="1"/>
          </p:cNvSpPr>
          <p:nvPr>
            <p:ph type="sldNum" sz="quarter" idx="12"/>
          </p:nvPr>
        </p:nvSpPr>
        <p:spPr/>
        <p:txBody>
          <a:bodyPr/>
          <a:lstStyle/>
          <a:p>
            <a:fld id="{6E01D492-AE8A-4C38-A46F-D034B97BEDC2}" type="slidenum">
              <a:rPr lang="zh-CN" altLang="en-US" smtClean="0"/>
              <a:t>14</a:t>
            </a:fld>
            <a:endParaRPr lang="zh-CN" altLang="en-US"/>
          </a:p>
        </p:txBody>
      </p:sp>
    </p:spTree>
    <p:extLst>
      <p:ext uri="{BB962C8B-B14F-4D97-AF65-F5344CB8AC3E}">
        <p14:creationId xmlns:p14="http://schemas.microsoft.com/office/powerpoint/2010/main" val="142889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24032-F2E2-4745-B811-DEB3FFC9BE60}"/>
              </a:ext>
            </a:extLst>
          </p:cNvPr>
          <p:cNvSpPr>
            <a:spLocks noGrp="1"/>
          </p:cNvSpPr>
          <p:nvPr>
            <p:ph type="title"/>
          </p:nvPr>
        </p:nvSpPr>
        <p:spPr/>
        <p:txBody>
          <a:bodyPr/>
          <a:lstStyle/>
          <a:p>
            <a:r>
              <a:rPr lang="zh-CN" altLang="en-US" dirty="0"/>
              <a:t>模型求解</a:t>
            </a:r>
            <a:r>
              <a:rPr lang="en-US" altLang="zh-CN" sz="4000" dirty="0"/>
              <a:t>——</a:t>
            </a:r>
            <a:r>
              <a:rPr lang="zh-CN" altLang="en-US" sz="4000" dirty="0"/>
              <a:t>车货匹配问题</a:t>
            </a:r>
            <a:endParaRPr lang="zh-CN" altLang="en-US" dirty="0"/>
          </a:p>
        </p:txBody>
      </p:sp>
      <p:sp>
        <p:nvSpPr>
          <p:cNvPr id="3" name="内容占位符 2">
            <a:extLst>
              <a:ext uri="{FF2B5EF4-FFF2-40B4-BE49-F238E27FC236}">
                <a16:creationId xmlns:a16="http://schemas.microsoft.com/office/drawing/2014/main" id="{E2D3FF27-0724-4D50-8843-1603625D9748}"/>
              </a:ext>
            </a:extLst>
          </p:cNvPr>
          <p:cNvSpPr>
            <a:spLocks noGrp="1"/>
          </p:cNvSpPr>
          <p:nvPr>
            <p:ph idx="1"/>
          </p:nvPr>
        </p:nvSpPr>
        <p:spPr>
          <a:xfrm>
            <a:off x="838200" y="1547446"/>
            <a:ext cx="10515600" cy="4629517"/>
          </a:xfrm>
        </p:spPr>
        <p:txBody>
          <a:bodyPr/>
          <a:lstStyle/>
          <a:p>
            <a:r>
              <a:rPr lang="zh-CN" altLang="en-US" dirty="0"/>
              <a:t>如何根据输入的订单需求推荐匹配车辆？</a:t>
            </a:r>
          </a:p>
          <a:p>
            <a:endParaRPr lang="zh-CN" altLang="en-US" dirty="0"/>
          </a:p>
        </p:txBody>
      </p:sp>
      <p:pic>
        <p:nvPicPr>
          <p:cNvPr id="4" name="图片 3">
            <a:extLst>
              <a:ext uri="{FF2B5EF4-FFF2-40B4-BE49-F238E27FC236}">
                <a16:creationId xmlns:a16="http://schemas.microsoft.com/office/drawing/2014/main" id="{E86FDE79-6163-4131-8C47-DBB55D5D3425}"/>
              </a:ext>
            </a:extLst>
          </p:cNvPr>
          <p:cNvPicPr>
            <a:picLocks noChangeAspect="1"/>
          </p:cNvPicPr>
          <p:nvPr/>
        </p:nvPicPr>
        <p:blipFill>
          <a:blip r:embed="rId4"/>
          <a:srcRect l="26989"/>
          <a:stretch>
            <a:fillRect/>
          </a:stretch>
        </p:blipFill>
        <p:spPr>
          <a:xfrm>
            <a:off x="1261411" y="2504303"/>
            <a:ext cx="899444" cy="2809999"/>
          </a:xfrm>
          <a:prstGeom prst="rect">
            <a:avLst/>
          </a:prstGeom>
        </p:spPr>
      </p:pic>
      <p:cxnSp>
        <p:nvCxnSpPr>
          <p:cNvPr id="5" name="直接箭头连接符 4">
            <a:extLst>
              <a:ext uri="{FF2B5EF4-FFF2-40B4-BE49-F238E27FC236}">
                <a16:creationId xmlns:a16="http://schemas.microsoft.com/office/drawing/2014/main" id="{175B6FEC-186A-479D-9F23-2391FC891326}"/>
              </a:ext>
            </a:extLst>
          </p:cNvPr>
          <p:cNvCxnSpPr>
            <a:cxnSpLocks/>
            <a:endCxn id="7" idx="1"/>
          </p:cNvCxnSpPr>
          <p:nvPr/>
        </p:nvCxnSpPr>
        <p:spPr>
          <a:xfrm>
            <a:off x="2253533" y="4469738"/>
            <a:ext cx="1030149"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2A2EA31-EC04-444C-BCD9-5061BF5805CC}"/>
              </a:ext>
            </a:extLst>
          </p:cNvPr>
          <p:cNvSpPr txBox="1"/>
          <p:nvPr/>
        </p:nvSpPr>
        <p:spPr>
          <a:xfrm>
            <a:off x="3283682" y="4285588"/>
            <a:ext cx="982980" cy="368300"/>
          </a:xfrm>
          <a:prstGeom prst="rect">
            <a:avLst/>
          </a:prstGeom>
          <a:solidFill>
            <a:schemeClr val="accent5">
              <a:lumMod val="20000"/>
              <a:lumOff val="80000"/>
            </a:schemeClr>
          </a:solidFill>
        </p:spPr>
        <p:txBody>
          <a:bodyPr wrap="none" rtlCol="0" anchor="t">
            <a:spAutoFit/>
          </a:bodyPr>
          <a:lstStyle/>
          <a:p>
            <a:pPr algn="l"/>
            <a:r>
              <a:rPr lang="en-US" dirty="0">
                <a:solidFill>
                  <a:schemeClr val="accent1">
                    <a:lumMod val="50000"/>
                  </a:schemeClr>
                </a:solidFill>
                <a:latin typeface="黑体" panose="02010609060101010101" pitchFamily="49" charset="-122"/>
                <a:ea typeface="黑体" panose="02010609060101010101" pitchFamily="49" charset="-122"/>
                <a:cs typeface="黑体" panose="02010609060101010101" pitchFamily="49" charset="-122"/>
                <a:sym typeface="+mn-ea"/>
              </a:rPr>
              <a:t>XGBoost</a:t>
            </a:r>
            <a:endParaRPr lang="zh-CN" altLang="en-US" dirty="0">
              <a:solidFill>
                <a:schemeClr val="accent1">
                  <a:lumMod val="50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文本框 7">
            <a:extLst>
              <a:ext uri="{FF2B5EF4-FFF2-40B4-BE49-F238E27FC236}">
                <a16:creationId xmlns:a16="http://schemas.microsoft.com/office/drawing/2014/main" id="{AF4C0E91-628E-4D34-BC98-33F9CE62E574}"/>
              </a:ext>
            </a:extLst>
          </p:cNvPr>
          <p:cNvSpPr txBox="1"/>
          <p:nvPr/>
        </p:nvSpPr>
        <p:spPr>
          <a:xfrm>
            <a:off x="2997932" y="2753800"/>
            <a:ext cx="1554480" cy="368300"/>
          </a:xfrm>
          <a:prstGeom prst="rect">
            <a:avLst/>
          </a:prstGeom>
          <a:solidFill>
            <a:schemeClr val="tx2">
              <a:lumMod val="60000"/>
              <a:lumOff val="40000"/>
            </a:schemeClr>
          </a:solidFill>
        </p:spPr>
        <p:txBody>
          <a:bodyPr wrap="none" rtlCol="0" anchor="t">
            <a:spAutoFit/>
          </a:bodyPr>
          <a:lstStyle/>
          <a:p>
            <a:pPr algn="ctr"/>
            <a:r>
              <a:rPr lang="zh-CN" dirty="0">
                <a:solidFill>
                  <a:schemeClr val="accent1">
                    <a:lumMod val="50000"/>
                  </a:schemeClr>
                </a:solidFill>
                <a:latin typeface="黑体" panose="02010609060101010101" pitchFamily="49" charset="-122"/>
                <a:ea typeface="黑体" panose="02010609060101010101" pitchFamily="49" charset="-122"/>
                <a:cs typeface="Times New Roman" panose="02020603050405020304" charset="0"/>
                <a:sym typeface="+mn-ea"/>
              </a:rPr>
              <a:t>当前运单需求</a:t>
            </a:r>
            <a:endParaRPr lang="zh-CN" dirty="0">
              <a:solidFill>
                <a:schemeClr val="accent1">
                  <a:lumMod val="50000"/>
                </a:schemeClr>
              </a:solidFill>
            </a:endParaRPr>
          </a:p>
        </p:txBody>
      </p:sp>
      <p:cxnSp>
        <p:nvCxnSpPr>
          <p:cNvPr id="9" name="直接箭头连接符 8">
            <a:extLst>
              <a:ext uri="{FF2B5EF4-FFF2-40B4-BE49-F238E27FC236}">
                <a16:creationId xmlns:a16="http://schemas.microsoft.com/office/drawing/2014/main" id="{E65D8845-D69D-4B19-837C-FF8E177E2C4F}"/>
              </a:ext>
            </a:extLst>
          </p:cNvPr>
          <p:cNvCxnSpPr>
            <a:stCxn id="8" idx="2"/>
            <a:endCxn id="7" idx="0"/>
          </p:cNvCxnSpPr>
          <p:nvPr/>
        </p:nvCxnSpPr>
        <p:spPr>
          <a:xfrm>
            <a:off x="3775172" y="3122100"/>
            <a:ext cx="0" cy="11634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2540B7A-0A4C-4AD1-995A-308116A78F35}"/>
              </a:ext>
            </a:extLst>
          </p:cNvPr>
          <p:cNvCxnSpPr>
            <a:cxnSpLocks/>
            <a:stCxn id="7" idx="3"/>
          </p:cNvCxnSpPr>
          <p:nvPr/>
        </p:nvCxnSpPr>
        <p:spPr>
          <a:xfrm>
            <a:off x="4266662" y="4469738"/>
            <a:ext cx="661987"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8CE6032-5865-49F3-9487-3969E9A77F1D}"/>
              </a:ext>
            </a:extLst>
          </p:cNvPr>
          <p:cNvCxnSpPr>
            <a:cxnSpLocks/>
          </p:cNvCxnSpPr>
          <p:nvPr/>
        </p:nvCxnSpPr>
        <p:spPr>
          <a:xfrm>
            <a:off x="7914151" y="4912794"/>
            <a:ext cx="0" cy="53891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90954A0-CA34-4D62-BC98-2CEDDBAC1E73}"/>
              </a:ext>
            </a:extLst>
          </p:cNvPr>
          <p:cNvSpPr txBox="1"/>
          <p:nvPr/>
        </p:nvSpPr>
        <p:spPr>
          <a:xfrm>
            <a:off x="5869857" y="2329956"/>
            <a:ext cx="5522319" cy="1216433"/>
          </a:xfrm>
          <a:prstGeom prst="wedgeRoundRectCallout">
            <a:avLst>
              <a:gd name="adj1" fmla="val -73193"/>
              <a:gd name="adj2" fmla="val 808"/>
              <a:gd name="adj3" fmla="val 16667"/>
            </a:avLst>
          </a:prstGeom>
          <a:noFill/>
          <a:ln>
            <a:solidFill>
              <a:schemeClr val="accent1">
                <a:lumMod val="50000"/>
              </a:schemeClr>
            </a:solidFill>
          </a:ln>
        </p:spPr>
        <p:txBody>
          <a:bodyPr wrap="square" rtlCol="0">
            <a:spAutoFit/>
          </a:bodyPr>
          <a:lstStyle/>
          <a:p>
            <a:pPr algn="ctr">
              <a:lnSpc>
                <a:spcPct val="125000"/>
              </a:lnSpc>
            </a:pP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订单需求信息</a:t>
            </a:r>
            <a:endParaRPr lang="en-US" altLang="zh-CN" b="1"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endParaRPr>
          </a:p>
          <a:p>
            <a:pPr>
              <a:lnSpc>
                <a:spcPct val="125000"/>
              </a:lnSpc>
            </a:pP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吨数</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32</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a:t>
            </a: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方数</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30</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a:t>
            </a:r>
            <a:endParaRPr lang="en-US" altLang="zh-CN"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endParaRPr>
          </a:p>
          <a:p>
            <a:pPr>
              <a:lnSpc>
                <a:spcPct val="125000"/>
              </a:lnSpc>
            </a:pP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起点</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：陕西咸阳礼泉县；</a:t>
            </a:r>
            <a:r>
              <a:rPr lang="zh-CN" altLang="en-US" b="1"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终点</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黑体" panose="02010609060101010101" pitchFamily="49" charset="-122"/>
              </a:rPr>
              <a:t>：宁夏银川金凤区</a:t>
            </a:r>
          </a:p>
        </p:txBody>
      </p:sp>
      <p:pic>
        <p:nvPicPr>
          <p:cNvPr id="19" name="图片 18">
            <a:extLst>
              <a:ext uri="{FF2B5EF4-FFF2-40B4-BE49-F238E27FC236}">
                <a16:creationId xmlns:a16="http://schemas.microsoft.com/office/drawing/2014/main" id="{98F3F0C3-AB4E-4B14-9F0E-CE4526336275}"/>
              </a:ext>
            </a:extLst>
          </p:cNvPr>
          <p:cNvPicPr>
            <a:picLocks noChangeAspect="1"/>
          </p:cNvPicPr>
          <p:nvPr/>
        </p:nvPicPr>
        <p:blipFill>
          <a:blip r:embed="rId5"/>
          <a:stretch>
            <a:fillRect/>
          </a:stretch>
        </p:blipFill>
        <p:spPr>
          <a:xfrm>
            <a:off x="1092779" y="5641351"/>
            <a:ext cx="2412365" cy="967740"/>
          </a:xfrm>
          <a:prstGeom prst="rect">
            <a:avLst/>
          </a:prstGeom>
        </p:spPr>
      </p:pic>
      <p:sp>
        <p:nvSpPr>
          <p:cNvPr id="22" name="文本框 21">
            <a:extLst>
              <a:ext uri="{FF2B5EF4-FFF2-40B4-BE49-F238E27FC236}">
                <a16:creationId xmlns:a16="http://schemas.microsoft.com/office/drawing/2014/main" id="{B9799A62-E9AC-425A-8C70-4A69C8B22656}"/>
              </a:ext>
            </a:extLst>
          </p:cNvPr>
          <p:cNvSpPr txBox="1"/>
          <p:nvPr/>
        </p:nvSpPr>
        <p:spPr>
          <a:xfrm>
            <a:off x="822354" y="3246323"/>
            <a:ext cx="364834" cy="1015663"/>
          </a:xfrm>
          <a:prstGeom prst="rect">
            <a:avLst/>
          </a:prstGeom>
          <a:noFill/>
        </p:spPr>
        <p:txBody>
          <a:bodyPr wrap="square" rtlCol="0" anchor="t">
            <a:spAutoFit/>
          </a:bodyPr>
          <a:lstStyle/>
          <a:p>
            <a:pPr algn="ctr"/>
            <a:r>
              <a:rPr 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训练集</a:t>
            </a:r>
          </a:p>
        </p:txBody>
      </p:sp>
      <p:sp>
        <p:nvSpPr>
          <p:cNvPr id="24" name="文本框 23">
            <a:extLst>
              <a:ext uri="{FF2B5EF4-FFF2-40B4-BE49-F238E27FC236}">
                <a16:creationId xmlns:a16="http://schemas.microsoft.com/office/drawing/2014/main" id="{2F2D8D20-826E-4D54-ACD5-CD274A4A3C7D}"/>
              </a:ext>
            </a:extLst>
          </p:cNvPr>
          <p:cNvSpPr txBox="1"/>
          <p:nvPr/>
        </p:nvSpPr>
        <p:spPr>
          <a:xfrm>
            <a:off x="1157694" y="2329956"/>
            <a:ext cx="528731" cy="261610"/>
          </a:xfrm>
          <a:prstGeom prst="rect">
            <a:avLst/>
          </a:prstGeom>
          <a:noFill/>
        </p:spPr>
        <p:txBody>
          <a:bodyPr wrap="square" rtlCol="0">
            <a:spAutoFit/>
          </a:bodyPr>
          <a:lstStyle/>
          <a:p>
            <a:pPr algn="ctr"/>
            <a:r>
              <a:rPr lang="zh-CN" altLang="en-US" sz="1050" dirty="0">
                <a:solidFill>
                  <a:schemeClr val="accent1">
                    <a:lumMod val="50000"/>
                  </a:schemeClr>
                </a:solidFill>
                <a:latin typeface="微软雅黑" panose="020B0503020204020204" pitchFamily="34" charset="-122"/>
                <a:ea typeface="微软雅黑" panose="020B0503020204020204" pitchFamily="34" charset="-122"/>
              </a:rPr>
              <a:t>方数</a:t>
            </a:r>
          </a:p>
        </p:txBody>
      </p:sp>
      <p:sp>
        <p:nvSpPr>
          <p:cNvPr id="25" name="文本框 24">
            <a:extLst>
              <a:ext uri="{FF2B5EF4-FFF2-40B4-BE49-F238E27FC236}">
                <a16:creationId xmlns:a16="http://schemas.microsoft.com/office/drawing/2014/main" id="{4CD35B6C-379F-4E30-BAEB-2FF8D3CDE06A}"/>
              </a:ext>
            </a:extLst>
          </p:cNvPr>
          <p:cNvSpPr txBox="1"/>
          <p:nvPr/>
        </p:nvSpPr>
        <p:spPr>
          <a:xfrm>
            <a:off x="1441248" y="2329956"/>
            <a:ext cx="528731" cy="261610"/>
          </a:xfrm>
          <a:prstGeom prst="rect">
            <a:avLst/>
          </a:prstGeom>
          <a:noFill/>
        </p:spPr>
        <p:txBody>
          <a:bodyPr wrap="square" rtlCol="0">
            <a:spAutoFit/>
          </a:bodyPr>
          <a:lstStyle/>
          <a:p>
            <a:pPr algn="ctr"/>
            <a:r>
              <a:rPr lang="zh-CN" altLang="en-US" sz="1050" dirty="0">
                <a:solidFill>
                  <a:schemeClr val="accent1">
                    <a:lumMod val="50000"/>
                  </a:schemeClr>
                </a:solidFill>
                <a:latin typeface="微软雅黑" panose="020B0503020204020204" pitchFamily="34" charset="-122"/>
                <a:ea typeface="微软雅黑" panose="020B0503020204020204" pitchFamily="34" charset="-122"/>
              </a:rPr>
              <a:t>吨数</a:t>
            </a:r>
          </a:p>
        </p:txBody>
      </p:sp>
      <p:sp>
        <p:nvSpPr>
          <p:cNvPr id="26" name="文本框 25">
            <a:extLst>
              <a:ext uri="{FF2B5EF4-FFF2-40B4-BE49-F238E27FC236}">
                <a16:creationId xmlns:a16="http://schemas.microsoft.com/office/drawing/2014/main" id="{F3F4ADF4-202C-4108-B27C-05DEF3EAE13A}"/>
              </a:ext>
            </a:extLst>
          </p:cNvPr>
          <p:cNvSpPr txBox="1"/>
          <p:nvPr/>
        </p:nvSpPr>
        <p:spPr>
          <a:xfrm>
            <a:off x="1724802" y="2329956"/>
            <a:ext cx="528731" cy="261610"/>
          </a:xfrm>
          <a:prstGeom prst="rect">
            <a:avLst/>
          </a:prstGeom>
          <a:noFill/>
        </p:spPr>
        <p:txBody>
          <a:bodyPr wrap="square" rtlCol="0">
            <a:spAutoFit/>
          </a:bodyPr>
          <a:lstStyle/>
          <a:p>
            <a:pPr algn="ctr"/>
            <a:r>
              <a:rPr lang="zh-CN" altLang="en-US" sz="1050" dirty="0">
                <a:solidFill>
                  <a:schemeClr val="accent1">
                    <a:lumMod val="50000"/>
                  </a:schemeClr>
                </a:solidFill>
                <a:latin typeface="微软雅黑" panose="020B0503020204020204" pitchFamily="34" charset="-122"/>
                <a:ea typeface="微软雅黑" panose="020B0503020204020204" pitchFamily="34" charset="-122"/>
              </a:rPr>
              <a:t>车号</a:t>
            </a:r>
          </a:p>
        </p:txBody>
      </p:sp>
      <p:sp>
        <p:nvSpPr>
          <p:cNvPr id="27" name="文本框 26">
            <a:extLst>
              <a:ext uri="{FF2B5EF4-FFF2-40B4-BE49-F238E27FC236}">
                <a16:creationId xmlns:a16="http://schemas.microsoft.com/office/drawing/2014/main" id="{2E31C94E-5934-4508-871A-10A098125224}"/>
              </a:ext>
            </a:extLst>
          </p:cNvPr>
          <p:cNvSpPr txBox="1"/>
          <p:nvPr/>
        </p:nvSpPr>
        <p:spPr>
          <a:xfrm>
            <a:off x="1414098" y="5244536"/>
            <a:ext cx="528731" cy="253916"/>
          </a:xfrm>
          <a:prstGeom prst="rect">
            <a:avLst/>
          </a:prstGeom>
          <a:noFill/>
        </p:spPr>
        <p:txBody>
          <a:bodyPr wrap="square" rtlCol="0">
            <a:spAutoFit/>
          </a:bodyPr>
          <a:lstStyle/>
          <a:p>
            <a:pPr algn="ctr"/>
            <a:r>
              <a:rPr lang="en-US" altLang="zh-CN" sz="1050" dirty="0">
                <a:latin typeface="微软雅黑" panose="020B0503020204020204" pitchFamily="34" charset="-122"/>
                <a:ea typeface="微软雅黑" panose="020B0503020204020204" pitchFamily="34" charset="-122"/>
              </a:rPr>
              <a:t>……</a:t>
            </a:r>
            <a:endParaRPr lang="zh-CN" altLang="en-US" sz="105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9CCDE57D-0A9A-434C-8A8A-D354720F5AD7}"/>
              </a:ext>
            </a:extLst>
          </p:cNvPr>
          <p:cNvSpPr/>
          <p:nvPr/>
        </p:nvSpPr>
        <p:spPr>
          <a:xfrm>
            <a:off x="700469" y="2329956"/>
            <a:ext cx="1543536" cy="3168496"/>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5C4428D4-108F-4461-AC23-56C12652ED99}"/>
              </a:ext>
            </a:extLst>
          </p:cNvPr>
          <p:cNvGrpSpPr/>
          <p:nvPr/>
        </p:nvGrpSpPr>
        <p:grpSpPr>
          <a:xfrm>
            <a:off x="4928649" y="3703844"/>
            <a:ext cx="6425150" cy="1211351"/>
            <a:chOff x="4928649" y="3703844"/>
            <a:chExt cx="6425150" cy="1211351"/>
          </a:xfrm>
        </p:grpSpPr>
        <p:sp>
          <p:nvSpPr>
            <p:cNvPr id="11" name="文本框 10">
              <a:extLst>
                <a:ext uri="{FF2B5EF4-FFF2-40B4-BE49-F238E27FC236}">
                  <a16:creationId xmlns:a16="http://schemas.microsoft.com/office/drawing/2014/main" id="{EE2D1041-BC41-4986-81CB-1AAB365F9ACD}"/>
                </a:ext>
              </a:extLst>
            </p:cNvPr>
            <p:cNvSpPr txBox="1"/>
            <p:nvPr/>
          </p:nvSpPr>
          <p:spPr>
            <a:xfrm>
              <a:off x="5014551" y="3754154"/>
              <a:ext cx="3185487" cy="369332"/>
            </a:xfrm>
            <a:prstGeom prst="rect">
              <a:avLst/>
            </a:prstGeom>
            <a:noFill/>
          </p:spPr>
          <p:txBody>
            <a:bodyPr wrap="none" rtlCol="0" anchor="t">
              <a:spAutoFit/>
            </a:bodyPr>
            <a:lstStyle/>
            <a:p>
              <a:pPr algn="l"/>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空闲可用车辆的优先度度量α</a:t>
              </a:r>
              <a:endParaRPr lang="zh-CN" altLang="en-US"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8A275603-AE8B-422B-8054-896B62E48849}"/>
                </a:ext>
              </a:extLst>
            </p:cNvPr>
            <p:cNvPicPr>
              <a:picLocks noChangeAspect="1"/>
            </p:cNvPicPr>
            <p:nvPr/>
          </p:nvPicPr>
          <p:blipFill>
            <a:blip r:embed="rId6"/>
            <a:stretch>
              <a:fillRect/>
            </a:stretch>
          </p:blipFill>
          <p:spPr>
            <a:xfrm>
              <a:off x="5522243" y="4149794"/>
              <a:ext cx="5355590" cy="609600"/>
            </a:xfrm>
            <a:prstGeom prst="rect">
              <a:avLst/>
            </a:prstGeom>
          </p:spPr>
        </p:pic>
        <p:sp>
          <p:nvSpPr>
            <p:cNvPr id="44" name="矩形 43">
              <a:extLst>
                <a:ext uri="{FF2B5EF4-FFF2-40B4-BE49-F238E27FC236}">
                  <a16:creationId xmlns:a16="http://schemas.microsoft.com/office/drawing/2014/main" id="{7B955398-9B97-4C3D-8C53-E2FE37A2EC16}"/>
                </a:ext>
              </a:extLst>
            </p:cNvPr>
            <p:cNvSpPr/>
            <p:nvPr/>
          </p:nvSpPr>
          <p:spPr>
            <a:xfrm>
              <a:off x="4928649" y="3703844"/>
              <a:ext cx="6425150" cy="1211351"/>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2" name="直接箭头连接符 51">
            <a:extLst>
              <a:ext uri="{FF2B5EF4-FFF2-40B4-BE49-F238E27FC236}">
                <a16:creationId xmlns:a16="http://schemas.microsoft.com/office/drawing/2014/main" id="{9203FA29-5D37-477E-9DBD-6AC67C713296}"/>
              </a:ext>
            </a:extLst>
          </p:cNvPr>
          <p:cNvCxnSpPr>
            <a:cxnSpLocks/>
            <a:stCxn id="19" idx="3"/>
          </p:cNvCxnSpPr>
          <p:nvPr/>
        </p:nvCxnSpPr>
        <p:spPr>
          <a:xfrm>
            <a:off x="3505144" y="6125221"/>
            <a:ext cx="1423505" cy="0"/>
          </a:xfrm>
          <a:prstGeom prst="straightConnector1">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3FE0CA6D-40E0-47CA-842C-7E6B10E29477}"/>
              </a:ext>
            </a:extLst>
          </p:cNvPr>
          <p:cNvGrpSpPr/>
          <p:nvPr/>
        </p:nvGrpSpPr>
        <p:grpSpPr>
          <a:xfrm>
            <a:off x="4928649" y="5451708"/>
            <a:ext cx="6425150" cy="1211351"/>
            <a:chOff x="4928649" y="5451708"/>
            <a:chExt cx="6425150" cy="1211351"/>
          </a:xfrm>
        </p:grpSpPr>
        <p:grpSp>
          <p:nvGrpSpPr>
            <p:cNvPr id="55" name="组合 54">
              <a:extLst>
                <a:ext uri="{FF2B5EF4-FFF2-40B4-BE49-F238E27FC236}">
                  <a16:creationId xmlns:a16="http://schemas.microsoft.com/office/drawing/2014/main" id="{078AB836-7C48-45EA-8B1E-A6A7905591DC}"/>
                </a:ext>
              </a:extLst>
            </p:cNvPr>
            <p:cNvGrpSpPr/>
            <p:nvPr/>
          </p:nvGrpSpPr>
          <p:grpSpPr>
            <a:xfrm>
              <a:off x="4928649" y="5451708"/>
              <a:ext cx="6425150" cy="1211351"/>
              <a:chOff x="4928649" y="5451708"/>
              <a:chExt cx="6425150" cy="1211351"/>
            </a:xfrm>
          </p:grpSpPr>
          <p:graphicFrame>
            <p:nvGraphicFramePr>
              <p:cNvPr id="46" name="对象 45">
                <a:extLst>
                  <a:ext uri="{FF2B5EF4-FFF2-40B4-BE49-F238E27FC236}">
                    <a16:creationId xmlns:a16="http://schemas.microsoft.com/office/drawing/2014/main" id="{8F70FE98-2330-4D09-8227-B940F66D7783}"/>
                  </a:ext>
                </a:extLst>
              </p:cNvPr>
              <p:cNvGraphicFramePr>
                <a:graphicFrameLocks noChangeAspect="1"/>
              </p:cNvGraphicFramePr>
              <p:nvPr>
                <p:extLst>
                  <p:ext uri="{D42A27DB-BD31-4B8C-83A1-F6EECF244321}">
                    <p14:modId xmlns:p14="http://schemas.microsoft.com/office/powerpoint/2010/main" val="2501961299"/>
                  </p:ext>
                </p:extLst>
              </p:nvPr>
            </p:nvGraphicFramePr>
            <p:xfrm>
              <a:off x="7775658" y="5476211"/>
              <a:ext cx="1476022" cy="357824"/>
            </p:xfrm>
            <a:graphic>
              <a:graphicData uri="http://schemas.openxmlformats.org/presentationml/2006/ole">
                <mc:AlternateContent xmlns:mc="http://schemas.openxmlformats.org/markup-compatibility/2006">
                  <mc:Choice xmlns:v="urn:schemas-microsoft-com:vml" Requires="v">
                    <p:oleObj spid="_x0000_s4143" name="Equation" r:id="rId7" imgW="838080" imgH="203040" progId="Equation.DSMT4">
                      <p:embed/>
                    </p:oleObj>
                  </mc:Choice>
                  <mc:Fallback>
                    <p:oleObj name="Equation" r:id="rId7" imgW="838080" imgH="203040" progId="Equation.DSMT4">
                      <p:embed/>
                      <p:pic>
                        <p:nvPicPr>
                          <p:cNvPr id="73" name="对象 72">
                            <a:extLst>
                              <a:ext uri="{FF2B5EF4-FFF2-40B4-BE49-F238E27FC236}">
                                <a16:creationId xmlns:a16="http://schemas.microsoft.com/office/drawing/2014/main" id="{FDB2995A-0695-45C4-AB1A-CA0C052FF1FA}"/>
                              </a:ext>
                            </a:extLst>
                          </p:cNvPr>
                          <p:cNvPicPr/>
                          <p:nvPr/>
                        </p:nvPicPr>
                        <p:blipFill>
                          <a:blip r:embed="rId8"/>
                          <a:stretch>
                            <a:fillRect/>
                          </a:stretch>
                        </p:blipFill>
                        <p:spPr>
                          <a:xfrm>
                            <a:off x="7775658" y="5476211"/>
                            <a:ext cx="1476022" cy="357824"/>
                          </a:xfrm>
                          <a:prstGeom prst="rect">
                            <a:avLst/>
                          </a:prstGeom>
                          <a:noFill/>
                          <a:ln w="12700">
                            <a:noFill/>
                          </a:ln>
                        </p:spPr>
                      </p:pic>
                    </p:oleObj>
                  </mc:Fallback>
                </mc:AlternateContent>
              </a:graphicData>
            </a:graphic>
          </p:graphicFrame>
          <p:sp>
            <p:nvSpPr>
              <p:cNvPr id="47" name="文本框 46">
                <a:extLst>
                  <a:ext uri="{FF2B5EF4-FFF2-40B4-BE49-F238E27FC236}">
                    <a16:creationId xmlns:a16="http://schemas.microsoft.com/office/drawing/2014/main" id="{869E4BB0-7424-4D23-BA4E-0E0E0F32C1E5}"/>
                  </a:ext>
                </a:extLst>
              </p:cNvPr>
              <p:cNvSpPr txBox="1"/>
              <p:nvPr/>
            </p:nvSpPr>
            <p:spPr>
              <a:xfrm>
                <a:off x="5014551" y="5502018"/>
                <a:ext cx="6339248" cy="369332"/>
              </a:xfrm>
              <a:prstGeom prst="rect">
                <a:avLst/>
              </a:prstGeom>
              <a:noFill/>
            </p:spPr>
            <p:txBody>
              <a:bodyPr wrap="square" rtlCol="0" anchor="t">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计算备选车辆的</a:t>
                </a:r>
                <a:r>
                  <a:rPr lang="en-US" altLang="zh-CN"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β</a:t>
                </a:r>
                <a:r>
                  <a:rPr lang="zh-CN" altLang="en-US"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，并按照                      度量值进行排序</a:t>
                </a:r>
              </a:p>
            </p:txBody>
          </p:sp>
          <p:sp>
            <p:nvSpPr>
              <p:cNvPr id="49" name="矩形 48">
                <a:extLst>
                  <a:ext uri="{FF2B5EF4-FFF2-40B4-BE49-F238E27FC236}">
                    <a16:creationId xmlns:a16="http://schemas.microsoft.com/office/drawing/2014/main" id="{37E2A5C6-9255-4441-929A-EEC97D3FF97A}"/>
                  </a:ext>
                </a:extLst>
              </p:cNvPr>
              <p:cNvSpPr/>
              <p:nvPr/>
            </p:nvSpPr>
            <p:spPr>
              <a:xfrm>
                <a:off x="4928649" y="5451708"/>
                <a:ext cx="6425150" cy="1211351"/>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a:extLst>
                <a:ext uri="{FF2B5EF4-FFF2-40B4-BE49-F238E27FC236}">
                  <a16:creationId xmlns:a16="http://schemas.microsoft.com/office/drawing/2014/main" id="{40D50DDE-7FAA-48FC-B2D2-D0277B3CB0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9010" y="5905334"/>
              <a:ext cx="5780211" cy="696658"/>
            </a:xfrm>
            <a:prstGeom prst="rect">
              <a:avLst/>
            </a:prstGeom>
          </p:spPr>
        </p:pic>
      </p:grpSp>
      <p:sp>
        <p:nvSpPr>
          <p:cNvPr id="15" name="灯片编号占位符 14">
            <a:extLst>
              <a:ext uri="{FF2B5EF4-FFF2-40B4-BE49-F238E27FC236}">
                <a16:creationId xmlns:a16="http://schemas.microsoft.com/office/drawing/2014/main" id="{CBCFE352-9F2C-4FFE-A02F-EFFD75BEDECC}"/>
              </a:ext>
            </a:extLst>
          </p:cNvPr>
          <p:cNvSpPr>
            <a:spLocks noGrp="1"/>
          </p:cNvSpPr>
          <p:nvPr>
            <p:ph type="sldNum" sz="quarter" idx="12"/>
          </p:nvPr>
        </p:nvSpPr>
        <p:spPr/>
        <p:txBody>
          <a:bodyPr/>
          <a:lstStyle/>
          <a:p>
            <a:fld id="{6E01D492-AE8A-4C38-A46F-D034B97BEDC2}" type="slidenum">
              <a:rPr lang="zh-CN" altLang="en-US" smtClean="0"/>
              <a:t>15</a:t>
            </a:fld>
            <a:endParaRPr lang="zh-CN" altLang="en-US"/>
          </a:p>
        </p:txBody>
      </p:sp>
    </p:spTree>
    <p:extLst>
      <p:ext uri="{BB962C8B-B14F-4D97-AF65-F5344CB8AC3E}">
        <p14:creationId xmlns:p14="http://schemas.microsoft.com/office/powerpoint/2010/main" val="222846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线路分布问题</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p:txBody>
      </p:sp>
      <p:sp>
        <p:nvSpPr>
          <p:cNvPr id="5" name="文本框 4">
            <a:extLst>
              <a:ext uri="{FF2B5EF4-FFF2-40B4-BE49-F238E27FC236}">
                <a16:creationId xmlns:a16="http://schemas.microsoft.com/office/drawing/2014/main" id="{370ADEA4-5065-4245-9C2F-88FF09FA1F2F}"/>
              </a:ext>
            </a:extLst>
          </p:cNvPr>
          <p:cNvSpPr txBox="1"/>
          <p:nvPr/>
        </p:nvSpPr>
        <p:spPr>
          <a:xfrm>
            <a:off x="4569912" y="2289031"/>
            <a:ext cx="3052177"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线路推荐度度量指标</a:t>
            </a:r>
          </a:p>
        </p:txBody>
      </p:sp>
      <p:sp>
        <p:nvSpPr>
          <p:cNvPr id="7" name="矩形 6">
            <a:extLst>
              <a:ext uri="{FF2B5EF4-FFF2-40B4-BE49-F238E27FC236}">
                <a16:creationId xmlns:a16="http://schemas.microsoft.com/office/drawing/2014/main" id="{075A7834-1028-4DE0-9720-13CFFDF7F6C2}"/>
              </a:ext>
            </a:extLst>
          </p:cNvPr>
          <p:cNvSpPr/>
          <p:nvPr/>
        </p:nvSpPr>
        <p:spPr>
          <a:xfrm>
            <a:off x="838200" y="3993665"/>
            <a:ext cx="3249706" cy="234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E93D967-8BB8-4707-A8F3-541BF7CCFEEA}"/>
              </a:ext>
            </a:extLst>
          </p:cNvPr>
          <p:cNvSpPr/>
          <p:nvPr/>
        </p:nvSpPr>
        <p:spPr>
          <a:xfrm>
            <a:off x="2383334" y="3649617"/>
            <a:ext cx="1489419"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8B0FB606-8A0D-40EB-AEE5-898E228A0510}"/>
                  </a:ext>
                </a:extLst>
              </p:cNvPr>
              <p:cNvSpPr txBox="1"/>
              <p:nvPr/>
            </p:nvSpPr>
            <p:spPr>
              <a:xfrm>
                <a:off x="2724150" y="3724275"/>
                <a:ext cx="793716" cy="44767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altLang="zh-CN" i="1">
                          <a:solidFill>
                            <a:srgbClr val="000000"/>
                          </a:solidFill>
                          <a:latin typeface="Cambria Math" panose="02040503050406030204" pitchFamily="18" charset="0"/>
                        </a:rPr>
                        <m:t>hot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9" name="对象 8">
                <a:extLst>
                  <a:ext uri="{FF2B5EF4-FFF2-40B4-BE49-F238E27FC236}">
                    <a16:creationId xmlns:a16="http://schemas.microsoft.com/office/drawing/2014/main" id="{8B0FB606-8A0D-40EB-AEE5-898E228A0510}"/>
                  </a:ext>
                </a:extLst>
              </p:cNvPr>
              <p:cNvSpPr txBox="1">
                <a:spLocks noRot="1" noChangeAspect="1" noMove="1" noResize="1" noEditPoints="1" noAdjustHandles="1" noChangeArrowheads="1" noChangeShapeType="1" noTextEdit="1"/>
              </p:cNvSpPr>
              <p:nvPr/>
            </p:nvSpPr>
            <p:spPr>
              <a:xfrm>
                <a:off x="2724150" y="3724275"/>
                <a:ext cx="793716" cy="447675"/>
              </a:xfrm>
              <a:prstGeom prst="rect">
                <a:avLst/>
              </a:prstGeom>
              <a:blipFill>
                <a:blip r:embed="rId4"/>
                <a:stretch>
                  <a:fillRect r="-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D07AF31-78AE-47C0-9C8F-667713540081}"/>
                  </a:ext>
                </a:extLst>
              </p:cNvPr>
              <p:cNvSpPr txBox="1"/>
              <p:nvPr/>
            </p:nvSpPr>
            <p:spPr>
              <a:xfrm>
                <a:off x="838200" y="4423646"/>
                <a:ext cx="3481898" cy="2569486"/>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路线热门度</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ü"/>
                </a:pPr>
                <a:r>
                  <a:rPr lang="en-US" altLang="zh-CN" b="1" dirty="0">
                    <a:solidFill>
                      <a:schemeClr val="accent1">
                        <a:lumMod val="50000"/>
                      </a:schemeClr>
                    </a:solidFill>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sz="1600" b="0" i="0">
                        <a:solidFill>
                          <a:sysClr val="windowText" lastClr="000000"/>
                        </a:solidFill>
                        <a:latin typeface="Cambria Math" panose="02040503050406030204" pitchFamily="18" charset="0"/>
                      </a:rPr>
                      <m:t>hot</m:t>
                    </m:r>
                    <m:r>
                      <a:rPr lang="en-US" altLang="zh-CN" sz="1600" b="1" i="0" smtClean="0">
                        <a:solidFill>
                          <a:sysClr val="windowText" lastClr="000000"/>
                        </a:solidFill>
                        <a:latin typeface="Cambria Math" panose="02040503050406030204" pitchFamily="18" charset="0"/>
                      </a:rPr>
                      <m:t>(</m:t>
                    </m:r>
                    <m:r>
                      <a:rPr lang="en-US" altLang="zh-CN" sz="1600" b="0" i="1" smtClean="0">
                        <a:solidFill>
                          <a:sysClr val="windowText" lastClr="000000"/>
                        </a:solidFill>
                        <a:latin typeface="Cambria Math" panose="02040503050406030204" pitchFamily="18" charset="0"/>
                      </a:rPr>
                      <m:t>𝑋</m:t>
                    </m:r>
                    <m:r>
                      <a:rPr lang="en-US" altLang="zh-CN" sz="1600" b="1" i="0" smtClean="0">
                        <a:solidFill>
                          <a:sysClr val="windowText" lastClr="000000"/>
                        </a:solidFill>
                        <a:latin typeface="Cambria Math" panose="02040503050406030204" pitchFamily="18" charset="0"/>
                      </a:rPr>
                      <m:t>)</m:t>
                    </m:r>
                    <m:r>
                      <a:rPr lang="en-US" altLang="zh-CN" sz="1600" b="1">
                        <a:solidFill>
                          <a:sysClr val="windowText" lastClr="000000"/>
                        </a:solidFill>
                        <a:latin typeface="Cambria Math" panose="02040503050406030204" pitchFamily="18" charset="0"/>
                      </a:rPr>
                      <m:t>=</m:t>
                    </m:r>
                  </m:oMath>
                </a14:m>
                <a:endParaRPr lang="en-US" altLang="zh-CN" sz="1600" b="1" dirty="0">
                  <a:solidFill>
                    <a:sysClr val="windowText" lastClr="000000"/>
                  </a:solidFill>
                </a:endParaRPr>
              </a:p>
              <a:p>
                <a:pPr lvl="0" indent="266700" algn="ctr">
                  <a:lnSpc>
                    <a:spcPct val="140000"/>
                  </a:lnSpc>
                </a:pPr>
                <a14:m>
                  <m:oMathPara xmlns:m="http://schemas.openxmlformats.org/officeDocument/2006/math">
                    <m:oMathParaPr>
                      <m:jc m:val="centerGroup"/>
                    </m:oMathParaPr>
                    <m:oMath xmlns:m="http://schemas.openxmlformats.org/officeDocument/2006/math">
                      <m:r>
                        <a:rPr lang="en-US" altLang="zh-CN" sz="1600" b="1">
                          <a:solidFill>
                            <a:sysClr val="windowText" lastClr="000000"/>
                          </a:solidFill>
                          <a:latin typeface="Cambria Math" panose="02040503050406030204" pitchFamily="18" charset="0"/>
                        </a:rPr>
                        <m:t>𝑠𝑖𝑔𝑚𝑜𝑖𝑑</m:t>
                      </m:r>
                      <m:r>
                        <a:rPr lang="en-US" altLang="zh-CN" sz="1600" b="1">
                          <a:solidFill>
                            <a:sysClr val="windowText" lastClr="000000"/>
                          </a:solidFill>
                          <a:latin typeface="Cambria Math" panose="02040503050406030204" pitchFamily="18" charset="0"/>
                        </a:rPr>
                        <m:t>(</m:t>
                      </m:r>
                      <m:r>
                        <a:rPr lang="en-US" altLang="zh-CN" sz="1600" b="1">
                          <a:solidFill>
                            <a:sysClr val="windowText" lastClr="000000"/>
                          </a:solidFill>
                          <a:latin typeface="Cambria Math" panose="02040503050406030204" pitchFamily="18" charset="0"/>
                        </a:rPr>
                        <m:t>𝑡𝑡𝑡</m:t>
                      </m:r>
                      <m:r>
                        <a:rPr lang="en-US" altLang="zh-CN" sz="1600" b="1">
                          <a:solidFill>
                            <a:sysClr val="windowText" lastClr="000000"/>
                          </a:solidFill>
                          <a:latin typeface="Cambria Math" panose="02040503050406030204" pitchFamily="18" charset="0"/>
                        </a:rPr>
                        <m:t>−0.5∗</m:t>
                      </m:r>
                      <m:r>
                        <m:rPr>
                          <m:sty m:val="p"/>
                        </m:rPr>
                        <a:rPr lang="en-US" altLang="zh-CN" sz="1600" b="1">
                          <a:solidFill>
                            <a:sysClr val="windowText" lastClr="000000"/>
                          </a:solidFill>
                          <a:latin typeface="Cambria Math" panose="02040503050406030204" pitchFamily="18" charset="0"/>
                        </a:rPr>
                        <m:t>max</m:t>
                      </m:r>
                      <m:r>
                        <a:rPr lang="en-US" altLang="zh-CN" sz="1600" b="1">
                          <a:solidFill>
                            <a:sysClr val="windowText" lastClr="000000"/>
                          </a:solidFill>
                          <a:latin typeface="Cambria Math" panose="02040503050406030204" pitchFamily="18" charset="0"/>
                        </a:rPr>
                        <m:t>(</m:t>
                      </m:r>
                      <m:r>
                        <a:rPr lang="en-US" altLang="zh-CN" sz="1600" b="1">
                          <a:solidFill>
                            <a:sysClr val="windowText" lastClr="000000"/>
                          </a:solidFill>
                          <a:latin typeface="Cambria Math" panose="02040503050406030204" pitchFamily="18" charset="0"/>
                        </a:rPr>
                        <m:t>𝑡𝑡𝑡</m:t>
                      </m:r>
                      <m:r>
                        <a:rPr lang="en-US" altLang="zh-CN" sz="1600" b="1">
                          <a:solidFill>
                            <a:sysClr val="windowText" lastClr="000000"/>
                          </a:solidFill>
                          <a:latin typeface="Cambria Math" panose="02040503050406030204" pitchFamily="18" charset="0"/>
                        </a:rPr>
                        <m:t>))</m:t>
                      </m:r>
                    </m:oMath>
                  </m:oMathPara>
                </a14:m>
                <a:endParaRPr lang="zh-CN" altLang="en-US" sz="1600" b="1" dirty="0">
                  <a:solidFill>
                    <a:sysClr val="windowText" lastClr="000000"/>
                  </a:solidFill>
                  <a:latin typeface="Times New Roman" panose="02020603050405020304" pitchFamily="18" charset="0"/>
                  <a:ea typeface="宋体" panose="02010600030101010101" pitchFamily="2" charset="-122"/>
                  <a:cs typeface="Times New Roman (Body CS)"/>
                </a:endParaRPr>
              </a:p>
              <a:p>
                <a:pPr marL="285750" indent="-285750">
                  <a:lnSpc>
                    <a:spcPct val="200000"/>
                  </a:lnSpc>
                  <a:buFont typeface="Wingdings" panose="05000000000000000000" pitchFamily="2" charset="2"/>
                  <a:buChar char="ü"/>
                </a:pPr>
                <a:endParaRPr lang="en-US" altLang="zh-CN" i="1" dirty="0">
                  <a:latin typeface="Cambria Math" panose="02040503050406030204" pitchFamily="18" charset="0"/>
                  <a:ea typeface="Cambria Math" panose="02040503050406030204" pitchFamily="18" charset="0"/>
                </a:endParaRPr>
              </a:p>
              <a:p>
                <a:pPr marL="285750" indent="-285750">
                  <a:lnSpc>
                    <a:spcPct val="200000"/>
                  </a:lnSpc>
                  <a:buFont typeface="Wingdings" panose="05000000000000000000" pitchFamily="2" charset="2"/>
                  <a:buChar char="ü"/>
                </a:pP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9D07AF31-78AE-47C0-9C8F-667713540081}"/>
                  </a:ext>
                </a:extLst>
              </p:cNvPr>
              <p:cNvSpPr txBox="1">
                <a:spLocks noRot="1" noChangeAspect="1" noMove="1" noResize="1" noEditPoints="1" noAdjustHandles="1" noChangeArrowheads="1" noChangeShapeType="1" noTextEdit="1"/>
              </p:cNvSpPr>
              <p:nvPr/>
            </p:nvSpPr>
            <p:spPr>
              <a:xfrm>
                <a:off x="838200" y="4423646"/>
                <a:ext cx="3481898" cy="2569486"/>
              </a:xfrm>
              <a:prstGeom prst="rect">
                <a:avLst/>
              </a:prstGeom>
              <a:blipFill>
                <a:blip r:embed="rId5"/>
                <a:stretch>
                  <a:fillRect l="-1226"/>
                </a:stretch>
              </a:blipFill>
            </p:spPr>
            <p:txBody>
              <a:bodyPr/>
              <a:lstStyle/>
              <a:p>
                <a:r>
                  <a:rPr lang="zh-CN" altLang="en-US">
                    <a:noFill/>
                  </a:rPr>
                  <a:t> </a:t>
                </a:r>
              </a:p>
            </p:txBody>
          </p:sp>
        </mc:Fallback>
      </mc:AlternateContent>
      <p:pic>
        <p:nvPicPr>
          <p:cNvPr id="18" name="图形 17">
            <a:extLst>
              <a:ext uri="{FF2B5EF4-FFF2-40B4-BE49-F238E27FC236}">
                <a16:creationId xmlns:a16="http://schemas.microsoft.com/office/drawing/2014/main" id="{0470BDBC-2C3C-4DC4-9117-ED6D9C236C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3773" y="3649617"/>
            <a:ext cx="654471" cy="654471"/>
          </a:xfrm>
          <a:prstGeom prst="rect">
            <a:avLst/>
          </a:prstGeom>
        </p:spPr>
      </p:pic>
      <p:pic>
        <p:nvPicPr>
          <p:cNvPr id="20" name="图形 19">
            <a:extLst>
              <a:ext uri="{FF2B5EF4-FFF2-40B4-BE49-F238E27FC236}">
                <a16:creationId xmlns:a16="http://schemas.microsoft.com/office/drawing/2014/main" id="{151ABBEB-698B-458B-96BF-C2F23F61AA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92016" y="3594364"/>
            <a:ext cx="669695" cy="669695"/>
          </a:xfrm>
          <a:prstGeom prst="rect">
            <a:avLst/>
          </a:prstGeom>
        </p:spPr>
      </p:pic>
      <p:sp>
        <p:nvSpPr>
          <p:cNvPr id="26" name="矩形 25">
            <a:extLst>
              <a:ext uri="{FF2B5EF4-FFF2-40B4-BE49-F238E27FC236}">
                <a16:creationId xmlns:a16="http://schemas.microsoft.com/office/drawing/2014/main" id="{821BBAE0-AB96-4ECF-974C-60219D07A82D}"/>
              </a:ext>
            </a:extLst>
          </p:cNvPr>
          <p:cNvSpPr/>
          <p:nvPr/>
        </p:nvSpPr>
        <p:spPr>
          <a:xfrm>
            <a:off x="4569912" y="3993665"/>
            <a:ext cx="3249706" cy="234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4228CEEE-A6B7-433B-A0F8-F1E443096080}"/>
              </a:ext>
            </a:extLst>
          </p:cNvPr>
          <p:cNvSpPr/>
          <p:nvPr/>
        </p:nvSpPr>
        <p:spPr>
          <a:xfrm>
            <a:off x="5793422" y="3649617"/>
            <a:ext cx="1811043"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28" name="对象 27">
            <a:extLst>
              <a:ext uri="{FF2B5EF4-FFF2-40B4-BE49-F238E27FC236}">
                <a16:creationId xmlns:a16="http://schemas.microsoft.com/office/drawing/2014/main" id="{A3CAE2B8-6CFF-43AA-9AAA-D1B2EFE22ED3}"/>
              </a:ext>
            </a:extLst>
          </p:cNvPr>
          <p:cNvGraphicFramePr>
            <a:graphicFrameLocks noChangeAspect="1"/>
          </p:cNvGraphicFramePr>
          <p:nvPr>
            <p:extLst>
              <p:ext uri="{D42A27DB-BD31-4B8C-83A1-F6EECF244321}">
                <p14:modId xmlns:p14="http://schemas.microsoft.com/office/powerpoint/2010/main" val="1058984059"/>
              </p:ext>
            </p:extLst>
          </p:nvPr>
        </p:nvGraphicFramePr>
        <p:xfrm>
          <a:off x="5982910" y="3748881"/>
          <a:ext cx="1370013" cy="398462"/>
        </p:xfrm>
        <a:graphic>
          <a:graphicData uri="http://schemas.openxmlformats.org/presentationml/2006/ole">
            <mc:AlternateContent xmlns:mc="http://schemas.openxmlformats.org/markup-compatibility/2006">
              <mc:Choice xmlns:v="urn:schemas-microsoft-com:vml" Requires="v">
                <p:oleObj spid="_x0000_s5281" name="Equation" r:id="rId10" imgW="914400" imgH="203040" progId="Equation.DSMT4">
                  <p:embed/>
                </p:oleObj>
              </mc:Choice>
              <mc:Fallback>
                <p:oleObj name="Equation" r:id="rId10" imgW="914400" imgH="203040" progId="Equation.DSMT4">
                  <p:embed/>
                  <p:pic>
                    <p:nvPicPr>
                      <p:cNvPr id="9" name="对象 8">
                        <a:extLst>
                          <a:ext uri="{FF2B5EF4-FFF2-40B4-BE49-F238E27FC236}">
                            <a16:creationId xmlns:a16="http://schemas.microsoft.com/office/drawing/2014/main" id="{8B0FB606-8A0D-40EB-AEE5-898E228A0510}"/>
                          </a:ext>
                        </a:extLst>
                      </p:cNvPr>
                      <p:cNvPicPr/>
                      <p:nvPr/>
                    </p:nvPicPr>
                    <p:blipFill>
                      <a:blip r:embed="rId11"/>
                      <a:stretch>
                        <a:fillRect/>
                      </a:stretch>
                    </p:blipFill>
                    <p:spPr>
                      <a:xfrm>
                        <a:off x="5982910" y="3748881"/>
                        <a:ext cx="1370013" cy="3984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9BE2B36-C33E-4957-A91F-D24760136D2B}"/>
                  </a:ext>
                </a:extLst>
              </p:cNvPr>
              <p:cNvSpPr txBox="1"/>
              <p:nvPr/>
            </p:nvSpPr>
            <p:spPr>
              <a:xfrm>
                <a:off x="4569912" y="4423646"/>
                <a:ext cx="3249706" cy="1339534"/>
              </a:xfrm>
              <a:prstGeom prst="rect">
                <a:avLst/>
              </a:prstGeom>
              <a:noFill/>
            </p:spPr>
            <p:txBody>
              <a:bodyPr wrap="square" rtlCol="0">
                <a:spAutoFit/>
              </a:bodyPr>
              <a:lstStyle/>
              <a:p>
                <a:pPr marL="285750" indent="-285750">
                  <a:buFont typeface="Wingdings" panose="05000000000000000000" pitchFamily="2" charset="2"/>
                  <a:buChar char="ü"/>
                </a:pP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路线流行度</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P</m:t>
                    </m:r>
                    <m:r>
                      <m:rPr>
                        <m:sty m:val="p"/>
                      </m:rPr>
                      <a:rPr lang="en-US" altLang="zh-CN" b="0" i="0" smtClean="0">
                        <a:solidFill>
                          <a:schemeClr val="tx1"/>
                        </a:solidFill>
                        <a:latin typeface="Cambria Math" panose="02040503050406030204" pitchFamily="18" charset="0"/>
                        <a:ea typeface="微软雅黑" panose="020B0503020204020204" pitchFamily="34" charset="-122"/>
                      </a:rPr>
                      <m:t>ercentage</m:t>
                    </m:r>
                    <m:d>
                      <m:dPr>
                        <m:ctrlPr>
                          <a:rPr lang="en-US" altLang="zh-CN" i="1" smtClean="0">
                            <a:solidFill>
                              <a:schemeClr val="tx1"/>
                            </a:solidFill>
                            <a:latin typeface="Cambria Math" panose="02040503050406030204" pitchFamily="18" charset="0"/>
                            <a:ea typeface="微软雅黑" panose="020B0503020204020204" pitchFamily="34" charset="-122"/>
                          </a:rPr>
                        </m:ctrlPr>
                      </m:dPr>
                      <m:e>
                        <m:r>
                          <a:rPr lang="en-US" altLang="zh-CN" b="0" i="1" smtClean="0">
                            <a:solidFill>
                              <a:schemeClr val="tx1"/>
                            </a:solidFill>
                            <a:latin typeface="Cambria Math" panose="02040503050406030204" pitchFamily="18" charset="0"/>
                            <a:ea typeface="微软雅黑" panose="020B0503020204020204" pitchFamily="34" charset="-122"/>
                          </a:rPr>
                          <m:t>𝑋</m:t>
                        </m:r>
                      </m:e>
                    </m:d>
                    <m:r>
                      <a:rPr lang="en-US" altLang="zh-CN" b="0" i="1" smtClean="0">
                        <a:solidFill>
                          <a:schemeClr val="tx1"/>
                        </a:solidFill>
                        <a:latin typeface="Cambria Math" panose="02040503050406030204" pitchFamily="18" charset="0"/>
                        <a:ea typeface="微软雅黑" panose="020B0503020204020204" pitchFamily="34" charset="-122"/>
                      </a:rPr>
                      <m:t>= </m:t>
                    </m:r>
                    <m:f>
                      <m:fPr>
                        <m:ctrlPr>
                          <a:rPr lang="en-US" altLang="zh-CN" i="1" smtClean="0">
                            <a:solidFill>
                              <a:schemeClr val="tx1"/>
                            </a:solidFill>
                            <a:latin typeface="Cambria Math" panose="02040503050406030204" pitchFamily="18" charset="0"/>
                            <a:ea typeface="微软雅黑" panose="020B0503020204020204" pitchFamily="34" charset="-122"/>
                          </a:rPr>
                        </m:ctrlPr>
                      </m:fPr>
                      <m:num>
                        <m:r>
                          <a:rPr lang="en-US" altLang="zh-CN" b="0" i="1" smtClean="0">
                            <a:solidFill>
                              <a:schemeClr val="tx1"/>
                            </a:solidFill>
                            <a:latin typeface="Cambria Math" panose="02040503050406030204" pitchFamily="18" charset="0"/>
                            <a:ea typeface="微软雅黑" panose="020B0503020204020204" pitchFamily="34" charset="-122"/>
                          </a:rPr>
                          <m:t>𝑥</m:t>
                        </m:r>
                      </m:num>
                      <m:den>
                        <m:r>
                          <a:rPr lang="en-US" altLang="zh-CN" b="0" i="1" smtClean="0">
                            <a:solidFill>
                              <a:schemeClr val="tx1"/>
                            </a:solidFill>
                            <a:latin typeface="Cambria Math" panose="02040503050406030204" pitchFamily="18" charset="0"/>
                            <a:ea typeface="微软雅黑" panose="020B0503020204020204" pitchFamily="34" charset="-122"/>
                          </a:rPr>
                          <m:t>𝑥</m:t>
                        </m:r>
                        <m:r>
                          <a:rPr lang="en-US" altLang="zh-CN" b="0" i="1" smtClean="0">
                            <a:solidFill>
                              <a:schemeClr val="tx1"/>
                            </a:solidFill>
                            <a:latin typeface="Cambria Math" panose="02040503050406030204" pitchFamily="18" charset="0"/>
                            <a:ea typeface="微软雅黑" panose="020B0503020204020204" pitchFamily="34" charset="-122"/>
                          </a:rPr>
                          <m:t>+</m:t>
                        </m:r>
                        <m:r>
                          <a:rPr lang="en-US" altLang="zh-CN" b="0" i="1" smtClean="0">
                            <a:solidFill>
                              <a:schemeClr val="tx1"/>
                            </a:solidFill>
                            <a:latin typeface="Cambria Math" panose="02040503050406030204" pitchFamily="18" charset="0"/>
                            <a:ea typeface="微软雅黑" panose="020B0503020204020204" pitchFamily="34" charset="-122"/>
                          </a:rPr>
                          <m:t>𝑦</m:t>
                        </m:r>
                        <m:r>
                          <a:rPr lang="en-US" altLang="zh-CN" b="0" i="1" smtClean="0">
                            <a:solidFill>
                              <a:schemeClr val="tx1"/>
                            </a:solidFill>
                            <a:latin typeface="Cambria Math" panose="02040503050406030204" pitchFamily="18" charset="0"/>
                            <a:ea typeface="微软雅黑" panose="020B0503020204020204" pitchFamily="34" charset="-122"/>
                          </a:rPr>
                          <m:t>+</m:t>
                        </m:r>
                        <m:r>
                          <a:rPr lang="en-US" altLang="zh-CN" b="0" i="1" smtClean="0">
                            <a:solidFill>
                              <a:schemeClr val="tx1"/>
                            </a:solidFill>
                            <a:latin typeface="Cambria Math" panose="02040503050406030204" pitchFamily="18" charset="0"/>
                            <a:ea typeface="微软雅黑" panose="020B0503020204020204" pitchFamily="34" charset="-122"/>
                          </a:rPr>
                          <m:t>𝑧</m:t>
                        </m:r>
                      </m:den>
                    </m:f>
                  </m:oMath>
                </a14:m>
                <a:endParaRPr lang="en-US" altLang="zh-CN"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9" name="文本框 28">
                <a:extLst>
                  <a:ext uri="{FF2B5EF4-FFF2-40B4-BE49-F238E27FC236}">
                    <a16:creationId xmlns:a16="http://schemas.microsoft.com/office/drawing/2014/main" id="{89BE2B36-C33E-4957-A91F-D24760136D2B}"/>
                  </a:ext>
                </a:extLst>
              </p:cNvPr>
              <p:cNvSpPr txBox="1">
                <a:spLocks noRot="1" noChangeAspect="1" noMove="1" noResize="1" noEditPoints="1" noAdjustHandles="1" noChangeArrowheads="1" noChangeShapeType="1" noTextEdit="1"/>
              </p:cNvSpPr>
              <p:nvPr/>
            </p:nvSpPr>
            <p:spPr>
              <a:xfrm>
                <a:off x="4569912" y="4423646"/>
                <a:ext cx="3249706" cy="1339534"/>
              </a:xfrm>
              <a:prstGeom prst="rect">
                <a:avLst/>
              </a:prstGeom>
              <a:blipFill>
                <a:blip r:embed="rId12"/>
                <a:stretch>
                  <a:fillRect l="-1313"/>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67DF4553-370F-426C-872F-4FFAB3A2D784}"/>
              </a:ext>
            </a:extLst>
          </p:cNvPr>
          <p:cNvSpPr/>
          <p:nvPr/>
        </p:nvSpPr>
        <p:spPr>
          <a:xfrm>
            <a:off x="8353908" y="3993665"/>
            <a:ext cx="3249706" cy="234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3069835-B771-4591-A982-9651EFD11656}"/>
              </a:ext>
            </a:extLst>
          </p:cNvPr>
          <p:cNvSpPr/>
          <p:nvPr/>
        </p:nvSpPr>
        <p:spPr>
          <a:xfrm>
            <a:off x="9122418" y="3649617"/>
            <a:ext cx="2266044"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33" name="对象 32">
                <a:extLst>
                  <a:ext uri="{FF2B5EF4-FFF2-40B4-BE49-F238E27FC236}">
                    <a16:creationId xmlns:a16="http://schemas.microsoft.com/office/drawing/2014/main" id="{A2BB7D1E-C66A-4855-834B-AA949D5C49C8}"/>
                  </a:ext>
                </a:extLst>
              </p:cNvPr>
              <p:cNvSpPr txBox="1"/>
              <p:nvPr/>
            </p:nvSpPr>
            <p:spPr>
              <a:xfrm>
                <a:off x="9587679" y="3733197"/>
                <a:ext cx="1450517" cy="414146"/>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altLang="zh-CN" i="1">
                          <a:solidFill>
                            <a:srgbClr val="000000"/>
                          </a:solidFill>
                          <a:latin typeface="Cambria Math" panose="02040503050406030204" pitchFamily="18" charset="0"/>
                        </a:rPr>
                        <m:t>short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 name="对象 32">
                <a:extLst>
                  <a:ext uri="{FF2B5EF4-FFF2-40B4-BE49-F238E27FC236}">
                    <a16:creationId xmlns:a16="http://schemas.microsoft.com/office/drawing/2014/main" id="{A2BB7D1E-C66A-4855-834B-AA949D5C49C8}"/>
                  </a:ext>
                </a:extLst>
              </p:cNvPr>
              <p:cNvSpPr txBox="1">
                <a:spLocks noRot="1" noChangeAspect="1" noMove="1" noResize="1" noEditPoints="1" noAdjustHandles="1" noChangeArrowheads="1" noChangeShapeType="1" noTextEdit="1"/>
              </p:cNvSpPr>
              <p:nvPr/>
            </p:nvSpPr>
            <p:spPr>
              <a:xfrm>
                <a:off x="9587679" y="3733197"/>
                <a:ext cx="1450517" cy="414146"/>
              </a:xfrm>
              <a:prstGeom prst="rect">
                <a:avLst/>
              </a:prstGeom>
              <a:blipFill>
                <a:blip r:embed="rId13"/>
                <a:stretch>
                  <a:fillRect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0934A8D-0CB5-4FE0-AEF6-922CFF39DF32}"/>
                  </a:ext>
                </a:extLst>
              </p:cNvPr>
              <p:cNvSpPr txBox="1"/>
              <p:nvPr/>
            </p:nvSpPr>
            <p:spPr>
              <a:xfrm>
                <a:off x="8353907" y="4423646"/>
                <a:ext cx="3401317" cy="1654556"/>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路线长度度量</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14:m>
                  <m:oMath xmlns:m="http://schemas.openxmlformats.org/officeDocument/2006/math">
                    <m:r>
                      <m:rPr>
                        <m:sty m:val="p"/>
                      </m:rPr>
                      <a:rPr lang="en-US" altLang="zh-CN" sz="1400">
                        <a:latin typeface="Cambria Math" panose="02040503050406030204" pitchFamily="18" charset="0"/>
                      </a:rPr>
                      <m:t>short</m:t>
                    </m:r>
                    <m:d>
                      <m:dPr>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rPr>
                          <m:t>X</m:t>
                        </m:r>
                      </m:e>
                    </m:d>
                    <m:r>
                      <a:rPr lang="en-US" altLang="zh-CN" sz="1400">
                        <a:latin typeface="Cambria Math" panose="02040503050406030204" pitchFamily="18" charset="0"/>
                      </a:rPr>
                      <m:t>=</m:t>
                    </m:r>
                    <m:d>
                      <m:dPr>
                        <m:begChr m:val="{"/>
                        <m:endChr m:val=""/>
                        <m:ctrlPr>
                          <a:rPr lang="zh-CN" altLang="zh-CN" sz="1400" i="1">
                            <a:latin typeface="Cambria Math" panose="02040503050406030204" pitchFamily="18" charset="0"/>
                          </a:rPr>
                        </m:ctrlPr>
                      </m:dPr>
                      <m:e>
                        <m:eqArr>
                          <m:eqArrPr>
                            <m:ctrlPr>
                              <a:rPr lang="zh-CN" altLang="zh-CN" sz="1400" i="1">
                                <a:latin typeface="Cambria Math" panose="02040503050406030204" pitchFamily="18" charset="0"/>
                              </a:rPr>
                            </m:ctrlPr>
                          </m:eqArrPr>
                          <m:e>
                            <m:r>
                              <a:rPr lang="en-US" altLang="zh-CN" sz="1400" i="1">
                                <a:latin typeface="Cambria Math" panose="02040503050406030204" pitchFamily="18" charset="0"/>
                              </a:rPr>
                              <m:t>𝑠𝑖𝑔𝑚𝑜𝑖𝑑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𝑑𝑖𝑠𝑡𝑎𝑛𝑐𝑒</m:t>
                                    </m:r>
                                    <m:r>
                                      <a:rPr lang="en-US" altLang="zh-CN" sz="1400" i="1">
                                        <a:latin typeface="Cambria Math" panose="02040503050406030204" pitchFamily="18" charset="0"/>
                                      </a:rPr>
                                      <m:t>−</m:t>
                                    </m:r>
                                    <m:r>
                                      <a:rPr lang="en-US" altLang="zh-CN" sz="1400" i="1">
                                        <a:latin typeface="Cambria Math" panose="02040503050406030204" pitchFamily="18" charset="0"/>
                                      </a:rPr>
                                      <m:t>𝜇</m:t>
                                    </m:r>
                                  </m:num>
                                  <m:den>
                                    <m:r>
                                      <a:rPr lang="en-US" altLang="zh-CN" sz="1400" i="1">
                                        <a:latin typeface="Cambria Math" panose="02040503050406030204" pitchFamily="18" charset="0"/>
                                      </a:rPr>
                                      <m:t>𝜎</m:t>
                                    </m:r>
                                  </m:den>
                                </m:f>
                              </m:e>
                            </m:d>
                            <m:r>
                              <a:rPr lang="en-US" altLang="zh-CN" sz="1400">
                                <a:latin typeface="Cambria Math" panose="02040503050406030204" pitchFamily="18" charset="0"/>
                              </a:rPr>
                              <m:t>，</m:t>
                            </m:r>
                          </m:e>
                          <m:e>
                            <m:r>
                              <m:rPr>
                                <m:sty m:val="p"/>
                              </m:rPr>
                              <a:rPr lang="en-US" altLang="zh-CN" sz="1400" b="0" i="0" smtClean="0">
                                <a:latin typeface="Cambria Math" panose="02040503050406030204" pitchFamily="18" charset="0"/>
                              </a:rPr>
                              <m:t>if</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N</m:t>
                            </m:r>
                            <m:r>
                              <a:rPr lang="en-US" altLang="zh-CN" sz="1400" b="0" i="0" smtClean="0">
                                <a:latin typeface="Cambria Math" panose="02040503050406030204" pitchFamily="18" charset="0"/>
                              </a:rPr>
                              <m:t>&gt;1</m:t>
                            </m:r>
                          </m:e>
                          <m:e>
                            <m:r>
                              <a:rPr lang="en-US" altLang="zh-CN" sz="1400" i="1">
                                <a:latin typeface="Cambria Math" panose="02040503050406030204" pitchFamily="18" charset="0"/>
                              </a:rPr>
                              <m:t>1</m:t>
                            </m:r>
                            <m:r>
                              <a:rPr lang="en-US" altLang="zh-CN" sz="1400">
                                <a:latin typeface="Cambria Math" panose="02040503050406030204" pitchFamily="18" charset="0"/>
                              </a:rPr>
                              <m:t>, </m:t>
                            </m:r>
                            <m:r>
                              <a:rPr lang="en-US" altLang="zh-CN" sz="1400" b="0" i="1" smtClean="0">
                                <a:latin typeface="Cambria Math" panose="02040503050406030204" pitchFamily="18" charset="0"/>
                              </a:rPr>
                              <m:t>  </m:t>
                            </m:r>
                            <m:r>
                              <m:rPr>
                                <m:sty m:val="p"/>
                              </m:rPr>
                              <a:rPr lang="en-US" altLang="zh-CN" sz="1400" b="0" i="0" smtClean="0">
                                <a:latin typeface="Cambria Math" panose="02040503050406030204" pitchFamily="18" charset="0"/>
                              </a:rPr>
                              <m:t>if</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N</m:t>
                            </m:r>
                            <m:r>
                              <a:rPr lang="en-US" altLang="zh-CN" sz="1400" b="0" i="0" smtClean="0">
                                <a:latin typeface="Cambria Math" panose="02040503050406030204" pitchFamily="18" charset="0"/>
                              </a:rPr>
                              <m:t>=</m:t>
                            </m:r>
                            <m:r>
                              <a:rPr lang="en-US" altLang="zh-CN" sz="1400" b="0" i="1" smtClean="0">
                                <a:latin typeface="Cambria Math" panose="02040503050406030204" pitchFamily="18" charset="0"/>
                              </a:rPr>
                              <m:t>1</m:t>
                            </m:r>
                          </m:e>
                        </m:eqArr>
                      </m:e>
                    </m:d>
                  </m:oMath>
                </a14:m>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p:txBody>
          </p:sp>
        </mc:Choice>
        <mc:Fallback xmlns="">
          <p:sp>
            <p:nvSpPr>
              <p:cNvPr id="34" name="文本框 33">
                <a:extLst>
                  <a:ext uri="{FF2B5EF4-FFF2-40B4-BE49-F238E27FC236}">
                    <a16:creationId xmlns:a16="http://schemas.microsoft.com/office/drawing/2014/main" id="{B0934A8D-0CB5-4FE0-AEF6-922CFF39DF32}"/>
                  </a:ext>
                </a:extLst>
              </p:cNvPr>
              <p:cNvSpPr txBox="1">
                <a:spLocks noRot="1" noChangeAspect="1" noMove="1" noResize="1" noEditPoints="1" noAdjustHandles="1" noChangeArrowheads="1" noChangeShapeType="1" noTextEdit="1"/>
              </p:cNvSpPr>
              <p:nvPr/>
            </p:nvSpPr>
            <p:spPr>
              <a:xfrm>
                <a:off x="8353907" y="4423646"/>
                <a:ext cx="3401317" cy="1654556"/>
              </a:xfrm>
              <a:prstGeom prst="rect">
                <a:avLst/>
              </a:prstGeom>
              <a:blipFill>
                <a:blip r:embed="rId14"/>
                <a:stretch>
                  <a:fillRect l="-1075"/>
                </a:stretch>
              </a:blipFill>
            </p:spPr>
            <p:txBody>
              <a:bodyPr/>
              <a:lstStyle/>
              <a:p>
                <a:r>
                  <a:rPr lang="zh-CN" altLang="en-US">
                    <a:noFill/>
                  </a:rPr>
                  <a:t> </a:t>
                </a:r>
              </a:p>
            </p:txBody>
          </p:sp>
        </mc:Fallback>
      </mc:AlternateContent>
      <p:pic>
        <p:nvPicPr>
          <p:cNvPr id="37" name="图形 36">
            <a:extLst>
              <a:ext uri="{FF2B5EF4-FFF2-40B4-BE49-F238E27FC236}">
                <a16:creationId xmlns:a16="http://schemas.microsoft.com/office/drawing/2014/main" id="{C26E9C36-2161-46D2-9464-EC3CC1F0C14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51392" y="3594364"/>
            <a:ext cx="726877" cy="726877"/>
          </a:xfrm>
          <a:prstGeom prst="rect">
            <a:avLst/>
          </a:prstGeom>
        </p:spPr>
      </p:pic>
      <p:sp>
        <p:nvSpPr>
          <p:cNvPr id="10" name="灯片编号占位符 9">
            <a:extLst>
              <a:ext uri="{FF2B5EF4-FFF2-40B4-BE49-F238E27FC236}">
                <a16:creationId xmlns:a16="http://schemas.microsoft.com/office/drawing/2014/main" id="{ECAFE338-24D8-40F2-B5FD-F8A819B3F239}"/>
              </a:ext>
            </a:extLst>
          </p:cNvPr>
          <p:cNvSpPr>
            <a:spLocks noGrp="1"/>
          </p:cNvSpPr>
          <p:nvPr>
            <p:ph type="sldNum" sz="quarter" idx="12"/>
          </p:nvPr>
        </p:nvSpPr>
        <p:spPr/>
        <p:txBody>
          <a:bodyPr/>
          <a:lstStyle/>
          <a:p>
            <a:fld id="{6E01D492-AE8A-4C38-A46F-D034B97BEDC2}" type="slidenum">
              <a:rPr lang="zh-CN" altLang="en-US" smtClean="0"/>
              <a:t>16</a:t>
            </a:fld>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1177658-79B5-45F2-8321-87C077A9B337}"/>
                  </a:ext>
                </a:extLst>
              </p:cNvPr>
              <p:cNvSpPr txBox="1"/>
              <p:nvPr/>
            </p:nvSpPr>
            <p:spPr>
              <a:xfrm>
                <a:off x="2603369" y="2769307"/>
                <a:ext cx="6985262" cy="400110"/>
              </a:xfrm>
              <a:prstGeom prst="rect">
                <a:avLst/>
              </a:prstGeom>
              <a:noFill/>
              <a:ln>
                <a:solidFill>
                  <a:srgbClr val="203864"/>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score</m:t>
                      </m:r>
                      <m:r>
                        <a:rPr lang="en-US" altLang="zh-CN" sz="2000">
                          <a:latin typeface="Cambria Math" panose="02040503050406030204" pitchFamily="18" charset="0"/>
                        </a:rPr>
                        <m:t>(</m:t>
                      </m:r>
                      <m:r>
                        <m:rPr>
                          <m:sty m:val="p"/>
                        </m:rPr>
                        <a:rPr lang="en-US" altLang="zh-CN" sz="2000">
                          <a:latin typeface="Cambria Math" panose="02040503050406030204" pitchFamily="18" charset="0"/>
                        </a:rPr>
                        <m:t>X</m:t>
                      </m:r>
                      <m:r>
                        <a:rPr lang="en-US" altLang="zh-CN" sz="2000">
                          <a:latin typeface="Cambria Math" panose="02040503050406030204" pitchFamily="18" charset="0"/>
                        </a:rPr>
                        <m:t>)=</m:t>
                      </m:r>
                      <m:r>
                        <a:rPr lang="en-US" altLang="zh-CN" sz="2000" i="1">
                          <a:latin typeface="Cambria Math" panose="02040503050406030204" pitchFamily="18" charset="0"/>
                        </a:rPr>
                        <m:t> </m:t>
                      </m:r>
                      <m:r>
                        <a:rPr lang="en-US" altLang="zh-CN" sz="2000" i="1">
                          <a:latin typeface="Cambria Math" panose="02040503050406030204" pitchFamily="18" charset="0"/>
                        </a:rPr>
                        <m:t>𝑎</m:t>
                      </m:r>
                      <m:r>
                        <a:rPr lang="en-US" altLang="zh-CN" sz="2000">
                          <a:latin typeface="Cambria Math" panose="02040503050406030204" pitchFamily="18" charset="0"/>
                        </a:rPr>
                        <m:t> </m:t>
                      </m:r>
                      <m:r>
                        <a:rPr lang="en-US" altLang="zh-CN" sz="2000" i="1">
                          <a:latin typeface="Cambria Math" panose="02040503050406030204" pitchFamily="18" charset="0"/>
                        </a:rPr>
                        <m:t>h𝑜𝑡</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 </m:t>
                      </m:r>
                      <m:r>
                        <m:rPr>
                          <m:sty m:val="p"/>
                        </m:rPr>
                        <a:rPr lang="en-US" altLang="zh-CN" sz="2000">
                          <a:latin typeface="Cambria Math" panose="02040503050406030204" pitchFamily="18" charset="0"/>
                        </a:rPr>
                        <m:t>Percentage</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 +</m:t>
                      </m:r>
                      <m:r>
                        <a:rPr lang="en-US" altLang="zh-CN" sz="2000" i="1">
                          <a:latin typeface="Cambria Math" panose="02040503050406030204" pitchFamily="18" charset="0"/>
                        </a:rPr>
                        <m:t>𝑐</m:t>
                      </m:r>
                      <m:r>
                        <a:rPr lang="en-US" altLang="zh-CN" sz="2000" i="1">
                          <a:latin typeface="Cambria Math" panose="02040503050406030204" pitchFamily="18" charset="0"/>
                        </a:rPr>
                        <m:t> </m:t>
                      </m:r>
                      <m:r>
                        <a:rPr lang="en-US" altLang="zh-CN" sz="2000" i="1">
                          <a:latin typeface="Cambria Math" panose="02040503050406030204" pitchFamily="18" charset="0"/>
                        </a:rPr>
                        <m:t>𝑠h𝑜𝑟𝑡</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oMath>
                  </m:oMathPara>
                </a14:m>
                <a:endParaRPr lang="zh-CN" altLang="en-US" sz="2000" dirty="0"/>
              </a:p>
            </p:txBody>
          </p:sp>
        </mc:Choice>
        <mc:Fallback xmlns="">
          <p:sp>
            <p:nvSpPr>
              <p:cNvPr id="12" name="文本框 11">
                <a:extLst>
                  <a:ext uri="{FF2B5EF4-FFF2-40B4-BE49-F238E27FC236}">
                    <a16:creationId xmlns:a16="http://schemas.microsoft.com/office/drawing/2014/main" id="{81177658-79B5-45F2-8321-87C077A9B337}"/>
                  </a:ext>
                </a:extLst>
              </p:cNvPr>
              <p:cNvSpPr txBox="1">
                <a:spLocks noRot="1" noChangeAspect="1" noMove="1" noResize="1" noEditPoints="1" noAdjustHandles="1" noChangeArrowheads="1" noChangeShapeType="1" noTextEdit="1"/>
              </p:cNvSpPr>
              <p:nvPr/>
            </p:nvSpPr>
            <p:spPr>
              <a:xfrm>
                <a:off x="2603369" y="2769307"/>
                <a:ext cx="6985262" cy="400110"/>
              </a:xfrm>
              <a:prstGeom prst="rect">
                <a:avLst/>
              </a:prstGeom>
              <a:blipFill>
                <a:blip r:embed="rId17"/>
                <a:stretch>
                  <a:fillRect b="-13235"/>
                </a:stretch>
              </a:blipFill>
              <a:ln>
                <a:solidFill>
                  <a:srgbClr val="203864"/>
                </a:solidFill>
              </a:ln>
            </p:spPr>
            <p:txBody>
              <a:bodyPr/>
              <a:lstStyle/>
              <a:p>
                <a:r>
                  <a:rPr lang="zh-CN" altLang="en-US">
                    <a:noFill/>
                  </a:rPr>
                  <a:t> </a:t>
                </a:r>
              </a:p>
            </p:txBody>
          </p:sp>
        </mc:Fallback>
      </mc:AlternateContent>
    </p:spTree>
    <p:extLst>
      <p:ext uri="{BB962C8B-B14F-4D97-AF65-F5344CB8AC3E}">
        <p14:creationId xmlns:p14="http://schemas.microsoft.com/office/powerpoint/2010/main" val="321520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线路分布问题</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p:txBody>
      </p:sp>
      <p:sp>
        <p:nvSpPr>
          <p:cNvPr id="22" name="矩形 21">
            <a:extLst>
              <a:ext uri="{FF2B5EF4-FFF2-40B4-BE49-F238E27FC236}">
                <a16:creationId xmlns:a16="http://schemas.microsoft.com/office/drawing/2014/main" id="{1623D7DF-6923-47EB-8CF5-A112099B0F5E}"/>
              </a:ext>
            </a:extLst>
          </p:cNvPr>
          <p:cNvSpPr/>
          <p:nvPr/>
        </p:nvSpPr>
        <p:spPr>
          <a:xfrm>
            <a:off x="2799471" y="2996420"/>
            <a:ext cx="6408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E52DC4E-0F0F-4163-949B-9BC3426B5EE3}"/>
              </a:ext>
            </a:extLst>
          </p:cNvPr>
          <p:cNvSpPr/>
          <p:nvPr/>
        </p:nvSpPr>
        <p:spPr>
          <a:xfrm>
            <a:off x="2405574" y="2855743"/>
            <a:ext cx="7591865" cy="3532237"/>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381D7A9A-C6FD-4D1C-BF65-DBE9FE79D111}"/>
              </a:ext>
            </a:extLst>
          </p:cNvPr>
          <p:cNvGrpSpPr/>
          <p:nvPr/>
        </p:nvGrpSpPr>
        <p:grpSpPr>
          <a:xfrm>
            <a:off x="2912236" y="3230599"/>
            <a:ext cx="970748" cy="645049"/>
            <a:chOff x="3836644" y="4320814"/>
            <a:chExt cx="2961642" cy="1967974"/>
          </a:xfrm>
        </p:grpSpPr>
        <p:pic>
          <p:nvPicPr>
            <p:cNvPr id="25" name="图形 24">
              <a:extLst>
                <a:ext uri="{FF2B5EF4-FFF2-40B4-BE49-F238E27FC236}">
                  <a16:creationId xmlns:a16="http://schemas.microsoft.com/office/drawing/2014/main" id="{C061DAF5-DC1C-4795-9E76-E6CB253659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3106" y="4320814"/>
              <a:ext cx="988723" cy="988723"/>
            </a:xfrm>
            <a:prstGeom prst="rect">
              <a:avLst/>
            </a:prstGeom>
          </p:spPr>
        </p:pic>
        <p:sp>
          <p:nvSpPr>
            <p:cNvPr id="30" name="文本框 29">
              <a:extLst>
                <a:ext uri="{FF2B5EF4-FFF2-40B4-BE49-F238E27FC236}">
                  <a16:creationId xmlns:a16="http://schemas.microsoft.com/office/drawing/2014/main" id="{83804254-3E0E-4382-89D2-803F2DDCE347}"/>
                </a:ext>
              </a:extLst>
            </p:cNvPr>
            <p:cNvSpPr txBox="1"/>
            <p:nvPr/>
          </p:nvSpPr>
          <p:spPr>
            <a:xfrm>
              <a:off x="3836644" y="5349794"/>
              <a:ext cx="2961642" cy="938994"/>
            </a:xfrm>
            <a:prstGeom prst="rect">
              <a:avLst/>
            </a:prstGeom>
            <a:noFill/>
          </p:spPr>
          <p:txBody>
            <a:bodyPr wrap="square" rtlCol="0">
              <a:spAutoFit/>
            </a:bodyPr>
            <a:lstStyle/>
            <a:p>
              <a:pPr algn="ctr"/>
              <a:r>
                <a:rPr lang="zh-CN" altLang="en-US" sz="1400" b="1" dirty="0">
                  <a:solidFill>
                    <a:schemeClr val="accent1">
                      <a:lumMod val="50000"/>
                    </a:schemeClr>
                  </a:solidFill>
                  <a:latin typeface="微软雅黑" panose="020B0503020204020204" pitchFamily="34" charset="-122"/>
                  <a:ea typeface="微软雅黑" panose="020B0503020204020204" pitchFamily="34" charset="-122"/>
                </a:rPr>
                <a:t>数据空间</a:t>
              </a:r>
            </a:p>
          </p:txBody>
        </p:sp>
      </p:grpSp>
      <p:sp>
        <p:nvSpPr>
          <p:cNvPr id="35" name="矩形 34">
            <a:extLst>
              <a:ext uri="{FF2B5EF4-FFF2-40B4-BE49-F238E27FC236}">
                <a16:creationId xmlns:a16="http://schemas.microsoft.com/office/drawing/2014/main" id="{053E1355-3341-430A-A556-88E07028B80E}"/>
              </a:ext>
            </a:extLst>
          </p:cNvPr>
          <p:cNvSpPr/>
          <p:nvPr/>
        </p:nvSpPr>
        <p:spPr>
          <a:xfrm>
            <a:off x="2818228" y="4805683"/>
            <a:ext cx="6408000" cy="111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CA27A1F3-3842-4E3D-9EFF-C2952AA21AB9}"/>
              </a:ext>
            </a:extLst>
          </p:cNvPr>
          <p:cNvCxnSpPr>
            <a:cxnSpLocks/>
          </p:cNvCxnSpPr>
          <p:nvPr/>
        </p:nvCxnSpPr>
        <p:spPr>
          <a:xfrm>
            <a:off x="3805595" y="3507150"/>
            <a:ext cx="87682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DA072A39-DD9E-4B64-BEDD-75942A5DB41C}"/>
              </a:ext>
            </a:extLst>
          </p:cNvPr>
          <p:cNvSpPr/>
          <p:nvPr/>
        </p:nvSpPr>
        <p:spPr>
          <a:xfrm>
            <a:off x="4777224" y="3218039"/>
            <a:ext cx="1229313"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热门路线</a:t>
            </a:r>
          </a:p>
        </p:txBody>
      </p:sp>
      <p:cxnSp>
        <p:nvCxnSpPr>
          <p:cNvPr id="39" name="直接箭头连接符 38">
            <a:extLst>
              <a:ext uri="{FF2B5EF4-FFF2-40B4-BE49-F238E27FC236}">
                <a16:creationId xmlns:a16="http://schemas.microsoft.com/office/drawing/2014/main" id="{7482D974-28D2-4868-BCD9-EC7215822C9D}"/>
              </a:ext>
            </a:extLst>
          </p:cNvPr>
          <p:cNvCxnSpPr>
            <a:cxnSpLocks/>
          </p:cNvCxnSpPr>
          <p:nvPr/>
        </p:nvCxnSpPr>
        <p:spPr>
          <a:xfrm>
            <a:off x="6168683" y="3538024"/>
            <a:ext cx="1055429" cy="1081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0D1A6CD-C5D7-4963-9EF4-94A220A8BFBC}"/>
              </a:ext>
            </a:extLst>
          </p:cNvPr>
          <p:cNvSpPr/>
          <p:nvPr/>
        </p:nvSpPr>
        <p:spPr>
          <a:xfrm>
            <a:off x="7386258" y="3227294"/>
            <a:ext cx="1387037"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路线流行度</a:t>
            </a:r>
          </a:p>
        </p:txBody>
      </p:sp>
      <p:sp>
        <p:nvSpPr>
          <p:cNvPr id="43" name="文本框 42">
            <a:extLst>
              <a:ext uri="{FF2B5EF4-FFF2-40B4-BE49-F238E27FC236}">
                <a16:creationId xmlns:a16="http://schemas.microsoft.com/office/drawing/2014/main" id="{09845BF0-C7AA-462C-98FE-3ACE0B5394FD}"/>
              </a:ext>
            </a:extLst>
          </p:cNvPr>
          <p:cNvSpPr txBox="1"/>
          <p:nvPr/>
        </p:nvSpPr>
        <p:spPr>
          <a:xfrm>
            <a:off x="3805595" y="3150994"/>
            <a:ext cx="127234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数据统计</a:t>
            </a:r>
          </a:p>
        </p:txBody>
      </p:sp>
      <p:sp>
        <p:nvSpPr>
          <p:cNvPr id="45" name="文本框 44">
            <a:extLst>
              <a:ext uri="{FF2B5EF4-FFF2-40B4-BE49-F238E27FC236}">
                <a16:creationId xmlns:a16="http://schemas.microsoft.com/office/drawing/2014/main" id="{74EBC29D-5231-4D54-A330-2ED4B72EAD0C}"/>
              </a:ext>
            </a:extLst>
          </p:cNvPr>
          <p:cNvSpPr txBox="1"/>
          <p:nvPr/>
        </p:nvSpPr>
        <p:spPr>
          <a:xfrm>
            <a:off x="6090553" y="3159908"/>
            <a:ext cx="127234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根据需求筛选</a:t>
            </a:r>
          </a:p>
        </p:txBody>
      </p:sp>
      <p:sp>
        <p:nvSpPr>
          <p:cNvPr id="47" name="矩形 46">
            <a:extLst>
              <a:ext uri="{FF2B5EF4-FFF2-40B4-BE49-F238E27FC236}">
                <a16:creationId xmlns:a16="http://schemas.microsoft.com/office/drawing/2014/main" id="{6CE84645-0FC4-4749-80C0-695D9A28ACD7}"/>
              </a:ext>
            </a:extLst>
          </p:cNvPr>
          <p:cNvSpPr/>
          <p:nvPr/>
        </p:nvSpPr>
        <p:spPr>
          <a:xfrm>
            <a:off x="2194560" y="2194560"/>
            <a:ext cx="7948246" cy="4473526"/>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5F890EE-FD15-475C-92E7-EFD71E346F20}"/>
              </a:ext>
            </a:extLst>
          </p:cNvPr>
          <p:cNvSpPr txBox="1"/>
          <p:nvPr/>
        </p:nvSpPr>
        <p:spPr>
          <a:xfrm>
            <a:off x="2405574" y="2349305"/>
            <a:ext cx="4164037" cy="400110"/>
          </a:xfrm>
          <a:prstGeom prst="rect">
            <a:avLst/>
          </a:prstGeom>
          <a:noFill/>
        </p:spPr>
        <p:txBody>
          <a:bodyPr wrap="square" rtlCol="0">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线路分布推荐流程</a:t>
            </a:r>
          </a:p>
        </p:txBody>
      </p:sp>
      <p:sp>
        <p:nvSpPr>
          <p:cNvPr id="49" name="文本框 48">
            <a:extLst>
              <a:ext uri="{FF2B5EF4-FFF2-40B4-BE49-F238E27FC236}">
                <a16:creationId xmlns:a16="http://schemas.microsoft.com/office/drawing/2014/main" id="{BA587732-F4D3-4A7E-94F3-5E53EF87B978}"/>
              </a:ext>
            </a:extLst>
          </p:cNvPr>
          <p:cNvSpPr txBox="1"/>
          <p:nvPr/>
        </p:nvSpPr>
        <p:spPr>
          <a:xfrm>
            <a:off x="1007728" y="2744094"/>
            <a:ext cx="444305" cy="1754326"/>
          </a:xfrm>
          <a:prstGeom prst="rect">
            <a:avLst/>
          </a:prstGeom>
          <a:solidFill>
            <a:schemeClr val="accent1">
              <a:lumMod val="50000"/>
            </a:schemeClr>
          </a:solid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订单需求输入</a:t>
            </a:r>
          </a:p>
        </p:txBody>
      </p:sp>
      <p:sp>
        <p:nvSpPr>
          <p:cNvPr id="50" name="箭头: 虚尾 49">
            <a:extLst>
              <a:ext uri="{FF2B5EF4-FFF2-40B4-BE49-F238E27FC236}">
                <a16:creationId xmlns:a16="http://schemas.microsoft.com/office/drawing/2014/main" id="{E8E62224-E4D8-4E1B-8BAE-FE11CF9B988A}"/>
              </a:ext>
            </a:extLst>
          </p:cNvPr>
          <p:cNvSpPr/>
          <p:nvPr/>
        </p:nvSpPr>
        <p:spPr>
          <a:xfrm>
            <a:off x="1588053" y="2904159"/>
            <a:ext cx="1004669" cy="1357785"/>
          </a:xfrm>
          <a:prstGeom prst="strip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BCD22794-9B10-47FD-B233-BE94B6CE36E2}"/>
              </a:ext>
            </a:extLst>
          </p:cNvPr>
          <p:cNvSpPr txBox="1"/>
          <p:nvPr/>
        </p:nvSpPr>
        <p:spPr>
          <a:xfrm>
            <a:off x="11022248" y="4196527"/>
            <a:ext cx="444305" cy="1754326"/>
          </a:xfrm>
          <a:prstGeom prst="rect">
            <a:avLst/>
          </a:prstGeom>
          <a:solidFill>
            <a:schemeClr val="accent1">
              <a:lumMod val="50000"/>
            </a:schemeClr>
          </a:solid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订单线路输出</a:t>
            </a:r>
          </a:p>
        </p:txBody>
      </p:sp>
      <p:sp>
        <p:nvSpPr>
          <p:cNvPr id="52" name="箭头: 虚尾 51">
            <a:extLst>
              <a:ext uri="{FF2B5EF4-FFF2-40B4-BE49-F238E27FC236}">
                <a16:creationId xmlns:a16="http://schemas.microsoft.com/office/drawing/2014/main" id="{AC4BE9A8-DB46-4384-B6DA-B4C663F4BB4B}"/>
              </a:ext>
            </a:extLst>
          </p:cNvPr>
          <p:cNvSpPr/>
          <p:nvPr/>
        </p:nvSpPr>
        <p:spPr>
          <a:xfrm>
            <a:off x="6884894" y="5278940"/>
            <a:ext cx="4137354" cy="695369"/>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0A74F0F-518A-4CD7-B517-576CC068C7BA}"/>
              </a:ext>
            </a:extLst>
          </p:cNvPr>
          <p:cNvSpPr/>
          <p:nvPr/>
        </p:nvSpPr>
        <p:spPr>
          <a:xfrm>
            <a:off x="4341142" y="4974841"/>
            <a:ext cx="1665395"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路线长度度量</a:t>
            </a:r>
          </a:p>
        </p:txBody>
      </p:sp>
      <p:sp>
        <p:nvSpPr>
          <p:cNvPr id="54" name="矩形 53">
            <a:extLst>
              <a:ext uri="{FF2B5EF4-FFF2-40B4-BE49-F238E27FC236}">
                <a16:creationId xmlns:a16="http://schemas.microsoft.com/office/drawing/2014/main" id="{E9FEA475-EDC3-4EA1-875C-A5D9052A481F}"/>
              </a:ext>
            </a:extLst>
          </p:cNvPr>
          <p:cNvSpPr/>
          <p:nvPr/>
        </p:nvSpPr>
        <p:spPr>
          <a:xfrm>
            <a:off x="7078521" y="4974841"/>
            <a:ext cx="2096644"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综合路线推荐度量</a:t>
            </a:r>
          </a:p>
        </p:txBody>
      </p:sp>
      <p:cxnSp>
        <p:nvCxnSpPr>
          <p:cNvPr id="55" name="直接箭头连接符 54">
            <a:extLst>
              <a:ext uri="{FF2B5EF4-FFF2-40B4-BE49-F238E27FC236}">
                <a16:creationId xmlns:a16="http://schemas.microsoft.com/office/drawing/2014/main" id="{E70C215E-F17D-42B5-AA43-0F8D895556B5}"/>
              </a:ext>
            </a:extLst>
          </p:cNvPr>
          <p:cNvCxnSpPr>
            <a:cxnSpLocks/>
          </p:cNvCxnSpPr>
          <p:nvPr/>
        </p:nvCxnSpPr>
        <p:spPr>
          <a:xfrm>
            <a:off x="2818228" y="5363683"/>
            <a:ext cx="141988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5BADD8F-AF8A-45B6-B593-FE85A3ED6F6D}"/>
              </a:ext>
            </a:extLst>
          </p:cNvPr>
          <p:cNvCxnSpPr>
            <a:cxnSpLocks/>
          </p:cNvCxnSpPr>
          <p:nvPr/>
        </p:nvCxnSpPr>
        <p:spPr>
          <a:xfrm>
            <a:off x="6022228" y="5333530"/>
            <a:ext cx="100432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EF39219A-C907-41E0-9D11-A4FBDA2B758C}"/>
              </a:ext>
            </a:extLst>
          </p:cNvPr>
          <p:cNvCxnSpPr>
            <a:cxnSpLocks/>
            <a:stCxn id="42" idx="2"/>
            <a:endCxn id="35" idx="1"/>
          </p:cNvCxnSpPr>
          <p:nvPr/>
        </p:nvCxnSpPr>
        <p:spPr>
          <a:xfrm rot="5400000">
            <a:off x="4596809" y="1880714"/>
            <a:ext cx="1704389" cy="5261549"/>
          </a:xfrm>
          <a:prstGeom prst="bentConnector4">
            <a:avLst>
              <a:gd name="adj1" fmla="val 33630"/>
              <a:gd name="adj2" fmla="val 104345"/>
            </a:avLst>
          </a:prstGeom>
          <a:ln w="31750">
            <a:solidFill>
              <a:schemeClr val="tx1">
                <a:alpha val="99000"/>
              </a:schemeClr>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对象 62">
                <a:extLst>
                  <a:ext uri="{FF2B5EF4-FFF2-40B4-BE49-F238E27FC236}">
                    <a16:creationId xmlns:a16="http://schemas.microsoft.com/office/drawing/2014/main" id="{17DB82BD-BEF9-4172-AD10-C17EBA30DCBC}"/>
                  </a:ext>
                </a:extLst>
              </p:cNvPr>
              <p:cNvSpPr txBox="1"/>
              <p:nvPr/>
            </p:nvSpPr>
            <p:spPr>
              <a:xfrm>
                <a:off x="5045075" y="3681413"/>
                <a:ext cx="715963" cy="403225"/>
              </a:xfrm>
              <a:prstGeom prst="rect">
                <a:avLst/>
              </a:prstGeom>
              <a:noFill/>
              <a:ln w="12700">
                <a:noFill/>
              </a:ln>
            </p:spPr>
            <p:txBody>
              <a:bodyPr>
                <a:normAutofit fontScale="92500"/>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h𝑜𝑡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3" name="对象 62">
                <a:extLst>
                  <a:ext uri="{FF2B5EF4-FFF2-40B4-BE49-F238E27FC236}">
                    <a16:creationId xmlns:a16="http://schemas.microsoft.com/office/drawing/2014/main" id="{17DB82BD-BEF9-4172-AD10-C17EBA30DCBC}"/>
                  </a:ext>
                </a:extLst>
              </p:cNvPr>
              <p:cNvSpPr txBox="1">
                <a:spLocks noRot="1" noChangeAspect="1" noMove="1" noResize="1" noEditPoints="1" noAdjustHandles="1" noChangeArrowheads="1" noChangeShapeType="1" noTextEdit="1"/>
              </p:cNvSpPr>
              <p:nvPr/>
            </p:nvSpPr>
            <p:spPr>
              <a:xfrm>
                <a:off x="5045075" y="3681413"/>
                <a:ext cx="715963" cy="403225"/>
              </a:xfrm>
              <a:prstGeom prst="rect">
                <a:avLst/>
              </a:prstGeom>
              <a:blipFill>
                <a:blip r:embed="rId5"/>
                <a:stretch>
                  <a:fillRect r="-18803"/>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对象 64">
                <a:extLst>
                  <a:ext uri="{FF2B5EF4-FFF2-40B4-BE49-F238E27FC236}">
                    <a16:creationId xmlns:a16="http://schemas.microsoft.com/office/drawing/2014/main" id="{AC716F10-CDEC-446A-A424-EA1BA135B298}"/>
                  </a:ext>
                </a:extLst>
              </p:cNvPr>
              <p:cNvSpPr txBox="1"/>
              <p:nvPr/>
            </p:nvSpPr>
            <p:spPr>
              <a:xfrm>
                <a:off x="7307263" y="3725863"/>
                <a:ext cx="1654175" cy="358775"/>
              </a:xfrm>
              <a:prstGeom prst="rect">
                <a:avLst/>
              </a:prstGeom>
              <a:solidFill>
                <a:srgbClr val="DAE3F3"/>
              </a:solidFill>
              <a:ln w="12700">
                <a:noFill/>
              </a:ln>
            </p:spPr>
            <p:txBody>
              <a:bodyPr>
                <a:normAutofit fontScale="92500"/>
              </a:bodyPr>
              <a:lstStyle/>
              <a:p>
                <a:pPr/>
                <a14:m>
                  <m:oMathPara xmlns:m="http://schemas.openxmlformats.org/officeDocument/2006/math">
                    <m:oMathParaPr>
                      <m:jc m:val="centerGroup"/>
                    </m:oMathParaPr>
                    <m:oMath xmlns:m="http://schemas.openxmlformats.org/officeDocument/2006/math">
                      <m:r>
                        <m:rPr>
                          <m:nor/>
                        </m:rPr>
                        <a:rPr lang="en-US" altLang="zh-CN" b="0" i="0" smtClean="0">
                          <a:solidFill>
                            <a:srgbClr val="000000"/>
                          </a:solidFill>
                          <a:latin typeface="Cambria Math" panose="02040503050406030204" pitchFamily="18" charset="0"/>
                        </a:rPr>
                        <m:t>P</m:t>
                      </m:r>
                      <m:r>
                        <m:rPr>
                          <m:nor/>
                        </m:rPr>
                        <a:rPr lang="zh-CN" altLang="en-US" i="0">
                          <a:solidFill>
                            <a:srgbClr val="000000"/>
                          </a:solidFill>
                          <a:latin typeface="Cambria Math" panose="02040503050406030204" pitchFamily="18" charset="0"/>
                        </a:rPr>
                        <m:t>ercentage</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5" name="对象 64">
                <a:extLst>
                  <a:ext uri="{FF2B5EF4-FFF2-40B4-BE49-F238E27FC236}">
                    <a16:creationId xmlns:a16="http://schemas.microsoft.com/office/drawing/2014/main" id="{AC716F10-CDEC-446A-A424-EA1BA135B298}"/>
                  </a:ext>
                </a:extLst>
              </p:cNvPr>
              <p:cNvSpPr txBox="1">
                <a:spLocks noRot="1" noChangeAspect="1" noMove="1" noResize="1" noEditPoints="1" noAdjustHandles="1" noChangeArrowheads="1" noChangeShapeType="1" noTextEdit="1"/>
              </p:cNvSpPr>
              <p:nvPr/>
            </p:nvSpPr>
            <p:spPr>
              <a:xfrm>
                <a:off x="7307263" y="3725863"/>
                <a:ext cx="1654175" cy="358775"/>
              </a:xfrm>
              <a:prstGeom prst="rect">
                <a:avLst/>
              </a:prstGeom>
              <a:blipFill>
                <a:blip r:embed="rId6"/>
                <a:stretch>
                  <a:fillRect b="-11864"/>
                </a:stretch>
              </a:blipFill>
              <a:ln w="12700">
                <a:noFill/>
              </a:ln>
            </p:spPr>
            <p:txBody>
              <a:bodyPr/>
              <a:lstStyle/>
              <a:p>
                <a:r>
                  <a:rPr lang="zh-CN" altLang="en-US">
                    <a:noFill/>
                  </a:rPr>
                  <a:t> </a:t>
                </a:r>
              </a:p>
            </p:txBody>
          </p:sp>
        </mc:Fallback>
      </mc:AlternateContent>
      <p:sp>
        <p:nvSpPr>
          <p:cNvPr id="66" name="文本框 65">
            <a:extLst>
              <a:ext uri="{FF2B5EF4-FFF2-40B4-BE49-F238E27FC236}">
                <a16:creationId xmlns:a16="http://schemas.microsoft.com/office/drawing/2014/main" id="{4B9D6A45-51F0-4C18-AAC4-A4376F28C58E}"/>
              </a:ext>
            </a:extLst>
          </p:cNvPr>
          <p:cNvSpPr txBox="1"/>
          <p:nvPr/>
        </p:nvSpPr>
        <p:spPr>
          <a:xfrm>
            <a:off x="2965772" y="5038822"/>
            <a:ext cx="127234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最短路线算法</a:t>
            </a:r>
          </a:p>
        </p:txBody>
      </p:sp>
      <mc:AlternateContent xmlns:mc="http://schemas.openxmlformats.org/markup-compatibility/2006" xmlns:a14="http://schemas.microsoft.com/office/drawing/2010/main">
        <mc:Choice Requires="a14">
          <p:sp>
            <p:nvSpPr>
              <p:cNvPr id="68" name="对象 67">
                <a:extLst>
                  <a:ext uri="{FF2B5EF4-FFF2-40B4-BE49-F238E27FC236}">
                    <a16:creationId xmlns:a16="http://schemas.microsoft.com/office/drawing/2014/main" id="{7B209070-9DEA-48A0-9F46-AA1705EC1E84}"/>
                  </a:ext>
                </a:extLst>
              </p:cNvPr>
              <p:cNvSpPr txBox="1"/>
              <p:nvPr/>
            </p:nvSpPr>
            <p:spPr>
              <a:xfrm>
                <a:off x="4805363" y="5456238"/>
                <a:ext cx="868537" cy="432000"/>
              </a:xfrm>
              <a:prstGeom prst="rect">
                <a:avLst/>
              </a:prstGeom>
              <a:noFill/>
              <a:ln w="12700">
                <a:noFill/>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𝑠h𝑜𝑟𝑡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8" name="对象 67">
                <a:extLst>
                  <a:ext uri="{FF2B5EF4-FFF2-40B4-BE49-F238E27FC236}">
                    <a16:creationId xmlns:a16="http://schemas.microsoft.com/office/drawing/2014/main" id="{7B209070-9DEA-48A0-9F46-AA1705EC1E84}"/>
                  </a:ext>
                </a:extLst>
              </p:cNvPr>
              <p:cNvSpPr txBox="1">
                <a:spLocks noRot="1" noChangeAspect="1" noMove="1" noResize="1" noEditPoints="1" noAdjustHandles="1" noChangeArrowheads="1" noChangeShapeType="1" noTextEdit="1"/>
              </p:cNvSpPr>
              <p:nvPr/>
            </p:nvSpPr>
            <p:spPr>
              <a:xfrm>
                <a:off x="4805363" y="5456238"/>
                <a:ext cx="868537" cy="432000"/>
              </a:xfrm>
              <a:prstGeom prst="rect">
                <a:avLst/>
              </a:prstGeom>
              <a:blipFill>
                <a:blip r:embed="rId7"/>
                <a:stretch>
                  <a:fillRect r="-6993"/>
                </a:stretch>
              </a:blipFill>
              <a:ln w="12700">
                <a:noFill/>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6D0CE1D-928C-41A0-8DBE-2E402F317787}"/>
              </a:ext>
            </a:extLst>
          </p:cNvPr>
          <p:cNvSpPr>
            <a:spLocks noGrp="1"/>
          </p:cNvSpPr>
          <p:nvPr>
            <p:ph type="sldNum" sz="quarter" idx="12"/>
          </p:nvPr>
        </p:nvSpPr>
        <p:spPr/>
        <p:txBody>
          <a:bodyPr/>
          <a:lstStyle/>
          <a:p>
            <a:fld id="{6E01D492-AE8A-4C38-A46F-D034B97BEDC2}" type="slidenum">
              <a:rPr lang="zh-CN" altLang="en-US" smtClean="0"/>
              <a:t>17</a:t>
            </a:fld>
            <a:endParaRPr lang="zh-CN" altLang="en-US"/>
          </a:p>
        </p:txBody>
      </p:sp>
      <p:pic>
        <p:nvPicPr>
          <p:cNvPr id="5" name="图片 4">
            <a:extLst>
              <a:ext uri="{FF2B5EF4-FFF2-40B4-BE49-F238E27FC236}">
                <a16:creationId xmlns:a16="http://schemas.microsoft.com/office/drawing/2014/main" id="{CAE25C4C-62A7-41DB-BD6C-BA5301F2881B}"/>
              </a:ext>
            </a:extLst>
          </p:cNvPr>
          <p:cNvPicPr>
            <a:picLocks noChangeAspect="1"/>
          </p:cNvPicPr>
          <p:nvPr/>
        </p:nvPicPr>
        <p:blipFill>
          <a:blip r:embed="rId8"/>
          <a:stretch>
            <a:fillRect/>
          </a:stretch>
        </p:blipFill>
        <p:spPr>
          <a:xfrm>
            <a:off x="7057043" y="5528974"/>
            <a:ext cx="3677417" cy="253488"/>
          </a:xfrm>
          <a:prstGeom prst="rect">
            <a:avLst/>
          </a:prstGeom>
        </p:spPr>
      </p:pic>
    </p:spTree>
    <p:extLst>
      <p:ext uri="{BB962C8B-B14F-4D97-AF65-F5344CB8AC3E}">
        <p14:creationId xmlns:p14="http://schemas.microsoft.com/office/powerpoint/2010/main" val="271462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线路分布问题</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a:p>
            <a:pPr lvl="1"/>
            <a:r>
              <a:rPr lang="zh-CN" altLang="en-US" dirty="0"/>
              <a:t>例子：客户</a:t>
            </a:r>
            <a:r>
              <a:rPr lang="en-US" altLang="zh-CN" dirty="0"/>
              <a:t>A</a:t>
            </a:r>
            <a:r>
              <a:rPr lang="zh-CN" altLang="en-US" dirty="0"/>
              <a:t>运单需求：陕西咸阳提货，陕西西安、青海西宁、陕西安康三地卸货</a:t>
            </a:r>
          </a:p>
        </p:txBody>
      </p:sp>
      <p:sp>
        <p:nvSpPr>
          <p:cNvPr id="4" name="矩形: 圆角 20">
            <a:extLst>
              <a:ext uri="{FF2B5EF4-FFF2-40B4-BE49-F238E27FC236}">
                <a16:creationId xmlns:a16="http://schemas.microsoft.com/office/drawing/2014/main" id="{96276204-B328-47DE-AE88-7615147C2300}"/>
              </a:ext>
            </a:extLst>
          </p:cNvPr>
          <p:cNvSpPr/>
          <p:nvPr/>
        </p:nvSpPr>
        <p:spPr>
          <a:xfrm>
            <a:off x="6558804" y="3018064"/>
            <a:ext cx="5301210" cy="2483249"/>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a:extLst>
              <a:ext uri="{FF2B5EF4-FFF2-40B4-BE49-F238E27FC236}">
                <a16:creationId xmlns:a16="http://schemas.microsoft.com/office/drawing/2014/main" id="{F0BB55FC-767F-4DDA-A81F-B0A1549C4AD5}"/>
              </a:ext>
            </a:extLst>
          </p:cNvPr>
          <p:cNvGraphicFramePr>
            <a:graphicFrameLocks noGrp="1"/>
          </p:cNvGraphicFramePr>
          <p:nvPr>
            <p:extLst>
              <p:ext uri="{D42A27DB-BD31-4B8C-83A1-F6EECF244321}">
                <p14:modId xmlns:p14="http://schemas.microsoft.com/office/powerpoint/2010/main" val="3527707973"/>
              </p:ext>
            </p:extLst>
          </p:nvPr>
        </p:nvGraphicFramePr>
        <p:xfrm>
          <a:off x="6558804" y="3486028"/>
          <a:ext cx="5301210" cy="2377440"/>
        </p:xfrm>
        <a:graphic>
          <a:graphicData uri="http://schemas.openxmlformats.org/drawingml/2006/table">
            <a:tbl>
              <a:tblPr firstRow="1" bandRow="1">
                <a:tableStyleId>{5C22544A-7EE6-4342-B048-85BDC9FD1C3A}</a:tableStyleId>
              </a:tblPr>
              <a:tblGrid>
                <a:gridCol w="521733">
                  <a:extLst>
                    <a:ext uri="{9D8B030D-6E8A-4147-A177-3AD203B41FA5}">
                      <a16:colId xmlns:a16="http://schemas.microsoft.com/office/drawing/2014/main" val="3849906664"/>
                    </a:ext>
                  </a:extLst>
                </a:gridCol>
                <a:gridCol w="1634421">
                  <a:extLst>
                    <a:ext uri="{9D8B030D-6E8A-4147-A177-3AD203B41FA5}">
                      <a16:colId xmlns:a16="http://schemas.microsoft.com/office/drawing/2014/main" val="4115155878"/>
                    </a:ext>
                  </a:extLst>
                </a:gridCol>
                <a:gridCol w="627825">
                  <a:extLst>
                    <a:ext uri="{9D8B030D-6E8A-4147-A177-3AD203B41FA5}">
                      <a16:colId xmlns:a16="http://schemas.microsoft.com/office/drawing/2014/main" val="2454097134"/>
                    </a:ext>
                  </a:extLst>
                </a:gridCol>
                <a:gridCol w="695739">
                  <a:extLst>
                    <a:ext uri="{9D8B030D-6E8A-4147-A177-3AD203B41FA5}">
                      <a16:colId xmlns:a16="http://schemas.microsoft.com/office/drawing/2014/main" val="1151589163"/>
                    </a:ext>
                  </a:extLst>
                </a:gridCol>
                <a:gridCol w="1096109">
                  <a:extLst>
                    <a:ext uri="{9D8B030D-6E8A-4147-A177-3AD203B41FA5}">
                      <a16:colId xmlns:a16="http://schemas.microsoft.com/office/drawing/2014/main" val="1393904207"/>
                    </a:ext>
                  </a:extLst>
                </a:gridCol>
                <a:gridCol w="725383">
                  <a:extLst>
                    <a:ext uri="{9D8B030D-6E8A-4147-A177-3AD203B41FA5}">
                      <a16:colId xmlns:a16="http://schemas.microsoft.com/office/drawing/2014/main" val="4230641715"/>
                    </a:ext>
                  </a:extLst>
                </a:gridCol>
              </a:tblGrid>
              <a:tr h="1063446">
                <a:tc>
                  <a:txBody>
                    <a:bodyPr/>
                    <a:lstStyle/>
                    <a:p>
                      <a:pPr algn="ctr"/>
                      <a:r>
                        <a:rPr lang="zh-CN" altLang="en-US" sz="1600" dirty="0">
                          <a:latin typeface="微软雅黑" panose="020B0503020204020204" pitchFamily="34" charset="-122"/>
                          <a:ea typeface="微软雅黑" panose="020B0503020204020204" pitchFamily="34" charset="-122"/>
                        </a:rPr>
                        <a:t>路线编号</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路线</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对应运单数</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近似长度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路线热门度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路线流行度</a:t>
                      </a:r>
                    </a:p>
                  </a:txBody>
                  <a:tcPr anchor="ctr"/>
                </a:tc>
                <a:extLst>
                  <a:ext uri="{0D108BD9-81ED-4DB2-BD59-A6C34878D82A}">
                    <a16:rowId xmlns:a16="http://schemas.microsoft.com/office/drawing/2014/main" val="530045762"/>
                  </a:ext>
                </a:extLst>
              </a:tr>
              <a:tr h="1111036">
                <a:tc>
                  <a:txBody>
                    <a:bodyPr/>
                    <a:lstStyle/>
                    <a:p>
                      <a:pPr algn="ctr"/>
                      <a:endParaRPr lang="en-US" altLang="zh-CN" sz="1600" dirty="0">
                        <a:latin typeface="微软雅黑" panose="020B0503020204020204" pitchFamily="34" charset="-122"/>
                        <a:ea typeface="微软雅黑" panose="020B0503020204020204" pitchFamily="34" charset="-122"/>
                      </a:endParaRPr>
                    </a:p>
                    <a:p>
                      <a:pPr algn="ct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a:latin typeface="微软雅黑" panose="020B0503020204020204" pitchFamily="34" charset="-122"/>
                          <a:ea typeface="微软雅黑" panose="020B0503020204020204" pitchFamily="34" charset="-122"/>
                        </a:rPr>
                        <a:t>陕西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咸阳</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提货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陕西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西安</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卸货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青海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西宁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卸货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陕西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安康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卸货</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1817 km</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0.0326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529663799"/>
                  </a:ext>
                </a:extLst>
              </a:tr>
            </a:tbl>
          </a:graphicData>
        </a:graphic>
      </p:graphicFrame>
      <p:grpSp>
        <p:nvGrpSpPr>
          <p:cNvPr id="6" name="组合 5">
            <a:extLst>
              <a:ext uri="{FF2B5EF4-FFF2-40B4-BE49-F238E27FC236}">
                <a16:creationId xmlns:a16="http://schemas.microsoft.com/office/drawing/2014/main" id="{1A366772-E11B-41FE-9DAE-A68DA2AB7E3B}"/>
              </a:ext>
            </a:extLst>
          </p:cNvPr>
          <p:cNvGrpSpPr/>
          <p:nvPr/>
        </p:nvGrpSpPr>
        <p:grpSpPr>
          <a:xfrm>
            <a:off x="403690" y="3018064"/>
            <a:ext cx="5850889" cy="3158899"/>
            <a:chOff x="890943" y="2901504"/>
            <a:chExt cx="6470145" cy="3493236"/>
          </a:xfrm>
        </p:grpSpPr>
        <p:grpSp>
          <p:nvGrpSpPr>
            <p:cNvPr id="7" name="组合 6">
              <a:extLst>
                <a:ext uri="{FF2B5EF4-FFF2-40B4-BE49-F238E27FC236}">
                  <a16:creationId xmlns:a16="http://schemas.microsoft.com/office/drawing/2014/main" id="{5073F8D6-353A-4511-9881-1C97F46A86F1}"/>
                </a:ext>
              </a:extLst>
            </p:cNvPr>
            <p:cNvGrpSpPr/>
            <p:nvPr/>
          </p:nvGrpSpPr>
          <p:grpSpPr>
            <a:xfrm>
              <a:off x="895315" y="2901504"/>
              <a:ext cx="6465773" cy="2746075"/>
              <a:chOff x="1310916" y="2448560"/>
              <a:chExt cx="1997206" cy="1619983"/>
            </a:xfrm>
          </p:grpSpPr>
          <p:sp>
            <p:nvSpPr>
              <p:cNvPr id="12" name="矩形: 圆角 20">
                <a:extLst>
                  <a:ext uri="{FF2B5EF4-FFF2-40B4-BE49-F238E27FC236}">
                    <a16:creationId xmlns:a16="http://schemas.microsoft.com/office/drawing/2014/main" id="{67B3B189-CB7F-4174-A7C7-58807405EE43}"/>
                  </a:ext>
                </a:extLst>
              </p:cNvPr>
              <p:cNvSpPr/>
              <p:nvPr/>
            </p:nvSpPr>
            <p:spPr>
              <a:xfrm>
                <a:off x="1310916" y="2448560"/>
                <a:ext cx="1997206" cy="1619983"/>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34BD3A4-7EA4-45CE-AA0C-D701F8F8DC26}"/>
                  </a:ext>
                </a:extLst>
              </p:cNvPr>
              <p:cNvSpPr txBox="1"/>
              <p:nvPr/>
            </p:nvSpPr>
            <p:spPr>
              <a:xfrm>
                <a:off x="1527199" y="2529840"/>
                <a:ext cx="1564640" cy="240939"/>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步 客户</a:t>
                </a:r>
                <a:r>
                  <a:rPr lang="en-US" altLang="zh-CN" dirty="0">
                    <a:solidFill>
                      <a:schemeClr val="bg1"/>
                    </a:solidFill>
                    <a:latin typeface="微软雅黑" panose="020B0503020204020204" pitchFamily="34" charset="-122"/>
                    <a:ea typeface="微软雅黑" panose="020B0503020204020204" pitchFamily="34" charset="-122"/>
                  </a:rPr>
                  <a:t>A</a:t>
                </a:r>
                <a:r>
                  <a:rPr lang="zh-CN" altLang="en-US" dirty="0">
                    <a:solidFill>
                      <a:schemeClr val="bg1"/>
                    </a:solidFill>
                    <a:latin typeface="微软雅黑" panose="020B0503020204020204" pitchFamily="34" charset="-122"/>
                    <a:ea typeface="微软雅黑" panose="020B0503020204020204" pitchFamily="34" charset="-122"/>
                  </a:rPr>
                  <a:t>历史线路分布</a:t>
                </a:r>
              </a:p>
            </p:txBody>
          </p:sp>
        </p:grpSp>
        <p:pic>
          <p:nvPicPr>
            <p:cNvPr id="8" name="图片 7" descr="表格&#10;&#10;已生成极高可信度的说明">
              <a:extLst>
                <a:ext uri="{FF2B5EF4-FFF2-40B4-BE49-F238E27FC236}">
                  <a16:creationId xmlns:a16="http://schemas.microsoft.com/office/drawing/2014/main" id="{2E8A488B-EF39-48E8-943F-74EE8AA6BFB6}"/>
                </a:ext>
              </a:extLst>
            </p:cNvPr>
            <p:cNvPicPr/>
            <p:nvPr/>
          </p:nvPicPr>
          <p:blipFill>
            <a:blip r:embed="rId3">
              <a:extLst>
                <a:ext uri="{28A0092B-C50C-407E-A947-70E740481C1C}">
                  <a14:useLocalDpi xmlns:a14="http://schemas.microsoft.com/office/drawing/2010/main" val="0"/>
                </a:ext>
              </a:extLst>
            </a:blip>
            <a:stretch>
              <a:fillRect/>
            </a:stretch>
          </p:blipFill>
          <p:spPr>
            <a:xfrm>
              <a:off x="890943" y="3416758"/>
              <a:ext cx="4503398" cy="2972405"/>
            </a:xfrm>
            <a:prstGeom prst="rect">
              <a:avLst/>
            </a:prstGeom>
            <a:ln>
              <a:solidFill>
                <a:srgbClr val="203864"/>
              </a:solidFill>
            </a:ln>
          </p:spPr>
        </p:pic>
        <p:grpSp>
          <p:nvGrpSpPr>
            <p:cNvPr id="9" name="组合 8">
              <a:extLst>
                <a:ext uri="{FF2B5EF4-FFF2-40B4-BE49-F238E27FC236}">
                  <a16:creationId xmlns:a16="http://schemas.microsoft.com/office/drawing/2014/main" id="{AD1C3F45-386A-4BD4-8C3F-F68388550602}"/>
                </a:ext>
              </a:extLst>
            </p:cNvPr>
            <p:cNvGrpSpPr/>
            <p:nvPr/>
          </p:nvGrpSpPr>
          <p:grpSpPr>
            <a:xfrm>
              <a:off x="5392411" y="3409852"/>
              <a:ext cx="1968677" cy="2984888"/>
              <a:chOff x="4724200" y="3564641"/>
              <a:chExt cx="1968677" cy="2984888"/>
            </a:xfrm>
          </p:grpSpPr>
          <p:sp>
            <p:nvSpPr>
              <p:cNvPr id="10" name="矩形 9">
                <a:extLst>
                  <a:ext uri="{FF2B5EF4-FFF2-40B4-BE49-F238E27FC236}">
                    <a16:creationId xmlns:a16="http://schemas.microsoft.com/office/drawing/2014/main" id="{AF39C6AF-8B66-452D-B95E-AA849B20F1F1}"/>
                  </a:ext>
                </a:extLst>
              </p:cNvPr>
              <p:cNvSpPr/>
              <p:nvPr/>
            </p:nvSpPr>
            <p:spPr>
              <a:xfrm>
                <a:off x="4724200" y="3564641"/>
                <a:ext cx="1968677" cy="2984888"/>
              </a:xfrm>
              <a:prstGeom prst="rect">
                <a:avLst/>
              </a:prstGeom>
              <a:solidFill>
                <a:schemeClr val="bg1"/>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5483CA9-954B-4FA6-9DCC-39D178FC4F4D}"/>
                  </a:ext>
                </a:extLst>
              </p:cNvPr>
              <p:cNvSpPr txBox="1"/>
              <p:nvPr/>
            </p:nvSpPr>
            <p:spPr>
              <a:xfrm>
                <a:off x="4792400" y="4087083"/>
                <a:ext cx="1900477" cy="194000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客户</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对陕西咸阳提货、到陕西西安卸货路线的需求最大，这条路线热门度最高</a:t>
                </a:r>
              </a:p>
            </p:txBody>
          </p:sp>
        </p:grpSp>
      </p:grpSp>
      <p:sp>
        <p:nvSpPr>
          <p:cNvPr id="14" name="文本框 13">
            <a:extLst>
              <a:ext uri="{FF2B5EF4-FFF2-40B4-BE49-F238E27FC236}">
                <a16:creationId xmlns:a16="http://schemas.microsoft.com/office/drawing/2014/main" id="{F65AC7E7-B528-49AD-8BA7-46F216E1BFE7}"/>
              </a:ext>
            </a:extLst>
          </p:cNvPr>
          <p:cNvSpPr txBox="1"/>
          <p:nvPr/>
        </p:nvSpPr>
        <p:spPr>
          <a:xfrm>
            <a:off x="7000582" y="3116696"/>
            <a:ext cx="4580573"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步 满足需求的路线</a:t>
            </a:r>
          </a:p>
        </p:txBody>
      </p:sp>
      <p:sp>
        <p:nvSpPr>
          <p:cNvPr id="15" name="灯片编号占位符 14">
            <a:extLst>
              <a:ext uri="{FF2B5EF4-FFF2-40B4-BE49-F238E27FC236}">
                <a16:creationId xmlns:a16="http://schemas.microsoft.com/office/drawing/2014/main" id="{249F5EB3-6DE9-4CDC-B7C8-1B7F99653B9D}"/>
              </a:ext>
            </a:extLst>
          </p:cNvPr>
          <p:cNvSpPr>
            <a:spLocks noGrp="1"/>
          </p:cNvSpPr>
          <p:nvPr>
            <p:ph type="sldNum" sz="quarter" idx="12"/>
          </p:nvPr>
        </p:nvSpPr>
        <p:spPr/>
        <p:txBody>
          <a:bodyPr/>
          <a:lstStyle/>
          <a:p>
            <a:fld id="{6E01D492-AE8A-4C38-A46F-D034B97BEDC2}" type="slidenum">
              <a:rPr lang="zh-CN" altLang="en-US" smtClean="0"/>
              <a:t>18</a:t>
            </a:fld>
            <a:endParaRPr lang="zh-CN" altLang="en-US"/>
          </a:p>
        </p:txBody>
      </p:sp>
    </p:spTree>
    <p:extLst>
      <p:ext uri="{BB962C8B-B14F-4D97-AF65-F5344CB8AC3E}">
        <p14:creationId xmlns:p14="http://schemas.microsoft.com/office/powerpoint/2010/main" val="317969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线路分布问题</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a:p>
            <a:pPr lvl="1"/>
            <a:r>
              <a:rPr lang="zh-CN" altLang="en-US" dirty="0"/>
              <a:t>例子：客户</a:t>
            </a:r>
            <a:r>
              <a:rPr lang="en-US" altLang="zh-CN" dirty="0"/>
              <a:t>A</a:t>
            </a:r>
            <a:r>
              <a:rPr lang="zh-CN" altLang="en-US" dirty="0"/>
              <a:t>运单需求：陕西咸阳提货，陕西西安、青海西宁、陕西安康三地卸货</a:t>
            </a:r>
          </a:p>
        </p:txBody>
      </p:sp>
      <p:grpSp>
        <p:nvGrpSpPr>
          <p:cNvPr id="15" name="组合 14">
            <a:extLst>
              <a:ext uri="{FF2B5EF4-FFF2-40B4-BE49-F238E27FC236}">
                <a16:creationId xmlns:a16="http://schemas.microsoft.com/office/drawing/2014/main" id="{A29D2C37-7F6E-408D-9363-37DCD802BF2A}"/>
              </a:ext>
            </a:extLst>
          </p:cNvPr>
          <p:cNvGrpSpPr/>
          <p:nvPr/>
        </p:nvGrpSpPr>
        <p:grpSpPr>
          <a:xfrm>
            <a:off x="625130" y="2974777"/>
            <a:ext cx="5301210" cy="1860541"/>
            <a:chOff x="2888429" y="3076745"/>
            <a:chExt cx="5301210" cy="1860541"/>
          </a:xfrm>
        </p:grpSpPr>
        <p:sp>
          <p:nvSpPr>
            <p:cNvPr id="16" name="矩形: 圆角 20">
              <a:extLst>
                <a:ext uri="{FF2B5EF4-FFF2-40B4-BE49-F238E27FC236}">
                  <a16:creationId xmlns:a16="http://schemas.microsoft.com/office/drawing/2014/main" id="{AA5E22C0-61E5-4ADB-9DD7-F2F2B36D7C0C}"/>
                </a:ext>
              </a:extLst>
            </p:cNvPr>
            <p:cNvSpPr/>
            <p:nvPr/>
          </p:nvSpPr>
          <p:spPr>
            <a:xfrm>
              <a:off x="2888429" y="3076745"/>
              <a:ext cx="5301210" cy="1860541"/>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03ADD4F-10E6-40DF-8E79-94C58559DC13}"/>
                </a:ext>
              </a:extLst>
            </p:cNvPr>
            <p:cNvSpPr txBox="1"/>
            <p:nvPr/>
          </p:nvSpPr>
          <p:spPr>
            <a:xfrm>
              <a:off x="3330207" y="3175377"/>
              <a:ext cx="4580573"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步 算法推荐路线</a:t>
              </a:r>
            </a:p>
          </p:txBody>
        </p:sp>
      </p:grpSp>
      <p:grpSp>
        <p:nvGrpSpPr>
          <p:cNvPr id="18" name="组合 17">
            <a:extLst>
              <a:ext uri="{FF2B5EF4-FFF2-40B4-BE49-F238E27FC236}">
                <a16:creationId xmlns:a16="http://schemas.microsoft.com/office/drawing/2014/main" id="{024D34BD-6198-4484-8865-1A933CA7F6BC}"/>
              </a:ext>
            </a:extLst>
          </p:cNvPr>
          <p:cNvGrpSpPr/>
          <p:nvPr/>
        </p:nvGrpSpPr>
        <p:grpSpPr>
          <a:xfrm>
            <a:off x="625130" y="3520860"/>
            <a:ext cx="5301210" cy="1860541"/>
            <a:chOff x="9058607" y="2318858"/>
            <a:chExt cx="2262614" cy="2876531"/>
          </a:xfrm>
          <a:solidFill>
            <a:schemeClr val="bg1"/>
          </a:solidFill>
        </p:grpSpPr>
        <p:sp>
          <p:nvSpPr>
            <p:cNvPr id="19" name="矩形: 圆角 36">
              <a:extLst>
                <a:ext uri="{FF2B5EF4-FFF2-40B4-BE49-F238E27FC236}">
                  <a16:creationId xmlns:a16="http://schemas.microsoft.com/office/drawing/2014/main" id="{62893998-D42E-4314-81FE-031B74847C17}"/>
                </a:ext>
              </a:extLst>
            </p:cNvPr>
            <p:cNvSpPr/>
            <p:nvPr/>
          </p:nvSpPr>
          <p:spPr>
            <a:xfrm>
              <a:off x="9058607" y="2318858"/>
              <a:ext cx="2262614" cy="2876531"/>
            </a:xfrm>
            <a:prstGeom prst="rect">
              <a:avLst/>
            </a:prstGeom>
            <a:grpFill/>
            <a:ln>
              <a:solidFill>
                <a:srgbClr val="203864"/>
              </a:solid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矩形: 圆角 14">
              <a:extLst>
                <a:ext uri="{FF2B5EF4-FFF2-40B4-BE49-F238E27FC236}">
                  <a16:creationId xmlns:a16="http://schemas.microsoft.com/office/drawing/2014/main" id="{9F4078A9-1B91-4ACC-9B85-E7DCD0C4B259}"/>
                </a:ext>
              </a:extLst>
            </p:cNvPr>
            <p:cNvSpPr txBox="1"/>
            <p:nvPr/>
          </p:nvSpPr>
          <p:spPr>
            <a:xfrm>
              <a:off x="9124877" y="2385128"/>
              <a:ext cx="2130074" cy="274399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t" anchorCtr="0">
              <a:noAutofit/>
            </a:bodyPr>
            <a:lstStyle/>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路线</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2</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：陕西咸阳（提货）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陕西西安（卸货）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陕西安康（卸货）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青海西宁（卸货）</a:t>
              </a:r>
              <a:endPar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endParaRPr>
            </a:p>
            <a:p>
              <a:pPr marL="114300" lvl="1" indent="-114300" defTabSz="622300">
                <a:lnSpc>
                  <a:spcPct val="90000"/>
                </a:lnSpc>
                <a:spcBef>
                  <a:spcPct val="0"/>
                </a:spcBef>
                <a:spcAft>
                  <a:spcPct val="15000"/>
                </a:spcAft>
                <a:buFontTx/>
                <a:buChar char="•"/>
                <a:defRPr/>
              </a:pP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近似长度：</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1144 km</a:t>
              </a:r>
              <a:endPar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endParaRPr>
            </a:p>
            <a:p>
              <a:pPr marL="114300" lvl="1" indent="-114300" defTabSz="622300">
                <a:lnSpc>
                  <a:spcPct val="90000"/>
                </a:lnSpc>
                <a:spcBef>
                  <a:spcPct val="0"/>
                </a:spcBef>
                <a:spcAft>
                  <a:spcPct val="15000"/>
                </a:spcAft>
                <a:buFontTx/>
                <a:buChar char="•"/>
                <a:defRPr/>
              </a:pP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路线</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3</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陕西咸阳（提货）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陕西安康（卸货）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陕西西安（卸货）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青海西宁（卸货）</a:t>
              </a:r>
              <a:endParaRPr lang="en-US" altLang="zh-CN" sz="1600" dirty="0">
                <a:latin typeface="微软雅黑" panose="020B0503020204020204" pitchFamily="34" charset="-122"/>
                <a:ea typeface="微软雅黑" panose="020B0503020204020204" pitchFamily="34" charset="-122"/>
              </a:endParaRPr>
            </a:p>
            <a:p>
              <a:pPr marL="114300" lvl="1" indent="-114300" defTabSz="622300">
                <a:lnSpc>
                  <a:spcPct val="90000"/>
                </a:lnSpc>
                <a:spcBef>
                  <a:spcPct val="0"/>
                </a:spcBef>
                <a:spcAft>
                  <a:spcPct val="15000"/>
                </a:spcAft>
                <a:buFontTx/>
                <a:buChar char="•"/>
                <a:defRPr/>
              </a:pP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rPr>
                <a:t>近似长度：</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1236 km</a:t>
              </a:r>
              <a:endPar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E4BDEFAE-9B7E-461D-83F8-43FCD98A36BE}"/>
              </a:ext>
            </a:extLst>
          </p:cNvPr>
          <p:cNvGrpSpPr/>
          <p:nvPr/>
        </p:nvGrpSpPr>
        <p:grpSpPr>
          <a:xfrm>
            <a:off x="6192019" y="2974777"/>
            <a:ext cx="5635543" cy="1614362"/>
            <a:chOff x="2888429" y="3076745"/>
            <a:chExt cx="5301210" cy="1860541"/>
          </a:xfrm>
        </p:grpSpPr>
        <p:sp>
          <p:nvSpPr>
            <p:cNvPr id="22" name="矩形: 圆角 20">
              <a:extLst>
                <a:ext uri="{FF2B5EF4-FFF2-40B4-BE49-F238E27FC236}">
                  <a16:creationId xmlns:a16="http://schemas.microsoft.com/office/drawing/2014/main" id="{530C548A-7C89-4C74-B82B-FDA1238DFA76}"/>
                </a:ext>
              </a:extLst>
            </p:cNvPr>
            <p:cNvSpPr/>
            <p:nvPr/>
          </p:nvSpPr>
          <p:spPr>
            <a:xfrm>
              <a:off x="2888429" y="3076745"/>
              <a:ext cx="5301210" cy="1860541"/>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C6B78B-3E37-47A5-A3FA-93364845A53E}"/>
                </a:ext>
              </a:extLst>
            </p:cNvPr>
            <p:cNvSpPr txBox="1"/>
            <p:nvPr/>
          </p:nvSpPr>
          <p:spPr>
            <a:xfrm>
              <a:off x="3330207" y="3175377"/>
              <a:ext cx="4580573"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步 路线评分与选择</a:t>
              </a:r>
            </a:p>
          </p:txBody>
        </p:sp>
      </p:grpSp>
      <p:graphicFrame>
        <p:nvGraphicFramePr>
          <p:cNvPr id="24" name="表格 23">
            <a:extLst>
              <a:ext uri="{FF2B5EF4-FFF2-40B4-BE49-F238E27FC236}">
                <a16:creationId xmlns:a16="http://schemas.microsoft.com/office/drawing/2014/main" id="{607BD38F-D1CD-4259-A136-4BE8A4BF030B}"/>
              </a:ext>
            </a:extLst>
          </p:cNvPr>
          <p:cNvGraphicFramePr>
            <a:graphicFrameLocks noGrp="1"/>
          </p:cNvGraphicFramePr>
          <p:nvPr>
            <p:extLst>
              <p:ext uri="{D42A27DB-BD31-4B8C-83A1-F6EECF244321}">
                <p14:modId xmlns:p14="http://schemas.microsoft.com/office/powerpoint/2010/main" val="3265158031"/>
              </p:ext>
            </p:extLst>
          </p:nvPr>
        </p:nvGraphicFramePr>
        <p:xfrm>
          <a:off x="6192021" y="3535566"/>
          <a:ext cx="5635543" cy="1860540"/>
        </p:xfrm>
        <a:graphic>
          <a:graphicData uri="http://schemas.openxmlformats.org/drawingml/2006/table">
            <a:tbl>
              <a:tblPr firstRow="1" bandRow="1">
                <a:tableStyleId>{5C22544A-7EE6-4342-B048-85BDC9FD1C3A}</a:tableStyleId>
              </a:tblPr>
              <a:tblGrid>
                <a:gridCol w="866720">
                  <a:extLst>
                    <a:ext uri="{9D8B030D-6E8A-4147-A177-3AD203B41FA5}">
                      <a16:colId xmlns:a16="http://schemas.microsoft.com/office/drawing/2014/main" val="1889691597"/>
                    </a:ext>
                  </a:extLst>
                </a:gridCol>
                <a:gridCol w="866720">
                  <a:extLst>
                    <a:ext uri="{9D8B030D-6E8A-4147-A177-3AD203B41FA5}">
                      <a16:colId xmlns:a16="http://schemas.microsoft.com/office/drawing/2014/main" val="1422129167"/>
                    </a:ext>
                  </a:extLst>
                </a:gridCol>
                <a:gridCol w="866720">
                  <a:extLst>
                    <a:ext uri="{9D8B030D-6E8A-4147-A177-3AD203B41FA5}">
                      <a16:colId xmlns:a16="http://schemas.microsoft.com/office/drawing/2014/main" val="145496545"/>
                    </a:ext>
                  </a:extLst>
                </a:gridCol>
                <a:gridCol w="1017138">
                  <a:extLst>
                    <a:ext uri="{9D8B030D-6E8A-4147-A177-3AD203B41FA5}">
                      <a16:colId xmlns:a16="http://schemas.microsoft.com/office/drawing/2014/main" val="2035441808"/>
                    </a:ext>
                  </a:extLst>
                </a:gridCol>
                <a:gridCol w="877497">
                  <a:extLst>
                    <a:ext uri="{9D8B030D-6E8A-4147-A177-3AD203B41FA5}">
                      <a16:colId xmlns:a16="http://schemas.microsoft.com/office/drawing/2014/main" val="143902238"/>
                    </a:ext>
                  </a:extLst>
                </a:gridCol>
                <a:gridCol w="1140748">
                  <a:extLst>
                    <a:ext uri="{9D8B030D-6E8A-4147-A177-3AD203B41FA5}">
                      <a16:colId xmlns:a16="http://schemas.microsoft.com/office/drawing/2014/main" val="1357624546"/>
                    </a:ext>
                  </a:extLst>
                </a:gridCol>
              </a:tblGrid>
              <a:tr h="465135">
                <a:tc>
                  <a:txBody>
                    <a:bodyPr/>
                    <a:lstStyle/>
                    <a:p>
                      <a:pPr algn="ctr"/>
                      <a:r>
                        <a:rPr lang="zh-CN" altLang="en-US" sz="1600" dirty="0">
                          <a:latin typeface="微软雅黑" panose="020B0503020204020204" pitchFamily="34" charset="-122"/>
                          <a:ea typeface="微软雅黑" panose="020B0503020204020204" pitchFamily="34" charset="-122"/>
                        </a:rPr>
                        <a:t>路线</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热门度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流行度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长度度量</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总分</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推荐星级</a:t>
                      </a:r>
                    </a:p>
                  </a:txBody>
                  <a:tcPr anchor="ctr"/>
                </a:tc>
                <a:extLst>
                  <a:ext uri="{0D108BD9-81ED-4DB2-BD59-A6C34878D82A}">
                    <a16:rowId xmlns:a16="http://schemas.microsoft.com/office/drawing/2014/main" val="3991539991"/>
                  </a:ext>
                </a:extLst>
              </a:tr>
              <a:tr h="465135">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0.0065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0.1207</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0.4272</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703199785"/>
                  </a:ext>
                </a:extLst>
              </a:tr>
              <a:tr h="465135">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0.0034</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0.3340</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0.3374</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762272220"/>
                  </a:ext>
                </a:extLst>
              </a:tr>
              <a:tr h="465135">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0.0034</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0.3048</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0.3082</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739400634"/>
                  </a:ext>
                </a:extLst>
              </a:tr>
            </a:tbl>
          </a:graphicData>
        </a:graphic>
      </p:graphicFrame>
      <p:sp>
        <p:nvSpPr>
          <p:cNvPr id="4" name="灯片编号占位符 3">
            <a:extLst>
              <a:ext uri="{FF2B5EF4-FFF2-40B4-BE49-F238E27FC236}">
                <a16:creationId xmlns:a16="http://schemas.microsoft.com/office/drawing/2014/main" id="{AC154EA3-9AE5-453F-A41B-E71E7D477019}"/>
              </a:ext>
            </a:extLst>
          </p:cNvPr>
          <p:cNvSpPr>
            <a:spLocks noGrp="1"/>
          </p:cNvSpPr>
          <p:nvPr>
            <p:ph type="sldNum" sz="quarter" idx="12"/>
          </p:nvPr>
        </p:nvSpPr>
        <p:spPr/>
        <p:txBody>
          <a:bodyPr/>
          <a:lstStyle/>
          <a:p>
            <a:fld id="{6E01D492-AE8A-4C38-A46F-D034B97BEDC2}" type="slidenum">
              <a:rPr lang="zh-CN" altLang="en-US" smtClean="0"/>
              <a:t>19</a:t>
            </a:fld>
            <a:endParaRPr lang="zh-CN" altLang="en-US" dirty="0"/>
          </a:p>
        </p:txBody>
      </p:sp>
    </p:spTree>
    <p:extLst>
      <p:ext uri="{BB962C8B-B14F-4D97-AF65-F5344CB8AC3E}">
        <p14:creationId xmlns:p14="http://schemas.microsoft.com/office/powerpoint/2010/main" val="89918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5910529-3F67-4100-BF2C-0B7C8A38B548}"/>
              </a:ext>
            </a:extLst>
          </p:cNvPr>
          <p:cNvGrpSpPr/>
          <p:nvPr/>
        </p:nvGrpSpPr>
        <p:grpSpPr>
          <a:xfrm>
            <a:off x="1105857" y="1817964"/>
            <a:ext cx="4179396" cy="3222072"/>
            <a:chOff x="4143217" y="1817964"/>
            <a:chExt cx="4179396" cy="3222072"/>
          </a:xfrm>
        </p:grpSpPr>
        <p:grpSp>
          <p:nvGrpSpPr>
            <p:cNvPr id="19" name="Group 30">
              <a:extLst>
                <a:ext uri="{FF2B5EF4-FFF2-40B4-BE49-F238E27FC236}">
                  <a16:creationId xmlns:a16="http://schemas.microsoft.com/office/drawing/2014/main" id="{4D17215E-76DB-4FE0-9649-146F6BDBD4CA}"/>
                </a:ext>
              </a:extLst>
            </p:cNvPr>
            <p:cNvGrpSpPr/>
            <p:nvPr/>
          </p:nvGrpSpPr>
          <p:grpSpPr>
            <a:xfrm>
              <a:off x="4143217" y="1817964"/>
              <a:ext cx="4179396" cy="3222072"/>
              <a:chOff x="4552505" y="520379"/>
              <a:chExt cx="3723394" cy="2870521"/>
            </a:xfrm>
          </p:grpSpPr>
          <p:sp>
            <p:nvSpPr>
              <p:cNvPr id="21" name="Freeform 25">
                <a:extLst>
                  <a:ext uri="{FF2B5EF4-FFF2-40B4-BE49-F238E27FC236}">
                    <a16:creationId xmlns:a16="http://schemas.microsoft.com/office/drawing/2014/main" id="{A7494E8F-C57C-4D27-8E90-E284132CB0BF}"/>
                  </a:ext>
                </a:extLst>
              </p:cNvPr>
              <p:cNvSpPr/>
              <p:nvPr/>
            </p:nvSpPr>
            <p:spPr>
              <a:xfrm>
                <a:off x="5007663" y="520379"/>
                <a:ext cx="1690902" cy="1026526"/>
              </a:xfrm>
              <a:custGeom>
                <a:avLst/>
                <a:gdLst>
                  <a:gd name="connsiteX0" fmla="*/ 253380 w 1690902"/>
                  <a:gd name="connsiteY0" fmla="*/ 0 h 1026526"/>
                  <a:gd name="connsiteX1" fmla="*/ 1690902 w 1690902"/>
                  <a:gd name="connsiteY1" fmla="*/ 1026526 h 1026526"/>
                  <a:gd name="connsiteX2" fmla="*/ 1344333 w 1690902"/>
                  <a:gd name="connsiteY2" fmla="*/ 1026526 h 1026526"/>
                  <a:gd name="connsiteX3" fmla="*/ 377545 w 1690902"/>
                  <a:gd name="connsiteY3" fmla="*/ 336148 h 1026526"/>
                  <a:gd name="connsiteX4" fmla="*/ 207138 w 1690902"/>
                  <a:gd name="connsiteY4" fmla="*/ 1026526 h 1026526"/>
                  <a:gd name="connsiteX5" fmla="*/ 0 w 1690902"/>
                  <a:gd name="connsiteY5" fmla="*/ 1026526 h 1026526"/>
                  <a:gd name="connsiteX6" fmla="*/ 253380 w 1690902"/>
                  <a:gd name="connsiteY6" fmla="*/ 0 h 10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902" h="1026526">
                    <a:moveTo>
                      <a:pt x="253380" y="0"/>
                    </a:moveTo>
                    <a:lnTo>
                      <a:pt x="1690902" y="1026526"/>
                    </a:lnTo>
                    <a:lnTo>
                      <a:pt x="1344333" y="1026526"/>
                    </a:lnTo>
                    <a:lnTo>
                      <a:pt x="377545" y="336148"/>
                    </a:lnTo>
                    <a:lnTo>
                      <a:pt x="207138" y="1026526"/>
                    </a:lnTo>
                    <a:lnTo>
                      <a:pt x="0" y="1026526"/>
                    </a:lnTo>
                    <a:lnTo>
                      <a:pt x="25338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7188F656-C799-4DDD-9634-C6583631D5C3}"/>
                  </a:ext>
                </a:extLst>
              </p:cNvPr>
              <p:cNvSpPr/>
              <p:nvPr/>
            </p:nvSpPr>
            <p:spPr>
              <a:xfrm>
                <a:off x="4552505" y="2419109"/>
                <a:ext cx="3723394" cy="971791"/>
              </a:xfrm>
              <a:custGeom>
                <a:avLst/>
                <a:gdLst>
                  <a:gd name="connsiteX0" fmla="*/ 239870 w 3723394"/>
                  <a:gd name="connsiteY0" fmla="*/ 0 h 971791"/>
                  <a:gd name="connsiteX1" fmla="*/ 447007 w 3723394"/>
                  <a:gd name="connsiteY1" fmla="*/ 0 h 971791"/>
                  <a:gd name="connsiteX2" fmla="*/ 277782 w 3723394"/>
                  <a:gd name="connsiteY2" fmla="*/ 685586 h 971791"/>
                  <a:gd name="connsiteX3" fmla="*/ 3193912 w 3723394"/>
                  <a:gd name="connsiteY3" fmla="*/ 123544 h 971791"/>
                  <a:gd name="connsiteX4" fmla="*/ 3020904 w 3723394"/>
                  <a:gd name="connsiteY4" fmla="*/ 0 h 971791"/>
                  <a:gd name="connsiteX5" fmla="*/ 3367473 w 3723394"/>
                  <a:gd name="connsiteY5" fmla="*/ 0 h 971791"/>
                  <a:gd name="connsiteX6" fmla="*/ 3723394 w 3723394"/>
                  <a:gd name="connsiteY6" fmla="*/ 254161 h 971791"/>
                  <a:gd name="connsiteX7" fmla="*/ 0 w 3723394"/>
                  <a:gd name="connsiteY7" fmla="*/ 971791 h 971791"/>
                  <a:gd name="connsiteX8" fmla="*/ 239870 w 3723394"/>
                  <a:gd name="connsiteY8" fmla="*/ 0 h 97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3394" h="971791">
                    <a:moveTo>
                      <a:pt x="239870" y="0"/>
                    </a:moveTo>
                    <a:lnTo>
                      <a:pt x="447007" y="0"/>
                    </a:lnTo>
                    <a:lnTo>
                      <a:pt x="277782" y="685586"/>
                    </a:lnTo>
                    <a:lnTo>
                      <a:pt x="3193912" y="123544"/>
                    </a:lnTo>
                    <a:lnTo>
                      <a:pt x="3020904" y="0"/>
                    </a:lnTo>
                    <a:lnTo>
                      <a:pt x="3367473" y="0"/>
                    </a:lnTo>
                    <a:lnTo>
                      <a:pt x="3723394" y="254161"/>
                    </a:lnTo>
                    <a:lnTo>
                      <a:pt x="0" y="971791"/>
                    </a:lnTo>
                    <a:lnTo>
                      <a:pt x="23987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矩形 19">
              <a:extLst>
                <a:ext uri="{FF2B5EF4-FFF2-40B4-BE49-F238E27FC236}">
                  <a16:creationId xmlns:a16="http://schemas.microsoft.com/office/drawing/2014/main" id="{A5AE782A-7E1A-4850-89A1-29C3BFE5AF7E}"/>
                </a:ext>
              </a:extLst>
            </p:cNvPr>
            <p:cNvSpPr/>
            <p:nvPr/>
          </p:nvSpPr>
          <p:spPr>
            <a:xfrm>
              <a:off x="4188575" y="3133921"/>
              <a:ext cx="4088681" cy="753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目录 </a:t>
              </a:r>
              <a:r>
                <a:rPr kumimoji="0" lang="en-US" altLang="zh-CN"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rPr>
                <a:t>CONTENTS</a:t>
              </a:r>
              <a:endParaRPr kumimoji="0" lang="en-US"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endParaRPr>
            </a:p>
          </p:txBody>
        </p:sp>
      </p:grpSp>
      <p:grpSp>
        <p:nvGrpSpPr>
          <p:cNvPr id="24" name="组合 23">
            <a:extLst>
              <a:ext uri="{FF2B5EF4-FFF2-40B4-BE49-F238E27FC236}">
                <a16:creationId xmlns:a16="http://schemas.microsoft.com/office/drawing/2014/main" id="{01E66F04-175E-4169-B7E8-B4EA2EF6EF56}"/>
              </a:ext>
            </a:extLst>
          </p:cNvPr>
          <p:cNvGrpSpPr/>
          <p:nvPr/>
        </p:nvGrpSpPr>
        <p:grpSpPr>
          <a:xfrm>
            <a:off x="6437525" y="1077701"/>
            <a:ext cx="3758149" cy="636594"/>
            <a:chOff x="6437525" y="1077701"/>
            <a:chExt cx="3758149" cy="636594"/>
          </a:xfrm>
        </p:grpSpPr>
        <p:sp>
          <p:nvSpPr>
            <p:cNvPr id="23" name="文本框 22">
              <a:extLst>
                <a:ext uri="{FF2B5EF4-FFF2-40B4-BE49-F238E27FC236}">
                  <a16:creationId xmlns:a16="http://schemas.microsoft.com/office/drawing/2014/main" id="{5E1F7B99-65BD-422C-A373-1BD09893087F}"/>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7" name="文本框 6">
              <a:extLst>
                <a:ext uri="{FF2B5EF4-FFF2-40B4-BE49-F238E27FC236}">
                  <a16:creationId xmlns:a16="http://schemas.microsoft.com/office/drawing/2014/main" id="{E1F4F9D5-9706-4C58-812F-FEADD3D8C429}"/>
                </a:ext>
              </a:extLst>
            </p:cNvPr>
            <p:cNvSpPr txBox="1"/>
            <p:nvPr/>
          </p:nvSpPr>
          <p:spPr>
            <a:xfrm flipH="1">
              <a:off x="7237320" y="1152380"/>
              <a:ext cx="2958354" cy="517955"/>
            </a:xfrm>
            <a:prstGeom prst="rect">
              <a:avLst/>
            </a:prstGeom>
            <a:solidFill>
              <a:schemeClr val="accent1">
                <a:lumMod val="50000"/>
              </a:schemeClr>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a:ea typeface="微软雅黑"/>
                </a:rPr>
                <a:t>团队介绍</a:t>
              </a:r>
              <a:endParaRPr kumimoji="0" lang="en-US" altLang="zh-CN" sz="2400" b="1" i="0" u="none" strike="noStrike" kern="1200" cap="none" spc="0" normalizeH="0" baseline="0" noProof="0" dirty="0">
                <a:ln>
                  <a:noFill/>
                </a:ln>
                <a:solidFill>
                  <a:schemeClr val="bg1"/>
                </a:solidFill>
                <a:effectLst/>
                <a:uLnTx/>
                <a:uFillTx/>
                <a:latin typeface="微软雅黑"/>
                <a:ea typeface="微软雅黑"/>
              </a:endParaRPr>
            </a:p>
          </p:txBody>
        </p:sp>
        <p:sp>
          <p:nvSpPr>
            <p:cNvPr id="15" name="文本框 14">
              <a:extLst>
                <a:ext uri="{FF2B5EF4-FFF2-40B4-BE49-F238E27FC236}">
                  <a16:creationId xmlns:a16="http://schemas.microsoft.com/office/drawing/2014/main" id="{D7920A44-2FE6-4B52-8D78-B7033637B3A0}"/>
                </a:ext>
              </a:extLst>
            </p:cNvPr>
            <p:cNvSpPr txBox="1"/>
            <p:nvPr/>
          </p:nvSpPr>
          <p:spPr>
            <a:xfrm>
              <a:off x="6437525" y="1077701"/>
              <a:ext cx="639919" cy="584775"/>
            </a:xfrm>
            <a:prstGeom prst="rect">
              <a:avLst/>
            </a:prstGeom>
            <a:solidFill>
              <a:schemeClr val="accent1">
                <a:lumMod val="50000"/>
              </a:schemeClr>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Arial"/>
                  <a:ea typeface="微软雅黑"/>
                </a:rPr>
                <a:t>01</a:t>
              </a:r>
            </a:p>
          </p:txBody>
        </p:sp>
      </p:grpSp>
      <p:grpSp>
        <p:nvGrpSpPr>
          <p:cNvPr id="25" name="组合 24">
            <a:extLst>
              <a:ext uri="{FF2B5EF4-FFF2-40B4-BE49-F238E27FC236}">
                <a16:creationId xmlns:a16="http://schemas.microsoft.com/office/drawing/2014/main" id="{6A332F0D-C49E-4893-8CA8-5C28987F96D1}"/>
              </a:ext>
            </a:extLst>
          </p:cNvPr>
          <p:cNvGrpSpPr/>
          <p:nvPr/>
        </p:nvGrpSpPr>
        <p:grpSpPr>
          <a:xfrm>
            <a:off x="6437525" y="2143025"/>
            <a:ext cx="3758149" cy="636594"/>
            <a:chOff x="6437525" y="1077701"/>
            <a:chExt cx="3758149" cy="636594"/>
          </a:xfrm>
        </p:grpSpPr>
        <p:sp>
          <p:nvSpPr>
            <p:cNvPr id="26" name="文本框 25">
              <a:extLst>
                <a:ext uri="{FF2B5EF4-FFF2-40B4-BE49-F238E27FC236}">
                  <a16:creationId xmlns:a16="http://schemas.microsoft.com/office/drawing/2014/main" id="{BA9E7C04-3A22-4237-886D-68B82ED5044D}"/>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27" name="文本框 26">
              <a:extLst>
                <a:ext uri="{FF2B5EF4-FFF2-40B4-BE49-F238E27FC236}">
                  <a16:creationId xmlns:a16="http://schemas.microsoft.com/office/drawing/2014/main" id="{A52DAFD6-E2B0-427B-8825-9DB38E0A4898}"/>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研究背景</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28" name="文本框 27">
              <a:extLst>
                <a:ext uri="{FF2B5EF4-FFF2-40B4-BE49-F238E27FC236}">
                  <a16:creationId xmlns:a16="http://schemas.microsoft.com/office/drawing/2014/main" id="{3D1CEAD8-A65D-4C65-9039-ACDAEDD958DF}"/>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02</a:t>
              </a:r>
            </a:p>
          </p:txBody>
        </p:sp>
      </p:grpSp>
      <p:grpSp>
        <p:nvGrpSpPr>
          <p:cNvPr id="29" name="组合 28">
            <a:extLst>
              <a:ext uri="{FF2B5EF4-FFF2-40B4-BE49-F238E27FC236}">
                <a16:creationId xmlns:a16="http://schemas.microsoft.com/office/drawing/2014/main" id="{05620847-B7AF-469D-8283-82116B5DA0DB}"/>
              </a:ext>
            </a:extLst>
          </p:cNvPr>
          <p:cNvGrpSpPr/>
          <p:nvPr/>
        </p:nvGrpSpPr>
        <p:grpSpPr>
          <a:xfrm>
            <a:off x="6437525" y="3208349"/>
            <a:ext cx="3758149" cy="636594"/>
            <a:chOff x="6437525" y="1077701"/>
            <a:chExt cx="3758149" cy="636594"/>
          </a:xfrm>
        </p:grpSpPr>
        <p:sp>
          <p:nvSpPr>
            <p:cNvPr id="30" name="文本框 29">
              <a:extLst>
                <a:ext uri="{FF2B5EF4-FFF2-40B4-BE49-F238E27FC236}">
                  <a16:creationId xmlns:a16="http://schemas.microsoft.com/office/drawing/2014/main" id="{B3FF5244-7F8D-4ADC-ACE6-6C211F095E56}"/>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1" name="文本框 30">
              <a:extLst>
                <a:ext uri="{FF2B5EF4-FFF2-40B4-BE49-F238E27FC236}">
                  <a16:creationId xmlns:a16="http://schemas.microsoft.com/office/drawing/2014/main" id="{10B86E2F-1EB8-4955-8650-0B7774D1C8C7}"/>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问题构建</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2" name="文本框 31">
              <a:extLst>
                <a:ext uri="{FF2B5EF4-FFF2-40B4-BE49-F238E27FC236}">
                  <a16:creationId xmlns:a16="http://schemas.microsoft.com/office/drawing/2014/main" id="{0D8C0929-B1AE-4F0A-8E35-BE73EF8BBF0A}"/>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03</a:t>
              </a:r>
            </a:p>
          </p:txBody>
        </p:sp>
      </p:grpSp>
      <p:grpSp>
        <p:nvGrpSpPr>
          <p:cNvPr id="33" name="组合 32">
            <a:extLst>
              <a:ext uri="{FF2B5EF4-FFF2-40B4-BE49-F238E27FC236}">
                <a16:creationId xmlns:a16="http://schemas.microsoft.com/office/drawing/2014/main" id="{8673B38E-5BE6-4A37-A1D0-F4B8CF964249}"/>
              </a:ext>
            </a:extLst>
          </p:cNvPr>
          <p:cNvGrpSpPr/>
          <p:nvPr/>
        </p:nvGrpSpPr>
        <p:grpSpPr>
          <a:xfrm>
            <a:off x="6437525" y="4273673"/>
            <a:ext cx="3758149" cy="636594"/>
            <a:chOff x="6437525" y="1077701"/>
            <a:chExt cx="3758149" cy="636594"/>
          </a:xfrm>
        </p:grpSpPr>
        <p:sp>
          <p:nvSpPr>
            <p:cNvPr id="34" name="文本框 33">
              <a:extLst>
                <a:ext uri="{FF2B5EF4-FFF2-40B4-BE49-F238E27FC236}">
                  <a16:creationId xmlns:a16="http://schemas.microsoft.com/office/drawing/2014/main" id="{28E8D709-87D3-4A51-97A4-A4610437FBAB}"/>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5" name="文本框 34">
              <a:extLst>
                <a:ext uri="{FF2B5EF4-FFF2-40B4-BE49-F238E27FC236}">
                  <a16:creationId xmlns:a16="http://schemas.microsoft.com/office/drawing/2014/main" id="{49E2F745-030C-4524-B647-CC56CCC78EBF}"/>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模型求解</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6" name="文本框 35">
              <a:extLst>
                <a:ext uri="{FF2B5EF4-FFF2-40B4-BE49-F238E27FC236}">
                  <a16:creationId xmlns:a16="http://schemas.microsoft.com/office/drawing/2014/main" id="{77535D94-4E33-42F4-B766-949421AE26A2}"/>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04</a:t>
              </a:r>
            </a:p>
          </p:txBody>
        </p:sp>
      </p:grpSp>
      <p:grpSp>
        <p:nvGrpSpPr>
          <p:cNvPr id="37" name="组合 36">
            <a:extLst>
              <a:ext uri="{FF2B5EF4-FFF2-40B4-BE49-F238E27FC236}">
                <a16:creationId xmlns:a16="http://schemas.microsoft.com/office/drawing/2014/main" id="{D397EBCC-3F5C-471D-8219-BAA8B4A3CD30}"/>
              </a:ext>
            </a:extLst>
          </p:cNvPr>
          <p:cNvGrpSpPr/>
          <p:nvPr/>
        </p:nvGrpSpPr>
        <p:grpSpPr>
          <a:xfrm>
            <a:off x="6437525" y="5338998"/>
            <a:ext cx="3758149" cy="636594"/>
            <a:chOff x="6437525" y="1077701"/>
            <a:chExt cx="3758149" cy="636594"/>
          </a:xfrm>
        </p:grpSpPr>
        <p:sp>
          <p:nvSpPr>
            <p:cNvPr id="38" name="文本框 37">
              <a:extLst>
                <a:ext uri="{FF2B5EF4-FFF2-40B4-BE49-F238E27FC236}">
                  <a16:creationId xmlns:a16="http://schemas.microsoft.com/office/drawing/2014/main" id="{3F048793-1C82-4570-9BAC-BD95A84AAE14}"/>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9" name="文本框 38">
              <a:extLst>
                <a:ext uri="{FF2B5EF4-FFF2-40B4-BE49-F238E27FC236}">
                  <a16:creationId xmlns:a16="http://schemas.microsoft.com/office/drawing/2014/main" id="{EC4A905E-0365-468E-9576-18315037A79D}"/>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lvl="0" algn="ctr">
                <a:defRPr/>
              </a:pPr>
              <a:r>
                <a:rPr lang="zh-CN" altLang="en-US" sz="2400" b="1" dirty="0">
                  <a:solidFill>
                    <a:schemeClr val="accent1">
                      <a:lumMod val="50000"/>
                    </a:schemeClr>
                  </a:solidFill>
                  <a:latin typeface="微软雅黑"/>
                  <a:ea typeface="微软雅黑"/>
                </a:rPr>
                <a:t>工作小结</a:t>
              </a:r>
            </a:p>
          </p:txBody>
        </p:sp>
        <p:sp>
          <p:nvSpPr>
            <p:cNvPr id="40" name="文本框 39">
              <a:extLst>
                <a:ext uri="{FF2B5EF4-FFF2-40B4-BE49-F238E27FC236}">
                  <a16:creationId xmlns:a16="http://schemas.microsoft.com/office/drawing/2014/main" id="{D34C1A63-5107-4BD0-B07B-B39694CB46CD}"/>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05</a:t>
              </a:r>
            </a:p>
          </p:txBody>
        </p:sp>
      </p:grpSp>
      <p:sp>
        <p:nvSpPr>
          <p:cNvPr id="2" name="灯片编号占位符 1">
            <a:extLst>
              <a:ext uri="{FF2B5EF4-FFF2-40B4-BE49-F238E27FC236}">
                <a16:creationId xmlns:a16="http://schemas.microsoft.com/office/drawing/2014/main" id="{66D679D7-6874-485F-BDA2-9B18C77126BB}"/>
              </a:ext>
            </a:extLst>
          </p:cNvPr>
          <p:cNvSpPr>
            <a:spLocks noGrp="1"/>
          </p:cNvSpPr>
          <p:nvPr>
            <p:ph type="sldNum" sz="quarter" idx="12"/>
          </p:nvPr>
        </p:nvSpPr>
        <p:spPr/>
        <p:txBody>
          <a:bodyPr/>
          <a:lstStyle/>
          <a:p>
            <a:fld id="{6E01D492-AE8A-4C38-A46F-D034B97BEDC2}" type="slidenum">
              <a:rPr lang="zh-CN" altLang="en-US" smtClean="0"/>
              <a:t>2</a:t>
            </a:fld>
            <a:endParaRPr lang="zh-CN" altLang="en-US"/>
          </a:p>
        </p:txBody>
      </p:sp>
    </p:spTree>
    <p:extLst>
      <p:ext uri="{BB962C8B-B14F-4D97-AF65-F5344CB8AC3E}">
        <p14:creationId xmlns:p14="http://schemas.microsoft.com/office/powerpoint/2010/main" val="311810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5910529-3F67-4100-BF2C-0B7C8A38B548}"/>
              </a:ext>
            </a:extLst>
          </p:cNvPr>
          <p:cNvGrpSpPr/>
          <p:nvPr/>
        </p:nvGrpSpPr>
        <p:grpSpPr>
          <a:xfrm>
            <a:off x="1105857" y="1817964"/>
            <a:ext cx="4179396" cy="3222072"/>
            <a:chOff x="4143217" y="1817964"/>
            <a:chExt cx="4179396" cy="3222072"/>
          </a:xfrm>
        </p:grpSpPr>
        <p:grpSp>
          <p:nvGrpSpPr>
            <p:cNvPr id="19" name="Group 30">
              <a:extLst>
                <a:ext uri="{FF2B5EF4-FFF2-40B4-BE49-F238E27FC236}">
                  <a16:creationId xmlns:a16="http://schemas.microsoft.com/office/drawing/2014/main" id="{4D17215E-76DB-4FE0-9649-146F6BDBD4CA}"/>
                </a:ext>
              </a:extLst>
            </p:cNvPr>
            <p:cNvGrpSpPr/>
            <p:nvPr/>
          </p:nvGrpSpPr>
          <p:grpSpPr>
            <a:xfrm>
              <a:off x="4143217" y="1817964"/>
              <a:ext cx="4179396" cy="3222072"/>
              <a:chOff x="4552505" y="520379"/>
              <a:chExt cx="3723394" cy="2870521"/>
            </a:xfrm>
          </p:grpSpPr>
          <p:sp>
            <p:nvSpPr>
              <p:cNvPr id="21" name="Freeform 25">
                <a:extLst>
                  <a:ext uri="{FF2B5EF4-FFF2-40B4-BE49-F238E27FC236}">
                    <a16:creationId xmlns:a16="http://schemas.microsoft.com/office/drawing/2014/main" id="{A7494E8F-C57C-4D27-8E90-E284132CB0BF}"/>
                  </a:ext>
                </a:extLst>
              </p:cNvPr>
              <p:cNvSpPr/>
              <p:nvPr/>
            </p:nvSpPr>
            <p:spPr>
              <a:xfrm>
                <a:off x="5007663" y="520379"/>
                <a:ext cx="1690902" cy="1026526"/>
              </a:xfrm>
              <a:custGeom>
                <a:avLst/>
                <a:gdLst>
                  <a:gd name="connsiteX0" fmla="*/ 253380 w 1690902"/>
                  <a:gd name="connsiteY0" fmla="*/ 0 h 1026526"/>
                  <a:gd name="connsiteX1" fmla="*/ 1690902 w 1690902"/>
                  <a:gd name="connsiteY1" fmla="*/ 1026526 h 1026526"/>
                  <a:gd name="connsiteX2" fmla="*/ 1344333 w 1690902"/>
                  <a:gd name="connsiteY2" fmla="*/ 1026526 h 1026526"/>
                  <a:gd name="connsiteX3" fmla="*/ 377545 w 1690902"/>
                  <a:gd name="connsiteY3" fmla="*/ 336148 h 1026526"/>
                  <a:gd name="connsiteX4" fmla="*/ 207138 w 1690902"/>
                  <a:gd name="connsiteY4" fmla="*/ 1026526 h 1026526"/>
                  <a:gd name="connsiteX5" fmla="*/ 0 w 1690902"/>
                  <a:gd name="connsiteY5" fmla="*/ 1026526 h 1026526"/>
                  <a:gd name="connsiteX6" fmla="*/ 253380 w 1690902"/>
                  <a:gd name="connsiteY6" fmla="*/ 0 h 10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902" h="1026526">
                    <a:moveTo>
                      <a:pt x="253380" y="0"/>
                    </a:moveTo>
                    <a:lnTo>
                      <a:pt x="1690902" y="1026526"/>
                    </a:lnTo>
                    <a:lnTo>
                      <a:pt x="1344333" y="1026526"/>
                    </a:lnTo>
                    <a:lnTo>
                      <a:pt x="377545" y="336148"/>
                    </a:lnTo>
                    <a:lnTo>
                      <a:pt x="207138" y="1026526"/>
                    </a:lnTo>
                    <a:lnTo>
                      <a:pt x="0" y="1026526"/>
                    </a:lnTo>
                    <a:lnTo>
                      <a:pt x="25338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7188F656-C799-4DDD-9634-C6583631D5C3}"/>
                  </a:ext>
                </a:extLst>
              </p:cNvPr>
              <p:cNvSpPr/>
              <p:nvPr/>
            </p:nvSpPr>
            <p:spPr>
              <a:xfrm>
                <a:off x="4552505" y="2419109"/>
                <a:ext cx="3723394" cy="971791"/>
              </a:xfrm>
              <a:custGeom>
                <a:avLst/>
                <a:gdLst>
                  <a:gd name="connsiteX0" fmla="*/ 239870 w 3723394"/>
                  <a:gd name="connsiteY0" fmla="*/ 0 h 971791"/>
                  <a:gd name="connsiteX1" fmla="*/ 447007 w 3723394"/>
                  <a:gd name="connsiteY1" fmla="*/ 0 h 971791"/>
                  <a:gd name="connsiteX2" fmla="*/ 277782 w 3723394"/>
                  <a:gd name="connsiteY2" fmla="*/ 685586 h 971791"/>
                  <a:gd name="connsiteX3" fmla="*/ 3193912 w 3723394"/>
                  <a:gd name="connsiteY3" fmla="*/ 123544 h 971791"/>
                  <a:gd name="connsiteX4" fmla="*/ 3020904 w 3723394"/>
                  <a:gd name="connsiteY4" fmla="*/ 0 h 971791"/>
                  <a:gd name="connsiteX5" fmla="*/ 3367473 w 3723394"/>
                  <a:gd name="connsiteY5" fmla="*/ 0 h 971791"/>
                  <a:gd name="connsiteX6" fmla="*/ 3723394 w 3723394"/>
                  <a:gd name="connsiteY6" fmla="*/ 254161 h 971791"/>
                  <a:gd name="connsiteX7" fmla="*/ 0 w 3723394"/>
                  <a:gd name="connsiteY7" fmla="*/ 971791 h 971791"/>
                  <a:gd name="connsiteX8" fmla="*/ 239870 w 3723394"/>
                  <a:gd name="connsiteY8" fmla="*/ 0 h 97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3394" h="971791">
                    <a:moveTo>
                      <a:pt x="239870" y="0"/>
                    </a:moveTo>
                    <a:lnTo>
                      <a:pt x="447007" y="0"/>
                    </a:lnTo>
                    <a:lnTo>
                      <a:pt x="277782" y="685586"/>
                    </a:lnTo>
                    <a:lnTo>
                      <a:pt x="3193912" y="123544"/>
                    </a:lnTo>
                    <a:lnTo>
                      <a:pt x="3020904" y="0"/>
                    </a:lnTo>
                    <a:lnTo>
                      <a:pt x="3367473" y="0"/>
                    </a:lnTo>
                    <a:lnTo>
                      <a:pt x="3723394" y="254161"/>
                    </a:lnTo>
                    <a:lnTo>
                      <a:pt x="0" y="971791"/>
                    </a:lnTo>
                    <a:lnTo>
                      <a:pt x="23987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矩形 19">
              <a:extLst>
                <a:ext uri="{FF2B5EF4-FFF2-40B4-BE49-F238E27FC236}">
                  <a16:creationId xmlns:a16="http://schemas.microsoft.com/office/drawing/2014/main" id="{A5AE782A-7E1A-4850-89A1-29C3BFE5AF7E}"/>
                </a:ext>
              </a:extLst>
            </p:cNvPr>
            <p:cNvSpPr/>
            <p:nvPr/>
          </p:nvSpPr>
          <p:spPr>
            <a:xfrm>
              <a:off x="4188575" y="3133921"/>
              <a:ext cx="4088681" cy="753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目录 </a:t>
              </a:r>
              <a:r>
                <a:rPr kumimoji="0" lang="en-US" altLang="zh-CN"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rPr>
                <a:t>CONTENTS</a:t>
              </a:r>
              <a:endParaRPr kumimoji="0" lang="en-US"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endParaRPr>
            </a:p>
          </p:txBody>
        </p:sp>
      </p:grpSp>
      <p:grpSp>
        <p:nvGrpSpPr>
          <p:cNvPr id="24" name="组合 23">
            <a:extLst>
              <a:ext uri="{FF2B5EF4-FFF2-40B4-BE49-F238E27FC236}">
                <a16:creationId xmlns:a16="http://schemas.microsoft.com/office/drawing/2014/main" id="{01E66F04-175E-4169-B7E8-B4EA2EF6EF56}"/>
              </a:ext>
            </a:extLst>
          </p:cNvPr>
          <p:cNvGrpSpPr/>
          <p:nvPr/>
        </p:nvGrpSpPr>
        <p:grpSpPr>
          <a:xfrm>
            <a:off x="6437525" y="1077701"/>
            <a:ext cx="3758149" cy="636594"/>
            <a:chOff x="6437525" y="1077701"/>
            <a:chExt cx="3758149" cy="636594"/>
          </a:xfrm>
        </p:grpSpPr>
        <p:sp>
          <p:nvSpPr>
            <p:cNvPr id="23" name="文本框 22">
              <a:extLst>
                <a:ext uri="{FF2B5EF4-FFF2-40B4-BE49-F238E27FC236}">
                  <a16:creationId xmlns:a16="http://schemas.microsoft.com/office/drawing/2014/main" id="{5E1F7B99-65BD-422C-A373-1BD09893087F}"/>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7" name="文本框 6">
              <a:extLst>
                <a:ext uri="{FF2B5EF4-FFF2-40B4-BE49-F238E27FC236}">
                  <a16:creationId xmlns:a16="http://schemas.microsoft.com/office/drawing/2014/main" id="{E1F4F9D5-9706-4C58-812F-FEADD3D8C429}"/>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团队介绍</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15" name="文本框 14">
              <a:extLst>
                <a:ext uri="{FF2B5EF4-FFF2-40B4-BE49-F238E27FC236}">
                  <a16:creationId xmlns:a16="http://schemas.microsoft.com/office/drawing/2014/main" id="{D7920A44-2FE6-4B52-8D78-B7033637B3A0}"/>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01</a:t>
              </a:r>
            </a:p>
          </p:txBody>
        </p:sp>
      </p:grpSp>
      <p:grpSp>
        <p:nvGrpSpPr>
          <p:cNvPr id="25" name="组合 24">
            <a:extLst>
              <a:ext uri="{FF2B5EF4-FFF2-40B4-BE49-F238E27FC236}">
                <a16:creationId xmlns:a16="http://schemas.microsoft.com/office/drawing/2014/main" id="{6A332F0D-C49E-4893-8CA8-5C28987F96D1}"/>
              </a:ext>
            </a:extLst>
          </p:cNvPr>
          <p:cNvGrpSpPr/>
          <p:nvPr/>
        </p:nvGrpSpPr>
        <p:grpSpPr>
          <a:xfrm>
            <a:off x="6437525" y="2143025"/>
            <a:ext cx="3758149" cy="636594"/>
            <a:chOff x="6437525" y="1077701"/>
            <a:chExt cx="3758149" cy="636594"/>
          </a:xfrm>
        </p:grpSpPr>
        <p:sp>
          <p:nvSpPr>
            <p:cNvPr id="26" name="文本框 25">
              <a:extLst>
                <a:ext uri="{FF2B5EF4-FFF2-40B4-BE49-F238E27FC236}">
                  <a16:creationId xmlns:a16="http://schemas.microsoft.com/office/drawing/2014/main" id="{BA9E7C04-3A22-4237-886D-68B82ED5044D}"/>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27" name="文本框 26">
              <a:extLst>
                <a:ext uri="{FF2B5EF4-FFF2-40B4-BE49-F238E27FC236}">
                  <a16:creationId xmlns:a16="http://schemas.microsoft.com/office/drawing/2014/main" id="{A52DAFD6-E2B0-427B-8825-9DB38E0A4898}"/>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研究背景</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28" name="文本框 27">
              <a:extLst>
                <a:ext uri="{FF2B5EF4-FFF2-40B4-BE49-F238E27FC236}">
                  <a16:creationId xmlns:a16="http://schemas.microsoft.com/office/drawing/2014/main" id="{3D1CEAD8-A65D-4C65-9039-ACDAEDD958DF}"/>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02</a:t>
              </a:r>
            </a:p>
          </p:txBody>
        </p:sp>
      </p:grpSp>
      <p:grpSp>
        <p:nvGrpSpPr>
          <p:cNvPr id="29" name="组合 28">
            <a:extLst>
              <a:ext uri="{FF2B5EF4-FFF2-40B4-BE49-F238E27FC236}">
                <a16:creationId xmlns:a16="http://schemas.microsoft.com/office/drawing/2014/main" id="{05620847-B7AF-469D-8283-82116B5DA0DB}"/>
              </a:ext>
            </a:extLst>
          </p:cNvPr>
          <p:cNvGrpSpPr/>
          <p:nvPr/>
        </p:nvGrpSpPr>
        <p:grpSpPr>
          <a:xfrm>
            <a:off x="6437525" y="3208349"/>
            <a:ext cx="3758149" cy="636594"/>
            <a:chOff x="6437525" y="1077701"/>
            <a:chExt cx="3758149" cy="636594"/>
          </a:xfrm>
        </p:grpSpPr>
        <p:sp>
          <p:nvSpPr>
            <p:cNvPr id="30" name="文本框 29">
              <a:extLst>
                <a:ext uri="{FF2B5EF4-FFF2-40B4-BE49-F238E27FC236}">
                  <a16:creationId xmlns:a16="http://schemas.microsoft.com/office/drawing/2014/main" id="{B3FF5244-7F8D-4ADC-ACE6-6C211F095E56}"/>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1" name="文本框 30">
              <a:extLst>
                <a:ext uri="{FF2B5EF4-FFF2-40B4-BE49-F238E27FC236}">
                  <a16:creationId xmlns:a16="http://schemas.microsoft.com/office/drawing/2014/main" id="{10B86E2F-1EB8-4955-8650-0B7774D1C8C7}"/>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问题构建</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2" name="文本框 31">
              <a:extLst>
                <a:ext uri="{FF2B5EF4-FFF2-40B4-BE49-F238E27FC236}">
                  <a16:creationId xmlns:a16="http://schemas.microsoft.com/office/drawing/2014/main" id="{0D8C0929-B1AE-4F0A-8E35-BE73EF8BBF0A}"/>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03</a:t>
              </a:r>
            </a:p>
          </p:txBody>
        </p:sp>
      </p:grpSp>
      <p:grpSp>
        <p:nvGrpSpPr>
          <p:cNvPr id="33" name="组合 32">
            <a:extLst>
              <a:ext uri="{FF2B5EF4-FFF2-40B4-BE49-F238E27FC236}">
                <a16:creationId xmlns:a16="http://schemas.microsoft.com/office/drawing/2014/main" id="{8673B38E-5BE6-4A37-A1D0-F4B8CF964249}"/>
              </a:ext>
            </a:extLst>
          </p:cNvPr>
          <p:cNvGrpSpPr/>
          <p:nvPr/>
        </p:nvGrpSpPr>
        <p:grpSpPr>
          <a:xfrm>
            <a:off x="6437525" y="4273673"/>
            <a:ext cx="3758149" cy="636594"/>
            <a:chOff x="6437525" y="1077701"/>
            <a:chExt cx="3758149" cy="636594"/>
          </a:xfrm>
        </p:grpSpPr>
        <p:sp>
          <p:nvSpPr>
            <p:cNvPr id="34" name="文本框 33">
              <a:extLst>
                <a:ext uri="{FF2B5EF4-FFF2-40B4-BE49-F238E27FC236}">
                  <a16:creationId xmlns:a16="http://schemas.microsoft.com/office/drawing/2014/main" id="{28E8D709-87D3-4A51-97A4-A4610437FBAB}"/>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5" name="文本框 34">
              <a:extLst>
                <a:ext uri="{FF2B5EF4-FFF2-40B4-BE49-F238E27FC236}">
                  <a16:creationId xmlns:a16="http://schemas.microsoft.com/office/drawing/2014/main" id="{49E2F745-030C-4524-B647-CC56CCC78EBF}"/>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模型求解</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6" name="文本框 35">
              <a:extLst>
                <a:ext uri="{FF2B5EF4-FFF2-40B4-BE49-F238E27FC236}">
                  <a16:creationId xmlns:a16="http://schemas.microsoft.com/office/drawing/2014/main" id="{77535D94-4E33-42F4-B766-949421AE26A2}"/>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04</a:t>
              </a:r>
            </a:p>
          </p:txBody>
        </p:sp>
      </p:grpSp>
      <p:grpSp>
        <p:nvGrpSpPr>
          <p:cNvPr id="37" name="组合 36">
            <a:extLst>
              <a:ext uri="{FF2B5EF4-FFF2-40B4-BE49-F238E27FC236}">
                <a16:creationId xmlns:a16="http://schemas.microsoft.com/office/drawing/2014/main" id="{D397EBCC-3F5C-471D-8219-BAA8B4A3CD30}"/>
              </a:ext>
            </a:extLst>
          </p:cNvPr>
          <p:cNvGrpSpPr/>
          <p:nvPr/>
        </p:nvGrpSpPr>
        <p:grpSpPr>
          <a:xfrm>
            <a:off x="6437525" y="5338998"/>
            <a:ext cx="3758149" cy="636594"/>
            <a:chOff x="6437525" y="1077701"/>
            <a:chExt cx="3758149" cy="636594"/>
          </a:xfrm>
        </p:grpSpPr>
        <p:sp>
          <p:nvSpPr>
            <p:cNvPr id="38" name="文本框 37">
              <a:extLst>
                <a:ext uri="{FF2B5EF4-FFF2-40B4-BE49-F238E27FC236}">
                  <a16:creationId xmlns:a16="http://schemas.microsoft.com/office/drawing/2014/main" id="{3F048793-1C82-4570-9BAC-BD95A84AAE14}"/>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9" name="文本框 38">
              <a:extLst>
                <a:ext uri="{FF2B5EF4-FFF2-40B4-BE49-F238E27FC236}">
                  <a16:creationId xmlns:a16="http://schemas.microsoft.com/office/drawing/2014/main" id="{EC4A905E-0365-468E-9576-18315037A79D}"/>
                </a:ext>
              </a:extLst>
            </p:cNvPr>
            <p:cNvSpPr txBox="1"/>
            <p:nvPr/>
          </p:nvSpPr>
          <p:spPr>
            <a:xfrm flipH="1">
              <a:off x="7237320" y="1152380"/>
              <a:ext cx="2958354" cy="517955"/>
            </a:xfrm>
            <a:prstGeom prst="rect">
              <a:avLst/>
            </a:prstGeom>
            <a:solidFill>
              <a:schemeClr val="accent1">
                <a:lumMod val="50000"/>
              </a:schemeClr>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1"/>
                  </a:solidFill>
                  <a:effectLst/>
                  <a:uLnTx/>
                  <a:uFillTx/>
                  <a:latin typeface="微软雅黑"/>
                  <a:ea typeface="微软雅黑"/>
                </a:rPr>
                <a:t>工作小结</a:t>
              </a:r>
              <a:endParaRPr kumimoji="0" lang="en-US" altLang="zh-CN" sz="2400" b="1" i="0" u="none" strike="noStrike" kern="1200" cap="none" spc="0" normalizeH="0" baseline="0" noProof="0" dirty="0">
                <a:ln>
                  <a:noFill/>
                </a:ln>
                <a:solidFill>
                  <a:schemeClr val="bg1"/>
                </a:solidFill>
                <a:effectLst/>
                <a:uLnTx/>
                <a:uFillTx/>
                <a:latin typeface="微软雅黑"/>
                <a:ea typeface="微软雅黑"/>
              </a:endParaRPr>
            </a:p>
          </p:txBody>
        </p:sp>
        <p:sp>
          <p:nvSpPr>
            <p:cNvPr id="40" name="文本框 39">
              <a:extLst>
                <a:ext uri="{FF2B5EF4-FFF2-40B4-BE49-F238E27FC236}">
                  <a16:creationId xmlns:a16="http://schemas.microsoft.com/office/drawing/2014/main" id="{D34C1A63-5107-4BD0-B07B-B39694CB46CD}"/>
                </a:ext>
              </a:extLst>
            </p:cNvPr>
            <p:cNvSpPr txBox="1"/>
            <p:nvPr/>
          </p:nvSpPr>
          <p:spPr>
            <a:xfrm>
              <a:off x="6437525" y="1077701"/>
              <a:ext cx="639919" cy="584775"/>
            </a:xfrm>
            <a:prstGeom prst="rect">
              <a:avLst/>
            </a:prstGeom>
            <a:solidFill>
              <a:schemeClr val="accent1">
                <a:lumMod val="50000"/>
              </a:schemeClr>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Arial"/>
                  <a:ea typeface="微软雅黑"/>
                </a:rPr>
                <a:t>05</a:t>
              </a:r>
            </a:p>
          </p:txBody>
        </p:sp>
      </p:grpSp>
      <p:sp>
        <p:nvSpPr>
          <p:cNvPr id="2" name="灯片编号占位符 1">
            <a:extLst>
              <a:ext uri="{FF2B5EF4-FFF2-40B4-BE49-F238E27FC236}">
                <a16:creationId xmlns:a16="http://schemas.microsoft.com/office/drawing/2014/main" id="{E3362CF6-4934-4F43-8E75-19A9CC50ADD7}"/>
              </a:ext>
            </a:extLst>
          </p:cNvPr>
          <p:cNvSpPr>
            <a:spLocks noGrp="1"/>
          </p:cNvSpPr>
          <p:nvPr>
            <p:ph type="sldNum" sz="quarter" idx="12"/>
          </p:nvPr>
        </p:nvSpPr>
        <p:spPr/>
        <p:txBody>
          <a:bodyPr/>
          <a:lstStyle/>
          <a:p>
            <a:fld id="{6E01D492-AE8A-4C38-A46F-D034B97BEDC2}" type="slidenum">
              <a:rPr lang="zh-CN" altLang="en-US" smtClean="0"/>
              <a:t>20</a:t>
            </a:fld>
            <a:endParaRPr lang="zh-CN" altLang="en-US"/>
          </a:p>
        </p:txBody>
      </p:sp>
    </p:spTree>
    <p:extLst>
      <p:ext uri="{BB962C8B-B14F-4D97-AF65-F5344CB8AC3E}">
        <p14:creationId xmlns:p14="http://schemas.microsoft.com/office/powerpoint/2010/main" val="39533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5B468D-E949-4FEB-B707-2CC2F1F2764F}"/>
              </a:ext>
            </a:extLst>
          </p:cNvPr>
          <p:cNvSpPr>
            <a:spLocks noGrp="1"/>
          </p:cNvSpPr>
          <p:nvPr>
            <p:ph type="title"/>
          </p:nvPr>
        </p:nvSpPr>
        <p:spPr/>
        <p:txBody>
          <a:bodyPr/>
          <a:lstStyle/>
          <a:p>
            <a:r>
              <a:rPr lang="zh-CN" altLang="en-US" dirty="0"/>
              <a:t>工作小结</a:t>
            </a:r>
          </a:p>
        </p:txBody>
      </p:sp>
      <p:sp>
        <p:nvSpPr>
          <p:cNvPr id="2" name="矩形 1">
            <a:extLst>
              <a:ext uri="{FF2B5EF4-FFF2-40B4-BE49-F238E27FC236}">
                <a16:creationId xmlns:a16="http://schemas.microsoft.com/office/drawing/2014/main" id="{D2434116-A529-4176-B13B-EA18CAB96B69}"/>
              </a:ext>
            </a:extLst>
          </p:cNvPr>
          <p:cNvSpPr/>
          <p:nvPr/>
        </p:nvSpPr>
        <p:spPr>
          <a:xfrm>
            <a:off x="838200" y="2419644"/>
            <a:ext cx="751449" cy="3685734"/>
          </a:xfrm>
          <a:prstGeom prst="rect">
            <a:avLst/>
          </a:prstGeom>
          <a:solidFill>
            <a:schemeClr val="bg1">
              <a:lumMod val="8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lumMod val="50000"/>
                  </a:schemeClr>
                </a:solidFill>
                <a:latin typeface="微软雅黑" panose="020B0503020204020204" pitchFamily="34" charset="-122"/>
                <a:ea typeface="微软雅黑" panose="020B0503020204020204" pitchFamily="34" charset="-122"/>
              </a:rPr>
              <a:t>网络货运平台降本增效</a:t>
            </a:r>
          </a:p>
        </p:txBody>
      </p:sp>
      <p:sp>
        <p:nvSpPr>
          <p:cNvPr id="7" name="文本框 6">
            <a:extLst>
              <a:ext uri="{FF2B5EF4-FFF2-40B4-BE49-F238E27FC236}">
                <a16:creationId xmlns:a16="http://schemas.microsoft.com/office/drawing/2014/main" id="{D95BD152-46B4-4DDB-9B2F-FD7B9F0E70A7}"/>
              </a:ext>
            </a:extLst>
          </p:cNvPr>
          <p:cNvSpPr txBox="1"/>
          <p:nvPr/>
        </p:nvSpPr>
        <p:spPr>
          <a:xfrm>
            <a:off x="838200" y="1886857"/>
            <a:ext cx="807720" cy="369332"/>
          </a:xfrm>
          <a:prstGeom prst="rect">
            <a:avLst/>
          </a:prstGeom>
          <a:noFill/>
        </p:spPr>
        <p:txBody>
          <a:bodyPr wrap="square" rtlCol="0">
            <a:spAutoFit/>
          </a:bodyPr>
          <a:lstStyle/>
          <a:p>
            <a:pPr algn="ctr"/>
            <a:r>
              <a:rPr lang="zh-CN" altLang="en-US" b="1" dirty="0">
                <a:solidFill>
                  <a:schemeClr val="accent1">
                    <a:lumMod val="50000"/>
                  </a:schemeClr>
                </a:solidFill>
                <a:latin typeface="微软雅黑" panose="020B0503020204020204" pitchFamily="34" charset="-122"/>
                <a:ea typeface="微软雅黑" panose="020B0503020204020204" pitchFamily="34" charset="-122"/>
              </a:rPr>
              <a:t>目标</a:t>
            </a:r>
          </a:p>
        </p:txBody>
      </p:sp>
      <p:sp>
        <p:nvSpPr>
          <p:cNvPr id="8" name="文本框 7">
            <a:extLst>
              <a:ext uri="{FF2B5EF4-FFF2-40B4-BE49-F238E27FC236}">
                <a16:creationId xmlns:a16="http://schemas.microsoft.com/office/drawing/2014/main" id="{E6CFB37F-62B4-4699-9ED8-B68F3407AB32}"/>
              </a:ext>
            </a:extLst>
          </p:cNvPr>
          <p:cNvSpPr txBox="1"/>
          <p:nvPr/>
        </p:nvSpPr>
        <p:spPr>
          <a:xfrm>
            <a:off x="2892084" y="1886857"/>
            <a:ext cx="807720" cy="369332"/>
          </a:xfrm>
          <a:prstGeom prst="rect">
            <a:avLst/>
          </a:prstGeom>
          <a:noFill/>
        </p:spPr>
        <p:txBody>
          <a:bodyPr wrap="square" rtlCol="0">
            <a:spAutoFit/>
          </a:bodyPr>
          <a:lstStyle/>
          <a:p>
            <a:pPr algn="ctr"/>
            <a:r>
              <a:rPr lang="zh-CN" altLang="en-US" b="1" dirty="0">
                <a:solidFill>
                  <a:schemeClr val="accent1">
                    <a:lumMod val="50000"/>
                  </a:schemeClr>
                </a:solidFill>
                <a:latin typeface="微软雅黑" panose="020B0503020204020204" pitchFamily="34" charset="-122"/>
                <a:ea typeface="微软雅黑" panose="020B0503020204020204" pitchFamily="34" charset="-122"/>
              </a:rPr>
              <a:t>问题</a:t>
            </a:r>
          </a:p>
        </p:txBody>
      </p:sp>
      <p:sp>
        <p:nvSpPr>
          <p:cNvPr id="9" name="文本框 8">
            <a:extLst>
              <a:ext uri="{FF2B5EF4-FFF2-40B4-BE49-F238E27FC236}">
                <a16:creationId xmlns:a16="http://schemas.microsoft.com/office/drawing/2014/main" id="{2FD40396-AD26-4848-AA0B-9E5F782DE74F}"/>
              </a:ext>
            </a:extLst>
          </p:cNvPr>
          <p:cNvSpPr txBox="1"/>
          <p:nvPr/>
        </p:nvSpPr>
        <p:spPr>
          <a:xfrm>
            <a:off x="5692139" y="1886857"/>
            <a:ext cx="2143565" cy="369332"/>
          </a:xfrm>
          <a:prstGeom prst="rect">
            <a:avLst/>
          </a:prstGeom>
          <a:noFill/>
        </p:spPr>
        <p:txBody>
          <a:bodyPr wrap="square" rtlCol="0">
            <a:spAutoFit/>
          </a:bodyPr>
          <a:lstStyle/>
          <a:p>
            <a:pPr algn="ctr"/>
            <a:r>
              <a:rPr lang="zh-CN" altLang="en-US" b="1" dirty="0">
                <a:solidFill>
                  <a:schemeClr val="accent1">
                    <a:lumMod val="50000"/>
                  </a:schemeClr>
                </a:solidFill>
                <a:latin typeface="微软雅黑" panose="020B0503020204020204" pitchFamily="34" charset="-122"/>
                <a:ea typeface="微软雅黑" panose="020B0503020204020204" pitchFamily="34" charset="-122"/>
              </a:rPr>
              <a:t>建模及分析</a:t>
            </a:r>
          </a:p>
        </p:txBody>
      </p:sp>
      <p:sp>
        <p:nvSpPr>
          <p:cNvPr id="10" name="文本框 9">
            <a:extLst>
              <a:ext uri="{FF2B5EF4-FFF2-40B4-BE49-F238E27FC236}">
                <a16:creationId xmlns:a16="http://schemas.microsoft.com/office/drawing/2014/main" id="{D42588A9-92E6-4060-80F1-EA86DFE655C3}"/>
              </a:ext>
            </a:extLst>
          </p:cNvPr>
          <p:cNvSpPr txBox="1"/>
          <p:nvPr/>
        </p:nvSpPr>
        <p:spPr>
          <a:xfrm>
            <a:off x="8955843" y="1886857"/>
            <a:ext cx="2143565" cy="369332"/>
          </a:xfrm>
          <a:prstGeom prst="rect">
            <a:avLst/>
          </a:prstGeom>
          <a:noFill/>
        </p:spPr>
        <p:txBody>
          <a:bodyPr wrap="square" rtlCol="0">
            <a:spAutoFit/>
          </a:bodyPr>
          <a:lstStyle/>
          <a:p>
            <a:pPr algn="ctr"/>
            <a:r>
              <a:rPr lang="zh-CN" altLang="en-US" b="1" dirty="0">
                <a:solidFill>
                  <a:schemeClr val="accent1">
                    <a:lumMod val="50000"/>
                  </a:schemeClr>
                </a:solidFill>
                <a:latin typeface="微软雅黑" panose="020B0503020204020204" pitchFamily="34" charset="-122"/>
                <a:ea typeface="微软雅黑" panose="020B0503020204020204" pitchFamily="34" charset="-122"/>
              </a:rPr>
              <a:t>实现功能</a:t>
            </a:r>
          </a:p>
        </p:txBody>
      </p:sp>
      <p:sp>
        <p:nvSpPr>
          <p:cNvPr id="11" name="矩形 10">
            <a:extLst>
              <a:ext uri="{FF2B5EF4-FFF2-40B4-BE49-F238E27FC236}">
                <a16:creationId xmlns:a16="http://schemas.microsoft.com/office/drawing/2014/main" id="{39111992-BE45-47D2-9628-20FF20232C1B}"/>
              </a:ext>
            </a:extLst>
          </p:cNvPr>
          <p:cNvSpPr/>
          <p:nvPr/>
        </p:nvSpPr>
        <p:spPr>
          <a:xfrm>
            <a:off x="2250832" y="2419644"/>
            <a:ext cx="2391506" cy="36857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B2DC807-0E5D-449F-B323-0924494C27DC}"/>
              </a:ext>
            </a:extLst>
          </p:cNvPr>
          <p:cNvSpPr txBox="1"/>
          <p:nvPr/>
        </p:nvSpPr>
        <p:spPr>
          <a:xfrm>
            <a:off x="2447119" y="2913799"/>
            <a:ext cx="2011680" cy="369332"/>
          </a:xfrm>
          <a:prstGeom prst="rect">
            <a:avLst/>
          </a:prstGeom>
          <a:solidFill>
            <a:schemeClr val="accent1">
              <a:lumMod val="60000"/>
              <a:lumOff val="40000"/>
            </a:schemeClr>
          </a:solidFill>
        </p:spPr>
        <p:txBody>
          <a:bodyPr wrap="square" rtlCol="0">
            <a:spAutoFit/>
          </a:bodyPr>
          <a:lstStyle/>
          <a:p>
            <a:pPr algn="ctr"/>
            <a:r>
              <a:rPr lang="zh-CN" altLang="en-US" b="1" dirty="0">
                <a:solidFill>
                  <a:schemeClr val="accent1">
                    <a:lumMod val="50000"/>
                  </a:schemeClr>
                </a:solidFill>
                <a:latin typeface="微软雅黑" panose="020B0503020204020204" pitchFamily="34" charset="-122"/>
                <a:ea typeface="微软雅黑" panose="020B0503020204020204" pitchFamily="34" charset="-122"/>
              </a:rPr>
              <a:t>运量预</a:t>
            </a:r>
            <a:r>
              <a:rPr lang="zh-CN" altLang="en-US" b="1" dirty="0">
                <a:solidFill>
                  <a:srgbClr val="FFFF00"/>
                </a:solidFill>
                <a:latin typeface="微软雅黑" panose="020B0503020204020204" pitchFamily="34" charset="-122"/>
                <a:ea typeface="微软雅黑" panose="020B0503020204020204" pitchFamily="34" charset="-122"/>
              </a:rPr>
              <a:t>测</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问题</a:t>
            </a:r>
          </a:p>
        </p:txBody>
      </p:sp>
      <p:sp>
        <p:nvSpPr>
          <p:cNvPr id="13" name="文本框 12">
            <a:extLst>
              <a:ext uri="{FF2B5EF4-FFF2-40B4-BE49-F238E27FC236}">
                <a16:creationId xmlns:a16="http://schemas.microsoft.com/office/drawing/2014/main" id="{182F5CFF-F778-47E1-8C80-4F072009F7AD}"/>
              </a:ext>
            </a:extLst>
          </p:cNvPr>
          <p:cNvSpPr txBox="1"/>
          <p:nvPr/>
        </p:nvSpPr>
        <p:spPr>
          <a:xfrm>
            <a:off x="2447119" y="4125407"/>
            <a:ext cx="2011680" cy="369332"/>
          </a:xfrm>
          <a:prstGeom prst="rect">
            <a:avLst/>
          </a:prstGeom>
          <a:solidFill>
            <a:schemeClr val="accent1">
              <a:lumMod val="75000"/>
            </a:schemeClr>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车货匹</a:t>
            </a:r>
            <a:r>
              <a:rPr lang="zh-CN" altLang="en-US" b="1" dirty="0">
                <a:solidFill>
                  <a:srgbClr val="FFFF00"/>
                </a:solidFill>
                <a:latin typeface="微软雅黑" panose="020B0503020204020204" pitchFamily="34" charset="-122"/>
                <a:ea typeface="微软雅黑" panose="020B0503020204020204" pitchFamily="34" charset="-122"/>
              </a:rPr>
              <a:t>配</a:t>
            </a:r>
            <a:r>
              <a:rPr lang="zh-CN" altLang="en-US" b="1" dirty="0">
                <a:solidFill>
                  <a:schemeClr val="bg1"/>
                </a:solidFill>
                <a:latin typeface="微软雅黑" panose="020B0503020204020204" pitchFamily="34" charset="-122"/>
                <a:ea typeface="微软雅黑" panose="020B0503020204020204" pitchFamily="34" charset="-122"/>
              </a:rPr>
              <a:t>问题</a:t>
            </a:r>
          </a:p>
        </p:txBody>
      </p:sp>
      <p:sp>
        <p:nvSpPr>
          <p:cNvPr id="14" name="文本框 13">
            <a:extLst>
              <a:ext uri="{FF2B5EF4-FFF2-40B4-BE49-F238E27FC236}">
                <a16:creationId xmlns:a16="http://schemas.microsoft.com/office/drawing/2014/main" id="{9097568B-AC5B-4650-9FFF-03C6591DD814}"/>
              </a:ext>
            </a:extLst>
          </p:cNvPr>
          <p:cNvSpPr txBox="1"/>
          <p:nvPr/>
        </p:nvSpPr>
        <p:spPr>
          <a:xfrm>
            <a:off x="2447119" y="5337015"/>
            <a:ext cx="2011680" cy="369332"/>
          </a:xfrm>
          <a:prstGeom prst="rect">
            <a:avLst/>
          </a:prstGeom>
          <a:solidFill>
            <a:schemeClr val="accent1">
              <a:lumMod val="50000"/>
            </a:schemeClr>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线路分</a:t>
            </a:r>
            <a:r>
              <a:rPr lang="zh-CN" altLang="en-US" b="1" dirty="0">
                <a:solidFill>
                  <a:srgbClr val="FFFF00"/>
                </a:solidFill>
                <a:latin typeface="微软雅黑" panose="020B0503020204020204" pitchFamily="34" charset="-122"/>
                <a:ea typeface="微软雅黑" panose="020B0503020204020204" pitchFamily="34" charset="-122"/>
              </a:rPr>
              <a:t>布</a:t>
            </a:r>
            <a:r>
              <a:rPr lang="zh-CN" altLang="en-US" b="1" dirty="0">
                <a:solidFill>
                  <a:schemeClr val="bg1"/>
                </a:solidFill>
                <a:latin typeface="微软雅黑" panose="020B0503020204020204" pitchFamily="34" charset="-122"/>
                <a:ea typeface="微软雅黑" panose="020B0503020204020204" pitchFamily="34" charset="-122"/>
              </a:rPr>
              <a:t>问题</a:t>
            </a:r>
          </a:p>
        </p:txBody>
      </p:sp>
      <p:sp>
        <p:nvSpPr>
          <p:cNvPr id="15" name="箭头: 右 14">
            <a:extLst>
              <a:ext uri="{FF2B5EF4-FFF2-40B4-BE49-F238E27FC236}">
                <a16:creationId xmlns:a16="http://schemas.microsoft.com/office/drawing/2014/main" id="{210FCE5B-063C-4BA6-A57E-F3DE8B9C03E6}"/>
              </a:ext>
            </a:extLst>
          </p:cNvPr>
          <p:cNvSpPr/>
          <p:nvPr/>
        </p:nvSpPr>
        <p:spPr>
          <a:xfrm>
            <a:off x="1737360" y="3856334"/>
            <a:ext cx="365761" cy="638405"/>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058A4EB-41C3-489E-A5A6-009E63C393E8}"/>
              </a:ext>
            </a:extLst>
          </p:cNvPr>
          <p:cNvSpPr/>
          <p:nvPr/>
        </p:nvSpPr>
        <p:spPr>
          <a:xfrm>
            <a:off x="5568168" y="2419644"/>
            <a:ext cx="2391506" cy="36857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05B55402-C3FB-44F7-8E63-9DA607F96F78}"/>
              </a:ext>
            </a:extLst>
          </p:cNvPr>
          <p:cNvSpPr/>
          <p:nvPr/>
        </p:nvSpPr>
        <p:spPr>
          <a:xfrm>
            <a:off x="4937760" y="3856334"/>
            <a:ext cx="365761" cy="638405"/>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CEBE3E3-5ABD-4B97-97EB-58EE18569DCE}"/>
              </a:ext>
            </a:extLst>
          </p:cNvPr>
          <p:cNvSpPr txBox="1"/>
          <p:nvPr/>
        </p:nvSpPr>
        <p:spPr>
          <a:xfrm>
            <a:off x="5775227" y="2775299"/>
            <a:ext cx="2011680" cy="646331"/>
          </a:xfrm>
          <a:prstGeom prst="rect">
            <a:avLst/>
          </a:prstGeom>
          <a:solidFill>
            <a:schemeClr val="accent1">
              <a:lumMod val="60000"/>
              <a:lumOff val="40000"/>
            </a:schemeClr>
          </a:solidFill>
        </p:spPr>
        <p:txBody>
          <a:bodyPr wrap="square" rtlCol="0">
            <a:spAutoFit/>
          </a:bodyPr>
          <a:lstStyle/>
          <a:p>
            <a:pPr marL="171450" indent="-171450">
              <a:buFont typeface="Wingdings" panose="05000000000000000000" pitchFamily="2" charset="2"/>
              <a:buChar char="p"/>
            </a:pP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Python </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1200" b="1" dirty="0">
              <a:solidFill>
                <a:schemeClr val="accent1">
                  <a:lumMod val="50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基于</a:t>
            </a:r>
            <a:r>
              <a:rPr lang="en-US" altLang="zh-CN" sz="1200" b="1" dirty="0">
                <a:solidFill>
                  <a:schemeClr val="accent1">
                    <a:lumMod val="50000"/>
                  </a:schemeClr>
                </a:solidFill>
                <a:latin typeface="微软雅黑" panose="020B0503020204020204" pitchFamily="34" charset="-122"/>
                <a:ea typeface="微软雅黑" panose="020B0503020204020204" pitchFamily="34" charset="-122"/>
              </a:rPr>
              <a:t>holt-winters</a:t>
            </a:r>
            <a:r>
              <a:rPr lang="zh-CN" altLang="en-US" sz="1200" b="1" dirty="0">
                <a:solidFill>
                  <a:schemeClr val="accent1">
                    <a:lumMod val="50000"/>
                  </a:schemeClr>
                </a:solidFill>
                <a:latin typeface="微软雅黑" panose="020B0503020204020204" pitchFamily="34" charset="-122"/>
                <a:ea typeface="微软雅黑" panose="020B0503020204020204" pitchFamily="34" charset="-122"/>
              </a:rPr>
              <a:t>模型的时间序列分析方法</a:t>
            </a:r>
          </a:p>
        </p:txBody>
      </p:sp>
      <p:sp>
        <p:nvSpPr>
          <p:cNvPr id="19" name="文本框 18">
            <a:extLst>
              <a:ext uri="{FF2B5EF4-FFF2-40B4-BE49-F238E27FC236}">
                <a16:creationId xmlns:a16="http://schemas.microsoft.com/office/drawing/2014/main" id="{A6095193-03D6-4382-BFD6-FFCB8A5F9DB5}"/>
              </a:ext>
            </a:extLst>
          </p:cNvPr>
          <p:cNvSpPr txBox="1"/>
          <p:nvPr/>
        </p:nvSpPr>
        <p:spPr>
          <a:xfrm>
            <a:off x="5775227" y="3986907"/>
            <a:ext cx="2011680" cy="646331"/>
          </a:xfrm>
          <a:prstGeom prst="rect">
            <a:avLst/>
          </a:prstGeom>
          <a:solidFill>
            <a:schemeClr val="accent1">
              <a:lumMod val="75000"/>
            </a:schemeClr>
          </a:solidFill>
        </p:spPr>
        <p:txBody>
          <a:bodyPr wrap="square" rtlCol="0">
            <a:spAutoFit/>
          </a:bodyPr>
          <a:lstStyle/>
          <a:p>
            <a:pPr marL="171450" indent="-171450">
              <a:buFont typeface="Wingdings" panose="05000000000000000000" pitchFamily="2" charset="2"/>
              <a:buChar char="p"/>
            </a:pPr>
            <a:r>
              <a:rPr lang="zh-CN" altLang="en-US" sz="1200" b="1" dirty="0">
                <a:solidFill>
                  <a:schemeClr val="bg1"/>
                </a:solidFill>
                <a:latin typeface="微软雅黑" panose="020B0503020204020204" pitchFamily="34" charset="-122"/>
                <a:ea typeface="微软雅黑" panose="020B0503020204020204" pitchFamily="34" charset="-122"/>
              </a:rPr>
              <a:t>路况的度量</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200" b="1" dirty="0">
                <a:solidFill>
                  <a:schemeClr val="bg1"/>
                </a:solidFill>
                <a:latin typeface="微软雅黑" panose="020B0503020204020204" pitchFamily="34" charset="-122"/>
                <a:ea typeface="微软雅黑" panose="020B0503020204020204" pitchFamily="34" charset="-122"/>
              </a:rPr>
              <a:t>基于</a:t>
            </a:r>
            <a:r>
              <a:rPr lang="en-US" altLang="zh-CN" sz="1200" b="1" dirty="0" err="1">
                <a:solidFill>
                  <a:schemeClr val="bg1"/>
                </a:solidFill>
                <a:latin typeface="微软雅黑" panose="020B0503020204020204" pitchFamily="34" charset="-122"/>
                <a:ea typeface="微软雅黑" panose="020B0503020204020204" pitchFamily="34" charset="-122"/>
              </a:rPr>
              <a:t>XGBoost</a:t>
            </a:r>
            <a:r>
              <a:rPr lang="zh-CN" altLang="en-US" sz="1200" b="1" dirty="0">
                <a:solidFill>
                  <a:schemeClr val="bg1"/>
                </a:solidFill>
                <a:latin typeface="微软雅黑" panose="020B0503020204020204" pitchFamily="34" charset="-122"/>
                <a:ea typeface="微软雅黑" panose="020B0503020204020204" pitchFamily="34" charset="-122"/>
              </a:rPr>
              <a:t>的车辆可用性度量</a:t>
            </a:r>
          </a:p>
        </p:txBody>
      </p:sp>
      <p:sp>
        <p:nvSpPr>
          <p:cNvPr id="20" name="文本框 19">
            <a:extLst>
              <a:ext uri="{FF2B5EF4-FFF2-40B4-BE49-F238E27FC236}">
                <a16:creationId xmlns:a16="http://schemas.microsoft.com/office/drawing/2014/main" id="{70355232-1489-462F-B57E-7E8332651F2E}"/>
              </a:ext>
            </a:extLst>
          </p:cNvPr>
          <p:cNvSpPr txBox="1"/>
          <p:nvPr/>
        </p:nvSpPr>
        <p:spPr>
          <a:xfrm>
            <a:off x="5824024" y="5198514"/>
            <a:ext cx="2011680" cy="646331"/>
          </a:xfrm>
          <a:prstGeom prst="rect">
            <a:avLst/>
          </a:prstGeom>
          <a:solidFill>
            <a:schemeClr val="accent1">
              <a:lumMod val="50000"/>
            </a:schemeClr>
          </a:solidFill>
        </p:spPr>
        <p:txBody>
          <a:bodyPr wrap="square" rtlCol="0">
            <a:spAutoFit/>
          </a:bodyPr>
          <a:lstStyle/>
          <a:p>
            <a:pPr marL="171450" indent="-171450">
              <a:buFont typeface="Wingdings" panose="05000000000000000000" pitchFamily="2" charset="2"/>
              <a:buChar char="p"/>
            </a:pPr>
            <a:r>
              <a:rPr lang="zh-CN" altLang="en-US" sz="1200" b="1" dirty="0">
                <a:solidFill>
                  <a:schemeClr val="bg1"/>
                </a:solidFill>
                <a:latin typeface="微软雅黑" panose="020B0503020204020204" pitchFamily="34" charset="-122"/>
                <a:ea typeface="微软雅黑" panose="020B0503020204020204" pitchFamily="34" charset="-122"/>
              </a:rPr>
              <a:t>热门度流行度统计分析</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200" b="1" dirty="0">
                <a:solidFill>
                  <a:schemeClr val="bg1"/>
                </a:solidFill>
                <a:latin typeface="微软雅黑" panose="020B0503020204020204" pitchFamily="34" charset="-122"/>
                <a:ea typeface="微软雅黑" panose="020B0503020204020204" pitchFamily="34" charset="-122"/>
              </a:rPr>
              <a:t>最短路线规划</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200" b="1" dirty="0">
                <a:solidFill>
                  <a:schemeClr val="bg1"/>
                </a:solidFill>
                <a:latin typeface="微软雅黑" panose="020B0503020204020204" pitchFamily="34" charset="-122"/>
                <a:ea typeface="微软雅黑" panose="020B0503020204020204" pitchFamily="34" charset="-122"/>
              </a:rPr>
              <a:t>线路推荐度量</a:t>
            </a:r>
          </a:p>
        </p:txBody>
      </p:sp>
      <p:sp>
        <p:nvSpPr>
          <p:cNvPr id="21" name="矩形 20">
            <a:extLst>
              <a:ext uri="{FF2B5EF4-FFF2-40B4-BE49-F238E27FC236}">
                <a16:creationId xmlns:a16="http://schemas.microsoft.com/office/drawing/2014/main" id="{F19B3282-3AE8-4172-BE7A-FF57C2071367}"/>
              </a:ext>
            </a:extLst>
          </p:cNvPr>
          <p:cNvSpPr/>
          <p:nvPr/>
        </p:nvSpPr>
        <p:spPr>
          <a:xfrm>
            <a:off x="8831872" y="2419644"/>
            <a:ext cx="2391506" cy="36857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329D9B7-B6C2-4F84-A698-BF0386A279A6}"/>
              </a:ext>
            </a:extLst>
          </p:cNvPr>
          <p:cNvSpPr txBox="1"/>
          <p:nvPr/>
        </p:nvSpPr>
        <p:spPr>
          <a:xfrm>
            <a:off x="9021785" y="2750344"/>
            <a:ext cx="2011680" cy="830997"/>
          </a:xfrm>
          <a:prstGeom prst="rect">
            <a:avLst/>
          </a:prstGeom>
          <a:solidFill>
            <a:schemeClr val="accent1">
              <a:lumMod val="60000"/>
              <a:lumOff val="40000"/>
            </a:schemeClr>
          </a:solidFill>
        </p:spPr>
        <p:txBody>
          <a:bodyPr wrap="square" rtlCol="0">
            <a:spAutoFit/>
          </a:bodyPr>
          <a:lstStyle/>
          <a:p>
            <a:pPr marL="171450" indent="-171450">
              <a:buFont typeface="Wingdings" panose="05000000000000000000" pitchFamily="2" charset="2"/>
              <a:buChar char="p"/>
            </a:pP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运量吨数和方数的时间序列</a:t>
            </a:r>
            <a:endParaRPr lang="en-US" altLang="zh-CN" sz="1600" b="1" dirty="0">
              <a:solidFill>
                <a:schemeClr val="accent1">
                  <a:lumMod val="50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运量走势预测</a:t>
            </a:r>
          </a:p>
        </p:txBody>
      </p:sp>
      <p:sp>
        <p:nvSpPr>
          <p:cNvPr id="23" name="文本框 22">
            <a:extLst>
              <a:ext uri="{FF2B5EF4-FFF2-40B4-BE49-F238E27FC236}">
                <a16:creationId xmlns:a16="http://schemas.microsoft.com/office/drawing/2014/main" id="{BADB0AC6-FE9B-4735-ACFA-5AECB42EECE5}"/>
              </a:ext>
            </a:extLst>
          </p:cNvPr>
          <p:cNvSpPr txBox="1"/>
          <p:nvPr/>
        </p:nvSpPr>
        <p:spPr>
          <a:xfrm>
            <a:off x="9021785" y="4150581"/>
            <a:ext cx="2011680" cy="338554"/>
          </a:xfrm>
          <a:prstGeom prst="rect">
            <a:avLst/>
          </a:prstGeom>
          <a:solidFill>
            <a:schemeClr val="accent1">
              <a:lumMod val="75000"/>
            </a:schemeClr>
          </a:solidFill>
        </p:spPr>
        <p:txBody>
          <a:bodyPr wrap="square" rtlCol="0">
            <a:spAutoFit/>
          </a:bodyPr>
          <a:lstStyle/>
          <a:p>
            <a:pPr marL="171450" indent="-171450">
              <a:buFont typeface="Wingdings" panose="05000000000000000000" pitchFamily="2" charset="2"/>
              <a:buChar char="p"/>
            </a:pPr>
            <a:r>
              <a:rPr lang="zh-CN" altLang="en-US" sz="1600" b="1" dirty="0">
                <a:solidFill>
                  <a:schemeClr val="bg1"/>
                </a:solidFill>
                <a:latin typeface="微软雅黑" panose="020B0503020204020204" pitchFamily="34" charset="-122"/>
                <a:ea typeface="微软雅黑" panose="020B0503020204020204" pitchFamily="34" charset="-122"/>
              </a:rPr>
              <a:t>匹配车辆推荐</a:t>
            </a:r>
          </a:p>
        </p:txBody>
      </p:sp>
      <p:sp>
        <p:nvSpPr>
          <p:cNvPr id="24" name="文本框 23">
            <a:extLst>
              <a:ext uri="{FF2B5EF4-FFF2-40B4-BE49-F238E27FC236}">
                <a16:creationId xmlns:a16="http://schemas.microsoft.com/office/drawing/2014/main" id="{A686537F-EE14-47FC-9EB0-DF55E90E7628}"/>
              </a:ext>
            </a:extLst>
          </p:cNvPr>
          <p:cNvSpPr txBox="1"/>
          <p:nvPr/>
        </p:nvSpPr>
        <p:spPr>
          <a:xfrm>
            <a:off x="9021785" y="5358224"/>
            <a:ext cx="2011680" cy="338554"/>
          </a:xfrm>
          <a:prstGeom prst="rect">
            <a:avLst/>
          </a:prstGeom>
          <a:solidFill>
            <a:schemeClr val="accent1">
              <a:lumMod val="50000"/>
            </a:schemeClr>
          </a:solidFill>
        </p:spPr>
        <p:txBody>
          <a:bodyPr wrap="square" rtlCol="0">
            <a:spAutoFit/>
          </a:bodyPr>
          <a:lstStyle/>
          <a:p>
            <a:pPr marL="171450" indent="-171450">
              <a:buFont typeface="Wingdings" panose="05000000000000000000" pitchFamily="2" charset="2"/>
              <a:buChar char="p"/>
            </a:pPr>
            <a:r>
              <a:rPr lang="zh-CN" altLang="en-US" sz="1600" b="1" dirty="0">
                <a:solidFill>
                  <a:schemeClr val="bg1"/>
                </a:solidFill>
                <a:latin typeface="微软雅黑" panose="020B0503020204020204" pitchFamily="34" charset="-122"/>
                <a:ea typeface="微软雅黑" panose="020B0503020204020204" pitchFamily="34" charset="-122"/>
              </a:rPr>
              <a:t>线路科学推荐</a:t>
            </a:r>
          </a:p>
        </p:txBody>
      </p:sp>
      <p:sp>
        <p:nvSpPr>
          <p:cNvPr id="25" name="箭头: 右 24">
            <a:extLst>
              <a:ext uri="{FF2B5EF4-FFF2-40B4-BE49-F238E27FC236}">
                <a16:creationId xmlns:a16="http://schemas.microsoft.com/office/drawing/2014/main" id="{0C811216-87C9-45A6-B3C7-FA4A6AC2A38E}"/>
              </a:ext>
            </a:extLst>
          </p:cNvPr>
          <p:cNvSpPr/>
          <p:nvPr/>
        </p:nvSpPr>
        <p:spPr>
          <a:xfrm>
            <a:off x="8188274" y="3856334"/>
            <a:ext cx="365761" cy="638405"/>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C2C860DC-1B60-4C24-9DE1-D567046FAEAA}"/>
              </a:ext>
            </a:extLst>
          </p:cNvPr>
          <p:cNvSpPr>
            <a:spLocks noGrp="1"/>
          </p:cNvSpPr>
          <p:nvPr>
            <p:ph type="sldNum" sz="quarter" idx="12"/>
          </p:nvPr>
        </p:nvSpPr>
        <p:spPr/>
        <p:txBody>
          <a:bodyPr/>
          <a:lstStyle/>
          <a:p>
            <a:fld id="{6E01D492-AE8A-4C38-A46F-D034B97BEDC2}" type="slidenum">
              <a:rPr lang="zh-CN" altLang="en-US" smtClean="0"/>
              <a:t>21</a:t>
            </a:fld>
            <a:endParaRPr lang="zh-CN" altLang="en-US"/>
          </a:p>
        </p:txBody>
      </p:sp>
    </p:spTree>
    <p:extLst>
      <p:ext uri="{BB962C8B-B14F-4D97-AF65-F5344CB8AC3E}">
        <p14:creationId xmlns:p14="http://schemas.microsoft.com/office/powerpoint/2010/main" val="80538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79AAD-3318-4AA3-BEE2-6A037DC3892C}"/>
              </a:ext>
            </a:extLst>
          </p:cNvPr>
          <p:cNvSpPr>
            <a:spLocks noGrp="1"/>
          </p:cNvSpPr>
          <p:nvPr>
            <p:ph type="title" idx="4294967295"/>
          </p:nvPr>
        </p:nvSpPr>
        <p:spPr>
          <a:xfrm>
            <a:off x="838200" y="2915444"/>
            <a:ext cx="10515600" cy="1027113"/>
          </a:xfrm>
        </p:spPr>
        <p:txBody>
          <a:bodyPr>
            <a:normAutofit/>
          </a:bodyPr>
          <a:lstStyle/>
          <a:p>
            <a:pPr algn="ctr"/>
            <a:r>
              <a:rPr lang="zh-CN" altLang="en-US" sz="5400" dirty="0"/>
              <a:t>请各位专家批评指正！</a:t>
            </a:r>
          </a:p>
        </p:txBody>
      </p:sp>
      <p:sp>
        <p:nvSpPr>
          <p:cNvPr id="3" name="灯片编号占位符 2">
            <a:extLst>
              <a:ext uri="{FF2B5EF4-FFF2-40B4-BE49-F238E27FC236}">
                <a16:creationId xmlns:a16="http://schemas.microsoft.com/office/drawing/2014/main" id="{4FDD3C36-C514-4BD1-A261-D7B3B19B16ED}"/>
              </a:ext>
            </a:extLst>
          </p:cNvPr>
          <p:cNvSpPr>
            <a:spLocks noGrp="1"/>
          </p:cNvSpPr>
          <p:nvPr>
            <p:ph type="sldNum" sz="quarter" idx="12"/>
          </p:nvPr>
        </p:nvSpPr>
        <p:spPr/>
        <p:txBody>
          <a:bodyPr/>
          <a:lstStyle/>
          <a:p>
            <a:fld id="{6E01D492-AE8A-4C38-A46F-D034B97BEDC2}" type="slidenum">
              <a:rPr lang="zh-CN" altLang="en-US" smtClean="0"/>
              <a:t>22</a:t>
            </a:fld>
            <a:endParaRPr lang="zh-CN" altLang="en-US"/>
          </a:p>
        </p:txBody>
      </p:sp>
    </p:spTree>
    <p:extLst>
      <p:ext uri="{BB962C8B-B14F-4D97-AF65-F5344CB8AC3E}">
        <p14:creationId xmlns:p14="http://schemas.microsoft.com/office/powerpoint/2010/main" val="296593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D127F4C-B7FE-4A55-ADB2-B008558BE558}"/>
              </a:ext>
            </a:extLst>
          </p:cNvPr>
          <p:cNvSpPr>
            <a:spLocks noGrp="1"/>
          </p:cNvSpPr>
          <p:nvPr>
            <p:ph type="title"/>
          </p:nvPr>
        </p:nvSpPr>
        <p:spPr/>
        <p:txBody>
          <a:bodyPr/>
          <a:lstStyle/>
          <a:p>
            <a:r>
              <a:rPr lang="zh-CN" altLang="en-US" dirty="0"/>
              <a:t>团队介绍</a:t>
            </a:r>
          </a:p>
        </p:txBody>
      </p:sp>
      <p:sp>
        <p:nvSpPr>
          <p:cNvPr id="5" name="内容占位符 4">
            <a:extLst>
              <a:ext uri="{FF2B5EF4-FFF2-40B4-BE49-F238E27FC236}">
                <a16:creationId xmlns:a16="http://schemas.microsoft.com/office/drawing/2014/main" id="{29D817A1-F845-4EF2-9F99-9034DAA24ACA}"/>
              </a:ext>
            </a:extLst>
          </p:cNvPr>
          <p:cNvSpPr>
            <a:spLocks noGrp="1"/>
          </p:cNvSpPr>
          <p:nvPr>
            <p:ph idx="1"/>
          </p:nvPr>
        </p:nvSpPr>
        <p:spPr>
          <a:xfrm>
            <a:off x="838200" y="1547446"/>
            <a:ext cx="10515600" cy="4629517"/>
          </a:xfrm>
        </p:spPr>
        <p:txBody>
          <a:bodyPr/>
          <a:lstStyle/>
          <a:p>
            <a:r>
              <a:rPr lang="zh-CN" altLang="en-US" kern="0" dirty="0"/>
              <a:t>黄金矿工团队</a:t>
            </a:r>
            <a:endParaRPr lang="zh-CN" altLang="en-US" dirty="0"/>
          </a:p>
        </p:txBody>
      </p:sp>
      <p:grpSp>
        <p:nvGrpSpPr>
          <p:cNvPr id="37" name="组合 36">
            <a:extLst>
              <a:ext uri="{FF2B5EF4-FFF2-40B4-BE49-F238E27FC236}">
                <a16:creationId xmlns:a16="http://schemas.microsoft.com/office/drawing/2014/main" id="{9939512C-EA0B-40F3-A350-EAF9FF48DB21}"/>
              </a:ext>
            </a:extLst>
          </p:cNvPr>
          <p:cNvGrpSpPr/>
          <p:nvPr/>
        </p:nvGrpSpPr>
        <p:grpSpPr>
          <a:xfrm>
            <a:off x="8405820" y="2758494"/>
            <a:ext cx="2868019" cy="2576836"/>
            <a:chOff x="7108782" y="1889415"/>
            <a:chExt cx="2868019" cy="2576836"/>
          </a:xfrm>
        </p:grpSpPr>
        <p:grpSp>
          <p:nvGrpSpPr>
            <p:cNvPr id="8" name="组合 7">
              <a:extLst>
                <a:ext uri="{FF2B5EF4-FFF2-40B4-BE49-F238E27FC236}">
                  <a16:creationId xmlns:a16="http://schemas.microsoft.com/office/drawing/2014/main" id="{C46A1DFE-FC61-4EC2-8E2A-74B8D8BA7718}"/>
                </a:ext>
              </a:extLst>
            </p:cNvPr>
            <p:cNvGrpSpPr/>
            <p:nvPr/>
          </p:nvGrpSpPr>
          <p:grpSpPr>
            <a:xfrm>
              <a:off x="7568135" y="1889415"/>
              <a:ext cx="1874658" cy="1323358"/>
              <a:chOff x="5922006" y="1845387"/>
              <a:chExt cx="1874658" cy="1323358"/>
            </a:xfrm>
          </p:grpSpPr>
          <p:cxnSp>
            <p:nvCxnSpPr>
              <p:cNvPr id="25" name="koppt-直接连接符">
                <a:extLst>
                  <a:ext uri="{FF2B5EF4-FFF2-40B4-BE49-F238E27FC236}">
                    <a16:creationId xmlns:a16="http://schemas.microsoft.com/office/drawing/2014/main" id="{E0872669-C76D-4D18-AD34-4D4A87452E71}"/>
                  </a:ext>
                </a:extLst>
              </p:cNvPr>
              <p:cNvCxnSpPr/>
              <p:nvPr/>
            </p:nvCxnSpPr>
            <p:spPr>
              <a:xfrm flipV="1">
                <a:off x="5922006" y="2396331"/>
                <a:ext cx="0" cy="772414"/>
              </a:xfrm>
              <a:prstGeom prst="line">
                <a:avLst/>
              </a:prstGeom>
              <a:noFill/>
              <a:ln w="127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6" name="koppt-直接连接符">
                <a:extLst>
                  <a:ext uri="{FF2B5EF4-FFF2-40B4-BE49-F238E27FC236}">
                    <a16:creationId xmlns:a16="http://schemas.microsoft.com/office/drawing/2014/main" id="{BE5F122A-1FFE-4E59-BFAB-DA3B6DBBDA98}"/>
                  </a:ext>
                </a:extLst>
              </p:cNvPr>
              <p:cNvCxnSpPr/>
              <p:nvPr/>
            </p:nvCxnSpPr>
            <p:spPr>
              <a:xfrm flipV="1">
                <a:off x="5922006" y="1917239"/>
                <a:ext cx="0" cy="479092"/>
              </a:xfrm>
              <a:prstGeom prst="line">
                <a:avLst/>
              </a:prstGeom>
              <a:noFill/>
              <a:ln w="762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27" name="koppt-文本框">
                <a:extLst>
                  <a:ext uri="{FF2B5EF4-FFF2-40B4-BE49-F238E27FC236}">
                    <a16:creationId xmlns:a16="http://schemas.microsoft.com/office/drawing/2014/main" id="{3C70BF95-4F80-4CF0-B0B3-80D8A328D5E9}"/>
                  </a:ext>
                </a:extLst>
              </p:cNvPr>
              <p:cNvSpPr/>
              <p:nvPr/>
            </p:nvSpPr>
            <p:spPr>
              <a:xfrm>
                <a:off x="5996663" y="1845387"/>
                <a:ext cx="1800001" cy="646331"/>
              </a:xfrm>
              <a:prstGeom prst="rect">
                <a:avLst/>
              </a:prstGeom>
            </p:spPr>
            <p:txBody>
              <a:bodyPr wrap="squar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丁博</a:t>
                </a:r>
                <a:endParaRPr lang="en-US" altLang="zh-CN"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8" name="koppt-文本框">
                <a:extLst>
                  <a:ext uri="{FF2B5EF4-FFF2-40B4-BE49-F238E27FC236}">
                    <a16:creationId xmlns:a16="http://schemas.microsoft.com/office/drawing/2014/main" id="{B6D3E182-37A1-48F8-BE67-42C326252A01}"/>
                  </a:ext>
                </a:extLst>
              </p:cNvPr>
              <p:cNvSpPr/>
              <p:nvPr/>
            </p:nvSpPr>
            <p:spPr>
              <a:xfrm>
                <a:off x="5996663" y="2440747"/>
                <a:ext cx="1502343" cy="400110"/>
              </a:xfrm>
              <a:prstGeom prst="rect">
                <a:avLst/>
              </a:prstGeom>
            </p:spPr>
            <p:txBody>
              <a:bodyPr wrap="squar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参赛队员</a:t>
                </a:r>
              </a:p>
            </p:txBody>
          </p:sp>
        </p:grpSp>
        <p:sp>
          <p:nvSpPr>
            <p:cNvPr id="14" name="koppt-文本框">
              <a:extLst>
                <a:ext uri="{FF2B5EF4-FFF2-40B4-BE49-F238E27FC236}">
                  <a16:creationId xmlns:a16="http://schemas.microsoft.com/office/drawing/2014/main" id="{58B9F70E-28B8-4C1E-8B5C-ADDD8426FF25}"/>
                </a:ext>
              </a:extLst>
            </p:cNvPr>
            <p:cNvSpPr/>
            <p:nvPr/>
          </p:nvSpPr>
          <p:spPr>
            <a:xfrm>
              <a:off x="7108782" y="3280927"/>
              <a:ext cx="2868019" cy="1185324"/>
            </a:xfrm>
            <a:prstGeom prst="rect">
              <a:avLst/>
            </a:prstGeom>
          </p:spPr>
          <p:txBody>
            <a:bodyPr wrap="square">
              <a:spAutoFit/>
            </a:bodyPr>
            <a:lstStyle/>
            <a:p>
              <a:pPr algn="just">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北京邮电大学</a:t>
              </a:r>
              <a:r>
                <a:rPr lang="en-US" altLang="zh-CN" sz="1400" dirty="0">
                  <a:solidFill>
                    <a:schemeClr val="tx2"/>
                  </a:solidFill>
                  <a:latin typeface="微软雅黑" panose="020B0503020204020204" pitchFamily="34" charset="-122"/>
                  <a:ea typeface="微软雅黑" panose="020B0503020204020204" pitchFamily="34" charset="-122"/>
                </a:rPr>
                <a:t>2017</a:t>
              </a:r>
              <a:r>
                <a:rPr lang="zh-CN" altLang="en-US" sz="1400" dirty="0">
                  <a:solidFill>
                    <a:schemeClr val="tx2"/>
                  </a:solidFill>
                  <a:latin typeface="微软雅黑" panose="020B0503020204020204" pitchFamily="34" charset="-122"/>
                  <a:ea typeface="微软雅黑" panose="020B0503020204020204" pitchFamily="34" charset="-122"/>
                </a:rPr>
                <a:t>级本科生，通信工程，曾获全国大学生数学竞赛非数学类二等奖、美国大学生数学建模竞赛</a:t>
              </a:r>
              <a:r>
                <a:rPr lang="en-US" altLang="zh-CN" sz="1400" dirty="0">
                  <a:solidFill>
                    <a:schemeClr val="tx2"/>
                  </a:solidFill>
                  <a:latin typeface="微软雅黑" panose="020B0503020204020204" pitchFamily="34" charset="-122"/>
                  <a:ea typeface="微软雅黑" panose="020B0503020204020204" pitchFamily="34" charset="-122"/>
                </a:rPr>
                <a:t>Honorable Mention</a:t>
              </a:r>
              <a:endParaRPr lang="zh-CN" altLang="en-US" sz="1400" dirty="0">
                <a:solidFill>
                  <a:schemeClr val="tx2"/>
                </a:solidFill>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889FD6C5-5E8A-48AD-96AE-F18679C16A3A}"/>
              </a:ext>
            </a:extLst>
          </p:cNvPr>
          <p:cNvGrpSpPr/>
          <p:nvPr/>
        </p:nvGrpSpPr>
        <p:grpSpPr>
          <a:xfrm>
            <a:off x="1107992" y="2764401"/>
            <a:ext cx="2676448" cy="2553668"/>
            <a:chOff x="1066462" y="1987144"/>
            <a:chExt cx="2676448" cy="2594074"/>
          </a:xfrm>
        </p:grpSpPr>
        <p:grpSp>
          <p:nvGrpSpPr>
            <p:cNvPr id="7" name="组合 6">
              <a:extLst>
                <a:ext uri="{FF2B5EF4-FFF2-40B4-BE49-F238E27FC236}">
                  <a16:creationId xmlns:a16="http://schemas.microsoft.com/office/drawing/2014/main" id="{94D5D8EA-1AEE-4D94-8916-0D6FA614E82E}"/>
                </a:ext>
              </a:extLst>
            </p:cNvPr>
            <p:cNvGrpSpPr/>
            <p:nvPr/>
          </p:nvGrpSpPr>
          <p:grpSpPr>
            <a:xfrm>
              <a:off x="1427380" y="1987144"/>
              <a:ext cx="1881860" cy="1318605"/>
              <a:chOff x="563563" y="1850140"/>
              <a:chExt cx="1881860" cy="1318605"/>
            </a:xfrm>
          </p:grpSpPr>
          <p:sp>
            <p:nvSpPr>
              <p:cNvPr id="30" name="koppt-文本框">
                <a:extLst>
                  <a:ext uri="{FF2B5EF4-FFF2-40B4-BE49-F238E27FC236}">
                    <a16:creationId xmlns:a16="http://schemas.microsoft.com/office/drawing/2014/main" id="{8C44AA1B-4E3A-4BB9-BE13-C64385A2B633}"/>
                  </a:ext>
                </a:extLst>
              </p:cNvPr>
              <p:cNvSpPr/>
              <p:nvPr/>
            </p:nvSpPr>
            <p:spPr>
              <a:xfrm>
                <a:off x="636317" y="1850140"/>
                <a:ext cx="1727246" cy="646331"/>
              </a:xfrm>
              <a:prstGeom prst="rect">
                <a:avLst/>
              </a:prstGeom>
            </p:spPr>
            <p:txBody>
              <a:bodyPr wrap="squar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罗浩</a:t>
                </a:r>
              </a:p>
            </p:txBody>
          </p:sp>
          <p:cxnSp>
            <p:nvCxnSpPr>
              <p:cNvPr id="31" name="koppt-直接连接符">
                <a:extLst>
                  <a:ext uri="{FF2B5EF4-FFF2-40B4-BE49-F238E27FC236}">
                    <a16:creationId xmlns:a16="http://schemas.microsoft.com/office/drawing/2014/main" id="{AF44FE32-7926-4283-AD1C-A76431B40811}"/>
                  </a:ext>
                </a:extLst>
              </p:cNvPr>
              <p:cNvCxnSpPr/>
              <p:nvPr/>
            </p:nvCxnSpPr>
            <p:spPr>
              <a:xfrm flipV="1">
                <a:off x="563563" y="1917239"/>
                <a:ext cx="0" cy="479092"/>
              </a:xfrm>
              <a:prstGeom prst="line">
                <a:avLst/>
              </a:prstGeom>
              <a:noFill/>
              <a:ln w="762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2" name="koppt-直接连接符">
                <a:extLst>
                  <a:ext uri="{FF2B5EF4-FFF2-40B4-BE49-F238E27FC236}">
                    <a16:creationId xmlns:a16="http://schemas.microsoft.com/office/drawing/2014/main" id="{CA37A219-709C-40A0-AADD-A53B1DBA9085}"/>
                  </a:ext>
                </a:extLst>
              </p:cNvPr>
              <p:cNvCxnSpPr/>
              <p:nvPr/>
            </p:nvCxnSpPr>
            <p:spPr>
              <a:xfrm flipV="1">
                <a:off x="563563" y="2396331"/>
                <a:ext cx="0" cy="772414"/>
              </a:xfrm>
              <a:prstGeom prst="line">
                <a:avLst/>
              </a:prstGeom>
              <a:noFill/>
              <a:ln w="127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33" name="koppt-文本框">
                <a:extLst>
                  <a:ext uri="{FF2B5EF4-FFF2-40B4-BE49-F238E27FC236}">
                    <a16:creationId xmlns:a16="http://schemas.microsoft.com/office/drawing/2014/main" id="{1AC1C985-8C6D-44C6-B867-55AE8878865D}"/>
                  </a:ext>
                </a:extLst>
              </p:cNvPr>
              <p:cNvSpPr/>
              <p:nvPr/>
            </p:nvSpPr>
            <p:spPr>
              <a:xfrm>
                <a:off x="636316" y="2445500"/>
                <a:ext cx="1809107" cy="400110"/>
              </a:xfrm>
              <a:prstGeom prst="rect">
                <a:avLst/>
              </a:prstGeom>
            </p:spPr>
            <p:txBody>
              <a:bodyPr wrap="squar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团队联系人</a:t>
                </a:r>
              </a:p>
            </p:txBody>
          </p:sp>
        </p:grpSp>
        <p:sp>
          <p:nvSpPr>
            <p:cNvPr id="11" name="koppt-文本框">
              <a:extLst>
                <a:ext uri="{FF2B5EF4-FFF2-40B4-BE49-F238E27FC236}">
                  <a16:creationId xmlns:a16="http://schemas.microsoft.com/office/drawing/2014/main" id="{5632CD05-1D47-4988-9CC7-16530F5F3F89}"/>
                </a:ext>
              </a:extLst>
            </p:cNvPr>
            <p:cNvSpPr/>
            <p:nvPr/>
          </p:nvSpPr>
          <p:spPr>
            <a:xfrm>
              <a:off x="1066462" y="3395894"/>
              <a:ext cx="2676448" cy="1185324"/>
            </a:xfrm>
            <a:prstGeom prst="rect">
              <a:avLst/>
            </a:prstGeom>
          </p:spPr>
          <p:txBody>
            <a:bodyPr wrap="square">
              <a:spAutoFit/>
            </a:bodyPr>
            <a:lstStyle/>
            <a:p>
              <a:pPr algn="just">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北京邮电大学</a:t>
              </a:r>
              <a:r>
                <a:rPr lang="en-US" altLang="zh-CN" sz="1400" dirty="0">
                  <a:solidFill>
                    <a:schemeClr val="tx2"/>
                  </a:solidFill>
                  <a:latin typeface="微软雅黑" panose="020B0503020204020204" pitchFamily="34" charset="-122"/>
                  <a:ea typeface="微软雅黑" panose="020B0503020204020204" pitchFamily="34" charset="-122"/>
                </a:rPr>
                <a:t>2017</a:t>
              </a:r>
              <a:r>
                <a:rPr lang="zh-CN" altLang="en-US" sz="1400" dirty="0">
                  <a:solidFill>
                    <a:schemeClr val="tx2"/>
                  </a:solidFill>
                  <a:latin typeface="微软雅黑" panose="020B0503020204020204" pitchFamily="34" charset="-122"/>
                  <a:ea typeface="微软雅黑" panose="020B0503020204020204" pitchFamily="34" charset="-122"/>
                </a:rPr>
                <a:t>级本科生，通信工程，曾获全国大学生数学竞赛非数学类二等奖、大学生物理竞赛非物理类三等奖</a:t>
              </a:r>
            </a:p>
          </p:txBody>
        </p:sp>
      </p:grpSp>
      <p:grpSp>
        <p:nvGrpSpPr>
          <p:cNvPr id="10" name="组合 9">
            <a:extLst>
              <a:ext uri="{FF2B5EF4-FFF2-40B4-BE49-F238E27FC236}">
                <a16:creationId xmlns:a16="http://schemas.microsoft.com/office/drawing/2014/main" id="{23C172E2-C1AA-4D3B-BCA9-FD2F96C8C55C}"/>
              </a:ext>
            </a:extLst>
          </p:cNvPr>
          <p:cNvGrpSpPr/>
          <p:nvPr/>
        </p:nvGrpSpPr>
        <p:grpSpPr>
          <a:xfrm>
            <a:off x="4586729" y="2755293"/>
            <a:ext cx="2870822" cy="2614348"/>
            <a:chOff x="4733400" y="2044095"/>
            <a:chExt cx="2870822" cy="2614348"/>
          </a:xfrm>
        </p:grpSpPr>
        <p:grpSp>
          <p:nvGrpSpPr>
            <p:cNvPr id="9" name="组合 8">
              <a:extLst>
                <a:ext uri="{FF2B5EF4-FFF2-40B4-BE49-F238E27FC236}">
                  <a16:creationId xmlns:a16="http://schemas.microsoft.com/office/drawing/2014/main" id="{C132CF76-8748-47ED-B621-F230B20FB4E1}"/>
                </a:ext>
              </a:extLst>
            </p:cNvPr>
            <p:cNvGrpSpPr/>
            <p:nvPr/>
          </p:nvGrpSpPr>
          <p:grpSpPr>
            <a:xfrm>
              <a:off x="5333993" y="2044095"/>
              <a:ext cx="1720379" cy="995470"/>
              <a:chOff x="3389363" y="5293238"/>
              <a:chExt cx="1720379" cy="995470"/>
            </a:xfrm>
          </p:grpSpPr>
          <p:sp>
            <p:nvSpPr>
              <p:cNvPr id="23" name="koppt-文本框">
                <a:extLst>
                  <a:ext uri="{FF2B5EF4-FFF2-40B4-BE49-F238E27FC236}">
                    <a16:creationId xmlns:a16="http://schemas.microsoft.com/office/drawing/2014/main" id="{A408726C-CF7D-4071-AF60-BCED53173F4F}"/>
                  </a:ext>
                </a:extLst>
              </p:cNvPr>
              <p:cNvSpPr/>
              <p:nvPr/>
            </p:nvSpPr>
            <p:spPr>
              <a:xfrm flipH="1">
                <a:off x="3389363" y="5293238"/>
                <a:ext cx="1654357" cy="646331"/>
              </a:xfrm>
              <a:prstGeom prst="rect">
                <a:avLst/>
              </a:prstGeom>
            </p:spPr>
            <p:txBody>
              <a:bodyPr wrap="squar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罗如瑜</a:t>
                </a:r>
                <a:endParaRPr lang="en-US" altLang="zh-CN"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4" name="koppt-文本框">
                <a:extLst>
                  <a:ext uri="{FF2B5EF4-FFF2-40B4-BE49-F238E27FC236}">
                    <a16:creationId xmlns:a16="http://schemas.microsoft.com/office/drawing/2014/main" id="{5025BCF7-3932-4842-B525-5929BDD10F17}"/>
                  </a:ext>
                </a:extLst>
              </p:cNvPr>
              <p:cNvSpPr/>
              <p:nvPr/>
            </p:nvSpPr>
            <p:spPr>
              <a:xfrm flipH="1">
                <a:off x="3389363" y="5888598"/>
                <a:ext cx="1720379" cy="400110"/>
              </a:xfrm>
              <a:prstGeom prst="rect">
                <a:avLst/>
              </a:prstGeom>
            </p:spPr>
            <p:txBody>
              <a:bodyPr wrap="squar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参赛队员</a:t>
                </a:r>
              </a:p>
            </p:txBody>
          </p:sp>
        </p:grpSp>
        <p:sp>
          <p:nvSpPr>
            <p:cNvPr id="12" name="koppt-文本框">
              <a:extLst>
                <a:ext uri="{FF2B5EF4-FFF2-40B4-BE49-F238E27FC236}">
                  <a16:creationId xmlns:a16="http://schemas.microsoft.com/office/drawing/2014/main" id="{44B13CA1-479D-4BE7-8548-723F991398B2}"/>
                </a:ext>
              </a:extLst>
            </p:cNvPr>
            <p:cNvSpPr/>
            <p:nvPr/>
          </p:nvSpPr>
          <p:spPr>
            <a:xfrm>
              <a:off x="4733400" y="3445803"/>
              <a:ext cx="2870822" cy="1212640"/>
            </a:xfrm>
            <a:prstGeom prst="rect">
              <a:avLst/>
            </a:prstGeom>
          </p:spPr>
          <p:txBody>
            <a:bodyPr wrap="square">
              <a:spAutoFit/>
            </a:bodyPr>
            <a:lstStyle/>
            <a:p>
              <a:pPr algn="just">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北京邮电大学</a:t>
              </a:r>
              <a:r>
                <a:rPr lang="en-US" altLang="zh-CN" sz="1400" dirty="0">
                  <a:solidFill>
                    <a:schemeClr val="tx2"/>
                  </a:solidFill>
                  <a:latin typeface="微软雅黑" panose="020B0503020204020204" pitchFamily="34" charset="-122"/>
                  <a:ea typeface="微软雅黑" panose="020B0503020204020204" pitchFamily="34" charset="-122"/>
                </a:rPr>
                <a:t>2017</a:t>
              </a:r>
              <a:r>
                <a:rPr lang="zh-CN" altLang="en-US" sz="1400" dirty="0">
                  <a:solidFill>
                    <a:schemeClr val="tx2"/>
                  </a:solidFill>
                  <a:latin typeface="微软雅黑" panose="020B0503020204020204" pitchFamily="34" charset="-122"/>
                  <a:ea typeface="微软雅黑" panose="020B0503020204020204" pitchFamily="34" charset="-122"/>
                </a:rPr>
                <a:t>级本科生，通信工程，曾获全国大学生数学竞赛非数学类三等奖，以二作发表一篇</a:t>
              </a:r>
              <a:r>
                <a:rPr lang="en-US" altLang="zh-CN" sz="1400" dirty="0">
                  <a:solidFill>
                    <a:schemeClr val="tx2"/>
                  </a:solidFill>
                  <a:latin typeface="微软雅黑" panose="020B0503020204020204" pitchFamily="34" charset="-122"/>
                  <a:ea typeface="微软雅黑" panose="020B0503020204020204" pitchFamily="34" charset="-122"/>
                </a:rPr>
                <a:t>SCI</a:t>
              </a:r>
              <a:r>
                <a:rPr lang="zh-CN" altLang="en-US" sz="1400" dirty="0">
                  <a:solidFill>
                    <a:schemeClr val="tx2"/>
                  </a:solidFill>
                  <a:latin typeface="微软雅黑" panose="020B0503020204020204" pitchFamily="34" charset="-122"/>
                  <a:ea typeface="微软雅黑" panose="020B0503020204020204" pitchFamily="34" charset="-122"/>
                </a:rPr>
                <a:t>论文</a:t>
              </a:r>
            </a:p>
          </p:txBody>
        </p:sp>
        <p:cxnSp>
          <p:nvCxnSpPr>
            <p:cNvPr id="38" name="koppt-直接连接符">
              <a:extLst>
                <a:ext uri="{FF2B5EF4-FFF2-40B4-BE49-F238E27FC236}">
                  <a16:creationId xmlns:a16="http://schemas.microsoft.com/office/drawing/2014/main" id="{800570D3-9DC2-4E04-804F-238AF084BC0E}"/>
                </a:ext>
              </a:extLst>
            </p:cNvPr>
            <p:cNvCxnSpPr/>
            <p:nvPr/>
          </p:nvCxnSpPr>
          <p:spPr>
            <a:xfrm flipV="1">
              <a:off x="5259336" y="2112277"/>
              <a:ext cx="0" cy="471630"/>
            </a:xfrm>
            <a:prstGeom prst="line">
              <a:avLst/>
            </a:prstGeom>
            <a:noFill/>
            <a:ln w="762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koppt-直接连接符">
              <a:extLst>
                <a:ext uri="{FF2B5EF4-FFF2-40B4-BE49-F238E27FC236}">
                  <a16:creationId xmlns:a16="http://schemas.microsoft.com/office/drawing/2014/main" id="{DE799DA6-E026-4520-805A-71520DE72A92}"/>
                </a:ext>
              </a:extLst>
            </p:cNvPr>
            <p:cNvCxnSpPr/>
            <p:nvPr/>
          </p:nvCxnSpPr>
          <p:spPr>
            <a:xfrm flipV="1">
              <a:off x="5259336" y="2583906"/>
              <a:ext cx="0" cy="760383"/>
            </a:xfrm>
            <a:prstGeom prst="line">
              <a:avLst/>
            </a:prstGeom>
            <a:noFill/>
            <a:ln w="12700" cap="flat">
              <a:solidFill>
                <a:schemeClr val="accent1">
                  <a:lumMod val="50000"/>
                </a:schemeClr>
              </a:solidFill>
              <a:prstDash val="solid"/>
              <a:miter lim="400000"/>
            </a:ln>
            <a:effectLst/>
            <a:sp3d/>
          </p:spPr>
          <p:style>
            <a:lnRef idx="0">
              <a:scrgbClr r="0" g="0" b="0"/>
            </a:lnRef>
            <a:fillRef idx="0">
              <a:scrgbClr r="0" g="0" b="0"/>
            </a:fillRef>
            <a:effectRef idx="0">
              <a:scrgbClr r="0" g="0" b="0"/>
            </a:effectRef>
            <a:fontRef idx="none"/>
          </p:style>
        </p:cxnSp>
      </p:grpSp>
      <p:sp>
        <p:nvSpPr>
          <p:cNvPr id="2" name="灯片编号占位符 1">
            <a:extLst>
              <a:ext uri="{FF2B5EF4-FFF2-40B4-BE49-F238E27FC236}">
                <a16:creationId xmlns:a16="http://schemas.microsoft.com/office/drawing/2014/main" id="{01800FD8-46B4-4B61-B24F-3C4A88D76B02}"/>
              </a:ext>
            </a:extLst>
          </p:cNvPr>
          <p:cNvSpPr>
            <a:spLocks noGrp="1"/>
          </p:cNvSpPr>
          <p:nvPr>
            <p:ph type="sldNum" sz="quarter" idx="12"/>
          </p:nvPr>
        </p:nvSpPr>
        <p:spPr/>
        <p:txBody>
          <a:bodyPr/>
          <a:lstStyle/>
          <a:p>
            <a:fld id="{6E01D492-AE8A-4C38-A46F-D034B97BEDC2}" type="slidenum">
              <a:rPr lang="zh-CN" altLang="en-US" smtClean="0"/>
              <a:t>3</a:t>
            </a:fld>
            <a:endParaRPr lang="zh-CN" altLang="en-US"/>
          </a:p>
        </p:txBody>
      </p:sp>
    </p:spTree>
    <p:extLst>
      <p:ext uri="{BB962C8B-B14F-4D97-AF65-F5344CB8AC3E}">
        <p14:creationId xmlns:p14="http://schemas.microsoft.com/office/powerpoint/2010/main" val="419792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5910529-3F67-4100-BF2C-0B7C8A38B548}"/>
              </a:ext>
            </a:extLst>
          </p:cNvPr>
          <p:cNvGrpSpPr/>
          <p:nvPr/>
        </p:nvGrpSpPr>
        <p:grpSpPr>
          <a:xfrm>
            <a:off x="1105857" y="1817964"/>
            <a:ext cx="4179396" cy="3222072"/>
            <a:chOff x="4143217" y="1817964"/>
            <a:chExt cx="4179396" cy="3222072"/>
          </a:xfrm>
        </p:grpSpPr>
        <p:grpSp>
          <p:nvGrpSpPr>
            <p:cNvPr id="19" name="Group 30">
              <a:extLst>
                <a:ext uri="{FF2B5EF4-FFF2-40B4-BE49-F238E27FC236}">
                  <a16:creationId xmlns:a16="http://schemas.microsoft.com/office/drawing/2014/main" id="{4D17215E-76DB-4FE0-9649-146F6BDBD4CA}"/>
                </a:ext>
              </a:extLst>
            </p:cNvPr>
            <p:cNvGrpSpPr/>
            <p:nvPr/>
          </p:nvGrpSpPr>
          <p:grpSpPr>
            <a:xfrm>
              <a:off x="4143217" y="1817964"/>
              <a:ext cx="4179396" cy="3222072"/>
              <a:chOff x="4552505" y="520379"/>
              <a:chExt cx="3723394" cy="2870521"/>
            </a:xfrm>
          </p:grpSpPr>
          <p:sp>
            <p:nvSpPr>
              <p:cNvPr id="21" name="Freeform 25">
                <a:extLst>
                  <a:ext uri="{FF2B5EF4-FFF2-40B4-BE49-F238E27FC236}">
                    <a16:creationId xmlns:a16="http://schemas.microsoft.com/office/drawing/2014/main" id="{A7494E8F-C57C-4D27-8E90-E284132CB0BF}"/>
                  </a:ext>
                </a:extLst>
              </p:cNvPr>
              <p:cNvSpPr/>
              <p:nvPr/>
            </p:nvSpPr>
            <p:spPr>
              <a:xfrm>
                <a:off x="5007663" y="520379"/>
                <a:ext cx="1690902" cy="1026526"/>
              </a:xfrm>
              <a:custGeom>
                <a:avLst/>
                <a:gdLst>
                  <a:gd name="connsiteX0" fmla="*/ 253380 w 1690902"/>
                  <a:gd name="connsiteY0" fmla="*/ 0 h 1026526"/>
                  <a:gd name="connsiteX1" fmla="*/ 1690902 w 1690902"/>
                  <a:gd name="connsiteY1" fmla="*/ 1026526 h 1026526"/>
                  <a:gd name="connsiteX2" fmla="*/ 1344333 w 1690902"/>
                  <a:gd name="connsiteY2" fmla="*/ 1026526 h 1026526"/>
                  <a:gd name="connsiteX3" fmla="*/ 377545 w 1690902"/>
                  <a:gd name="connsiteY3" fmla="*/ 336148 h 1026526"/>
                  <a:gd name="connsiteX4" fmla="*/ 207138 w 1690902"/>
                  <a:gd name="connsiteY4" fmla="*/ 1026526 h 1026526"/>
                  <a:gd name="connsiteX5" fmla="*/ 0 w 1690902"/>
                  <a:gd name="connsiteY5" fmla="*/ 1026526 h 1026526"/>
                  <a:gd name="connsiteX6" fmla="*/ 253380 w 1690902"/>
                  <a:gd name="connsiteY6" fmla="*/ 0 h 10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902" h="1026526">
                    <a:moveTo>
                      <a:pt x="253380" y="0"/>
                    </a:moveTo>
                    <a:lnTo>
                      <a:pt x="1690902" y="1026526"/>
                    </a:lnTo>
                    <a:lnTo>
                      <a:pt x="1344333" y="1026526"/>
                    </a:lnTo>
                    <a:lnTo>
                      <a:pt x="377545" y="336148"/>
                    </a:lnTo>
                    <a:lnTo>
                      <a:pt x="207138" y="1026526"/>
                    </a:lnTo>
                    <a:lnTo>
                      <a:pt x="0" y="1026526"/>
                    </a:lnTo>
                    <a:lnTo>
                      <a:pt x="25338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7188F656-C799-4DDD-9634-C6583631D5C3}"/>
                  </a:ext>
                </a:extLst>
              </p:cNvPr>
              <p:cNvSpPr/>
              <p:nvPr/>
            </p:nvSpPr>
            <p:spPr>
              <a:xfrm>
                <a:off x="4552505" y="2419109"/>
                <a:ext cx="3723394" cy="971791"/>
              </a:xfrm>
              <a:custGeom>
                <a:avLst/>
                <a:gdLst>
                  <a:gd name="connsiteX0" fmla="*/ 239870 w 3723394"/>
                  <a:gd name="connsiteY0" fmla="*/ 0 h 971791"/>
                  <a:gd name="connsiteX1" fmla="*/ 447007 w 3723394"/>
                  <a:gd name="connsiteY1" fmla="*/ 0 h 971791"/>
                  <a:gd name="connsiteX2" fmla="*/ 277782 w 3723394"/>
                  <a:gd name="connsiteY2" fmla="*/ 685586 h 971791"/>
                  <a:gd name="connsiteX3" fmla="*/ 3193912 w 3723394"/>
                  <a:gd name="connsiteY3" fmla="*/ 123544 h 971791"/>
                  <a:gd name="connsiteX4" fmla="*/ 3020904 w 3723394"/>
                  <a:gd name="connsiteY4" fmla="*/ 0 h 971791"/>
                  <a:gd name="connsiteX5" fmla="*/ 3367473 w 3723394"/>
                  <a:gd name="connsiteY5" fmla="*/ 0 h 971791"/>
                  <a:gd name="connsiteX6" fmla="*/ 3723394 w 3723394"/>
                  <a:gd name="connsiteY6" fmla="*/ 254161 h 971791"/>
                  <a:gd name="connsiteX7" fmla="*/ 0 w 3723394"/>
                  <a:gd name="connsiteY7" fmla="*/ 971791 h 971791"/>
                  <a:gd name="connsiteX8" fmla="*/ 239870 w 3723394"/>
                  <a:gd name="connsiteY8" fmla="*/ 0 h 97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3394" h="971791">
                    <a:moveTo>
                      <a:pt x="239870" y="0"/>
                    </a:moveTo>
                    <a:lnTo>
                      <a:pt x="447007" y="0"/>
                    </a:lnTo>
                    <a:lnTo>
                      <a:pt x="277782" y="685586"/>
                    </a:lnTo>
                    <a:lnTo>
                      <a:pt x="3193912" y="123544"/>
                    </a:lnTo>
                    <a:lnTo>
                      <a:pt x="3020904" y="0"/>
                    </a:lnTo>
                    <a:lnTo>
                      <a:pt x="3367473" y="0"/>
                    </a:lnTo>
                    <a:lnTo>
                      <a:pt x="3723394" y="254161"/>
                    </a:lnTo>
                    <a:lnTo>
                      <a:pt x="0" y="971791"/>
                    </a:lnTo>
                    <a:lnTo>
                      <a:pt x="23987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矩形 19">
              <a:extLst>
                <a:ext uri="{FF2B5EF4-FFF2-40B4-BE49-F238E27FC236}">
                  <a16:creationId xmlns:a16="http://schemas.microsoft.com/office/drawing/2014/main" id="{A5AE782A-7E1A-4850-89A1-29C3BFE5AF7E}"/>
                </a:ext>
              </a:extLst>
            </p:cNvPr>
            <p:cNvSpPr/>
            <p:nvPr/>
          </p:nvSpPr>
          <p:spPr>
            <a:xfrm>
              <a:off x="4188575" y="3133921"/>
              <a:ext cx="4088681" cy="753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目录 </a:t>
              </a:r>
              <a:r>
                <a:rPr kumimoji="0" lang="en-US" altLang="zh-CN"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rPr>
                <a:t>CONTENTS</a:t>
              </a:r>
              <a:endParaRPr kumimoji="0" lang="en-US"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endParaRPr>
            </a:p>
          </p:txBody>
        </p:sp>
      </p:grpSp>
      <p:grpSp>
        <p:nvGrpSpPr>
          <p:cNvPr id="24" name="组合 23">
            <a:extLst>
              <a:ext uri="{FF2B5EF4-FFF2-40B4-BE49-F238E27FC236}">
                <a16:creationId xmlns:a16="http://schemas.microsoft.com/office/drawing/2014/main" id="{01E66F04-175E-4169-B7E8-B4EA2EF6EF56}"/>
              </a:ext>
            </a:extLst>
          </p:cNvPr>
          <p:cNvGrpSpPr/>
          <p:nvPr/>
        </p:nvGrpSpPr>
        <p:grpSpPr>
          <a:xfrm>
            <a:off x="6437525" y="1077701"/>
            <a:ext cx="3758149" cy="636594"/>
            <a:chOff x="6437525" y="1077701"/>
            <a:chExt cx="3758149" cy="636594"/>
          </a:xfrm>
        </p:grpSpPr>
        <p:sp>
          <p:nvSpPr>
            <p:cNvPr id="23" name="文本框 22">
              <a:extLst>
                <a:ext uri="{FF2B5EF4-FFF2-40B4-BE49-F238E27FC236}">
                  <a16:creationId xmlns:a16="http://schemas.microsoft.com/office/drawing/2014/main" id="{5E1F7B99-65BD-422C-A373-1BD09893087F}"/>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7" name="文本框 6">
              <a:extLst>
                <a:ext uri="{FF2B5EF4-FFF2-40B4-BE49-F238E27FC236}">
                  <a16:creationId xmlns:a16="http://schemas.microsoft.com/office/drawing/2014/main" id="{E1F4F9D5-9706-4C58-812F-FEADD3D8C429}"/>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团队介绍</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15" name="文本框 14">
              <a:extLst>
                <a:ext uri="{FF2B5EF4-FFF2-40B4-BE49-F238E27FC236}">
                  <a16:creationId xmlns:a16="http://schemas.microsoft.com/office/drawing/2014/main" id="{D7920A44-2FE6-4B52-8D78-B7033637B3A0}"/>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01</a:t>
              </a:r>
            </a:p>
          </p:txBody>
        </p:sp>
      </p:grpSp>
      <p:grpSp>
        <p:nvGrpSpPr>
          <p:cNvPr id="25" name="组合 24">
            <a:extLst>
              <a:ext uri="{FF2B5EF4-FFF2-40B4-BE49-F238E27FC236}">
                <a16:creationId xmlns:a16="http://schemas.microsoft.com/office/drawing/2014/main" id="{6A332F0D-C49E-4893-8CA8-5C28987F96D1}"/>
              </a:ext>
            </a:extLst>
          </p:cNvPr>
          <p:cNvGrpSpPr/>
          <p:nvPr/>
        </p:nvGrpSpPr>
        <p:grpSpPr>
          <a:xfrm>
            <a:off x="6437525" y="2143025"/>
            <a:ext cx="3758149" cy="636594"/>
            <a:chOff x="6437525" y="1077701"/>
            <a:chExt cx="3758149" cy="636594"/>
          </a:xfrm>
        </p:grpSpPr>
        <p:sp>
          <p:nvSpPr>
            <p:cNvPr id="26" name="文本框 25">
              <a:extLst>
                <a:ext uri="{FF2B5EF4-FFF2-40B4-BE49-F238E27FC236}">
                  <a16:creationId xmlns:a16="http://schemas.microsoft.com/office/drawing/2014/main" id="{BA9E7C04-3A22-4237-886D-68B82ED5044D}"/>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27" name="文本框 26">
              <a:extLst>
                <a:ext uri="{FF2B5EF4-FFF2-40B4-BE49-F238E27FC236}">
                  <a16:creationId xmlns:a16="http://schemas.microsoft.com/office/drawing/2014/main" id="{A52DAFD6-E2B0-427B-8825-9DB38E0A4898}"/>
                </a:ext>
              </a:extLst>
            </p:cNvPr>
            <p:cNvSpPr txBox="1"/>
            <p:nvPr/>
          </p:nvSpPr>
          <p:spPr>
            <a:xfrm flipH="1">
              <a:off x="7237320" y="1152380"/>
              <a:ext cx="2958354" cy="517955"/>
            </a:xfrm>
            <a:prstGeom prst="rect">
              <a:avLst/>
            </a:prstGeom>
            <a:solidFill>
              <a:schemeClr val="accent1">
                <a:lumMod val="50000"/>
              </a:schemeClr>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1"/>
                  </a:solidFill>
                  <a:effectLst/>
                  <a:uLnTx/>
                  <a:uFillTx/>
                  <a:latin typeface="微软雅黑"/>
                  <a:ea typeface="微软雅黑"/>
                </a:rPr>
                <a:t>研究背景</a:t>
              </a:r>
              <a:endParaRPr kumimoji="0" lang="en-US" altLang="zh-CN" sz="2400" b="1" i="0" u="none" strike="noStrike" kern="1200" cap="none" spc="0" normalizeH="0" baseline="0" noProof="0" dirty="0">
                <a:ln>
                  <a:noFill/>
                </a:ln>
                <a:solidFill>
                  <a:schemeClr val="bg1"/>
                </a:solidFill>
                <a:effectLst/>
                <a:uLnTx/>
                <a:uFillTx/>
                <a:latin typeface="微软雅黑"/>
                <a:ea typeface="微软雅黑"/>
              </a:endParaRPr>
            </a:p>
          </p:txBody>
        </p:sp>
        <p:sp>
          <p:nvSpPr>
            <p:cNvPr id="28" name="文本框 27">
              <a:extLst>
                <a:ext uri="{FF2B5EF4-FFF2-40B4-BE49-F238E27FC236}">
                  <a16:creationId xmlns:a16="http://schemas.microsoft.com/office/drawing/2014/main" id="{3D1CEAD8-A65D-4C65-9039-ACDAEDD958DF}"/>
                </a:ext>
              </a:extLst>
            </p:cNvPr>
            <p:cNvSpPr txBox="1"/>
            <p:nvPr/>
          </p:nvSpPr>
          <p:spPr>
            <a:xfrm>
              <a:off x="6437525" y="1077701"/>
              <a:ext cx="639919" cy="584775"/>
            </a:xfrm>
            <a:prstGeom prst="rect">
              <a:avLst/>
            </a:prstGeom>
            <a:solidFill>
              <a:schemeClr val="accent1">
                <a:lumMod val="50000"/>
              </a:schemeClr>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Arial"/>
                  <a:ea typeface="微软雅黑"/>
                </a:rPr>
                <a:t>02</a:t>
              </a:r>
            </a:p>
          </p:txBody>
        </p:sp>
      </p:grpSp>
      <p:grpSp>
        <p:nvGrpSpPr>
          <p:cNvPr id="29" name="组合 28">
            <a:extLst>
              <a:ext uri="{FF2B5EF4-FFF2-40B4-BE49-F238E27FC236}">
                <a16:creationId xmlns:a16="http://schemas.microsoft.com/office/drawing/2014/main" id="{05620847-B7AF-469D-8283-82116B5DA0DB}"/>
              </a:ext>
            </a:extLst>
          </p:cNvPr>
          <p:cNvGrpSpPr/>
          <p:nvPr/>
        </p:nvGrpSpPr>
        <p:grpSpPr>
          <a:xfrm>
            <a:off x="6437525" y="3208349"/>
            <a:ext cx="3758149" cy="636594"/>
            <a:chOff x="6437525" y="1077701"/>
            <a:chExt cx="3758149" cy="636594"/>
          </a:xfrm>
        </p:grpSpPr>
        <p:sp>
          <p:nvSpPr>
            <p:cNvPr id="30" name="文本框 29">
              <a:extLst>
                <a:ext uri="{FF2B5EF4-FFF2-40B4-BE49-F238E27FC236}">
                  <a16:creationId xmlns:a16="http://schemas.microsoft.com/office/drawing/2014/main" id="{B3FF5244-7F8D-4ADC-ACE6-6C211F095E56}"/>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1" name="文本框 30">
              <a:extLst>
                <a:ext uri="{FF2B5EF4-FFF2-40B4-BE49-F238E27FC236}">
                  <a16:creationId xmlns:a16="http://schemas.microsoft.com/office/drawing/2014/main" id="{10B86E2F-1EB8-4955-8650-0B7774D1C8C7}"/>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问题构建</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2" name="文本框 31">
              <a:extLst>
                <a:ext uri="{FF2B5EF4-FFF2-40B4-BE49-F238E27FC236}">
                  <a16:creationId xmlns:a16="http://schemas.microsoft.com/office/drawing/2014/main" id="{0D8C0929-B1AE-4F0A-8E35-BE73EF8BBF0A}"/>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03</a:t>
              </a:r>
            </a:p>
          </p:txBody>
        </p:sp>
      </p:grpSp>
      <p:grpSp>
        <p:nvGrpSpPr>
          <p:cNvPr id="33" name="组合 32">
            <a:extLst>
              <a:ext uri="{FF2B5EF4-FFF2-40B4-BE49-F238E27FC236}">
                <a16:creationId xmlns:a16="http://schemas.microsoft.com/office/drawing/2014/main" id="{8673B38E-5BE6-4A37-A1D0-F4B8CF964249}"/>
              </a:ext>
            </a:extLst>
          </p:cNvPr>
          <p:cNvGrpSpPr/>
          <p:nvPr/>
        </p:nvGrpSpPr>
        <p:grpSpPr>
          <a:xfrm>
            <a:off x="6437525" y="4273673"/>
            <a:ext cx="3758149" cy="636594"/>
            <a:chOff x="6437525" y="1077701"/>
            <a:chExt cx="3758149" cy="636594"/>
          </a:xfrm>
        </p:grpSpPr>
        <p:sp>
          <p:nvSpPr>
            <p:cNvPr id="34" name="文本框 33">
              <a:extLst>
                <a:ext uri="{FF2B5EF4-FFF2-40B4-BE49-F238E27FC236}">
                  <a16:creationId xmlns:a16="http://schemas.microsoft.com/office/drawing/2014/main" id="{28E8D709-87D3-4A51-97A4-A4610437FBAB}"/>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5" name="文本框 34">
              <a:extLst>
                <a:ext uri="{FF2B5EF4-FFF2-40B4-BE49-F238E27FC236}">
                  <a16:creationId xmlns:a16="http://schemas.microsoft.com/office/drawing/2014/main" id="{49E2F745-030C-4524-B647-CC56CCC78EBF}"/>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模型求解</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6" name="文本框 35">
              <a:extLst>
                <a:ext uri="{FF2B5EF4-FFF2-40B4-BE49-F238E27FC236}">
                  <a16:creationId xmlns:a16="http://schemas.microsoft.com/office/drawing/2014/main" id="{77535D94-4E33-42F4-B766-949421AE26A2}"/>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04</a:t>
              </a:r>
            </a:p>
          </p:txBody>
        </p:sp>
      </p:grpSp>
      <p:grpSp>
        <p:nvGrpSpPr>
          <p:cNvPr id="37" name="组合 36">
            <a:extLst>
              <a:ext uri="{FF2B5EF4-FFF2-40B4-BE49-F238E27FC236}">
                <a16:creationId xmlns:a16="http://schemas.microsoft.com/office/drawing/2014/main" id="{D397EBCC-3F5C-471D-8219-BAA8B4A3CD30}"/>
              </a:ext>
            </a:extLst>
          </p:cNvPr>
          <p:cNvGrpSpPr/>
          <p:nvPr/>
        </p:nvGrpSpPr>
        <p:grpSpPr>
          <a:xfrm>
            <a:off x="6437525" y="5338998"/>
            <a:ext cx="3758149" cy="636594"/>
            <a:chOff x="6437525" y="1077701"/>
            <a:chExt cx="3758149" cy="636594"/>
          </a:xfrm>
        </p:grpSpPr>
        <p:sp>
          <p:nvSpPr>
            <p:cNvPr id="38" name="文本框 37">
              <a:extLst>
                <a:ext uri="{FF2B5EF4-FFF2-40B4-BE49-F238E27FC236}">
                  <a16:creationId xmlns:a16="http://schemas.microsoft.com/office/drawing/2014/main" id="{3F048793-1C82-4570-9BAC-BD95A84AAE14}"/>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9" name="文本框 38">
              <a:extLst>
                <a:ext uri="{FF2B5EF4-FFF2-40B4-BE49-F238E27FC236}">
                  <a16:creationId xmlns:a16="http://schemas.microsoft.com/office/drawing/2014/main" id="{EC4A905E-0365-468E-9576-18315037A79D}"/>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lvl="0" algn="ctr">
                <a:defRPr/>
              </a:pPr>
              <a:r>
                <a:rPr lang="zh-CN" altLang="en-US" sz="2400" b="1" dirty="0">
                  <a:solidFill>
                    <a:schemeClr val="accent1">
                      <a:lumMod val="50000"/>
                    </a:schemeClr>
                  </a:solidFill>
                  <a:latin typeface="微软雅黑"/>
                  <a:ea typeface="微软雅黑"/>
                </a:rPr>
                <a:t>工作小结</a:t>
              </a:r>
            </a:p>
          </p:txBody>
        </p:sp>
        <p:sp>
          <p:nvSpPr>
            <p:cNvPr id="40" name="文本框 39">
              <a:extLst>
                <a:ext uri="{FF2B5EF4-FFF2-40B4-BE49-F238E27FC236}">
                  <a16:creationId xmlns:a16="http://schemas.microsoft.com/office/drawing/2014/main" id="{D34C1A63-5107-4BD0-B07B-B39694CB46CD}"/>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05</a:t>
              </a:r>
            </a:p>
          </p:txBody>
        </p:sp>
      </p:grpSp>
      <p:sp>
        <p:nvSpPr>
          <p:cNvPr id="2" name="灯片编号占位符 1">
            <a:extLst>
              <a:ext uri="{FF2B5EF4-FFF2-40B4-BE49-F238E27FC236}">
                <a16:creationId xmlns:a16="http://schemas.microsoft.com/office/drawing/2014/main" id="{6FDEDFBB-A8B2-421D-B4FB-6F506F15E0AE}"/>
              </a:ext>
            </a:extLst>
          </p:cNvPr>
          <p:cNvSpPr>
            <a:spLocks noGrp="1"/>
          </p:cNvSpPr>
          <p:nvPr>
            <p:ph type="sldNum" sz="quarter" idx="12"/>
          </p:nvPr>
        </p:nvSpPr>
        <p:spPr/>
        <p:txBody>
          <a:bodyPr/>
          <a:lstStyle/>
          <a:p>
            <a:fld id="{6E01D492-AE8A-4C38-A46F-D034B97BEDC2}" type="slidenum">
              <a:rPr lang="zh-CN" altLang="en-US" smtClean="0"/>
              <a:t>4</a:t>
            </a:fld>
            <a:endParaRPr lang="zh-CN" altLang="en-US" dirty="0"/>
          </a:p>
        </p:txBody>
      </p:sp>
    </p:spTree>
    <p:extLst>
      <p:ext uri="{BB962C8B-B14F-4D97-AF65-F5344CB8AC3E}">
        <p14:creationId xmlns:p14="http://schemas.microsoft.com/office/powerpoint/2010/main" val="528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626DD444-FB83-4A8C-9B31-1D118FB74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0" y="2239716"/>
            <a:ext cx="2593620" cy="3670300"/>
          </a:xfrm>
          <a:prstGeom prst="rect">
            <a:avLst/>
          </a:prstGeom>
        </p:spPr>
      </p:pic>
      <p:sp>
        <p:nvSpPr>
          <p:cNvPr id="4" name="标题 3">
            <a:extLst>
              <a:ext uri="{FF2B5EF4-FFF2-40B4-BE49-F238E27FC236}">
                <a16:creationId xmlns:a16="http://schemas.microsoft.com/office/drawing/2014/main" id="{DA2C6604-E8B5-4266-A21E-04581089E4FA}"/>
              </a:ext>
            </a:extLst>
          </p:cNvPr>
          <p:cNvSpPr>
            <a:spLocks noGrp="1"/>
          </p:cNvSpPr>
          <p:nvPr>
            <p:ph type="title"/>
          </p:nvPr>
        </p:nvSpPr>
        <p:spPr/>
        <p:txBody>
          <a:bodyPr/>
          <a:lstStyle/>
          <a:p>
            <a:r>
              <a:rPr lang="zh-CN" altLang="en-US" dirty="0"/>
              <a:t>研究背景</a:t>
            </a:r>
          </a:p>
        </p:txBody>
      </p:sp>
      <p:sp>
        <p:nvSpPr>
          <p:cNvPr id="8" name="内容占位符 7">
            <a:extLst>
              <a:ext uri="{FF2B5EF4-FFF2-40B4-BE49-F238E27FC236}">
                <a16:creationId xmlns:a16="http://schemas.microsoft.com/office/drawing/2014/main" id="{86AAC0F1-6585-4A1F-9617-EC7F118E3784}"/>
              </a:ext>
            </a:extLst>
          </p:cNvPr>
          <p:cNvSpPr>
            <a:spLocks noGrp="1"/>
          </p:cNvSpPr>
          <p:nvPr>
            <p:ph idx="1"/>
          </p:nvPr>
        </p:nvSpPr>
        <p:spPr/>
        <p:txBody>
          <a:bodyPr/>
          <a:lstStyle/>
          <a:p>
            <a:r>
              <a:rPr lang="zh-CN" altLang="en-US" dirty="0"/>
              <a:t>我国物流行业经过</a:t>
            </a:r>
            <a:r>
              <a:rPr lang="en-US" altLang="zh-CN" dirty="0"/>
              <a:t>70</a:t>
            </a:r>
            <a:r>
              <a:rPr lang="zh-CN" altLang="en-US" dirty="0"/>
              <a:t>多年的发展如今已经迈入</a:t>
            </a:r>
            <a:r>
              <a:rPr lang="zh-CN" altLang="en-US" dirty="0">
                <a:solidFill>
                  <a:srgbClr val="C00000"/>
                </a:solidFill>
              </a:rPr>
              <a:t>提质增效</a:t>
            </a:r>
            <a:r>
              <a:rPr lang="zh-CN" altLang="en-US" dirty="0"/>
              <a:t>期</a:t>
            </a:r>
          </a:p>
        </p:txBody>
      </p:sp>
      <p:pic>
        <p:nvPicPr>
          <p:cNvPr id="11" name="图片 10">
            <a:extLst>
              <a:ext uri="{FF2B5EF4-FFF2-40B4-BE49-F238E27FC236}">
                <a16:creationId xmlns:a16="http://schemas.microsoft.com/office/drawing/2014/main" id="{EAAE1C48-200B-4273-8E0B-B8AB6CBA2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678" y="2307103"/>
            <a:ext cx="2569734" cy="3636498"/>
          </a:xfrm>
          <a:prstGeom prst="rect">
            <a:avLst/>
          </a:prstGeom>
          <a:ln w="34925">
            <a:solidFill>
              <a:srgbClr val="C00000"/>
            </a:solidFill>
          </a:ln>
          <a:effectLst>
            <a:softEdge rad="112500"/>
          </a:effectLst>
        </p:spPr>
      </p:pic>
      <p:sp>
        <p:nvSpPr>
          <p:cNvPr id="12" name="矩形 11">
            <a:extLst>
              <a:ext uri="{FF2B5EF4-FFF2-40B4-BE49-F238E27FC236}">
                <a16:creationId xmlns:a16="http://schemas.microsoft.com/office/drawing/2014/main" id="{F7E8B5DF-7DA3-4AE5-85E9-61170E487308}"/>
              </a:ext>
            </a:extLst>
          </p:cNvPr>
          <p:cNvSpPr/>
          <p:nvPr/>
        </p:nvSpPr>
        <p:spPr>
          <a:xfrm>
            <a:off x="838200" y="4976162"/>
            <a:ext cx="2757212" cy="1569660"/>
          </a:xfrm>
          <a:prstGeom prst="rect">
            <a:avLst/>
          </a:prstGeom>
          <a:solidFill>
            <a:schemeClr val="bg1">
              <a:alpha val="62000"/>
            </a:schemeClr>
          </a:solidFill>
        </p:spPr>
        <p:txBody>
          <a:bodyPr wrap="square">
            <a:spAutoFit/>
          </a:bodyPr>
          <a:lstStyle/>
          <a:p>
            <a:pPr algn="just"/>
            <a:r>
              <a:rPr lang="en-US" altLang="zh-CN" sz="1600" b="1" i="0" dirty="0">
                <a:solidFill>
                  <a:srgbClr val="333333"/>
                </a:solidFill>
                <a:effectLst/>
                <a:latin typeface="微软雅黑" panose="020B0503020204020204" pitchFamily="34" charset="-122"/>
                <a:ea typeface="微软雅黑" panose="020B0503020204020204" pitchFamily="34" charset="-122"/>
              </a:rPr>
              <a:t>2014</a:t>
            </a:r>
            <a:r>
              <a:rPr lang="zh-CN" altLang="en-US" sz="1600" b="1" i="0" dirty="0">
                <a:solidFill>
                  <a:srgbClr val="333333"/>
                </a:solidFill>
                <a:effectLst/>
                <a:latin typeface="微软雅黑" panose="020B0503020204020204" pitchFamily="34" charset="-122"/>
                <a:ea typeface="微软雅黑" panose="020B0503020204020204" pitchFamily="34" charset="-122"/>
              </a:rPr>
              <a:t>年，国务院发布</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物流业发展中长期规划（</a:t>
            </a:r>
            <a:r>
              <a:rPr lang="en-US" altLang="zh-CN" sz="1600" b="1" i="0" dirty="0">
                <a:solidFill>
                  <a:srgbClr val="333333"/>
                </a:solidFill>
                <a:effectLst/>
                <a:latin typeface="微软雅黑" panose="020B0503020204020204" pitchFamily="34" charset="-122"/>
                <a:ea typeface="微软雅黑" panose="020B0503020204020204" pitchFamily="34" charset="-122"/>
              </a:rPr>
              <a:t>2014—2020</a:t>
            </a:r>
            <a:r>
              <a:rPr lang="zh-CN" altLang="en-US" sz="1600" b="1" i="0" dirty="0">
                <a:solidFill>
                  <a:srgbClr val="333333"/>
                </a:solidFill>
                <a:effectLst/>
                <a:latin typeface="微软雅黑" panose="020B0503020204020204" pitchFamily="34" charset="-122"/>
                <a:ea typeface="微软雅黑" panose="020B0503020204020204" pitchFamily="34" charset="-122"/>
              </a:rPr>
              <a:t>年）</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，系统提出物流业的发展重点、主要任务和重点工程，明确了一段时期内物流业的发展方向和目标</a:t>
            </a:r>
            <a:endParaRPr lang="zh-CN" altLang="en-US" sz="16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A9E9E32-18FE-4FB2-923F-27C05D3106C1}"/>
              </a:ext>
            </a:extLst>
          </p:cNvPr>
          <p:cNvSpPr/>
          <p:nvPr/>
        </p:nvSpPr>
        <p:spPr>
          <a:xfrm>
            <a:off x="8002905" y="4976162"/>
            <a:ext cx="3076422" cy="1569660"/>
          </a:xfrm>
          <a:prstGeom prst="rect">
            <a:avLst/>
          </a:prstGeom>
          <a:solidFill>
            <a:schemeClr val="bg1"/>
          </a:solidFill>
        </p:spPr>
        <p:txBody>
          <a:bodyPr wrap="square">
            <a:spAutoFit/>
          </a:bodyPr>
          <a:lstStyle/>
          <a:p>
            <a:r>
              <a:rPr lang="en-US" altLang="zh-CN" sz="1600" b="1" i="0" dirty="0">
                <a:solidFill>
                  <a:srgbClr val="333333"/>
                </a:solidFill>
                <a:effectLst/>
                <a:latin typeface="微软雅黑" panose="020B0503020204020204" pitchFamily="34" charset="-122"/>
                <a:ea typeface="微软雅黑" panose="020B0503020204020204" pitchFamily="34" charset="-122"/>
              </a:rPr>
              <a:t>2019</a:t>
            </a:r>
            <a:r>
              <a:rPr lang="zh-CN" altLang="en-US" sz="1600" b="1" i="0" dirty="0">
                <a:solidFill>
                  <a:srgbClr val="333333"/>
                </a:solidFill>
                <a:effectLst/>
                <a:latin typeface="微软雅黑" panose="020B0503020204020204" pitchFamily="34" charset="-122"/>
                <a:ea typeface="微软雅黑" panose="020B0503020204020204" pitchFamily="34" charset="-122"/>
              </a:rPr>
              <a:t>年两会前夕，国务院</a:t>
            </a:r>
            <a:r>
              <a:rPr lang="en-US" altLang="zh-CN" sz="1600" b="1" i="0" dirty="0">
                <a:solidFill>
                  <a:srgbClr val="333333"/>
                </a:solidFill>
                <a:effectLst/>
                <a:latin typeface="微软雅黑" panose="020B0503020204020204" pitchFamily="34" charset="-122"/>
                <a:ea typeface="微软雅黑" panose="020B0503020204020204" pitchFamily="34" charset="-122"/>
              </a:rPr>
              <a:t>24</a:t>
            </a:r>
            <a:r>
              <a:rPr lang="zh-CN" altLang="en-US" sz="1600" b="1" i="0" dirty="0">
                <a:solidFill>
                  <a:srgbClr val="333333"/>
                </a:solidFill>
                <a:effectLst/>
                <a:latin typeface="微软雅黑" panose="020B0503020204020204" pitchFamily="34" charset="-122"/>
                <a:ea typeface="微软雅黑" panose="020B0503020204020204" pitchFamily="34" charset="-122"/>
              </a:rPr>
              <a:t>个部门和单位联合出台</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关于推动物流高质量发展促进形成强大国内市场的意见</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，明确将物流</a:t>
            </a:r>
            <a:r>
              <a:rPr lang="zh-CN" altLang="en-US" sz="1600" b="1" i="0" dirty="0">
                <a:solidFill>
                  <a:srgbClr val="C00000"/>
                </a:solidFill>
                <a:effectLst/>
                <a:latin typeface="微软雅黑" panose="020B0503020204020204" pitchFamily="34" charset="-122"/>
                <a:ea typeface="微软雅黑" panose="020B0503020204020204" pitchFamily="34" charset="-122"/>
              </a:rPr>
              <a:t>高质量发展</a:t>
            </a:r>
            <a:r>
              <a:rPr lang="zh-CN" altLang="en-US" sz="1600" b="1" i="0" dirty="0">
                <a:solidFill>
                  <a:srgbClr val="333333"/>
                </a:solidFill>
                <a:effectLst/>
                <a:latin typeface="微软雅黑" panose="020B0503020204020204" pitchFamily="34" charset="-122"/>
                <a:ea typeface="微软雅黑" panose="020B0503020204020204" pitchFamily="34" charset="-122"/>
              </a:rPr>
              <a:t>作为当前和今后一段时期物流工作的总目标</a:t>
            </a:r>
            <a:endParaRPr lang="zh-CN" altLang="en-US" sz="1600" b="1" dirty="0">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EEDA92D4-7173-44BA-BF35-F871F7DFDC54}"/>
              </a:ext>
            </a:extLst>
          </p:cNvPr>
          <p:cNvGrpSpPr/>
          <p:nvPr/>
        </p:nvGrpSpPr>
        <p:grpSpPr>
          <a:xfrm>
            <a:off x="4312288" y="2232342"/>
            <a:ext cx="3048000" cy="4313480"/>
            <a:chOff x="3977148" y="2239716"/>
            <a:chExt cx="3048000" cy="4313480"/>
          </a:xfrm>
        </p:grpSpPr>
        <p:pic>
          <p:nvPicPr>
            <p:cNvPr id="16" name="图片 15">
              <a:extLst>
                <a:ext uri="{FF2B5EF4-FFF2-40B4-BE49-F238E27FC236}">
                  <a16:creationId xmlns:a16="http://schemas.microsoft.com/office/drawing/2014/main" id="{8E8AFFA7-EC23-455F-ACC8-B9E339A46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7148" y="2239716"/>
              <a:ext cx="3048000" cy="4313480"/>
            </a:xfrm>
            <a:prstGeom prst="rect">
              <a:avLst/>
            </a:prstGeom>
          </p:spPr>
        </p:pic>
        <p:pic>
          <p:nvPicPr>
            <p:cNvPr id="18" name="图片 17">
              <a:extLst>
                <a:ext uri="{FF2B5EF4-FFF2-40B4-BE49-F238E27FC236}">
                  <a16:creationId xmlns:a16="http://schemas.microsoft.com/office/drawing/2014/main" id="{7D02B9C5-0174-445C-8E69-FD797AA83B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7356" y="2888071"/>
              <a:ext cx="2467071" cy="3489321"/>
            </a:xfrm>
            <a:prstGeom prst="rect">
              <a:avLst/>
            </a:prstGeom>
          </p:spPr>
        </p:pic>
      </p:grpSp>
      <p:sp>
        <p:nvSpPr>
          <p:cNvPr id="13" name="矩形 12">
            <a:extLst>
              <a:ext uri="{FF2B5EF4-FFF2-40B4-BE49-F238E27FC236}">
                <a16:creationId xmlns:a16="http://schemas.microsoft.com/office/drawing/2014/main" id="{BE431904-99B8-462C-83B6-1545D3B09C9A}"/>
              </a:ext>
            </a:extLst>
          </p:cNvPr>
          <p:cNvSpPr/>
          <p:nvPr/>
        </p:nvSpPr>
        <p:spPr>
          <a:xfrm>
            <a:off x="4238029" y="5222383"/>
            <a:ext cx="3048000" cy="1323439"/>
          </a:xfrm>
          <a:prstGeom prst="rect">
            <a:avLst/>
          </a:prstGeom>
          <a:solidFill>
            <a:schemeClr val="bg1"/>
          </a:solidFill>
        </p:spPr>
        <p:txBody>
          <a:bodyPr wrap="square">
            <a:spAutoFit/>
          </a:bodyPr>
          <a:lstStyle/>
          <a:p>
            <a:r>
              <a:rPr lang="zh-CN" altLang="en-US" sz="1600" b="1" i="0" dirty="0">
                <a:solidFill>
                  <a:srgbClr val="333333"/>
                </a:solidFill>
                <a:effectLst/>
                <a:latin typeface="微软雅黑" panose="020B0503020204020204" pitchFamily="34" charset="-122"/>
                <a:ea typeface="微软雅黑" panose="020B0503020204020204" pitchFamily="34" charset="-122"/>
              </a:rPr>
              <a:t>国务院常务会议审议通过</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国家物流枢纽布局和建设规划</a:t>
            </a:r>
            <a:r>
              <a:rPr lang="en-US" altLang="zh-CN" sz="1600" b="1" i="0" dirty="0">
                <a:solidFill>
                  <a:srgbClr val="333333"/>
                </a:solidFill>
                <a:effectLst/>
                <a:latin typeface="微软雅黑" panose="020B0503020204020204" pitchFamily="34" charset="-122"/>
                <a:ea typeface="微软雅黑" panose="020B0503020204020204" pitchFamily="34" charset="-122"/>
              </a:rPr>
              <a:t>》</a:t>
            </a:r>
            <a:r>
              <a:rPr lang="zh-CN" altLang="en-US" sz="1600" b="1" i="0" dirty="0">
                <a:solidFill>
                  <a:srgbClr val="333333"/>
                </a:solidFill>
                <a:effectLst/>
                <a:latin typeface="微软雅黑" panose="020B0503020204020204" pitchFamily="34" charset="-122"/>
                <a:ea typeface="微软雅黑" panose="020B0503020204020204" pitchFamily="34" charset="-122"/>
              </a:rPr>
              <a:t>，在</a:t>
            </a:r>
            <a:r>
              <a:rPr lang="en-US" altLang="zh-CN" sz="1600" b="1" i="0" dirty="0">
                <a:solidFill>
                  <a:srgbClr val="333333"/>
                </a:solidFill>
                <a:effectLst/>
                <a:latin typeface="微软雅黑" panose="020B0503020204020204" pitchFamily="34" charset="-122"/>
                <a:ea typeface="微软雅黑" panose="020B0503020204020204" pitchFamily="34" charset="-122"/>
              </a:rPr>
              <a:t>127</a:t>
            </a:r>
            <a:r>
              <a:rPr lang="zh-CN" altLang="en-US" sz="1600" b="1" i="0" dirty="0">
                <a:solidFill>
                  <a:srgbClr val="333333"/>
                </a:solidFill>
                <a:effectLst/>
                <a:latin typeface="微软雅黑" panose="020B0503020204020204" pitchFamily="34" charset="-122"/>
                <a:ea typeface="微软雅黑" panose="020B0503020204020204" pitchFamily="34" charset="-122"/>
              </a:rPr>
              <a:t>个城市布局建设</a:t>
            </a:r>
            <a:r>
              <a:rPr lang="en-US" altLang="zh-CN" sz="1600" b="1" i="0" dirty="0">
                <a:solidFill>
                  <a:srgbClr val="333333"/>
                </a:solidFill>
                <a:effectLst/>
                <a:latin typeface="微软雅黑" panose="020B0503020204020204" pitchFamily="34" charset="-122"/>
                <a:ea typeface="微软雅黑" panose="020B0503020204020204" pitchFamily="34" charset="-122"/>
              </a:rPr>
              <a:t>212</a:t>
            </a:r>
            <a:r>
              <a:rPr lang="zh-CN" altLang="en-US" sz="1600" b="1" i="0" dirty="0">
                <a:solidFill>
                  <a:srgbClr val="333333"/>
                </a:solidFill>
                <a:effectLst/>
                <a:latin typeface="微软雅黑" panose="020B0503020204020204" pitchFamily="34" charset="-122"/>
                <a:ea typeface="微软雅黑" panose="020B0503020204020204" pitchFamily="34" charset="-122"/>
              </a:rPr>
              <a:t>个国家物流枢纽，打造</a:t>
            </a:r>
            <a:r>
              <a:rPr lang="zh-CN" altLang="en-US" sz="1600" b="1" i="0" dirty="0">
                <a:solidFill>
                  <a:srgbClr val="C00000"/>
                </a:solidFill>
                <a:effectLst/>
                <a:latin typeface="微软雅黑" panose="020B0503020204020204" pitchFamily="34" charset="-122"/>
                <a:ea typeface="微软雅黑" panose="020B0503020204020204" pitchFamily="34" charset="-122"/>
              </a:rPr>
              <a:t>“通道</a:t>
            </a:r>
            <a:r>
              <a:rPr lang="en-US" altLang="zh-CN" sz="1600" b="1" i="0" dirty="0">
                <a:solidFill>
                  <a:srgbClr val="C00000"/>
                </a:solidFill>
                <a:effectLst/>
                <a:latin typeface="微软雅黑" panose="020B0503020204020204" pitchFamily="34" charset="-122"/>
                <a:ea typeface="微软雅黑" panose="020B0503020204020204" pitchFamily="34" charset="-122"/>
              </a:rPr>
              <a:t>+</a:t>
            </a:r>
            <a:r>
              <a:rPr lang="zh-CN" altLang="en-US" sz="1600" b="1" i="0" dirty="0">
                <a:solidFill>
                  <a:srgbClr val="C00000"/>
                </a:solidFill>
                <a:effectLst/>
                <a:latin typeface="微软雅黑" panose="020B0503020204020204" pitchFamily="34" charset="-122"/>
                <a:ea typeface="微软雅黑" panose="020B0503020204020204" pitchFamily="34" charset="-122"/>
              </a:rPr>
              <a:t>枢纽</a:t>
            </a:r>
            <a:r>
              <a:rPr lang="en-US" altLang="zh-CN" sz="1600" b="1" i="0" dirty="0">
                <a:solidFill>
                  <a:srgbClr val="C00000"/>
                </a:solidFill>
                <a:effectLst/>
                <a:latin typeface="微软雅黑" panose="020B0503020204020204" pitchFamily="34" charset="-122"/>
                <a:ea typeface="微软雅黑" panose="020B0503020204020204" pitchFamily="34" charset="-122"/>
              </a:rPr>
              <a:t>+</a:t>
            </a:r>
            <a:r>
              <a:rPr lang="zh-CN" altLang="en-US" sz="1600" b="1" i="0" dirty="0">
                <a:solidFill>
                  <a:srgbClr val="C00000"/>
                </a:solidFill>
                <a:effectLst/>
                <a:latin typeface="微软雅黑" panose="020B0503020204020204" pitchFamily="34" charset="-122"/>
                <a:ea typeface="微软雅黑" panose="020B0503020204020204" pitchFamily="34" charset="-122"/>
              </a:rPr>
              <a:t>网络”</a:t>
            </a:r>
            <a:r>
              <a:rPr lang="zh-CN" altLang="en-US" sz="1600" b="1" i="0" dirty="0">
                <a:solidFill>
                  <a:srgbClr val="333333"/>
                </a:solidFill>
                <a:effectLst/>
                <a:latin typeface="微软雅黑" panose="020B0503020204020204" pitchFamily="34" charset="-122"/>
                <a:ea typeface="微软雅黑" panose="020B0503020204020204" pitchFamily="34" charset="-122"/>
              </a:rPr>
              <a:t>的物流运行体系</a:t>
            </a:r>
            <a:endParaRPr lang="zh-CN" altLang="en-US" sz="1600" b="1" dirty="0">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D4B2117B-8EB8-448F-9CDD-95FD4DA1DB38}"/>
              </a:ext>
            </a:extLst>
          </p:cNvPr>
          <p:cNvSpPr>
            <a:spLocks noGrp="1"/>
          </p:cNvSpPr>
          <p:nvPr>
            <p:ph type="sldNum" sz="quarter" idx="12"/>
          </p:nvPr>
        </p:nvSpPr>
        <p:spPr/>
        <p:txBody>
          <a:bodyPr/>
          <a:lstStyle/>
          <a:p>
            <a:fld id="{6E01D492-AE8A-4C38-A46F-D034B97BEDC2}" type="slidenum">
              <a:rPr lang="zh-CN" altLang="en-US" smtClean="0"/>
              <a:t>5</a:t>
            </a:fld>
            <a:endParaRPr lang="zh-CN" altLang="en-US"/>
          </a:p>
        </p:txBody>
      </p:sp>
    </p:spTree>
    <p:extLst>
      <p:ext uri="{BB962C8B-B14F-4D97-AF65-F5344CB8AC3E}">
        <p14:creationId xmlns:p14="http://schemas.microsoft.com/office/powerpoint/2010/main" val="23514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6C320-F939-4CE0-8055-C957348D066F}"/>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E5222334-14E8-428B-84F7-6EDE1FEC421F}"/>
              </a:ext>
            </a:extLst>
          </p:cNvPr>
          <p:cNvSpPr>
            <a:spLocks noGrp="1"/>
          </p:cNvSpPr>
          <p:nvPr>
            <p:ph idx="1"/>
          </p:nvPr>
        </p:nvSpPr>
        <p:spPr/>
        <p:txBody>
          <a:bodyPr/>
          <a:lstStyle/>
          <a:p>
            <a:r>
              <a:rPr lang="zh-CN" altLang="en-US" dirty="0"/>
              <a:t>当前网络货运平台面临测、配、布三个方面的挑战</a:t>
            </a:r>
          </a:p>
        </p:txBody>
      </p:sp>
      <p:sp>
        <p:nvSpPr>
          <p:cNvPr id="4" name="矩形 3">
            <a:extLst>
              <a:ext uri="{FF2B5EF4-FFF2-40B4-BE49-F238E27FC236}">
                <a16:creationId xmlns:a16="http://schemas.microsoft.com/office/drawing/2014/main" id="{E5518F4A-4CC1-43B1-9DE1-8C02FF3DBB03}"/>
              </a:ext>
            </a:extLst>
          </p:cNvPr>
          <p:cNvSpPr/>
          <p:nvPr/>
        </p:nvSpPr>
        <p:spPr>
          <a:xfrm>
            <a:off x="2198741" y="2227011"/>
            <a:ext cx="780432" cy="5161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94F8FF69-63DF-401E-B342-0C86703628B2}"/>
              </a:ext>
            </a:extLst>
          </p:cNvPr>
          <p:cNvSpPr/>
          <p:nvPr/>
        </p:nvSpPr>
        <p:spPr>
          <a:xfrm>
            <a:off x="6003210" y="2227011"/>
            <a:ext cx="780432" cy="5161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760E160-218C-4372-98AF-D54B8C20E8B5}"/>
              </a:ext>
            </a:extLst>
          </p:cNvPr>
          <p:cNvSpPr/>
          <p:nvPr/>
        </p:nvSpPr>
        <p:spPr>
          <a:xfrm>
            <a:off x="9807679" y="2227011"/>
            <a:ext cx="780432" cy="5161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布</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EEF217AB-3DFE-42B1-B7EC-4F233A300CA5}"/>
              </a:ext>
            </a:extLst>
          </p:cNvPr>
          <p:cNvCxnSpPr/>
          <p:nvPr/>
        </p:nvCxnSpPr>
        <p:spPr>
          <a:xfrm>
            <a:off x="4232787" y="2227011"/>
            <a:ext cx="0" cy="3657595"/>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021D53F-B8A0-43EA-AE13-6248ED03AF8F}"/>
              </a:ext>
            </a:extLst>
          </p:cNvPr>
          <p:cNvCxnSpPr/>
          <p:nvPr/>
        </p:nvCxnSpPr>
        <p:spPr>
          <a:xfrm>
            <a:off x="8037871" y="2227011"/>
            <a:ext cx="0" cy="3657595"/>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1" name="图形 10">
            <a:extLst>
              <a:ext uri="{FF2B5EF4-FFF2-40B4-BE49-F238E27FC236}">
                <a16:creationId xmlns:a16="http://schemas.microsoft.com/office/drawing/2014/main" id="{A4CF2C2F-4213-459B-B09F-7643AE9776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7521" y="2143120"/>
            <a:ext cx="720000" cy="720000"/>
          </a:xfrm>
          <a:prstGeom prst="rect">
            <a:avLst/>
          </a:prstGeom>
        </p:spPr>
      </p:pic>
      <p:pic>
        <p:nvPicPr>
          <p:cNvPr id="13" name="图形 12">
            <a:extLst>
              <a:ext uri="{FF2B5EF4-FFF2-40B4-BE49-F238E27FC236}">
                <a16:creationId xmlns:a16="http://schemas.microsoft.com/office/drawing/2014/main" id="{5C188F79-4E0F-4C32-975C-4A72B90F62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437" y="2023205"/>
            <a:ext cx="720000" cy="720000"/>
          </a:xfrm>
          <a:prstGeom prst="rect">
            <a:avLst/>
          </a:prstGeom>
        </p:spPr>
      </p:pic>
      <p:pic>
        <p:nvPicPr>
          <p:cNvPr id="15" name="图形 14">
            <a:extLst>
              <a:ext uri="{FF2B5EF4-FFF2-40B4-BE49-F238E27FC236}">
                <a16:creationId xmlns:a16="http://schemas.microsoft.com/office/drawing/2014/main" id="{1F665901-C3BC-48E8-AA8D-3EF9371E5D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82605" y="2143120"/>
            <a:ext cx="720000" cy="720000"/>
          </a:xfrm>
          <a:prstGeom prst="rect">
            <a:avLst/>
          </a:prstGeom>
        </p:spPr>
      </p:pic>
      <p:sp>
        <p:nvSpPr>
          <p:cNvPr id="16" name="箭头: 右 15">
            <a:extLst>
              <a:ext uri="{FF2B5EF4-FFF2-40B4-BE49-F238E27FC236}">
                <a16:creationId xmlns:a16="http://schemas.microsoft.com/office/drawing/2014/main" id="{29CF235B-5FB9-4141-A52F-63DDD1430AF2}"/>
              </a:ext>
            </a:extLst>
          </p:cNvPr>
          <p:cNvSpPr/>
          <p:nvPr/>
        </p:nvSpPr>
        <p:spPr>
          <a:xfrm>
            <a:off x="838175" y="5383161"/>
            <a:ext cx="10515600" cy="1109714"/>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如何打通测、配、布三个环节并实现网络货运平台</a:t>
            </a:r>
            <a:r>
              <a:rPr lang="zh-CN" altLang="en-US" sz="2000" b="1" dirty="0">
                <a:solidFill>
                  <a:srgbClr val="FFFF00"/>
                </a:solidFill>
                <a:latin typeface="微软雅黑" panose="020B0503020204020204" pitchFamily="34" charset="-122"/>
                <a:ea typeface="微软雅黑" panose="020B0503020204020204" pitchFamily="34" charset="-122"/>
              </a:rPr>
              <a:t>降本增效</a:t>
            </a:r>
            <a:r>
              <a:rPr lang="zh-CN" altLang="en-US" sz="2000" b="1" dirty="0">
                <a:solidFill>
                  <a:schemeClr val="bg1"/>
                </a:solidFill>
                <a:latin typeface="微软雅黑" panose="020B0503020204020204" pitchFamily="34" charset="-122"/>
                <a:ea typeface="微软雅黑" panose="020B0503020204020204" pitchFamily="34" charset="-122"/>
              </a:rPr>
              <a:t>是高质量物流的关键</a:t>
            </a:r>
          </a:p>
        </p:txBody>
      </p:sp>
      <p:pic>
        <p:nvPicPr>
          <p:cNvPr id="18" name="图片 17">
            <a:extLst>
              <a:ext uri="{FF2B5EF4-FFF2-40B4-BE49-F238E27FC236}">
                <a16:creationId xmlns:a16="http://schemas.microsoft.com/office/drawing/2014/main" id="{C85D17C0-DB5B-4188-8E5D-B3F386D26A7B}"/>
              </a:ext>
            </a:extLst>
          </p:cNvPr>
          <p:cNvPicPr preferRelativeResize="0">
            <a:picLocks/>
          </p:cNvPicPr>
          <p:nvPr/>
        </p:nvPicPr>
        <p:blipFill>
          <a:blip r:embed="rId9">
            <a:extLst>
              <a:ext uri="{28A0092B-C50C-407E-A947-70E740481C1C}">
                <a14:useLocalDpi xmlns:a14="http://schemas.microsoft.com/office/drawing/2010/main" val="0"/>
              </a:ext>
            </a:extLst>
          </a:blip>
          <a:stretch>
            <a:fillRect/>
          </a:stretch>
        </p:blipFill>
        <p:spPr>
          <a:xfrm>
            <a:off x="4877521" y="2958585"/>
            <a:ext cx="2592000" cy="1188000"/>
          </a:xfrm>
          <a:prstGeom prst="rect">
            <a:avLst/>
          </a:prstGeom>
        </p:spPr>
      </p:pic>
      <p:pic>
        <p:nvPicPr>
          <p:cNvPr id="20" name="图片 19">
            <a:extLst>
              <a:ext uri="{FF2B5EF4-FFF2-40B4-BE49-F238E27FC236}">
                <a16:creationId xmlns:a16="http://schemas.microsoft.com/office/drawing/2014/main" id="{49835A34-0600-42D1-B942-CD0C1D949614}"/>
              </a:ext>
            </a:extLst>
          </p:cNvPr>
          <p:cNvPicPr preferRelativeResize="0">
            <a:picLocks/>
          </p:cNvPicPr>
          <p:nvPr/>
        </p:nvPicPr>
        <p:blipFill>
          <a:blip r:embed="rId10">
            <a:extLst>
              <a:ext uri="{28A0092B-C50C-407E-A947-70E740481C1C}">
                <a14:useLocalDpi xmlns:a14="http://schemas.microsoft.com/office/drawing/2010/main" val="0"/>
              </a:ext>
            </a:extLst>
          </a:blip>
          <a:stretch>
            <a:fillRect/>
          </a:stretch>
        </p:blipFill>
        <p:spPr>
          <a:xfrm>
            <a:off x="1154411" y="2958585"/>
            <a:ext cx="2592000" cy="1188000"/>
          </a:xfrm>
          <a:prstGeom prst="rect">
            <a:avLst/>
          </a:prstGeom>
        </p:spPr>
      </p:pic>
      <p:pic>
        <p:nvPicPr>
          <p:cNvPr id="22" name="图片 21">
            <a:extLst>
              <a:ext uri="{FF2B5EF4-FFF2-40B4-BE49-F238E27FC236}">
                <a16:creationId xmlns:a16="http://schemas.microsoft.com/office/drawing/2014/main" id="{B74FB675-669D-4D8A-8E81-6EC8C067E384}"/>
              </a:ext>
            </a:extLst>
          </p:cNvPr>
          <p:cNvPicPr preferRelativeResize="0">
            <a:picLocks/>
          </p:cNvPicPr>
          <p:nvPr/>
        </p:nvPicPr>
        <p:blipFill>
          <a:blip r:embed="rId11">
            <a:extLst>
              <a:ext uri="{28A0092B-C50C-407E-A947-70E740481C1C}">
                <a14:useLocalDpi xmlns:a14="http://schemas.microsoft.com/office/drawing/2010/main" val="0"/>
              </a:ext>
            </a:extLst>
          </a:blip>
          <a:stretch>
            <a:fillRect/>
          </a:stretch>
        </p:blipFill>
        <p:spPr>
          <a:xfrm>
            <a:off x="8677055" y="2958584"/>
            <a:ext cx="2592000" cy="1188000"/>
          </a:xfrm>
          <a:prstGeom prst="rect">
            <a:avLst/>
          </a:prstGeom>
        </p:spPr>
      </p:pic>
      <p:sp>
        <p:nvSpPr>
          <p:cNvPr id="23" name="文本框 22">
            <a:extLst>
              <a:ext uri="{FF2B5EF4-FFF2-40B4-BE49-F238E27FC236}">
                <a16:creationId xmlns:a16="http://schemas.microsoft.com/office/drawing/2014/main" id="{AFA5B961-25B1-4613-8FE0-FD9152D0FEE8}"/>
              </a:ext>
            </a:extLst>
          </p:cNvPr>
          <p:cNvSpPr txBox="1"/>
          <p:nvPr/>
        </p:nvSpPr>
        <p:spPr>
          <a:xfrm>
            <a:off x="1072437" y="4431323"/>
            <a:ext cx="2673969" cy="923330"/>
          </a:xfrm>
          <a:prstGeom prst="rect">
            <a:avLst/>
          </a:prstGeom>
          <a:noFill/>
        </p:spPr>
        <p:txBody>
          <a:bodyPr wrap="square" rtlCol="0">
            <a:spAutoFit/>
          </a:bodyPr>
          <a:lstStyle/>
          <a:p>
            <a:r>
              <a:rPr lang="zh-CN" altLang="en-US" b="1" dirty="0">
                <a:solidFill>
                  <a:schemeClr val="accent1">
                    <a:lumMod val="50000"/>
                  </a:schemeClr>
                </a:solidFill>
                <a:latin typeface="微软雅黑" panose="020B0503020204020204" pitchFamily="34" charset="-122"/>
                <a:ea typeface="微软雅黑" panose="020B0503020204020204" pitchFamily="34" charset="-122"/>
              </a:rPr>
              <a:t>运量数据尺度扩展灵活，</a:t>
            </a:r>
            <a:endParaRPr lang="en-US" altLang="zh-CN" b="1" dirty="0">
              <a:solidFill>
                <a:schemeClr val="accent1">
                  <a:lumMod val="50000"/>
                </a:schemeClr>
              </a:solidFill>
              <a:latin typeface="微软雅黑" panose="020B0503020204020204" pitchFamily="34" charset="-122"/>
              <a:ea typeface="微软雅黑" panose="020B0503020204020204" pitchFamily="34" charset="-122"/>
            </a:endParaRPr>
          </a:p>
          <a:p>
            <a:r>
              <a:rPr lang="zh-CN" altLang="en-US" b="1" dirty="0">
                <a:solidFill>
                  <a:schemeClr val="accent1">
                    <a:lumMod val="50000"/>
                  </a:schemeClr>
                </a:solidFill>
                <a:latin typeface="微软雅黑" panose="020B0503020204020204" pitchFamily="34" charset="-122"/>
                <a:ea typeface="微软雅黑" panose="020B0503020204020204" pitchFamily="34" charset="-122"/>
              </a:rPr>
              <a:t>难以基于有限的数据做出精准预测</a:t>
            </a:r>
          </a:p>
        </p:txBody>
      </p:sp>
      <p:sp>
        <p:nvSpPr>
          <p:cNvPr id="24" name="文本框 23">
            <a:extLst>
              <a:ext uri="{FF2B5EF4-FFF2-40B4-BE49-F238E27FC236}">
                <a16:creationId xmlns:a16="http://schemas.microsoft.com/office/drawing/2014/main" id="{C842794B-4965-42A8-98A8-40B872D2099F}"/>
              </a:ext>
            </a:extLst>
          </p:cNvPr>
          <p:cNvSpPr txBox="1"/>
          <p:nvPr/>
        </p:nvSpPr>
        <p:spPr>
          <a:xfrm>
            <a:off x="4388340" y="4431323"/>
            <a:ext cx="3461427" cy="923330"/>
          </a:xfrm>
          <a:prstGeom prst="rect">
            <a:avLst/>
          </a:prstGeom>
          <a:noFill/>
        </p:spPr>
        <p:txBody>
          <a:bodyPr wrap="square" rtlCol="0">
            <a:spAutoFit/>
          </a:bodyPr>
          <a:lstStyle/>
          <a:p>
            <a:r>
              <a:rPr lang="zh-CN" altLang="en-US" b="1" dirty="0">
                <a:solidFill>
                  <a:schemeClr val="accent1">
                    <a:lumMod val="50000"/>
                  </a:schemeClr>
                </a:solidFill>
                <a:latin typeface="微软雅黑" panose="020B0503020204020204" pitchFamily="34" charset="-122"/>
                <a:ea typeface="微软雅黑" panose="020B0503020204020204" pitchFamily="34" charset="-122"/>
              </a:rPr>
              <a:t>由于规模庞大类型繁杂，货物的季节性、地域性需求与运输方式、运输能力难以匹配</a:t>
            </a:r>
          </a:p>
        </p:txBody>
      </p:sp>
      <p:sp>
        <p:nvSpPr>
          <p:cNvPr id="25" name="文本框 24">
            <a:extLst>
              <a:ext uri="{FF2B5EF4-FFF2-40B4-BE49-F238E27FC236}">
                <a16:creationId xmlns:a16="http://schemas.microsoft.com/office/drawing/2014/main" id="{4A314BA8-BAD6-4DD0-A5FE-345C8CD0E75A}"/>
              </a:ext>
            </a:extLst>
          </p:cNvPr>
          <p:cNvSpPr txBox="1"/>
          <p:nvPr/>
        </p:nvSpPr>
        <p:spPr>
          <a:xfrm>
            <a:off x="8393925" y="4431323"/>
            <a:ext cx="3315928" cy="923330"/>
          </a:xfrm>
          <a:prstGeom prst="rect">
            <a:avLst/>
          </a:prstGeom>
          <a:noFill/>
        </p:spPr>
        <p:txBody>
          <a:bodyPr wrap="square" rtlCol="0">
            <a:spAutoFit/>
          </a:bodyPr>
          <a:lstStyle/>
          <a:p>
            <a:r>
              <a:rPr lang="zh-CN" altLang="en-US" b="1" dirty="0">
                <a:solidFill>
                  <a:schemeClr val="accent1">
                    <a:lumMod val="50000"/>
                  </a:schemeClr>
                </a:solidFill>
                <a:latin typeface="微软雅黑" panose="020B0503020204020204" pitchFamily="34" charset="-122"/>
                <a:ea typeface="微软雅黑" panose="020B0503020204020204" pitchFamily="34" charset="-122"/>
              </a:rPr>
              <a:t>运送的路线长度、通过节点的时序性、司机偏好等极大增加了运送路线分布与规划的难度</a:t>
            </a:r>
          </a:p>
        </p:txBody>
      </p:sp>
      <p:sp>
        <p:nvSpPr>
          <p:cNvPr id="7" name="灯片编号占位符 6">
            <a:extLst>
              <a:ext uri="{FF2B5EF4-FFF2-40B4-BE49-F238E27FC236}">
                <a16:creationId xmlns:a16="http://schemas.microsoft.com/office/drawing/2014/main" id="{48FF8CA5-51E8-4F64-9ADA-B6AD0B49BE9F}"/>
              </a:ext>
            </a:extLst>
          </p:cNvPr>
          <p:cNvSpPr>
            <a:spLocks noGrp="1"/>
          </p:cNvSpPr>
          <p:nvPr>
            <p:ph type="sldNum" sz="quarter" idx="12"/>
          </p:nvPr>
        </p:nvSpPr>
        <p:spPr/>
        <p:txBody>
          <a:bodyPr/>
          <a:lstStyle/>
          <a:p>
            <a:fld id="{6E01D492-AE8A-4C38-A46F-D034B97BEDC2}" type="slidenum">
              <a:rPr lang="zh-CN" altLang="en-US" smtClean="0"/>
              <a:t>6</a:t>
            </a:fld>
            <a:endParaRPr lang="zh-CN" altLang="en-US"/>
          </a:p>
        </p:txBody>
      </p:sp>
    </p:spTree>
    <p:extLst>
      <p:ext uri="{BB962C8B-B14F-4D97-AF65-F5344CB8AC3E}">
        <p14:creationId xmlns:p14="http://schemas.microsoft.com/office/powerpoint/2010/main" val="372021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5910529-3F67-4100-BF2C-0B7C8A38B548}"/>
              </a:ext>
            </a:extLst>
          </p:cNvPr>
          <p:cNvGrpSpPr/>
          <p:nvPr/>
        </p:nvGrpSpPr>
        <p:grpSpPr>
          <a:xfrm>
            <a:off x="1105857" y="1817964"/>
            <a:ext cx="4179396" cy="3222072"/>
            <a:chOff x="4143217" y="1817964"/>
            <a:chExt cx="4179396" cy="3222072"/>
          </a:xfrm>
        </p:grpSpPr>
        <p:grpSp>
          <p:nvGrpSpPr>
            <p:cNvPr id="19" name="Group 30">
              <a:extLst>
                <a:ext uri="{FF2B5EF4-FFF2-40B4-BE49-F238E27FC236}">
                  <a16:creationId xmlns:a16="http://schemas.microsoft.com/office/drawing/2014/main" id="{4D17215E-76DB-4FE0-9649-146F6BDBD4CA}"/>
                </a:ext>
              </a:extLst>
            </p:cNvPr>
            <p:cNvGrpSpPr/>
            <p:nvPr/>
          </p:nvGrpSpPr>
          <p:grpSpPr>
            <a:xfrm>
              <a:off x="4143217" y="1817964"/>
              <a:ext cx="4179396" cy="3222072"/>
              <a:chOff x="4552505" y="520379"/>
              <a:chExt cx="3723394" cy="2870521"/>
            </a:xfrm>
          </p:grpSpPr>
          <p:sp>
            <p:nvSpPr>
              <p:cNvPr id="21" name="Freeform 25">
                <a:extLst>
                  <a:ext uri="{FF2B5EF4-FFF2-40B4-BE49-F238E27FC236}">
                    <a16:creationId xmlns:a16="http://schemas.microsoft.com/office/drawing/2014/main" id="{A7494E8F-C57C-4D27-8E90-E284132CB0BF}"/>
                  </a:ext>
                </a:extLst>
              </p:cNvPr>
              <p:cNvSpPr/>
              <p:nvPr/>
            </p:nvSpPr>
            <p:spPr>
              <a:xfrm>
                <a:off x="5007663" y="520379"/>
                <a:ext cx="1690902" cy="1026526"/>
              </a:xfrm>
              <a:custGeom>
                <a:avLst/>
                <a:gdLst>
                  <a:gd name="connsiteX0" fmla="*/ 253380 w 1690902"/>
                  <a:gd name="connsiteY0" fmla="*/ 0 h 1026526"/>
                  <a:gd name="connsiteX1" fmla="*/ 1690902 w 1690902"/>
                  <a:gd name="connsiteY1" fmla="*/ 1026526 h 1026526"/>
                  <a:gd name="connsiteX2" fmla="*/ 1344333 w 1690902"/>
                  <a:gd name="connsiteY2" fmla="*/ 1026526 h 1026526"/>
                  <a:gd name="connsiteX3" fmla="*/ 377545 w 1690902"/>
                  <a:gd name="connsiteY3" fmla="*/ 336148 h 1026526"/>
                  <a:gd name="connsiteX4" fmla="*/ 207138 w 1690902"/>
                  <a:gd name="connsiteY4" fmla="*/ 1026526 h 1026526"/>
                  <a:gd name="connsiteX5" fmla="*/ 0 w 1690902"/>
                  <a:gd name="connsiteY5" fmla="*/ 1026526 h 1026526"/>
                  <a:gd name="connsiteX6" fmla="*/ 253380 w 1690902"/>
                  <a:gd name="connsiteY6" fmla="*/ 0 h 10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902" h="1026526">
                    <a:moveTo>
                      <a:pt x="253380" y="0"/>
                    </a:moveTo>
                    <a:lnTo>
                      <a:pt x="1690902" y="1026526"/>
                    </a:lnTo>
                    <a:lnTo>
                      <a:pt x="1344333" y="1026526"/>
                    </a:lnTo>
                    <a:lnTo>
                      <a:pt x="377545" y="336148"/>
                    </a:lnTo>
                    <a:lnTo>
                      <a:pt x="207138" y="1026526"/>
                    </a:lnTo>
                    <a:lnTo>
                      <a:pt x="0" y="1026526"/>
                    </a:lnTo>
                    <a:lnTo>
                      <a:pt x="25338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7188F656-C799-4DDD-9634-C6583631D5C3}"/>
                  </a:ext>
                </a:extLst>
              </p:cNvPr>
              <p:cNvSpPr/>
              <p:nvPr/>
            </p:nvSpPr>
            <p:spPr>
              <a:xfrm>
                <a:off x="4552505" y="2419109"/>
                <a:ext cx="3723394" cy="971791"/>
              </a:xfrm>
              <a:custGeom>
                <a:avLst/>
                <a:gdLst>
                  <a:gd name="connsiteX0" fmla="*/ 239870 w 3723394"/>
                  <a:gd name="connsiteY0" fmla="*/ 0 h 971791"/>
                  <a:gd name="connsiteX1" fmla="*/ 447007 w 3723394"/>
                  <a:gd name="connsiteY1" fmla="*/ 0 h 971791"/>
                  <a:gd name="connsiteX2" fmla="*/ 277782 w 3723394"/>
                  <a:gd name="connsiteY2" fmla="*/ 685586 h 971791"/>
                  <a:gd name="connsiteX3" fmla="*/ 3193912 w 3723394"/>
                  <a:gd name="connsiteY3" fmla="*/ 123544 h 971791"/>
                  <a:gd name="connsiteX4" fmla="*/ 3020904 w 3723394"/>
                  <a:gd name="connsiteY4" fmla="*/ 0 h 971791"/>
                  <a:gd name="connsiteX5" fmla="*/ 3367473 w 3723394"/>
                  <a:gd name="connsiteY5" fmla="*/ 0 h 971791"/>
                  <a:gd name="connsiteX6" fmla="*/ 3723394 w 3723394"/>
                  <a:gd name="connsiteY6" fmla="*/ 254161 h 971791"/>
                  <a:gd name="connsiteX7" fmla="*/ 0 w 3723394"/>
                  <a:gd name="connsiteY7" fmla="*/ 971791 h 971791"/>
                  <a:gd name="connsiteX8" fmla="*/ 239870 w 3723394"/>
                  <a:gd name="connsiteY8" fmla="*/ 0 h 97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3394" h="971791">
                    <a:moveTo>
                      <a:pt x="239870" y="0"/>
                    </a:moveTo>
                    <a:lnTo>
                      <a:pt x="447007" y="0"/>
                    </a:lnTo>
                    <a:lnTo>
                      <a:pt x="277782" y="685586"/>
                    </a:lnTo>
                    <a:lnTo>
                      <a:pt x="3193912" y="123544"/>
                    </a:lnTo>
                    <a:lnTo>
                      <a:pt x="3020904" y="0"/>
                    </a:lnTo>
                    <a:lnTo>
                      <a:pt x="3367473" y="0"/>
                    </a:lnTo>
                    <a:lnTo>
                      <a:pt x="3723394" y="254161"/>
                    </a:lnTo>
                    <a:lnTo>
                      <a:pt x="0" y="971791"/>
                    </a:lnTo>
                    <a:lnTo>
                      <a:pt x="23987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矩形 19">
              <a:extLst>
                <a:ext uri="{FF2B5EF4-FFF2-40B4-BE49-F238E27FC236}">
                  <a16:creationId xmlns:a16="http://schemas.microsoft.com/office/drawing/2014/main" id="{A5AE782A-7E1A-4850-89A1-29C3BFE5AF7E}"/>
                </a:ext>
              </a:extLst>
            </p:cNvPr>
            <p:cNvSpPr/>
            <p:nvPr/>
          </p:nvSpPr>
          <p:spPr>
            <a:xfrm>
              <a:off x="4188575" y="3133921"/>
              <a:ext cx="4088681" cy="753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lumMod val="50000"/>
                    </a:schemeClr>
                  </a:solidFill>
                  <a:effectLst/>
                  <a:uLnTx/>
                  <a:uFillTx/>
                  <a:latin typeface="微软雅黑"/>
                  <a:ea typeface="微软雅黑"/>
                  <a:cs typeface="+mn-cs"/>
                </a:rPr>
                <a:t>目录 </a:t>
              </a:r>
              <a:r>
                <a:rPr kumimoji="0" lang="en-US" altLang="zh-CN"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rPr>
                <a:t>CONTENTS</a:t>
              </a:r>
              <a:endParaRPr kumimoji="0" lang="en-US" sz="3600" b="0" i="0" u="none" strike="noStrike" kern="1200" cap="none" spc="0" normalizeH="0" baseline="0" noProof="0" dirty="0">
                <a:ln>
                  <a:noFill/>
                </a:ln>
                <a:solidFill>
                  <a:schemeClr val="accent1">
                    <a:lumMod val="50000"/>
                  </a:schemeClr>
                </a:solidFill>
                <a:effectLst/>
                <a:uLnTx/>
                <a:uFillTx/>
                <a:latin typeface="微软雅黑"/>
                <a:ea typeface="微软雅黑"/>
                <a:cs typeface="+mn-cs"/>
              </a:endParaRPr>
            </a:p>
          </p:txBody>
        </p:sp>
      </p:grpSp>
      <p:grpSp>
        <p:nvGrpSpPr>
          <p:cNvPr id="24" name="组合 23">
            <a:extLst>
              <a:ext uri="{FF2B5EF4-FFF2-40B4-BE49-F238E27FC236}">
                <a16:creationId xmlns:a16="http://schemas.microsoft.com/office/drawing/2014/main" id="{01E66F04-175E-4169-B7E8-B4EA2EF6EF56}"/>
              </a:ext>
            </a:extLst>
          </p:cNvPr>
          <p:cNvGrpSpPr/>
          <p:nvPr/>
        </p:nvGrpSpPr>
        <p:grpSpPr>
          <a:xfrm>
            <a:off x="6437525" y="1077701"/>
            <a:ext cx="3758149" cy="636594"/>
            <a:chOff x="6437525" y="1077701"/>
            <a:chExt cx="3758149" cy="636594"/>
          </a:xfrm>
        </p:grpSpPr>
        <p:sp>
          <p:nvSpPr>
            <p:cNvPr id="23" name="文本框 22">
              <a:extLst>
                <a:ext uri="{FF2B5EF4-FFF2-40B4-BE49-F238E27FC236}">
                  <a16:creationId xmlns:a16="http://schemas.microsoft.com/office/drawing/2014/main" id="{5E1F7B99-65BD-422C-A373-1BD09893087F}"/>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7" name="文本框 6">
              <a:extLst>
                <a:ext uri="{FF2B5EF4-FFF2-40B4-BE49-F238E27FC236}">
                  <a16:creationId xmlns:a16="http://schemas.microsoft.com/office/drawing/2014/main" id="{E1F4F9D5-9706-4C58-812F-FEADD3D8C429}"/>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团队介绍</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15" name="文本框 14">
              <a:extLst>
                <a:ext uri="{FF2B5EF4-FFF2-40B4-BE49-F238E27FC236}">
                  <a16:creationId xmlns:a16="http://schemas.microsoft.com/office/drawing/2014/main" id="{D7920A44-2FE6-4B52-8D78-B7033637B3A0}"/>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01</a:t>
              </a:r>
            </a:p>
          </p:txBody>
        </p:sp>
      </p:grpSp>
      <p:grpSp>
        <p:nvGrpSpPr>
          <p:cNvPr id="25" name="组合 24">
            <a:extLst>
              <a:ext uri="{FF2B5EF4-FFF2-40B4-BE49-F238E27FC236}">
                <a16:creationId xmlns:a16="http://schemas.microsoft.com/office/drawing/2014/main" id="{6A332F0D-C49E-4893-8CA8-5C28987F96D1}"/>
              </a:ext>
            </a:extLst>
          </p:cNvPr>
          <p:cNvGrpSpPr/>
          <p:nvPr/>
        </p:nvGrpSpPr>
        <p:grpSpPr>
          <a:xfrm>
            <a:off x="6437525" y="2143025"/>
            <a:ext cx="3758149" cy="636594"/>
            <a:chOff x="6437525" y="1077701"/>
            <a:chExt cx="3758149" cy="636594"/>
          </a:xfrm>
        </p:grpSpPr>
        <p:sp>
          <p:nvSpPr>
            <p:cNvPr id="26" name="文本框 25">
              <a:extLst>
                <a:ext uri="{FF2B5EF4-FFF2-40B4-BE49-F238E27FC236}">
                  <a16:creationId xmlns:a16="http://schemas.microsoft.com/office/drawing/2014/main" id="{BA9E7C04-3A22-4237-886D-68B82ED5044D}"/>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27" name="文本框 26">
              <a:extLst>
                <a:ext uri="{FF2B5EF4-FFF2-40B4-BE49-F238E27FC236}">
                  <a16:creationId xmlns:a16="http://schemas.microsoft.com/office/drawing/2014/main" id="{A52DAFD6-E2B0-427B-8825-9DB38E0A4898}"/>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accent1">
                      <a:lumMod val="50000"/>
                    </a:schemeClr>
                  </a:solidFill>
                  <a:effectLst/>
                  <a:uLnTx/>
                  <a:uFillTx/>
                  <a:latin typeface="微软雅黑"/>
                  <a:ea typeface="微软雅黑"/>
                </a:rPr>
                <a:t>研究背景</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28" name="文本框 27">
              <a:extLst>
                <a:ext uri="{FF2B5EF4-FFF2-40B4-BE49-F238E27FC236}">
                  <a16:creationId xmlns:a16="http://schemas.microsoft.com/office/drawing/2014/main" id="{3D1CEAD8-A65D-4C65-9039-ACDAEDD958DF}"/>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02</a:t>
              </a:r>
            </a:p>
          </p:txBody>
        </p:sp>
      </p:grpSp>
      <p:grpSp>
        <p:nvGrpSpPr>
          <p:cNvPr id="29" name="组合 28">
            <a:extLst>
              <a:ext uri="{FF2B5EF4-FFF2-40B4-BE49-F238E27FC236}">
                <a16:creationId xmlns:a16="http://schemas.microsoft.com/office/drawing/2014/main" id="{05620847-B7AF-469D-8283-82116B5DA0DB}"/>
              </a:ext>
            </a:extLst>
          </p:cNvPr>
          <p:cNvGrpSpPr/>
          <p:nvPr/>
        </p:nvGrpSpPr>
        <p:grpSpPr>
          <a:xfrm>
            <a:off x="6437525" y="3208349"/>
            <a:ext cx="3758149" cy="636594"/>
            <a:chOff x="6437525" y="1077701"/>
            <a:chExt cx="3758149" cy="636594"/>
          </a:xfrm>
        </p:grpSpPr>
        <p:sp>
          <p:nvSpPr>
            <p:cNvPr id="30" name="文本框 29">
              <a:extLst>
                <a:ext uri="{FF2B5EF4-FFF2-40B4-BE49-F238E27FC236}">
                  <a16:creationId xmlns:a16="http://schemas.microsoft.com/office/drawing/2014/main" id="{B3FF5244-7F8D-4ADC-ACE6-6C211F095E56}"/>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1" name="文本框 30">
              <a:extLst>
                <a:ext uri="{FF2B5EF4-FFF2-40B4-BE49-F238E27FC236}">
                  <a16:creationId xmlns:a16="http://schemas.microsoft.com/office/drawing/2014/main" id="{10B86E2F-1EB8-4955-8650-0B7774D1C8C7}"/>
                </a:ext>
              </a:extLst>
            </p:cNvPr>
            <p:cNvSpPr txBox="1"/>
            <p:nvPr/>
          </p:nvSpPr>
          <p:spPr>
            <a:xfrm flipH="1">
              <a:off x="7237320" y="1152380"/>
              <a:ext cx="2958354" cy="517955"/>
            </a:xfrm>
            <a:prstGeom prst="rect">
              <a:avLst/>
            </a:prstGeom>
            <a:solidFill>
              <a:schemeClr val="accent1">
                <a:lumMod val="50000"/>
              </a:schemeClr>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chemeClr val="bg1"/>
                  </a:solidFill>
                  <a:effectLst/>
                  <a:uLnTx/>
                  <a:uFillTx/>
                  <a:latin typeface="微软雅黑"/>
                  <a:ea typeface="微软雅黑"/>
                </a:rPr>
                <a:t>问题构建</a:t>
              </a:r>
              <a:endParaRPr kumimoji="0" lang="en-US" altLang="zh-CN" sz="2400" b="1" i="0" u="none" strike="noStrike" kern="1200" cap="none" spc="0" normalizeH="0" baseline="0" noProof="0" dirty="0">
                <a:ln>
                  <a:noFill/>
                </a:ln>
                <a:solidFill>
                  <a:schemeClr val="bg1"/>
                </a:solidFill>
                <a:effectLst/>
                <a:uLnTx/>
                <a:uFillTx/>
                <a:latin typeface="微软雅黑"/>
                <a:ea typeface="微软雅黑"/>
              </a:endParaRPr>
            </a:p>
          </p:txBody>
        </p:sp>
        <p:sp>
          <p:nvSpPr>
            <p:cNvPr id="32" name="文本框 31">
              <a:extLst>
                <a:ext uri="{FF2B5EF4-FFF2-40B4-BE49-F238E27FC236}">
                  <a16:creationId xmlns:a16="http://schemas.microsoft.com/office/drawing/2014/main" id="{0D8C0929-B1AE-4F0A-8E35-BE73EF8BBF0A}"/>
                </a:ext>
              </a:extLst>
            </p:cNvPr>
            <p:cNvSpPr txBox="1"/>
            <p:nvPr/>
          </p:nvSpPr>
          <p:spPr>
            <a:xfrm>
              <a:off x="6437525" y="1077701"/>
              <a:ext cx="639919" cy="584775"/>
            </a:xfrm>
            <a:prstGeom prst="rect">
              <a:avLst/>
            </a:prstGeom>
            <a:solidFill>
              <a:schemeClr val="accent1">
                <a:lumMod val="50000"/>
              </a:schemeClr>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Arial"/>
                  <a:ea typeface="微软雅黑"/>
                </a:rPr>
                <a:t>03</a:t>
              </a:r>
            </a:p>
          </p:txBody>
        </p:sp>
      </p:grpSp>
      <p:grpSp>
        <p:nvGrpSpPr>
          <p:cNvPr id="33" name="组合 32">
            <a:extLst>
              <a:ext uri="{FF2B5EF4-FFF2-40B4-BE49-F238E27FC236}">
                <a16:creationId xmlns:a16="http://schemas.microsoft.com/office/drawing/2014/main" id="{8673B38E-5BE6-4A37-A1D0-F4B8CF964249}"/>
              </a:ext>
            </a:extLst>
          </p:cNvPr>
          <p:cNvGrpSpPr/>
          <p:nvPr/>
        </p:nvGrpSpPr>
        <p:grpSpPr>
          <a:xfrm>
            <a:off x="6437525" y="4273673"/>
            <a:ext cx="3758149" cy="636594"/>
            <a:chOff x="6437525" y="1077701"/>
            <a:chExt cx="3758149" cy="636594"/>
          </a:xfrm>
        </p:grpSpPr>
        <p:sp>
          <p:nvSpPr>
            <p:cNvPr id="34" name="文本框 33">
              <a:extLst>
                <a:ext uri="{FF2B5EF4-FFF2-40B4-BE49-F238E27FC236}">
                  <a16:creationId xmlns:a16="http://schemas.microsoft.com/office/drawing/2014/main" id="{28E8D709-87D3-4A51-97A4-A4610437FBAB}"/>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5" name="文本框 34">
              <a:extLst>
                <a:ext uri="{FF2B5EF4-FFF2-40B4-BE49-F238E27FC236}">
                  <a16:creationId xmlns:a16="http://schemas.microsoft.com/office/drawing/2014/main" id="{49E2F745-030C-4524-B647-CC56CCC78EBF}"/>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accent1">
                      <a:lumMod val="50000"/>
                    </a:schemeClr>
                  </a:solidFill>
                  <a:latin typeface="微软雅黑"/>
                  <a:ea typeface="微软雅黑"/>
                </a:rPr>
                <a:t>模型求解</a:t>
              </a:r>
              <a:endParaRPr kumimoji="0" lang="en-US" altLang="zh-CN" sz="2400" b="1" i="0" u="none" strike="noStrike" kern="1200" cap="none" spc="0" normalizeH="0" baseline="0" noProof="0" dirty="0">
                <a:ln>
                  <a:noFill/>
                </a:ln>
                <a:solidFill>
                  <a:schemeClr val="accent1">
                    <a:lumMod val="50000"/>
                  </a:schemeClr>
                </a:solidFill>
                <a:effectLst/>
                <a:uLnTx/>
                <a:uFillTx/>
                <a:latin typeface="微软雅黑"/>
                <a:ea typeface="微软雅黑"/>
              </a:endParaRPr>
            </a:p>
          </p:txBody>
        </p:sp>
        <p:sp>
          <p:nvSpPr>
            <p:cNvPr id="36" name="文本框 35">
              <a:extLst>
                <a:ext uri="{FF2B5EF4-FFF2-40B4-BE49-F238E27FC236}">
                  <a16:creationId xmlns:a16="http://schemas.microsoft.com/office/drawing/2014/main" id="{77535D94-4E33-42F4-B766-949421AE26A2}"/>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04</a:t>
              </a:r>
            </a:p>
          </p:txBody>
        </p:sp>
      </p:grpSp>
      <p:grpSp>
        <p:nvGrpSpPr>
          <p:cNvPr id="37" name="组合 36">
            <a:extLst>
              <a:ext uri="{FF2B5EF4-FFF2-40B4-BE49-F238E27FC236}">
                <a16:creationId xmlns:a16="http://schemas.microsoft.com/office/drawing/2014/main" id="{D397EBCC-3F5C-471D-8219-BAA8B4A3CD30}"/>
              </a:ext>
            </a:extLst>
          </p:cNvPr>
          <p:cNvGrpSpPr/>
          <p:nvPr/>
        </p:nvGrpSpPr>
        <p:grpSpPr>
          <a:xfrm>
            <a:off x="6437525" y="5338998"/>
            <a:ext cx="3758149" cy="636594"/>
            <a:chOff x="6437525" y="1077701"/>
            <a:chExt cx="3758149" cy="636594"/>
          </a:xfrm>
        </p:grpSpPr>
        <p:sp>
          <p:nvSpPr>
            <p:cNvPr id="38" name="文本框 37">
              <a:extLst>
                <a:ext uri="{FF2B5EF4-FFF2-40B4-BE49-F238E27FC236}">
                  <a16:creationId xmlns:a16="http://schemas.microsoft.com/office/drawing/2014/main" id="{3F048793-1C82-4570-9BAC-BD95A84AAE14}"/>
                </a:ext>
              </a:extLst>
            </p:cNvPr>
            <p:cNvSpPr txBox="1"/>
            <p:nvPr/>
          </p:nvSpPr>
          <p:spPr>
            <a:xfrm>
              <a:off x="6517463" y="1129520"/>
              <a:ext cx="639919" cy="584775"/>
            </a:xfrm>
            <a:prstGeom prst="rect">
              <a:avLst/>
            </a:prstGeom>
            <a:solidFill>
              <a:schemeClr val="tx1"/>
            </a:solid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Arial"/>
                <a:ea typeface="微软雅黑"/>
              </a:endParaRPr>
            </a:p>
          </p:txBody>
        </p:sp>
        <p:sp>
          <p:nvSpPr>
            <p:cNvPr id="39" name="文本框 38">
              <a:extLst>
                <a:ext uri="{FF2B5EF4-FFF2-40B4-BE49-F238E27FC236}">
                  <a16:creationId xmlns:a16="http://schemas.microsoft.com/office/drawing/2014/main" id="{EC4A905E-0365-468E-9576-18315037A79D}"/>
                </a:ext>
              </a:extLst>
            </p:cNvPr>
            <p:cNvSpPr txBox="1"/>
            <p:nvPr/>
          </p:nvSpPr>
          <p:spPr>
            <a:xfrm flipH="1">
              <a:off x="7237320" y="1152380"/>
              <a:ext cx="2958354" cy="517955"/>
            </a:xfrm>
            <a:prstGeom prst="rect">
              <a:avLst/>
            </a:prstGeom>
            <a:solidFill>
              <a:schemeClr val="bg1"/>
            </a:solidFill>
            <a:ln w="38100">
              <a:solidFill>
                <a:schemeClr val="accent1">
                  <a:lumMod val="50000"/>
                </a:schemeClr>
              </a:solidFill>
            </a:ln>
          </p:spPr>
          <p:txBody>
            <a:bodyPr wrap="square" rtlCol="0" anchor="ctr" anchorCtr="0">
              <a:noAutofit/>
            </a:bodyPr>
            <a:lstStyle/>
            <a:p>
              <a:pPr lvl="0" algn="ctr">
                <a:defRPr/>
              </a:pPr>
              <a:r>
                <a:rPr lang="zh-CN" altLang="en-US" sz="2400" b="1" dirty="0">
                  <a:solidFill>
                    <a:schemeClr val="accent1">
                      <a:lumMod val="50000"/>
                    </a:schemeClr>
                  </a:solidFill>
                  <a:latin typeface="微软雅黑"/>
                  <a:ea typeface="微软雅黑"/>
                </a:rPr>
                <a:t>工作小结</a:t>
              </a:r>
            </a:p>
          </p:txBody>
        </p:sp>
        <p:sp>
          <p:nvSpPr>
            <p:cNvPr id="40" name="文本框 39">
              <a:extLst>
                <a:ext uri="{FF2B5EF4-FFF2-40B4-BE49-F238E27FC236}">
                  <a16:creationId xmlns:a16="http://schemas.microsoft.com/office/drawing/2014/main" id="{D34C1A63-5107-4BD0-B07B-B39694CB46CD}"/>
                </a:ext>
              </a:extLst>
            </p:cNvPr>
            <p:cNvSpPr txBox="1"/>
            <p:nvPr/>
          </p:nvSpPr>
          <p:spPr>
            <a:xfrm>
              <a:off x="6437525" y="1077701"/>
              <a:ext cx="639919" cy="584775"/>
            </a:xfrm>
            <a:prstGeom prst="rect">
              <a:avLst/>
            </a:prstGeom>
            <a:solidFill>
              <a:schemeClr val="bg1"/>
            </a:solidFill>
            <a:ln w="38100">
              <a:solidFill>
                <a:schemeClr val="accent1">
                  <a:lumMod val="50000"/>
                </a:schemeClr>
              </a:solid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1">
                      <a:lumMod val="50000"/>
                    </a:schemeClr>
                  </a:solidFill>
                  <a:effectLst/>
                  <a:uLnTx/>
                  <a:uFillTx/>
                  <a:latin typeface="Arial"/>
                  <a:ea typeface="微软雅黑"/>
                </a:rPr>
                <a:t>05</a:t>
              </a:r>
            </a:p>
          </p:txBody>
        </p:sp>
      </p:grpSp>
      <p:sp>
        <p:nvSpPr>
          <p:cNvPr id="2" name="灯片编号占位符 1">
            <a:extLst>
              <a:ext uri="{FF2B5EF4-FFF2-40B4-BE49-F238E27FC236}">
                <a16:creationId xmlns:a16="http://schemas.microsoft.com/office/drawing/2014/main" id="{3A209305-75F1-4535-958F-B39421B38420}"/>
              </a:ext>
            </a:extLst>
          </p:cNvPr>
          <p:cNvSpPr>
            <a:spLocks noGrp="1"/>
          </p:cNvSpPr>
          <p:nvPr>
            <p:ph type="sldNum" sz="quarter" idx="12"/>
          </p:nvPr>
        </p:nvSpPr>
        <p:spPr/>
        <p:txBody>
          <a:bodyPr/>
          <a:lstStyle/>
          <a:p>
            <a:fld id="{6E01D492-AE8A-4C38-A46F-D034B97BEDC2}" type="slidenum">
              <a:rPr lang="zh-CN" altLang="en-US" smtClean="0"/>
              <a:t>7</a:t>
            </a:fld>
            <a:endParaRPr lang="zh-CN" altLang="en-US"/>
          </a:p>
        </p:txBody>
      </p:sp>
    </p:spTree>
    <p:extLst>
      <p:ext uri="{BB962C8B-B14F-4D97-AF65-F5344CB8AC3E}">
        <p14:creationId xmlns:p14="http://schemas.microsoft.com/office/powerpoint/2010/main" val="4750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2B6687-D194-4FB1-A983-F24D68259F81}"/>
              </a:ext>
            </a:extLst>
          </p:cNvPr>
          <p:cNvSpPr>
            <a:spLocks noGrp="1"/>
          </p:cNvSpPr>
          <p:nvPr>
            <p:ph type="title"/>
          </p:nvPr>
        </p:nvSpPr>
        <p:spPr/>
        <p:txBody>
          <a:bodyPr/>
          <a:lstStyle/>
          <a:p>
            <a:r>
              <a:rPr lang="zh-CN" altLang="en-US" dirty="0"/>
              <a:t>问题构建</a:t>
            </a:r>
          </a:p>
        </p:txBody>
      </p:sp>
      <p:sp>
        <p:nvSpPr>
          <p:cNvPr id="5" name="内容占位符 4">
            <a:extLst>
              <a:ext uri="{FF2B5EF4-FFF2-40B4-BE49-F238E27FC236}">
                <a16:creationId xmlns:a16="http://schemas.microsoft.com/office/drawing/2014/main" id="{5DD5DDDC-63FF-4437-8280-072EEEE9ED5D}"/>
              </a:ext>
            </a:extLst>
          </p:cNvPr>
          <p:cNvSpPr>
            <a:spLocks noGrp="1"/>
          </p:cNvSpPr>
          <p:nvPr>
            <p:ph idx="1"/>
          </p:nvPr>
        </p:nvSpPr>
        <p:spPr/>
        <p:txBody>
          <a:bodyPr/>
          <a:lstStyle/>
          <a:p>
            <a:r>
              <a:rPr lang="zh-CN" altLang="en-US" dirty="0"/>
              <a:t>如何根据给定的数据集合空间，得到运量走势、车货匹配、线路分布的预测和推荐结果？</a:t>
            </a:r>
          </a:p>
        </p:txBody>
      </p:sp>
      <p:pic>
        <p:nvPicPr>
          <p:cNvPr id="7" name="图形 6">
            <a:extLst>
              <a:ext uri="{FF2B5EF4-FFF2-40B4-BE49-F238E27FC236}">
                <a16:creationId xmlns:a16="http://schemas.microsoft.com/office/drawing/2014/main" id="{ADFBB11E-EA97-4FC3-8058-4E40456177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9799" y="4371562"/>
            <a:ext cx="823031" cy="823031"/>
          </a:xfrm>
          <a:prstGeom prst="rect">
            <a:avLst/>
          </a:prstGeom>
        </p:spPr>
      </p:pic>
      <p:sp>
        <p:nvSpPr>
          <p:cNvPr id="14" name="文本框 13">
            <a:extLst>
              <a:ext uri="{FF2B5EF4-FFF2-40B4-BE49-F238E27FC236}">
                <a16:creationId xmlns:a16="http://schemas.microsoft.com/office/drawing/2014/main" id="{D116446D-3B7D-46E6-A092-2411B14C9C6F}"/>
              </a:ext>
            </a:extLst>
          </p:cNvPr>
          <p:cNvSpPr txBox="1"/>
          <p:nvPr/>
        </p:nvSpPr>
        <p:spPr>
          <a:xfrm>
            <a:off x="236268" y="5450862"/>
            <a:ext cx="3682016" cy="646331"/>
          </a:xfrm>
          <a:prstGeom prst="rect">
            <a:avLst/>
          </a:prstGeom>
          <a:noFill/>
        </p:spPr>
        <p:txBody>
          <a:bodyPr wrap="square" rtlCol="0">
            <a:spAutoFit/>
          </a:bodyPr>
          <a:lstStyle/>
          <a:p>
            <a:pPr algn="just"/>
            <a:r>
              <a:rPr lang="zh-CN" altLang="en-US" b="1" dirty="0">
                <a:solidFill>
                  <a:schemeClr val="accent1">
                    <a:lumMod val="50000"/>
                  </a:schemeClr>
                </a:solidFill>
                <a:latin typeface="微软雅黑" panose="020B0503020204020204" pitchFamily="34" charset="-122"/>
                <a:ea typeface="微软雅黑" panose="020B0503020204020204" pitchFamily="34" charset="-122"/>
              </a:rPr>
              <a:t>运单</a:t>
            </a:r>
            <a:r>
              <a:rPr lang="en-US" altLang="zh-CN" b="1" dirty="0">
                <a:solidFill>
                  <a:schemeClr val="accent1">
                    <a:lumMod val="50000"/>
                  </a:schemeClr>
                </a:solidFill>
                <a:latin typeface="微软雅黑" panose="020B0503020204020204" pitchFamily="34" charset="-122"/>
                <a:ea typeface="微软雅黑" panose="020B0503020204020204" pitchFamily="34" charset="-122"/>
              </a:rPr>
              <a:t>ID</a:t>
            </a:r>
            <a:r>
              <a:rPr lang="zh-CN" altLang="en-US" b="1" dirty="0">
                <a:solidFill>
                  <a:schemeClr val="accent1">
                    <a:lumMod val="50000"/>
                  </a:schemeClr>
                </a:solidFill>
                <a:latin typeface="微软雅黑" panose="020B0503020204020204" pitchFamily="34" charset="-122"/>
                <a:ea typeface="微软雅黑" panose="020B0503020204020204" pitchFamily="34" charset="-122"/>
              </a:rPr>
              <a:t>、类型、省、市、区、坐标、主节点、顺序</a:t>
            </a:r>
          </a:p>
        </p:txBody>
      </p:sp>
      <p:grpSp>
        <p:nvGrpSpPr>
          <p:cNvPr id="25" name="组合 24">
            <a:extLst>
              <a:ext uri="{FF2B5EF4-FFF2-40B4-BE49-F238E27FC236}">
                <a16:creationId xmlns:a16="http://schemas.microsoft.com/office/drawing/2014/main" id="{954B1417-C82A-4065-954D-1BAFED668C06}"/>
              </a:ext>
            </a:extLst>
          </p:cNvPr>
          <p:cNvGrpSpPr/>
          <p:nvPr/>
        </p:nvGrpSpPr>
        <p:grpSpPr>
          <a:xfrm>
            <a:off x="4029309" y="2580746"/>
            <a:ext cx="4133382" cy="4067769"/>
            <a:chOff x="3724636" y="2008592"/>
            <a:chExt cx="5209652" cy="5126954"/>
          </a:xfrm>
        </p:grpSpPr>
        <p:sp>
          <p:nvSpPr>
            <p:cNvPr id="26" name="空心弧 25">
              <a:extLst>
                <a:ext uri="{FF2B5EF4-FFF2-40B4-BE49-F238E27FC236}">
                  <a16:creationId xmlns:a16="http://schemas.microsoft.com/office/drawing/2014/main" id="{B0316012-58F0-44A1-9809-6B0BBAFBB18F}"/>
                </a:ext>
              </a:extLst>
            </p:cNvPr>
            <p:cNvSpPr/>
            <p:nvPr/>
          </p:nvSpPr>
          <p:spPr>
            <a:xfrm>
              <a:off x="4099205" y="2675031"/>
              <a:ext cx="4460515" cy="4460515"/>
            </a:xfrm>
            <a:prstGeom prst="blockArc">
              <a:avLst>
                <a:gd name="adj1" fmla="val 9000000"/>
                <a:gd name="adj2" fmla="val 162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空心弧 26">
              <a:extLst>
                <a:ext uri="{FF2B5EF4-FFF2-40B4-BE49-F238E27FC236}">
                  <a16:creationId xmlns:a16="http://schemas.microsoft.com/office/drawing/2014/main" id="{B7B81D9D-BDEC-44CA-BC30-D351CBFD2436}"/>
                </a:ext>
              </a:extLst>
            </p:cNvPr>
            <p:cNvSpPr/>
            <p:nvPr/>
          </p:nvSpPr>
          <p:spPr>
            <a:xfrm>
              <a:off x="4099205" y="2675031"/>
              <a:ext cx="4460515" cy="4460515"/>
            </a:xfrm>
            <a:prstGeom prst="blockArc">
              <a:avLst>
                <a:gd name="adj1" fmla="val 1800000"/>
                <a:gd name="adj2" fmla="val 90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空心弧 27">
              <a:extLst>
                <a:ext uri="{FF2B5EF4-FFF2-40B4-BE49-F238E27FC236}">
                  <a16:creationId xmlns:a16="http://schemas.microsoft.com/office/drawing/2014/main" id="{F3E995B7-89EA-42D8-BE59-9E13872C6E40}"/>
                </a:ext>
              </a:extLst>
            </p:cNvPr>
            <p:cNvSpPr/>
            <p:nvPr/>
          </p:nvSpPr>
          <p:spPr>
            <a:xfrm>
              <a:off x="4099205" y="2675031"/>
              <a:ext cx="4460515" cy="4460515"/>
            </a:xfrm>
            <a:prstGeom prst="blockArc">
              <a:avLst>
                <a:gd name="adj1" fmla="val 16200000"/>
                <a:gd name="adj2" fmla="val 18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任意多边形: 形状 29">
              <a:extLst>
                <a:ext uri="{FF2B5EF4-FFF2-40B4-BE49-F238E27FC236}">
                  <a16:creationId xmlns:a16="http://schemas.microsoft.com/office/drawing/2014/main" id="{D55ECB7B-C1B0-4F1F-A7D3-346B2A158730}"/>
                </a:ext>
              </a:extLst>
            </p:cNvPr>
            <p:cNvSpPr/>
            <p:nvPr/>
          </p:nvSpPr>
          <p:spPr>
            <a:xfrm>
              <a:off x="5611317" y="2008592"/>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p:txBody>
        </p:sp>
        <p:sp>
          <p:nvSpPr>
            <p:cNvPr id="31" name="任意多边形: 形状 30">
              <a:extLst>
                <a:ext uri="{FF2B5EF4-FFF2-40B4-BE49-F238E27FC236}">
                  <a16:creationId xmlns:a16="http://schemas.microsoft.com/office/drawing/2014/main" id="{FBDB04E8-FEE7-4F75-9FD0-B35F2722D5B8}"/>
                </a:ext>
              </a:extLst>
            </p:cNvPr>
            <p:cNvSpPr/>
            <p:nvPr/>
          </p:nvSpPr>
          <p:spPr>
            <a:xfrm>
              <a:off x="7497998"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p:txBody>
        </p:sp>
        <p:sp>
          <p:nvSpPr>
            <p:cNvPr id="32" name="任意多边形: 形状 31">
              <a:extLst>
                <a:ext uri="{FF2B5EF4-FFF2-40B4-BE49-F238E27FC236}">
                  <a16:creationId xmlns:a16="http://schemas.microsoft.com/office/drawing/2014/main" id="{05AA8794-EEA1-4B6D-AD84-798A5E96378F}"/>
                </a:ext>
              </a:extLst>
            </p:cNvPr>
            <p:cNvSpPr/>
            <p:nvPr/>
          </p:nvSpPr>
          <p:spPr>
            <a:xfrm>
              <a:off x="3724636"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p:txBody>
        </p:sp>
      </p:grpSp>
      <p:sp>
        <p:nvSpPr>
          <p:cNvPr id="33" name="文本框 32">
            <a:extLst>
              <a:ext uri="{FF2B5EF4-FFF2-40B4-BE49-F238E27FC236}">
                <a16:creationId xmlns:a16="http://schemas.microsoft.com/office/drawing/2014/main" id="{E12B3FD4-8C64-422E-B059-1A99CE73725C}"/>
              </a:ext>
            </a:extLst>
          </p:cNvPr>
          <p:cNvSpPr txBox="1"/>
          <p:nvPr/>
        </p:nvSpPr>
        <p:spPr>
          <a:xfrm>
            <a:off x="5771180" y="2782111"/>
            <a:ext cx="69546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运单数据</a:t>
            </a:r>
          </a:p>
        </p:txBody>
      </p:sp>
      <p:sp>
        <p:nvSpPr>
          <p:cNvPr id="34" name="文本框 33">
            <a:extLst>
              <a:ext uri="{FF2B5EF4-FFF2-40B4-BE49-F238E27FC236}">
                <a16:creationId xmlns:a16="http://schemas.microsoft.com/office/drawing/2014/main" id="{956F49BA-FF68-4AD1-8D3F-A141AB22AEA7}"/>
              </a:ext>
            </a:extLst>
          </p:cNvPr>
          <p:cNvSpPr txBox="1"/>
          <p:nvPr/>
        </p:nvSpPr>
        <p:spPr>
          <a:xfrm>
            <a:off x="7245176" y="5389307"/>
            <a:ext cx="69546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车辆数据</a:t>
            </a:r>
          </a:p>
        </p:txBody>
      </p:sp>
      <p:sp>
        <p:nvSpPr>
          <p:cNvPr id="35" name="文本框 34">
            <a:extLst>
              <a:ext uri="{FF2B5EF4-FFF2-40B4-BE49-F238E27FC236}">
                <a16:creationId xmlns:a16="http://schemas.microsoft.com/office/drawing/2014/main" id="{DE647937-A788-40E5-9A2F-6B69789AFEB7}"/>
              </a:ext>
            </a:extLst>
          </p:cNvPr>
          <p:cNvSpPr txBox="1"/>
          <p:nvPr/>
        </p:nvSpPr>
        <p:spPr>
          <a:xfrm>
            <a:off x="4251359" y="5389307"/>
            <a:ext cx="69546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地址数据</a:t>
            </a:r>
          </a:p>
        </p:txBody>
      </p:sp>
      <p:sp>
        <p:nvSpPr>
          <p:cNvPr id="37" name="文本框 36">
            <a:extLst>
              <a:ext uri="{FF2B5EF4-FFF2-40B4-BE49-F238E27FC236}">
                <a16:creationId xmlns:a16="http://schemas.microsoft.com/office/drawing/2014/main" id="{12C973C5-C313-4F44-92B6-EC17D7BE425A}"/>
              </a:ext>
            </a:extLst>
          </p:cNvPr>
          <p:cNvSpPr txBox="1"/>
          <p:nvPr/>
        </p:nvSpPr>
        <p:spPr>
          <a:xfrm>
            <a:off x="5703847" y="4757794"/>
            <a:ext cx="1937814" cy="461665"/>
          </a:xfrm>
          <a:prstGeom prst="rect">
            <a:avLst/>
          </a:prstGeom>
          <a:noFill/>
        </p:spPr>
        <p:txBody>
          <a:bodyPr wrap="square" rtlCol="0">
            <a:spAutoFit/>
          </a:bodyPr>
          <a:lstStyle/>
          <a:p>
            <a:pPr algn="ctr"/>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数据空间</a:t>
            </a:r>
          </a:p>
        </p:txBody>
      </p:sp>
      <p:sp>
        <p:nvSpPr>
          <p:cNvPr id="38" name="文本框 37">
            <a:extLst>
              <a:ext uri="{FF2B5EF4-FFF2-40B4-BE49-F238E27FC236}">
                <a16:creationId xmlns:a16="http://schemas.microsoft.com/office/drawing/2014/main" id="{523373DE-3EB0-4EF8-A1E5-6D67967B9D45}"/>
              </a:ext>
            </a:extLst>
          </p:cNvPr>
          <p:cNvSpPr txBox="1"/>
          <p:nvPr/>
        </p:nvSpPr>
        <p:spPr>
          <a:xfrm>
            <a:off x="5168874" y="3691362"/>
            <a:ext cx="2076302" cy="400110"/>
          </a:xfrm>
          <a:prstGeom prst="rect">
            <a:avLst/>
          </a:prstGeom>
          <a:noFill/>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100000+</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899D017E-5514-4445-9096-A30510F5A6B5}"/>
              </a:ext>
            </a:extLst>
          </p:cNvPr>
          <p:cNvSpPr txBox="1"/>
          <p:nvPr/>
        </p:nvSpPr>
        <p:spPr>
          <a:xfrm>
            <a:off x="6836627" y="6340423"/>
            <a:ext cx="1937814" cy="400110"/>
          </a:xfrm>
          <a:prstGeom prst="rect">
            <a:avLst/>
          </a:prstGeom>
          <a:noFill/>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9000+</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C82BECD8-6B76-4A52-BFFC-3C0B09775CB1}"/>
              </a:ext>
            </a:extLst>
          </p:cNvPr>
          <p:cNvSpPr txBox="1"/>
          <p:nvPr/>
        </p:nvSpPr>
        <p:spPr>
          <a:xfrm>
            <a:off x="3417559" y="6340423"/>
            <a:ext cx="1937814" cy="400110"/>
          </a:xfrm>
          <a:prstGeom prst="rect">
            <a:avLst/>
          </a:prstGeom>
          <a:noFill/>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20000+</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FDCDD5A1-F5B2-4C84-B34D-EA6B6CBF7875}"/>
              </a:ext>
            </a:extLst>
          </p:cNvPr>
          <p:cNvSpPr txBox="1"/>
          <p:nvPr/>
        </p:nvSpPr>
        <p:spPr>
          <a:xfrm>
            <a:off x="1256781" y="2723767"/>
            <a:ext cx="4322280" cy="646331"/>
          </a:xfrm>
          <a:prstGeom prst="rect">
            <a:avLst/>
          </a:prstGeom>
          <a:noFill/>
        </p:spPr>
        <p:txBody>
          <a:bodyPr wrap="square" rtlCol="0">
            <a:spAutoFit/>
          </a:bodyPr>
          <a:lstStyle/>
          <a:p>
            <a:pPr algn="just"/>
            <a:r>
              <a:rPr lang="zh-CN" altLang="en-US" b="1" dirty="0">
                <a:solidFill>
                  <a:schemeClr val="accent1">
                    <a:lumMod val="50000"/>
                  </a:schemeClr>
                </a:solidFill>
                <a:latin typeface="微软雅黑" panose="020B0503020204020204" pitchFamily="34" charset="-122"/>
                <a:ea typeface="微软雅黑" panose="020B0503020204020204" pitchFamily="34" charset="-122"/>
              </a:rPr>
              <a:t>运单编号、要求提货时间、要求到货时间、总方数、总吨位、承运车辆</a:t>
            </a:r>
          </a:p>
        </p:txBody>
      </p:sp>
      <p:sp>
        <p:nvSpPr>
          <p:cNvPr id="42" name="文本框 41">
            <a:extLst>
              <a:ext uri="{FF2B5EF4-FFF2-40B4-BE49-F238E27FC236}">
                <a16:creationId xmlns:a16="http://schemas.microsoft.com/office/drawing/2014/main" id="{51CF0152-5798-4639-BC8A-4ADF32A6B4D9}"/>
              </a:ext>
            </a:extLst>
          </p:cNvPr>
          <p:cNvSpPr txBox="1"/>
          <p:nvPr/>
        </p:nvSpPr>
        <p:spPr>
          <a:xfrm>
            <a:off x="8219060" y="5912527"/>
            <a:ext cx="3539010" cy="646331"/>
          </a:xfrm>
          <a:prstGeom prst="rect">
            <a:avLst/>
          </a:prstGeom>
          <a:noFill/>
        </p:spPr>
        <p:txBody>
          <a:bodyPr wrap="square" rtlCol="0">
            <a:spAutoFit/>
          </a:bodyPr>
          <a:lstStyle/>
          <a:p>
            <a:pPr algn="just"/>
            <a:r>
              <a:rPr lang="zh-CN" altLang="en-US" b="1" dirty="0">
                <a:solidFill>
                  <a:schemeClr val="accent1">
                    <a:lumMod val="50000"/>
                  </a:schemeClr>
                </a:solidFill>
                <a:latin typeface="微软雅黑" panose="020B0503020204020204" pitchFamily="34" charset="-122"/>
                <a:ea typeface="微软雅黑" panose="020B0503020204020204" pitchFamily="34" charset="-122"/>
              </a:rPr>
              <a:t>编号、车牌、车长、车型、最大吨数、最大方数</a:t>
            </a:r>
          </a:p>
        </p:txBody>
      </p:sp>
      <p:grpSp>
        <p:nvGrpSpPr>
          <p:cNvPr id="45" name="组合 44">
            <a:extLst>
              <a:ext uri="{FF2B5EF4-FFF2-40B4-BE49-F238E27FC236}">
                <a16:creationId xmlns:a16="http://schemas.microsoft.com/office/drawing/2014/main" id="{E86FE5E0-5B28-4328-A17B-5390A7FE3E09}"/>
              </a:ext>
            </a:extLst>
          </p:cNvPr>
          <p:cNvGrpSpPr/>
          <p:nvPr/>
        </p:nvGrpSpPr>
        <p:grpSpPr>
          <a:xfrm>
            <a:off x="7129869" y="2481942"/>
            <a:ext cx="4991794" cy="1038226"/>
            <a:chOff x="7480428" y="3879926"/>
            <a:chExt cx="4991794" cy="1038226"/>
          </a:xfrm>
        </p:grpSpPr>
        <p:pic>
          <p:nvPicPr>
            <p:cNvPr id="43" name="图片 42">
              <a:extLst>
                <a:ext uri="{FF2B5EF4-FFF2-40B4-BE49-F238E27FC236}">
                  <a16:creationId xmlns:a16="http://schemas.microsoft.com/office/drawing/2014/main" id="{76A0CEBB-38ED-4148-B918-AB3EB5BD89CC}"/>
                </a:ext>
              </a:extLst>
            </p:cNvPr>
            <p:cNvPicPr>
              <a:picLocks noChangeAspect="1"/>
            </p:cNvPicPr>
            <p:nvPr/>
          </p:nvPicPr>
          <p:blipFill>
            <a:blip r:embed="rId5"/>
            <a:stretch>
              <a:fillRect/>
            </a:stretch>
          </p:blipFill>
          <p:spPr>
            <a:xfrm>
              <a:off x="7552966" y="3920782"/>
              <a:ext cx="4919256" cy="975696"/>
            </a:xfrm>
            <a:prstGeom prst="rect">
              <a:avLst/>
            </a:prstGeom>
          </p:spPr>
        </p:pic>
        <p:sp>
          <p:nvSpPr>
            <p:cNvPr id="44" name="对话气泡: 矩形 43">
              <a:extLst>
                <a:ext uri="{FF2B5EF4-FFF2-40B4-BE49-F238E27FC236}">
                  <a16:creationId xmlns:a16="http://schemas.microsoft.com/office/drawing/2014/main" id="{08C19F0A-5689-4D90-B32E-247296085BCE}"/>
                </a:ext>
              </a:extLst>
            </p:cNvPr>
            <p:cNvSpPr/>
            <p:nvPr/>
          </p:nvSpPr>
          <p:spPr>
            <a:xfrm>
              <a:off x="7480428" y="3879926"/>
              <a:ext cx="4919256" cy="1038226"/>
            </a:xfrm>
            <a:prstGeom prst="wedgeRectCallout">
              <a:avLst>
                <a:gd name="adj1" fmla="val -59117"/>
                <a:gd name="adj2" fmla="val -710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FEBA35B-D175-46D0-A1AA-A8206AAC3BFF}"/>
              </a:ext>
            </a:extLst>
          </p:cNvPr>
          <p:cNvGrpSpPr/>
          <p:nvPr/>
        </p:nvGrpSpPr>
        <p:grpSpPr>
          <a:xfrm>
            <a:off x="175776" y="3826451"/>
            <a:ext cx="4027001" cy="988723"/>
            <a:chOff x="487370" y="3870558"/>
            <a:chExt cx="3367007" cy="826679"/>
          </a:xfrm>
        </p:grpSpPr>
        <p:pic>
          <p:nvPicPr>
            <p:cNvPr id="46" name="图片 45">
              <a:extLst>
                <a:ext uri="{FF2B5EF4-FFF2-40B4-BE49-F238E27FC236}">
                  <a16:creationId xmlns:a16="http://schemas.microsoft.com/office/drawing/2014/main" id="{E4D5F4D6-E157-43BB-923A-BC19886A8A3B}"/>
                </a:ext>
              </a:extLst>
            </p:cNvPr>
            <p:cNvPicPr>
              <a:picLocks noChangeAspect="1"/>
            </p:cNvPicPr>
            <p:nvPr/>
          </p:nvPicPr>
          <p:blipFill>
            <a:blip r:embed="rId6"/>
            <a:stretch>
              <a:fillRect/>
            </a:stretch>
          </p:blipFill>
          <p:spPr>
            <a:xfrm>
              <a:off x="654165" y="3883387"/>
              <a:ext cx="3185238" cy="787014"/>
            </a:xfrm>
            <a:prstGeom prst="rect">
              <a:avLst/>
            </a:prstGeom>
          </p:spPr>
        </p:pic>
        <p:sp>
          <p:nvSpPr>
            <p:cNvPr id="47" name="对话气泡: 矩形 46">
              <a:extLst>
                <a:ext uri="{FF2B5EF4-FFF2-40B4-BE49-F238E27FC236}">
                  <a16:creationId xmlns:a16="http://schemas.microsoft.com/office/drawing/2014/main" id="{1EF1CC8F-9844-47E8-BFDB-28D6570128B5}"/>
                </a:ext>
              </a:extLst>
            </p:cNvPr>
            <p:cNvSpPr/>
            <p:nvPr/>
          </p:nvSpPr>
          <p:spPr>
            <a:xfrm>
              <a:off x="487370" y="3870558"/>
              <a:ext cx="3367007" cy="826679"/>
            </a:xfrm>
            <a:prstGeom prst="wedgeRectCallout">
              <a:avLst>
                <a:gd name="adj1" fmla="val 45308"/>
                <a:gd name="adj2" fmla="val 112482"/>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0003D95D-FB0A-40C6-87F1-1236332C3720}"/>
              </a:ext>
            </a:extLst>
          </p:cNvPr>
          <p:cNvGrpSpPr/>
          <p:nvPr/>
        </p:nvGrpSpPr>
        <p:grpSpPr>
          <a:xfrm>
            <a:off x="8376637" y="4486506"/>
            <a:ext cx="3274349" cy="1103868"/>
            <a:chOff x="7799123" y="2323685"/>
            <a:chExt cx="3274349" cy="1103868"/>
          </a:xfrm>
        </p:grpSpPr>
        <p:sp>
          <p:nvSpPr>
            <p:cNvPr id="49" name="对话气泡: 矩形 48">
              <a:extLst>
                <a:ext uri="{FF2B5EF4-FFF2-40B4-BE49-F238E27FC236}">
                  <a16:creationId xmlns:a16="http://schemas.microsoft.com/office/drawing/2014/main" id="{559F9D8C-C400-4C43-8822-CF85C815BFEA}"/>
                </a:ext>
              </a:extLst>
            </p:cNvPr>
            <p:cNvSpPr/>
            <p:nvPr/>
          </p:nvSpPr>
          <p:spPr>
            <a:xfrm>
              <a:off x="7799123" y="2323685"/>
              <a:ext cx="3274349" cy="1103868"/>
            </a:xfrm>
            <a:prstGeom prst="wedgeRectCallout">
              <a:avLst>
                <a:gd name="adj1" fmla="val -56317"/>
                <a:gd name="adj2" fmla="val 48111"/>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a:extLst>
                <a:ext uri="{FF2B5EF4-FFF2-40B4-BE49-F238E27FC236}">
                  <a16:creationId xmlns:a16="http://schemas.microsoft.com/office/drawing/2014/main" id="{4C40FFBF-913D-4EE0-AF77-AD34A9C04CCD}"/>
                </a:ext>
              </a:extLst>
            </p:cNvPr>
            <p:cNvPicPr>
              <a:picLocks noChangeAspect="1"/>
            </p:cNvPicPr>
            <p:nvPr/>
          </p:nvPicPr>
          <p:blipFill>
            <a:blip r:embed="rId7"/>
            <a:stretch>
              <a:fillRect/>
            </a:stretch>
          </p:blipFill>
          <p:spPr>
            <a:xfrm>
              <a:off x="8130247" y="2389328"/>
              <a:ext cx="2943225" cy="1038225"/>
            </a:xfrm>
            <a:prstGeom prst="rect">
              <a:avLst/>
            </a:prstGeom>
          </p:spPr>
        </p:pic>
      </p:grpSp>
      <p:sp>
        <p:nvSpPr>
          <p:cNvPr id="2" name="灯片编号占位符 1">
            <a:extLst>
              <a:ext uri="{FF2B5EF4-FFF2-40B4-BE49-F238E27FC236}">
                <a16:creationId xmlns:a16="http://schemas.microsoft.com/office/drawing/2014/main" id="{28FD7462-DEEB-439D-8BAB-A790346BE707}"/>
              </a:ext>
            </a:extLst>
          </p:cNvPr>
          <p:cNvSpPr>
            <a:spLocks noGrp="1"/>
          </p:cNvSpPr>
          <p:nvPr>
            <p:ph type="sldNum" sz="quarter" idx="12"/>
          </p:nvPr>
        </p:nvSpPr>
        <p:spPr/>
        <p:txBody>
          <a:bodyPr/>
          <a:lstStyle/>
          <a:p>
            <a:fld id="{6E01D492-AE8A-4C38-A46F-D034B97BEDC2}" type="slidenum">
              <a:rPr lang="zh-CN" altLang="en-US" smtClean="0"/>
              <a:t>8</a:t>
            </a:fld>
            <a:endParaRPr lang="zh-CN" altLang="en-US"/>
          </a:p>
        </p:txBody>
      </p:sp>
    </p:spTree>
    <p:extLst>
      <p:ext uri="{BB962C8B-B14F-4D97-AF65-F5344CB8AC3E}">
        <p14:creationId xmlns:p14="http://schemas.microsoft.com/office/powerpoint/2010/main" val="292357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2B6687-D194-4FB1-A983-F24D68259F81}"/>
              </a:ext>
            </a:extLst>
          </p:cNvPr>
          <p:cNvSpPr>
            <a:spLocks noGrp="1"/>
          </p:cNvSpPr>
          <p:nvPr>
            <p:ph type="title"/>
          </p:nvPr>
        </p:nvSpPr>
        <p:spPr/>
        <p:txBody>
          <a:bodyPr/>
          <a:lstStyle/>
          <a:p>
            <a:r>
              <a:rPr lang="zh-CN" altLang="en-US" dirty="0"/>
              <a:t>问题构建</a:t>
            </a:r>
          </a:p>
        </p:txBody>
      </p:sp>
      <p:sp>
        <p:nvSpPr>
          <p:cNvPr id="5" name="内容占位符 4">
            <a:extLst>
              <a:ext uri="{FF2B5EF4-FFF2-40B4-BE49-F238E27FC236}">
                <a16:creationId xmlns:a16="http://schemas.microsoft.com/office/drawing/2014/main" id="{5DD5DDDC-63FF-4437-8280-072EEEE9ED5D}"/>
              </a:ext>
            </a:extLst>
          </p:cNvPr>
          <p:cNvSpPr>
            <a:spLocks noGrp="1"/>
          </p:cNvSpPr>
          <p:nvPr>
            <p:ph idx="1"/>
          </p:nvPr>
        </p:nvSpPr>
        <p:spPr/>
        <p:txBody>
          <a:bodyPr/>
          <a:lstStyle/>
          <a:p>
            <a:r>
              <a:rPr lang="zh-CN" altLang="en-US" dirty="0"/>
              <a:t>如何根据给定的数据集合空间，得到运量走势、车货匹配、线路分布的预测和推荐结果？</a:t>
            </a:r>
          </a:p>
        </p:txBody>
      </p:sp>
      <p:pic>
        <p:nvPicPr>
          <p:cNvPr id="36" name="图形 35">
            <a:extLst>
              <a:ext uri="{FF2B5EF4-FFF2-40B4-BE49-F238E27FC236}">
                <a16:creationId xmlns:a16="http://schemas.microsoft.com/office/drawing/2014/main" id="{00B21A93-EC8F-4F5C-B05E-B412D02DA1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3106" y="4320814"/>
            <a:ext cx="988723" cy="988723"/>
          </a:xfrm>
          <a:prstGeom prst="rect">
            <a:avLst/>
          </a:prstGeom>
        </p:spPr>
      </p:pic>
      <p:grpSp>
        <p:nvGrpSpPr>
          <p:cNvPr id="53" name="组合 52">
            <a:extLst>
              <a:ext uri="{FF2B5EF4-FFF2-40B4-BE49-F238E27FC236}">
                <a16:creationId xmlns:a16="http://schemas.microsoft.com/office/drawing/2014/main" id="{F03E7B3D-645F-4359-B076-7F518B606586}"/>
              </a:ext>
            </a:extLst>
          </p:cNvPr>
          <p:cNvGrpSpPr/>
          <p:nvPr/>
        </p:nvGrpSpPr>
        <p:grpSpPr>
          <a:xfrm>
            <a:off x="4029309" y="2580746"/>
            <a:ext cx="4133382" cy="4067769"/>
            <a:chOff x="3724636" y="2008592"/>
            <a:chExt cx="5209652" cy="5126954"/>
          </a:xfrm>
        </p:grpSpPr>
        <p:sp>
          <p:nvSpPr>
            <p:cNvPr id="54" name="空心弧 53">
              <a:extLst>
                <a:ext uri="{FF2B5EF4-FFF2-40B4-BE49-F238E27FC236}">
                  <a16:creationId xmlns:a16="http://schemas.microsoft.com/office/drawing/2014/main" id="{9AF10DC5-9301-47EF-AF63-2481DD903979}"/>
                </a:ext>
              </a:extLst>
            </p:cNvPr>
            <p:cNvSpPr/>
            <p:nvPr/>
          </p:nvSpPr>
          <p:spPr>
            <a:xfrm>
              <a:off x="4099205" y="2675031"/>
              <a:ext cx="4460515" cy="4460515"/>
            </a:xfrm>
            <a:prstGeom prst="blockArc">
              <a:avLst>
                <a:gd name="adj1" fmla="val 9000000"/>
                <a:gd name="adj2" fmla="val 16200000"/>
                <a:gd name="adj3" fmla="val 4637"/>
              </a:avLst>
            </a:prstGeom>
            <a:solidFill>
              <a:schemeClr val="accent1">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空心弧 54">
              <a:extLst>
                <a:ext uri="{FF2B5EF4-FFF2-40B4-BE49-F238E27FC236}">
                  <a16:creationId xmlns:a16="http://schemas.microsoft.com/office/drawing/2014/main" id="{28191606-2229-48CB-9156-F8AAE884E5EF}"/>
                </a:ext>
              </a:extLst>
            </p:cNvPr>
            <p:cNvSpPr/>
            <p:nvPr/>
          </p:nvSpPr>
          <p:spPr>
            <a:xfrm>
              <a:off x="4099205" y="2675031"/>
              <a:ext cx="4460515" cy="4460515"/>
            </a:xfrm>
            <a:prstGeom prst="blockArc">
              <a:avLst>
                <a:gd name="adj1" fmla="val 1800000"/>
                <a:gd name="adj2" fmla="val 90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空心弧 55">
              <a:extLst>
                <a:ext uri="{FF2B5EF4-FFF2-40B4-BE49-F238E27FC236}">
                  <a16:creationId xmlns:a16="http://schemas.microsoft.com/office/drawing/2014/main" id="{928DF8D3-3C6C-4E34-B906-BB512EE697F7}"/>
                </a:ext>
              </a:extLst>
            </p:cNvPr>
            <p:cNvSpPr/>
            <p:nvPr/>
          </p:nvSpPr>
          <p:spPr>
            <a:xfrm>
              <a:off x="4099205" y="2675031"/>
              <a:ext cx="4460515" cy="4460515"/>
            </a:xfrm>
            <a:prstGeom prst="blockArc">
              <a:avLst>
                <a:gd name="adj1" fmla="val 16200000"/>
                <a:gd name="adj2" fmla="val 1800000"/>
                <a:gd name="adj3" fmla="val 4637"/>
              </a:avLst>
            </a:prstGeom>
            <a:solidFill>
              <a:schemeClr val="accent2">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任意多边形: 形状 56">
              <a:extLst>
                <a:ext uri="{FF2B5EF4-FFF2-40B4-BE49-F238E27FC236}">
                  <a16:creationId xmlns:a16="http://schemas.microsoft.com/office/drawing/2014/main" id="{23A7855E-4F78-48A7-8A01-BB1530478D85}"/>
                </a:ext>
              </a:extLst>
            </p:cNvPr>
            <p:cNvSpPr/>
            <p:nvPr/>
          </p:nvSpPr>
          <p:spPr>
            <a:xfrm>
              <a:off x="5611317" y="2008592"/>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p:txBody>
        </p:sp>
        <p:sp>
          <p:nvSpPr>
            <p:cNvPr id="58" name="任意多边形: 形状 57">
              <a:extLst>
                <a:ext uri="{FF2B5EF4-FFF2-40B4-BE49-F238E27FC236}">
                  <a16:creationId xmlns:a16="http://schemas.microsoft.com/office/drawing/2014/main" id="{23A3B781-B76F-429C-A207-E11B0B8F2306}"/>
                </a:ext>
              </a:extLst>
            </p:cNvPr>
            <p:cNvSpPr/>
            <p:nvPr/>
          </p:nvSpPr>
          <p:spPr>
            <a:xfrm>
              <a:off x="7497998"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p:txBody>
        </p:sp>
        <p:sp>
          <p:nvSpPr>
            <p:cNvPr id="59" name="任意多边形: 形状 58">
              <a:extLst>
                <a:ext uri="{FF2B5EF4-FFF2-40B4-BE49-F238E27FC236}">
                  <a16:creationId xmlns:a16="http://schemas.microsoft.com/office/drawing/2014/main" id="{60AC6EDB-D7CC-48EF-A419-2867D416EECF}"/>
                </a:ext>
              </a:extLst>
            </p:cNvPr>
            <p:cNvSpPr/>
            <p:nvPr/>
          </p:nvSpPr>
          <p:spPr>
            <a:xfrm>
              <a:off x="3724636"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p:txBody>
        </p:sp>
      </p:grpSp>
      <p:sp>
        <p:nvSpPr>
          <p:cNvPr id="60" name="文本框 59">
            <a:extLst>
              <a:ext uri="{FF2B5EF4-FFF2-40B4-BE49-F238E27FC236}">
                <a16:creationId xmlns:a16="http://schemas.microsoft.com/office/drawing/2014/main" id="{AE5929DD-89B1-4B71-85C0-C255691E523F}"/>
              </a:ext>
            </a:extLst>
          </p:cNvPr>
          <p:cNvSpPr txBox="1"/>
          <p:nvPr/>
        </p:nvSpPr>
        <p:spPr>
          <a:xfrm>
            <a:off x="5771180" y="2782111"/>
            <a:ext cx="69546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运单数据</a:t>
            </a:r>
          </a:p>
        </p:txBody>
      </p:sp>
      <p:sp>
        <p:nvSpPr>
          <p:cNvPr id="61" name="文本框 60">
            <a:extLst>
              <a:ext uri="{FF2B5EF4-FFF2-40B4-BE49-F238E27FC236}">
                <a16:creationId xmlns:a16="http://schemas.microsoft.com/office/drawing/2014/main" id="{D3AC8BB2-5D3C-4A48-9EA2-BABE44380761}"/>
              </a:ext>
            </a:extLst>
          </p:cNvPr>
          <p:cNvSpPr txBox="1"/>
          <p:nvPr/>
        </p:nvSpPr>
        <p:spPr>
          <a:xfrm>
            <a:off x="7245176" y="5389307"/>
            <a:ext cx="69546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车辆数据</a:t>
            </a:r>
          </a:p>
        </p:txBody>
      </p:sp>
      <p:sp>
        <p:nvSpPr>
          <p:cNvPr id="62" name="文本框 61">
            <a:extLst>
              <a:ext uri="{FF2B5EF4-FFF2-40B4-BE49-F238E27FC236}">
                <a16:creationId xmlns:a16="http://schemas.microsoft.com/office/drawing/2014/main" id="{04716335-2B4D-4DF2-9F7C-57255F58138E}"/>
              </a:ext>
            </a:extLst>
          </p:cNvPr>
          <p:cNvSpPr txBox="1"/>
          <p:nvPr/>
        </p:nvSpPr>
        <p:spPr>
          <a:xfrm>
            <a:off x="4251359" y="5389307"/>
            <a:ext cx="695464"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地址数据</a:t>
            </a:r>
          </a:p>
        </p:txBody>
      </p:sp>
      <p:sp>
        <p:nvSpPr>
          <p:cNvPr id="63" name="文本框 62">
            <a:extLst>
              <a:ext uri="{FF2B5EF4-FFF2-40B4-BE49-F238E27FC236}">
                <a16:creationId xmlns:a16="http://schemas.microsoft.com/office/drawing/2014/main" id="{BF1DACE1-07A7-40E8-A203-F3F5D628E56D}"/>
              </a:ext>
            </a:extLst>
          </p:cNvPr>
          <p:cNvSpPr txBox="1"/>
          <p:nvPr/>
        </p:nvSpPr>
        <p:spPr>
          <a:xfrm>
            <a:off x="5797290" y="4522787"/>
            <a:ext cx="1937814" cy="584775"/>
          </a:xfrm>
          <a:prstGeom prst="rect">
            <a:avLst/>
          </a:prstGeom>
          <a:noFill/>
        </p:spPr>
        <p:txBody>
          <a:bodyPr wrap="square" rtlCol="0">
            <a:spAutoFit/>
          </a:bodyPr>
          <a:lstStyle/>
          <a:p>
            <a:pPr algn="ctr"/>
            <a:r>
              <a:rPr lang="zh-CN" altLang="en-US" sz="3200" b="1" dirty="0">
                <a:solidFill>
                  <a:schemeClr val="accent1">
                    <a:lumMod val="50000"/>
                  </a:schemeClr>
                </a:solidFill>
                <a:latin typeface="微软雅黑" panose="020B0503020204020204" pitchFamily="34" charset="-122"/>
                <a:ea typeface="微软雅黑" panose="020B0503020204020204" pitchFamily="34" charset="-122"/>
              </a:rPr>
              <a:t>数据空间</a:t>
            </a:r>
          </a:p>
        </p:txBody>
      </p:sp>
      <p:sp>
        <p:nvSpPr>
          <p:cNvPr id="64" name="文本框 63">
            <a:extLst>
              <a:ext uri="{FF2B5EF4-FFF2-40B4-BE49-F238E27FC236}">
                <a16:creationId xmlns:a16="http://schemas.microsoft.com/office/drawing/2014/main" id="{7DBF5D50-F436-4F1A-9A39-01393F75E41E}"/>
              </a:ext>
            </a:extLst>
          </p:cNvPr>
          <p:cNvSpPr txBox="1"/>
          <p:nvPr/>
        </p:nvSpPr>
        <p:spPr>
          <a:xfrm>
            <a:off x="5168874" y="3691362"/>
            <a:ext cx="2076302" cy="400110"/>
          </a:xfrm>
          <a:prstGeom prst="rect">
            <a:avLst/>
          </a:prstGeom>
          <a:noFill/>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100000+</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28093399-2BFA-4001-869E-05A249A1B568}"/>
              </a:ext>
            </a:extLst>
          </p:cNvPr>
          <p:cNvSpPr txBox="1"/>
          <p:nvPr/>
        </p:nvSpPr>
        <p:spPr>
          <a:xfrm>
            <a:off x="6836627" y="6340423"/>
            <a:ext cx="1937814" cy="400110"/>
          </a:xfrm>
          <a:prstGeom prst="rect">
            <a:avLst/>
          </a:prstGeom>
          <a:noFill/>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9000+</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695B12B7-319B-4F73-A7F4-EB9811B152CC}"/>
              </a:ext>
            </a:extLst>
          </p:cNvPr>
          <p:cNvSpPr txBox="1"/>
          <p:nvPr/>
        </p:nvSpPr>
        <p:spPr>
          <a:xfrm>
            <a:off x="3417559" y="6340423"/>
            <a:ext cx="1937814" cy="400110"/>
          </a:xfrm>
          <a:prstGeom prst="rect">
            <a:avLst/>
          </a:prstGeom>
          <a:noFill/>
        </p:spPr>
        <p:txBody>
          <a:bodyPr wrap="square" rtlCol="0">
            <a:spAutoFit/>
          </a:bodyPr>
          <a:lstStyle/>
          <a:p>
            <a:pPr algn="ct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20000+</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80" name="箭头: 虚尾 79">
            <a:extLst>
              <a:ext uri="{FF2B5EF4-FFF2-40B4-BE49-F238E27FC236}">
                <a16:creationId xmlns:a16="http://schemas.microsoft.com/office/drawing/2014/main" id="{5A323DFB-5BDB-41CD-A621-403792B0B5C3}"/>
              </a:ext>
            </a:extLst>
          </p:cNvPr>
          <p:cNvSpPr/>
          <p:nvPr/>
        </p:nvSpPr>
        <p:spPr>
          <a:xfrm rot="10800000">
            <a:off x="3342422" y="5541895"/>
            <a:ext cx="646623" cy="523222"/>
          </a:xfrm>
          <a:prstGeom prst="strip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011DC4C0-4A62-4208-9FF8-1B9EA3988E53}"/>
              </a:ext>
            </a:extLst>
          </p:cNvPr>
          <p:cNvGrpSpPr/>
          <p:nvPr/>
        </p:nvGrpSpPr>
        <p:grpSpPr>
          <a:xfrm>
            <a:off x="1060250" y="3109504"/>
            <a:ext cx="9713235" cy="2929780"/>
            <a:chOff x="1060250" y="3109504"/>
            <a:chExt cx="9713235" cy="2929780"/>
          </a:xfrm>
        </p:grpSpPr>
        <p:sp>
          <p:nvSpPr>
            <p:cNvPr id="2" name="箭头: 虚尾 1">
              <a:extLst>
                <a:ext uri="{FF2B5EF4-FFF2-40B4-BE49-F238E27FC236}">
                  <a16:creationId xmlns:a16="http://schemas.microsoft.com/office/drawing/2014/main" id="{2AFF5056-A3B8-4124-B681-8428DD86BA40}"/>
                </a:ext>
              </a:extLst>
            </p:cNvPr>
            <p:cNvSpPr/>
            <p:nvPr/>
          </p:nvSpPr>
          <p:spPr>
            <a:xfrm rot="12724265">
              <a:off x="3869194" y="3238224"/>
              <a:ext cx="627734" cy="1247959"/>
            </a:xfrm>
            <a:prstGeom prst="stripedRight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5F0B143-C43A-4EA2-B756-C63C928B0718}"/>
                </a:ext>
              </a:extLst>
            </p:cNvPr>
            <p:cNvSpPr txBox="1"/>
            <p:nvPr/>
          </p:nvSpPr>
          <p:spPr>
            <a:xfrm>
              <a:off x="1644335" y="3109504"/>
              <a:ext cx="2327666" cy="523220"/>
            </a:xfrm>
            <a:prstGeom prst="rect">
              <a:avLst/>
            </a:prstGeom>
            <a:noFill/>
          </p:spPr>
          <p:txBody>
            <a:bodyPr wrap="square" rtlCol="0">
              <a:spAutoFit/>
            </a:bodyPr>
            <a:lstStyle/>
            <a:p>
              <a:r>
                <a:rPr lang="zh-CN" altLang="en-US" sz="2800" b="1" dirty="0">
                  <a:solidFill>
                    <a:srgbClr val="8FAADC"/>
                  </a:solidFill>
                  <a:latin typeface="微软雅黑" panose="020B0503020204020204" pitchFamily="34" charset="-122"/>
                  <a:ea typeface="微软雅黑" panose="020B0503020204020204" pitchFamily="34" charset="-122"/>
                </a:rPr>
                <a:t>运量走势问题</a:t>
              </a:r>
            </a:p>
          </p:txBody>
        </p:sp>
        <p:sp>
          <p:nvSpPr>
            <p:cNvPr id="78" name="箭头: 虚尾 77">
              <a:extLst>
                <a:ext uri="{FF2B5EF4-FFF2-40B4-BE49-F238E27FC236}">
                  <a16:creationId xmlns:a16="http://schemas.microsoft.com/office/drawing/2014/main" id="{8B2AE59A-A551-4BC0-9ED9-041391B62029}"/>
                </a:ext>
              </a:extLst>
            </p:cNvPr>
            <p:cNvSpPr/>
            <p:nvPr/>
          </p:nvSpPr>
          <p:spPr>
            <a:xfrm rot="19946812">
              <a:off x="7646562" y="3216717"/>
              <a:ext cx="627734" cy="1247959"/>
            </a:xfrm>
            <a:prstGeom prst="stripedRightArrow">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C101030C-6224-44EB-807D-03651D517FD8}"/>
                </a:ext>
              </a:extLst>
            </p:cNvPr>
            <p:cNvSpPr txBox="1"/>
            <p:nvPr/>
          </p:nvSpPr>
          <p:spPr>
            <a:xfrm>
              <a:off x="8445819" y="3109504"/>
              <a:ext cx="2327666" cy="523220"/>
            </a:xfrm>
            <a:prstGeom prst="rect">
              <a:avLst/>
            </a:prstGeom>
            <a:noFill/>
          </p:spPr>
          <p:txBody>
            <a:bodyPr wrap="square" rtlCol="0">
              <a:spAutoFit/>
            </a:bodyPr>
            <a:lstStyle/>
            <a:p>
              <a:r>
                <a:rPr lang="zh-CN" altLang="en-US" sz="2800" b="1" dirty="0">
                  <a:solidFill>
                    <a:srgbClr val="F8CBAD"/>
                  </a:solidFill>
                  <a:latin typeface="微软雅黑" panose="020B0503020204020204" pitchFamily="34" charset="-122"/>
                  <a:ea typeface="微软雅黑" panose="020B0503020204020204" pitchFamily="34" charset="-122"/>
                </a:rPr>
                <a:t>车货匹配问题</a:t>
              </a:r>
            </a:p>
          </p:txBody>
        </p:sp>
        <p:sp>
          <p:nvSpPr>
            <p:cNvPr id="81" name="文本框 80">
              <a:extLst>
                <a:ext uri="{FF2B5EF4-FFF2-40B4-BE49-F238E27FC236}">
                  <a16:creationId xmlns:a16="http://schemas.microsoft.com/office/drawing/2014/main" id="{E7DCBF1B-AF1A-4FD2-9AD3-C068B5E06DCF}"/>
                </a:ext>
              </a:extLst>
            </p:cNvPr>
            <p:cNvSpPr txBox="1"/>
            <p:nvPr/>
          </p:nvSpPr>
          <p:spPr>
            <a:xfrm>
              <a:off x="1060250" y="5516064"/>
              <a:ext cx="2327666" cy="52322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pitchFamily="34" charset="-122"/>
                  <a:ea typeface="微软雅黑" panose="020B0503020204020204" pitchFamily="34" charset="-122"/>
                </a:rPr>
                <a:t>线路分布问题</a:t>
              </a:r>
            </a:p>
          </p:txBody>
        </p:sp>
      </p:grpSp>
      <p:sp>
        <p:nvSpPr>
          <p:cNvPr id="7" name="灯片编号占位符 6">
            <a:extLst>
              <a:ext uri="{FF2B5EF4-FFF2-40B4-BE49-F238E27FC236}">
                <a16:creationId xmlns:a16="http://schemas.microsoft.com/office/drawing/2014/main" id="{1A58826F-F02D-43E2-9128-E6589651F9FF}"/>
              </a:ext>
            </a:extLst>
          </p:cNvPr>
          <p:cNvSpPr>
            <a:spLocks noGrp="1"/>
          </p:cNvSpPr>
          <p:nvPr>
            <p:ph type="sldNum" sz="quarter" idx="12"/>
          </p:nvPr>
        </p:nvSpPr>
        <p:spPr/>
        <p:txBody>
          <a:bodyPr/>
          <a:lstStyle/>
          <a:p>
            <a:fld id="{6E01D492-AE8A-4C38-A46F-D034B97BEDC2}" type="slidenum">
              <a:rPr lang="zh-CN" altLang="en-US" smtClean="0"/>
              <a:t>9</a:t>
            </a:fld>
            <a:endParaRPr lang="zh-CN" altLang="en-US"/>
          </a:p>
        </p:txBody>
      </p:sp>
    </p:spTree>
    <p:extLst>
      <p:ext uri="{BB962C8B-B14F-4D97-AF65-F5344CB8AC3E}">
        <p14:creationId xmlns:p14="http://schemas.microsoft.com/office/powerpoint/2010/main" val="418665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TotalTime>
  <Words>2878</Words>
  <Application>Microsoft Office PowerPoint</Application>
  <PresentationFormat>宽屏</PresentationFormat>
  <Paragraphs>355</Paragraphs>
  <Slides>22</Slides>
  <Notes>22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4" baseType="lpstr">
      <vt:lpstr>Times New Roman (Body CS)</vt:lpstr>
      <vt:lpstr>等线</vt:lpstr>
      <vt:lpstr>黑体</vt:lpstr>
      <vt:lpstr>宋体</vt:lpstr>
      <vt:lpstr>微软雅黑</vt:lpstr>
      <vt:lpstr>Arial</vt:lpstr>
      <vt:lpstr>Cambria Math</vt:lpstr>
      <vt:lpstr>Times New Roman</vt:lpstr>
      <vt:lpstr>Wingdings</vt:lpstr>
      <vt:lpstr>Office 主题​​</vt:lpstr>
      <vt:lpstr>2_Office 主题​​</vt:lpstr>
      <vt:lpstr>Equation</vt:lpstr>
      <vt:lpstr>PowerPoint 演示文稿</vt:lpstr>
      <vt:lpstr>PowerPoint 演示文稿</vt:lpstr>
      <vt:lpstr>团队介绍</vt:lpstr>
      <vt:lpstr>PowerPoint 演示文稿</vt:lpstr>
      <vt:lpstr>研究背景</vt:lpstr>
      <vt:lpstr>研究背景</vt:lpstr>
      <vt:lpstr>PowerPoint 演示文稿</vt:lpstr>
      <vt:lpstr>问题构建</vt:lpstr>
      <vt:lpstr>问题构建</vt:lpstr>
      <vt:lpstr>PowerPoint 演示文稿</vt:lpstr>
      <vt:lpstr>模型求解——运量走势问题</vt:lpstr>
      <vt:lpstr>模型求解——运量走势问题</vt:lpstr>
      <vt:lpstr>模型求解——车货匹配问题</vt:lpstr>
      <vt:lpstr>模型求解——车货匹配问题</vt:lpstr>
      <vt:lpstr>模型求解——车货匹配问题</vt:lpstr>
      <vt:lpstr>模型求解——线路分布问题</vt:lpstr>
      <vt:lpstr>模型求解——线路分布问题</vt:lpstr>
      <vt:lpstr>模型求解——线路分布问题</vt:lpstr>
      <vt:lpstr>模型求解——线路分布问题</vt:lpstr>
      <vt:lpstr>PowerPoint 演示文稿</vt:lpstr>
      <vt:lpstr>工作小结</vt:lpstr>
      <vt:lpstr>请各位专家批评指正！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Gaofeng Nie</dc:creator>
  <cp:lastModifiedBy>LuoHao</cp:lastModifiedBy>
  <cp:revision>143</cp:revision>
  <dcterms:created xsi:type="dcterms:W3CDTF">2020-11-06T07:15:26Z</dcterms:created>
  <dcterms:modified xsi:type="dcterms:W3CDTF">2020-12-02T09:24:56Z</dcterms:modified>
</cp:coreProperties>
</file>