
<file path=[Content_Types].xml><?xml version="1.0" encoding="utf-8"?>
<Types xmlns="http://schemas.openxmlformats.org/package/2006/content-types">
  <Default Extension="png" ContentType="image/png"/>
  <Default Extension="svg" ContentType="image/svg+xml"/>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1" r:id="rId2"/>
    <p:sldId id="275" r:id="rId3"/>
    <p:sldId id="294" r:id="rId4"/>
    <p:sldId id="291" r:id="rId5"/>
    <p:sldId id="288" r:id="rId6"/>
    <p:sldId id="292" r:id="rId7"/>
    <p:sldId id="270" r:id="rId8"/>
    <p:sldId id="279" r:id="rId9"/>
    <p:sldId id="280" r:id="rId10"/>
    <p:sldId id="287" r:id="rId11"/>
    <p:sldId id="295" r:id="rId12"/>
    <p:sldId id="296" r:id="rId13"/>
    <p:sldId id="297" r:id="rId14"/>
    <p:sldId id="29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AADC"/>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17" autoAdjust="0"/>
  </p:normalViewPr>
  <p:slideViewPr>
    <p:cSldViewPr snapToGrid="0">
      <p:cViewPr varScale="1">
        <p:scale>
          <a:sx n="48" d="100"/>
          <a:sy n="48" d="100"/>
        </p:scale>
        <p:origin x="58"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CC4AE-2D15-431E-9777-388F1365CF5D}"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0AB09-7F38-426E-855D-0144C7A50F5B}" type="slidenum">
              <a:rPr lang="zh-CN" altLang="en-US" smtClean="0"/>
              <a:t>‹#›</a:t>
            </a:fld>
            <a:endParaRPr lang="zh-CN" altLang="en-US"/>
          </a:p>
        </p:txBody>
      </p:sp>
    </p:spTree>
    <p:extLst>
      <p:ext uri="{BB962C8B-B14F-4D97-AF65-F5344CB8AC3E}">
        <p14:creationId xmlns:p14="http://schemas.microsoft.com/office/powerpoint/2010/main" val="373070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5BA5A7-EDB2-4F2E-AF8F-409AEC85B0D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360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最短路线算法输出重量长度积最小的三条路线，路线</a:t>
            </a:r>
            <a:r>
              <a:rPr lang="en-US" altLang="zh-CN" dirty="0"/>
              <a:t>2</a:t>
            </a:r>
            <a:r>
              <a:rPr lang="zh-CN" altLang="en-US" dirty="0"/>
              <a:t>长度约是</a:t>
            </a:r>
            <a:r>
              <a:rPr lang="en-US" altLang="zh-CN" dirty="0"/>
              <a:t>1144</a:t>
            </a:r>
            <a:r>
              <a:rPr lang="zh-CN" altLang="en-US" dirty="0"/>
              <a:t>千米，重量长度积最小是</a:t>
            </a:r>
            <a:r>
              <a:rPr lang="en-US" altLang="zh-CN" dirty="0"/>
              <a:t>58000+</a:t>
            </a:r>
            <a:r>
              <a:rPr lang="zh-CN" altLang="en-US" dirty="0"/>
              <a:t>。路线</a:t>
            </a:r>
            <a:r>
              <a:rPr lang="en-US" altLang="zh-CN" dirty="0"/>
              <a:t>3</a:t>
            </a:r>
            <a:r>
              <a:rPr lang="zh-CN" altLang="en-US" dirty="0"/>
              <a:t>长度比路线</a:t>
            </a:r>
            <a:r>
              <a:rPr lang="en-US" altLang="zh-CN" dirty="0"/>
              <a:t>2</a:t>
            </a:r>
            <a:r>
              <a:rPr lang="zh-CN" altLang="en-US" dirty="0"/>
              <a:t>多</a:t>
            </a:r>
            <a:r>
              <a:rPr lang="en-US" altLang="zh-CN" dirty="0"/>
              <a:t>92</a:t>
            </a:r>
            <a:r>
              <a:rPr lang="zh-CN" altLang="en-US" dirty="0"/>
              <a:t>千米。这是路线</a:t>
            </a:r>
            <a:r>
              <a:rPr lang="en-US" altLang="zh-CN" dirty="0"/>
              <a:t>4</a:t>
            </a:r>
            <a:r>
              <a:rPr lang="zh-CN" altLang="en-US" dirty="0"/>
              <a:t>的信息。</a:t>
            </a:r>
            <a:endParaRPr lang="en-US" altLang="zh-CN" dirty="0"/>
          </a:p>
          <a:p>
            <a:r>
              <a:rPr lang="zh-CN" altLang="en-US" dirty="0"/>
              <a:t>最后对四条路线按照三项指标评分，结果如表所示，按照度量值大小排序，同时推荐得分最高的三条路线供司机选择。</a:t>
            </a:r>
            <a:endParaRPr lang="en-US" altLang="zh-CN" dirty="0"/>
          </a:p>
          <a:p>
            <a:r>
              <a:rPr lang="zh-CN" altLang="en-US" dirty="0"/>
              <a:t>从例子中看出模型综合考虑路线热门度、长度和成本三方面因素，尝试推荐更科学的路线。我的分享到此结束，谢谢大家。</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5BA5A7-EDB2-4F2E-AF8F-409AEC85B0D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7336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我们团队使用不同的数据分析自己部分的问题，我使用地址数据分析线路分布问题。我讲解线路分布部分的分析与建模结果。</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5BA5A7-EDB2-4F2E-AF8F-409AEC85B0D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1880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60AB09-7F38-426E-855D-0144C7A50F5B}" type="slidenum">
              <a:rPr lang="zh-CN" altLang="en-US" smtClean="0"/>
              <a:t>3</a:t>
            </a:fld>
            <a:endParaRPr lang="zh-CN" altLang="en-US"/>
          </a:p>
        </p:txBody>
      </p:sp>
    </p:spTree>
    <p:extLst>
      <p:ext uri="{BB962C8B-B14F-4D97-AF65-F5344CB8AC3E}">
        <p14:creationId xmlns:p14="http://schemas.microsoft.com/office/powerpoint/2010/main" val="60153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第一步是将数据导入数据库。我在分析时是将数据导入本机</a:t>
            </a:r>
            <a:r>
              <a:rPr lang="en-US" altLang="zh-CN" dirty="0"/>
              <a:t>MySQL</a:t>
            </a:r>
            <a:r>
              <a:rPr lang="zh-CN" altLang="en-US" dirty="0"/>
              <a:t>数据库，当然使用</a:t>
            </a:r>
            <a:r>
              <a:rPr lang="en-US" altLang="zh-CN" dirty="0"/>
              <a:t>Hive</a:t>
            </a:r>
            <a:r>
              <a:rPr lang="zh-CN" altLang="en-US" dirty="0"/>
              <a:t>也可以。</a:t>
            </a:r>
            <a:endParaRPr lang="en-US" altLang="zh-CN" dirty="0"/>
          </a:p>
          <a:p>
            <a:r>
              <a:rPr lang="zh-CN" altLang="en-US" dirty="0"/>
              <a:t>第二步是使用</a:t>
            </a:r>
            <a:r>
              <a:rPr lang="en-US" altLang="zh-CN" dirty="0"/>
              <a:t>SQL</a:t>
            </a:r>
            <a:r>
              <a:rPr lang="zh-CN" altLang="en-US" dirty="0"/>
              <a:t>从数据库运单数据表查询出客户所有运单</a:t>
            </a:r>
            <a:r>
              <a:rPr lang="en-US" altLang="zh-CN" dirty="0"/>
              <a:t>ID</a:t>
            </a:r>
            <a:r>
              <a:rPr lang="zh-CN" altLang="en-US" dirty="0"/>
              <a:t>，使用这条命令，得到如图结果，看到共有</a:t>
            </a:r>
            <a:r>
              <a:rPr lang="en-US" altLang="zh-CN" dirty="0"/>
              <a:t>9142</a:t>
            </a:r>
            <a:r>
              <a:rPr lang="zh-CN" altLang="en-US" dirty="0"/>
              <a:t>个运单</a:t>
            </a:r>
            <a:r>
              <a:rPr lang="en-US" altLang="zh-CN" dirty="0"/>
              <a:t>ID</a:t>
            </a:r>
            <a:r>
              <a:rPr lang="zh-CN" altLang="en-US" dirty="0"/>
              <a:t>。</a:t>
            </a:r>
          </a:p>
        </p:txBody>
      </p:sp>
      <p:sp>
        <p:nvSpPr>
          <p:cNvPr id="4" name="灯片编号占位符 3"/>
          <p:cNvSpPr>
            <a:spLocks noGrp="1"/>
          </p:cNvSpPr>
          <p:nvPr>
            <p:ph type="sldNum" sz="quarter" idx="5"/>
          </p:nvPr>
        </p:nvSpPr>
        <p:spPr/>
        <p:txBody>
          <a:bodyPr/>
          <a:lstStyle/>
          <a:p>
            <a:fld id="{2760AB09-7F38-426E-855D-0144C7A50F5B}" type="slidenum">
              <a:rPr lang="zh-CN" altLang="en-US" smtClean="0"/>
              <a:t>4</a:t>
            </a:fld>
            <a:endParaRPr lang="zh-CN" altLang="en-US"/>
          </a:p>
        </p:txBody>
      </p:sp>
    </p:spTree>
    <p:extLst>
      <p:ext uri="{BB962C8B-B14F-4D97-AF65-F5344CB8AC3E}">
        <p14:creationId xmlns:p14="http://schemas.microsoft.com/office/powerpoint/2010/main" val="3567052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第三步处理地址数据集。利用已经得到的所有运单</a:t>
            </a:r>
            <a:r>
              <a:rPr lang="en-US" altLang="zh-CN" dirty="0"/>
              <a:t>ID</a:t>
            </a:r>
            <a:r>
              <a:rPr lang="zh-CN" altLang="en-US" dirty="0"/>
              <a:t>集合，将每个运单</a:t>
            </a:r>
            <a:r>
              <a:rPr lang="en-US" altLang="zh-CN" dirty="0"/>
              <a:t>ID</a:t>
            </a:r>
            <a:r>
              <a:rPr lang="zh-CN" altLang="en-US" dirty="0"/>
              <a:t>替换这条</a:t>
            </a:r>
            <a:r>
              <a:rPr lang="en-US" altLang="zh-CN" dirty="0"/>
              <a:t>SQL</a:t>
            </a:r>
            <a:r>
              <a:rPr lang="zh-CN" altLang="en-US" dirty="0"/>
              <a:t>语句的</a:t>
            </a:r>
            <a:r>
              <a:rPr lang="en-US" altLang="zh-CN" dirty="0"/>
              <a:t>{}</a:t>
            </a:r>
            <a:r>
              <a:rPr lang="zh-CN" altLang="en-US" dirty="0"/>
              <a:t>处查询地址数据集。得到以运单</a:t>
            </a:r>
            <a:r>
              <a:rPr lang="en-US" altLang="zh-CN" dirty="0"/>
              <a:t>ID</a:t>
            </a:r>
            <a:r>
              <a:rPr lang="zh-CN" altLang="en-US" dirty="0"/>
              <a:t>为</a:t>
            </a:r>
            <a:r>
              <a:rPr lang="en-US" altLang="zh-CN" dirty="0"/>
              <a:t>key</a:t>
            </a:r>
            <a:r>
              <a:rPr lang="zh-CN" altLang="en-US" dirty="0"/>
              <a:t>，路线为</a:t>
            </a:r>
            <a:r>
              <a:rPr lang="en-US" altLang="zh-CN" dirty="0"/>
              <a:t>value</a:t>
            </a:r>
            <a:r>
              <a:rPr lang="zh-CN" altLang="en-US" dirty="0"/>
              <a:t>的键值对。图中</a:t>
            </a:r>
            <a:r>
              <a:rPr lang="en-US" altLang="zh-CN" dirty="0"/>
              <a:t>247816</a:t>
            </a:r>
            <a:r>
              <a:rPr lang="zh-CN" altLang="en-US" dirty="0"/>
              <a:t>运单在陕西咸阳提货、陕西西安卸货，处理得到下面第一行的节点序列，就是路线。考虑到处理复杂度，地点只精确到城市级别。</a:t>
            </a:r>
          </a:p>
          <a:p>
            <a:endParaRPr lang="zh-CN" altLang="en-US" dirty="0"/>
          </a:p>
        </p:txBody>
      </p:sp>
      <p:sp>
        <p:nvSpPr>
          <p:cNvPr id="4" name="灯片编号占位符 3"/>
          <p:cNvSpPr>
            <a:spLocks noGrp="1"/>
          </p:cNvSpPr>
          <p:nvPr>
            <p:ph type="sldNum" sz="quarter" idx="5"/>
          </p:nvPr>
        </p:nvSpPr>
        <p:spPr/>
        <p:txBody>
          <a:bodyPr/>
          <a:lstStyle/>
          <a:p>
            <a:fld id="{2760AB09-7F38-426E-855D-0144C7A50F5B}" type="slidenum">
              <a:rPr lang="zh-CN" altLang="en-US" smtClean="0"/>
              <a:t>5</a:t>
            </a:fld>
            <a:endParaRPr lang="zh-CN" altLang="en-US"/>
          </a:p>
        </p:txBody>
      </p:sp>
    </p:spTree>
    <p:extLst>
      <p:ext uri="{BB962C8B-B14F-4D97-AF65-F5344CB8AC3E}">
        <p14:creationId xmlns:p14="http://schemas.microsoft.com/office/powerpoint/2010/main" val="844588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以上一步求出的运单路线键值对为基础，以路线为</a:t>
            </a:r>
            <a:r>
              <a:rPr lang="en-US" altLang="zh-CN" dirty="0"/>
              <a:t>key</a:t>
            </a:r>
            <a:r>
              <a:rPr lang="zh-CN" altLang="en-US" dirty="0"/>
              <a:t>，</a:t>
            </a:r>
            <a:r>
              <a:rPr lang="en-US" altLang="zh-CN" dirty="0"/>
              <a:t>1</a:t>
            </a:r>
            <a:r>
              <a:rPr lang="zh-CN" altLang="en-US" dirty="0"/>
              <a:t>为</a:t>
            </a:r>
            <a:r>
              <a:rPr lang="en-US" altLang="zh-CN" dirty="0"/>
              <a:t>value</a:t>
            </a:r>
            <a:r>
              <a:rPr lang="zh-CN" altLang="en-US" dirty="0"/>
              <a:t>，</a:t>
            </a:r>
            <a:r>
              <a:rPr lang="en-US" altLang="zh-CN" dirty="0" err="1"/>
              <a:t>groupByKey</a:t>
            </a:r>
            <a:r>
              <a:rPr lang="zh-CN" altLang="en-US" dirty="0"/>
              <a:t>操作得到每条路线对应的运单数。例如咸阳提货、西安卸货对应</a:t>
            </a:r>
            <a:r>
              <a:rPr lang="en-US" altLang="zh-CN" dirty="0"/>
              <a:t>3514</a:t>
            </a:r>
            <a:r>
              <a:rPr lang="zh-CN" altLang="en-US" dirty="0"/>
              <a:t>个运单。线路分布的处理结果只截取部分，整个结果有</a:t>
            </a:r>
            <a:r>
              <a:rPr lang="en-US" altLang="zh-CN" dirty="0"/>
              <a:t>330</a:t>
            </a:r>
            <a:r>
              <a:rPr lang="zh-CN" altLang="en-US" dirty="0"/>
              <a:t>多条路线。</a:t>
            </a:r>
          </a:p>
          <a:p>
            <a:endParaRPr lang="zh-CN" altLang="en-US" dirty="0"/>
          </a:p>
        </p:txBody>
      </p:sp>
      <p:sp>
        <p:nvSpPr>
          <p:cNvPr id="4" name="灯片编号占位符 3"/>
          <p:cNvSpPr>
            <a:spLocks noGrp="1"/>
          </p:cNvSpPr>
          <p:nvPr>
            <p:ph type="sldNum" sz="quarter" idx="5"/>
          </p:nvPr>
        </p:nvSpPr>
        <p:spPr/>
        <p:txBody>
          <a:bodyPr/>
          <a:lstStyle/>
          <a:p>
            <a:fld id="{2760AB09-7F38-426E-855D-0144C7A50F5B}" type="slidenum">
              <a:rPr lang="zh-CN" altLang="en-US" smtClean="0"/>
              <a:t>6</a:t>
            </a:fld>
            <a:endParaRPr lang="zh-CN" altLang="en-US"/>
          </a:p>
        </p:txBody>
      </p:sp>
    </p:spTree>
    <p:extLst>
      <p:ext uri="{BB962C8B-B14F-4D97-AF65-F5344CB8AC3E}">
        <p14:creationId xmlns:p14="http://schemas.microsoft.com/office/powerpoint/2010/main" val="2064425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根据订单的需求向司机推荐线路，我在分析数据之后构建模型。定义线路推荐度度量指标，形式是三项指标加权求和。三项指标分别是路线热门度，路线长度度量和成本度量。计算公式如下。热门度对上一页求出的所有线路对应的运单数向量进行处理得到热门度，运单数越多的路线热门度越高。根据需求计算历史线路和规划线路的长度，规划路线时让路线长度尽量短。定义重量长度积的概念，因为物流行业的运输成本与货物重量和运输路程之积正相关，所以考虑到成本，规划线路时要使重量长度积尽量小。这是计算公式定义的依据。</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5BA5A7-EDB2-4F2E-AF8F-409AEC85B0D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62606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路的推荐流程是首先根据客户的数据集统计历史线路分布，计算线路热门度。之后根据输入的订单需求使用最短路线算法规划路线，目标函数是让重量长度积最小，计算路线长度和路线长度度量。根据重量长度积计算成本度量。最后对三项指标加权求和得到推荐度量值，向司机推荐度量值最高的几条路线。</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5BA5A7-EDB2-4F2E-AF8F-409AEC85B0D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59497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举例，客户</a:t>
            </a:r>
            <a:r>
              <a:rPr lang="en-US" altLang="zh-CN" dirty="0"/>
              <a:t>A</a:t>
            </a:r>
            <a:r>
              <a:rPr lang="zh-CN" altLang="en-US" dirty="0"/>
              <a:t>的需求是在咸阳提货，西安卸货</a:t>
            </a:r>
            <a:r>
              <a:rPr lang="en-US" altLang="zh-CN" dirty="0"/>
              <a:t>20</a:t>
            </a:r>
            <a:r>
              <a:rPr lang="zh-CN" altLang="en-US" dirty="0"/>
              <a:t>吨、西宁卸货</a:t>
            </a:r>
            <a:r>
              <a:rPr lang="en-US" altLang="zh-CN" dirty="0"/>
              <a:t>40</a:t>
            </a:r>
            <a:r>
              <a:rPr lang="zh-CN" altLang="en-US" dirty="0"/>
              <a:t>吨、安康卸货</a:t>
            </a:r>
            <a:r>
              <a:rPr lang="en-US" altLang="zh-CN" dirty="0"/>
              <a:t>60</a:t>
            </a:r>
            <a:r>
              <a:rPr lang="zh-CN" altLang="en-US" dirty="0"/>
              <a:t>吨。前面模型已经统计客户</a:t>
            </a:r>
            <a:r>
              <a:rPr lang="en-US" altLang="zh-CN" dirty="0"/>
              <a:t>A</a:t>
            </a:r>
            <a:r>
              <a:rPr lang="zh-CN" altLang="en-US" dirty="0"/>
              <a:t>的历史线路分布，直方图如左下方所示，从前面的分析我们知道客户</a:t>
            </a:r>
            <a:r>
              <a:rPr lang="en-US" altLang="zh-CN" dirty="0"/>
              <a:t>A</a:t>
            </a:r>
            <a:r>
              <a:rPr lang="zh-CN" altLang="en-US" dirty="0"/>
              <a:t>对咸阳到西安路线的需求最大，这条路线的热门度最高。之后根据需求，从上一步求出的历史线路分布中筛选出符合条件的路线</a:t>
            </a:r>
            <a:r>
              <a:rPr lang="en-US" altLang="zh-CN" dirty="0"/>
              <a:t>1</a:t>
            </a:r>
            <a:r>
              <a:rPr lang="zh-CN" altLang="en-US" dirty="0"/>
              <a:t>。</a:t>
            </a:r>
            <a:r>
              <a:rPr lang="en-US" altLang="zh-CN" dirty="0"/>
              <a:t>1</a:t>
            </a:r>
            <a:r>
              <a:rPr lang="zh-CN" altLang="en-US" dirty="0"/>
              <a:t>个运单采用这条路线，近似长度是</a:t>
            </a:r>
            <a:r>
              <a:rPr lang="en-US" altLang="zh-CN" dirty="0"/>
              <a:t>1817</a:t>
            </a:r>
            <a:r>
              <a:rPr lang="zh-CN" altLang="en-US" dirty="0"/>
              <a:t>千米，重量长度积是</a:t>
            </a:r>
            <a:r>
              <a:rPr lang="en-US" altLang="zh-CN" dirty="0"/>
              <a:t>144000+</a:t>
            </a:r>
            <a:r>
              <a:rPr lang="zh-CN" altLang="en-US" dirty="0"/>
              <a:t>。</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5BA5A7-EDB2-4F2E-AF8F-409AEC85B0D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30960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FFB53-5E5B-4DF4-A777-0293B9CEC6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C106D99-B339-47B9-A603-57743D762E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72F88DB-E71B-4BF6-BE41-E42017B0A308}"/>
              </a:ext>
            </a:extLst>
          </p:cNvPr>
          <p:cNvSpPr>
            <a:spLocks noGrp="1"/>
          </p:cNvSpPr>
          <p:nvPr>
            <p:ph type="dt" sz="half" idx="10"/>
          </p:nvPr>
        </p:nvSpPr>
        <p:spPr/>
        <p:txBody>
          <a:bodyPr/>
          <a:lstStyle/>
          <a:p>
            <a:fld id="{C2D56AA1-2A1E-4908-A36E-207BE6CB0658}" type="datetime1">
              <a:rPr lang="zh-CN" altLang="en-US" smtClean="0"/>
              <a:t>2020/12/1</a:t>
            </a:fld>
            <a:endParaRPr lang="zh-CN" altLang="en-US"/>
          </a:p>
        </p:txBody>
      </p:sp>
      <p:sp>
        <p:nvSpPr>
          <p:cNvPr id="5" name="页脚占位符 4">
            <a:extLst>
              <a:ext uri="{FF2B5EF4-FFF2-40B4-BE49-F238E27FC236}">
                <a16:creationId xmlns:a16="http://schemas.microsoft.com/office/drawing/2014/main" id="{02FA9032-C71D-477F-B150-49D959A80B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15F8A8-635A-40CE-8B86-02FDE565538B}"/>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399577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652E5-5FED-4806-B3F2-C49CBD0430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3C872F-7377-4DA7-B5B7-8ADCEF9209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00C9B3-63F7-489A-9652-7FA014EC8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BED3AC0-A27E-4CCB-AE4F-5D6A1EBBC06A}"/>
              </a:ext>
            </a:extLst>
          </p:cNvPr>
          <p:cNvSpPr>
            <a:spLocks noGrp="1"/>
          </p:cNvSpPr>
          <p:nvPr>
            <p:ph type="dt" sz="half" idx="10"/>
          </p:nvPr>
        </p:nvSpPr>
        <p:spPr/>
        <p:txBody>
          <a:bodyPr/>
          <a:lstStyle/>
          <a:p>
            <a:fld id="{526812CE-48A8-4498-8A5E-67822BE54A8A}" type="datetime1">
              <a:rPr lang="zh-CN" altLang="en-US" smtClean="0"/>
              <a:t>2020/12/1</a:t>
            </a:fld>
            <a:endParaRPr lang="zh-CN" altLang="en-US"/>
          </a:p>
        </p:txBody>
      </p:sp>
      <p:sp>
        <p:nvSpPr>
          <p:cNvPr id="6" name="页脚占位符 5">
            <a:extLst>
              <a:ext uri="{FF2B5EF4-FFF2-40B4-BE49-F238E27FC236}">
                <a16:creationId xmlns:a16="http://schemas.microsoft.com/office/drawing/2014/main" id="{10EB74C2-700A-46A7-A24D-94E1DED1DE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34CF24-711F-4D19-A9D8-7AA3AB5A02C9}"/>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226674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8054A-2DE7-4931-A6CF-EDFA547C34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E33B16E-A706-480A-9E3D-B5E8747330F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32E3E15-4909-46A7-AF3D-B0BD0FF30B89}"/>
              </a:ext>
            </a:extLst>
          </p:cNvPr>
          <p:cNvSpPr>
            <a:spLocks noGrp="1"/>
          </p:cNvSpPr>
          <p:nvPr>
            <p:ph type="dt" sz="half" idx="10"/>
          </p:nvPr>
        </p:nvSpPr>
        <p:spPr/>
        <p:txBody>
          <a:bodyPr/>
          <a:lstStyle/>
          <a:p>
            <a:fld id="{4B7A4821-FA08-4D6E-9AE9-4899A109C87B}" type="datetime1">
              <a:rPr lang="zh-CN" altLang="en-US" smtClean="0"/>
              <a:t>2020/12/1</a:t>
            </a:fld>
            <a:endParaRPr lang="zh-CN" altLang="en-US"/>
          </a:p>
        </p:txBody>
      </p:sp>
      <p:sp>
        <p:nvSpPr>
          <p:cNvPr id="5" name="页脚占位符 4">
            <a:extLst>
              <a:ext uri="{FF2B5EF4-FFF2-40B4-BE49-F238E27FC236}">
                <a16:creationId xmlns:a16="http://schemas.microsoft.com/office/drawing/2014/main" id="{EDEC0183-147E-4D47-B5BF-BFED3BC5B2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4A1536-AE5E-4F22-B4CB-06A274681B48}"/>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131159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FCE77DA-FCF1-4EA1-947D-D350E9B51F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76D01A-78FA-424D-81C8-FC470AAD2EA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5AD1BE-3F89-472F-ADE3-E45348304655}"/>
              </a:ext>
            </a:extLst>
          </p:cNvPr>
          <p:cNvSpPr>
            <a:spLocks noGrp="1"/>
          </p:cNvSpPr>
          <p:nvPr>
            <p:ph type="dt" sz="half" idx="10"/>
          </p:nvPr>
        </p:nvSpPr>
        <p:spPr/>
        <p:txBody>
          <a:bodyPr/>
          <a:lstStyle/>
          <a:p>
            <a:fld id="{D21BAA9D-58F3-4397-9CEF-F47B88F5B374}" type="datetime1">
              <a:rPr lang="zh-CN" altLang="en-US" smtClean="0"/>
              <a:t>2020/12/1</a:t>
            </a:fld>
            <a:endParaRPr lang="zh-CN" altLang="en-US"/>
          </a:p>
        </p:txBody>
      </p:sp>
      <p:sp>
        <p:nvSpPr>
          <p:cNvPr id="5" name="页脚占位符 4">
            <a:extLst>
              <a:ext uri="{FF2B5EF4-FFF2-40B4-BE49-F238E27FC236}">
                <a16:creationId xmlns:a16="http://schemas.microsoft.com/office/drawing/2014/main" id="{CD8E6F7F-0AE7-47F5-8D8E-14D7B3D74F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707C01-8AE9-489B-934D-CD7A41F62CFF}"/>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346394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FD023-0BBC-40B0-AEB7-9695969556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EDB227-6BF8-4EF5-874D-DEC60088668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858E6A-A215-4844-876B-8E01CF846A15}"/>
              </a:ext>
            </a:extLst>
          </p:cNvPr>
          <p:cNvSpPr>
            <a:spLocks noGrp="1"/>
          </p:cNvSpPr>
          <p:nvPr>
            <p:ph type="dt" sz="half" idx="10"/>
          </p:nvPr>
        </p:nvSpPr>
        <p:spPr/>
        <p:txBody>
          <a:bodyPr/>
          <a:lstStyle/>
          <a:p>
            <a:fld id="{37DB3B17-E171-4BEB-B491-CCDA4AF7938A}" type="datetime1">
              <a:rPr lang="zh-CN" altLang="en-US" smtClean="0"/>
              <a:t>2020/12/1</a:t>
            </a:fld>
            <a:endParaRPr lang="zh-CN" altLang="en-US"/>
          </a:p>
        </p:txBody>
      </p:sp>
      <p:sp>
        <p:nvSpPr>
          <p:cNvPr id="5" name="页脚占位符 4">
            <a:extLst>
              <a:ext uri="{FF2B5EF4-FFF2-40B4-BE49-F238E27FC236}">
                <a16:creationId xmlns:a16="http://schemas.microsoft.com/office/drawing/2014/main" id="{D061B7FA-3CA9-448B-A197-E97A75F29D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B40B69-141B-45C3-9C57-214D72394618}"/>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107187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FD023-0BBC-40B0-AEB7-96959695568F}"/>
              </a:ext>
            </a:extLst>
          </p:cNvPr>
          <p:cNvSpPr>
            <a:spLocks noGrp="1"/>
          </p:cNvSpPr>
          <p:nvPr>
            <p:ph type="title"/>
          </p:nvPr>
        </p:nvSpPr>
        <p:spPr>
          <a:xfrm>
            <a:off x="838200" y="365125"/>
            <a:ext cx="10515600" cy="1027577"/>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EDB227-6BF8-4EF5-874D-DEC60088668F}"/>
              </a:ext>
            </a:extLst>
          </p:cNvPr>
          <p:cNvSpPr>
            <a:spLocks noGrp="1"/>
          </p:cNvSpPr>
          <p:nvPr>
            <p:ph idx="1"/>
          </p:nvPr>
        </p:nvSpPr>
        <p:spPr>
          <a:xfrm>
            <a:off x="838200" y="1547446"/>
            <a:ext cx="10515600" cy="462951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858E6A-A215-4844-876B-8E01CF846A15}"/>
              </a:ext>
            </a:extLst>
          </p:cNvPr>
          <p:cNvSpPr>
            <a:spLocks noGrp="1"/>
          </p:cNvSpPr>
          <p:nvPr>
            <p:ph type="dt" sz="half" idx="10"/>
          </p:nvPr>
        </p:nvSpPr>
        <p:spPr/>
        <p:txBody>
          <a:bodyPr/>
          <a:lstStyle/>
          <a:p>
            <a:fld id="{B99FAFBA-099C-4578-AD3C-FC37ABD8BA7B}" type="datetime1">
              <a:rPr lang="zh-CN" altLang="en-US" smtClean="0"/>
              <a:t>2020/12/1</a:t>
            </a:fld>
            <a:endParaRPr lang="zh-CN" altLang="en-US"/>
          </a:p>
        </p:txBody>
      </p:sp>
      <p:sp>
        <p:nvSpPr>
          <p:cNvPr id="5" name="页脚占位符 4">
            <a:extLst>
              <a:ext uri="{FF2B5EF4-FFF2-40B4-BE49-F238E27FC236}">
                <a16:creationId xmlns:a16="http://schemas.microsoft.com/office/drawing/2014/main" id="{D061B7FA-3CA9-448B-A197-E97A75F29D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B40B69-141B-45C3-9C57-214D72394618}"/>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cxnSp>
        <p:nvCxnSpPr>
          <p:cNvPr id="8" name="直接连接符 7">
            <a:extLst>
              <a:ext uri="{FF2B5EF4-FFF2-40B4-BE49-F238E27FC236}">
                <a16:creationId xmlns:a16="http://schemas.microsoft.com/office/drawing/2014/main" id="{6237B19F-0F76-4A03-9CDD-25C6E358BA44}"/>
              </a:ext>
            </a:extLst>
          </p:cNvPr>
          <p:cNvCxnSpPr>
            <a:cxnSpLocks/>
          </p:cNvCxnSpPr>
          <p:nvPr userDrawn="1"/>
        </p:nvCxnSpPr>
        <p:spPr>
          <a:xfrm>
            <a:off x="795996" y="1392702"/>
            <a:ext cx="10620000" cy="0"/>
          </a:xfrm>
          <a:prstGeom prst="line">
            <a:avLst/>
          </a:prstGeom>
          <a:ln w="508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96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33916-D326-4DD5-8FEB-C05E7A1709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A330E0-1972-41E6-8AAF-C1EFE3CC10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158FE0A-9F92-42F4-9D53-09576ADD6017}"/>
              </a:ext>
            </a:extLst>
          </p:cNvPr>
          <p:cNvSpPr>
            <a:spLocks noGrp="1"/>
          </p:cNvSpPr>
          <p:nvPr>
            <p:ph type="dt" sz="half" idx="10"/>
          </p:nvPr>
        </p:nvSpPr>
        <p:spPr/>
        <p:txBody>
          <a:bodyPr/>
          <a:lstStyle/>
          <a:p>
            <a:fld id="{14BC54B8-A063-427E-852F-0DCEE2F7AD96}" type="datetime1">
              <a:rPr lang="zh-CN" altLang="en-US" smtClean="0"/>
              <a:t>2020/12/1</a:t>
            </a:fld>
            <a:endParaRPr lang="zh-CN" altLang="en-US"/>
          </a:p>
        </p:txBody>
      </p:sp>
      <p:sp>
        <p:nvSpPr>
          <p:cNvPr id="5" name="页脚占位符 4">
            <a:extLst>
              <a:ext uri="{FF2B5EF4-FFF2-40B4-BE49-F238E27FC236}">
                <a16:creationId xmlns:a16="http://schemas.microsoft.com/office/drawing/2014/main" id="{CEDF820C-0562-42FE-BAEB-28C1CAB562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C6FDA5-63DC-4302-B875-DA4591069BB9}"/>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67075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A9C68-B335-460F-9EBD-49A3149610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C671CE-EC51-48B5-9550-26F324AF41B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A849E67-840B-42CB-87E9-0FEB70BD8EF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397F817-6455-443F-AC1D-85546B57D51F}"/>
              </a:ext>
            </a:extLst>
          </p:cNvPr>
          <p:cNvSpPr>
            <a:spLocks noGrp="1"/>
          </p:cNvSpPr>
          <p:nvPr>
            <p:ph type="dt" sz="half" idx="10"/>
          </p:nvPr>
        </p:nvSpPr>
        <p:spPr/>
        <p:txBody>
          <a:bodyPr/>
          <a:lstStyle/>
          <a:p>
            <a:fld id="{BBFB79D5-8C0D-4958-A5CB-D8C6C9B1011A}" type="datetime1">
              <a:rPr lang="zh-CN" altLang="en-US" smtClean="0"/>
              <a:t>2020/12/1</a:t>
            </a:fld>
            <a:endParaRPr lang="zh-CN" altLang="en-US"/>
          </a:p>
        </p:txBody>
      </p:sp>
      <p:sp>
        <p:nvSpPr>
          <p:cNvPr id="6" name="页脚占位符 5">
            <a:extLst>
              <a:ext uri="{FF2B5EF4-FFF2-40B4-BE49-F238E27FC236}">
                <a16:creationId xmlns:a16="http://schemas.microsoft.com/office/drawing/2014/main" id="{30D10C68-B4B2-40A8-8D4D-98D7A3562E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B53EF4-31E0-441D-89BD-839CC3FEB85F}"/>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990355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0041A-6457-4191-BC14-3E3EDD9C337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A3BCBB-7EEC-4078-950D-5DA9F2BED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859B67-798C-47C9-BF3D-B6767129FEA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4CEA004-8A0F-4E17-8163-7EF16A447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BCC8335-1023-4943-A47C-555EC32D8E5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173B2B6-4686-4AC3-AF89-978AA198100A}"/>
              </a:ext>
            </a:extLst>
          </p:cNvPr>
          <p:cNvSpPr>
            <a:spLocks noGrp="1"/>
          </p:cNvSpPr>
          <p:nvPr>
            <p:ph type="dt" sz="half" idx="10"/>
          </p:nvPr>
        </p:nvSpPr>
        <p:spPr/>
        <p:txBody>
          <a:bodyPr/>
          <a:lstStyle/>
          <a:p>
            <a:fld id="{90B45924-BEB5-43B8-AC94-D8895C07086C}" type="datetime1">
              <a:rPr lang="zh-CN" altLang="en-US" smtClean="0"/>
              <a:t>2020/12/1</a:t>
            </a:fld>
            <a:endParaRPr lang="zh-CN" altLang="en-US"/>
          </a:p>
        </p:txBody>
      </p:sp>
      <p:sp>
        <p:nvSpPr>
          <p:cNvPr id="8" name="页脚占位符 7">
            <a:extLst>
              <a:ext uri="{FF2B5EF4-FFF2-40B4-BE49-F238E27FC236}">
                <a16:creationId xmlns:a16="http://schemas.microsoft.com/office/drawing/2014/main" id="{86B7E9E8-5A62-4544-A612-7CD3763AD55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894CCB7-8267-40BD-A36F-C919E6CFD028}"/>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2024942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08B3B-E7B5-4AB7-BD40-5A1D881A18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A05261-C54F-45AC-8ACF-16243945DF06}"/>
              </a:ext>
            </a:extLst>
          </p:cNvPr>
          <p:cNvSpPr>
            <a:spLocks noGrp="1"/>
          </p:cNvSpPr>
          <p:nvPr>
            <p:ph type="dt" sz="half" idx="10"/>
          </p:nvPr>
        </p:nvSpPr>
        <p:spPr/>
        <p:txBody>
          <a:bodyPr/>
          <a:lstStyle/>
          <a:p>
            <a:fld id="{FA7869A8-EC4C-4D17-AFE5-B3E3BCA9FD37}" type="datetime1">
              <a:rPr lang="zh-CN" altLang="en-US" smtClean="0"/>
              <a:t>2020/12/1</a:t>
            </a:fld>
            <a:endParaRPr lang="zh-CN" altLang="en-US"/>
          </a:p>
        </p:txBody>
      </p:sp>
      <p:sp>
        <p:nvSpPr>
          <p:cNvPr id="4" name="页脚占位符 3">
            <a:extLst>
              <a:ext uri="{FF2B5EF4-FFF2-40B4-BE49-F238E27FC236}">
                <a16:creationId xmlns:a16="http://schemas.microsoft.com/office/drawing/2014/main" id="{F240FF69-2ABC-434C-B94D-FC2C0D39C50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1012F0-094F-4550-A7D0-67D12344EB7E}"/>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286169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AFCD4E-BFD4-4B34-8F51-55C04C0F2211}"/>
              </a:ext>
            </a:extLst>
          </p:cNvPr>
          <p:cNvSpPr>
            <a:spLocks noGrp="1"/>
          </p:cNvSpPr>
          <p:nvPr>
            <p:ph type="dt" sz="half" idx="10"/>
          </p:nvPr>
        </p:nvSpPr>
        <p:spPr/>
        <p:txBody>
          <a:bodyPr/>
          <a:lstStyle/>
          <a:p>
            <a:fld id="{041760F9-8F39-4479-8C38-70A13A0049F7}" type="datetime1">
              <a:rPr lang="zh-CN" altLang="en-US" smtClean="0"/>
              <a:t>2020/12/1</a:t>
            </a:fld>
            <a:endParaRPr lang="zh-CN" altLang="en-US"/>
          </a:p>
        </p:txBody>
      </p:sp>
      <p:sp>
        <p:nvSpPr>
          <p:cNvPr id="3" name="页脚占位符 2">
            <a:extLst>
              <a:ext uri="{FF2B5EF4-FFF2-40B4-BE49-F238E27FC236}">
                <a16:creationId xmlns:a16="http://schemas.microsoft.com/office/drawing/2014/main" id="{D2008D35-B318-4489-9439-C91582FDD8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3269C1-D97A-4790-91F4-79BA607B471B}"/>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22100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9E478-C005-42C3-A006-47898B74FB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D4DF6C-2F96-47A7-9702-54E468D5A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B594C53-D7E3-47AC-8CB4-666B89D067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3026624-FAD0-4108-BB6D-716D66C9784E}"/>
              </a:ext>
            </a:extLst>
          </p:cNvPr>
          <p:cNvSpPr>
            <a:spLocks noGrp="1"/>
          </p:cNvSpPr>
          <p:nvPr>
            <p:ph type="dt" sz="half" idx="10"/>
          </p:nvPr>
        </p:nvSpPr>
        <p:spPr/>
        <p:txBody>
          <a:bodyPr/>
          <a:lstStyle/>
          <a:p>
            <a:fld id="{B97CE416-15CA-4DE4-9FDB-5519DF63FB5A}" type="datetime1">
              <a:rPr lang="zh-CN" altLang="en-US" smtClean="0"/>
              <a:t>2020/12/1</a:t>
            </a:fld>
            <a:endParaRPr lang="zh-CN" altLang="en-US"/>
          </a:p>
        </p:txBody>
      </p:sp>
      <p:sp>
        <p:nvSpPr>
          <p:cNvPr id="6" name="页脚占位符 5">
            <a:extLst>
              <a:ext uri="{FF2B5EF4-FFF2-40B4-BE49-F238E27FC236}">
                <a16:creationId xmlns:a16="http://schemas.microsoft.com/office/drawing/2014/main" id="{5B29EB9A-CE70-4C9B-B09A-2D7284FD33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17B03D-FA67-4A31-9D49-A6B8F1E6806C}"/>
              </a:ext>
            </a:extLst>
          </p:cNvPr>
          <p:cNvSpPr>
            <a:spLocks noGrp="1"/>
          </p:cNvSpPr>
          <p:nvPr>
            <p:ph type="sldNum" sz="quarter" idx="12"/>
          </p:nvPr>
        </p:nvSpPr>
        <p:spPr/>
        <p:txBody>
          <a:body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34006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BA7F97-B1A8-4F8D-A683-E452D5132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383A28D-D08B-4EA3-878B-048AB6BC5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14774B26-E328-48EE-A371-85C28A6DC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353E1-48F5-4373-83B5-82F1833CFC06}" type="datetime1">
              <a:rPr lang="zh-CN" altLang="en-US" smtClean="0"/>
              <a:t>2020/12/1</a:t>
            </a:fld>
            <a:endParaRPr lang="zh-CN" altLang="en-US"/>
          </a:p>
        </p:txBody>
      </p:sp>
      <p:sp>
        <p:nvSpPr>
          <p:cNvPr id="5" name="页脚占位符 4">
            <a:extLst>
              <a:ext uri="{FF2B5EF4-FFF2-40B4-BE49-F238E27FC236}">
                <a16:creationId xmlns:a16="http://schemas.microsoft.com/office/drawing/2014/main" id="{E46778E5-08B0-47F1-837A-16098C31B6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02826A4-C00B-4C4A-9890-B0D85883E8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1D492-AE8A-4C38-A46F-D034B97BEDC2}" type="slidenum">
              <a:rPr lang="zh-CN" altLang="en-US" smtClean="0"/>
              <a:t>‹#›</a:t>
            </a:fld>
            <a:endParaRPr lang="zh-CN" altLang="en-US"/>
          </a:p>
        </p:txBody>
      </p:sp>
    </p:spTree>
    <p:extLst>
      <p:ext uri="{BB962C8B-B14F-4D97-AF65-F5344CB8AC3E}">
        <p14:creationId xmlns:p14="http://schemas.microsoft.com/office/powerpoint/2010/main" val="1457351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b="1" kern="1200">
          <a:solidFill>
            <a:schemeClr val="accent1">
              <a:lumMod val="50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b="1"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l"/>
        <a:defRPr sz="2400" b="1"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p"/>
        <a:defRPr sz="2000" b="1"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714500" indent="-342900" algn="l" defTabSz="914400" rtl="0" eaLnBrk="1" latinLnBrk="0" hangingPunct="1">
        <a:lnSpc>
          <a:spcPct val="90000"/>
        </a:lnSpc>
        <a:spcBef>
          <a:spcPts val="500"/>
        </a:spcBef>
        <a:buFont typeface="Wingdings" panose="05000000000000000000" pitchFamily="2" charset="2"/>
        <a:buChar char="ü"/>
        <a:defRPr sz="1800" b="1"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tmp"/></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7" Type="http://schemas.openxmlformats.org/officeDocument/2006/relationships/image" Target="../media/image12.svg"/><Relationship Id="rId12"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50.png"/><Relationship Id="rId5" Type="http://schemas.openxmlformats.org/officeDocument/2006/relationships/image" Target="../media/image90.png"/><Relationship Id="rId15" Type="http://schemas.openxmlformats.org/officeDocument/2006/relationships/image" Target="../media/image16.svg"/><Relationship Id="rId10" Type="http://schemas.openxmlformats.org/officeDocument/2006/relationships/image" Target="../media/image14.png"/><Relationship Id="rId4" Type="http://schemas.openxmlformats.org/officeDocument/2006/relationships/image" Target="../media/image42.png"/><Relationship Id="rId9" Type="http://schemas.openxmlformats.org/officeDocument/2006/relationships/image" Target="../media/image14.sv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2B6687-D194-4FB1-A983-F24D68259F81}"/>
              </a:ext>
            </a:extLst>
          </p:cNvPr>
          <p:cNvSpPr>
            <a:spLocks noGrp="1"/>
          </p:cNvSpPr>
          <p:nvPr>
            <p:ph type="title"/>
          </p:nvPr>
        </p:nvSpPr>
        <p:spPr/>
        <p:txBody>
          <a:bodyPr/>
          <a:lstStyle/>
          <a:p>
            <a:r>
              <a:rPr lang="zh-CN" altLang="en-US" dirty="0"/>
              <a:t>问题构建</a:t>
            </a:r>
          </a:p>
        </p:txBody>
      </p:sp>
      <p:sp>
        <p:nvSpPr>
          <p:cNvPr id="5" name="内容占位符 4">
            <a:extLst>
              <a:ext uri="{FF2B5EF4-FFF2-40B4-BE49-F238E27FC236}">
                <a16:creationId xmlns:a16="http://schemas.microsoft.com/office/drawing/2014/main" id="{5DD5DDDC-63FF-4437-8280-072EEEE9ED5D}"/>
              </a:ext>
            </a:extLst>
          </p:cNvPr>
          <p:cNvSpPr>
            <a:spLocks noGrp="1"/>
          </p:cNvSpPr>
          <p:nvPr>
            <p:ph idx="1"/>
          </p:nvPr>
        </p:nvSpPr>
        <p:spPr/>
        <p:txBody>
          <a:bodyPr/>
          <a:lstStyle/>
          <a:p>
            <a:r>
              <a:rPr lang="zh-CN" altLang="en-US" dirty="0"/>
              <a:t>根据给定的数据集合空间，如何得到线路分布的推荐结果？</a:t>
            </a:r>
          </a:p>
        </p:txBody>
      </p:sp>
      <p:pic>
        <p:nvPicPr>
          <p:cNvPr id="7" name="图形 6">
            <a:extLst>
              <a:ext uri="{FF2B5EF4-FFF2-40B4-BE49-F238E27FC236}">
                <a16:creationId xmlns:a16="http://schemas.microsoft.com/office/drawing/2014/main" id="{ADFBB11E-EA97-4FC3-8058-4E40456177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9799" y="4371562"/>
            <a:ext cx="823031" cy="823031"/>
          </a:xfrm>
          <a:prstGeom prst="rect">
            <a:avLst/>
          </a:prstGeom>
        </p:spPr>
      </p:pic>
      <p:sp>
        <p:nvSpPr>
          <p:cNvPr id="14" name="文本框 13">
            <a:extLst>
              <a:ext uri="{FF2B5EF4-FFF2-40B4-BE49-F238E27FC236}">
                <a16:creationId xmlns:a16="http://schemas.microsoft.com/office/drawing/2014/main" id="{D116446D-3B7D-46E6-A092-2411B14C9C6F}"/>
              </a:ext>
            </a:extLst>
          </p:cNvPr>
          <p:cNvSpPr txBox="1"/>
          <p:nvPr/>
        </p:nvSpPr>
        <p:spPr>
          <a:xfrm>
            <a:off x="236268" y="5450862"/>
            <a:ext cx="3682016"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运单</a:t>
            </a:r>
            <a:r>
              <a:rPr kumimoji="0" lang="en-US" altLang="zh-CN" sz="18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ID</a:t>
            </a:r>
            <a:r>
              <a:rPr kumimoji="0" lang="zh-CN" altLang="en-US" sz="18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、类型、省、市、区、坐标、主节点、顺序</a:t>
            </a:r>
          </a:p>
        </p:txBody>
      </p:sp>
      <p:grpSp>
        <p:nvGrpSpPr>
          <p:cNvPr id="25" name="组合 24">
            <a:extLst>
              <a:ext uri="{FF2B5EF4-FFF2-40B4-BE49-F238E27FC236}">
                <a16:creationId xmlns:a16="http://schemas.microsoft.com/office/drawing/2014/main" id="{954B1417-C82A-4065-954D-1BAFED668C06}"/>
              </a:ext>
            </a:extLst>
          </p:cNvPr>
          <p:cNvGrpSpPr/>
          <p:nvPr/>
        </p:nvGrpSpPr>
        <p:grpSpPr>
          <a:xfrm>
            <a:off x="4029309" y="2580746"/>
            <a:ext cx="4133382" cy="4067769"/>
            <a:chOff x="3724636" y="2008592"/>
            <a:chExt cx="5209652" cy="5126954"/>
          </a:xfrm>
        </p:grpSpPr>
        <p:sp>
          <p:nvSpPr>
            <p:cNvPr id="26" name="空心弧 25">
              <a:extLst>
                <a:ext uri="{FF2B5EF4-FFF2-40B4-BE49-F238E27FC236}">
                  <a16:creationId xmlns:a16="http://schemas.microsoft.com/office/drawing/2014/main" id="{B0316012-58F0-44A1-9809-6B0BBAFBB18F}"/>
                </a:ext>
              </a:extLst>
            </p:cNvPr>
            <p:cNvSpPr/>
            <p:nvPr/>
          </p:nvSpPr>
          <p:spPr>
            <a:xfrm>
              <a:off x="4099205" y="2675031"/>
              <a:ext cx="4460515" cy="4460515"/>
            </a:xfrm>
            <a:prstGeom prst="blockArc">
              <a:avLst>
                <a:gd name="adj1" fmla="val 9000000"/>
                <a:gd name="adj2" fmla="val 16200000"/>
                <a:gd name="adj3" fmla="val 4637"/>
              </a:avLst>
            </a:prstGeom>
            <a:solidFill>
              <a:schemeClr val="accent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7" name="空心弧 26">
              <a:extLst>
                <a:ext uri="{FF2B5EF4-FFF2-40B4-BE49-F238E27FC236}">
                  <a16:creationId xmlns:a16="http://schemas.microsoft.com/office/drawing/2014/main" id="{B7B81D9D-BDEC-44CA-BC30-D351CBFD2436}"/>
                </a:ext>
              </a:extLst>
            </p:cNvPr>
            <p:cNvSpPr/>
            <p:nvPr/>
          </p:nvSpPr>
          <p:spPr>
            <a:xfrm>
              <a:off x="4099205" y="2675031"/>
              <a:ext cx="4460515" cy="4460515"/>
            </a:xfrm>
            <a:prstGeom prst="blockArc">
              <a:avLst>
                <a:gd name="adj1" fmla="val 1800000"/>
                <a:gd name="adj2" fmla="val 9000000"/>
                <a:gd name="adj3" fmla="val 4637"/>
              </a:avLst>
            </a:prstGeom>
            <a:solidFill>
              <a:schemeClr val="accent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空心弧 27">
              <a:extLst>
                <a:ext uri="{FF2B5EF4-FFF2-40B4-BE49-F238E27FC236}">
                  <a16:creationId xmlns:a16="http://schemas.microsoft.com/office/drawing/2014/main" id="{F3E995B7-89EA-42D8-BE59-9E13872C6E40}"/>
                </a:ext>
              </a:extLst>
            </p:cNvPr>
            <p:cNvSpPr/>
            <p:nvPr/>
          </p:nvSpPr>
          <p:spPr>
            <a:xfrm>
              <a:off x="4099205" y="2675031"/>
              <a:ext cx="4460515" cy="4460515"/>
            </a:xfrm>
            <a:prstGeom prst="blockArc">
              <a:avLst>
                <a:gd name="adj1" fmla="val 16200000"/>
                <a:gd name="adj2" fmla="val 1800000"/>
                <a:gd name="adj3" fmla="val 4637"/>
              </a:avLst>
            </a:prstGeom>
            <a:solidFill>
              <a:schemeClr val="accent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任意多边形: 形状 29">
              <a:extLst>
                <a:ext uri="{FF2B5EF4-FFF2-40B4-BE49-F238E27FC236}">
                  <a16:creationId xmlns:a16="http://schemas.microsoft.com/office/drawing/2014/main" id="{D55ECB7B-C1B0-4F1F-A7D3-346B2A158730}"/>
                </a:ext>
              </a:extLst>
            </p:cNvPr>
            <p:cNvSpPr/>
            <p:nvPr/>
          </p:nvSpPr>
          <p:spPr>
            <a:xfrm>
              <a:off x="5611317" y="2008592"/>
              <a:ext cx="1436290" cy="1436290"/>
            </a:xfrm>
            <a:custGeom>
              <a:avLst/>
              <a:gdLst>
                <a:gd name="connsiteX0" fmla="*/ 0 w 1436290"/>
                <a:gd name="connsiteY0" fmla="*/ 718145 h 1436290"/>
                <a:gd name="connsiteX1" fmla="*/ 718145 w 1436290"/>
                <a:gd name="connsiteY1" fmla="*/ 0 h 1436290"/>
                <a:gd name="connsiteX2" fmla="*/ 1436290 w 1436290"/>
                <a:gd name="connsiteY2" fmla="*/ 718145 h 1436290"/>
                <a:gd name="connsiteX3" fmla="*/ 718145 w 1436290"/>
                <a:gd name="connsiteY3" fmla="*/ 1436290 h 1436290"/>
                <a:gd name="connsiteX4" fmla="*/ 0 w 1436290"/>
                <a:gd name="connsiteY4" fmla="*/ 718145 h 143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290" h="1436290">
                  <a:moveTo>
                    <a:pt x="0" y="718145"/>
                  </a:moveTo>
                  <a:cubicBezTo>
                    <a:pt x="0" y="321524"/>
                    <a:pt x="321524" y="0"/>
                    <a:pt x="718145" y="0"/>
                  </a:cubicBezTo>
                  <a:cubicBezTo>
                    <a:pt x="1114766" y="0"/>
                    <a:pt x="1436290" y="321524"/>
                    <a:pt x="1436290" y="718145"/>
                  </a:cubicBezTo>
                  <a:cubicBezTo>
                    <a:pt x="1436290" y="1114766"/>
                    <a:pt x="1114766" y="1436290"/>
                    <a:pt x="718145" y="1436290"/>
                  </a:cubicBezTo>
                  <a:cubicBezTo>
                    <a:pt x="321524" y="1436290"/>
                    <a:pt x="0" y="1114766"/>
                    <a:pt x="0" y="718145"/>
                  </a:cubicBez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980" tIns="250980" rIns="250980" bIns="250980" numCol="1" spcCol="1270" anchor="ctr" anchorCtr="0">
              <a:noAutofit/>
            </a:bodyPr>
            <a:lstStyle/>
            <a:p>
              <a:pPr marL="0" marR="0" lvl="0" indent="0" algn="ctr" defTabSz="1422400" rtl="0" eaLnBrk="1" fontAlgn="auto" latinLnBrk="0" hangingPunct="1">
                <a:lnSpc>
                  <a:spcPct val="90000"/>
                </a:lnSpc>
                <a:spcBef>
                  <a:spcPct val="0"/>
                </a:spcBef>
                <a:spcAft>
                  <a:spcPct val="3500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任意多边形: 形状 30">
              <a:extLst>
                <a:ext uri="{FF2B5EF4-FFF2-40B4-BE49-F238E27FC236}">
                  <a16:creationId xmlns:a16="http://schemas.microsoft.com/office/drawing/2014/main" id="{FBDB04E8-FEE7-4F75-9FD0-B35F2722D5B8}"/>
                </a:ext>
              </a:extLst>
            </p:cNvPr>
            <p:cNvSpPr/>
            <p:nvPr/>
          </p:nvSpPr>
          <p:spPr>
            <a:xfrm>
              <a:off x="7497998" y="5276419"/>
              <a:ext cx="1436290" cy="1436290"/>
            </a:xfrm>
            <a:custGeom>
              <a:avLst/>
              <a:gdLst>
                <a:gd name="connsiteX0" fmla="*/ 0 w 1436290"/>
                <a:gd name="connsiteY0" fmla="*/ 718145 h 1436290"/>
                <a:gd name="connsiteX1" fmla="*/ 718145 w 1436290"/>
                <a:gd name="connsiteY1" fmla="*/ 0 h 1436290"/>
                <a:gd name="connsiteX2" fmla="*/ 1436290 w 1436290"/>
                <a:gd name="connsiteY2" fmla="*/ 718145 h 1436290"/>
                <a:gd name="connsiteX3" fmla="*/ 718145 w 1436290"/>
                <a:gd name="connsiteY3" fmla="*/ 1436290 h 1436290"/>
                <a:gd name="connsiteX4" fmla="*/ 0 w 1436290"/>
                <a:gd name="connsiteY4" fmla="*/ 718145 h 143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290" h="1436290">
                  <a:moveTo>
                    <a:pt x="0" y="718145"/>
                  </a:moveTo>
                  <a:cubicBezTo>
                    <a:pt x="0" y="321524"/>
                    <a:pt x="321524" y="0"/>
                    <a:pt x="718145" y="0"/>
                  </a:cubicBezTo>
                  <a:cubicBezTo>
                    <a:pt x="1114766" y="0"/>
                    <a:pt x="1436290" y="321524"/>
                    <a:pt x="1436290" y="718145"/>
                  </a:cubicBezTo>
                  <a:cubicBezTo>
                    <a:pt x="1436290" y="1114766"/>
                    <a:pt x="1114766" y="1436290"/>
                    <a:pt x="718145" y="1436290"/>
                  </a:cubicBezTo>
                  <a:cubicBezTo>
                    <a:pt x="321524" y="1436290"/>
                    <a:pt x="0" y="1114766"/>
                    <a:pt x="0" y="718145"/>
                  </a:cubicBez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980" tIns="250980" rIns="250980" bIns="250980" numCol="1" spcCol="1270" anchor="ctr" anchorCtr="0">
              <a:noAutofit/>
            </a:bodyPr>
            <a:lstStyle/>
            <a:p>
              <a:pPr marL="0" marR="0" lvl="0" indent="0" algn="ctr" defTabSz="1422400" rtl="0" eaLnBrk="1" fontAlgn="auto" latinLnBrk="0" hangingPunct="1">
                <a:lnSpc>
                  <a:spcPct val="90000"/>
                </a:lnSpc>
                <a:spcBef>
                  <a:spcPct val="0"/>
                </a:spcBef>
                <a:spcAft>
                  <a:spcPct val="3500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任意多边形: 形状 31">
              <a:extLst>
                <a:ext uri="{FF2B5EF4-FFF2-40B4-BE49-F238E27FC236}">
                  <a16:creationId xmlns:a16="http://schemas.microsoft.com/office/drawing/2014/main" id="{05AA8794-EEA1-4B6D-AD84-798A5E96378F}"/>
                </a:ext>
              </a:extLst>
            </p:cNvPr>
            <p:cNvSpPr/>
            <p:nvPr/>
          </p:nvSpPr>
          <p:spPr>
            <a:xfrm>
              <a:off x="3724636" y="5276419"/>
              <a:ext cx="1436290" cy="1436290"/>
            </a:xfrm>
            <a:custGeom>
              <a:avLst/>
              <a:gdLst>
                <a:gd name="connsiteX0" fmla="*/ 0 w 1436290"/>
                <a:gd name="connsiteY0" fmla="*/ 718145 h 1436290"/>
                <a:gd name="connsiteX1" fmla="*/ 718145 w 1436290"/>
                <a:gd name="connsiteY1" fmla="*/ 0 h 1436290"/>
                <a:gd name="connsiteX2" fmla="*/ 1436290 w 1436290"/>
                <a:gd name="connsiteY2" fmla="*/ 718145 h 1436290"/>
                <a:gd name="connsiteX3" fmla="*/ 718145 w 1436290"/>
                <a:gd name="connsiteY3" fmla="*/ 1436290 h 1436290"/>
                <a:gd name="connsiteX4" fmla="*/ 0 w 1436290"/>
                <a:gd name="connsiteY4" fmla="*/ 718145 h 143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290" h="1436290">
                  <a:moveTo>
                    <a:pt x="0" y="718145"/>
                  </a:moveTo>
                  <a:cubicBezTo>
                    <a:pt x="0" y="321524"/>
                    <a:pt x="321524" y="0"/>
                    <a:pt x="718145" y="0"/>
                  </a:cubicBezTo>
                  <a:cubicBezTo>
                    <a:pt x="1114766" y="0"/>
                    <a:pt x="1436290" y="321524"/>
                    <a:pt x="1436290" y="718145"/>
                  </a:cubicBezTo>
                  <a:cubicBezTo>
                    <a:pt x="1436290" y="1114766"/>
                    <a:pt x="1114766" y="1436290"/>
                    <a:pt x="718145" y="1436290"/>
                  </a:cubicBezTo>
                  <a:cubicBezTo>
                    <a:pt x="321524" y="1436290"/>
                    <a:pt x="0" y="1114766"/>
                    <a:pt x="0" y="718145"/>
                  </a:cubicBez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980" tIns="250980" rIns="250980" bIns="250980" numCol="1" spcCol="1270" anchor="ctr" anchorCtr="0">
              <a:noAutofit/>
            </a:bodyPr>
            <a:lstStyle/>
            <a:p>
              <a:pPr marL="0" marR="0" lvl="0" indent="0" algn="ctr" defTabSz="1422400" rtl="0" eaLnBrk="1" fontAlgn="auto" latinLnBrk="0" hangingPunct="1">
                <a:lnSpc>
                  <a:spcPct val="90000"/>
                </a:lnSpc>
                <a:spcBef>
                  <a:spcPct val="0"/>
                </a:spcBef>
                <a:spcAft>
                  <a:spcPct val="35000"/>
                </a:spcAft>
                <a:buClrTx/>
                <a:buSzTx/>
                <a:buFontTx/>
                <a:buNone/>
                <a:tabLst/>
                <a:defRPr/>
              </a:pPr>
              <a:endParaRPr kumimoji="0" lang="zh-CN" altLang="en-US"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33" name="文本框 32">
            <a:extLst>
              <a:ext uri="{FF2B5EF4-FFF2-40B4-BE49-F238E27FC236}">
                <a16:creationId xmlns:a16="http://schemas.microsoft.com/office/drawing/2014/main" id="{E12B3FD4-8C64-422E-B059-1A99CE73725C}"/>
              </a:ext>
            </a:extLst>
          </p:cNvPr>
          <p:cNvSpPr txBox="1"/>
          <p:nvPr/>
        </p:nvSpPr>
        <p:spPr>
          <a:xfrm>
            <a:off x="5771180" y="2782111"/>
            <a:ext cx="69546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运单数据</a:t>
            </a:r>
          </a:p>
        </p:txBody>
      </p:sp>
      <p:sp>
        <p:nvSpPr>
          <p:cNvPr id="34" name="文本框 33">
            <a:extLst>
              <a:ext uri="{FF2B5EF4-FFF2-40B4-BE49-F238E27FC236}">
                <a16:creationId xmlns:a16="http://schemas.microsoft.com/office/drawing/2014/main" id="{956F49BA-FF68-4AD1-8D3F-A141AB22AEA7}"/>
              </a:ext>
            </a:extLst>
          </p:cNvPr>
          <p:cNvSpPr txBox="1"/>
          <p:nvPr/>
        </p:nvSpPr>
        <p:spPr>
          <a:xfrm>
            <a:off x="7245176" y="5389307"/>
            <a:ext cx="69546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车辆数据</a:t>
            </a:r>
          </a:p>
        </p:txBody>
      </p:sp>
      <p:sp>
        <p:nvSpPr>
          <p:cNvPr id="35" name="文本框 34">
            <a:extLst>
              <a:ext uri="{FF2B5EF4-FFF2-40B4-BE49-F238E27FC236}">
                <a16:creationId xmlns:a16="http://schemas.microsoft.com/office/drawing/2014/main" id="{DE647937-A788-40E5-9A2F-6B69789AFEB7}"/>
              </a:ext>
            </a:extLst>
          </p:cNvPr>
          <p:cNvSpPr txBox="1"/>
          <p:nvPr/>
        </p:nvSpPr>
        <p:spPr>
          <a:xfrm>
            <a:off x="4251359" y="5389307"/>
            <a:ext cx="69546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地址数据</a:t>
            </a:r>
          </a:p>
        </p:txBody>
      </p:sp>
      <p:sp>
        <p:nvSpPr>
          <p:cNvPr id="37" name="文本框 36">
            <a:extLst>
              <a:ext uri="{FF2B5EF4-FFF2-40B4-BE49-F238E27FC236}">
                <a16:creationId xmlns:a16="http://schemas.microsoft.com/office/drawing/2014/main" id="{12C973C5-C313-4F44-92B6-EC17D7BE425A}"/>
              </a:ext>
            </a:extLst>
          </p:cNvPr>
          <p:cNvSpPr txBox="1"/>
          <p:nvPr/>
        </p:nvSpPr>
        <p:spPr>
          <a:xfrm>
            <a:off x="5703847" y="4757794"/>
            <a:ext cx="193781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数据空间</a:t>
            </a:r>
          </a:p>
        </p:txBody>
      </p:sp>
      <p:sp>
        <p:nvSpPr>
          <p:cNvPr id="38" name="文本框 37">
            <a:extLst>
              <a:ext uri="{FF2B5EF4-FFF2-40B4-BE49-F238E27FC236}">
                <a16:creationId xmlns:a16="http://schemas.microsoft.com/office/drawing/2014/main" id="{523373DE-3EB0-4EF8-A1E5-6D67967B9D45}"/>
              </a:ext>
            </a:extLst>
          </p:cNvPr>
          <p:cNvSpPr txBox="1"/>
          <p:nvPr/>
        </p:nvSpPr>
        <p:spPr>
          <a:xfrm>
            <a:off x="5168874" y="3691362"/>
            <a:ext cx="207630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9000+</a:t>
            </a:r>
            <a:endParaRPr kumimoji="0" lang="zh-CN" altLang="en-US"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899D017E-5514-4445-9096-A30510F5A6B5}"/>
              </a:ext>
            </a:extLst>
          </p:cNvPr>
          <p:cNvSpPr txBox="1"/>
          <p:nvPr/>
        </p:nvSpPr>
        <p:spPr>
          <a:xfrm>
            <a:off x="6836627" y="6340423"/>
            <a:ext cx="193781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3000+</a:t>
            </a:r>
            <a:endParaRPr kumimoji="0" lang="zh-CN" altLang="en-US"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40" name="文本框 39">
            <a:extLst>
              <a:ext uri="{FF2B5EF4-FFF2-40B4-BE49-F238E27FC236}">
                <a16:creationId xmlns:a16="http://schemas.microsoft.com/office/drawing/2014/main" id="{C82BECD8-6B76-4A52-BFFC-3C0B09775CB1}"/>
              </a:ext>
            </a:extLst>
          </p:cNvPr>
          <p:cNvSpPr txBox="1"/>
          <p:nvPr/>
        </p:nvSpPr>
        <p:spPr>
          <a:xfrm>
            <a:off x="3417559" y="6340423"/>
            <a:ext cx="193781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20000+</a:t>
            </a:r>
            <a:endParaRPr kumimoji="0" lang="zh-CN" altLang="en-US"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41" name="文本框 40">
            <a:extLst>
              <a:ext uri="{FF2B5EF4-FFF2-40B4-BE49-F238E27FC236}">
                <a16:creationId xmlns:a16="http://schemas.microsoft.com/office/drawing/2014/main" id="{FDCDD5A1-F5B2-4C84-B34D-EA6B6CBF7875}"/>
              </a:ext>
            </a:extLst>
          </p:cNvPr>
          <p:cNvSpPr txBox="1"/>
          <p:nvPr/>
        </p:nvSpPr>
        <p:spPr>
          <a:xfrm>
            <a:off x="1256781" y="2723767"/>
            <a:ext cx="4322280"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运单</a:t>
            </a:r>
            <a:r>
              <a:rPr kumimoji="0" lang="en-US" altLang="zh-CN" sz="18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ID</a:t>
            </a:r>
            <a:r>
              <a:rPr kumimoji="0" lang="zh-CN" altLang="en-US" sz="18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、要求提货时间、要求到货时间、总方数、总吨位、承运车辆</a:t>
            </a:r>
          </a:p>
        </p:txBody>
      </p:sp>
      <p:sp>
        <p:nvSpPr>
          <p:cNvPr id="42" name="文本框 41">
            <a:extLst>
              <a:ext uri="{FF2B5EF4-FFF2-40B4-BE49-F238E27FC236}">
                <a16:creationId xmlns:a16="http://schemas.microsoft.com/office/drawing/2014/main" id="{51CF0152-5798-4639-BC8A-4ADF32A6B4D9}"/>
              </a:ext>
            </a:extLst>
          </p:cNvPr>
          <p:cNvSpPr txBox="1"/>
          <p:nvPr/>
        </p:nvSpPr>
        <p:spPr>
          <a:xfrm>
            <a:off x="8219060" y="5912527"/>
            <a:ext cx="3539010"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编号、车牌、车长、车型、最大吨数、最大方数</a:t>
            </a:r>
          </a:p>
        </p:txBody>
      </p:sp>
      <p:grpSp>
        <p:nvGrpSpPr>
          <p:cNvPr id="45" name="组合 44">
            <a:extLst>
              <a:ext uri="{FF2B5EF4-FFF2-40B4-BE49-F238E27FC236}">
                <a16:creationId xmlns:a16="http://schemas.microsoft.com/office/drawing/2014/main" id="{E86FE5E0-5B28-4328-A17B-5390A7FE3E09}"/>
              </a:ext>
            </a:extLst>
          </p:cNvPr>
          <p:cNvGrpSpPr/>
          <p:nvPr/>
        </p:nvGrpSpPr>
        <p:grpSpPr>
          <a:xfrm>
            <a:off x="7129869" y="2481942"/>
            <a:ext cx="4991794" cy="1038226"/>
            <a:chOff x="7480428" y="3879926"/>
            <a:chExt cx="4991794" cy="1038226"/>
          </a:xfrm>
        </p:grpSpPr>
        <p:pic>
          <p:nvPicPr>
            <p:cNvPr id="43" name="图片 42">
              <a:extLst>
                <a:ext uri="{FF2B5EF4-FFF2-40B4-BE49-F238E27FC236}">
                  <a16:creationId xmlns:a16="http://schemas.microsoft.com/office/drawing/2014/main" id="{76A0CEBB-38ED-4148-B918-AB3EB5BD89CC}"/>
                </a:ext>
              </a:extLst>
            </p:cNvPr>
            <p:cNvPicPr>
              <a:picLocks noChangeAspect="1"/>
            </p:cNvPicPr>
            <p:nvPr/>
          </p:nvPicPr>
          <p:blipFill>
            <a:blip r:embed="rId5"/>
            <a:stretch>
              <a:fillRect/>
            </a:stretch>
          </p:blipFill>
          <p:spPr>
            <a:xfrm>
              <a:off x="7552966" y="3920782"/>
              <a:ext cx="4919256" cy="975696"/>
            </a:xfrm>
            <a:prstGeom prst="rect">
              <a:avLst/>
            </a:prstGeom>
          </p:spPr>
        </p:pic>
        <p:sp>
          <p:nvSpPr>
            <p:cNvPr id="44" name="对话气泡: 矩形 43">
              <a:extLst>
                <a:ext uri="{FF2B5EF4-FFF2-40B4-BE49-F238E27FC236}">
                  <a16:creationId xmlns:a16="http://schemas.microsoft.com/office/drawing/2014/main" id="{08C19F0A-5689-4D90-B32E-247296085BCE}"/>
                </a:ext>
              </a:extLst>
            </p:cNvPr>
            <p:cNvSpPr/>
            <p:nvPr/>
          </p:nvSpPr>
          <p:spPr>
            <a:xfrm>
              <a:off x="7480428" y="3879926"/>
              <a:ext cx="4919256" cy="1038226"/>
            </a:xfrm>
            <a:prstGeom prst="wedgeRectCallout">
              <a:avLst>
                <a:gd name="adj1" fmla="val -59117"/>
                <a:gd name="adj2" fmla="val -710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48" name="组合 47">
            <a:extLst>
              <a:ext uri="{FF2B5EF4-FFF2-40B4-BE49-F238E27FC236}">
                <a16:creationId xmlns:a16="http://schemas.microsoft.com/office/drawing/2014/main" id="{3FEBA35B-D175-46D0-A1AA-A8206AAC3BFF}"/>
              </a:ext>
            </a:extLst>
          </p:cNvPr>
          <p:cNvGrpSpPr/>
          <p:nvPr/>
        </p:nvGrpSpPr>
        <p:grpSpPr>
          <a:xfrm>
            <a:off x="175776" y="3826451"/>
            <a:ext cx="4027001" cy="988723"/>
            <a:chOff x="487370" y="3870558"/>
            <a:chExt cx="3367007" cy="826679"/>
          </a:xfrm>
        </p:grpSpPr>
        <p:pic>
          <p:nvPicPr>
            <p:cNvPr id="46" name="图片 45">
              <a:extLst>
                <a:ext uri="{FF2B5EF4-FFF2-40B4-BE49-F238E27FC236}">
                  <a16:creationId xmlns:a16="http://schemas.microsoft.com/office/drawing/2014/main" id="{E4D5F4D6-E157-43BB-923A-BC19886A8A3B}"/>
                </a:ext>
              </a:extLst>
            </p:cNvPr>
            <p:cNvPicPr>
              <a:picLocks noChangeAspect="1"/>
            </p:cNvPicPr>
            <p:nvPr/>
          </p:nvPicPr>
          <p:blipFill>
            <a:blip r:embed="rId6"/>
            <a:stretch>
              <a:fillRect/>
            </a:stretch>
          </p:blipFill>
          <p:spPr>
            <a:xfrm>
              <a:off x="654165" y="3883387"/>
              <a:ext cx="3185238" cy="787014"/>
            </a:xfrm>
            <a:prstGeom prst="rect">
              <a:avLst/>
            </a:prstGeom>
          </p:spPr>
        </p:pic>
        <p:sp>
          <p:nvSpPr>
            <p:cNvPr id="47" name="对话气泡: 矩形 46">
              <a:extLst>
                <a:ext uri="{FF2B5EF4-FFF2-40B4-BE49-F238E27FC236}">
                  <a16:creationId xmlns:a16="http://schemas.microsoft.com/office/drawing/2014/main" id="{1EF1CC8F-9844-47E8-BFDB-28D6570128B5}"/>
                </a:ext>
              </a:extLst>
            </p:cNvPr>
            <p:cNvSpPr/>
            <p:nvPr/>
          </p:nvSpPr>
          <p:spPr>
            <a:xfrm>
              <a:off x="487370" y="3870558"/>
              <a:ext cx="3367007" cy="826679"/>
            </a:xfrm>
            <a:prstGeom prst="wedgeRectCallout">
              <a:avLst>
                <a:gd name="adj1" fmla="val 45308"/>
                <a:gd name="adj2" fmla="val 112482"/>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51" name="组合 50">
            <a:extLst>
              <a:ext uri="{FF2B5EF4-FFF2-40B4-BE49-F238E27FC236}">
                <a16:creationId xmlns:a16="http://schemas.microsoft.com/office/drawing/2014/main" id="{0003D95D-FB0A-40C6-87F1-1236332C3720}"/>
              </a:ext>
            </a:extLst>
          </p:cNvPr>
          <p:cNvGrpSpPr/>
          <p:nvPr/>
        </p:nvGrpSpPr>
        <p:grpSpPr>
          <a:xfrm>
            <a:off x="8376637" y="4486506"/>
            <a:ext cx="3274349" cy="1103868"/>
            <a:chOff x="7799123" y="2323685"/>
            <a:chExt cx="3274349" cy="1103868"/>
          </a:xfrm>
        </p:grpSpPr>
        <p:sp>
          <p:nvSpPr>
            <p:cNvPr id="49" name="对话气泡: 矩形 48">
              <a:extLst>
                <a:ext uri="{FF2B5EF4-FFF2-40B4-BE49-F238E27FC236}">
                  <a16:creationId xmlns:a16="http://schemas.microsoft.com/office/drawing/2014/main" id="{559F9D8C-C400-4C43-8822-CF85C815BFEA}"/>
                </a:ext>
              </a:extLst>
            </p:cNvPr>
            <p:cNvSpPr/>
            <p:nvPr/>
          </p:nvSpPr>
          <p:spPr>
            <a:xfrm>
              <a:off x="7799123" y="2323685"/>
              <a:ext cx="3274349" cy="1103868"/>
            </a:xfrm>
            <a:prstGeom prst="wedgeRectCallout">
              <a:avLst>
                <a:gd name="adj1" fmla="val -56317"/>
                <a:gd name="adj2" fmla="val 48111"/>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50" name="图片 49">
              <a:extLst>
                <a:ext uri="{FF2B5EF4-FFF2-40B4-BE49-F238E27FC236}">
                  <a16:creationId xmlns:a16="http://schemas.microsoft.com/office/drawing/2014/main" id="{4C40FFBF-913D-4EE0-AF77-AD34A9C04CCD}"/>
                </a:ext>
              </a:extLst>
            </p:cNvPr>
            <p:cNvPicPr>
              <a:picLocks noChangeAspect="1"/>
            </p:cNvPicPr>
            <p:nvPr/>
          </p:nvPicPr>
          <p:blipFill>
            <a:blip r:embed="rId7"/>
            <a:stretch>
              <a:fillRect/>
            </a:stretch>
          </p:blipFill>
          <p:spPr>
            <a:xfrm>
              <a:off x="8130247" y="2389328"/>
              <a:ext cx="2943225" cy="1038225"/>
            </a:xfrm>
            <a:prstGeom prst="rect">
              <a:avLst/>
            </a:prstGeom>
          </p:spPr>
        </p:pic>
      </p:grpSp>
      <p:sp>
        <p:nvSpPr>
          <p:cNvPr id="2" name="灯片编号占位符 1">
            <a:extLst>
              <a:ext uri="{FF2B5EF4-FFF2-40B4-BE49-F238E27FC236}">
                <a16:creationId xmlns:a16="http://schemas.microsoft.com/office/drawing/2014/main" id="{28FD7462-DEEB-439D-8BAB-A790346BE7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01D492-AE8A-4C38-A46F-D034B97BEDC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2357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50EE8-A5FC-468E-8A3A-E6C19113F4FD}"/>
              </a:ext>
            </a:extLst>
          </p:cNvPr>
          <p:cNvSpPr>
            <a:spLocks noGrp="1"/>
          </p:cNvSpPr>
          <p:nvPr>
            <p:ph type="title"/>
          </p:nvPr>
        </p:nvSpPr>
        <p:spPr/>
        <p:txBody>
          <a:bodyPr/>
          <a:lstStyle/>
          <a:p>
            <a:r>
              <a:rPr lang="zh-CN" altLang="en-US" dirty="0"/>
              <a:t>模型求解</a:t>
            </a:r>
            <a:r>
              <a:rPr lang="en-US" altLang="zh-CN" sz="4000" dirty="0"/>
              <a:t>——</a:t>
            </a:r>
            <a:r>
              <a:rPr lang="zh-CN" altLang="en-US" sz="4000" dirty="0"/>
              <a:t>例子</a:t>
            </a:r>
            <a:endParaRPr lang="zh-CN" altLang="en-US" dirty="0"/>
          </a:p>
        </p:txBody>
      </p:sp>
      <p:sp>
        <p:nvSpPr>
          <p:cNvPr id="3" name="内容占位符 2">
            <a:extLst>
              <a:ext uri="{FF2B5EF4-FFF2-40B4-BE49-F238E27FC236}">
                <a16:creationId xmlns:a16="http://schemas.microsoft.com/office/drawing/2014/main" id="{43F2CEBF-AB69-4C3E-BF22-E02B0F3D2DE8}"/>
              </a:ext>
            </a:extLst>
          </p:cNvPr>
          <p:cNvSpPr>
            <a:spLocks noGrp="1"/>
          </p:cNvSpPr>
          <p:nvPr>
            <p:ph idx="1"/>
          </p:nvPr>
        </p:nvSpPr>
        <p:spPr/>
        <p:txBody>
          <a:bodyPr/>
          <a:lstStyle/>
          <a:p>
            <a:r>
              <a:rPr lang="zh-CN" altLang="en-US" dirty="0"/>
              <a:t>如何根据订单的需求向司机推荐线路？</a:t>
            </a:r>
          </a:p>
          <a:p>
            <a:pPr lvl="1"/>
            <a:r>
              <a:rPr lang="zh-CN" altLang="en-US" dirty="0"/>
              <a:t>例子：客户</a:t>
            </a:r>
            <a:r>
              <a:rPr lang="en-US" altLang="zh-CN" dirty="0"/>
              <a:t>A</a:t>
            </a:r>
            <a:r>
              <a:rPr lang="zh-CN" altLang="en-US" dirty="0"/>
              <a:t>运单需求：咸阳提货，西安卸货</a:t>
            </a:r>
            <a:r>
              <a:rPr lang="en-US" altLang="zh-CN" dirty="0"/>
              <a:t>20</a:t>
            </a:r>
            <a:r>
              <a:rPr lang="zh-CN" altLang="en-US" dirty="0"/>
              <a:t>吨、西宁卸货</a:t>
            </a:r>
            <a:r>
              <a:rPr lang="en-US" altLang="zh-CN" dirty="0"/>
              <a:t>40</a:t>
            </a:r>
            <a:r>
              <a:rPr lang="zh-CN" altLang="en-US" dirty="0"/>
              <a:t>吨、安康卸货</a:t>
            </a:r>
            <a:r>
              <a:rPr lang="en-US" altLang="zh-CN" dirty="0"/>
              <a:t>60</a:t>
            </a:r>
            <a:r>
              <a:rPr lang="zh-CN" altLang="en-US" dirty="0"/>
              <a:t>吨</a:t>
            </a:r>
          </a:p>
        </p:txBody>
      </p:sp>
      <p:grpSp>
        <p:nvGrpSpPr>
          <p:cNvPr id="15" name="组合 14">
            <a:extLst>
              <a:ext uri="{FF2B5EF4-FFF2-40B4-BE49-F238E27FC236}">
                <a16:creationId xmlns:a16="http://schemas.microsoft.com/office/drawing/2014/main" id="{A29D2C37-7F6E-408D-9363-37DCD802BF2A}"/>
              </a:ext>
            </a:extLst>
          </p:cNvPr>
          <p:cNvGrpSpPr/>
          <p:nvPr/>
        </p:nvGrpSpPr>
        <p:grpSpPr>
          <a:xfrm>
            <a:off x="625130" y="2974777"/>
            <a:ext cx="5301210" cy="1860541"/>
            <a:chOff x="2888429" y="3076745"/>
            <a:chExt cx="5301210" cy="1860541"/>
          </a:xfrm>
        </p:grpSpPr>
        <p:sp>
          <p:nvSpPr>
            <p:cNvPr id="16" name="矩形: 圆角 20">
              <a:extLst>
                <a:ext uri="{FF2B5EF4-FFF2-40B4-BE49-F238E27FC236}">
                  <a16:creationId xmlns:a16="http://schemas.microsoft.com/office/drawing/2014/main" id="{AA5E22C0-61E5-4ADB-9DD7-F2F2B36D7C0C}"/>
                </a:ext>
              </a:extLst>
            </p:cNvPr>
            <p:cNvSpPr/>
            <p:nvPr/>
          </p:nvSpPr>
          <p:spPr>
            <a:xfrm>
              <a:off x="2888429" y="3076745"/>
              <a:ext cx="5301210" cy="1860541"/>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文本框 16">
              <a:extLst>
                <a:ext uri="{FF2B5EF4-FFF2-40B4-BE49-F238E27FC236}">
                  <a16:creationId xmlns:a16="http://schemas.microsoft.com/office/drawing/2014/main" id="{D03ADD4F-10E6-40DF-8E79-94C58559DC13}"/>
                </a:ext>
              </a:extLst>
            </p:cNvPr>
            <p:cNvSpPr txBox="1"/>
            <p:nvPr/>
          </p:nvSpPr>
          <p:spPr>
            <a:xfrm>
              <a:off x="3330207" y="3175377"/>
              <a:ext cx="458057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a:t>
              </a: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步 算法推荐路线</a:t>
              </a:r>
            </a:p>
          </p:txBody>
        </p:sp>
      </p:grpSp>
      <p:grpSp>
        <p:nvGrpSpPr>
          <p:cNvPr id="18" name="组合 17">
            <a:extLst>
              <a:ext uri="{FF2B5EF4-FFF2-40B4-BE49-F238E27FC236}">
                <a16:creationId xmlns:a16="http://schemas.microsoft.com/office/drawing/2014/main" id="{024D34BD-6198-4484-8865-1A933CA7F6BC}"/>
              </a:ext>
            </a:extLst>
          </p:cNvPr>
          <p:cNvGrpSpPr/>
          <p:nvPr/>
        </p:nvGrpSpPr>
        <p:grpSpPr>
          <a:xfrm>
            <a:off x="625130" y="3520860"/>
            <a:ext cx="5301210" cy="3128515"/>
            <a:chOff x="9058607" y="2318858"/>
            <a:chExt cx="2262614" cy="2876531"/>
          </a:xfrm>
          <a:solidFill>
            <a:schemeClr val="bg1"/>
          </a:solidFill>
        </p:grpSpPr>
        <p:sp>
          <p:nvSpPr>
            <p:cNvPr id="19" name="矩形: 圆角 36">
              <a:extLst>
                <a:ext uri="{FF2B5EF4-FFF2-40B4-BE49-F238E27FC236}">
                  <a16:creationId xmlns:a16="http://schemas.microsoft.com/office/drawing/2014/main" id="{62893998-D42E-4314-81FE-031B74847C17}"/>
                </a:ext>
              </a:extLst>
            </p:cNvPr>
            <p:cNvSpPr/>
            <p:nvPr/>
          </p:nvSpPr>
          <p:spPr>
            <a:xfrm>
              <a:off x="9058607" y="2318858"/>
              <a:ext cx="2262614" cy="2876531"/>
            </a:xfrm>
            <a:prstGeom prst="rect">
              <a:avLst/>
            </a:prstGeom>
            <a:grpFill/>
            <a:ln>
              <a:solidFill>
                <a:srgbClr val="203864"/>
              </a:solid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0" name="矩形: 圆角 14">
              <a:extLst>
                <a:ext uri="{FF2B5EF4-FFF2-40B4-BE49-F238E27FC236}">
                  <a16:creationId xmlns:a16="http://schemas.microsoft.com/office/drawing/2014/main" id="{9F4078A9-1B91-4ACC-9B85-E7DCD0C4B259}"/>
                </a:ext>
              </a:extLst>
            </p:cNvPr>
            <p:cNvSpPr txBox="1"/>
            <p:nvPr/>
          </p:nvSpPr>
          <p:spPr>
            <a:xfrm>
              <a:off x="9124877" y="2385128"/>
              <a:ext cx="2130074" cy="2743991"/>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99568" rIns="99568" bIns="99568" numCol="1" spcCol="1270" anchor="t" anchorCtr="0">
              <a:noAutofit/>
            </a:bodyPr>
            <a:lstStyle/>
            <a:p>
              <a:pPr marL="114300" marR="0" lvl="1" indent="-114300" algn="l" defTabSz="622300" rtl="0" eaLnBrk="1" fontAlgn="auto" latinLnBrk="0" hangingPunct="1">
                <a:lnSpc>
                  <a:spcPct val="120000"/>
                </a:lnSpc>
                <a:spcBef>
                  <a:spcPct val="0"/>
                </a:spcBef>
                <a:spcAft>
                  <a:spcPct val="15000"/>
                </a:spcAft>
                <a:buClrTx/>
                <a:buSzTx/>
                <a:buFontTx/>
                <a:buChar char="•"/>
                <a:tabLst/>
                <a:defRPr/>
              </a:pPr>
              <a:r>
                <a:rPr kumimoji="0" lang="zh-CN" altLang="en-US"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路线</a:t>
              </a:r>
              <a:r>
                <a:rPr kumimoji="0" lang="en-US" altLang="zh-CN"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2</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：陕西咸阳（提货）</a:t>
              </a:r>
              <a:r>
                <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陕西西安（卸货）</a:t>
              </a:r>
              <a:r>
                <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陕西安康（卸货）</a:t>
              </a:r>
              <a:r>
                <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青海西宁（卸货）</a:t>
              </a:r>
              <a:endPar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endParaRPr>
            </a:p>
            <a:p>
              <a:pPr marL="114300" marR="0" lvl="1" indent="-114300" algn="l" defTabSz="622300" rtl="0" eaLnBrk="1" fontAlgn="auto" latinLnBrk="0" hangingPunct="1">
                <a:lnSpc>
                  <a:spcPct val="120000"/>
                </a:lnSpc>
                <a:spcBef>
                  <a:spcPct val="0"/>
                </a:spcBef>
                <a:spcAft>
                  <a:spcPct val="15000"/>
                </a:spcAft>
                <a:buClrTx/>
                <a:buSzTx/>
                <a:buFontTx/>
                <a:buChar char="•"/>
                <a:tabLst/>
                <a:defRPr/>
              </a:pP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近似长度：</a:t>
              </a:r>
              <a:r>
                <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1144 km</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重量长度积：</a:t>
              </a:r>
              <a:r>
                <a:rPr kumimoji="0" lang="en-US" altLang="zh-CN"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58201.5</a:t>
              </a:r>
            </a:p>
            <a:p>
              <a:pPr marL="114300" marR="0" lvl="1" indent="-114300" algn="l" defTabSz="622300" rtl="0" eaLnBrk="1" fontAlgn="auto" latinLnBrk="0" hangingPunct="1">
                <a:lnSpc>
                  <a:spcPct val="120000"/>
                </a:lnSpc>
                <a:spcBef>
                  <a:spcPct val="0"/>
                </a:spcBef>
                <a:spcAft>
                  <a:spcPct val="15000"/>
                </a:spcAft>
                <a:buClrTx/>
                <a:buSzTx/>
                <a:buFontTx/>
                <a:buChar char="•"/>
                <a:tabLst/>
                <a:defRPr/>
              </a:pPr>
              <a:r>
                <a:rPr kumimoji="0" lang="zh-CN" altLang="en-US"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路线</a:t>
              </a:r>
              <a:r>
                <a:rPr kumimoji="0" lang="en-US" altLang="zh-CN"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3</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：陕西咸阳（提货）</a:t>
              </a:r>
              <a:r>
                <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陕西安康（卸货）</a:t>
              </a:r>
              <a:r>
                <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陕西西安（卸货）</a:t>
              </a:r>
              <a:r>
                <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青海西宁（卸货）</a:t>
              </a:r>
              <a:endPar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endParaRPr>
            </a:p>
            <a:p>
              <a:pPr marL="114300" marR="0" lvl="1" indent="-114300" algn="l" defTabSz="622300" rtl="0" eaLnBrk="1" fontAlgn="auto" latinLnBrk="0" hangingPunct="1">
                <a:lnSpc>
                  <a:spcPct val="120000"/>
                </a:lnSpc>
                <a:spcBef>
                  <a:spcPct val="0"/>
                </a:spcBef>
                <a:spcAft>
                  <a:spcPct val="15000"/>
                </a:spcAft>
                <a:buClrTx/>
                <a:buSzTx/>
                <a:buFontTx/>
                <a:buChar char="•"/>
                <a:tabLst/>
                <a:defRPr/>
              </a:pP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近似长度：</a:t>
              </a:r>
              <a:r>
                <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1236 km</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重量长度积：</a:t>
              </a:r>
              <a:r>
                <a:rPr kumimoji="0" lang="en-US" altLang="zh-CN"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69138.1</a:t>
              </a:r>
            </a:p>
            <a:p>
              <a:pPr marL="114300" lvl="1" indent="-114300" defTabSz="622300">
                <a:lnSpc>
                  <a:spcPct val="120000"/>
                </a:lnSpc>
                <a:spcBef>
                  <a:spcPct val="0"/>
                </a:spcBef>
                <a:spcAft>
                  <a:spcPct val="15000"/>
                </a:spcAft>
                <a:buFontTx/>
                <a:buChar char="•"/>
                <a:defRPr/>
              </a:pPr>
              <a:r>
                <a:rPr lang="zh-CN" altLang="en-US" sz="1600" dirty="0">
                  <a:solidFill>
                    <a:srgbClr val="FF0000"/>
                  </a:solidFill>
                  <a:latin typeface="微软雅黑" panose="020B0503020204020204" pitchFamily="34" charset="-122"/>
                  <a:ea typeface="微软雅黑" panose="020B0503020204020204" pitchFamily="34" charset="-122"/>
                </a:rPr>
                <a:t>路线</a:t>
              </a:r>
              <a:r>
                <a:rPr lang="en-US" altLang="zh-CN" sz="1600" dirty="0">
                  <a:solidFill>
                    <a:srgbClr val="FF0000"/>
                  </a:solidFill>
                  <a:latin typeface="微软雅黑" panose="020B0503020204020204" pitchFamily="34" charset="-122"/>
                  <a:ea typeface="微软雅黑" panose="020B0503020204020204" pitchFamily="34" charset="-122"/>
                </a:rPr>
                <a:t>4</a:t>
              </a:r>
              <a:r>
                <a:rPr lang="zh-CN" altLang="en-US"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：陕西咸阳</a:t>
              </a:r>
              <a:r>
                <a:rPr lang="en-US" altLang="zh-CN"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a:t>
              </a:r>
              <a:r>
                <a:rPr lang="zh-CN" altLang="en-US"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提货</a:t>
              </a:r>
              <a:r>
                <a:rPr lang="en-US" altLang="zh-CN"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)-&gt;</a:t>
              </a:r>
              <a:r>
                <a:rPr lang="zh-CN" altLang="en-US"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陕西安康</a:t>
              </a:r>
              <a:r>
                <a:rPr lang="en-US" altLang="zh-CN"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a:t>
              </a:r>
              <a:r>
                <a:rPr lang="zh-CN" altLang="en-US"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卸货</a:t>
              </a:r>
              <a:r>
                <a:rPr lang="en-US" altLang="zh-CN"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)-&gt;</a:t>
              </a:r>
              <a:r>
                <a:rPr lang="zh-CN" altLang="en-US"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青海西宁</a:t>
              </a:r>
              <a:r>
                <a:rPr lang="en-US" altLang="zh-CN"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a:t>
              </a:r>
              <a:r>
                <a:rPr lang="zh-CN" altLang="en-US"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卸货</a:t>
              </a:r>
              <a:r>
                <a:rPr lang="en-US" altLang="zh-CN"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)-&gt;</a:t>
              </a:r>
              <a:r>
                <a:rPr lang="zh-CN" altLang="en-US"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陕西西安</a:t>
              </a:r>
              <a:r>
                <a:rPr lang="en-US" altLang="zh-CN"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a:t>
              </a:r>
              <a:r>
                <a:rPr lang="zh-CN" altLang="en-US"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卸货</a:t>
              </a:r>
              <a:r>
                <a:rPr lang="en-US" altLang="zh-CN" sz="1600" dirty="0">
                  <a:solidFill>
                    <a:prstClr val="black">
                      <a:hueOff val="0"/>
                      <a:satOff val="0"/>
                      <a:lumOff val="0"/>
                      <a:alphaOff val="0"/>
                    </a:prstClr>
                  </a:solidFill>
                  <a:latin typeface="微软雅黑" panose="020B0503020204020204" pitchFamily="34" charset="-122"/>
                  <a:ea typeface="微软雅黑" panose="020B0503020204020204" pitchFamily="34" charset="-122"/>
                </a:rPr>
                <a:t>)</a:t>
              </a:r>
            </a:p>
            <a:p>
              <a:pPr marL="114300" lvl="1" indent="-114300" defTabSz="622300">
                <a:lnSpc>
                  <a:spcPct val="120000"/>
                </a:lnSpc>
                <a:spcBef>
                  <a:spcPct val="0"/>
                </a:spcBef>
                <a:spcAft>
                  <a:spcPct val="15000"/>
                </a:spcAft>
                <a:buFontTx/>
                <a:buChar char="•"/>
                <a:defRPr/>
              </a:pP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近似长度：</a:t>
              </a:r>
              <a:r>
                <a:rPr kumimoji="0" lang="en-US" altLang="zh-CN"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1998 km</a:t>
              </a:r>
              <a:r>
                <a:rPr kumimoji="0" lang="zh-CN" altLang="en-US" sz="1600" b="0" i="0" u="none" strike="noStrike" kern="1200" cap="none" spc="0" normalizeH="0" baseline="0" noProof="0" dirty="0">
                  <a:ln>
                    <a:noFill/>
                  </a:ln>
                  <a:solidFill>
                    <a:prstClr val="black">
                      <a:hueOff val="0"/>
                      <a:satOff val="0"/>
                      <a:lumOff val="0"/>
                      <a:alphaOff val="0"/>
                    </a:prstClr>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重量长度积：</a:t>
              </a:r>
              <a:r>
                <a:rPr kumimoji="0" lang="en-US" altLang="zh-CN"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97752.4</a:t>
              </a:r>
              <a:endParaRPr kumimoji="0" lang="zh-CN" altLang="en-US" sz="1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grpSp>
        <p:nvGrpSpPr>
          <p:cNvPr id="21" name="组合 20">
            <a:extLst>
              <a:ext uri="{FF2B5EF4-FFF2-40B4-BE49-F238E27FC236}">
                <a16:creationId xmlns:a16="http://schemas.microsoft.com/office/drawing/2014/main" id="{E4BDEFAE-9B7E-461D-83F8-43FCD98A36BE}"/>
              </a:ext>
            </a:extLst>
          </p:cNvPr>
          <p:cNvGrpSpPr/>
          <p:nvPr/>
        </p:nvGrpSpPr>
        <p:grpSpPr>
          <a:xfrm>
            <a:off x="6192019" y="2974777"/>
            <a:ext cx="5635543" cy="1614362"/>
            <a:chOff x="2888429" y="3076745"/>
            <a:chExt cx="5301210" cy="1860541"/>
          </a:xfrm>
        </p:grpSpPr>
        <p:sp>
          <p:nvSpPr>
            <p:cNvPr id="22" name="矩形: 圆角 20">
              <a:extLst>
                <a:ext uri="{FF2B5EF4-FFF2-40B4-BE49-F238E27FC236}">
                  <a16:creationId xmlns:a16="http://schemas.microsoft.com/office/drawing/2014/main" id="{530C548A-7C89-4C74-B82B-FDA1238DFA76}"/>
                </a:ext>
              </a:extLst>
            </p:cNvPr>
            <p:cNvSpPr/>
            <p:nvPr/>
          </p:nvSpPr>
          <p:spPr>
            <a:xfrm>
              <a:off x="2888429" y="3076745"/>
              <a:ext cx="5301210" cy="1860541"/>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83C6B78B-3E37-47A5-A3FA-93364845A53E}"/>
                </a:ext>
              </a:extLst>
            </p:cNvPr>
            <p:cNvSpPr txBox="1"/>
            <p:nvPr/>
          </p:nvSpPr>
          <p:spPr>
            <a:xfrm>
              <a:off x="3330207" y="3175377"/>
              <a:ext cx="458057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a:t>
              </a: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步 路线评分与选择</a:t>
              </a:r>
            </a:p>
          </p:txBody>
        </p:sp>
      </p:grpSp>
      <p:graphicFrame>
        <p:nvGraphicFramePr>
          <p:cNvPr id="24" name="表格 23">
            <a:extLst>
              <a:ext uri="{FF2B5EF4-FFF2-40B4-BE49-F238E27FC236}">
                <a16:creationId xmlns:a16="http://schemas.microsoft.com/office/drawing/2014/main" id="{607BD38F-D1CD-4259-A136-4BE8A4BF030B}"/>
              </a:ext>
            </a:extLst>
          </p:cNvPr>
          <p:cNvGraphicFramePr>
            <a:graphicFrameLocks noGrp="1"/>
          </p:cNvGraphicFramePr>
          <p:nvPr>
            <p:extLst>
              <p:ext uri="{D42A27DB-BD31-4B8C-83A1-F6EECF244321}">
                <p14:modId xmlns:p14="http://schemas.microsoft.com/office/powerpoint/2010/main" val="870548759"/>
              </p:ext>
            </p:extLst>
          </p:nvPr>
        </p:nvGraphicFramePr>
        <p:xfrm>
          <a:off x="6192021" y="3535566"/>
          <a:ext cx="5635542" cy="2332256"/>
        </p:xfrm>
        <a:graphic>
          <a:graphicData uri="http://schemas.openxmlformats.org/drawingml/2006/table">
            <a:tbl>
              <a:tblPr firstRow="1" bandRow="1">
                <a:tableStyleId>{5C22544A-7EE6-4342-B048-85BDC9FD1C3A}</a:tableStyleId>
              </a:tblPr>
              <a:tblGrid>
                <a:gridCol w="890488">
                  <a:extLst>
                    <a:ext uri="{9D8B030D-6E8A-4147-A177-3AD203B41FA5}">
                      <a16:colId xmlns:a16="http://schemas.microsoft.com/office/drawing/2014/main" val="1889691597"/>
                    </a:ext>
                  </a:extLst>
                </a:gridCol>
                <a:gridCol w="890488">
                  <a:extLst>
                    <a:ext uri="{9D8B030D-6E8A-4147-A177-3AD203B41FA5}">
                      <a16:colId xmlns:a16="http://schemas.microsoft.com/office/drawing/2014/main" val="1422129167"/>
                    </a:ext>
                  </a:extLst>
                </a:gridCol>
                <a:gridCol w="890488">
                  <a:extLst>
                    <a:ext uri="{9D8B030D-6E8A-4147-A177-3AD203B41FA5}">
                      <a16:colId xmlns:a16="http://schemas.microsoft.com/office/drawing/2014/main" val="2243511236"/>
                    </a:ext>
                  </a:extLst>
                </a:gridCol>
                <a:gridCol w="890488">
                  <a:extLst>
                    <a:ext uri="{9D8B030D-6E8A-4147-A177-3AD203B41FA5}">
                      <a16:colId xmlns:a16="http://schemas.microsoft.com/office/drawing/2014/main" val="145496545"/>
                    </a:ext>
                  </a:extLst>
                </a:gridCol>
                <a:gridCol w="901560">
                  <a:extLst>
                    <a:ext uri="{9D8B030D-6E8A-4147-A177-3AD203B41FA5}">
                      <a16:colId xmlns:a16="http://schemas.microsoft.com/office/drawing/2014/main" val="143902238"/>
                    </a:ext>
                  </a:extLst>
                </a:gridCol>
                <a:gridCol w="1172030">
                  <a:extLst>
                    <a:ext uri="{9D8B030D-6E8A-4147-A177-3AD203B41FA5}">
                      <a16:colId xmlns:a16="http://schemas.microsoft.com/office/drawing/2014/main" val="1357624546"/>
                    </a:ext>
                  </a:extLst>
                </a:gridCol>
              </a:tblGrid>
              <a:tr h="545689">
                <a:tc>
                  <a:txBody>
                    <a:bodyPr/>
                    <a:lstStyle/>
                    <a:p>
                      <a:pPr algn="ctr"/>
                      <a:r>
                        <a:rPr lang="zh-CN" altLang="en-US" sz="1600" dirty="0">
                          <a:latin typeface="微软雅黑" panose="020B0503020204020204" pitchFamily="34" charset="-122"/>
                          <a:ea typeface="微软雅黑" panose="020B0503020204020204" pitchFamily="34" charset="-122"/>
                        </a:rPr>
                        <a:t>路线</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热门度</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长度度量</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成本度量</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总分</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总分排名</a:t>
                      </a:r>
                    </a:p>
                  </a:txBody>
                  <a:tcPr anchor="ctr"/>
                </a:tc>
                <a:extLst>
                  <a:ext uri="{0D108BD9-81ED-4DB2-BD59-A6C34878D82A}">
                    <a16:rowId xmlns:a16="http://schemas.microsoft.com/office/drawing/2014/main" val="3991539991"/>
                  </a:ext>
                </a:extLst>
              </a:tr>
              <a:tr h="438284">
                <a:tc>
                  <a:txBody>
                    <a:bodyPr/>
                    <a:lstStyle/>
                    <a:p>
                      <a:pPr algn="ct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0.0326</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0.2192</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0.0628</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0.1037</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703199785"/>
                  </a:ext>
                </a:extLst>
              </a:tr>
              <a:tr h="438284">
                <a:tc>
                  <a:txBody>
                    <a:bodyPr/>
                    <a:lstStyle/>
                    <a:p>
                      <a:pPr algn="ctr"/>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0.0166</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0.8718</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0.8552</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0.6925</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762272220"/>
                  </a:ext>
                </a:extLst>
              </a:tr>
              <a:tr h="438284">
                <a:tc>
                  <a:txBody>
                    <a:bodyPr/>
                    <a:lstStyle/>
                    <a:p>
                      <a:pPr algn="ctr"/>
                      <a:r>
                        <a:rPr lang="en-US" altLang="zh-CN" sz="1600" dirty="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0.0166</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0.8145</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0.7699</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0.6326</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739400634"/>
                  </a:ext>
                </a:extLst>
              </a:tr>
              <a:tr h="438284">
                <a:tc>
                  <a:txBody>
                    <a:bodyPr/>
                    <a:lstStyle/>
                    <a:p>
                      <a:pPr algn="ctr"/>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0.0166</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0.1065</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0.4305</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0.2505</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557534254"/>
                  </a:ext>
                </a:extLst>
              </a:tr>
            </a:tbl>
          </a:graphicData>
        </a:graphic>
      </p:graphicFrame>
      <p:sp>
        <p:nvSpPr>
          <p:cNvPr id="4" name="灯片编号占位符 3">
            <a:extLst>
              <a:ext uri="{FF2B5EF4-FFF2-40B4-BE49-F238E27FC236}">
                <a16:creationId xmlns:a16="http://schemas.microsoft.com/office/drawing/2014/main" id="{AC154EA3-9AE5-453F-A41B-E71E7D4770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01D492-AE8A-4C38-A46F-D034B97BEDC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88076FCC-2CAC-4EFE-9307-2FF40AEEC5AB}"/>
              </a:ext>
            </a:extLst>
          </p:cNvPr>
          <p:cNvSpPr/>
          <p:nvPr/>
        </p:nvSpPr>
        <p:spPr>
          <a:xfrm>
            <a:off x="9746673" y="4589139"/>
            <a:ext cx="2080889" cy="8245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9189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204A3-2A21-43F6-B1FC-146065C932AC}"/>
              </a:ext>
            </a:extLst>
          </p:cNvPr>
          <p:cNvSpPr>
            <a:spLocks noGrp="1"/>
          </p:cNvSpPr>
          <p:nvPr>
            <p:ph type="title"/>
          </p:nvPr>
        </p:nvSpPr>
        <p:spPr/>
        <p:txBody>
          <a:bodyPr/>
          <a:lstStyle/>
          <a:p>
            <a:r>
              <a:rPr lang="zh-CN" altLang="en-US" dirty="0"/>
              <a:t>结果存储</a:t>
            </a:r>
          </a:p>
        </p:txBody>
      </p:sp>
      <p:sp>
        <p:nvSpPr>
          <p:cNvPr id="3" name="内容占位符 2">
            <a:extLst>
              <a:ext uri="{FF2B5EF4-FFF2-40B4-BE49-F238E27FC236}">
                <a16:creationId xmlns:a16="http://schemas.microsoft.com/office/drawing/2014/main" id="{6BFF6EE8-5109-4A16-AB75-DA7D266E802F}"/>
              </a:ext>
            </a:extLst>
          </p:cNvPr>
          <p:cNvSpPr>
            <a:spLocks noGrp="1"/>
          </p:cNvSpPr>
          <p:nvPr>
            <p:ph idx="1"/>
          </p:nvPr>
        </p:nvSpPr>
        <p:spPr>
          <a:xfrm>
            <a:off x="838200" y="1547446"/>
            <a:ext cx="10515600" cy="4629517"/>
          </a:xfrm>
        </p:spPr>
        <p:txBody>
          <a:bodyPr>
            <a:normAutofit fontScale="77500" lnSpcReduction="20000"/>
          </a:bodyPr>
          <a:lstStyle/>
          <a:p>
            <a:r>
              <a:rPr lang="zh-CN" altLang="en-US" dirty="0"/>
              <a:t>将前面的结果存入</a:t>
            </a:r>
            <a:r>
              <a:rPr lang="en-US" altLang="zh-CN" dirty="0" err="1"/>
              <a:t>Hbase</a:t>
            </a:r>
            <a:endParaRPr lang="en-US" altLang="zh-CN" dirty="0"/>
          </a:p>
          <a:p>
            <a:pPr marL="0" indent="0">
              <a:buNone/>
            </a:pPr>
            <a:r>
              <a:rPr lang="en-US" altLang="zh-CN" sz="1600" dirty="0"/>
              <a:t>create '</a:t>
            </a:r>
            <a:r>
              <a:rPr lang="en-US" altLang="zh-CN" sz="1600" dirty="0" err="1"/>
              <a:t>analysis_result</a:t>
            </a:r>
            <a:r>
              <a:rPr lang="en-US" altLang="zh-CN" sz="1600" dirty="0"/>
              <a:t>', '</a:t>
            </a:r>
            <a:r>
              <a:rPr lang="en-US" altLang="zh-CN" sz="1600" dirty="0" err="1"/>
              <a:t>raw_info</a:t>
            </a:r>
            <a:r>
              <a:rPr lang="en-US" altLang="zh-CN" sz="1600" dirty="0"/>
              <a:t>', 'score', 'rank'</a:t>
            </a:r>
          </a:p>
          <a:p>
            <a:pPr marL="0" indent="0">
              <a:buNone/>
            </a:pPr>
            <a:r>
              <a:rPr lang="en-US" altLang="zh-CN" sz="1600" dirty="0"/>
              <a:t>put '</a:t>
            </a:r>
            <a:r>
              <a:rPr lang="en-US" altLang="zh-CN" sz="1600" dirty="0" err="1"/>
              <a:t>analysis_result</a:t>
            </a:r>
            <a:r>
              <a:rPr lang="en-US" altLang="zh-CN" sz="1600" dirty="0"/>
              <a:t>', ‘route1', '</a:t>
            </a:r>
            <a:r>
              <a:rPr lang="en-US" altLang="zh-CN" sz="1600" dirty="0" err="1"/>
              <a:t>raw_info:track</a:t>
            </a:r>
            <a:r>
              <a:rPr lang="en-US" altLang="zh-CN" sz="1600" dirty="0"/>
              <a:t>', 'Xianyang, Shaanxi(Load)-&gt;Xi\'an, Shaanxi(Unload)-&gt;Xining, Qinghai(Unload)-&gt;</a:t>
            </a:r>
            <a:r>
              <a:rPr lang="en-US" altLang="zh-CN" sz="1600" dirty="0" err="1"/>
              <a:t>Ankang</a:t>
            </a:r>
            <a:r>
              <a:rPr lang="en-US" altLang="zh-CN" sz="1600" dirty="0"/>
              <a:t>, Shaanxi(Unload)'  </a:t>
            </a:r>
          </a:p>
          <a:p>
            <a:pPr marL="0" indent="0">
              <a:buNone/>
            </a:pPr>
            <a:r>
              <a:rPr lang="en-US" altLang="zh-CN" sz="1600" dirty="0"/>
              <a:t>put '</a:t>
            </a:r>
            <a:r>
              <a:rPr lang="en-US" altLang="zh-CN" sz="1600" dirty="0" err="1"/>
              <a:t>analysis_result</a:t>
            </a:r>
            <a:r>
              <a:rPr lang="en-US" altLang="zh-CN" sz="1600" dirty="0"/>
              <a:t>', 'route1', '</a:t>
            </a:r>
            <a:r>
              <a:rPr lang="en-US" altLang="zh-CN" sz="1600" dirty="0" err="1"/>
              <a:t>raw_info:waybills</a:t>
            </a:r>
            <a:r>
              <a:rPr lang="en-US" altLang="zh-CN" sz="1600" dirty="0"/>
              <a:t>', 1</a:t>
            </a:r>
          </a:p>
          <a:p>
            <a:pPr marL="0" indent="0">
              <a:buNone/>
            </a:pPr>
            <a:r>
              <a:rPr lang="en-US" altLang="zh-CN" sz="1600" dirty="0"/>
              <a:t>put '</a:t>
            </a:r>
            <a:r>
              <a:rPr lang="en-US" altLang="zh-CN" sz="1600" dirty="0" err="1"/>
              <a:t>analysis_result</a:t>
            </a:r>
            <a:r>
              <a:rPr lang="en-US" altLang="zh-CN" sz="1600" dirty="0"/>
              <a:t>', 'route1', '</a:t>
            </a:r>
            <a:r>
              <a:rPr lang="en-US" altLang="zh-CN" sz="1600" dirty="0" err="1"/>
              <a:t>raw_info:distance</a:t>
            </a:r>
            <a:r>
              <a:rPr lang="en-US" altLang="zh-CN" sz="1600" dirty="0"/>
              <a:t>', 1817</a:t>
            </a:r>
          </a:p>
          <a:p>
            <a:pPr marL="0" indent="0">
              <a:buNone/>
            </a:pPr>
            <a:r>
              <a:rPr lang="en-US" altLang="zh-CN" sz="1600" dirty="0"/>
              <a:t>put '</a:t>
            </a:r>
            <a:r>
              <a:rPr lang="en-US" altLang="zh-CN" sz="1600" dirty="0" err="1"/>
              <a:t>analysis_result</a:t>
            </a:r>
            <a:r>
              <a:rPr lang="en-US" altLang="zh-CN" sz="1600" dirty="0"/>
              <a:t>', 'route1', '</a:t>
            </a:r>
            <a:r>
              <a:rPr lang="en-US" altLang="zh-CN" sz="1600" dirty="0" err="1"/>
              <a:t>raw_info:weightDistance</a:t>
            </a:r>
            <a:r>
              <a:rPr lang="en-US" altLang="zh-CN" sz="1600" dirty="0"/>
              <a:t>', 144375</a:t>
            </a:r>
          </a:p>
          <a:p>
            <a:pPr marL="0" indent="0">
              <a:buNone/>
            </a:pPr>
            <a:r>
              <a:rPr lang="en-US" altLang="zh-CN" sz="1600" dirty="0"/>
              <a:t>put '</a:t>
            </a:r>
            <a:r>
              <a:rPr lang="en-US" altLang="zh-CN" sz="1600" dirty="0" err="1"/>
              <a:t>analysis_result</a:t>
            </a:r>
            <a:r>
              <a:rPr lang="en-US" altLang="zh-CN" sz="1600" dirty="0"/>
              <a:t>', 'route1', '</a:t>
            </a:r>
            <a:r>
              <a:rPr lang="en-US" altLang="zh-CN" sz="1600" dirty="0" err="1"/>
              <a:t>score:hot</a:t>
            </a:r>
            <a:r>
              <a:rPr lang="en-US" altLang="zh-CN" sz="1600" dirty="0"/>
              <a:t>', 0.0326</a:t>
            </a:r>
          </a:p>
          <a:p>
            <a:pPr marL="0" indent="0">
              <a:buNone/>
            </a:pPr>
            <a:r>
              <a:rPr lang="en-US" altLang="zh-CN" sz="1600" dirty="0"/>
              <a:t>put '</a:t>
            </a:r>
            <a:r>
              <a:rPr lang="en-US" altLang="zh-CN" sz="1600" dirty="0" err="1"/>
              <a:t>analysis_result</a:t>
            </a:r>
            <a:r>
              <a:rPr lang="en-US" altLang="zh-CN" sz="1600" dirty="0"/>
              <a:t>', 'route1', '</a:t>
            </a:r>
            <a:r>
              <a:rPr lang="en-US" altLang="zh-CN" sz="1600" dirty="0" err="1"/>
              <a:t>score:short</a:t>
            </a:r>
            <a:r>
              <a:rPr lang="en-US" altLang="zh-CN" sz="1600" dirty="0"/>
              <a:t>', 0.2192</a:t>
            </a:r>
          </a:p>
          <a:p>
            <a:pPr marL="0" indent="0">
              <a:buNone/>
            </a:pPr>
            <a:r>
              <a:rPr lang="en-US" altLang="zh-CN" sz="1600" dirty="0"/>
              <a:t>put '</a:t>
            </a:r>
            <a:r>
              <a:rPr lang="en-US" altLang="zh-CN" sz="1600" dirty="0" err="1"/>
              <a:t>analysis_result</a:t>
            </a:r>
            <a:r>
              <a:rPr lang="en-US" altLang="zh-CN" sz="1600" dirty="0"/>
              <a:t>', 'route1', '</a:t>
            </a:r>
            <a:r>
              <a:rPr lang="en-US" altLang="zh-CN" sz="1600" dirty="0" err="1"/>
              <a:t>score:cost</a:t>
            </a:r>
            <a:r>
              <a:rPr lang="en-US" altLang="zh-CN" sz="1600" dirty="0"/>
              <a:t>', 0.0628</a:t>
            </a:r>
          </a:p>
          <a:p>
            <a:pPr marL="0" indent="0">
              <a:buNone/>
            </a:pPr>
            <a:r>
              <a:rPr lang="en-US" altLang="zh-CN" sz="1600" dirty="0"/>
              <a:t>put '</a:t>
            </a:r>
            <a:r>
              <a:rPr lang="en-US" altLang="zh-CN" sz="1600" dirty="0" err="1"/>
              <a:t>analysis_result</a:t>
            </a:r>
            <a:r>
              <a:rPr lang="en-US" altLang="zh-CN" sz="1600" dirty="0"/>
              <a:t>', 'route1', '</a:t>
            </a:r>
            <a:r>
              <a:rPr lang="en-US" altLang="zh-CN" sz="1600" dirty="0" err="1"/>
              <a:t>score:total_score</a:t>
            </a:r>
            <a:r>
              <a:rPr lang="en-US" altLang="zh-CN" sz="1600" dirty="0"/>
              <a:t>', 0.1037</a:t>
            </a:r>
          </a:p>
          <a:p>
            <a:pPr marL="0" indent="0">
              <a:buNone/>
            </a:pPr>
            <a:r>
              <a:rPr lang="en-US" altLang="zh-CN" sz="1600" dirty="0"/>
              <a:t>put '</a:t>
            </a:r>
            <a:r>
              <a:rPr lang="en-US" altLang="zh-CN" sz="1600" dirty="0" err="1"/>
              <a:t>analysis_result</a:t>
            </a:r>
            <a:r>
              <a:rPr lang="en-US" altLang="zh-CN" sz="1600" dirty="0"/>
              <a:t>', 'route1', '</a:t>
            </a:r>
            <a:r>
              <a:rPr lang="en-US" altLang="zh-CN" sz="1600" dirty="0" err="1"/>
              <a:t>rank:Realrank</a:t>
            </a:r>
            <a:r>
              <a:rPr lang="en-US" altLang="zh-CN" sz="1600" dirty="0"/>
              <a:t>', 4</a:t>
            </a:r>
          </a:p>
          <a:p>
            <a:pPr marL="0" indent="0">
              <a:buNone/>
            </a:pPr>
            <a:r>
              <a:rPr lang="en-US" altLang="zh-CN" sz="1600" dirty="0"/>
              <a:t>put '</a:t>
            </a:r>
            <a:r>
              <a:rPr lang="en-US" altLang="zh-CN" sz="1600" dirty="0" err="1"/>
              <a:t>analysis_result</a:t>
            </a:r>
            <a:r>
              <a:rPr lang="en-US" altLang="zh-CN" sz="1600" dirty="0"/>
              <a:t>', 'route1', '</a:t>
            </a:r>
            <a:r>
              <a:rPr lang="en-US" altLang="zh-CN" sz="1600" dirty="0" err="1"/>
              <a:t>rank:star</a:t>
            </a:r>
            <a:r>
              <a:rPr lang="en-US" altLang="zh-CN" sz="1600" dirty="0"/>
              <a:t>', 1</a:t>
            </a:r>
          </a:p>
          <a:p>
            <a:pPr>
              <a:lnSpc>
                <a:spcPct val="120000"/>
              </a:lnSpc>
            </a:pPr>
            <a:r>
              <a:rPr lang="zh-CN" altLang="en-US" dirty="0"/>
              <a:t>路线</a:t>
            </a:r>
            <a:r>
              <a:rPr lang="en-US" altLang="zh-CN" dirty="0"/>
              <a:t>2</a:t>
            </a:r>
            <a:r>
              <a:rPr lang="zh-CN" altLang="en-US" dirty="0"/>
              <a:t>、</a:t>
            </a:r>
            <a:r>
              <a:rPr lang="en-US" altLang="zh-CN" dirty="0"/>
              <a:t>3</a:t>
            </a:r>
            <a:r>
              <a:rPr lang="zh-CN" altLang="en-US" dirty="0"/>
              <a:t>、</a:t>
            </a:r>
            <a:r>
              <a:rPr lang="en-US" altLang="zh-CN" dirty="0"/>
              <a:t>4</a:t>
            </a:r>
            <a:r>
              <a:rPr lang="zh-CN" altLang="en-US" dirty="0"/>
              <a:t>的信息使用类似的代码存储</a:t>
            </a:r>
            <a:endParaRPr lang="en-US" altLang="zh-CN" dirty="0"/>
          </a:p>
          <a:p>
            <a:pPr>
              <a:lnSpc>
                <a:spcPct val="120000"/>
              </a:lnSpc>
            </a:pPr>
            <a:r>
              <a:rPr lang="zh-CN" altLang="en-US" dirty="0"/>
              <a:t>将所有代码写入</a:t>
            </a:r>
            <a:r>
              <a:rPr lang="en-US" altLang="zh-CN" dirty="0"/>
              <a:t>hbasecommands.txt</a:t>
            </a:r>
            <a:r>
              <a:rPr lang="zh-CN" altLang="en-US" dirty="0"/>
              <a:t>文件，使用命令</a:t>
            </a:r>
            <a:r>
              <a:rPr lang="en-US" altLang="zh-CN" dirty="0" err="1"/>
              <a:t>hbase</a:t>
            </a:r>
            <a:r>
              <a:rPr lang="en-US" altLang="zh-CN" dirty="0"/>
              <a:t> shell hbasecommands.txt</a:t>
            </a:r>
            <a:r>
              <a:rPr lang="zh-CN" altLang="en-US" dirty="0"/>
              <a:t>批量插入数据和查询结果。</a:t>
            </a:r>
          </a:p>
        </p:txBody>
      </p:sp>
      <p:sp>
        <p:nvSpPr>
          <p:cNvPr id="4" name="灯片编号占位符 3">
            <a:extLst>
              <a:ext uri="{FF2B5EF4-FFF2-40B4-BE49-F238E27FC236}">
                <a16:creationId xmlns:a16="http://schemas.microsoft.com/office/drawing/2014/main" id="{6A7189A3-5C2E-4F37-92D1-DE3B92B3ACB5}"/>
              </a:ext>
            </a:extLst>
          </p:cNvPr>
          <p:cNvSpPr>
            <a:spLocks noGrp="1"/>
          </p:cNvSpPr>
          <p:nvPr>
            <p:ph type="sldNum" sz="quarter" idx="12"/>
          </p:nvPr>
        </p:nvSpPr>
        <p:spPr/>
        <p:txBody>
          <a:bodyPr/>
          <a:lstStyle/>
          <a:p>
            <a:fld id="{6E01D492-AE8A-4C38-A46F-D034B97BEDC2}" type="slidenum">
              <a:rPr lang="zh-CN" altLang="en-US" smtClean="0"/>
              <a:t>11</a:t>
            </a:fld>
            <a:endParaRPr lang="zh-CN" altLang="en-US"/>
          </a:p>
        </p:txBody>
      </p:sp>
    </p:spTree>
    <p:extLst>
      <p:ext uri="{BB962C8B-B14F-4D97-AF65-F5344CB8AC3E}">
        <p14:creationId xmlns:p14="http://schemas.microsoft.com/office/powerpoint/2010/main" val="298560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D8665-65B6-4BFA-876D-78499BBB7262}"/>
              </a:ext>
            </a:extLst>
          </p:cNvPr>
          <p:cNvSpPr>
            <a:spLocks noGrp="1"/>
          </p:cNvSpPr>
          <p:nvPr>
            <p:ph type="title"/>
          </p:nvPr>
        </p:nvSpPr>
        <p:spPr/>
        <p:txBody>
          <a:bodyPr/>
          <a:lstStyle/>
          <a:p>
            <a:r>
              <a:rPr lang="zh-CN" altLang="en-US" dirty="0"/>
              <a:t>结果存储</a:t>
            </a:r>
          </a:p>
        </p:txBody>
      </p:sp>
      <p:sp>
        <p:nvSpPr>
          <p:cNvPr id="3" name="内容占位符 2">
            <a:extLst>
              <a:ext uri="{FF2B5EF4-FFF2-40B4-BE49-F238E27FC236}">
                <a16:creationId xmlns:a16="http://schemas.microsoft.com/office/drawing/2014/main" id="{C18DCB28-C20F-4DC6-9E02-E62072DC1896}"/>
              </a:ext>
            </a:extLst>
          </p:cNvPr>
          <p:cNvSpPr>
            <a:spLocks noGrp="1"/>
          </p:cNvSpPr>
          <p:nvPr>
            <p:ph idx="1"/>
          </p:nvPr>
        </p:nvSpPr>
        <p:spPr/>
        <p:txBody>
          <a:bodyPr/>
          <a:lstStyle/>
          <a:p>
            <a:r>
              <a:rPr lang="zh-CN" altLang="en-US" dirty="0"/>
              <a:t>查看总分最高的路线</a:t>
            </a:r>
            <a:r>
              <a:rPr lang="en-US" altLang="zh-CN" dirty="0"/>
              <a:t>2</a:t>
            </a:r>
            <a:r>
              <a:rPr lang="zh-CN" altLang="en-US" dirty="0"/>
              <a:t>和</a:t>
            </a:r>
            <a:r>
              <a:rPr lang="en-US" altLang="zh-CN" dirty="0"/>
              <a:t>3</a:t>
            </a:r>
            <a:r>
              <a:rPr lang="zh-CN" altLang="en-US" dirty="0"/>
              <a:t>的信息</a:t>
            </a:r>
            <a:endParaRPr lang="en-US" altLang="zh-CN" dirty="0"/>
          </a:p>
          <a:p>
            <a:r>
              <a:rPr lang="zh-CN" altLang="en-US" dirty="0"/>
              <a:t>路线</a:t>
            </a:r>
            <a:r>
              <a:rPr lang="en-US" altLang="zh-CN" dirty="0"/>
              <a:t>2</a:t>
            </a:r>
            <a:r>
              <a:rPr lang="zh-CN" altLang="en-US" dirty="0"/>
              <a:t>的得分情况</a:t>
            </a:r>
            <a:endParaRPr lang="en-US" altLang="zh-CN" dirty="0"/>
          </a:p>
          <a:p>
            <a:pPr marL="0" indent="0">
              <a:buNone/>
            </a:pPr>
            <a:r>
              <a:rPr lang="en-US" altLang="zh-CN" sz="1600" dirty="0"/>
              <a:t>get '</a:t>
            </a:r>
            <a:r>
              <a:rPr lang="en-US" altLang="zh-CN" sz="1600" dirty="0" err="1"/>
              <a:t>analysis_result</a:t>
            </a:r>
            <a:r>
              <a:rPr lang="en-US" altLang="zh-CN" sz="1600" dirty="0"/>
              <a:t>', 'route2', {COLUMN=&gt;'score'}</a:t>
            </a:r>
            <a:endParaRPr lang="zh-CN" altLang="en-US" sz="1600" dirty="0"/>
          </a:p>
        </p:txBody>
      </p:sp>
      <p:sp>
        <p:nvSpPr>
          <p:cNvPr id="4" name="灯片编号占位符 3">
            <a:extLst>
              <a:ext uri="{FF2B5EF4-FFF2-40B4-BE49-F238E27FC236}">
                <a16:creationId xmlns:a16="http://schemas.microsoft.com/office/drawing/2014/main" id="{2891A5E4-103A-47E9-860E-113547990D3D}"/>
              </a:ext>
            </a:extLst>
          </p:cNvPr>
          <p:cNvSpPr>
            <a:spLocks noGrp="1"/>
          </p:cNvSpPr>
          <p:nvPr>
            <p:ph type="sldNum" sz="quarter" idx="12"/>
          </p:nvPr>
        </p:nvSpPr>
        <p:spPr/>
        <p:txBody>
          <a:bodyPr/>
          <a:lstStyle/>
          <a:p>
            <a:fld id="{6E01D492-AE8A-4C38-A46F-D034B97BEDC2}" type="slidenum">
              <a:rPr lang="zh-CN" altLang="en-US" smtClean="0"/>
              <a:t>12</a:t>
            </a:fld>
            <a:endParaRPr lang="zh-CN" altLang="en-US"/>
          </a:p>
        </p:txBody>
      </p:sp>
      <p:pic>
        <p:nvPicPr>
          <p:cNvPr id="5" name="图片 4">
            <a:extLst>
              <a:ext uri="{FF2B5EF4-FFF2-40B4-BE49-F238E27FC236}">
                <a16:creationId xmlns:a16="http://schemas.microsoft.com/office/drawing/2014/main" id="{97CE32D3-B516-49D7-B5F3-808E8CC81EA7}"/>
              </a:ext>
            </a:extLst>
          </p:cNvPr>
          <p:cNvPicPr>
            <a:picLocks noChangeAspect="1"/>
          </p:cNvPicPr>
          <p:nvPr/>
        </p:nvPicPr>
        <p:blipFill>
          <a:blip r:embed="rId2"/>
          <a:stretch>
            <a:fillRect/>
          </a:stretch>
        </p:blipFill>
        <p:spPr>
          <a:xfrm>
            <a:off x="1500412" y="3537070"/>
            <a:ext cx="9191176" cy="1555275"/>
          </a:xfrm>
          <a:prstGeom prst="rect">
            <a:avLst/>
          </a:prstGeom>
        </p:spPr>
      </p:pic>
    </p:spTree>
    <p:extLst>
      <p:ext uri="{BB962C8B-B14F-4D97-AF65-F5344CB8AC3E}">
        <p14:creationId xmlns:p14="http://schemas.microsoft.com/office/powerpoint/2010/main" val="282454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30162-04AD-472D-9C60-1746DA8FD8C3}"/>
              </a:ext>
            </a:extLst>
          </p:cNvPr>
          <p:cNvSpPr>
            <a:spLocks noGrp="1"/>
          </p:cNvSpPr>
          <p:nvPr>
            <p:ph type="title"/>
          </p:nvPr>
        </p:nvSpPr>
        <p:spPr/>
        <p:txBody>
          <a:bodyPr/>
          <a:lstStyle/>
          <a:p>
            <a:r>
              <a:rPr lang="zh-CN" altLang="en-US" dirty="0"/>
              <a:t>结果存储</a:t>
            </a:r>
          </a:p>
        </p:txBody>
      </p:sp>
      <p:sp>
        <p:nvSpPr>
          <p:cNvPr id="3" name="内容占位符 2">
            <a:extLst>
              <a:ext uri="{FF2B5EF4-FFF2-40B4-BE49-F238E27FC236}">
                <a16:creationId xmlns:a16="http://schemas.microsoft.com/office/drawing/2014/main" id="{B72D344C-319B-48B0-A3FC-D3B6C399C710}"/>
              </a:ext>
            </a:extLst>
          </p:cNvPr>
          <p:cNvSpPr>
            <a:spLocks noGrp="1"/>
          </p:cNvSpPr>
          <p:nvPr>
            <p:ph idx="1"/>
          </p:nvPr>
        </p:nvSpPr>
        <p:spPr/>
        <p:txBody>
          <a:bodyPr/>
          <a:lstStyle/>
          <a:p>
            <a:r>
              <a:rPr lang="zh-CN" altLang="en-US" dirty="0"/>
              <a:t>查看总分最高的路线</a:t>
            </a:r>
            <a:r>
              <a:rPr lang="en-US" altLang="zh-CN" dirty="0"/>
              <a:t>2</a:t>
            </a:r>
            <a:r>
              <a:rPr lang="zh-CN" altLang="en-US" dirty="0"/>
              <a:t>和</a:t>
            </a:r>
            <a:r>
              <a:rPr lang="en-US" altLang="zh-CN" dirty="0"/>
              <a:t>3</a:t>
            </a:r>
            <a:r>
              <a:rPr lang="zh-CN" altLang="en-US" dirty="0"/>
              <a:t>的信息</a:t>
            </a:r>
          </a:p>
          <a:p>
            <a:r>
              <a:rPr lang="zh-CN" altLang="en-US" dirty="0"/>
              <a:t>路线</a:t>
            </a:r>
            <a:r>
              <a:rPr lang="en-US" altLang="zh-CN" dirty="0"/>
              <a:t>3</a:t>
            </a:r>
            <a:r>
              <a:rPr lang="zh-CN" altLang="en-US" dirty="0"/>
              <a:t>的全部信息</a:t>
            </a:r>
            <a:endParaRPr lang="en-US" altLang="zh-CN" dirty="0"/>
          </a:p>
          <a:p>
            <a:pPr marL="0" indent="0">
              <a:buNone/>
            </a:pPr>
            <a:r>
              <a:rPr lang="en-US" altLang="zh-CN" sz="1600" dirty="0"/>
              <a:t>get '</a:t>
            </a:r>
            <a:r>
              <a:rPr lang="en-US" altLang="zh-CN" sz="1600" dirty="0" err="1"/>
              <a:t>analysis_result</a:t>
            </a:r>
            <a:r>
              <a:rPr lang="en-US" altLang="zh-CN" sz="1600" dirty="0"/>
              <a:t>', 'route3'</a:t>
            </a:r>
            <a:endParaRPr lang="zh-CN" altLang="en-US" sz="1600" dirty="0"/>
          </a:p>
        </p:txBody>
      </p:sp>
      <p:sp>
        <p:nvSpPr>
          <p:cNvPr id="4" name="灯片编号占位符 3">
            <a:extLst>
              <a:ext uri="{FF2B5EF4-FFF2-40B4-BE49-F238E27FC236}">
                <a16:creationId xmlns:a16="http://schemas.microsoft.com/office/drawing/2014/main" id="{4EED33F3-FD45-4CD9-84DF-060D9583CBEB}"/>
              </a:ext>
            </a:extLst>
          </p:cNvPr>
          <p:cNvSpPr>
            <a:spLocks noGrp="1"/>
          </p:cNvSpPr>
          <p:nvPr>
            <p:ph type="sldNum" sz="quarter" idx="12"/>
          </p:nvPr>
        </p:nvSpPr>
        <p:spPr/>
        <p:txBody>
          <a:bodyPr/>
          <a:lstStyle/>
          <a:p>
            <a:fld id="{6E01D492-AE8A-4C38-A46F-D034B97BEDC2}" type="slidenum">
              <a:rPr lang="zh-CN" altLang="en-US" smtClean="0"/>
              <a:t>13</a:t>
            </a:fld>
            <a:endParaRPr lang="zh-CN" altLang="en-US"/>
          </a:p>
        </p:txBody>
      </p:sp>
      <p:pic>
        <p:nvPicPr>
          <p:cNvPr id="5" name="图片 4">
            <a:extLst>
              <a:ext uri="{FF2B5EF4-FFF2-40B4-BE49-F238E27FC236}">
                <a16:creationId xmlns:a16="http://schemas.microsoft.com/office/drawing/2014/main" id="{F667B213-8FB9-469D-931A-BCE70081B590}"/>
              </a:ext>
            </a:extLst>
          </p:cNvPr>
          <p:cNvPicPr>
            <a:picLocks noChangeAspect="1"/>
          </p:cNvPicPr>
          <p:nvPr/>
        </p:nvPicPr>
        <p:blipFill>
          <a:blip r:embed="rId2"/>
          <a:stretch>
            <a:fillRect/>
          </a:stretch>
        </p:blipFill>
        <p:spPr>
          <a:xfrm>
            <a:off x="500496" y="3394595"/>
            <a:ext cx="11168496" cy="1913422"/>
          </a:xfrm>
          <a:prstGeom prst="rect">
            <a:avLst/>
          </a:prstGeom>
        </p:spPr>
      </p:pic>
    </p:spTree>
    <p:extLst>
      <p:ext uri="{BB962C8B-B14F-4D97-AF65-F5344CB8AC3E}">
        <p14:creationId xmlns:p14="http://schemas.microsoft.com/office/powerpoint/2010/main" val="3187167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DB842-B029-4102-9E9D-98545DEFD8C9}"/>
              </a:ext>
            </a:extLst>
          </p:cNvPr>
          <p:cNvSpPr>
            <a:spLocks noGrp="1"/>
          </p:cNvSpPr>
          <p:nvPr>
            <p:ph type="title"/>
          </p:nvPr>
        </p:nvSpPr>
        <p:spPr/>
        <p:txBody>
          <a:bodyPr/>
          <a:lstStyle/>
          <a:p>
            <a:r>
              <a:rPr lang="zh-CN" altLang="en-US" dirty="0"/>
              <a:t>结果存储</a:t>
            </a:r>
          </a:p>
        </p:txBody>
      </p:sp>
      <p:sp>
        <p:nvSpPr>
          <p:cNvPr id="3" name="内容占位符 2">
            <a:extLst>
              <a:ext uri="{FF2B5EF4-FFF2-40B4-BE49-F238E27FC236}">
                <a16:creationId xmlns:a16="http://schemas.microsoft.com/office/drawing/2014/main" id="{BD2D7FD2-5EC1-46EF-9274-CDF5CAF5CB66}"/>
              </a:ext>
            </a:extLst>
          </p:cNvPr>
          <p:cNvSpPr>
            <a:spLocks noGrp="1"/>
          </p:cNvSpPr>
          <p:nvPr>
            <p:ph idx="1"/>
          </p:nvPr>
        </p:nvSpPr>
        <p:spPr/>
        <p:txBody>
          <a:bodyPr/>
          <a:lstStyle/>
          <a:p>
            <a:r>
              <a:rPr lang="zh-CN" altLang="en-US" dirty="0"/>
              <a:t>扫描全表</a:t>
            </a:r>
            <a:endParaRPr lang="en-US" altLang="zh-CN" dirty="0"/>
          </a:p>
          <a:p>
            <a:pPr marL="0" indent="0">
              <a:buNone/>
            </a:pPr>
            <a:r>
              <a:rPr lang="en-US" altLang="zh-CN" sz="1600" dirty="0"/>
              <a:t>scan '</a:t>
            </a:r>
            <a:r>
              <a:rPr lang="en-US" altLang="zh-CN" sz="1600" dirty="0" err="1"/>
              <a:t>analysis_result</a:t>
            </a:r>
            <a:r>
              <a:rPr lang="en-US" altLang="zh-CN" sz="1600" dirty="0"/>
              <a:t>'</a:t>
            </a:r>
            <a:endParaRPr lang="zh-CN" altLang="en-US" sz="1600" dirty="0"/>
          </a:p>
        </p:txBody>
      </p:sp>
      <p:sp>
        <p:nvSpPr>
          <p:cNvPr id="4" name="灯片编号占位符 3">
            <a:extLst>
              <a:ext uri="{FF2B5EF4-FFF2-40B4-BE49-F238E27FC236}">
                <a16:creationId xmlns:a16="http://schemas.microsoft.com/office/drawing/2014/main" id="{08D99129-2F96-4872-8A2C-B2035F49C4F9}"/>
              </a:ext>
            </a:extLst>
          </p:cNvPr>
          <p:cNvSpPr>
            <a:spLocks noGrp="1"/>
          </p:cNvSpPr>
          <p:nvPr>
            <p:ph type="sldNum" sz="quarter" idx="12"/>
          </p:nvPr>
        </p:nvSpPr>
        <p:spPr/>
        <p:txBody>
          <a:bodyPr/>
          <a:lstStyle/>
          <a:p>
            <a:fld id="{6E01D492-AE8A-4C38-A46F-D034B97BEDC2}" type="slidenum">
              <a:rPr lang="zh-CN" altLang="en-US" smtClean="0"/>
              <a:t>14</a:t>
            </a:fld>
            <a:endParaRPr lang="zh-CN" altLang="en-US"/>
          </a:p>
        </p:txBody>
      </p:sp>
      <p:pic>
        <p:nvPicPr>
          <p:cNvPr id="5" name="图片 4">
            <a:extLst>
              <a:ext uri="{FF2B5EF4-FFF2-40B4-BE49-F238E27FC236}">
                <a16:creationId xmlns:a16="http://schemas.microsoft.com/office/drawing/2014/main" id="{49A82167-9956-4ADC-B5FC-A261A1881D92}"/>
              </a:ext>
            </a:extLst>
          </p:cNvPr>
          <p:cNvPicPr>
            <a:picLocks noChangeAspect="1"/>
          </p:cNvPicPr>
          <p:nvPr/>
        </p:nvPicPr>
        <p:blipFill>
          <a:blip r:embed="rId2"/>
          <a:stretch>
            <a:fillRect/>
          </a:stretch>
        </p:blipFill>
        <p:spPr>
          <a:xfrm>
            <a:off x="924791" y="2431966"/>
            <a:ext cx="10079182" cy="4148379"/>
          </a:xfrm>
          <a:prstGeom prst="rect">
            <a:avLst/>
          </a:prstGeom>
        </p:spPr>
      </p:pic>
    </p:spTree>
    <p:extLst>
      <p:ext uri="{BB962C8B-B14F-4D97-AF65-F5344CB8AC3E}">
        <p14:creationId xmlns:p14="http://schemas.microsoft.com/office/powerpoint/2010/main" val="16693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2B6687-D194-4FB1-A983-F24D68259F81}"/>
              </a:ext>
            </a:extLst>
          </p:cNvPr>
          <p:cNvSpPr>
            <a:spLocks noGrp="1"/>
          </p:cNvSpPr>
          <p:nvPr>
            <p:ph type="title"/>
          </p:nvPr>
        </p:nvSpPr>
        <p:spPr/>
        <p:txBody>
          <a:bodyPr/>
          <a:lstStyle/>
          <a:p>
            <a:r>
              <a:rPr lang="zh-CN" altLang="en-US" dirty="0"/>
              <a:t>问题构建</a:t>
            </a:r>
          </a:p>
        </p:txBody>
      </p:sp>
      <p:sp>
        <p:nvSpPr>
          <p:cNvPr id="5" name="内容占位符 4">
            <a:extLst>
              <a:ext uri="{FF2B5EF4-FFF2-40B4-BE49-F238E27FC236}">
                <a16:creationId xmlns:a16="http://schemas.microsoft.com/office/drawing/2014/main" id="{5DD5DDDC-63FF-4437-8280-072EEEE9ED5D}"/>
              </a:ext>
            </a:extLst>
          </p:cNvPr>
          <p:cNvSpPr>
            <a:spLocks noGrp="1"/>
          </p:cNvSpPr>
          <p:nvPr>
            <p:ph idx="1"/>
          </p:nvPr>
        </p:nvSpPr>
        <p:spPr>
          <a:xfrm>
            <a:off x="838200" y="1547446"/>
            <a:ext cx="10515600" cy="4629517"/>
          </a:xfrm>
        </p:spPr>
        <p:txBody>
          <a:bodyPr/>
          <a:lstStyle/>
          <a:p>
            <a:r>
              <a:rPr lang="zh-CN" altLang="en-US" dirty="0"/>
              <a:t>根据给定的数据集合空间，如何得到线路分布的推荐结果？</a:t>
            </a:r>
          </a:p>
        </p:txBody>
      </p:sp>
      <p:pic>
        <p:nvPicPr>
          <p:cNvPr id="36" name="图形 35">
            <a:extLst>
              <a:ext uri="{FF2B5EF4-FFF2-40B4-BE49-F238E27FC236}">
                <a16:creationId xmlns:a16="http://schemas.microsoft.com/office/drawing/2014/main" id="{00B21A93-EC8F-4F5C-B05E-B412D02DA1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3106" y="4320814"/>
            <a:ext cx="988723" cy="988723"/>
          </a:xfrm>
          <a:prstGeom prst="rect">
            <a:avLst/>
          </a:prstGeom>
        </p:spPr>
      </p:pic>
      <p:grpSp>
        <p:nvGrpSpPr>
          <p:cNvPr id="53" name="组合 52">
            <a:extLst>
              <a:ext uri="{FF2B5EF4-FFF2-40B4-BE49-F238E27FC236}">
                <a16:creationId xmlns:a16="http://schemas.microsoft.com/office/drawing/2014/main" id="{F03E7B3D-645F-4359-B076-7F518B606586}"/>
              </a:ext>
            </a:extLst>
          </p:cNvPr>
          <p:cNvGrpSpPr/>
          <p:nvPr/>
        </p:nvGrpSpPr>
        <p:grpSpPr>
          <a:xfrm>
            <a:off x="4029309" y="2580746"/>
            <a:ext cx="4133382" cy="4067769"/>
            <a:chOff x="3724636" y="2008592"/>
            <a:chExt cx="5209652" cy="5126954"/>
          </a:xfrm>
        </p:grpSpPr>
        <p:sp>
          <p:nvSpPr>
            <p:cNvPr id="54" name="空心弧 53">
              <a:extLst>
                <a:ext uri="{FF2B5EF4-FFF2-40B4-BE49-F238E27FC236}">
                  <a16:creationId xmlns:a16="http://schemas.microsoft.com/office/drawing/2014/main" id="{9AF10DC5-9301-47EF-AF63-2481DD903979}"/>
                </a:ext>
              </a:extLst>
            </p:cNvPr>
            <p:cNvSpPr/>
            <p:nvPr/>
          </p:nvSpPr>
          <p:spPr>
            <a:xfrm>
              <a:off x="4099205" y="2675031"/>
              <a:ext cx="4460515" cy="4460515"/>
            </a:xfrm>
            <a:prstGeom prst="blockArc">
              <a:avLst>
                <a:gd name="adj1" fmla="val 9000000"/>
                <a:gd name="adj2" fmla="val 16200000"/>
                <a:gd name="adj3" fmla="val 4637"/>
              </a:avLst>
            </a:prstGeom>
            <a:solidFill>
              <a:schemeClr val="accent1">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空心弧 54">
              <a:extLst>
                <a:ext uri="{FF2B5EF4-FFF2-40B4-BE49-F238E27FC236}">
                  <a16:creationId xmlns:a16="http://schemas.microsoft.com/office/drawing/2014/main" id="{28191606-2229-48CB-9156-F8AAE884E5EF}"/>
                </a:ext>
              </a:extLst>
            </p:cNvPr>
            <p:cNvSpPr/>
            <p:nvPr/>
          </p:nvSpPr>
          <p:spPr>
            <a:xfrm>
              <a:off x="4099205" y="2675031"/>
              <a:ext cx="4460515" cy="4460515"/>
            </a:xfrm>
            <a:prstGeom prst="blockArc">
              <a:avLst>
                <a:gd name="adj1" fmla="val 1800000"/>
                <a:gd name="adj2" fmla="val 9000000"/>
                <a:gd name="adj3" fmla="val 4637"/>
              </a:avLst>
            </a:prstGeom>
            <a:solidFill>
              <a:schemeClr val="accent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6" name="空心弧 55">
              <a:extLst>
                <a:ext uri="{FF2B5EF4-FFF2-40B4-BE49-F238E27FC236}">
                  <a16:creationId xmlns:a16="http://schemas.microsoft.com/office/drawing/2014/main" id="{928DF8D3-3C6C-4E34-B906-BB512EE697F7}"/>
                </a:ext>
              </a:extLst>
            </p:cNvPr>
            <p:cNvSpPr/>
            <p:nvPr/>
          </p:nvSpPr>
          <p:spPr>
            <a:xfrm>
              <a:off x="4099205" y="2675031"/>
              <a:ext cx="4460515" cy="4460515"/>
            </a:xfrm>
            <a:prstGeom prst="blockArc">
              <a:avLst>
                <a:gd name="adj1" fmla="val 16200000"/>
                <a:gd name="adj2" fmla="val 1800000"/>
                <a:gd name="adj3" fmla="val 4637"/>
              </a:avLst>
            </a:prstGeom>
            <a:solidFill>
              <a:schemeClr val="accent2">
                <a:lumMod val="40000"/>
                <a:lumOff val="6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任意多边形: 形状 56">
              <a:extLst>
                <a:ext uri="{FF2B5EF4-FFF2-40B4-BE49-F238E27FC236}">
                  <a16:creationId xmlns:a16="http://schemas.microsoft.com/office/drawing/2014/main" id="{23A7855E-4F78-48A7-8A01-BB1530478D85}"/>
                </a:ext>
              </a:extLst>
            </p:cNvPr>
            <p:cNvSpPr/>
            <p:nvPr/>
          </p:nvSpPr>
          <p:spPr>
            <a:xfrm>
              <a:off x="5611317" y="2008592"/>
              <a:ext cx="1436290" cy="1436290"/>
            </a:xfrm>
            <a:custGeom>
              <a:avLst/>
              <a:gdLst>
                <a:gd name="connsiteX0" fmla="*/ 0 w 1436290"/>
                <a:gd name="connsiteY0" fmla="*/ 718145 h 1436290"/>
                <a:gd name="connsiteX1" fmla="*/ 718145 w 1436290"/>
                <a:gd name="connsiteY1" fmla="*/ 0 h 1436290"/>
                <a:gd name="connsiteX2" fmla="*/ 1436290 w 1436290"/>
                <a:gd name="connsiteY2" fmla="*/ 718145 h 1436290"/>
                <a:gd name="connsiteX3" fmla="*/ 718145 w 1436290"/>
                <a:gd name="connsiteY3" fmla="*/ 1436290 h 1436290"/>
                <a:gd name="connsiteX4" fmla="*/ 0 w 1436290"/>
                <a:gd name="connsiteY4" fmla="*/ 718145 h 143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290" h="1436290">
                  <a:moveTo>
                    <a:pt x="0" y="718145"/>
                  </a:moveTo>
                  <a:cubicBezTo>
                    <a:pt x="0" y="321524"/>
                    <a:pt x="321524" y="0"/>
                    <a:pt x="718145" y="0"/>
                  </a:cubicBezTo>
                  <a:cubicBezTo>
                    <a:pt x="1114766" y="0"/>
                    <a:pt x="1436290" y="321524"/>
                    <a:pt x="1436290" y="718145"/>
                  </a:cubicBezTo>
                  <a:cubicBezTo>
                    <a:pt x="1436290" y="1114766"/>
                    <a:pt x="1114766" y="1436290"/>
                    <a:pt x="718145" y="1436290"/>
                  </a:cubicBezTo>
                  <a:cubicBezTo>
                    <a:pt x="321524" y="1436290"/>
                    <a:pt x="0" y="1114766"/>
                    <a:pt x="0" y="718145"/>
                  </a:cubicBez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980" tIns="250980" rIns="250980" bIns="250980" numCol="1" spcCol="1270" anchor="ctr" anchorCtr="0">
              <a:noAutofit/>
            </a:bodyPr>
            <a:lstStyle/>
            <a:p>
              <a:pPr marL="0" marR="0" lvl="0" indent="0" algn="ctr" defTabSz="1422400" rtl="0" eaLnBrk="1" fontAlgn="auto" latinLnBrk="0" hangingPunct="1">
                <a:lnSpc>
                  <a:spcPct val="90000"/>
                </a:lnSpc>
                <a:spcBef>
                  <a:spcPct val="0"/>
                </a:spcBef>
                <a:spcAft>
                  <a:spcPct val="3500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8" name="任意多边形: 形状 57">
              <a:extLst>
                <a:ext uri="{FF2B5EF4-FFF2-40B4-BE49-F238E27FC236}">
                  <a16:creationId xmlns:a16="http://schemas.microsoft.com/office/drawing/2014/main" id="{23A3B781-B76F-429C-A207-E11B0B8F2306}"/>
                </a:ext>
              </a:extLst>
            </p:cNvPr>
            <p:cNvSpPr/>
            <p:nvPr/>
          </p:nvSpPr>
          <p:spPr>
            <a:xfrm>
              <a:off x="7497998" y="5276419"/>
              <a:ext cx="1436290" cy="1436290"/>
            </a:xfrm>
            <a:custGeom>
              <a:avLst/>
              <a:gdLst>
                <a:gd name="connsiteX0" fmla="*/ 0 w 1436290"/>
                <a:gd name="connsiteY0" fmla="*/ 718145 h 1436290"/>
                <a:gd name="connsiteX1" fmla="*/ 718145 w 1436290"/>
                <a:gd name="connsiteY1" fmla="*/ 0 h 1436290"/>
                <a:gd name="connsiteX2" fmla="*/ 1436290 w 1436290"/>
                <a:gd name="connsiteY2" fmla="*/ 718145 h 1436290"/>
                <a:gd name="connsiteX3" fmla="*/ 718145 w 1436290"/>
                <a:gd name="connsiteY3" fmla="*/ 1436290 h 1436290"/>
                <a:gd name="connsiteX4" fmla="*/ 0 w 1436290"/>
                <a:gd name="connsiteY4" fmla="*/ 718145 h 143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290" h="1436290">
                  <a:moveTo>
                    <a:pt x="0" y="718145"/>
                  </a:moveTo>
                  <a:cubicBezTo>
                    <a:pt x="0" y="321524"/>
                    <a:pt x="321524" y="0"/>
                    <a:pt x="718145" y="0"/>
                  </a:cubicBezTo>
                  <a:cubicBezTo>
                    <a:pt x="1114766" y="0"/>
                    <a:pt x="1436290" y="321524"/>
                    <a:pt x="1436290" y="718145"/>
                  </a:cubicBezTo>
                  <a:cubicBezTo>
                    <a:pt x="1436290" y="1114766"/>
                    <a:pt x="1114766" y="1436290"/>
                    <a:pt x="718145" y="1436290"/>
                  </a:cubicBezTo>
                  <a:cubicBezTo>
                    <a:pt x="321524" y="1436290"/>
                    <a:pt x="0" y="1114766"/>
                    <a:pt x="0" y="718145"/>
                  </a:cubicBez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980" tIns="250980" rIns="250980" bIns="250980" numCol="1" spcCol="1270" anchor="ctr" anchorCtr="0">
              <a:noAutofit/>
            </a:bodyPr>
            <a:lstStyle/>
            <a:p>
              <a:pPr marL="0" marR="0" lvl="0" indent="0" algn="ctr" defTabSz="1422400" rtl="0" eaLnBrk="1" fontAlgn="auto" latinLnBrk="0" hangingPunct="1">
                <a:lnSpc>
                  <a:spcPct val="90000"/>
                </a:lnSpc>
                <a:spcBef>
                  <a:spcPct val="0"/>
                </a:spcBef>
                <a:spcAft>
                  <a:spcPct val="3500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9" name="任意多边形: 形状 58">
              <a:extLst>
                <a:ext uri="{FF2B5EF4-FFF2-40B4-BE49-F238E27FC236}">
                  <a16:creationId xmlns:a16="http://schemas.microsoft.com/office/drawing/2014/main" id="{60AC6EDB-D7CC-48EF-A419-2867D416EECF}"/>
                </a:ext>
              </a:extLst>
            </p:cNvPr>
            <p:cNvSpPr/>
            <p:nvPr/>
          </p:nvSpPr>
          <p:spPr>
            <a:xfrm>
              <a:off x="3724636" y="5276419"/>
              <a:ext cx="1436290" cy="1436290"/>
            </a:xfrm>
            <a:custGeom>
              <a:avLst/>
              <a:gdLst>
                <a:gd name="connsiteX0" fmla="*/ 0 w 1436290"/>
                <a:gd name="connsiteY0" fmla="*/ 718145 h 1436290"/>
                <a:gd name="connsiteX1" fmla="*/ 718145 w 1436290"/>
                <a:gd name="connsiteY1" fmla="*/ 0 h 1436290"/>
                <a:gd name="connsiteX2" fmla="*/ 1436290 w 1436290"/>
                <a:gd name="connsiteY2" fmla="*/ 718145 h 1436290"/>
                <a:gd name="connsiteX3" fmla="*/ 718145 w 1436290"/>
                <a:gd name="connsiteY3" fmla="*/ 1436290 h 1436290"/>
                <a:gd name="connsiteX4" fmla="*/ 0 w 1436290"/>
                <a:gd name="connsiteY4" fmla="*/ 718145 h 143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290" h="1436290">
                  <a:moveTo>
                    <a:pt x="0" y="718145"/>
                  </a:moveTo>
                  <a:cubicBezTo>
                    <a:pt x="0" y="321524"/>
                    <a:pt x="321524" y="0"/>
                    <a:pt x="718145" y="0"/>
                  </a:cubicBezTo>
                  <a:cubicBezTo>
                    <a:pt x="1114766" y="0"/>
                    <a:pt x="1436290" y="321524"/>
                    <a:pt x="1436290" y="718145"/>
                  </a:cubicBezTo>
                  <a:cubicBezTo>
                    <a:pt x="1436290" y="1114766"/>
                    <a:pt x="1114766" y="1436290"/>
                    <a:pt x="718145" y="1436290"/>
                  </a:cubicBezTo>
                  <a:cubicBezTo>
                    <a:pt x="321524" y="1436290"/>
                    <a:pt x="0" y="1114766"/>
                    <a:pt x="0" y="718145"/>
                  </a:cubicBez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980" tIns="250980" rIns="250980" bIns="250980" numCol="1" spcCol="1270" anchor="ctr" anchorCtr="0">
              <a:noAutofit/>
            </a:bodyPr>
            <a:lstStyle/>
            <a:p>
              <a:pPr marL="0" marR="0" lvl="0" indent="0" algn="ctr" defTabSz="1422400" rtl="0" eaLnBrk="1" fontAlgn="auto" latinLnBrk="0" hangingPunct="1">
                <a:lnSpc>
                  <a:spcPct val="90000"/>
                </a:lnSpc>
                <a:spcBef>
                  <a:spcPct val="0"/>
                </a:spcBef>
                <a:spcAft>
                  <a:spcPct val="35000"/>
                </a:spcAft>
                <a:buClrTx/>
                <a:buSzTx/>
                <a:buFontTx/>
                <a:buNone/>
                <a:tabLst/>
                <a:defRPr/>
              </a:pPr>
              <a:endParaRPr kumimoji="0" lang="zh-CN" altLang="en-US"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60" name="文本框 59">
            <a:extLst>
              <a:ext uri="{FF2B5EF4-FFF2-40B4-BE49-F238E27FC236}">
                <a16:creationId xmlns:a16="http://schemas.microsoft.com/office/drawing/2014/main" id="{AE5929DD-89B1-4B71-85C0-C255691E523F}"/>
              </a:ext>
            </a:extLst>
          </p:cNvPr>
          <p:cNvSpPr txBox="1"/>
          <p:nvPr/>
        </p:nvSpPr>
        <p:spPr>
          <a:xfrm>
            <a:off x="5771180" y="2782111"/>
            <a:ext cx="69546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运单数据</a:t>
            </a:r>
          </a:p>
        </p:txBody>
      </p:sp>
      <p:sp>
        <p:nvSpPr>
          <p:cNvPr id="61" name="文本框 60">
            <a:extLst>
              <a:ext uri="{FF2B5EF4-FFF2-40B4-BE49-F238E27FC236}">
                <a16:creationId xmlns:a16="http://schemas.microsoft.com/office/drawing/2014/main" id="{D3AC8BB2-5D3C-4A48-9EA2-BABE44380761}"/>
              </a:ext>
            </a:extLst>
          </p:cNvPr>
          <p:cNvSpPr txBox="1"/>
          <p:nvPr/>
        </p:nvSpPr>
        <p:spPr>
          <a:xfrm>
            <a:off x="7245176" y="5389307"/>
            <a:ext cx="69546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车辆数据</a:t>
            </a:r>
          </a:p>
        </p:txBody>
      </p:sp>
      <p:sp>
        <p:nvSpPr>
          <p:cNvPr id="62" name="文本框 61">
            <a:extLst>
              <a:ext uri="{FF2B5EF4-FFF2-40B4-BE49-F238E27FC236}">
                <a16:creationId xmlns:a16="http://schemas.microsoft.com/office/drawing/2014/main" id="{04716335-2B4D-4DF2-9F7C-57255F58138E}"/>
              </a:ext>
            </a:extLst>
          </p:cNvPr>
          <p:cNvSpPr txBox="1"/>
          <p:nvPr/>
        </p:nvSpPr>
        <p:spPr>
          <a:xfrm>
            <a:off x="4251359" y="5389307"/>
            <a:ext cx="69546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地址数据</a:t>
            </a:r>
          </a:p>
        </p:txBody>
      </p:sp>
      <p:sp>
        <p:nvSpPr>
          <p:cNvPr id="63" name="文本框 62">
            <a:extLst>
              <a:ext uri="{FF2B5EF4-FFF2-40B4-BE49-F238E27FC236}">
                <a16:creationId xmlns:a16="http://schemas.microsoft.com/office/drawing/2014/main" id="{BF1DACE1-07A7-40E8-A203-F3F5D628E56D}"/>
              </a:ext>
            </a:extLst>
          </p:cNvPr>
          <p:cNvSpPr txBox="1"/>
          <p:nvPr/>
        </p:nvSpPr>
        <p:spPr>
          <a:xfrm>
            <a:off x="5797290" y="4522787"/>
            <a:ext cx="193781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数据空间</a:t>
            </a:r>
          </a:p>
        </p:txBody>
      </p:sp>
      <p:sp>
        <p:nvSpPr>
          <p:cNvPr id="64" name="文本框 63">
            <a:extLst>
              <a:ext uri="{FF2B5EF4-FFF2-40B4-BE49-F238E27FC236}">
                <a16:creationId xmlns:a16="http://schemas.microsoft.com/office/drawing/2014/main" id="{7DBF5D50-F436-4F1A-9A39-01393F75E41E}"/>
              </a:ext>
            </a:extLst>
          </p:cNvPr>
          <p:cNvSpPr txBox="1"/>
          <p:nvPr/>
        </p:nvSpPr>
        <p:spPr>
          <a:xfrm>
            <a:off x="5168874" y="3691362"/>
            <a:ext cx="207630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9000+</a:t>
            </a:r>
            <a:endParaRPr kumimoji="0" lang="zh-CN" altLang="en-US"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65" name="文本框 64">
            <a:extLst>
              <a:ext uri="{FF2B5EF4-FFF2-40B4-BE49-F238E27FC236}">
                <a16:creationId xmlns:a16="http://schemas.microsoft.com/office/drawing/2014/main" id="{28093399-2BFA-4001-869E-05A249A1B568}"/>
              </a:ext>
            </a:extLst>
          </p:cNvPr>
          <p:cNvSpPr txBox="1"/>
          <p:nvPr/>
        </p:nvSpPr>
        <p:spPr>
          <a:xfrm>
            <a:off x="6836627" y="6340423"/>
            <a:ext cx="193781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3000+</a:t>
            </a:r>
            <a:endParaRPr kumimoji="0" lang="zh-CN" altLang="en-US"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66" name="文本框 65">
            <a:extLst>
              <a:ext uri="{FF2B5EF4-FFF2-40B4-BE49-F238E27FC236}">
                <a16:creationId xmlns:a16="http://schemas.microsoft.com/office/drawing/2014/main" id="{695B12B7-319B-4F73-A7F4-EB9811B152CC}"/>
              </a:ext>
            </a:extLst>
          </p:cNvPr>
          <p:cNvSpPr txBox="1"/>
          <p:nvPr/>
        </p:nvSpPr>
        <p:spPr>
          <a:xfrm>
            <a:off x="3417559" y="6340423"/>
            <a:ext cx="193781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20000+</a:t>
            </a:r>
            <a:endParaRPr kumimoji="0" lang="zh-CN" altLang="en-US"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61C11295-2EF5-4C8C-BF40-5F14C8C9859F}"/>
              </a:ext>
            </a:extLst>
          </p:cNvPr>
          <p:cNvGrpSpPr/>
          <p:nvPr/>
        </p:nvGrpSpPr>
        <p:grpSpPr>
          <a:xfrm>
            <a:off x="1087323" y="3364530"/>
            <a:ext cx="3160874" cy="1247959"/>
            <a:chOff x="1087323" y="3364530"/>
            <a:chExt cx="3160874" cy="1247959"/>
          </a:xfrm>
        </p:grpSpPr>
        <p:sp>
          <p:nvSpPr>
            <p:cNvPr id="2" name="箭头: 虚尾 1">
              <a:extLst>
                <a:ext uri="{FF2B5EF4-FFF2-40B4-BE49-F238E27FC236}">
                  <a16:creationId xmlns:a16="http://schemas.microsoft.com/office/drawing/2014/main" id="{2AFF5056-A3B8-4124-B681-8428DD86BA40}"/>
                </a:ext>
              </a:extLst>
            </p:cNvPr>
            <p:cNvSpPr/>
            <p:nvPr/>
          </p:nvSpPr>
          <p:spPr>
            <a:xfrm rot="11993869">
              <a:off x="3620463" y="3364530"/>
              <a:ext cx="627734" cy="1247959"/>
            </a:xfrm>
            <a:prstGeom prst="stripedRight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a:extLst>
                <a:ext uri="{FF2B5EF4-FFF2-40B4-BE49-F238E27FC236}">
                  <a16:creationId xmlns:a16="http://schemas.microsoft.com/office/drawing/2014/main" id="{E7DCBF1B-AF1A-4FD2-9AD3-C068B5E06DCF}"/>
                </a:ext>
              </a:extLst>
            </p:cNvPr>
            <p:cNvSpPr txBox="1"/>
            <p:nvPr/>
          </p:nvSpPr>
          <p:spPr>
            <a:xfrm>
              <a:off x="1087323" y="3568252"/>
              <a:ext cx="2327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8FAADC"/>
                  </a:solidFill>
                  <a:effectLst/>
                  <a:uLnTx/>
                  <a:uFillTx/>
                  <a:latin typeface="微软雅黑" panose="020B0503020204020204" pitchFamily="34" charset="-122"/>
                  <a:ea typeface="微软雅黑" panose="020B0503020204020204" pitchFamily="34" charset="-122"/>
                  <a:cs typeface="+mn-cs"/>
                </a:rPr>
                <a:t>线路分布问题</a:t>
              </a:r>
            </a:p>
          </p:txBody>
        </p:sp>
      </p:grpSp>
      <p:sp>
        <p:nvSpPr>
          <p:cNvPr id="7" name="灯片编号占位符 6">
            <a:extLst>
              <a:ext uri="{FF2B5EF4-FFF2-40B4-BE49-F238E27FC236}">
                <a16:creationId xmlns:a16="http://schemas.microsoft.com/office/drawing/2014/main" id="{1A58826F-F02D-43E2-9128-E6589651F9F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01D492-AE8A-4C38-A46F-D034B97BEDC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8665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9F8AA-C73F-4300-A88B-8A9FE31B91C3}"/>
              </a:ext>
            </a:extLst>
          </p:cNvPr>
          <p:cNvSpPr>
            <a:spLocks noGrp="1"/>
          </p:cNvSpPr>
          <p:nvPr>
            <p:ph type="title"/>
          </p:nvPr>
        </p:nvSpPr>
        <p:spPr/>
        <p:txBody>
          <a:bodyPr/>
          <a:lstStyle/>
          <a:p>
            <a:r>
              <a:rPr lang="zh-CN" altLang="en-US" dirty="0"/>
              <a:t>数据处理</a:t>
            </a:r>
            <a:r>
              <a:rPr lang="en-US" altLang="zh-CN" dirty="0"/>
              <a:t>——</a:t>
            </a:r>
            <a:r>
              <a:rPr lang="zh-CN" altLang="en-US" sz="4000" dirty="0"/>
              <a:t>导入</a:t>
            </a:r>
            <a:r>
              <a:rPr lang="en-US" altLang="zh-CN" sz="4000" dirty="0"/>
              <a:t>Hive</a:t>
            </a:r>
            <a:endParaRPr lang="zh-CN" altLang="en-US" dirty="0"/>
          </a:p>
        </p:txBody>
      </p:sp>
      <p:sp>
        <p:nvSpPr>
          <p:cNvPr id="3" name="内容占位符 2">
            <a:extLst>
              <a:ext uri="{FF2B5EF4-FFF2-40B4-BE49-F238E27FC236}">
                <a16:creationId xmlns:a16="http://schemas.microsoft.com/office/drawing/2014/main" id="{B71E0FEB-06AC-4680-A03B-AC71FC22231E}"/>
              </a:ext>
            </a:extLst>
          </p:cNvPr>
          <p:cNvSpPr>
            <a:spLocks noGrp="1"/>
          </p:cNvSpPr>
          <p:nvPr>
            <p:ph idx="1"/>
          </p:nvPr>
        </p:nvSpPr>
        <p:spPr/>
        <p:txBody>
          <a:bodyPr/>
          <a:lstStyle/>
          <a:p>
            <a:r>
              <a:rPr lang="zh-CN" altLang="en-US" dirty="0"/>
              <a:t>将地址数据和运单数据导入</a:t>
            </a:r>
            <a:r>
              <a:rPr lang="en-US" altLang="zh-CN" dirty="0"/>
              <a:t>Hive</a:t>
            </a:r>
            <a:r>
              <a:rPr lang="zh-CN" altLang="en-US" dirty="0"/>
              <a:t>数据库</a:t>
            </a:r>
            <a:endParaRPr lang="en-US" altLang="zh-CN" dirty="0"/>
          </a:p>
          <a:p>
            <a:r>
              <a:rPr lang="zh-CN" altLang="en-US" dirty="0"/>
              <a:t>创建表格</a:t>
            </a:r>
            <a:endParaRPr lang="en-US" altLang="zh-CN" dirty="0"/>
          </a:p>
          <a:p>
            <a:pPr lvl="1"/>
            <a:r>
              <a:rPr lang="en-US" altLang="zh-CN" sz="1600" dirty="0"/>
              <a:t>create table </a:t>
            </a:r>
            <a:r>
              <a:rPr lang="en-US" altLang="zh-CN" sz="1600" dirty="0" err="1"/>
              <a:t>address_A</a:t>
            </a:r>
            <a:r>
              <a:rPr lang="en-US" altLang="zh-CN" sz="1600" dirty="0"/>
              <a:t>(`ID` string, `</a:t>
            </a:r>
            <a:r>
              <a:rPr lang="en-US" altLang="zh-CN" sz="1600" dirty="0" err="1"/>
              <a:t>yundanID</a:t>
            </a:r>
            <a:r>
              <a:rPr lang="en-US" altLang="zh-CN" sz="1600" dirty="0"/>
              <a:t>` string, type string, province string, city string, district string, `</a:t>
            </a:r>
            <a:r>
              <a:rPr lang="en-US" altLang="zh-CN" sz="1600" dirty="0" err="1"/>
              <a:t>gpsX</a:t>
            </a:r>
            <a:r>
              <a:rPr lang="en-US" altLang="zh-CN" sz="1600" dirty="0"/>
              <a:t>` double, `</a:t>
            </a:r>
            <a:r>
              <a:rPr lang="en-US" altLang="zh-CN" sz="1600" dirty="0" err="1"/>
              <a:t>gpsY</a:t>
            </a:r>
            <a:r>
              <a:rPr lang="en-US" altLang="zh-CN" sz="1600" dirty="0"/>
              <a:t>` double, `</a:t>
            </a:r>
            <a:r>
              <a:rPr lang="en-US" altLang="zh-CN" sz="1600" dirty="0" err="1"/>
              <a:t>mainNode</a:t>
            </a:r>
            <a:r>
              <a:rPr lang="en-US" altLang="zh-CN" sz="1600" dirty="0"/>
              <a:t>` int, sequence int) row format delimited fields terminated by ',';</a:t>
            </a:r>
          </a:p>
          <a:p>
            <a:pPr lvl="1"/>
            <a:r>
              <a:rPr lang="en-US" altLang="zh-CN" sz="1600" dirty="0"/>
              <a:t>create table </a:t>
            </a:r>
            <a:r>
              <a:rPr lang="en-US" altLang="zh-CN" sz="1600" dirty="0" err="1"/>
              <a:t>yundan_A</a:t>
            </a:r>
            <a:r>
              <a:rPr lang="en-US" altLang="zh-CN" sz="1600" dirty="0"/>
              <a:t>(`ID` string, `</a:t>
            </a:r>
            <a:r>
              <a:rPr lang="en-US" altLang="zh-CN" sz="1600" dirty="0" err="1"/>
              <a:t>yundanBianhao</a:t>
            </a:r>
            <a:r>
              <a:rPr lang="en-US" altLang="zh-CN" sz="1600" dirty="0"/>
              <a:t>` string, `</a:t>
            </a:r>
            <a:r>
              <a:rPr lang="en-US" altLang="zh-CN" sz="1600" dirty="0" err="1"/>
              <a:t>pickupTime</a:t>
            </a:r>
            <a:r>
              <a:rPr lang="en-US" altLang="zh-CN" sz="1600" dirty="0"/>
              <a:t>` string, `</a:t>
            </a:r>
            <a:r>
              <a:rPr lang="en-US" altLang="zh-CN" sz="1600" dirty="0" err="1"/>
              <a:t>arrivalTime</a:t>
            </a:r>
            <a:r>
              <a:rPr lang="en-US" altLang="zh-CN" sz="1600" dirty="0"/>
              <a:t>` string, fang double, ton double, `</a:t>
            </a:r>
            <a:r>
              <a:rPr lang="en-US" altLang="zh-CN" sz="1600" dirty="0" err="1"/>
              <a:t>truckID</a:t>
            </a:r>
            <a:r>
              <a:rPr lang="en-US" altLang="zh-CN" sz="1600" dirty="0"/>
              <a:t>` string) row format delimited fields terminated by ‘,’;</a:t>
            </a:r>
          </a:p>
          <a:p>
            <a:pPr marL="285750" lvl="1" indent="-285750">
              <a:buFont typeface="Wingdings" panose="05000000000000000000" pitchFamily="2" charset="2"/>
              <a:buChar char="Ø"/>
            </a:pPr>
            <a:r>
              <a:rPr lang="zh-CN" altLang="en-US" sz="2800" dirty="0"/>
              <a:t>导入数据</a:t>
            </a:r>
            <a:endParaRPr lang="en-US" altLang="zh-CN" sz="2800" dirty="0"/>
          </a:p>
          <a:p>
            <a:pPr marL="742950" lvl="2" indent="-285750">
              <a:buFont typeface="Wingdings" panose="05000000000000000000" pitchFamily="2" charset="2"/>
              <a:buChar char="l"/>
            </a:pPr>
            <a:r>
              <a:rPr lang="en-US" altLang="zh-CN" sz="1600" dirty="0"/>
              <a:t>load data </a:t>
            </a:r>
            <a:r>
              <a:rPr lang="en-US" altLang="zh-CN" sz="1600" dirty="0" err="1"/>
              <a:t>inpath</a:t>
            </a:r>
            <a:r>
              <a:rPr lang="en-US" altLang="zh-CN" sz="1600" dirty="0"/>
              <a:t> '/user/stu2017210017/data/address_A.txt' overwrite into table </a:t>
            </a:r>
            <a:r>
              <a:rPr lang="en-US" altLang="zh-CN" sz="1600" dirty="0" err="1"/>
              <a:t>address_A</a:t>
            </a:r>
            <a:r>
              <a:rPr lang="en-US" altLang="zh-CN" sz="1600" dirty="0"/>
              <a:t>;</a:t>
            </a:r>
          </a:p>
          <a:p>
            <a:pPr marL="742950" lvl="2" indent="-285750">
              <a:buFont typeface="Wingdings" panose="05000000000000000000" pitchFamily="2" charset="2"/>
              <a:buChar char="l"/>
            </a:pPr>
            <a:r>
              <a:rPr lang="en-US" altLang="zh-CN" sz="1600" dirty="0"/>
              <a:t>load data </a:t>
            </a:r>
            <a:r>
              <a:rPr lang="en-US" altLang="zh-CN" sz="1600" dirty="0" err="1"/>
              <a:t>inpath</a:t>
            </a:r>
            <a:r>
              <a:rPr lang="en-US" altLang="zh-CN" sz="1600" dirty="0"/>
              <a:t> '/user/stu2017210017/data/waybill_A.txt' overwrite into table </a:t>
            </a:r>
            <a:r>
              <a:rPr lang="en-US" altLang="zh-CN" sz="1600" dirty="0" err="1"/>
              <a:t>waybill_A</a:t>
            </a:r>
            <a:r>
              <a:rPr lang="en-US" altLang="zh-CN" sz="1600" dirty="0"/>
              <a:t>;</a:t>
            </a:r>
          </a:p>
        </p:txBody>
      </p:sp>
      <p:sp>
        <p:nvSpPr>
          <p:cNvPr id="4" name="灯片编号占位符 3">
            <a:extLst>
              <a:ext uri="{FF2B5EF4-FFF2-40B4-BE49-F238E27FC236}">
                <a16:creationId xmlns:a16="http://schemas.microsoft.com/office/drawing/2014/main" id="{2A07F974-5878-4FBE-8432-63EAC8C76D67}"/>
              </a:ext>
            </a:extLst>
          </p:cNvPr>
          <p:cNvSpPr>
            <a:spLocks noGrp="1"/>
          </p:cNvSpPr>
          <p:nvPr>
            <p:ph type="sldNum" sz="quarter" idx="12"/>
          </p:nvPr>
        </p:nvSpPr>
        <p:spPr/>
        <p:txBody>
          <a:bodyPr/>
          <a:lstStyle/>
          <a:p>
            <a:fld id="{6E01D492-AE8A-4C38-A46F-D034B97BEDC2}" type="slidenum">
              <a:rPr lang="zh-CN" altLang="en-US" smtClean="0"/>
              <a:t>3</a:t>
            </a:fld>
            <a:endParaRPr lang="zh-CN" altLang="en-US"/>
          </a:p>
        </p:txBody>
      </p:sp>
    </p:spTree>
    <p:extLst>
      <p:ext uri="{BB962C8B-B14F-4D97-AF65-F5344CB8AC3E}">
        <p14:creationId xmlns:p14="http://schemas.microsoft.com/office/powerpoint/2010/main" val="1951490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FBEA0-C75D-4545-836F-D45E4F4456E7}"/>
              </a:ext>
            </a:extLst>
          </p:cNvPr>
          <p:cNvSpPr>
            <a:spLocks noGrp="1"/>
          </p:cNvSpPr>
          <p:nvPr>
            <p:ph type="title"/>
          </p:nvPr>
        </p:nvSpPr>
        <p:spPr/>
        <p:txBody>
          <a:bodyPr/>
          <a:lstStyle/>
          <a:p>
            <a:r>
              <a:rPr lang="zh-CN" altLang="en-US" dirty="0"/>
              <a:t>数据处理</a:t>
            </a:r>
            <a:r>
              <a:rPr lang="en-US" altLang="zh-CN" dirty="0"/>
              <a:t>——</a:t>
            </a:r>
            <a:r>
              <a:rPr lang="zh-CN" altLang="en-US" sz="4000" dirty="0"/>
              <a:t>构建所有运单</a:t>
            </a:r>
            <a:r>
              <a:rPr lang="en-US" altLang="zh-CN" sz="4000" dirty="0"/>
              <a:t>ID</a:t>
            </a:r>
            <a:r>
              <a:rPr lang="zh-CN" altLang="en-US" sz="4000" dirty="0"/>
              <a:t>的集合</a:t>
            </a:r>
            <a:endParaRPr lang="zh-CN" altLang="en-US" dirty="0"/>
          </a:p>
        </p:txBody>
      </p:sp>
      <p:sp>
        <p:nvSpPr>
          <p:cNvPr id="3" name="内容占位符 2">
            <a:extLst>
              <a:ext uri="{FF2B5EF4-FFF2-40B4-BE49-F238E27FC236}">
                <a16:creationId xmlns:a16="http://schemas.microsoft.com/office/drawing/2014/main" id="{A1755CA8-B213-4271-BFA4-7C6FE099FC9E}"/>
              </a:ext>
            </a:extLst>
          </p:cNvPr>
          <p:cNvSpPr>
            <a:spLocks noGrp="1"/>
          </p:cNvSpPr>
          <p:nvPr>
            <p:ph idx="1"/>
          </p:nvPr>
        </p:nvSpPr>
        <p:spPr/>
        <p:txBody>
          <a:bodyPr/>
          <a:lstStyle/>
          <a:p>
            <a:r>
              <a:rPr lang="zh-CN" altLang="en-US" dirty="0"/>
              <a:t>使用</a:t>
            </a:r>
            <a:r>
              <a:rPr lang="en-US" altLang="zh-CN" dirty="0"/>
              <a:t>SQL</a:t>
            </a:r>
            <a:r>
              <a:rPr lang="zh-CN" altLang="en-US" dirty="0"/>
              <a:t>从数据库运单数据表查询出客户所有运单</a:t>
            </a:r>
            <a:r>
              <a:rPr lang="en-US" altLang="zh-CN" dirty="0"/>
              <a:t>ID</a:t>
            </a:r>
            <a:endParaRPr lang="zh-CN" altLang="en-US" dirty="0"/>
          </a:p>
        </p:txBody>
      </p:sp>
      <p:sp>
        <p:nvSpPr>
          <p:cNvPr id="4" name="灯片编号占位符 3">
            <a:extLst>
              <a:ext uri="{FF2B5EF4-FFF2-40B4-BE49-F238E27FC236}">
                <a16:creationId xmlns:a16="http://schemas.microsoft.com/office/drawing/2014/main" id="{539D0F1B-B893-416F-8D48-17B4AF50281B}"/>
              </a:ext>
            </a:extLst>
          </p:cNvPr>
          <p:cNvSpPr>
            <a:spLocks noGrp="1"/>
          </p:cNvSpPr>
          <p:nvPr>
            <p:ph type="sldNum" sz="quarter" idx="12"/>
          </p:nvPr>
        </p:nvSpPr>
        <p:spPr>
          <a:xfrm>
            <a:off x="8610600" y="6356350"/>
            <a:ext cx="2743200" cy="365125"/>
          </a:xfrm>
        </p:spPr>
        <p:txBody>
          <a:bodyPr/>
          <a:lstStyle/>
          <a:p>
            <a:fld id="{6E01D492-AE8A-4C38-A46F-D034B97BEDC2}" type="slidenum">
              <a:rPr lang="zh-CN" altLang="en-US" smtClean="0"/>
              <a:t>4</a:t>
            </a:fld>
            <a:endParaRPr lang="zh-CN" altLang="en-US"/>
          </a:p>
        </p:txBody>
      </p:sp>
      <p:grpSp>
        <p:nvGrpSpPr>
          <p:cNvPr id="10" name="组合 9">
            <a:extLst>
              <a:ext uri="{FF2B5EF4-FFF2-40B4-BE49-F238E27FC236}">
                <a16:creationId xmlns:a16="http://schemas.microsoft.com/office/drawing/2014/main" id="{B35AD9CF-121C-4D44-8369-E1DFBCD42882}"/>
              </a:ext>
            </a:extLst>
          </p:cNvPr>
          <p:cNvGrpSpPr/>
          <p:nvPr/>
        </p:nvGrpSpPr>
        <p:grpSpPr>
          <a:xfrm>
            <a:off x="838200" y="3273197"/>
            <a:ext cx="4919256" cy="1355918"/>
            <a:chOff x="7359532" y="2588840"/>
            <a:chExt cx="4919256" cy="1355918"/>
          </a:xfrm>
        </p:grpSpPr>
        <p:sp>
          <p:nvSpPr>
            <p:cNvPr id="7" name="矩形: 圆角 20">
              <a:extLst>
                <a:ext uri="{FF2B5EF4-FFF2-40B4-BE49-F238E27FC236}">
                  <a16:creationId xmlns:a16="http://schemas.microsoft.com/office/drawing/2014/main" id="{06C7DE8C-191B-4A8F-870B-5C948EFE0D34}"/>
                </a:ext>
              </a:extLst>
            </p:cNvPr>
            <p:cNvSpPr/>
            <p:nvPr/>
          </p:nvSpPr>
          <p:spPr>
            <a:xfrm>
              <a:off x="7359532" y="2588840"/>
              <a:ext cx="4919256" cy="1355918"/>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3BD30DF3-258C-4AE3-9104-6CD5D5A1C4BA}"/>
                </a:ext>
              </a:extLst>
            </p:cNvPr>
            <p:cNvPicPr>
              <a:picLocks noChangeAspect="1"/>
            </p:cNvPicPr>
            <p:nvPr/>
          </p:nvPicPr>
          <p:blipFill>
            <a:blip r:embed="rId3"/>
            <a:stretch>
              <a:fillRect/>
            </a:stretch>
          </p:blipFill>
          <p:spPr>
            <a:xfrm>
              <a:off x="7359532" y="2969062"/>
              <a:ext cx="4919256" cy="975696"/>
            </a:xfrm>
            <a:prstGeom prst="rect">
              <a:avLst/>
            </a:prstGeom>
          </p:spPr>
        </p:pic>
        <p:sp>
          <p:nvSpPr>
            <p:cNvPr id="9" name="文本框 8">
              <a:extLst>
                <a:ext uri="{FF2B5EF4-FFF2-40B4-BE49-F238E27FC236}">
                  <a16:creationId xmlns:a16="http://schemas.microsoft.com/office/drawing/2014/main" id="{CE4C723E-F084-4860-8A47-D45F93ECC9B4}"/>
                </a:ext>
              </a:extLst>
            </p:cNvPr>
            <p:cNvSpPr txBox="1"/>
            <p:nvPr/>
          </p:nvSpPr>
          <p:spPr>
            <a:xfrm>
              <a:off x="9153190" y="2599730"/>
              <a:ext cx="1331939" cy="369332"/>
            </a:xfrm>
            <a:prstGeom prst="rect">
              <a:avLst/>
            </a:prstGeom>
            <a:noFill/>
            <a:ln>
              <a:noFill/>
            </a:ln>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运单数据集</a:t>
              </a:r>
            </a:p>
          </p:txBody>
        </p:sp>
      </p:grpSp>
      <p:sp>
        <p:nvSpPr>
          <p:cNvPr id="13" name="文本框 12">
            <a:extLst>
              <a:ext uri="{FF2B5EF4-FFF2-40B4-BE49-F238E27FC236}">
                <a16:creationId xmlns:a16="http://schemas.microsoft.com/office/drawing/2014/main" id="{4755FC88-8D73-44A1-B0AE-6A6F921491E7}"/>
              </a:ext>
            </a:extLst>
          </p:cNvPr>
          <p:cNvSpPr txBox="1"/>
          <p:nvPr/>
        </p:nvSpPr>
        <p:spPr>
          <a:xfrm>
            <a:off x="6096000" y="2905141"/>
            <a:ext cx="2008909" cy="923330"/>
          </a:xfrm>
          <a:prstGeom prst="rect">
            <a:avLst/>
          </a:prstGeom>
          <a:noFill/>
        </p:spPr>
        <p:txBody>
          <a:bodyPr wrap="square" rtlCol="0">
            <a:spAutoFit/>
          </a:bodyPr>
          <a:lstStyle/>
          <a:p>
            <a:r>
              <a:rPr lang="en-US" altLang="zh-CN" dirty="0"/>
              <a:t>SELECT DISTINCT ID FROM </a:t>
            </a:r>
            <a:r>
              <a:rPr lang="en-US" altLang="zh-CN" dirty="0" err="1"/>
              <a:t>waybill_A</a:t>
            </a:r>
            <a:r>
              <a:rPr lang="en-US" altLang="zh-CN" dirty="0"/>
              <a:t>;</a:t>
            </a:r>
            <a:endParaRPr lang="zh-CN" altLang="en-US" dirty="0"/>
          </a:p>
        </p:txBody>
      </p:sp>
      <p:cxnSp>
        <p:nvCxnSpPr>
          <p:cNvPr id="38" name="直接箭头连接符 37">
            <a:extLst>
              <a:ext uri="{FF2B5EF4-FFF2-40B4-BE49-F238E27FC236}">
                <a16:creationId xmlns:a16="http://schemas.microsoft.com/office/drawing/2014/main" id="{8D6D583A-4F74-4780-8D8B-0AD06779F0A1}"/>
              </a:ext>
            </a:extLst>
          </p:cNvPr>
          <p:cNvCxnSpPr>
            <a:cxnSpLocks/>
            <a:stCxn id="7" idx="3"/>
          </p:cNvCxnSpPr>
          <p:nvPr/>
        </p:nvCxnSpPr>
        <p:spPr>
          <a:xfrm>
            <a:off x="5757456" y="3951156"/>
            <a:ext cx="24169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885BD85C-7E6B-499B-9331-24CB2B96792F}"/>
              </a:ext>
            </a:extLst>
          </p:cNvPr>
          <p:cNvGrpSpPr/>
          <p:nvPr/>
        </p:nvGrpSpPr>
        <p:grpSpPr>
          <a:xfrm>
            <a:off x="8174365" y="2105336"/>
            <a:ext cx="2565130" cy="4251014"/>
            <a:chOff x="8512909" y="2470460"/>
            <a:chExt cx="2565130" cy="4251014"/>
          </a:xfrm>
        </p:grpSpPr>
        <p:sp>
          <p:nvSpPr>
            <p:cNvPr id="19" name="矩形: 圆角 20">
              <a:extLst>
                <a:ext uri="{FF2B5EF4-FFF2-40B4-BE49-F238E27FC236}">
                  <a16:creationId xmlns:a16="http://schemas.microsoft.com/office/drawing/2014/main" id="{01814F25-88F1-4E1B-9691-F0006010C323}"/>
                </a:ext>
              </a:extLst>
            </p:cNvPr>
            <p:cNvSpPr/>
            <p:nvPr/>
          </p:nvSpPr>
          <p:spPr>
            <a:xfrm>
              <a:off x="8512909" y="2470460"/>
              <a:ext cx="2565130" cy="423788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1AC65A2C-3FB1-45B0-B603-1476D5685E3F}"/>
                </a:ext>
              </a:extLst>
            </p:cNvPr>
            <p:cNvSpPr txBox="1"/>
            <p:nvPr/>
          </p:nvSpPr>
          <p:spPr>
            <a:xfrm>
              <a:off x="9184319" y="2521762"/>
              <a:ext cx="1747355" cy="332619"/>
            </a:xfrm>
            <a:prstGeom prst="rect">
              <a:avLst/>
            </a:prstGeom>
            <a:noFill/>
            <a:ln>
              <a:noFill/>
            </a:ln>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所有运单</a:t>
              </a:r>
              <a:r>
                <a:rPr lang="en-US" altLang="zh-CN" dirty="0">
                  <a:solidFill>
                    <a:schemeClr val="bg1"/>
                  </a:solidFill>
                  <a:latin typeface="微软雅黑" panose="020B0503020204020204" pitchFamily="34" charset="-122"/>
                  <a:ea typeface="微软雅黑" panose="020B0503020204020204" pitchFamily="34" charset="-122"/>
                </a:rPr>
                <a:t>ID</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A5A7742B-7F3C-4736-BC05-C701E5037902}"/>
                </a:ext>
              </a:extLst>
            </p:cNvPr>
            <p:cNvPicPr>
              <a:picLocks noChangeAspect="1"/>
            </p:cNvPicPr>
            <p:nvPr/>
          </p:nvPicPr>
          <p:blipFill>
            <a:blip r:embed="rId4"/>
            <a:stretch>
              <a:fillRect/>
            </a:stretch>
          </p:blipFill>
          <p:spPr>
            <a:xfrm>
              <a:off x="8512909" y="2905683"/>
              <a:ext cx="2565130" cy="3815791"/>
            </a:xfrm>
            <a:prstGeom prst="rect">
              <a:avLst/>
            </a:prstGeom>
          </p:spPr>
        </p:pic>
      </p:grpSp>
    </p:spTree>
    <p:extLst>
      <p:ext uri="{BB962C8B-B14F-4D97-AF65-F5344CB8AC3E}">
        <p14:creationId xmlns:p14="http://schemas.microsoft.com/office/powerpoint/2010/main" val="426915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77882-316F-402B-B917-5E37B7644E5C}"/>
              </a:ext>
            </a:extLst>
          </p:cNvPr>
          <p:cNvSpPr>
            <a:spLocks noGrp="1"/>
          </p:cNvSpPr>
          <p:nvPr>
            <p:ph type="title"/>
          </p:nvPr>
        </p:nvSpPr>
        <p:spPr/>
        <p:txBody>
          <a:bodyPr/>
          <a:lstStyle/>
          <a:p>
            <a:r>
              <a:rPr lang="zh-CN" altLang="en-US" dirty="0"/>
              <a:t>数据处理</a:t>
            </a:r>
            <a:r>
              <a:rPr lang="en-US" altLang="zh-CN" dirty="0"/>
              <a:t>——</a:t>
            </a:r>
            <a:r>
              <a:rPr lang="zh-CN" altLang="en-US" sz="4000" dirty="0"/>
              <a:t>运单的路线</a:t>
            </a:r>
            <a:endParaRPr lang="zh-CN" altLang="en-US" dirty="0"/>
          </a:p>
        </p:txBody>
      </p:sp>
      <p:sp>
        <p:nvSpPr>
          <p:cNvPr id="3" name="内容占位符 2">
            <a:extLst>
              <a:ext uri="{FF2B5EF4-FFF2-40B4-BE49-F238E27FC236}">
                <a16:creationId xmlns:a16="http://schemas.microsoft.com/office/drawing/2014/main" id="{12FD43E6-0FA5-4B28-ACB3-6B744F83AABD}"/>
              </a:ext>
            </a:extLst>
          </p:cNvPr>
          <p:cNvSpPr>
            <a:spLocks noGrp="1"/>
          </p:cNvSpPr>
          <p:nvPr>
            <p:ph idx="1"/>
          </p:nvPr>
        </p:nvSpPr>
        <p:spPr/>
        <p:txBody>
          <a:bodyPr/>
          <a:lstStyle/>
          <a:p>
            <a:r>
              <a:rPr lang="zh-CN" altLang="en-US" dirty="0"/>
              <a:t>处理地址数据集，得到以运单</a:t>
            </a:r>
            <a:r>
              <a:rPr lang="en-US" altLang="zh-CN" dirty="0"/>
              <a:t>ID</a:t>
            </a:r>
            <a:r>
              <a:rPr lang="zh-CN" altLang="en-US" dirty="0"/>
              <a:t>为</a:t>
            </a:r>
            <a:r>
              <a:rPr lang="en-US" altLang="zh-CN" dirty="0"/>
              <a:t>key</a:t>
            </a:r>
            <a:r>
              <a:rPr lang="zh-CN" altLang="en-US" dirty="0"/>
              <a:t>，路线为</a:t>
            </a:r>
            <a:r>
              <a:rPr lang="en-US" altLang="zh-CN" dirty="0"/>
              <a:t>value</a:t>
            </a:r>
            <a:r>
              <a:rPr lang="zh-CN" altLang="en-US" dirty="0"/>
              <a:t>的键值对</a:t>
            </a:r>
            <a:endParaRPr lang="en-US" altLang="zh-CN" dirty="0"/>
          </a:p>
        </p:txBody>
      </p:sp>
      <p:sp>
        <p:nvSpPr>
          <p:cNvPr id="4" name="灯片编号占位符 3">
            <a:extLst>
              <a:ext uri="{FF2B5EF4-FFF2-40B4-BE49-F238E27FC236}">
                <a16:creationId xmlns:a16="http://schemas.microsoft.com/office/drawing/2014/main" id="{00369375-EC62-4477-8978-A7ADABD8DB9D}"/>
              </a:ext>
            </a:extLst>
          </p:cNvPr>
          <p:cNvSpPr>
            <a:spLocks noGrp="1"/>
          </p:cNvSpPr>
          <p:nvPr>
            <p:ph type="sldNum" sz="quarter" idx="12"/>
          </p:nvPr>
        </p:nvSpPr>
        <p:spPr/>
        <p:txBody>
          <a:bodyPr/>
          <a:lstStyle/>
          <a:p>
            <a:fld id="{6E01D492-AE8A-4C38-A46F-D034B97BEDC2}" type="slidenum">
              <a:rPr lang="zh-CN" altLang="en-US" smtClean="0"/>
              <a:t>5</a:t>
            </a:fld>
            <a:endParaRPr lang="zh-CN" altLang="en-US"/>
          </a:p>
        </p:txBody>
      </p:sp>
      <p:grpSp>
        <p:nvGrpSpPr>
          <p:cNvPr id="21" name="组合 20">
            <a:extLst>
              <a:ext uri="{FF2B5EF4-FFF2-40B4-BE49-F238E27FC236}">
                <a16:creationId xmlns:a16="http://schemas.microsoft.com/office/drawing/2014/main" id="{87B9FBCE-CDC0-4AAA-B9E0-C8E72E5E4CAF}"/>
              </a:ext>
            </a:extLst>
          </p:cNvPr>
          <p:cNvGrpSpPr/>
          <p:nvPr/>
        </p:nvGrpSpPr>
        <p:grpSpPr>
          <a:xfrm>
            <a:off x="5888298" y="2111054"/>
            <a:ext cx="5013960" cy="1273364"/>
            <a:chOff x="454867" y="3240351"/>
            <a:chExt cx="5013960" cy="1273364"/>
          </a:xfrm>
        </p:grpSpPr>
        <p:sp>
          <p:nvSpPr>
            <p:cNvPr id="16" name="矩形: 圆角 20">
              <a:extLst>
                <a:ext uri="{FF2B5EF4-FFF2-40B4-BE49-F238E27FC236}">
                  <a16:creationId xmlns:a16="http://schemas.microsoft.com/office/drawing/2014/main" id="{DF029381-EFD4-43D7-A0BF-DB6C44E00DD1}"/>
                </a:ext>
              </a:extLst>
            </p:cNvPr>
            <p:cNvSpPr/>
            <p:nvPr/>
          </p:nvSpPr>
          <p:spPr>
            <a:xfrm>
              <a:off x="454867" y="3240351"/>
              <a:ext cx="5013960" cy="127336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FE280CAA-DC8A-4E42-B4CF-3E5EB55EF52E}"/>
                </a:ext>
              </a:extLst>
            </p:cNvPr>
            <p:cNvPicPr/>
            <p:nvPr/>
          </p:nvPicPr>
          <p:blipFill>
            <a:blip r:embed="rId3">
              <a:extLst>
                <a:ext uri="{28A0092B-C50C-407E-A947-70E740481C1C}">
                  <a14:useLocalDpi xmlns:a14="http://schemas.microsoft.com/office/drawing/2010/main" val="0"/>
                </a:ext>
              </a:extLst>
            </a:blip>
            <a:stretch>
              <a:fillRect/>
            </a:stretch>
          </p:blipFill>
          <p:spPr>
            <a:xfrm>
              <a:off x="454867" y="3690754"/>
              <a:ext cx="5013960" cy="822960"/>
            </a:xfrm>
            <a:prstGeom prst="rect">
              <a:avLst/>
            </a:prstGeom>
          </p:spPr>
        </p:pic>
        <p:sp>
          <p:nvSpPr>
            <p:cNvPr id="17" name="文本框 16">
              <a:extLst>
                <a:ext uri="{FF2B5EF4-FFF2-40B4-BE49-F238E27FC236}">
                  <a16:creationId xmlns:a16="http://schemas.microsoft.com/office/drawing/2014/main" id="{F597A96E-ACEE-42E7-B3DE-404E5BF8C35E}"/>
                </a:ext>
              </a:extLst>
            </p:cNvPr>
            <p:cNvSpPr txBox="1"/>
            <p:nvPr/>
          </p:nvSpPr>
          <p:spPr>
            <a:xfrm>
              <a:off x="2295877" y="3294789"/>
              <a:ext cx="1331939" cy="369332"/>
            </a:xfrm>
            <a:prstGeom prst="rect">
              <a:avLst/>
            </a:prstGeom>
            <a:noFill/>
            <a:ln>
              <a:noFill/>
            </a:ln>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地址数据集</a:t>
              </a:r>
            </a:p>
          </p:txBody>
        </p:sp>
      </p:grpSp>
      <p:grpSp>
        <p:nvGrpSpPr>
          <p:cNvPr id="22" name="组合 21">
            <a:extLst>
              <a:ext uri="{FF2B5EF4-FFF2-40B4-BE49-F238E27FC236}">
                <a16:creationId xmlns:a16="http://schemas.microsoft.com/office/drawing/2014/main" id="{CA691A91-5259-48A8-B7E9-A329E82CD839}"/>
              </a:ext>
            </a:extLst>
          </p:cNvPr>
          <p:cNvGrpSpPr/>
          <p:nvPr/>
        </p:nvGrpSpPr>
        <p:grpSpPr>
          <a:xfrm>
            <a:off x="6505589" y="4876615"/>
            <a:ext cx="3597838" cy="1616260"/>
            <a:chOff x="1029810" y="4669654"/>
            <a:chExt cx="3597838" cy="1616260"/>
          </a:xfrm>
        </p:grpSpPr>
        <p:sp>
          <p:nvSpPr>
            <p:cNvPr id="18" name="矩形: 圆角 20">
              <a:extLst>
                <a:ext uri="{FF2B5EF4-FFF2-40B4-BE49-F238E27FC236}">
                  <a16:creationId xmlns:a16="http://schemas.microsoft.com/office/drawing/2014/main" id="{91FB08FC-DB86-4238-8AD7-75754CC246E4}"/>
                </a:ext>
              </a:extLst>
            </p:cNvPr>
            <p:cNvSpPr/>
            <p:nvPr/>
          </p:nvSpPr>
          <p:spPr>
            <a:xfrm>
              <a:off x="1031008" y="4669654"/>
              <a:ext cx="3596640" cy="1608849"/>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6" name="图片 5">
              <a:extLst>
                <a:ext uri="{FF2B5EF4-FFF2-40B4-BE49-F238E27FC236}">
                  <a16:creationId xmlns:a16="http://schemas.microsoft.com/office/drawing/2014/main" id="{91D2CDCA-3888-4357-8835-A50E0C5EB459}"/>
                </a:ext>
              </a:extLst>
            </p:cNvPr>
            <p:cNvPicPr/>
            <p:nvPr/>
          </p:nvPicPr>
          <p:blipFill>
            <a:blip r:embed="rId4">
              <a:extLst>
                <a:ext uri="{28A0092B-C50C-407E-A947-70E740481C1C}">
                  <a14:useLocalDpi xmlns:a14="http://schemas.microsoft.com/office/drawing/2010/main" val="0"/>
                </a:ext>
              </a:extLst>
            </a:blip>
            <a:stretch>
              <a:fillRect/>
            </a:stretch>
          </p:blipFill>
          <p:spPr>
            <a:xfrm>
              <a:off x="1031008" y="5310554"/>
              <a:ext cx="3596640" cy="975360"/>
            </a:xfrm>
            <a:prstGeom prst="rect">
              <a:avLst/>
            </a:prstGeom>
          </p:spPr>
        </p:pic>
        <p:sp>
          <p:nvSpPr>
            <p:cNvPr id="19" name="矩形 18">
              <a:extLst>
                <a:ext uri="{FF2B5EF4-FFF2-40B4-BE49-F238E27FC236}">
                  <a16:creationId xmlns:a16="http://schemas.microsoft.com/office/drawing/2014/main" id="{268131E9-A655-4C44-957F-5B6775BC6E3B}"/>
                </a:ext>
              </a:extLst>
            </p:cNvPr>
            <p:cNvSpPr/>
            <p:nvPr/>
          </p:nvSpPr>
          <p:spPr>
            <a:xfrm>
              <a:off x="1029810" y="5061739"/>
              <a:ext cx="3595456" cy="2488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运单</a:t>
              </a:r>
              <a:r>
                <a:rPr lang="en-US" altLang="zh-CN" sz="1400" dirty="0">
                  <a:solidFill>
                    <a:schemeClr val="tx1"/>
                  </a:solidFill>
                </a:rPr>
                <a:t>ID                           </a:t>
              </a:r>
              <a:r>
                <a:rPr lang="zh-CN" altLang="en-US" sz="1400" dirty="0">
                  <a:solidFill>
                    <a:schemeClr val="tx1"/>
                  </a:solidFill>
                </a:rPr>
                <a:t>路线</a:t>
              </a:r>
            </a:p>
          </p:txBody>
        </p:sp>
        <p:sp>
          <p:nvSpPr>
            <p:cNvPr id="20" name="文本框 19">
              <a:extLst>
                <a:ext uri="{FF2B5EF4-FFF2-40B4-BE49-F238E27FC236}">
                  <a16:creationId xmlns:a16="http://schemas.microsoft.com/office/drawing/2014/main" id="{FA689963-CF26-423E-9693-C0EFC345FF10}"/>
                </a:ext>
              </a:extLst>
            </p:cNvPr>
            <p:cNvSpPr txBox="1"/>
            <p:nvPr/>
          </p:nvSpPr>
          <p:spPr>
            <a:xfrm>
              <a:off x="1963609" y="4684996"/>
              <a:ext cx="1917576"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运单采用的路线</a:t>
              </a:r>
            </a:p>
          </p:txBody>
        </p:sp>
      </p:grpSp>
      <p:cxnSp>
        <p:nvCxnSpPr>
          <p:cNvPr id="28" name="直接箭头连接符 27">
            <a:extLst>
              <a:ext uri="{FF2B5EF4-FFF2-40B4-BE49-F238E27FC236}">
                <a16:creationId xmlns:a16="http://schemas.microsoft.com/office/drawing/2014/main" id="{F201C9AF-C4C5-4168-9C5F-8900855B1907}"/>
              </a:ext>
            </a:extLst>
          </p:cNvPr>
          <p:cNvCxnSpPr>
            <a:cxnSpLocks/>
          </p:cNvCxnSpPr>
          <p:nvPr/>
        </p:nvCxnSpPr>
        <p:spPr>
          <a:xfrm>
            <a:off x="7419718" y="3391828"/>
            <a:ext cx="2898" cy="15075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A8E857E-DC85-4292-9173-50CCEBF8A106}"/>
              </a:ext>
            </a:extLst>
          </p:cNvPr>
          <p:cNvSpPr txBox="1"/>
          <p:nvPr/>
        </p:nvSpPr>
        <p:spPr>
          <a:xfrm>
            <a:off x="3039074" y="3052959"/>
            <a:ext cx="2322636" cy="830997"/>
          </a:xfrm>
          <a:prstGeom prst="rect">
            <a:avLst/>
          </a:prstGeom>
          <a:noFill/>
        </p:spPr>
        <p:txBody>
          <a:bodyPr wrap="square" rtlCol="0">
            <a:spAutoFit/>
          </a:bodyPr>
          <a:lstStyle/>
          <a:p>
            <a:r>
              <a:rPr lang="en-US" altLang="zh-CN" sz="1600" dirty="0"/>
              <a:t>SELECT type, province, city FROM </a:t>
            </a:r>
            <a:r>
              <a:rPr lang="en-US" altLang="zh-CN" sz="1600" dirty="0" err="1"/>
              <a:t>address_A</a:t>
            </a:r>
            <a:r>
              <a:rPr lang="en-US" altLang="zh-CN" sz="1600" dirty="0"/>
              <a:t> WHERE </a:t>
            </a:r>
            <a:r>
              <a:rPr lang="en-US" altLang="zh-CN" sz="1600" dirty="0" err="1"/>
              <a:t>yundanID</a:t>
            </a:r>
            <a:r>
              <a:rPr lang="en-US" altLang="zh-CN" sz="1600" dirty="0"/>
              <a:t> = </a:t>
            </a:r>
            <a:r>
              <a:rPr lang="en-US" altLang="zh-CN" sz="1600" dirty="0">
                <a:solidFill>
                  <a:srgbClr val="FF0000"/>
                </a:solidFill>
              </a:rPr>
              <a:t>{}</a:t>
            </a:r>
            <a:r>
              <a:rPr lang="en-US" altLang="zh-CN" sz="1600" dirty="0"/>
              <a:t>;</a:t>
            </a:r>
            <a:endParaRPr lang="zh-CN" altLang="en-US" sz="1600" dirty="0"/>
          </a:p>
        </p:txBody>
      </p:sp>
      <p:cxnSp>
        <p:nvCxnSpPr>
          <p:cNvPr id="10" name="连接符: 肘形 9">
            <a:extLst>
              <a:ext uri="{FF2B5EF4-FFF2-40B4-BE49-F238E27FC236}">
                <a16:creationId xmlns:a16="http://schemas.microsoft.com/office/drawing/2014/main" id="{CC8EDC59-5D09-496A-B39C-311474BFB0B9}"/>
              </a:ext>
            </a:extLst>
          </p:cNvPr>
          <p:cNvCxnSpPr>
            <a:cxnSpLocks/>
            <a:endCxn id="5" idx="1"/>
          </p:cNvCxnSpPr>
          <p:nvPr/>
        </p:nvCxnSpPr>
        <p:spPr>
          <a:xfrm flipV="1">
            <a:off x="2986914" y="2972937"/>
            <a:ext cx="2901384" cy="1037954"/>
          </a:xfrm>
          <a:prstGeom prst="bentConnector3">
            <a:avLst>
              <a:gd name="adj1" fmla="val 7829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2F13FE2E-6957-4C48-935F-84C8751DC309}"/>
              </a:ext>
            </a:extLst>
          </p:cNvPr>
          <p:cNvGrpSpPr/>
          <p:nvPr/>
        </p:nvGrpSpPr>
        <p:grpSpPr>
          <a:xfrm>
            <a:off x="450859" y="2111054"/>
            <a:ext cx="2565130" cy="4251014"/>
            <a:chOff x="8512909" y="2470460"/>
            <a:chExt cx="2565130" cy="4251014"/>
          </a:xfrm>
        </p:grpSpPr>
        <p:sp>
          <p:nvSpPr>
            <p:cNvPr id="31" name="矩形: 圆角 20">
              <a:extLst>
                <a:ext uri="{FF2B5EF4-FFF2-40B4-BE49-F238E27FC236}">
                  <a16:creationId xmlns:a16="http://schemas.microsoft.com/office/drawing/2014/main" id="{DD4AEB7F-9B89-4831-91CF-9E5855D869BC}"/>
                </a:ext>
              </a:extLst>
            </p:cNvPr>
            <p:cNvSpPr/>
            <p:nvPr/>
          </p:nvSpPr>
          <p:spPr>
            <a:xfrm>
              <a:off x="8512909" y="2470460"/>
              <a:ext cx="2565130" cy="423788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2" name="文本框 31">
              <a:extLst>
                <a:ext uri="{FF2B5EF4-FFF2-40B4-BE49-F238E27FC236}">
                  <a16:creationId xmlns:a16="http://schemas.microsoft.com/office/drawing/2014/main" id="{2A8BCA44-B6B1-40AE-BA82-0AA0BBA6FE96}"/>
                </a:ext>
              </a:extLst>
            </p:cNvPr>
            <p:cNvSpPr txBox="1"/>
            <p:nvPr/>
          </p:nvSpPr>
          <p:spPr>
            <a:xfrm>
              <a:off x="9184319" y="2521762"/>
              <a:ext cx="1747355" cy="332619"/>
            </a:xfrm>
            <a:prstGeom prst="rect">
              <a:avLst/>
            </a:prstGeom>
            <a:noFill/>
            <a:ln>
              <a:noFill/>
            </a:ln>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所有运单</a:t>
              </a:r>
              <a:r>
                <a:rPr lang="en-US" altLang="zh-CN" dirty="0">
                  <a:solidFill>
                    <a:schemeClr val="bg1"/>
                  </a:solidFill>
                  <a:latin typeface="微软雅黑" panose="020B0503020204020204" pitchFamily="34" charset="-122"/>
                  <a:ea typeface="微软雅黑" panose="020B0503020204020204" pitchFamily="34" charset="-122"/>
                </a:rPr>
                <a:t>ID</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33" name="图片 32">
              <a:extLst>
                <a:ext uri="{FF2B5EF4-FFF2-40B4-BE49-F238E27FC236}">
                  <a16:creationId xmlns:a16="http://schemas.microsoft.com/office/drawing/2014/main" id="{4A7C8632-937F-4935-BCD9-77C3F419A4CB}"/>
                </a:ext>
              </a:extLst>
            </p:cNvPr>
            <p:cNvPicPr>
              <a:picLocks noChangeAspect="1"/>
            </p:cNvPicPr>
            <p:nvPr/>
          </p:nvPicPr>
          <p:blipFill>
            <a:blip r:embed="rId5"/>
            <a:stretch>
              <a:fillRect/>
            </a:stretch>
          </p:blipFill>
          <p:spPr>
            <a:xfrm>
              <a:off x="8512909" y="2905683"/>
              <a:ext cx="2565130" cy="3815791"/>
            </a:xfrm>
            <a:prstGeom prst="rect">
              <a:avLst/>
            </a:prstGeom>
          </p:spPr>
        </p:pic>
      </p:grpSp>
      <p:grpSp>
        <p:nvGrpSpPr>
          <p:cNvPr id="9" name="组合 8">
            <a:extLst>
              <a:ext uri="{FF2B5EF4-FFF2-40B4-BE49-F238E27FC236}">
                <a16:creationId xmlns:a16="http://schemas.microsoft.com/office/drawing/2014/main" id="{872AAB38-CE52-4824-8A89-E05257C01F99}"/>
              </a:ext>
            </a:extLst>
          </p:cNvPr>
          <p:cNvGrpSpPr/>
          <p:nvPr/>
        </p:nvGrpSpPr>
        <p:grpSpPr>
          <a:xfrm>
            <a:off x="7673777" y="3489808"/>
            <a:ext cx="3680023" cy="1241139"/>
            <a:chOff x="9007713" y="3478843"/>
            <a:chExt cx="3680023" cy="1241139"/>
          </a:xfrm>
        </p:grpSpPr>
        <p:sp>
          <p:nvSpPr>
            <p:cNvPr id="23" name="矩形: 圆角 20">
              <a:extLst>
                <a:ext uri="{FF2B5EF4-FFF2-40B4-BE49-F238E27FC236}">
                  <a16:creationId xmlns:a16="http://schemas.microsoft.com/office/drawing/2014/main" id="{BE5D34FD-34A2-468E-83D7-D5ED1FD97104}"/>
                </a:ext>
              </a:extLst>
            </p:cNvPr>
            <p:cNvSpPr/>
            <p:nvPr/>
          </p:nvSpPr>
          <p:spPr>
            <a:xfrm>
              <a:off x="9007713" y="3478844"/>
              <a:ext cx="3648348" cy="1241138"/>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34D10822-1EB6-4FC3-AB99-CCFA546E3A7E}"/>
                </a:ext>
              </a:extLst>
            </p:cNvPr>
            <p:cNvSpPr txBox="1"/>
            <p:nvPr/>
          </p:nvSpPr>
          <p:spPr>
            <a:xfrm>
              <a:off x="9037203" y="3782711"/>
              <a:ext cx="1747355" cy="646331"/>
            </a:xfrm>
            <a:prstGeom prst="rect">
              <a:avLst/>
            </a:prstGeom>
            <a:noFill/>
            <a:ln>
              <a:noFill/>
            </a:ln>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中间</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结果</a:t>
              </a:r>
            </a:p>
          </p:txBody>
        </p:sp>
        <p:pic>
          <p:nvPicPr>
            <p:cNvPr id="7" name="图片 6">
              <a:extLst>
                <a:ext uri="{FF2B5EF4-FFF2-40B4-BE49-F238E27FC236}">
                  <a16:creationId xmlns:a16="http://schemas.microsoft.com/office/drawing/2014/main" id="{445C94A5-63A7-4090-BC25-8C13598E5308}"/>
                </a:ext>
              </a:extLst>
            </p:cNvPr>
            <p:cNvPicPr>
              <a:picLocks noChangeAspect="1"/>
            </p:cNvPicPr>
            <p:nvPr/>
          </p:nvPicPr>
          <p:blipFill>
            <a:blip r:embed="rId6"/>
            <a:stretch>
              <a:fillRect/>
            </a:stretch>
          </p:blipFill>
          <p:spPr>
            <a:xfrm>
              <a:off x="9700437" y="3478843"/>
              <a:ext cx="2987299" cy="1234547"/>
            </a:xfrm>
            <a:prstGeom prst="rect">
              <a:avLst/>
            </a:prstGeom>
          </p:spPr>
        </p:pic>
      </p:grpSp>
    </p:spTree>
    <p:extLst>
      <p:ext uri="{BB962C8B-B14F-4D97-AF65-F5344CB8AC3E}">
        <p14:creationId xmlns:p14="http://schemas.microsoft.com/office/powerpoint/2010/main" val="397832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2EB01-AD6A-4187-8C13-2CDD1B751D48}"/>
              </a:ext>
            </a:extLst>
          </p:cNvPr>
          <p:cNvSpPr>
            <a:spLocks noGrp="1"/>
          </p:cNvSpPr>
          <p:nvPr>
            <p:ph type="title"/>
          </p:nvPr>
        </p:nvSpPr>
        <p:spPr/>
        <p:txBody>
          <a:bodyPr/>
          <a:lstStyle/>
          <a:p>
            <a:r>
              <a:rPr lang="zh-CN" altLang="en-US" dirty="0"/>
              <a:t>数据处理</a:t>
            </a:r>
            <a:r>
              <a:rPr lang="en-US" altLang="zh-CN" dirty="0"/>
              <a:t>——</a:t>
            </a:r>
            <a:r>
              <a:rPr lang="zh-CN" altLang="en-US" sz="4000" dirty="0"/>
              <a:t>求历史线路分布</a:t>
            </a:r>
            <a:endParaRPr lang="zh-CN" altLang="en-US" dirty="0"/>
          </a:p>
        </p:txBody>
      </p:sp>
      <p:sp>
        <p:nvSpPr>
          <p:cNvPr id="3" name="内容占位符 2">
            <a:extLst>
              <a:ext uri="{FF2B5EF4-FFF2-40B4-BE49-F238E27FC236}">
                <a16:creationId xmlns:a16="http://schemas.microsoft.com/office/drawing/2014/main" id="{D2BF7864-DEC8-40DB-991D-D486017BC9DA}"/>
              </a:ext>
            </a:extLst>
          </p:cNvPr>
          <p:cNvSpPr>
            <a:spLocks noGrp="1"/>
          </p:cNvSpPr>
          <p:nvPr>
            <p:ph idx="1"/>
          </p:nvPr>
        </p:nvSpPr>
        <p:spPr/>
        <p:txBody>
          <a:bodyPr/>
          <a:lstStyle/>
          <a:p>
            <a:r>
              <a:rPr lang="zh-CN" altLang="en-US" dirty="0"/>
              <a:t>以路线为</a:t>
            </a:r>
            <a:r>
              <a:rPr lang="en-US" altLang="zh-CN" dirty="0"/>
              <a:t>key</a:t>
            </a:r>
            <a:r>
              <a:rPr lang="zh-CN" altLang="en-US" dirty="0"/>
              <a:t>，</a:t>
            </a:r>
            <a:r>
              <a:rPr lang="en-US" altLang="zh-CN" dirty="0"/>
              <a:t>1</a:t>
            </a:r>
            <a:r>
              <a:rPr lang="zh-CN" altLang="en-US" dirty="0"/>
              <a:t>为</a:t>
            </a:r>
            <a:r>
              <a:rPr lang="en-US" altLang="zh-CN" dirty="0"/>
              <a:t>value</a:t>
            </a:r>
            <a:r>
              <a:rPr lang="zh-CN" altLang="en-US" dirty="0"/>
              <a:t>，</a:t>
            </a:r>
            <a:r>
              <a:rPr lang="en-US" altLang="zh-CN" dirty="0" err="1"/>
              <a:t>groupByKey</a:t>
            </a:r>
            <a:r>
              <a:rPr lang="zh-CN" altLang="en-US" dirty="0"/>
              <a:t>操作得到每条路线对应的运单数</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15213FCC-5719-4394-9B24-30AE5D4E4AEB}"/>
              </a:ext>
            </a:extLst>
          </p:cNvPr>
          <p:cNvSpPr>
            <a:spLocks noGrp="1"/>
          </p:cNvSpPr>
          <p:nvPr>
            <p:ph type="sldNum" sz="quarter" idx="12"/>
          </p:nvPr>
        </p:nvSpPr>
        <p:spPr/>
        <p:txBody>
          <a:bodyPr/>
          <a:lstStyle/>
          <a:p>
            <a:fld id="{6E01D492-AE8A-4C38-A46F-D034B97BEDC2}" type="slidenum">
              <a:rPr lang="zh-CN" altLang="en-US" smtClean="0"/>
              <a:t>6</a:t>
            </a:fld>
            <a:endParaRPr lang="zh-CN" altLang="en-US"/>
          </a:p>
        </p:txBody>
      </p:sp>
      <p:grpSp>
        <p:nvGrpSpPr>
          <p:cNvPr id="5" name="组合 4">
            <a:extLst>
              <a:ext uri="{FF2B5EF4-FFF2-40B4-BE49-F238E27FC236}">
                <a16:creationId xmlns:a16="http://schemas.microsoft.com/office/drawing/2014/main" id="{18E17952-8D88-4B11-AF4E-290CE4801703}"/>
              </a:ext>
            </a:extLst>
          </p:cNvPr>
          <p:cNvGrpSpPr/>
          <p:nvPr/>
        </p:nvGrpSpPr>
        <p:grpSpPr>
          <a:xfrm>
            <a:off x="1058469" y="2747502"/>
            <a:ext cx="3597838" cy="1616260"/>
            <a:chOff x="1029810" y="4669654"/>
            <a:chExt cx="3597838" cy="1616260"/>
          </a:xfrm>
        </p:grpSpPr>
        <p:sp>
          <p:nvSpPr>
            <p:cNvPr id="6" name="矩形: 圆角 20">
              <a:extLst>
                <a:ext uri="{FF2B5EF4-FFF2-40B4-BE49-F238E27FC236}">
                  <a16:creationId xmlns:a16="http://schemas.microsoft.com/office/drawing/2014/main" id="{621C7AA9-0443-439D-BCA7-E072CEC371B5}"/>
                </a:ext>
              </a:extLst>
            </p:cNvPr>
            <p:cNvSpPr/>
            <p:nvPr/>
          </p:nvSpPr>
          <p:spPr>
            <a:xfrm>
              <a:off x="1031008" y="4669654"/>
              <a:ext cx="3596640" cy="1608849"/>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7" name="图片 6">
              <a:extLst>
                <a:ext uri="{FF2B5EF4-FFF2-40B4-BE49-F238E27FC236}">
                  <a16:creationId xmlns:a16="http://schemas.microsoft.com/office/drawing/2014/main" id="{052437AC-037C-4557-8F44-207F16E2FD5D}"/>
                </a:ext>
              </a:extLst>
            </p:cNvPr>
            <p:cNvPicPr/>
            <p:nvPr/>
          </p:nvPicPr>
          <p:blipFill>
            <a:blip r:embed="rId3">
              <a:extLst>
                <a:ext uri="{28A0092B-C50C-407E-A947-70E740481C1C}">
                  <a14:useLocalDpi xmlns:a14="http://schemas.microsoft.com/office/drawing/2010/main" val="0"/>
                </a:ext>
              </a:extLst>
            </a:blip>
            <a:stretch>
              <a:fillRect/>
            </a:stretch>
          </p:blipFill>
          <p:spPr>
            <a:xfrm>
              <a:off x="1031008" y="5310554"/>
              <a:ext cx="3596640" cy="975360"/>
            </a:xfrm>
            <a:prstGeom prst="rect">
              <a:avLst/>
            </a:prstGeom>
          </p:spPr>
        </p:pic>
        <p:sp>
          <p:nvSpPr>
            <p:cNvPr id="8" name="矩形 7">
              <a:extLst>
                <a:ext uri="{FF2B5EF4-FFF2-40B4-BE49-F238E27FC236}">
                  <a16:creationId xmlns:a16="http://schemas.microsoft.com/office/drawing/2014/main" id="{F6FF1EE4-A8B2-45C1-BFFE-3C6967AF0173}"/>
                </a:ext>
              </a:extLst>
            </p:cNvPr>
            <p:cNvSpPr/>
            <p:nvPr/>
          </p:nvSpPr>
          <p:spPr>
            <a:xfrm>
              <a:off x="1029810" y="5061739"/>
              <a:ext cx="3595456" cy="2488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运单</a:t>
              </a:r>
              <a:r>
                <a:rPr lang="en-US" altLang="zh-CN" sz="1400" dirty="0">
                  <a:solidFill>
                    <a:schemeClr val="tx1"/>
                  </a:solidFill>
                </a:rPr>
                <a:t>ID                           </a:t>
              </a:r>
              <a:r>
                <a:rPr lang="zh-CN" altLang="en-US" sz="1400" dirty="0">
                  <a:solidFill>
                    <a:schemeClr val="tx1"/>
                  </a:solidFill>
                </a:rPr>
                <a:t>路线</a:t>
              </a:r>
            </a:p>
          </p:txBody>
        </p:sp>
        <p:sp>
          <p:nvSpPr>
            <p:cNvPr id="9" name="文本框 8">
              <a:extLst>
                <a:ext uri="{FF2B5EF4-FFF2-40B4-BE49-F238E27FC236}">
                  <a16:creationId xmlns:a16="http://schemas.microsoft.com/office/drawing/2014/main" id="{B899E419-D602-47C1-8FBB-5D079D015F0D}"/>
                </a:ext>
              </a:extLst>
            </p:cNvPr>
            <p:cNvSpPr txBox="1"/>
            <p:nvPr/>
          </p:nvSpPr>
          <p:spPr>
            <a:xfrm>
              <a:off x="1963609" y="4684996"/>
              <a:ext cx="1917576"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运单采用的路线</a:t>
              </a:r>
            </a:p>
          </p:txBody>
        </p:sp>
      </p:grpSp>
      <p:grpSp>
        <p:nvGrpSpPr>
          <p:cNvPr id="10" name="组合 9">
            <a:extLst>
              <a:ext uri="{FF2B5EF4-FFF2-40B4-BE49-F238E27FC236}">
                <a16:creationId xmlns:a16="http://schemas.microsoft.com/office/drawing/2014/main" id="{C0BA7DE5-A246-413B-9DA0-768EC04829AC}"/>
              </a:ext>
            </a:extLst>
          </p:cNvPr>
          <p:cNvGrpSpPr/>
          <p:nvPr/>
        </p:nvGrpSpPr>
        <p:grpSpPr>
          <a:xfrm>
            <a:off x="5903372" y="2747502"/>
            <a:ext cx="5346518" cy="3297121"/>
            <a:chOff x="6579834" y="2831977"/>
            <a:chExt cx="5346518" cy="3297121"/>
          </a:xfrm>
        </p:grpSpPr>
        <p:sp>
          <p:nvSpPr>
            <p:cNvPr id="11" name="矩形: 圆角 20">
              <a:extLst>
                <a:ext uri="{FF2B5EF4-FFF2-40B4-BE49-F238E27FC236}">
                  <a16:creationId xmlns:a16="http://schemas.microsoft.com/office/drawing/2014/main" id="{9F40FB2F-BBD8-4315-BB79-485B86BB9E0E}"/>
                </a:ext>
              </a:extLst>
            </p:cNvPr>
            <p:cNvSpPr/>
            <p:nvPr/>
          </p:nvSpPr>
          <p:spPr>
            <a:xfrm>
              <a:off x="6579834" y="2831977"/>
              <a:ext cx="5346516" cy="2805343"/>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12" name="图片 11" descr="表格&#10;&#10;已生成高可信度的说明">
              <a:extLst>
                <a:ext uri="{FF2B5EF4-FFF2-40B4-BE49-F238E27FC236}">
                  <a16:creationId xmlns:a16="http://schemas.microsoft.com/office/drawing/2014/main" id="{4157DB2B-3243-45AB-85C6-DA71FCF7CB90}"/>
                </a:ext>
              </a:extLst>
            </p:cNvPr>
            <p:cNvPicPr/>
            <p:nvPr/>
          </p:nvPicPr>
          <p:blipFill rotWithShape="1">
            <a:blip r:embed="rId4">
              <a:extLst>
                <a:ext uri="{28A0092B-C50C-407E-A947-70E740481C1C}">
                  <a14:useLocalDpi xmlns:a14="http://schemas.microsoft.com/office/drawing/2010/main" val="0"/>
                </a:ext>
              </a:extLst>
            </a:blip>
            <a:srcRect r="12081" b="22958"/>
            <a:stretch/>
          </p:blipFill>
          <p:spPr>
            <a:xfrm>
              <a:off x="6579836" y="3267599"/>
              <a:ext cx="5346516" cy="2861499"/>
            </a:xfrm>
            <a:prstGeom prst="rect">
              <a:avLst/>
            </a:prstGeom>
          </p:spPr>
        </p:pic>
        <p:sp>
          <p:nvSpPr>
            <p:cNvPr id="13" name="文本框 12">
              <a:extLst>
                <a:ext uri="{FF2B5EF4-FFF2-40B4-BE49-F238E27FC236}">
                  <a16:creationId xmlns:a16="http://schemas.microsoft.com/office/drawing/2014/main" id="{DF6B4C17-2AC7-4796-B1DD-1FB5E75D986A}"/>
                </a:ext>
              </a:extLst>
            </p:cNvPr>
            <p:cNvSpPr txBox="1"/>
            <p:nvPr/>
          </p:nvSpPr>
          <p:spPr>
            <a:xfrm>
              <a:off x="8586062" y="2865122"/>
              <a:ext cx="1644511"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历史线路分布</a:t>
              </a:r>
            </a:p>
          </p:txBody>
        </p:sp>
      </p:grpSp>
      <p:cxnSp>
        <p:nvCxnSpPr>
          <p:cNvPr id="18" name="直接箭头连接符 17">
            <a:extLst>
              <a:ext uri="{FF2B5EF4-FFF2-40B4-BE49-F238E27FC236}">
                <a16:creationId xmlns:a16="http://schemas.microsoft.com/office/drawing/2014/main" id="{FB03CE4E-4417-4527-A397-205F420E9AA4}"/>
              </a:ext>
            </a:extLst>
          </p:cNvPr>
          <p:cNvCxnSpPr>
            <a:stCxn id="7" idx="3"/>
          </p:cNvCxnSpPr>
          <p:nvPr/>
        </p:nvCxnSpPr>
        <p:spPr>
          <a:xfrm>
            <a:off x="4656307" y="3876082"/>
            <a:ext cx="124706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2F4386D-00BD-401F-9A0E-C7E587137780}"/>
              </a:ext>
            </a:extLst>
          </p:cNvPr>
          <p:cNvSpPr txBox="1"/>
          <p:nvPr/>
        </p:nvSpPr>
        <p:spPr>
          <a:xfrm>
            <a:off x="4653925" y="3520956"/>
            <a:ext cx="1247457" cy="338554"/>
          </a:xfrm>
          <a:prstGeom prst="rect">
            <a:avLst/>
          </a:prstGeom>
          <a:noFill/>
        </p:spPr>
        <p:txBody>
          <a:bodyPr wrap="none" rtlCol="0">
            <a:spAutoFit/>
          </a:bodyPr>
          <a:lstStyle/>
          <a:p>
            <a:r>
              <a:rPr lang="en-US" altLang="zh-CN" sz="1600" dirty="0" err="1"/>
              <a:t>groupByKey</a:t>
            </a:r>
            <a:endParaRPr lang="zh-CN" altLang="en-US" sz="1600" dirty="0"/>
          </a:p>
        </p:txBody>
      </p:sp>
    </p:spTree>
    <p:extLst>
      <p:ext uri="{BB962C8B-B14F-4D97-AF65-F5344CB8AC3E}">
        <p14:creationId xmlns:p14="http://schemas.microsoft.com/office/powerpoint/2010/main" val="384908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50EE8-A5FC-468E-8A3A-E6C19113F4FD}"/>
              </a:ext>
            </a:extLst>
          </p:cNvPr>
          <p:cNvSpPr>
            <a:spLocks noGrp="1"/>
          </p:cNvSpPr>
          <p:nvPr>
            <p:ph type="title"/>
          </p:nvPr>
        </p:nvSpPr>
        <p:spPr/>
        <p:txBody>
          <a:bodyPr/>
          <a:lstStyle/>
          <a:p>
            <a:r>
              <a:rPr lang="zh-CN" altLang="en-US" dirty="0"/>
              <a:t>模型求解</a:t>
            </a:r>
            <a:r>
              <a:rPr lang="en-US" altLang="zh-CN" sz="4000" dirty="0"/>
              <a:t>——</a:t>
            </a:r>
            <a:r>
              <a:rPr lang="zh-CN" altLang="en-US" sz="4000" dirty="0"/>
              <a:t>指标定义</a:t>
            </a:r>
            <a:endParaRPr lang="zh-CN" altLang="en-US" dirty="0"/>
          </a:p>
        </p:txBody>
      </p:sp>
      <p:sp>
        <p:nvSpPr>
          <p:cNvPr id="3" name="内容占位符 2">
            <a:extLst>
              <a:ext uri="{FF2B5EF4-FFF2-40B4-BE49-F238E27FC236}">
                <a16:creationId xmlns:a16="http://schemas.microsoft.com/office/drawing/2014/main" id="{43F2CEBF-AB69-4C3E-BF22-E02B0F3D2DE8}"/>
              </a:ext>
            </a:extLst>
          </p:cNvPr>
          <p:cNvSpPr>
            <a:spLocks noGrp="1"/>
          </p:cNvSpPr>
          <p:nvPr>
            <p:ph idx="1"/>
          </p:nvPr>
        </p:nvSpPr>
        <p:spPr/>
        <p:txBody>
          <a:bodyPr/>
          <a:lstStyle/>
          <a:p>
            <a:r>
              <a:rPr lang="zh-CN" altLang="en-US" dirty="0"/>
              <a:t>如何根据订单的需求向司机推荐线路？</a:t>
            </a:r>
          </a:p>
        </p:txBody>
      </p:sp>
      <p:sp>
        <p:nvSpPr>
          <p:cNvPr id="5" name="文本框 4">
            <a:extLst>
              <a:ext uri="{FF2B5EF4-FFF2-40B4-BE49-F238E27FC236}">
                <a16:creationId xmlns:a16="http://schemas.microsoft.com/office/drawing/2014/main" id="{370ADEA4-5065-4245-9C2F-88FF09FA1F2F}"/>
              </a:ext>
            </a:extLst>
          </p:cNvPr>
          <p:cNvSpPr txBox="1"/>
          <p:nvPr/>
        </p:nvSpPr>
        <p:spPr>
          <a:xfrm>
            <a:off x="4569912" y="2289031"/>
            <a:ext cx="30521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线路推荐度度量指标</a:t>
            </a:r>
          </a:p>
        </p:txBody>
      </p:sp>
      <p:sp>
        <p:nvSpPr>
          <p:cNvPr id="7" name="矩形 6">
            <a:extLst>
              <a:ext uri="{FF2B5EF4-FFF2-40B4-BE49-F238E27FC236}">
                <a16:creationId xmlns:a16="http://schemas.microsoft.com/office/drawing/2014/main" id="{075A7834-1028-4DE0-9720-13CFFDF7F6C2}"/>
              </a:ext>
            </a:extLst>
          </p:cNvPr>
          <p:cNvSpPr/>
          <p:nvPr/>
        </p:nvSpPr>
        <p:spPr>
          <a:xfrm>
            <a:off x="838200" y="3993665"/>
            <a:ext cx="3249706" cy="2348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DE93D967-8BB8-4707-A8F3-541BF7CCFEEA}"/>
              </a:ext>
            </a:extLst>
          </p:cNvPr>
          <p:cNvSpPr/>
          <p:nvPr/>
        </p:nvSpPr>
        <p:spPr>
          <a:xfrm>
            <a:off x="2383334" y="3649617"/>
            <a:ext cx="1489419" cy="559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          </a:t>
            </a:r>
          </a:p>
        </p:txBody>
      </p:sp>
      <mc:AlternateContent xmlns:mc="http://schemas.openxmlformats.org/markup-compatibility/2006" xmlns:a14="http://schemas.microsoft.com/office/drawing/2010/main">
        <mc:Choice Requires="a14">
          <p:sp>
            <p:nvSpPr>
              <p:cNvPr id="9" name="对象 8">
                <a:extLst>
                  <a:ext uri="{FF2B5EF4-FFF2-40B4-BE49-F238E27FC236}">
                    <a16:creationId xmlns:a16="http://schemas.microsoft.com/office/drawing/2014/main" id="{8B0FB606-8A0D-40EB-AEE5-898E228A0510}"/>
                  </a:ext>
                </a:extLst>
              </p:cNvPr>
              <p:cNvSpPr txBox="1"/>
              <p:nvPr/>
            </p:nvSpPr>
            <p:spPr>
              <a:xfrm>
                <a:off x="2724150" y="3724275"/>
                <a:ext cx="793716" cy="447675"/>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hot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𝑋</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Para>
                </a14:m>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9" name="对象 8">
                <a:extLst>
                  <a:ext uri="{FF2B5EF4-FFF2-40B4-BE49-F238E27FC236}">
                    <a16:creationId xmlns:a16="http://schemas.microsoft.com/office/drawing/2014/main" id="{8B0FB606-8A0D-40EB-AEE5-898E228A0510}"/>
                  </a:ext>
                </a:extLst>
              </p:cNvPr>
              <p:cNvSpPr txBox="1">
                <a:spLocks noRot="1" noChangeAspect="1" noMove="1" noResize="1" noEditPoints="1" noAdjustHandles="1" noChangeArrowheads="1" noChangeShapeType="1" noTextEdit="1"/>
              </p:cNvSpPr>
              <p:nvPr/>
            </p:nvSpPr>
            <p:spPr>
              <a:xfrm>
                <a:off x="2724150" y="3724275"/>
                <a:ext cx="793716" cy="447675"/>
              </a:xfrm>
              <a:prstGeom prst="rect">
                <a:avLst/>
              </a:prstGeom>
              <a:blipFill>
                <a:blip r:embed="rId4"/>
                <a:stretch>
                  <a:fillRect r="-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D07AF31-78AE-47C0-9C8F-667713540081}"/>
                  </a:ext>
                </a:extLst>
              </p:cNvPr>
              <p:cNvSpPr txBox="1"/>
              <p:nvPr/>
            </p:nvSpPr>
            <p:spPr>
              <a:xfrm>
                <a:off x="838200" y="4423646"/>
                <a:ext cx="3481898" cy="2834174"/>
              </a:xfrm>
              <a:prstGeom prst="rect">
                <a:avLst/>
              </a:prstGeom>
              <a:noFill/>
            </p:spPr>
            <p:txBody>
              <a:bodyPr wrap="square" rtlCol="0">
                <a:spAutoFit/>
              </a:bodyPr>
              <a:lstStyle/>
              <a:p>
                <a:pPr marL="285750" marR="0" lvl="0" indent="-285750" algn="l" defTabSz="914400" rtl="0" eaLnBrk="1" fontAlgn="auto" latinLnBrk="0" hangingPunct="1">
                  <a:lnSpc>
                    <a:spcPct val="200000"/>
                  </a:lnSpc>
                  <a:spcBef>
                    <a:spcPts val="0"/>
                  </a:spcBef>
                  <a:spcAft>
                    <a:spcPts val="0"/>
                  </a:spcAft>
                  <a:buClrTx/>
                  <a:buSzTx/>
                  <a:buFont typeface="Wingdings" panose="05000000000000000000" pitchFamily="2" charset="2"/>
                  <a:buChar char="ü"/>
                  <a:tabLst/>
                  <a:defRPr/>
                </a:pPr>
                <a:r>
                  <a:rPr kumimoji="0" lang="zh-CN" altLang="en-US" sz="18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路线热门度</a:t>
                </a:r>
                <a:endParaRPr kumimoji="0" lang="en-US" altLang="zh-CN" sz="18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a:p>
                <a:pPr marL="285750" indent="-285750">
                  <a:lnSpc>
                    <a:spcPct val="200000"/>
                  </a:lnSpc>
                  <a:buFont typeface="Wingdings" panose="05000000000000000000" pitchFamily="2" charset="2"/>
                  <a:buChar char="ü"/>
                </a:pPr>
                <a14:m>
                  <m:oMath xmlns:m="http://schemas.openxmlformats.org/officeDocument/2006/math">
                    <m:r>
                      <a:rPr lang="en-US" altLang="zh-CN" sz="1400" i="1">
                        <a:latin typeface="Cambria Math" panose="02040503050406030204" pitchFamily="18" charset="0"/>
                      </a:rPr>
                      <m:t>𝑡𝑡𝑡</m:t>
                    </m:r>
                    <m:r>
                      <a:rPr lang="en-US" altLang="zh-CN" sz="1400">
                        <a:latin typeface="Cambria Math" panose="02040503050406030204" pitchFamily="18" charset="0"/>
                      </a:rPr>
                      <m:t>=</m:t>
                    </m:r>
                    <m:r>
                      <m:rPr>
                        <m:sty m:val="p"/>
                      </m:rPr>
                      <a:rPr lang="en-US" altLang="zh-CN" sz="1400">
                        <a:latin typeface="Cambria Math" panose="02040503050406030204" pitchFamily="18" charset="0"/>
                      </a:rPr>
                      <m:t>ln</m:t>
                    </m:r>
                    <m:r>
                      <a:rPr lang="en-US" altLang="zh-CN" sz="1400">
                        <a:latin typeface="Cambria Math" panose="02040503050406030204" pitchFamily="18" charset="0"/>
                      </a:rPr>
                      <m:t>(</m:t>
                    </m:r>
                    <m:r>
                      <a:rPr lang="en-US" altLang="zh-CN" sz="1400" i="1">
                        <a:latin typeface="Cambria Math" panose="02040503050406030204" pitchFamily="18" charset="0"/>
                      </a:rPr>
                      <m:t>𝑤𝑎𝑦𝑏𝑖𝑙𝑙</m:t>
                    </m:r>
                    <m:r>
                      <a:rPr lang="en-US" altLang="zh-CN" sz="1400">
                        <a:latin typeface="Cambria Math" panose="02040503050406030204" pitchFamily="18" charset="0"/>
                      </a:rPr>
                      <m:t>+1)</m:t>
                    </m:r>
                  </m:oMath>
                </a14:m>
                <a:endParaRPr lang="zh-CN" altLang="zh-CN" sz="1400" dirty="0"/>
              </a:p>
              <a:p>
                <a:pPr marL="285750" marR="0" lvl="0" indent="-285750" algn="l" defTabSz="914400" rtl="0" eaLnBrk="1" fontAlgn="auto" latinLnBrk="0" hangingPunct="1">
                  <a:lnSpc>
                    <a:spcPct val="200000"/>
                  </a:lnSpc>
                  <a:spcBef>
                    <a:spcPts val="0"/>
                  </a:spcBef>
                  <a:spcAft>
                    <a:spcPts val="0"/>
                  </a:spcAft>
                  <a:buClrTx/>
                  <a:buSzTx/>
                  <a:buFont typeface="Wingdings" panose="05000000000000000000" pitchFamily="2" charset="2"/>
                  <a:buChar char="ü"/>
                  <a:tabLst/>
                  <a:defRPr/>
                </a:pPr>
                <a14:m>
                  <m:oMath xmlns:m="http://schemas.openxmlformats.org/officeDocument/2006/math">
                    <m:r>
                      <m:rPr>
                        <m:sty m:val="p"/>
                      </m:rPr>
                      <a:rPr kumimoji="0" lang="en-US" altLang="zh-CN" sz="1400" b="0" i="0" u="none" strike="noStrike" kern="1200" cap="none" spc="0" normalizeH="0" baseline="0" noProof="0">
                        <a:ln>
                          <a:noFill/>
                        </a:ln>
                        <a:solidFill>
                          <a:sysClr val="windowText" lastClr="000000"/>
                        </a:solidFill>
                        <a:effectLst/>
                        <a:uLnTx/>
                        <a:uFillTx/>
                        <a:latin typeface="Cambria Math" panose="02040503050406030204" pitchFamily="18" charset="0"/>
                      </a:rPr>
                      <m:t>hot</m:t>
                    </m:r>
                    <m:r>
                      <a:rPr kumimoji="0" lang="en-US" altLang="zh-CN" sz="1400" b="1" i="0" u="none" strike="noStrike" kern="1200" cap="none" spc="0" normalizeH="0" baseline="0" noProof="0" smtClean="0">
                        <a:ln>
                          <a:noFill/>
                        </a:ln>
                        <a:solidFill>
                          <a:sysClr val="windowText" lastClr="000000"/>
                        </a:solidFill>
                        <a:effectLst/>
                        <a:uLnTx/>
                        <a:uFillTx/>
                        <a:latin typeface="Cambria Math" panose="02040503050406030204" pitchFamily="18" charset="0"/>
                      </a:rPr>
                      <m:t>(</m:t>
                    </m:r>
                    <m:r>
                      <a:rPr kumimoji="0" lang="en-US" altLang="zh-CN" sz="1400" b="0" i="1" u="none" strike="noStrike" kern="1200" cap="none" spc="0" normalizeH="0" baseline="0" noProof="0" smtClean="0">
                        <a:ln>
                          <a:noFill/>
                        </a:ln>
                        <a:solidFill>
                          <a:sysClr val="windowText" lastClr="000000"/>
                        </a:solidFill>
                        <a:effectLst/>
                        <a:uLnTx/>
                        <a:uFillTx/>
                        <a:latin typeface="Cambria Math" panose="02040503050406030204" pitchFamily="18" charset="0"/>
                      </a:rPr>
                      <m:t>𝑋</m:t>
                    </m:r>
                    <m:r>
                      <a:rPr kumimoji="0" lang="en-US" altLang="zh-CN" sz="1400" b="1" i="0" u="none" strike="noStrike" kern="1200" cap="none" spc="0" normalizeH="0" baseline="0" noProof="0" smtClean="0">
                        <a:ln>
                          <a:noFill/>
                        </a:ln>
                        <a:solidFill>
                          <a:sysClr val="windowText" lastClr="000000"/>
                        </a:solidFill>
                        <a:effectLst/>
                        <a:uLnTx/>
                        <a:uFillTx/>
                        <a:latin typeface="Cambria Math" panose="02040503050406030204" pitchFamily="18" charset="0"/>
                      </a:rPr>
                      <m:t>)</m:t>
                    </m:r>
                    <m:r>
                      <a:rPr kumimoji="0" lang="en-US" altLang="zh-CN" sz="1400" b="1" i="0" u="none" strike="noStrike" kern="1200" cap="none" spc="0" normalizeH="0" baseline="0" noProof="0">
                        <a:ln>
                          <a:noFill/>
                        </a:ln>
                        <a:solidFill>
                          <a:sysClr val="windowText" lastClr="000000"/>
                        </a:solidFill>
                        <a:effectLst/>
                        <a:uLnTx/>
                        <a:uFillTx/>
                        <a:latin typeface="Cambria Math" panose="02040503050406030204" pitchFamily="18" charset="0"/>
                      </a:rPr>
                      <m:t>=</m:t>
                    </m:r>
                  </m:oMath>
                </a14:m>
                <a:endParaRPr kumimoji="0" lang="en-US" altLang="zh-CN" sz="1400" b="1" i="0" u="none" strike="noStrike" kern="1200" cap="none" spc="0" normalizeH="0" baseline="0" noProof="0" dirty="0">
                  <a:ln>
                    <a:noFill/>
                  </a:ln>
                  <a:solidFill>
                    <a:sysClr val="windowText" lastClr="000000"/>
                  </a:solidFill>
                  <a:effectLst/>
                  <a:uLnTx/>
                  <a:uFillTx/>
                  <a:latin typeface="等线" panose="020F0502020204030204"/>
                  <a:ea typeface="等线" panose="02010600030101010101" pitchFamily="2" charset="-122"/>
                </a:endParaRPr>
              </a:p>
              <a:p>
                <a:pPr marL="0" marR="0" lvl="0" indent="266700" algn="ctr" defTabSz="914400" rtl="0" eaLnBrk="1" fontAlgn="auto" latinLnBrk="0" hangingPunct="1">
                  <a:lnSpc>
                    <a:spcPct val="14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400" b="1" i="0" u="none" strike="noStrike" kern="1200" cap="none" spc="0" normalizeH="0" baseline="0" noProof="0">
                          <a:ln>
                            <a:noFill/>
                          </a:ln>
                          <a:solidFill>
                            <a:sysClr val="windowText" lastClr="000000"/>
                          </a:solidFill>
                          <a:effectLst/>
                          <a:uLnTx/>
                          <a:uFillTx/>
                          <a:latin typeface="Cambria Math" panose="02040503050406030204" pitchFamily="18" charset="0"/>
                        </a:rPr>
                        <m:t>𝑠𝑖𝑔𝑚𝑜𝑖𝑑</m:t>
                      </m:r>
                      <m:r>
                        <a:rPr kumimoji="0" lang="en-US" altLang="zh-CN" sz="1400" b="1" i="0" u="none" strike="noStrike" kern="1200" cap="none" spc="0" normalizeH="0" baseline="0" noProof="0">
                          <a:ln>
                            <a:noFill/>
                          </a:ln>
                          <a:solidFill>
                            <a:sysClr val="windowText" lastClr="000000"/>
                          </a:solidFill>
                          <a:effectLst/>
                          <a:uLnTx/>
                          <a:uFillTx/>
                          <a:latin typeface="Cambria Math" panose="02040503050406030204" pitchFamily="18" charset="0"/>
                        </a:rPr>
                        <m:t>(</m:t>
                      </m:r>
                      <m:r>
                        <a:rPr kumimoji="0" lang="en-US" altLang="zh-CN" sz="1400" b="1" i="0" u="none" strike="noStrike" kern="1200" cap="none" spc="0" normalizeH="0" baseline="0" noProof="0">
                          <a:ln>
                            <a:noFill/>
                          </a:ln>
                          <a:solidFill>
                            <a:sysClr val="windowText" lastClr="000000"/>
                          </a:solidFill>
                          <a:effectLst/>
                          <a:uLnTx/>
                          <a:uFillTx/>
                          <a:latin typeface="Cambria Math" panose="02040503050406030204" pitchFamily="18" charset="0"/>
                        </a:rPr>
                        <m:t>𝑡𝑡𝑡</m:t>
                      </m:r>
                      <m:r>
                        <a:rPr kumimoji="0" lang="en-US" altLang="zh-CN" sz="1400" b="1" i="0" u="none" strike="noStrike" kern="1200" cap="none" spc="0" normalizeH="0" baseline="0" noProof="0">
                          <a:ln>
                            <a:noFill/>
                          </a:ln>
                          <a:solidFill>
                            <a:sysClr val="windowText" lastClr="000000"/>
                          </a:solidFill>
                          <a:effectLst/>
                          <a:uLnTx/>
                          <a:uFillTx/>
                          <a:latin typeface="Cambria Math" panose="02040503050406030204" pitchFamily="18" charset="0"/>
                        </a:rPr>
                        <m:t>−0.5∗</m:t>
                      </m:r>
                      <m:r>
                        <m:rPr>
                          <m:sty m:val="p"/>
                        </m:rPr>
                        <a:rPr kumimoji="0" lang="en-US" altLang="zh-CN" sz="1400" b="1" i="0" u="none" strike="noStrike" kern="1200" cap="none" spc="0" normalizeH="0" baseline="0" noProof="0">
                          <a:ln>
                            <a:noFill/>
                          </a:ln>
                          <a:solidFill>
                            <a:sysClr val="windowText" lastClr="000000"/>
                          </a:solidFill>
                          <a:effectLst/>
                          <a:uLnTx/>
                          <a:uFillTx/>
                          <a:latin typeface="Cambria Math" panose="02040503050406030204" pitchFamily="18" charset="0"/>
                        </a:rPr>
                        <m:t>max</m:t>
                      </m:r>
                      <m:r>
                        <a:rPr kumimoji="0" lang="en-US" altLang="zh-CN" sz="1400" b="1" i="0" u="none" strike="noStrike" kern="1200" cap="none" spc="0" normalizeH="0" baseline="0" noProof="0">
                          <a:ln>
                            <a:noFill/>
                          </a:ln>
                          <a:solidFill>
                            <a:sysClr val="windowText" lastClr="000000"/>
                          </a:solidFill>
                          <a:effectLst/>
                          <a:uLnTx/>
                          <a:uFillTx/>
                          <a:latin typeface="Cambria Math" panose="02040503050406030204" pitchFamily="18" charset="0"/>
                        </a:rPr>
                        <m:t>(</m:t>
                      </m:r>
                      <m:r>
                        <a:rPr kumimoji="0" lang="en-US" altLang="zh-CN" sz="1400" b="1" i="0" u="none" strike="noStrike" kern="1200" cap="none" spc="0" normalizeH="0" baseline="0" noProof="0">
                          <a:ln>
                            <a:noFill/>
                          </a:ln>
                          <a:solidFill>
                            <a:sysClr val="windowText" lastClr="000000"/>
                          </a:solidFill>
                          <a:effectLst/>
                          <a:uLnTx/>
                          <a:uFillTx/>
                          <a:latin typeface="Cambria Math" panose="02040503050406030204" pitchFamily="18" charset="0"/>
                        </a:rPr>
                        <m:t>𝑡𝑡𝑡</m:t>
                      </m:r>
                      <m:r>
                        <a:rPr kumimoji="0" lang="en-US" altLang="zh-CN" sz="1400" b="1" i="0" u="none" strike="noStrike" kern="1200" cap="none" spc="0" normalizeH="0" baseline="0" noProof="0">
                          <a:ln>
                            <a:noFill/>
                          </a:ln>
                          <a:solidFill>
                            <a:sysClr val="windowText" lastClr="000000"/>
                          </a:solidFill>
                          <a:effectLst/>
                          <a:uLnTx/>
                          <a:uFillTx/>
                          <a:latin typeface="Cambria Math" panose="02040503050406030204" pitchFamily="18" charset="0"/>
                        </a:rPr>
                        <m:t>))</m:t>
                      </m:r>
                    </m:oMath>
                  </m:oMathPara>
                </a14:m>
                <a:endParaRPr kumimoji="0" lang="zh-CN" altLang="en-US" sz="14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Body CS)"/>
                </a:endParaRPr>
              </a:p>
              <a:p>
                <a:pPr marL="285750" marR="0" lvl="0" indent="-285750" algn="l" defTabSz="914400" rtl="0" eaLnBrk="1" fontAlgn="auto" latinLnBrk="0" hangingPunct="1">
                  <a:lnSpc>
                    <a:spcPct val="200000"/>
                  </a:lnSpc>
                  <a:spcBef>
                    <a:spcPts val="0"/>
                  </a:spcBef>
                  <a:spcAft>
                    <a:spcPts val="0"/>
                  </a:spcAft>
                  <a:buClrTx/>
                  <a:buSzTx/>
                  <a:buFont typeface="Wingdings" panose="05000000000000000000" pitchFamily="2" charset="2"/>
                  <a:buChar char="ü"/>
                  <a:tabLst/>
                  <a:defRPr/>
                </a:pPr>
                <a:endPar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200000"/>
                  </a:lnSpc>
                  <a:spcBef>
                    <a:spcPts val="0"/>
                  </a:spcBef>
                  <a:spcAft>
                    <a:spcPts val="0"/>
                  </a:spcAft>
                  <a:buClrTx/>
                  <a:buSzTx/>
                  <a:buFont typeface="Wingdings" panose="05000000000000000000" pitchFamily="2" charset="2"/>
                  <a:buChar char="ü"/>
                  <a:tabLst/>
                  <a:defRPr/>
                </a:pPr>
                <a:endParaRPr kumimoji="0" lang="en-US" altLang="zh-CN" sz="18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3" name="文本框 12">
                <a:extLst>
                  <a:ext uri="{FF2B5EF4-FFF2-40B4-BE49-F238E27FC236}">
                    <a16:creationId xmlns:a16="http://schemas.microsoft.com/office/drawing/2014/main" id="{9D07AF31-78AE-47C0-9C8F-667713540081}"/>
                  </a:ext>
                </a:extLst>
              </p:cNvPr>
              <p:cNvSpPr txBox="1">
                <a:spLocks noRot="1" noChangeAspect="1" noMove="1" noResize="1" noEditPoints="1" noAdjustHandles="1" noChangeArrowheads="1" noChangeShapeType="1" noTextEdit="1"/>
              </p:cNvSpPr>
              <p:nvPr/>
            </p:nvSpPr>
            <p:spPr>
              <a:xfrm>
                <a:off x="838200" y="4423646"/>
                <a:ext cx="3481898" cy="2834174"/>
              </a:xfrm>
              <a:prstGeom prst="rect">
                <a:avLst/>
              </a:prstGeom>
              <a:blipFill>
                <a:blip r:embed="rId5"/>
                <a:stretch>
                  <a:fillRect l="-1226"/>
                </a:stretch>
              </a:blipFill>
            </p:spPr>
            <p:txBody>
              <a:bodyPr/>
              <a:lstStyle/>
              <a:p>
                <a:r>
                  <a:rPr lang="zh-CN" altLang="en-US">
                    <a:noFill/>
                  </a:rPr>
                  <a:t> </a:t>
                </a:r>
              </a:p>
            </p:txBody>
          </p:sp>
        </mc:Fallback>
      </mc:AlternateContent>
      <p:pic>
        <p:nvPicPr>
          <p:cNvPr id="18" name="图形 17">
            <a:extLst>
              <a:ext uri="{FF2B5EF4-FFF2-40B4-BE49-F238E27FC236}">
                <a16:creationId xmlns:a16="http://schemas.microsoft.com/office/drawing/2014/main" id="{0470BDBC-2C3C-4DC4-9117-ED6D9C236C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23773" y="3649617"/>
            <a:ext cx="654471" cy="654471"/>
          </a:xfrm>
          <a:prstGeom prst="rect">
            <a:avLst/>
          </a:prstGeom>
        </p:spPr>
      </p:pic>
      <p:pic>
        <p:nvPicPr>
          <p:cNvPr id="20" name="图形 19">
            <a:extLst>
              <a:ext uri="{FF2B5EF4-FFF2-40B4-BE49-F238E27FC236}">
                <a16:creationId xmlns:a16="http://schemas.microsoft.com/office/drawing/2014/main" id="{151ABBEB-698B-458B-96BF-C2F23F61AA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92016" y="3594364"/>
            <a:ext cx="669695" cy="669695"/>
          </a:xfrm>
          <a:prstGeom prst="rect">
            <a:avLst/>
          </a:prstGeom>
        </p:spPr>
      </p:pic>
      <p:sp>
        <p:nvSpPr>
          <p:cNvPr id="26" name="矩形 25">
            <a:extLst>
              <a:ext uri="{FF2B5EF4-FFF2-40B4-BE49-F238E27FC236}">
                <a16:creationId xmlns:a16="http://schemas.microsoft.com/office/drawing/2014/main" id="{821BBAE0-AB96-4ECF-974C-60219D07A82D}"/>
              </a:ext>
            </a:extLst>
          </p:cNvPr>
          <p:cNvSpPr/>
          <p:nvPr/>
        </p:nvSpPr>
        <p:spPr>
          <a:xfrm>
            <a:off x="4569912" y="3993665"/>
            <a:ext cx="3249706" cy="2348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矩形 26">
            <a:extLst>
              <a:ext uri="{FF2B5EF4-FFF2-40B4-BE49-F238E27FC236}">
                <a16:creationId xmlns:a16="http://schemas.microsoft.com/office/drawing/2014/main" id="{4228CEEE-A6B7-433B-A0F8-F1E443096080}"/>
              </a:ext>
            </a:extLst>
          </p:cNvPr>
          <p:cNvSpPr/>
          <p:nvPr/>
        </p:nvSpPr>
        <p:spPr>
          <a:xfrm>
            <a:off x="5793422" y="3649617"/>
            <a:ext cx="1811043" cy="559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p:txBody>
      </p:sp>
      <mc:AlternateContent xmlns:mc="http://schemas.openxmlformats.org/markup-compatibility/2006" xmlns:a14="http://schemas.microsoft.com/office/drawing/2010/main">
        <mc:Choice Requires="a14">
          <p:sp>
            <p:nvSpPr>
              <p:cNvPr id="28" name="对象 27">
                <a:extLst>
                  <a:ext uri="{FF2B5EF4-FFF2-40B4-BE49-F238E27FC236}">
                    <a16:creationId xmlns:a16="http://schemas.microsoft.com/office/drawing/2014/main" id="{A3CAE2B8-6CFF-43AA-9AAA-D1B2EFE22ED3}"/>
                  </a:ext>
                </a:extLst>
              </p:cNvPr>
              <p:cNvSpPr txBox="1"/>
              <p:nvPr/>
            </p:nvSpPr>
            <p:spPr>
              <a:xfrm>
                <a:off x="5983288" y="3748088"/>
                <a:ext cx="1370012" cy="398462"/>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m:rPr>
                          <m:nor/>
                        </m:rPr>
                        <a:rPr lang="en-US" altLang="zh-CN" b="0" i="0" smtClean="0">
                          <a:solidFill>
                            <a:srgbClr val="000000"/>
                          </a:solidFill>
                          <a:latin typeface="Cambria Math" panose="02040503050406030204" pitchFamily="18" charset="0"/>
                        </a:rPr>
                        <m:t>short</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X</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8" name="对象 27">
                <a:extLst>
                  <a:ext uri="{FF2B5EF4-FFF2-40B4-BE49-F238E27FC236}">
                    <a16:creationId xmlns:a16="http://schemas.microsoft.com/office/drawing/2014/main" id="{A3CAE2B8-6CFF-43AA-9AAA-D1B2EFE22ED3}"/>
                  </a:ext>
                </a:extLst>
              </p:cNvPr>
              <p:cNvSpPr txBox="1">
                <a:spLocks noRot="1" noChangeAspect="1" noMove="1" noResize="1" noEditPoints="1" noAdjustHandles="1" noChangeArrowheads="1" noChangeShapeType="1" noTextEdit="1"/>
              </p:cNvSpPr>
              <p:nvPr/>
            </p:nvSpPr>
            <p:spPr>
              <a:xfrm>
                <a:off x="5983288" y="3748088"/>
                <a:ext cx="1370012" cy="398462"/>
              </a:xfrm>
              <a:prstGeom prst="rect">
                <a:avLst/>
              </a:prstGeom>
              <a:blipFill>
                <a:blip r:embed="rId10"/>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89BE2B36-C33E-4957-A91F-D24760136D2B}"/>
                  </a:ext>
                </a:extLst>
              </p:cNvPr>
              <p:cNvSpPr txBox="1"/>
              <p:nvPr/>
            </p:nvSpPr>
            <p:spPr>
              <a:xfrm>
                <a:off x="4569912" y="4423646"/>
                <a:ext cx="3249706" cy="1850891"/>
              </a:xfrm>
              <a:prstGeom prst="rect">
                <a:avLst/>
              </a:prstGeom>
              <a:noFill/>
            </p:spPr>
            <p:txBody>
              <a:bodyPr wrap="square" rtlCol="0">
                <a:spAutoFit/>
              </a:bodyPr>
              <a:lstStyle/>
              <a:p>
                <a:pPr marL="285750" lvl="0" indent="-285750">
                  <a:lnSpc>
                    <a:spcPct val="200000"/>
                  </a:lnSpc>
                  <a:buFont typeface="Wingdings" panose="05000000000000000000" pitchFamily="2" charset="2"/>
                  <a:buChar char="ü"/>
                  <a:defRPr/>
                </a:pPr>
                <a:r>
                  <a:rPr lang="zh-CN" altLang="en-US" b="1" dirty="0">
                    <a:solidFill>
                      <a:srgbClr val="4472C4">
                        <a:lumMod val="50000"/>
                      </a:srgbClr>
                    </a:solidFill>
                    <a:latin typeface="微软雅黑" panose="020B0503020204020204" pitchFamily="34" charset="-122"/>
                    <a:ea typeface="微软雅黑" panose="020B0503020204020204" pitchFamily="34" charset="-122"/>
                  </a:rPr>
                  <a:t>路线长度度量</a:t>
                </a:r>
                <a:endParaRPr lang="en-US" altLang="zh-CN" b="1" dirty="0">
                  <a:solidFill>
                    <a:srgbClr val="4472C4">
                      <a:lumMod val="50000"/>
                    </a:srgbClr>
                  </a:solidFill>
                  <a:latin typeface="微软雅黑" panose="020B0503020204020204" pitchFamily="34" charset="-122"/>
                  <a:ea typeface="微软雅黑" panose="020B0503020204020204" pitchFamily="34" charset="-122"/>
                </a:endParaRPr>
              </a:p>
              <a:p>
                <a:pPr marL="285750" lvl="0" indent="-285750">
                  <a:buFont typeface="Wingdings" panose="05000000000000000000" pitchFamily="2" charset="2"/>
                  <a:buChar char="ü"/>
                  <a:defRPr/>
                </a:pPr>
                <a14:m>
                  <m:oMath xmlns:m="http://schemas.openxmlformats.org/officeDocument/2006/math">
                    <m:r>
                      <m:rPr>
                        <m:sty m:val="p"/>
                      </m:rPr>
                      <a:rPr lang="en-US" altLang="zh-CN" sz="1600">
                        <a:solidFill>
                          <a:prstClr val="black"/>
                        </a:solidFill>
                        <a:latin typeface="Cambria Math" panose="02040503050406030204" pitchFamily="18" charset="0"/>
                      </a:rPr>
                      <m:t>short</m:t>
                    </m:r>
                    <m:d>
                      <m:dPr>
                        <m:ctrlPr>
                          <a:rPr lang="zh-CN" altLang="zh-CN" sz="1600" i="1">
                            <a:solidFill>
                              <a:prstClr val="black"/>
                            </a:solidFill>
                            <a:latin typeface="Cambria Math" panose="02040503050406030204" pitchFamily="18" charset="0"/>
                          </a:rPr>
                        </m:ctrlPr>
                      </m:dPr>
                      <m:e>
                        <m:r>
                          <m:rPr>
                            <m:sty m:val="p"/>
                          </m:rPr>
                          <a:rPr lang="en-US" altLang="zh-CN" sz="1600">
                            <a:solidFill>
                              <a:prstClr val="black"/>
                            </a:solidFill>
                            <a:latin typeface="Cambria Math" panose="02040503050406030204" pitchFamily="18" charset="0"/>
                          </a:rPr>
                          <m:t>X</m:t>
                        </m:r>
                      </m:e>
                    </m:d>
                    <m:r>
                      <a:rPr lang="en-US" altLang="zh-CN" sz="1600">
                        <a:solidFill>
                          <a:prstClr val="black"/>
                        </a:solidFill>
                        <a:latin typeface="Cambria Math" panose="02040503050406030204" pitchFamily="18" charset="0"/>
                      </a:rPr>
                      <m:t>=</m:t>
                    </m:r>
                    <m:d>
                      <m:dPr>
                        <m:begChr m:val="{"/>
                        <m:endChr m:val=""/>
                        <m:ctrlPr>
                          <a:rPr lang="zh-CN" altLang="zh-CN" sz="1600" i="1">
                            <a:solidFill>
                              <a:prstClr val="black"/>
                            </a:solidFill>
                            <a:latin typeface="Cambria Math" panose="02040503050406030204" pitchFamily="18" charset="0"/>
                          </a:rPr>
                        </m:ctrlPr>
                      </m:dPr>
                      <m:e>
                        <m:eqArr>
                          <m:eqArrPr>
                            <m:ctrlPr>
                              <a:rPr lang="zh-CN" altLang="zh-CN" sz="1600" i="1">
                                <a:solidFill>
                                  <a:prstClr val="black"/>
                                </a:solidFill>
                                <a:latin typeface="Cambria Math" panose="02040503050406030204" pitchFamily="18" charset="0"/>
                              </a:rPr>
                            </m:ctrlPr>
                          </m:eqArrPr>
                          <m:e>
                            <m:r>
                              <a:rPr lang="en-US" altLang="zh-CN" sz="1600" i="1">
                                <a:solidFill>
                                  <a:prstClr val="black"/>
                                </a:solidFill>
                                <a:latin typeface="Cambria Math" panose="02040503050406030204" pitchFamily="18" charset="0"/>
                              </a:rPr>
                              <m:t>𝑠𝑖𝑔𝑚𝑜𝑖𝑑</m:t>
                            </m:r>
                            <m:d>
                              <m:dPr>
                                <m:ctrlPr>
                                  <a:rPr lang="en-US" altLang="zh-CN" sz="1600" i="1">
                                    <a:solidFill>
                                      <a:prstClr val="black"/>
                                    </a:solidFill>
                                    <a:latin typeface="Cambria Math" panose="02040503050406030204" pitchFamily="18" charset="0"/>
                                  </a:rPr>
                                </m:ctrlPr>
                              </m:dPr>
                              <m:e>
                                <m:r>
                                  <a:rPr lang="en-US" altLang="zh-CN" sz="1600" i="1">
                                    <a:solidFill>
                                      <a:prstClr val="black"/>
                                    </a:solidFill>
                                    <a:latin typeface="Cambria Math" panose="02040503050406030204" pitchFamily="18" charset="0"/>
                                  </a:rPr>
                                  <m:t>−</m:t>
                                </m:r>
                                <m:r>
                                  <a:rPr lang="en-US" altLang="zh-CN" sz="1600" b="0" i="1" smtClean="0">
                                    <a:solidFill>
                                      <a:prstClr val="black"/>
                                    </a:solidFill>
                                    <a:latin typeface="Cambria Math" panose="02040503050406030204" pitchFamily="18" charset="0"/>
                                  </a:rPr>
                                  <m:t>2</m:t>
                                </m:r>
                                <m:f>
                                  <m:fPr>
                                    <m:ctrlPr>
                                      <a:rPr lang="zh-CN" altLang="zh-CN" sz="1600" i="1">
                                        <a:solidFill>
                                          <a:prstClr val="black"/>
                                        </a:solidFill>
                                        <a:latin typeface="Cambria Math" panose="02040503050406030204" pitchFamily="18" charset="0"/>
                                      </a:rPr>
                                    </m:ctrlPr>
                                  </m:fPr>
                                  <m:num>
                                    <m:r>
                                      <a:rPr lang="en-US" altLang="zh-CN" sz="1600" i="1">
                                        <a:solidFill>
                                          <a:prstClr val="black"/>
                                        </a:solidFill>
                                        <a:latin typeface="Cambria Math" panose="02040503050406030204" pitchFamily="18" charset="0"/>
                                      </a:rPr>
                                      <m:t>𝑑𝑖𝑠𝑡𝑎𝑛𝑐𝑒</m:t>
                                    </m:r>
                                    <m:r>
                                      <a:rPr lang="en-US" altLang="zh-CN" sz="1600" i="1">
                                        <a:solidFill>
                                          <a:prstClr val="black"/>
                                        </a:solidFill>
                                        <a:latin typeface="Cambria Math" panose="02040503050406030204" pitchFamily="18" charset="0"/>
                                      </a:rPr>
                                      <m:t>−</m:t>
                                    </m:r>
                                    <m:sSub>
                                      <m:sSubPr>
                                        <m:ctrlPr>
                                          <a:rPr lang="en-US" altLang="zh-CN" sz="1600" i="1" smtClean="0">
                                            <a:solidFill>
                                              <a:prstClr val="black"/>
                                            </a:solidFill>
                                            <a:latin typeface="Cambria Math" panose="02040503050406030204" pitchFamily="18" charset="0"/>
                                          </a:rPr>
                                        </m:ctrlPr>
                                      </m:sSubPr>
                                      <m:e>
                                        <m:r>
                                          <a:rPr lang="zh-CN" altLang="en-US" sz="1600" i="1" smtClean="0">
                                            <a:solidFill>
                                              <a:prstClr val="black"/>
                                            </a:solidFill>
                                            <a:latin typeface="Cambria Math" panose="02040503050406030204" pitchFamily="18" charset="0"/>
                                          </a:rPr>
                                          <m:t>𝜇</m:t>
                                        </m:r>
                                      </m:e>
                                      <m:sub>
                                        <m:r>
                                          <a:rPr lang="en-US" altLang="zh-CN" sz="1600" b="0" i="1" smtClean="0">
                                            <a:solidFill>
                                              <a:prstClr val="black"/>
                                            </a:solidFill>
                                            <a:latin typeface="Cambria Math" panose="02040503050406030204" pitchFamily="18" charset="0"/>
                                          </a:rPr>
                                          <m:t>1</m:t>
                                        </m:r>
                                      </m:sub>
                                    </m:sSub>
                                  </m:num>
                                  <m:den>
                                    <m:sSub>
                                      <m:sSubPr>
                                        <m:ctrlPr>
                                          <a:rPr lang="en-US" altLang="zh-CN" sz="1600" i="1" smtClean="0">
                                            <a:solidFill>
                                              <a:prstClr val="black"/>
                                            </a:solidFill>
                                            <a:latin typeface="Cambria Math" panose="02040503050406030204" pitchFamily="18" charset="0"/>
                                          </a:rPr>
                                        </m:ctrlPr>
                                      </m:sSubPr>
                                      <m:e>
                                        <m:r>
                                          <a:rPr lang="zh-CN" altLang="en-US" sz="1600" i="1" smtClean="0">
                                            <a:solidFill>
                                              <a:prstClr val="black"/>
                                            </a:solidFill>
                                            <a:latin typeface="Cambria Math" panose="02040503050406030204" pitchFamily="18" charset="0"/>
                                          </a:rPr>
                                          <m:t>𝜎</m:t>
                                        </m:r>
                                      </m:e>
                                      <m:sub>
                                        <m:r>
                                          <a:rPr lang="en-US" altLang="zh-CN" sz="1600" b="0" i="1" smtClean="0">
                                            <a:solidFill>
                                              <a:prstClr val="black"/>
                                            </a:solidFill>
                                            <a:latin typeface="Cambria Math" panose="02040503050406030204" pitchFamily="18" charset="0"/>
                                          </a:rPr>
                                          <m:t>1</m:t>
                                        </m:r>
                                      </m:sub>
                                    </m:sSub>
                                  </m:den>
                                </m:f>
                              </m:e>
                            </m:d>
                            <m:r>
                              <a:rPr lang="en-US" altLang="zh-CN" sz="1600">
                                <a:solidFill>
                                  <a:prstClr val="black"/>
                                </a:solidFill>
                                <a:latin typeface="Cambria Math" panose="02040503050406030204" pitchFamily="18" charset="0"/>
                              </a:rPr>
                              <m:t>，</m:t>
                            </m:r>
                          </m:e>
                          <m:e>
                            <m:r>
                              <m:rPr>
                                <m:sty m:val="p"/>
                              </m:rPr>
                              <a:rPr lang="en-US" altLang="zh-CN" sz="1600">
                                <a:solidFill>
                                  <a:prstClr val="black"/>
                                </a:solidFill>
                                <a:latin typeface="Cambria Math" panose="02040503050406030204" pitchFamily="18" charset="0"/>
                              </a:rPr>
                              <m:t>if</m:t>
                            </m:r>
                            <m:r>
                              <a:rPr lang="en-US" altLang="zh-CN" sz="1600">
                                <a:solidFill>
                                  <a:prstClr val="black"/>
                                </a:solidFill>
                                <a:latin typeface="Cambria Math" panose="02040503050406030204" pitchFamily="18" charset="0"/>
                              </a:rPr>
                              <m:t> </m:t>
                            </m:r>
                            <m:r>
                              <m:rPr>
                                <m:sty m:val="p"/>
                              </m:rPr>
                              <a:rPr lang="en-US" altLang="zh-CN" sz="1600">
                                <a:solidFill>
                                  <a:prstClr val="black"/>
                                </a:solidFill>
                                <a:latin typeface="Cambria Math" panose="02040503050406030204" pitchFamily="18" charset="0"/>
                              </a:rPr>
                              <m:t>N</m:t>
                            </m:r>
                            <m:r>
                              <a:rPr lang="en-US" altLang="zh-CN" sz="1600">
                                <a:solidFill>
                                  <a:prstClr val="black"/>
                                </a:solidFill>
                                <a:latin typeface="Cambria Math" panose="02040503050406030204" pitchFamily="18" charset="0"/>
                              </a:rPr>
                              <m:t>&gt;1</m:t>
                            </m:r>
                          </m:e>
                          <m:e>
                            <m:r>
                              <a:rPr lang="en-US" altLang="zh-CN" sz="1600" i="1">
                                <a:solidFill>
                                  <a:prstClr val="black"/>
                                </a:solidFill>
                                <a:latin typeface="Cambria Math" panose="02040503050406030204" pitchFamily="18" charset="0"/>
                              </a:rPr>
                              <m:t>1</m:t>
                            </m:r>
                            <m:r>
                              <a:rPr lang="en-US" altLang="zh-CN" sz="1600">
                                <a:solidFill>
                                  <a:prstClr val="black"/>
                                </a:solidFill>
                                <a:latin typeface="Cambria Math" panose="02040503050406030204" pitchFamily="18" charset="0"/>
                              </a:rPr>
                              <m:t>, </m:t>
                            </m:r>
                            <m:r>
                              <a:rPr lang="en-US" altLang="zh-CN" sz="1600" i="1">
                                <a:solidFill>
                                  <a:prstClr val="black"/>
                                </a:solidFill>
                                <a:latin typeface="Cambria Math" panose="02040503050406030204" pitchFamily="18" charset="0"/>
                              </a:rPr>
                              <m:t>  </m:t>
                            </m:r>
                            <m:r>
                              <m:rPr>
                                <m:sty m:val="p"/>
                              </m:rPr>
                              <a:rPr lang="en-US" altLang="zh-CN" sz="1600">
                                <a:solidFill>
                                  <a:prstClr val="black"/>
                                </a:solidFill>
                                <a:latin typeface="Cambria Math" panose="02040503050406030204" pitchFamily="18" charset="0"/>
                              </a:rPr>
                              <m:t>if</m:t>
                            </m:r>
                            <m:r>
                              <a:rPr lang="en-US" altLang="zh-CN" sz="1600">
                                <a:solidFill>
                                  <a:prstClr val="black"/>
                                </a:solidFill>
                                <a:latin typeface="Cambria Math" panose="02040503050406030204" pitchFamily="18" charset="0"/>
                              </a:rPr>
                              <m:t> </m:t>
                            </m:r>
                            <m:r>
                              <m:rPr>
                                <m:sty m:val="p"/>
                              </m:rPr>
                              <a:rPr lang="en-US" altLang="zh-CN" sz="1600">
                                <a:solidFill>
                                  <a:prstClr val="black"/>
                                </a:solidFill>
                                <a:latin typeface="Cambria Math" panose="02040503050406030204" pitchFamily="18" charset="0"/>
                              </a:rPr>
                              <m:t>N</m:t>
                            </m:r>
                            <m:r>
                              <a:rPr lang="en-US" altLang="zh-CN" sz="1600">
                                <a:solidFill>
                                  <a:prstClr val="black"/>
                                </a:solidFill>
                                <a:latin typeface="Cambria Math" panose="02040503050406030204" pitchFamily="18" charset="0"/>
                              </a:rPr>
                              <m:t>=</m:t>
                            </m:r>
                            <m:r>
                              <a:rPr lang="en-US" altLang="zh-CN" sz="1600" i="1">
                                <a:solidFill>
                                  <a:prstClr val="black"/>
                                </a:solidFill>
                                <a:latin typeface="Cambria Math" panose="02040503050406030204" pitchFamily="18" charset="0"/>
                              </a:rPr>
                              <m:t>1</m:t>
                            </m:r>
                          </m:e>
                        </m:eqArr>
                      </m:e>
                    </m:d>
                  </m:oMath>
                </a14:m>
                <a:endParaRPr kumimoji="0" lang="en-US" altLang="zh-CN" sz="18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29" name="文本框 28">
                <a:extLst>
                  <a:ext uri="{FF2B5EF4-FFF2-40B4-BE49-F238E27FC236}">
                    <a16:creationId xmlns:a16="http://schemas.microsoft.com/office/drawing/2014/main" id="{89BE2B36-C33E-4957-A91F-D24760136D2B}"/>
                  </a:ext>
                </a:extLst>
              </p:cNvPr>
              <p:cNvSpPr txBox="1">
                <a:spLocks noRot="1" noChangeAspect="1" noMove="1" noResize="1" noEditPoints="1" noAdjustHandles="1" noChangeArrowheads="1" noChangeShapeType="1" noTextEdit="1"/>
              </p:cNvSpPr>
              <p:nvPr/>
            </p:nvSpPr>
            <p:spPr>
              <a:xfrm>
                <a:off x="4569912" y="4423646"/>
                <a:ext cx="3249706" cy="1850891"/>
              </a:xfrm>
              <a:prstGeom prst="rect">
                <a:avLst/>
              </a:prstGeom>
              <a:blipFill>
                <a:blip r:embed="rId11"/>
                <a:stretch>
                  <a:fillRect l="-1313"/>
                </a:stretch>
              </a:blipFill>
            </p:spPr>
            <p:txBody>
              <a:bodyPr/>
              <a:lstStyle/>
              <a:p>
                <a:r>
                  <a:rPr lang="zh-CN" altLang="en-US">
                    <a:noFill/>
                  </a:rPr>
                  <a:t> </a:t>
                </a:r>
              </a:p>
            </p:txBody>
          </p:sp>
        </mc:Fallback>
      </mc:AlternateContent>
      <p:sp>
        <p:nvSpPr>
          <p:cNvPr id="31" name="矩形 30">
            <a:extLst>
              <a:ext uri="{FF2B5EF4-FFF2-40B4-BE49-F238E27FC236}">
                <a16:creationId xmlns:a16="http://schemas.microsoft.com/office/drawing/2014/main" id="{67DF4553-370F-426C-872F-4FFAB3A2D784}"/>
              </a:ext>
            </a:extLst>
          </p:cNvPr>
          <p:cNvSpPr/>
          <p:nvPr/>
        </p:nvSpPr>
        <p:spPr>
          <a:xfrm>
            <a:off x="8353908" y="3993665"/>
            <a:ext cx="3249706" cy="2348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矩形 31">
            <a:extLst>
              <a:ext uri="{FF2B5EF4-FFF2-40B4-BE49-F238E27FC236}">
                <a16:creationId xmlns:a16="http://schemas.microsoft.com/office/drawing/2014/main" id="{E3069835-B771-4591-A982-9651EFD11656}"/>
              </a:ext>
            </a:extLst>
          </p:cNvPr>
          <p:cNvSpPr/>
          <p:nvPr/>
        </p:nvSpPr>
        <p:spPr>
          <a:xfrm>
            <a:off x="9122418" y="3649617"/>
            <a:ext cx="2266044" cy="559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          </a:t>
            </a:r>
          </a:p>
        </p:txBody>
      </p:sp>
      <mc:AlternateContent xmlns:mc="http://schemas.openxmlformats.org/markup-compatibility/2006" xmlns:a14="http://schemas.microsoft.com/office/drawing/2010/main">
        <mc:Choice Requires="a14">
          <p:sp>
            <p:nvSpPr>
              <p:cNvPr id="33" name="对象 32">
                <a:extLst>
                  <a:ext uri="{FF2B5EF4-FFF2-40B4-BE49-F238E27FC236}">
                    <a16:creationId xmlns:a16="http://schemas.microsoft.com/office/drawing/2014/main" id="{A2BB7D1E-C66A-4855-834B-AA949D5C49C8}"/>
                  </a:ext>
                </a:extLst>
              </p:cNvPr>
              <p:cNvSpPr txBox="1"/>
              <p:nvPr/>
            </p:nvSpPr>
            <p:spPr>
              <a:xfrm>
                <a:off x="9587679" y="3733197"/>
                <a:ext cx="1450517" cy="414146"/>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𝑐𝑜𝑠𝑡</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𝑋</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Para>
                </a14:m>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33" name="对象 32">
                <a:extLst>
                  <a:ext uri="{FF2B5EF4-FFF2-40B4-BE49-F238E27FC236}">
                    <a16:creationId xmlns:a16="http://schemas.microsoft.com/office/drawing/2014/main" id="{A2BB7D1E-C66A-4855-834B-AA949D5C49C8}"/>
                  </a:ext>
                </a:extLst>
              </p:cNvPr>
              <p:cNvSpPr txBox="1">
                <a:spLocks noRot="1" noChangeAspect="1" noMove="1" noResize="1" noEditPoints="1" noAdjustHandles="1" noChangeArrowheads="1" noChangeShapeType="1" noTextEdit="1"/>
              </p:cNvSpPr>
              <p:nvPr/>
            </p:nvSpPr>
            <p:spPr>
              <a:xfrm>
                <a:off x="9587679" y="3733197"/>
                <a:ext cx="1450517" cy="414146"/>
              </a:xfrm>
              <a:prstGeom prst="rect">
                <a:avLst/>
              </a:prstGeom>
              <a:blipFill>
                <a:blip r:embed="rId12"/>
                <a:stretch>
                  <a:fillRect b="-1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B0934A8D-0CB5-4FE0-AEF6-922CFF39DF32}"/>
                  </a:ext>
                </a:extLst>
              </p:cNvPr>
              <p:cNvSpPr txBox="1"/>
              <p:nvPr/>
            </p:nvSpPr>
            <p:spPr>
              <a:xfrm>
                <a:off x="8353907" y="4423646"/>
                <a:ext cx="3401317" cy="1850891"/>
              </a:xfrm>
              <a:prstGeom prst="rect">
                <a:avLst/>
              </a:prstGeom>
              <a:noFill/>
            </p:spPr>
            <p:txBody>
              <a:bodyPr wrap="square" rtlCol="0">
                <a:spAutoFit/>
              </a:bodyPr>
              <a:lstStyle/>
              <a:p>
                <a:pPr marL="285750" marR="0" lvl="0" indent="-285750" algn="l" defTabSz="914400" rtl="0" eaLnBrk="1" fontAlgn="auto" latinLnBrk="0" hangingPunct="1">
                  <a:lnSpc>
                    <a:spcPct val="200000"/>
                  </a:lnSpc>
                  <a:spcBef>
                    <a:spcPts val="0"/>
                  </a:spcBef>
                  <a:spcAft>
                    <a:spcPts val="0"/>
                  </a:spcAft>
                  <a:buClrTx/>
                  <a:buSzTx/>
                  <a:buFont typeface="Wingdings" panose="05000000000000000000" pitchFamily="2" charset="2"/>
                  <a:buChar char="ü"/>
                  <a:tabLst/>
                  <a:defRPr/>
                </a:pPr>
                <a:r>
                  <a:rPr lang="zh-CN" altLang="en-US" b="1" dirty="0">
                    <a:solidFill>
                      <a:srgbClr val="4472C4">
                        <a:lumMod val="50000"/>
                      </a:srgbClr>
                    </a:solidFill>
                    <a:latin typeface="微软雅黑" panose="020B0503020204020204" pitchFamily="34" charset="-122"/>
                    <a:ea typeface="微软雅黑" panose="020B0503020204020204" pitchFamily="34" charset="-122"/>
                  </a:rPr>
                  <a:t>成本度量</a:t>
                </a:r>
                <a:endParaRPr lang="en-US" altLang="zh-CN" b="1" dirty="0">
                  <a:solidFill>
                    <a:srgbClr val="4472C4">
                      <a:lumMod val="50000"/>
                    </a:srgbClr>
                  </a:solidFill>
                  <a:latin typeface="微软雅黑" panose="020B0503020204020204" pitchFamily="34" charset="-122"/>
                  <a:ea typeface="微软雅黑" panose="020B0503020204020204" pitchFamily="34" charset="-122"/>
                </a:endParaRPr>
              </a:p>
              <a:p>
                <a:pPr marL="285750" lvl="0" indent="-285750">
                  <a:buFont typeface="Wingdings" panose="05000000000000000000" pitchFamily="2" charset="2"/>
                  <a:buChar char="ü"/>
                </a:pPr>
                <a14:m>
                  <m:oMath xmlns:m="http://schemas.openxmlformats.org/officeDocument/2006/math">
                    <m:r>
                      <m:rPr>
                        <m:sty m:val="p"/>
                      </m:rPr>
                      <a:rPr lang="en-US" altLang="zh-CN" sz="1600" b="1" i="1" dirty="0" smtClean="0">
                        <a:solidFill>
                          <a:schemeClr val="tx1"/>
                        </a:solidFill>
                        <a:latin typeface="Cambria Math" panose="02040503050406030204" pitchFamily="18" charset="0"/>
                      </a:rPr>
                      <m:t>cost</m:t>
                    </m:r>
                    <m:d>
                      <m:dPr>
                        <m:ctrlPr>
                          <a:rPr lang="zh-CN" altLang="zh-CN" sz="1600" i="1">
                            <a:solidFill>
                              <a:prstClr val="black"/>
                            </a:solidFill>
                            <a:latin typeface="Cambria Math" panose="02040503050406030204" pitchFamily="18" charset="0"/>
                          </a:rPr>
                        </m:ctrlPr>
                      </m:dPr>
                      <m:e>
                        <m:r>
                          <m:rPr>
                            <m:sty m:val="p"/>
                          </m:rPr>
                          <a:rPr lang="en-US" altLang="zh-CN" sz="1600">
                            <a:solidFill>
                              <a:prstClr val="black"/>
                            </a:solidFill>
                            <a:latin typeface="Cambria Math" panose="02040503050406030204" pitchFamily="18" charset="0"/>
                          </a:rPr>
                          <m:t>X</m:t>
                        </m:r>
                      </m:e>
                    </m:d>
                    <m:r>
                      <a:rPr lang="en-US" altLang="zh-CN" sz="1600">
                        <a:solidFill>
                          <a:prstClr val="black"/>
                        </a:solidFill>
                        <a:latin typeface="Cambria Math" panose="02040503050406030204" pitchFamily="18" charset="0"/>
                      </a:rPr>
                      <m:t>=</m:t>
                    </m:r>
                    <m:d>
                      <m:dPr>
                        <m:begChr m:val="{"/>
                        <m:endChr m:val=""/>
                        <m:ctrlPr>
                          <a:rPr lang="zh-CN" altLang="zh-CN" sz="1600" i="1">
                            <a:solidFill>
                              <a:prstClr val="black"/>
                            </a:solidFill>
                            <a:latin typeface="Cambria Math" panose="02040503050406030204" pitchFamily="18" charset="0"/>
                          </a:rPr>
                        </m:ctrlPr>
                      </m:dPr>
                      <m:e>
                        <m:eqArr>
                          <m:eqArrPr>
                            <m:ctrlPr>
                              <a:rPr lang="zh-CN" altLang="zh-CN" sz="1600" i="1">
                                <a:solidFill>
                                  <a:prstClr val="black"/>
                                </a:solidFill>
                                <a:latin typeface="Cambria Math" panose="02040503050406030204" pitchFamily="18" charset="0"/>
                              </a:rPr>
                            </m:ctrlPr>
                          </m:eqArrPr>
                          <m:e>
                            <m:r>
                              <a:rPr lang="en-US" altLang="zh-CN" sz="1600" i="1">
                                <a:solidFill>
                                  <a:prstClr val="black"/>
                                </a:solidFill>
                                <a:latin typeface="Cambria Math" panose="02040503050406030204" pitchFamily="18" charset="0"/>
                              </a:rPr>
                              <m:t>𝑠𝑖𝑔𝑚𝑜𝑖𝑑</m:t>
                            </m:r>
                            <m:d>
                              <m:dPr>
                                <m:ctrlPr>
                                  <a:rPr lang="en-US" altLang="zh-CN" sz="1600" i="1">
                                    <a:solidFill>
                                      <a:prstClr val="black"/>
                                    </a:solidFill>
                                    <a:latin typeface="Cambria Math" panose="02040503050406030204" pitchFamily="18" charset="0"/>
                                  </a:rPr>
                                </m:ctrlPr>
                              </m:dPr>
                              <m:e>
                                <m:r>
                                  <a:rPr lang="en-US" altLang="zh-CN" sz="1600" i="1">
                                    <a:solidFill>
                                      <a:prstClr val="black"/>
                                    </a:solidFill>
                                    <a:latin typeface="Cambria Math" panose="02040503050406030204" pitchFamily="18" charset="0"/>
                                  </a:rPr>
                                  <m:t>−</m:t>
                                </m:r>
                                <m:r>
                                  <a:rPr lang="en-US" altLang="zh-CN" sz="1600" b="0" i="1" smtClean="0">
                                    <a:solidFill>
                                      <a:prstClr val="black"/>
                                    </a:solidFill>
                                    <a:latin typeface="Cambria Math" panose="02040503050406030204" pitchFamily="18" charset="0"/>
                                  </a:rPr>
                                  <m:t>2</m:t>
                                </m:r>
                                <m:f>
                                  <m:fPr>
                                    <m:ctrlPr>
                                      <a:rPr lang="zh-CN" altLang="zh-CN" sz="1600" i="1">
                                        <a:solidFill>
                                          <a:prstClr val="black"/>
                                        </a:solidFill>
                                        <a:latin typeface="Cambria Math" panose="02040503050406030204" pitchFamily="18" charset="0"/>
                                      </a:rPr>
                                    </m:ctrlPr>
                                  </m:fPr>
                                  <m:num>
                                    <m:r>
                                      <a:rPr lang="en-US" altLang="zh-CN" sz="1600" i="1">
                                        <a:solidFill>
                                          <a:prstClr val="black"/>
                                        </a:solidFill>
                                        <a:latin typeface="Cambria Math" panose="02040503050406030204" pitchFamily="18" charset="0"/>
                                      </a:rPr>
                                      <m:t>𝑤𝑒𝑖𝑔h𝑡</m:t>
                                    </m:r>
                                    <m:r>
                                      <a:rPr lang="en-US" altLang="zh-CN" sz="1600" b="0" i="1" smtClean="0">
                                        <a:solidFill>
                                          <a:prstClr val="black"/>
                                        </a:solidFill>
                                        <a:latin typeface="Cambria Math" panose="02040503050406030204" pitchFamily="18" charset="0"/>
                                      </a:rPr>
                                      <m:t>𝐷</m:t>
                                    </m:r>
                                    <m:r>
                                      <a:rPr lang="en-US" altLang="zh-CN" sz="1600" i="1">
                                        <a:solidFill>
                                          <a:prstClr val="black"/>
                                        </a:solidFill>
                                        <a:latin typeface="Cambria Math" panose="02040503050406030204" pitchFamily="18" charset="0"/>
                                      </a:rPr>
                                      <m:t>𝑖𝑠𝑡𝑎𝑛𝑐𝑒</m:t>
                                    </m:r>
                                    <m:r>
                                      <a:rPr lang="en-US" altLang="zh-CN" sz="1600" i="1">
                                        <a:solidFill>
                                          <a:prstClr val="black"/>
                                        </a:solidFill>
                                        <a:latin typeface="Cambria Math" panose="02040503050406030204" pitchFamily="18" charset="0"/>
                                      </a:rPr>
                                      <m:t>−</m:t>
                                    </m:r>
                                    <m:sSub>
                                      <m:sSubPr>
                                        <m:ctrlPr>
                                          <a:rPr lang="en-US" altLang="zh-CN" sz="1600" i="1" smtClean="0">
                                            <a:solidFill>
                                              <a:prstClr val="black"/>
                                            </a:solidFill>
                                            <a:latin typeface="Cambria Math" panose="02040503050406030204" pitchFamily="18" charset="0"/>
                                          </a:rPr>
                                        </m:ctrlPr>
                                      </m:sSubPr>
                                      <m:e>
                                        <m:r>
                                          <a:rPr lang="zh-CN" altLang="en-US" sz="1600" i="1" smtClean="0">
                                            <a:solidFill>
                                              <a:prstClr val="black"/>
                                            </a:solidFill>
                                            <a:latin typeface="Cambria Math" panose="02040503050406030204" pitchFamily="18" charset="0"/>
                                          </a:rPr>
                                          <m:t>𝜇</m:t>
                                        </m:r>
                                      </m:e>
                                      <m:sub>
                                        <m:r>
                                          <a:rPr lang="en-US" altLang="zh-CN" sz="1600" b="0" i="1" smtClean="0">
                                            <a:solidFill>
                                              <a:prstClr val="black"/>
                                            </a:solidFill>
                                            <a:latin typeface="Cambria Math" panose="02040503050406030204" pitchFamily="18" charset="0"/>
                                          </a:rPr>
                                          <m:t>2</m:t>
                                        </m:r>
                                      </m:sub>
                                    </m:sSub>
                                  </m:num>
                                  <m:den>
                                    <m:sSub>
                                      <m:sSubPr>
                                        <m:ctrlPr>
                                          <a:rPr lang="en-US" altLang="zh-CN" sz="1600" i="1" smtClean="0">
                                            <a:solidFill>
                                              <a:prstClr val="black"/>
                                            </a:solidFill>
                                            <a:latin typeface="Cambria Math" panose="02040503050406030204" pitchFamily="18" charset="0"/>
                                          </a:rPr>
                                        </m:ctrlPr>
                                      </m:sSubPr>
                                      <m:e>
                                        <m:r>
                                          <a:rPr lang="zh-CN" altLang="en-US" sz="1600" i="1" smtClean="0">
                                            <a:solidFill>
                                              <a:prstClr val="black"/>
                                            </a:solidFill>
                                            <a:latin typeface="Cambria Math" panose="02040503050406030204" pitchFamily="18" charset="0"/>
                                          </a:rPr>
                                          <m:t>𝜎</m:t>
                                        </m:r>
                                      </m:e>
                                      <m:sub>
                                        <m:r>
                                          <a:rPr lang="en-US" altLang="zh-CN" sz="1600" b="0" i="1" smtClean="0">
                                            <a:solidFill>
                                              <a:prstClr val="black"/>
                                            </a:solidFill>
                                            <a:latin typeface="Cambria Math" panose="02040503050406030204" pitchFamily="18" charset="0"/>
                                          </a:rPr>
                                          <m:t>2</m:t>
                                        </m:r>
                                      </m:sub>
                                    </m:sSub>
                                  </m:den>
                                </m:f>
                              </m:e>
                            </m:d>
                            <m:r>
                              <a:rPr lang="en-US" altLang="zh-CN" sz="1600">
                                <a:solidFill>
                                  <a:prstClr val="black"/>
                                </a:solidFill>
                                <a:latin typeface="Cambria Math" panose="02040503050406030204" pitchFamily="18" charset="0"/>
                              </a:rPr>
                              <m:t>，</m:t>
                            </m:r>
                          </m:e>
                          <m:e>
                            <m:r>
                              <m:rPr>
                                <m:sty m:val="p"/>
                              </m:rPr>
                              <a:rPr lang="en-US" altLang="zh-CN" sz="1600">
                                <a:solidFill>
                                  <a:prstClr val="black"/>
                                </a:solidFill>
                                <a:latin typeface="Cambria Math" panose="02040503050406030204" pitchFamily="18" charset="0"/>
                              </a:rPr>
                              <m:t>if</m:t>
                            </m:r>
                            <m:r>
                              <a:rPr lang="en-US" altLang="zh-CN" sz="1600">
                                <a:solidFill>
                                  <a:prstClr val="black"/>
                                </a:solidFill>
                                <a:latin typeface="Cambria Math" panose="02040503050406030204" pitchFamily="18" charset="0"/>
                              </a:rPr>
                              <m:t> </m:t>
                            </m:r>
                            <m:r>
                              <m:rPr>
                                <m:sty m:val="p"/>
                              </m:rPr>
                              <a:rPr lang="en-US" altLang="zh-CN" sz="1600">
                                <a:solidFill>
                                  <a:prstClr val="black"/>
                                </a:solidFill>
                                <a:latin typeface="Cambria Math" panose="02040503050406030204" pitchFamily="18" charset="0"/>
                              </a:rPr>
                              <m:t>N</m:t>
                            </m:r>
                            <m:r>
                              <a:rPr lang="en-US" altLang="zh-CN" sz="1600">
                                <a:solidFill>
                                  <a:prstClr val="black"/>
                                </a:solidFill>
                                <a:latin typeface="Cambria Math" panose="02040503050406030204" pitchFamily="18" charset="0"/>
                              </a:rPr>
                              <m:t>&gt;1</m:t>
                            </m:r>
                          </m:e>
                          <m:e>
                            <m:r>
                              <a:rPr lang="en-US" altLang="zh-CN" sz="1600" i="1">
                                <a:solidFill>
                                  <a:prstClr val="black"/>
                                </a:solidFill>
                                <a:latin typeface="Cambria Math" panose="02040503050406030204" pitchFamily="18" charset="0"/>
                              </a:rPr>
                              <m:t>1</m:t>
                            </m:r>
                            <m:r>
                              <a:rPr lang="en-US" altLang="zh-CN" sz="1600">
                                <a:solidFill>
                                  <a:prstClr val="black"/>
                                </a:solidFill>
                                <a:latin typeface="Cambria Math" panose="02040503050406030204" pitchFamily="18" charset="0"/>
                              </a:rPr>
                              <m:t>, </m:t>
                            </m:r>
                            <m:r>
                              <a:rPr lang="en-US" altLang="zh-CN" sz="1600" i="1">
                                <a:solidFill>
                                  <a:prstClr val="black"/>
                                </a:solidFill>
                                <a:latin typeface="Cambria Math" panose="02040503050406030204" pitchFamily="18" charset="0"/>
                              </a:rPr>
                              <m:t>  </m:t>
                            </m:r>
                            <m:r>
                              <m:rPr>
                                <m:sty m:val="p"/>
                              </m:rPr>
                              <a:rPr lang="en-US" altLang="zh-CN" sz="1600">
                                <a:solidFill>
                                  <a:prstClr val="black"/>
                                </a:solidFill>
                                <a:latin typeface="Cambria Math" panose="02040503050406030204" pitchFamily="18" charset="0"/>
                              </a:rPr>
                              <m:t>if</m:t>
                            </m:r>
                            <m:r>
                              <a:rPr lang="en-US" altLang="zh-CN" sz="1600">
                                <a:solidFill>
                                  <a:prstClr val="black"/>
                                </a:solidFill>
                                <a:latin typeface="Cambria Math" panose="02040503050406030204" pitchFamily="18" charset="0"/>
                              </a:rPr>
                              <m:t> </m:t>
                            </m:r>
                            <m:r>
                              <m:rPr>
                                <m:sty m:val="p"/>
                              </m:rPr>
                              <a:rPr lang="en-US" altLang="zh-CN" sz="1600">
                                <a:solidFill>
                                  <a:prstClr val="black"/>
                                </a:solidFill>
                                <a:latin typeface="Cambria Math" panose="02040503050406030204" pitchFamily="18" charset="0"/>
                              </a:rPr>
                              <m:t>N</m:t>
                            </m:r>
                            <m:r>
                              <a:rPr lang="en-US" altLang="zh-CN" sz="1600">
                                <a:solidFill>
                                  <a:prstClr val="black"/>
                                </a:solidFill>
                                <a:latin typeface="Cambria Math" panose="02040503050406030204" pitchFamily="18" charset="0"/>
                              </a:rPr>
                              <m:t>=</m:t>
                            </m:r>
                            <m:r>
                              <a:rPr lang="en-US" altLang="zh-CN" sz="1600" i="1">
                                <a:solidFill>
                                  <a:prstClr val="black"/>
                                </a:solidFill>
                                <a:latin typeface="Cambria Math" panose="02040503050406030204" pitchFamily="18" charset="0"/>
                              </a:rPr>
                              <m:t>1</m:t>
                            </m:r>
                          </m:e>
                        </m:eqArr>
                      </m:e>
                    </m:d>
                  </m:oMath>
                </a14:m>
                <a:endParaRPr kumimoji="0" lang="en-US" altLang="zh-CN" sz="18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34" name="文本框 33">
                <a:extLst>
                  <a:ext uri="{FF2B5EF4-FFF2-40B4-BE49-F238E27FC236}">
                    <a16:creationId xmlns:a16="http://schemas.microsoft.com/office/drawing/2014/main" id="{B0934A8D-0CB5-4FE0-AEF6-922CFF39DF32}"/>
                  </a:ext>
                </a:extLst>
              </p:cNvPr>
              <p:cNvSpPr txBox="1">
                <a:spLocks noRot="1" noChangeAspect="1" noMove="1" noResize="1" noEditPoints="1" noAdjustHandles="1" noChangeArrowheads="1" noChangeShapeType="1" noTextEdit="1"/>
              </p:cNvSpPr>
              <p:nvPr/>
            </p:nvSpPr>
            <p:spPr>
              <a:xfrm>
                <a:off x="8353907" y="4423646"/>
                <a:ext cx="3401317" cy="1850891"/>
              </a:xfrm>
              <a:prstGeom prst="rect">
                <a:avLst/>
              </a:prstGeom>
              <a:blipFill>
                <a:blip r:embed="rId13"/>
                <a:stretch>
                  <a:fillRect l="-1075"/>
                </a:stretch>
              </a:blipFill>
            </p:spPr>
            <p:txBody>
              <a:bodyPr/>
              <a:lstStyle/>
              <a:p>
                <a:r>
                  <a:rPr lang="zh-CN" altLang="en-US">
                    <a:noFill/>
                  </a:rPr>
                  <a:t> </a:t>
                </a:r>
              </a:p>
            </p:txBody>
          </p:sp>
        </mc:Fallback>
      </mc:AlternateContent>
      <p:pic>
        <p:nvPicPr>
          <p:cNvPr id="37" name="图形 36">
            <a:extLst>
              <a:ext uri="{FF2B5EF4-FFF2-40B4-BE49-F238E27FC236}">
                <a16:creationId xmlns:a16="http://schemas.microsoft.com/office/drawing/2014/main" id="{C26E9C36-2161-46D2-9464-EC3CC1F0C14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51392" y="3594364"/>
            <a:ext cx="726877" cy="726877"/>
          </a:xfrm>
          <a:prstGeom prst="rect">
            <a:avLst/>
          </a:prstGeom>
        </p:spPr>
      </p:pic>
      <p:sp>
        <p:nvSpPr>
          <p:cNvPr id="10" name="灯片编号占位符 9">
            <a:extLst>
              <a:ext uri="{FF2B5EF4-FFF2-40B4-BE49-F238E27FC236}">
                <a16:creationId xmlns:a16="http://schemas.microsoft.com/office/drawing/2014/main" id="{ECAFE338-24D8-40F2-B5FD-F8A819B3F23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01D492-AE8A-4C38-A46F-D034B97BEDC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1177658-79B5-45F2-8321-87C077A9B337}"/>
                  </a:ext>
                </a:extLst>
              </p:cNvPr>
              <p:cNvSpPr txBox="1"/>
              <p:nvPr/>
            </p:nvSpPr>
            <p:spPr>
              <a:xfrm>
                <a:off x="2603369" y="2769307"/>
                <a:ext cx="6985262" cy="400110"/>
              </a:xfrm>
              <a:prstGeom prst="rect">
                <a:avLst/>
              </a:prstGeom>
              <a:noFill/>
              <a:ln>
                <a:solidFill>
                  <a:srgbClr val="203864"/>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2000" b="0" i="0" u="none" strike="noStrike" kern="1200" cap="none" spc="0" normalizeH="0" baseline="0" noProof="0" smtClean="0">
                          <a:ln>
                            <a:noFill/>
                          </a:ln>
                          <a:solidFill>
                            <a:prstClr val="black"/>
                          </a:solidFill>
                          <a:effectLst/>
                          <a:uLnTx/>
                          <a:uFillTx/>
                          <a:latin typeface="Cambria Math" panose="02040503050406030204" pitchFamily="18" charset="0"/>
                          <a:cs typeface="+mn-cs"/>
                        </a:rPr>
                        <m:t>score</m:t>
                      </m:r>
                      <m:r>
                        <a:rPr kumimoji="0" lang="en-US" altLang="zh-CN" sz="20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CN" sz="2000" b="0" i="0" u="none" strike="noStrike" kern="1200" cap="none" spc="0" normalizeH="0" baseline="0" noProof="0" smtClean="0">
                          <a:ln>
                            <a:noFill/>
                          </a:ln>
                          <a:solidFill>
                            <a:prstClr val="black"/>
                          </a:solidFill>
                          <a:effectLst/>
                          <a:uLnTx/>
                          <a:uFillTx/>
                          <a:latin typeface="Cambria Math" panose="02040503050406030204" pitchFamily="18" charset="0"/>
                          <a:cs typeface="+mn-cs"/>
                        </a:rPr>
                        <m:t>X</m:t>
                      </m:r>
                      <m:r>
                        <a:rPr kumimoji="0" lang="en-US" altLang="zh-CN" sz="20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𝑎</m:t>
                      </m:r>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mn-cs"/>
                        </a:rPr>
                        <m:t>hot</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𝑋</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𝑏</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CN" sz="2000" b="0" i="0" u="none" strike="noStrike" kern="1200" cap="none" spc="0" normalizeH="0" baseline="0" noProof="0" smtClean="0">
                          <a:ln>
                            <a:noFill/>
                          </a:ln>
                          <a:solidFill>
                            <a:prstClr val="black"/>
                          </a:solidFill>
                          <a:effectLst/>
                          <a:uLnTx/>
                          <a:uFillTx/>
                          <a:latin typeface="Cambria Math" panose="02040503050406030204" pitchFamily="18" charset="0"/>
                          <a:cs typeface="+mn-cs"/>
                        </a:rPr>
                        <m:t>short</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𝑋</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𝑐</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CN" sz="2000" b="0" i="0" u="none" strike="noStrike" kern="1200" cap="none" spc="0" normalizeH="0" baseline="0" noProof="0" smtClean="0">
                          <a:ln>
                            <a:noFill/>
                          </a:ln>
                          <a:solidFill>
                            <a:prstClr val="black"/>
                          </a:solidFill>
                          <a:effectLst/>
                          <a:uLnTx/>
                          <a:uFillTx/>
                          <a:latin typeface="Cambria Math" panose="02040503050406030204" pitchFamily="18" charset="0"/>
                          <a:cs typeface="+mn-cs"/>
                        </a:rPr>
                        <m:t>cost</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𝑋</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oMath>
                  </m:oMathPara>
                </a14:m>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12" name="文本框 11">
                <a:extLst>
                  <a:ext uri="{FF2B5EF4-FFF2-40B4-BE49-F238E27FC236}">
                    <a16:creationId xmlns:a16="http://schemas.microsoft.com/office/drawing/2014/main" id="{81177658-79B5-45F2-8321-87C077A9B337}"/>
                  </a:ext>
                </a:extLst>
              </p:cNvPr>
              <p:cNvSpPr txBox="1">
                <a:spLocks noRot="1" noChangeAspect="1" noMove="1" noResize="1" noEditPoints="1" noAdjustHandles="1" noChangeArrowheads="1" noChangeShapeType="1" noTextEdit="1"/>
              </p:cNvSpPr>
              <p:nvPr/>
            </p:nvSpPr>
            <p:spPr>
              <a:xfrm>
                <a:off x="2603369" y="2769307"/>
                <a:ext cx="6985262" cy="400110"/>
              </a:xfrm>
              <a:prstGeom prst="rect">
                <a:avLst/>
              </a:prstGeom>
              <a:blipFill>
                <a:blip r:embed="rId16"/>
                <a:stretch>
                  <a:fillRect b="-13235"/>
                </a:stretch>
              </a:blipFill>
              <a:ln>
                <a:solidFill>
                  <a:srgbClr val="203864"/>
                </a:solidFill>
              </a:ln>
            </p:spPr>
            <p:txBody>
              <a:bodyPr/>
              <a:lstStyle/>
              <a:p>
                <a:r>
                  <a:rPr lang="zh-CN" altLang="en-US">
                    <a:noFill/>
                  </a:rPr>
                  <a:t> </a:t>
                </a:r>
              </a:p>
            </p:txBody>
          </p:sp>
        </mc:Fallback>
      </mc:AlternateContent>
    </p:spTree>
    <p:extLst>
      <p:ext uri="{BB962C8B-B14F-4D97-AF65-F5344CB8AC3E}">
        <p14:creationId xmlns:p14="http://schemas.microsoft.com/office/powerpoint/2010/main" val="321520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50EE8-A5FC-468E-8A3A-E6C19113F4FD}"/>
              </a:ext>
            </a:extLst>
          </p:cNvPr>
          <p:cNvSpPr>
            <a:spLocks noGrp="1"/>
          </p:cNvSpPr>
          <p:nvPr>
            <p:ph type="title"/>
          </p:nvPr>
        </p:nvSpPr>
        <p:spPr/>
        <p:txBody>
          <a:bodyPr/>
          <a:lstStyle/>
          <a:p>
            <a:r>
              <a:rPr lang="zh-CN" altLang="en-US" dirty="0"/>
              <a:t>模型求解</a:t>
            </a:r>
            <a:r>
              <a:rPr lang="en-US" altLang="zh-CN" sz="4000" dirty="0"/>
              <a:t>——</a:t>
            </a:r>
            <a:r>
              <a:rPr lang="zh-CN" altLang="en-US" sz="4000" dirty="0"/>
              <a:t>推荐流程</a:t>
            </a:r>
            <a:endParaRPr lang="zh-CN" altLang="en-US" dirty="0"/>
          </a:p>
        </p:txBody>
      </p:sp>
      <p:sp>
        <p:nvSpPr>
          <p:cNvPr id="3" name="内容占位符 2">
            <a:extLst>
              <a:ext uri="{FF2B5EF4-FFF2-40B4-BE49-F238E27FC236}">
                <a16:creationId xmlns:a16="http://schemas.microsoft.com/office/drawing/2014/main" id="{43F2CEBF-AB69-4C3E-BF22-E02B0F3D2DE8}"/>
              </a:ext>
            </a:extLst>
          </p:cNvPr>
          <p:cNvSpPr>
            <a:spLocks noGrp="1"/>
          </p:cNvSpPr>
          <p:nvPr>
            <p:ph idx="1"/>
          </p:nvPr>
        </p:nvSpPr>
        <p:spPr/>
        <p:txBody>
          <a:bodyPr/>
          <a:lstStyle/>
          <a:p>
            <a:r>
              <a:rPr lang="zh-CN" altLang="en-US" dirty="0"/>
              <a:t>如何根据订单的需求向司机推荐线路？</a:t>
            </a:r>
          </a:p>
        </p:txBody>
      </p:sp>
      <p:sp>
        <p:nvSpPr>
          <p:cNvPr id="22" name="矩形 21">
            <a:extLst>
              <a:ext uri="{FF2B5EF4-FFF2-40B4-BE49-F238E27FC236}">
                <a16:creationId xmlns:a16="http://schemas.microsoft.com/office/drawing/2014/main" id="{1623D7DF-6923-47EB-8CF5-A112099B0F5E}"/>
              </a:ext>
            </a:extLst>
          </p:cNvPr>
          <p:cNvSpPr/>
          <p:nvPr/>
        </p:nvSpPr>
        <p:spPr>
          <a:xfrm>
            <a:off x="2799471" y="2996420"/>
            <a:ext cx="6408000" cy="111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矩形 22">
            <a:extLst>
              <a:ext uri="{FF2B5EF4-FFF2-40B4-BE49-F238E27FC236}">
                <a16:creationId xmlns:a16="http://schemas.microsoft.com/office/drawing/2014/main" id="{0E52DC4E-0F0F-4163-949B-9BC3426B5EE3}"/>
              </a:ext>
            </a:extLst>
          </p:cNvPr>
          <p:cNvSpPr/>
          <p:nvPr/>
        </p:nvSpPr>
        <p:spPr>
          <a:xfrm>
            <a:off x="2405574" y="2855743"/>
            <a:ext cx="7591865" cy="3532237"/>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a:extLst>
              <a:ext uri="{FF2B5EF4-FFF2-40B4-BE49-F238E27FC236}">
                <a16:creationId xmlns:a16="http://schemas.microsoft.com/office/drawing/2014/main" id="{381D7A9A-C6FD-4D1C-BF65-DBE9FE79D111}"/>
              </a:ext>
            </a:extLst>
          </p:cNvPr>
          <p:cNvGrpSpPr/>
          <p:nvPr/>
        </p:nvGrpSpPr>
        <p:grpSpPr>
          <a:xfrm>
            <a:off x="2912236" y="3230599"/>
            <a:ext cx="970748" cy="645049"/>
            <a:chOff x="3836644" y="4320814"/>
            <a:chExt cx="2961642" cy="1967974"/>
          </a:xfrm>
        </p:grpSpPr>
        <p:pic>
          <p:nvPicPr>
            <p:cNvPr id="25" name="图形 24">
              <a:extLst>
                <a:ext uri="{FF2B5EF4-FFF2-40B4-BE49-F238E27FC236}">
                  <a16:creationId xmlns:a16="http://schemas.microsoft.com/office/drawing/2014/main" id="{C061DAF5-DC1C-4795-9E76-E6CB253659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3106" y="4320814"/>
              <a:ext cx="988723" cy="988723"/>
            </a:xfrm>
            <a:prstGeom prst="rect">
              <a:avLst/>
            </a:prstGeom>
          </p:spPr>
        </p:pic>
        <p:sp>
          <p:nvSpPr>
            <p:cNvPr id="30" name="文本框 29">
              <a:extLst>
                <a:ext uri="{FF2B5EF4-FFF2-40B4-BE49-F238E27FC236}">
                  <a16:creationId xmlns:a16="http://schemas.microsoft.com/office/drawing/2014/main" id="{83804254-3E0E-4382-89D2-803F2DDCE347}"/>
                </a:ext>
              </a:extLst>
            </p:cNvPr>
            <p:cNvSpPr txBox="1"/>
            <p:nvPr/>
          </p:nvSpPr>
          <p:spPr>
            <a:xfrm>
              <a:off x="3836644" y="5349794"/>
              <a:ext cx="2961642" cy="9389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数据空间</a:t>
              </a:r>
            </a:p>
          </p:txBody>
        </p:sp>
      </p:grpSp>
      <p:sp>
        <p:nvSpPr>
          <p:cNvPr id="35" name="矩形 34">
            <a:extLst>
              <a:ext uri="{FF2B5EF4-FFF2-40B4-BE49-F238E27FC236}">
                <a16:creationId xmlns:a16="http://schemas.microsoft.com/office/drawing/2014/main" id="{053E1355-3341-430A-A556-88E07028B80E}"/>
              </a:ext>
            </a:extLst>
          </p:cNvPr>
          <p:cNvSpPr/>
          <p:nvPr/>
        </p:nvSpPr>
        <p:spPr>
          <a:xfrm>
            <a:off x="2818228" y="4805683"/>
            <a:ext cx="6408000" cy="111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36" name="直接箭头连接符 35">
            <a:extLst>
              <a:ext uri="{FF2B5EF4-FFF2-40B4-BE49-F238E27FC236}">
                <a16:creationId xmlns:a16="http://schemas.microsoft.com/office/drawing/2014/main" id="{CA27A1F3-3842-4E3D-9EFF-C2952AA21AB9}"/>
              </a:ext>
            </a:extLst>
          </p:cNvPr>
          <p:cNvCxnSpPr>
            <a:cxnSpLocks/>
          </p:cNvCxnSpPr>
          <p:nvPr/>
        </p:nvCxnSpPr>
        <p:spPr>
          <a:xfrm>
            <a:off x="4003354" y="3440097"/>
            <a:ext cx="876826"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DA072A39-DD9E-4B64-BEDD-75942A5DB41C}"/>
              </a:ext>
            </a:extLst>
          </p:cNvPr>
          <p:cNvSpPr/>
          <p:nvPr/>
        </p:nvSpPr>
        <p:spPr>
          <a:xfrm>
            <a:off x="5263483" y="3218408"/>
            <a:ext cx="1229313" cy="432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热门路线</a:t>
            </a:r>
          </a:p>
        </p:txBody>
      </p:sp>
      <p:sp>
        <p:nvSpPr>
          <p:cNvPr id="43" name="文本框 42">
            <a:extLst>
              <a:ext uri="{FF2B5EF4-FFF2-40B4-BE49-F238E27FC236}">
                <a16:creationId xmlns:a16="http://schemas.microsoft.com/office/drawing/2014/main" id="{09845BF0-C7AA-462C-98FE-3ACE0B5394FD}"/>
              </a:ext>
            </a:extLst>
          </p:cNvPr>
          <p:cNvSpPr txBox="1"/>
          <p:nvPr/>
        </p:nvSpPr>
        <p:spPr>
          <a:xfrm>
            <a:off x="3984951" y="3087975"/>
            <a:ext cx="127234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数据统计</a:t>
            </a:r>
          </a:p>
        </p:txBody>
      </p:sp>
      <p:sp>
        <p:nvSpPr>
          <p:cNvPr id="47" name="矩形 46">
            <a:extLst>
              <a:ext uri="{FF2B5EF4-FFF2-40B4-BE49-F238E27FC236}">
                <a16:creationId xmlns:a16="http://schemas.microsoft.com/office/drawing/2014/main" id="{6CE84645-0FC4-4749-80C0-695D9A28ACD7}"/>
              </a:ext>
            </a:extLst>
          </p:cNvPr>
          <p:cNvSpPr/>
          <p:nvPr/>
        </p:nvSpPr>
        <p:spPr>
          <a:xfrm>
            <a:off x="2194560" y="2194560"/>
            <a:ext cx="7948246" cy="4473526"/>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75F890EE-FD15-475C-92E7-EFD71E346F20}"/>
              </a:ext>
            </a:extLst>
          </p:cNvPr>
          <p:cNvSpPr txBox="1"/>
          <p:nvPr/>
        </p:nvSpPr>
        <p:spPr>
          <a:xfrm>
            <a:off x="2405574" y="2349305"/>
            <a:ext cx="416403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rPr>
              <a:t>线路分布推荐流程</a:t>
            </a:r>
          </a:p>
        </p:txBody>
      </p:sp>
      <p:sp>
        <p:nvSpPr>
          <p:cNvPr id="49" name="文本框 48">
            <a:extLst>
              <a:ext uri="{FF2B5EF4-FFF2-40B4-BE49-F238E27FC236}">
                <a16:creationId xmlns:a16="http://schemas.microsoft.com/office/drawing/2014/main" id="{BA587732-F4D3-4A7E-94F3-5E53EF87B978}"/>
              </a:ext>
            </a:extLst>
          </p:cNvPr>
          <p:cNvSpPr txBox="1"/>
          <p:nvPr/>
        </p:nvSpPr>
        <p:spPr>
          <a:xfrm>
            <a:off x="886731" y="4192520"/>
            <a:ext cx="444305" cy="1754326"/>
          </a:xfrm>
          <a:prstGeom prst="rect">
            <a:avLst/>
          </a:prstGeom>
          <a:solidFill>
            <a:schemeClr val="accent1">
              <a:lumMod val="5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订单需求输入</a:t>
            </a:r>
          </a:p>
        </p:txBody>
      </p:sp>
      <p:sp>
        <p:nvSpPr>
          <p:cNvPr id="50" name="箭头: 虚尾 49">
            <a:extLst>
              <a:ext uri="{FF2B5EF4-FFF2-40B4-BE49-F238E27FC236}">
                <a16:creationId xmlns:a16="http://schemas.microsoft.com/office/drawing/2014/main" id="{E8E62224-E4D8-4E1B-8BAE-FE11CF9B988A}"/>
              </a:ext>
            </a:extLst>
          </p:cNvPr>
          <p:cNvSpPr/>
          <p:nvPr/>
        </p:nvSpPr>
        <p:spPr>
          <a:xfrm>
            <a:off x="1482007" y="4631661"/>
            <a:ext cx="1004669" cy="1357785"/>
          </a:xfrm>
          <a:prstGeom prst="strip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BCD22794-9B10-47FD-B233-BE94B6CE36E2}"/>
              </a:ext>
            </a:extLst>
          </p:cNvPr>
          <p:cNvSpPr txBox="1"/>
          <p:nvPr/>
        </p:nvSpPr>
        <p:spPr>
          <a:xfrm>
            <a:off x="11022248" y="4196527"/>
            <a:ext cx="444305" cy="1754326"/>
          </a:xfrm>
          <a:prstGeom prst="rect">
            <a:avLst/>
          </a:prstGeom>
          <a:solidFill>
            <a:schemeClr val="accent1">
              <a:lumMod val="5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订单线路输出</a:t>
            </a:r>
          </a:p>
        </p:txBody>
      </p:sp>
      <p:sp>
        <p:nvSpPr>
          <p:cNvPr id="52" name="箭头: 虚尾 51">
            <a:extLst>
              <a:ext uri="{FF2B5EF4-FFF2-40B4-BE49-F238E27FC236}">
                <a16:creationId xmlns:a16="http://schemas.microsoft.com/office/drawing/2014/main" id="{AC4BE9A8-DB46-4384-B6DA-B4C663F4BB4B}"/>
              </a:ext>
            </a:extLst>
          </p:cNvPr>
          <p:cNvSpPr/>
          <p:nvPr/>
        </p:nvSpPr>
        <p:spPr>
          <a:xfrm>
            <a:off x="6884894" y="5278940"/>
            <a:ext cx="4137354" cy="695369"/>
          </a:xfrm>
          <a:prstGeom prst="striped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 name="矩形 52">
            <a:extLst>
              <a:ext uri="{FF2B5EF4-FFF2-40B4-BE49-F238E27FC236}">
                <a16:creationId xmlns:a16="http://schemas.microsoft.com/office/drawing/2014/main" id="{90A74F0F-518A-4CD7-B517-576CC068C7BA}"/>
              </a:ext>
            </a:extLst>
          </p:cNvPr>
          <p:cNvSpPr/>
          <p:nvPr/>
        </p:nvSpPr>
        <p:spPr>
          <a:xfrm>
            <a:off x="2906966" y="4974841"/>
            <a:ext cx="1665395" cy="432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路线长度度量</a:t>
            </a:r>
          </a:p>
        </p:txBody>
      </p:sp>
      <p:sp>
        <p:nvSpPr>
          <p:cNvPr id="54" name="矩形 53">
            <a:extLst>
              <a:ext uri="{FF2B5EF4-FFF2-40B4-BE49-F238E27FC236}">
                <a16:creationId xmlns:a16="http://schemas.microsoft.com/office/drawing/2014/main" id="{E9FEA475-EDC3-4EA1-875C-A5D9052A481F}"/>
              </a:ext>
            </a:extLst>
          </p:cNvPr>
          <p:cNvSpPr/>
          <p:nvPr/>
        </p:nvSpPr>
        <p:spPr>
          <a:xfrm>
            <a:off x="7078521" y="4974841"/>
            <a:ext cx="2096644" cy="432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综合路线推荐度量</a:t>
            </a:r>
          </a:p>
        </p:txBody>
      </p:sp>
      <p:cxnSp>
        <p:nvCxnSpPr>
          <p:cNvPr id="57" name="直接箭头连接符 56">
            <a:extLst>
              <a:ext uri="{FF2B5EF4-FFF2-40B4-BE49-F238E27FC236}">
                <a16:creationId xmlns:a16="http://schemas.microsoft.com/office/drawing/2014/main" id="{55BADD8F-AF8A-45B6-B593-FE85A3ED6F6D}"/>
              </a:ext>
            </a:extLst>
          </p:cNvPr>
          <p:cNvCxnSpPr>
            <a:cxnSpLocks/>
          </p:cNvCxnSpPr>
          <p:nvPr/>
        </p:nvCxnSpPr>
        <p:spPr>
          <a:xfrm>
            <a:off x="6609752" y="5190841"/>
            <a:ext cx="4569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对象 62">
                <a:extLst>
                  <a:ext uri="{FF2B5EF4-FFF2-40B4-BE49-F238E27FC236}">
                    <a16:creationId xmlns:a16="http://schemas.microsoft.com/office/drawing/2014/main" id="{17DB82BD-BEF9-4172-AD10-C17EBA30DCBC}"/>
                  </a:ext>
                </a:extLst>
              </p:cNvPr>
              <p:cNvSpPr txBox="1"/>
              <p:nvPr/>
            </p:nvSpPr>
            <p:spPr>
              <a:xfrm>
                <a:off x="5456635" y="3670783"/>
                <a:ext cx="715963" cy="403225"/>
              </a:xfrm>
              <a:prstGeom prst="rect">
                <a:avLst/>
              </a:prstGeom>
              <a:noFill/>
              <a:ln w="12700">
                <a:noFill/>
              </a:ln>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h𝑜𝑡</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𝑋</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Para>
                </a14:m>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63" name="对象 62">
                <a:extLst>
                  <a:ext uri="{FF2B5EF4-FFF2-40B4-BE49-F238E27FC236}">
                    <a16:creationId xmlns:a16="http://schemas.microsoft.com/office/drawing/2014/main" id="{17DB82BD-BEF9-4172-AD10-C17EBA30DCBC}"/>
                  </a:ext>
                </a:extLst>
              </p:cNvPr>
              <p:cNvSpPr txBox="1">
                <a:spLocks noRot="1" noChangeAspect="1" noMove="1" noResize="1" noEditPoints="1" noAdjustHandles="1" noChangeArrowheads="1" noChangeShapeType="1" noTextEdit="1"/>
              </p:cNvSpPr>
              <p:nvPr/>
            </p:nvSpPr>
            <p:spPr>
              <a:xfrm>
                <a:off x="5456635" y="3670783"/>
                <a:ext cx="715963" cy="403225"/>
              </a:xfrm>
              <a:prstGeom prst="rect">
                <a:avLst/>
              </a:prstGeom>
              <a:blipFill>
                <a:blip r:embed="rId5"/>
                <a:stretch>
                  <a:fillRect r="-17797"/>
                </a:stretch>
              </a:blipFill>
              <a:ln w="12700">
                <a:noFill/>
              </a:ln>
            </p:spPr>
            <p:txBody>
              <a:bodyPr/>
              <a:lstStyle/>
              <a:p>
                <a:r>
                  <a:rPr lang="zh-CN" altLang="en-US">
                    <a:noFill/>
                  </a:rPr>
                  <a:t> </a:t>
                </a:r>
              </a:p>
            </p:txBody>
          </p:sp>
        </mc:Fallback>
      </mc:AlternateContent>
      <p:sp>
        <p:nvSpPr>
          <p:cNvPr id="66" name="文本框 65">
            <a:extLst>
              <a:ext uri="{FF2B5EF4-FFF2-40B4-BE49-F238E27FC236}">
                <a16:creationId xmlns:a16="http://schemas.microsoft.com/office/drawing/2014/main" id="{4B9D6A45-51F0-4C18-AAC4-A4376F28C58E}"/>
              </a:ext>
            </a:extLst>
          </p:cNvPr>
          <p:cNvSpPr txBox="1"/>
          <p:nvPr/>
        </p:nvSpPr>
        <p:spPr>
          <a:xfrm>
            <a:off x="1548604" y="5044035"/>
            <a:ext cx="7514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最短路线算法</a:t>
            </a:r>
          </a:p>
        </p:txBody>
      </p:sp>
      <mc:AlternateContent xmlns:mc="http://schemas.openxmlformats.org/markup-compatibility/2006" xmlns:a14="http://schemas.microsoft.com/office/drawing/2010/main">
        <mc:Choice Requires="a14">
          <p:sp>
            <p:nvSpPr>
              <p:cNvPr id="68" name="对象 67">
                <a:extLst>
                  <a:ext uri="{FF2B5EF4-FFF2-40B4-BE49-F238E27FC236}">
                    <a16:creationId xmlns:a16="http://schemas.microsoft.com/office/drawing/2014/main" id="{7B209070-9DEA-48A0-9F46-AA1705EC1E84}"/>
                  </a:ext>
                </a:extLst>
              </p:cNvPr>
              <p:cNvSpPr txBox="1"/>
              <p:nvPr/>
            </p:nvSpPr>
            <p:spPr>
              <a:xfrm>
                <a:off x="3277181" y="5458891"/>
                <a:ext cx="938070" cy="502135"/>
              </a:xfrm>
              <a:prstGeom prst="rect">
                <a:avLst/>
              </a:prstGeom>
              <a:noFill/>
              <a:ln w="12700">
                <a:noFill/>
              </a:ln>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𝑠h𝑜𝑟𝑡</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𝑋</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Para>
                </a14:m>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68" name="对象 67">
                <a:extLst>
                  <a:ext uri="{FF2B5EF4-FFF2-40B4-BE49-F238E27FC236}">
                    <a16:creationId xmlns:a16="http://schemas.microsoft.com/office/drawing/2014/main" id="{7B209070-9DEA-48A0-9F46-AA1705EC1E84}"/>
                  </a:ext>
                </a:extLst>
              </p:cNvPr>
              <p:cNvSpPr txBox="1">
                <a:spLocks noRot="1" noChangeAspect="1" noMove="1" noResize="1" noEditPoints="1" noAdjustHandles="1" noChangeArrowheads="1" noChangeShapeType="1" noTextEdit="1"/>
              </p:cNvSpPr>
              <p:nvPr/>
            </p:nvSpPr>
            <p:spPr>
              <a:xfrm>
                <a:off x="3277181" y="5458891"/>
                <a:ext cx="938070" cy="502135"/>
              </a:xfrm>
              <a:prstGeom prst="rect">
                <a:avLst/>
              </a:prstGeom>
              <a:blipFill>
                <a:blip r:embed="rId6"/>
                <a:stretch>
                  <a:fillRect r="-12418"/>
                </a:stretch>
              </a:blipFill>
              <a:ln w="12700">
                <a:noFill/>
              </a:ln>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D6D0CE1D-928C-41A0-8DBE-2E402F31778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01D492-AE8A-4C38-A46F-D034B97BEDC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cxnSp>
        <p:nvCxnSpPr>
          <p:cNvPr id="8" name="连接符: 肘形 7">
            <a:extLst>
              <a:ext uri="{FF2B5EF4-FFF2-40B4-BE49-F238E27FC236}">
                <a16:creationId xmlns:a16="http://schemas.microsoft.com/office/drawing/2014/main" id="{BAC3BD7A-FE67-43E5-B48E-8D19D6596454}"/>
              </a:ext>
            </a:extLst>
          </p:cNvPr>
          <p:cNvCxnSpPr>
            <a:stCxn id="38" idx="3"/>
            <a:endCxn id="54" idx="0"/>
          </p:cNvCxnSpPr>
          <p:nvPr/>
        </p:nvCxnSpPr>
        <p:spPr>
          <a:xfrm>
            <a:off x="6492796" y="3434408"/>
            <a:ext cx="1634047" cy="154043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30DE75D4-C2EF-48A2-90B4-9C60E2EB1B3E}"/>
              </a:ext>
            </a:extLst>
          </p:cNvPr>
          <p:cNvSpPr/>
          <p:nvPr/>
        </p:nvSpPr>
        <p:spPr>
          <a:xfrm>
            <a:off x="5257295" y="4974411"/>
            <a:ext cx="1241691" cy="432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prstClr val="white"/>
                </a:solidFill>
                <a:latin typeface="微软雅黑" panose="020B0503020204020204" pitchFamily="34" charset="-122"/>
                <a:ea typeface="微软雅黑" panose="020B0503020204020204" pitchFamily="34" charset="-122"/>
              </a:rPr>
              <a:t>成本</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度量</a:t>
            </a:r>
          </a:p>
        </p:txBody>
      </p:sp>
      <p:cxnSp>
        <p:nvCxnSpPr>
          <p:cNvPr id="41" name="直接箭头连接符 40">
            <a:extLst>
              <a:ext uri="{FF2B5EF4-FFF2-40B4-BE49-F238E27FC236}">
                <a16:creationId xmlns:a16="http://schemas.microsoft.com/office/drawing/2014/main" id="{493CE05D-BE7D-4696-88B9-96DF4CCC598C}"/>
              </a:ext>
            </a:extLst>
          </p:cNvPr>
          <p:cNvCxnSpPr>
            <a:cxnSpLocks/>
          </p:cNvCxnSpPr>
          <p:nvPr/>
        </p:nvCxnSpPr>
        <p:spPr>
          <a:xfrm>
            <a:off x="4682421" y="5190411"/>
            <a:ext cx="4569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对象 67">
                <a:extLst>
                  <a:ext uri="{FF2B5EF4-FFF2-40B4-BE49-F238E27FC236}">
                    <a16:creationId xmlns:a16="http://schemas.microsoft.com/office/drawing/2014/main" id="{7F3890A0-3989-45FD-B3E8-E871A8034693}"/>
                  </a:ext>
                </a:extLst>
              </p:cNvPr>
              <p:cNvSpPr txBox="1"/>
              <p:nvPr/>
            </p:nvSpPr>
            <p:spPr>
              <a:xfrm>
                <a:off x="5391817" y="5444711"/>
                <a:ext cx="938070" cy="502135"/>
              </a:xfrm>
              <a:prstGeom prst="rect">
                <a:avLst/>
              </a:prstGeom>
              <a:noFill/>
              <a:ln w="12700">
                <a:noFill/>
              </a:ln>
            </p:spPr>
            <p:txBody>
              <a:bodyPr>
                <a:normAutofit/>
              </a:bodyPr>
              <a:lstStyle/>
              <a:p>
                <a:pPr lvl="0"/>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panose="02040503050406030204" pitchFamily="18" charset="0"/>
                        </a:rPr>
                        <m:t>𝑐𝑜𝑠𝑡</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𝑋</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Para>
                </a14:m>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44" name="对象 67">
                <a:extLst>
                  <a:ext uri="{FF2B5EF4-FFF2-40B4-BE49-F238E27FC236}">
                    <a16:creationId xmlns:a16="http://schemas.microsoft.com/office/drawing/2014/main" id="{7F3890A0-3989-45FD-B3E8-E871A8034693}"/>
                  </a:ext>
                </a:extLst>
              </p:cNvPr>
              <p:cNvSpPr txBox="1">
                <a:spLocks noRot="1" noChangeAspect="1" noMove="1" noResize="1" noEditPoints="1" noAdjustHandles="1" noChangeArrowheads="1" noChangeShapeType="1" noTextEdit="1"/>
              </p:cNvSpPr>
              <p:nvPr/>
            </p:nvSpPr>
            <p:spPr>
              <a:xfrm>
                <a:off x="5391817" y="5444711"/>
                <a:ext cx="938070" cy="502135"/>
              </a:xfrm>
              <a:prstGeom prst="rect">
                <a:avLst/>
              </a:prstGeom>
              <a:blipFill>
                <a:blip r:embed="rId7"/>
                <a:stretch>
                  <a:fillRect r="-3896"/>
                </a:stretch>
              </a:blipFill>
              <a:ln w="12700">
                <a:noFill/>
              </a:ln>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391340E6-2957-4E18-B0C7-BE218EFB58E7}"/>
              </a:ext>
            </a:extLst>
          </p:cNvPr>
          <p:cNvPicPr>
            <a:picLocks noChangeAspect="1"/>
          </p:cNvPicPr>
          <p:nvPr/>
        </p:nvPicPr>
        <p:blipFill>
          <a:blip r:embed="rId8"/>
          <a:stretch>
            <a:fillRect/>
          </a:stretch>
        </p:blipFill>
        <p:spPr>
          <a:xfrm>
            <a:off x="6990102" y="5472064"/>
            <a:ext cx="3964145" cy="324787"/>
          </a:xfrm>
          <a:prstGeom prst="rect">
            <a:avLst/>
          </a:prstGeom>
        </p:spPr>
      </p:pic>
    </p:spTree>
    <p:extLst>
      <p:ext uri="{BB962C8B-B14F-4D97-AF65-F5344CB8AC3E}">
        <p14:creationId xmlns:p14="http://schemas.microsoft.com/office/powerpoint/2010/main" val="271462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50EE8-A5FC-468E-8A3A-E6C19113F4FD}"/>
              </a:ext>
            </a:extLst>
          </p:cNvPr>
          <p:cNvSpPr>
            <a:spLocks noGrp="1"/>
          </p:cNvSpPr>
          <p:nvPr>
            <p:ph type="title"/>
          </p:nvPr>
        </p:nvSpPr>
        <p:spPr/>
        <p:txBody>
          <a:bodyPr/>
          <a:lstStyle/>
          <a:p>
            <a:r>
              <a:rPr lang="zh-CN" altLang="en-US" dirty="0"/>
              <a:t>模型求解</a:t>
            </a:r>
            <a:r>
              <a:rPr lang="en-US" altLang="zh-CN" sz="4000" dirty="0"/>
              <a:t>——</a:t>
            </a:r>
            <a:r>
              <a:rPr lang="zh-CN" altLang="en-US" sz="4000" dirty="0"/>
              <a:t>例子</a:t>
            </a:r>
            <a:endParaRPr lang="zh-CN" altLang="en-US" dirty="0"/>
          </a:p>
        </p:txBody>
      </p:sp>
      <p:sp>
        <p:nvSpPr>
          <p:cNvPr id="3" name="内容占位符 2">
            <a:extLst>
              <a:ext uri="{FF2B5EF4-FFF2-40B4-BE49-F238E27FC236}">
                <a16:creationId xmlns:a16="http://schemas.microsoft.com/office/drawing/2014/main" id="{43F2CEBF-AB69-4C3E-BF22-E02B0F3D2DE8}"/>
              </a:ext>
            </a:extLst>
          </p:cNvPr>
          <p:cNvSpPr>
            <a:spLocks noGrp="1"/>
          </p:cNvSpPr>
          <p:nvPr>
            <p:ph idx="1"/>
          </p:nvPr>
        </p:nvSpPr>
        <p:spPr/>
        <p:txBody>
          <a:bodyPr/>
          <a:lstStyle/>
          <a:p>
            <a:r>
              <a:rPr lang="zh-CN" altLang="en-US" dirty="0"/>
              <a:t>如何根据订单的需求向司机推荐线路？</a:t>
            </a:r>
          </a:p>
          <a:p>
            <a:pPr lvl="1"/>
            <a:r>
              <a:rPr lang="zh-CN" altLang="en-US" dirty="0"/>
              <a:t>例子：客户</a:t>
            </a:r>
            <a:r>
              <a:rPr lang="en-US" altLang="zh-CN" dirty="0"/>
              <a:t>A</a:t>
            </a:r>
            <a:r>
              <a:rPr lang="zh-CN" altLang="en-US" dirty="0"/>
              <a:t>运单需求：咸阳提货，西安卸货</a:t>
            </a:r>
            <a:r>
              <a:rPr lang="en-US" altLang="zh-CN" dirty="0"/>
              <a:t>20</a:t>
            </a:r>
            <a:r>
              <a:rPr lang="zh-CN" altLang="en-US" dirty="0"/>
              <a:t>吨、西宁卸货</a:t>
            </a:r>
            <a:r>
              <a:rPr lang="en-US" altLang="zh-CN" dirty="0"/>
              <a:t>40</a:t>
            </a:r>
            <a:r>
              <a:rPr lang="zh-CN" altLang="en-US" dirty="0"/>
              <a:t>吨、安康卸货</a:t>
            </a:r>
            <a:r>
              <a:rPr lang="en-US" altLang="zh-CN" dirty="0"/>
              <a:t>60</a:t>
            </a:r>
            <a:r>
              <a:rPr lang="zh-CN" altLang="en-US" dirty="0"/>
              <a:t>吨</a:t>
            </a:r>
          </a:p>
        </p:txBody>
      </p:sp>
      <p:sp>
        <p:nvSpPr>
          <p:cNvPr id="4" name="矩形: 圆角 20">
            <a:extLst>
              <a:ext uri="{FF2B5EF4-FFF2-40B4-BE49-F238E27FC236}">
                <a16:creationId xmlns:a16="http://schemas.microsoft.com/office/drawing/2014/main" id="{96276204-B328-47DE-AE88-7615147C2300}"/>
              </a:ext>
            </a:extLst>
          </p:cNvPr>
          <p:cNvSpPr/>
          <p:nvPr/>
        </p:nvSpPr>
        <p:spPr>
          <a:xfrm>
            <a:off x="6558804" y="3018064"/>
            <a:ext cx="5301210" cy="2483249"/>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aphicFrame>
        <p:nvGraphicFramePr>
          <p:cNvPr id="5" name="表格 4">
            <a:extLst>
              <a:ext uri="{FF2B5EF4-FFF2-40B4-BE49-F238E27FC236}">
                <a16:creationId xmlns:a16="http://schemas.microsoft.com/office/drawing/2014/main" id="{F0BB55FC-767F-4DDA-A81F-B0A1549C4AD5}"/>
              </a:ext>
            </a:extLst>
          </p:cNvPr>
          <p:cNvGraphicFramePr>
            <a:graphicFrameLocks noGrp="1"/>
          </p:cNvGraphicFramePr>
          <p:nvPr>
            <p:extLst>
              <p:ext uri="{D42A27DB-BD31-4B8C-83A1-F6EECF244321}">
                <p14:modId xmlns:p14="http://schemas.microsoft.com/office/powerpoint/2010/main" val="2444389287"/>
              </p:ext>
            </p:extLst>
          </p:nvPr>
        </p:nvGraphicFramePr>
        <p:xfrm>
          <a:off x="6558804" y="3486028"/>
          <a:ext cx="5301210" cy="2377440"/>
        </p:xfrm>
        <a:graphic>
          <a:graphicData uri="http://schemas.openxmlformats.org/drawingml/2006/table">
            <a:tbl>
              <a:tblPr firstRow="1" bandRow="1">
                <a:tableStyleId>{5C22544A-7EE6-4342-B048-85BDC9FD1C3A}</a:tableStyleId>
              </a:tblPr>
              <a:tblGrid>
                <a:gridCol w="521733">
                  <a:extLst>
                    <a:ext uri="{9D8B030D-6E8A-4147-A177-3AD203B41FA5}">
                      <a16:colId xmlns:a16="http://schemas.microsoft.com/office/drawing/2014/main" val="3849906664"/>
                    </a:ext>
                  </a:extLst>
                </a:gridCol>
                <a:gridCol w="1634421">
                  <a:extLst>
                    <a:ext uri="{9D8B030D-6E8A-4147-A177-3AD203B41FA5}">
                      <a16:colId xmlns:a16="http://schemas.microsoft.com/office/drawing/2014/main" val="4115155878"/>
                    </a:ext>
                  </a:extLst>
                </a:gridCol>
                <a:gridCol w="627825">
                  <a:extLst>
                    <a:ext uri="{9D8B030D-6E8A-4147-A177-3AD203B41FA5}">
                      <a16:colId xmlns:a16="http://schemas.microsoft.com/office/drawing/2014/main" val="2454097134"/>
                    </a:ext>
                  </a:extLst>
                </a:gridCol>
                <a:gridCol w="695739">
                  <a:extLst>
                    <a:ext uri="{9D8B030D-6E8A-4147-A177-3AD203B41FA5}">
                      <a16:colId xmlns:a16="http://schemas.microsoft.com/office/drawing/2014/main" val="1151589163"/>
                    </a:ext>
                  </a:extLst>
                </a:gridCol>
                <a:gridCol w="881012">
                  <a:extLst>
                    <a:ext uri="{9D8B030D-6E8A-4147-A177-3AD203B41FA5}">
                      <a16:colId xmlns:a16="http://schemas.microsoft.com/office/drawing/2014/main" val="1393904207"/>
                    </a:ext>
                  </a:extLst>
                </a:gridCol>
                <a:gridCol w="940480">
                  <a:extLst>
                    <a:ext uri="{9D8B030D-6E8A-4147-A177-3AD203B41FA5}">
                      <a16:colId xmlns:a16="http://schemas.microsoft.com/office/drawing/2014/main" val="4230641715"/>
                    </a:ext>
                  </a:extLst>
                </a:gridCol>
              </a:tblGrid>
              <a:tr h="1063446">
                <a:tc>
                  <a:txBody>
                    <a:bodyPr/>
                    <a:lstStyle/>
                    <a:p>
                      <a:pPr algn="ctr"/>
                      <a:r>
                        <a:rPr lang="zh-CN" altLang="en-US" sz="1600" dirty="0">
                          <a:latin typeface="微软雅黑" panose="020B0503020204020204" pitchFamily="34" charset="-122"/>
                          <a:ea typeface="微软雅黑" panose="020B0503020204020204" pitchFamily="34" charset="-122"/>
                        </a:rPr>
                        <a:t>路线编号</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路线</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对应运单数</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近似长度</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路线热门度</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重量长度积</a:t>
                      </a:r>
                    </a:p>
                  </a:txBody>
                  <a:tcPr anchor="ctr"/>
                </a:tc>
                <a:extLst>
                  <a:ext uri="{0D108BD9-81ED-4DB2-BD59-A6C34878D82A}">
                    <a16:rowId xmlns:a16="http://schemas.microsoft.com/office/drawing/2014/main" val="530045762"/>
                  </a:ext>
                </a:extLst>
              </a:tr>
              <a:tr h="1111036">
                <a:tc>
                  <a:txBody>
                    <a:bodyPr/>
                    <a:lstStyle/>
                    <a:p>
                      <a:pPr algn="ctr"/>
                      <a:endParaRPr lang="en-US" altLang="zh-CN" sz="1600" dirty="0">
                        <a:latin typeface="微软雅黑" panose="020B0503020204020204" pitchFamily="34" charset="-122"/>
                        <a:ea typeface="微软雅黑" panose="020B0503020204020204" pitchFamily="34" charset="-122"/>
                      </a:endParaRPr>
                    </a:p>
                    <a:p>
                      <a:pPr algn="ct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a:latin typeface="微软雅黑" panose="020B0503020204020204" pitchFamily="34" charset="-122"/>
                          <a:ea typeface="微软雅黑" panose="020B0503020204020204" pitchFamily="34" charset="-122"/>
                        </a:rPr>
                        <a:t>陕西</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咸阳</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提货</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陕西</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西安</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卸货</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青海</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西宁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卸货</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陕西</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安康</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卸货</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1817 km</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0.0326</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144375</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529663799"/>
                  </a:ext>
                </a:extLst>
              </a:tr>
            </a:tbl>
          </a:graphicData>
        </a:graphic>
      </p:graphicFrame>
      <p:grpSp>
        <p:nvGrpSpPr>
          <p:cNvPr id="6" name="组合 5">
            <a:extLst>
              <a:ext uri="{FF2B5EF4-FFF2-40B4-BE49-F238E27FC236}">
                <a16:creationId xmlns:a16="http://schemas.microsoft.com/office/drawing/2014/main" id="{1A366772-E11B-41FE-9DAE-A68DA2AB7E3B}"/>
              </a:ext>
            </a:extLst>
          </p:cNvPr>
          <p:cNvGrpSpPr/>
          <p:nvPr/>
        </p:nvGrpSpPr>
        <p:grpSpPr>
          <a:xfrm>
            <a:off x="403690" y="3018064"/>
            <a:ext cx="5850889" cy="3158899"/>
            <a:chOff x="890943" y="2901504"/>
            <a:chExt cx="6470145" cy="3493236"/>
          </a:xfrm>
        </p:grpSpPr>
        <p:grpSp>
          <p:nvGrpSpPr>
            <p:cNvPr id="7" name="组合 6">
              <a:extLst>
                <a:ext uri="{FF2B5EF4-FFF2-40B4-BE49-F238E27FC236}">
                  <a16:creationId xmlns:a16="http://schemas.microsoft.com/office/drawing/2014/main" id="{5073F8D6-353A-4511-9881-1C97F46A86F1}"/>
                </a:ext>
              </a:extLst>
            </p:cNvPr>
            <p:cNvGrpSpPr/>
            <p:nvPr/>
          </p:nvGrpSpPr>
          <p:grpSpPr>
            <a:xfrm>
              <a:off x="895315" y="2901504"/>
              <a:ext cx="6465773" cy="2746075"/>
              <a:chOff x="1310916" y="2448560"/>
              <a:chExt cx="1997206" cy="1619983"/>
            </a:xfrm>
          </p:grpSpPr>
          <p:sp>
            <p:nvSpPr>
              <p:cNvPr id="12" name="矩形: 圆角 20">
                <a:extLst>
                  <a:ext uri="{FF2B5EF4-FFF2-40B4-BE49-F238E27FC236}">
                    <a16:creationId xmlns:a16="http://schemas.microsoft.com/office/drawing/2014/main" id="{67B3B189-CB7F-4174-A7C7-58807405EE43}"/>
                  </a:ext>
                </a:extLst>
              </p:cNvPr>
              <p:cNvSpPr/>
              <p:nvPr/>
            </p:nvSpPr>
            <p:spPr>
              <a:xfrm>
                <a:off x="1310916" y="2448560"/>
                <a:ext cx="1997206" cy="1619983"/>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文本框 12">
                <a:extLst>
                  <a:ext uri="{FF2B5EF4-FFF2-40B4-BE49-F238E27FC236}">
                    <a16:creationId xmlns:a16="http://schemas.microsoft.com/office/drawing/2014/main" id="{D34BD3A4-7EA4-45CE-AA0C-D701F8F8DC26}"/>
                  </a:ext>
                </a:extLst>
              </p:cNvPr>
              <p:cNvSpPr txBox="1"/>
              <p:nvPr/>
            </p:nvSpPr>
            <p:spPr>
              <a:xfrm>
                <a:off x="1527199" y="2529840"/>
                <a:ext cx="1564640" cy="2409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a:t>
                </a: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步 客户</a:t>
                </a: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历史线路分布</a:t>
                </a:r>
              </a:p>
            </p:txBody>
          </p:sp>
        </p:grpSp>
        <p:pic>
          <p:nvPicPr>
            <p:cNvPr id="8" name="图片 7" descr="表格&#10;&#10;已生成极高可信度的说明">
              <a:extLst>
                <a:ext uri="{FF2B5EF4-FFF2-40B4-BE49-F238E27FC236}">
                  <a16:creationId xmlns:a16="http://schemas.microsoft.com/office/drawing/2014/main" id="{2E8A488B-EF39-48E8-943F-74EE8AA6BFB6}"/>
                </a:ext>
              </a:extLst>
            </p:cNvPr>
            <p:cNvPicPr/>
            <p:nvPr/>
          </p:nvPicPr>
          <p:blipFill>
            <a:blip r:embed="rId3">
              <a:extLst>
                <a:ext uri="{28A0092B-C50C-407E-A947-70E740481C1C}">
                  <a14:useLocalDpi xmlns:a14="http://schemas.microsoft.com/office/drawing/2010/main" val="0"/>
                </a:ext>
              </a:extLst>
            </a:blip>
            <a:stretch>
              <a:fillRect/>
            </a:stretch>
          </p:blipFill>
          <p:spPr>
            <a:xfrm>
              <a:off x="890943" y="3416758"/>
              <a:ext cx="4503398" cy="2972405"/>
            </a:xfrm>
            <a:prstGeom prst="rect">
              <a:avLst/>
            </a:prstGeom>
            <a:ln>
              <a:solidFill>
                <a:srgbClr val="203864"/>
              </a:solidFill>
            </a:ln>
          </p:spPr>
        </p:pic>
        <p:grpSp>
          <p:nvGrpSpPr>
            <p:cNvPr id="9" name="组合 8">
              <a:extLst>
                <a:ext uri="{FF2B5EF4-FFF2-40B4-BE49-F238E27FC236}">
                  <a16:creationId xmlns:a16="http://schemas.microsoft.com/office/drawing/2014/main" id="{AD1C3F45-386A-4BD4-8C3F-F68388550602}"/>
                </a:ext>
              </a:extLst>
            </p:cNvPr>
            <p:cNvGrpSpPr/>
            <p:nvPr/>
          </p:nvGrpSpPr>
          <p:grpSpPr>
            <a:xfrm>
              <a:off x="5392411" y="3409852"/>
              <a:ext cx="1968677" cy="2984888"/>
              <a:chOff x="4724200" y="3564641"/>
              <a:chExt cx="1968677" cy="2984888"/>
            </a:xfrm>
          </p:grpSpPr>
          <p:sp>
            <p:nvSpPr>
              <p:cNvPr id="10" name="矩形 9">
                <a:extLst>
                  <a:ext uri="{FF2B5EF4-FFF2-40B4-BE49-F238E27FC236}">
                    <a16:creationId xmlns:a16="http://schemas.microsoft.com/office/drawing/2014/main" id="{AF39C6AF-8B66-452D-B95E-AA849B20F1F1}"/>
                  </a:ext>
                </a:extLst>
              </p:cNvPr>
              <p:cNvSpPr/>
              <p:nvPr/>
            </p:nvSpPr>
            <p:spPr>
              <a:xfrm>
                <a:off x="4724200" y="3564641"/>
                <a:ext cx="1968677" cy="2984888"/>
              </a:xfrm>
              <a:prstGeom prst="rect">
                <a:avLst/>
              </a:prstGeom>
              <a:solidFill>
                <a:schemeClr val="bg1"/>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05483CA9-954B-4FA6-9DCC-39D178FC4F4D}"/>
                  </a:ext>
                </a:extLst>
              </p:cNvPr>
              <p:cNvSpPr txBox="1"/>
              <p:nvPr/>
            </p:nvSpPr>
            <p:spPr>
              <a:xfrm>
                <a:off x="4792400" y="4087083"/>
                <a:ext cx="1900477" cy="19400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客户</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对陕西咸阳提货、到陕西西安卸货路线的需求最大，这条路线热门度最高</a:t>
                </a:r>
              </a:p>
            </p:txBody>
          </p:sp>
        </p:grpSp>
      </p:grpSp>
      <p:sp>
        <p:nvSpPr>
          <p:cNvPr id="14" name="文本框 13">
            <a:extLst>
              <a:ext uri="{FF2B5EF4-FFF2-40B4-BE49-F238E27FC236}">
                <a16:creationId xmlns:a16="http://schemas.microsoft.com/office/drawing/2014/main" id="{F65AC7E7-B528-49AD-8BA7-46F216E1BFE7}"/>
              </a:ext>
            </a:extLst>
          </p:cNvPr>
          <p:cNvSpPr txBox="1"/>
          <p:nvPr/>
        </p:nvSpPr>
        <p:spPr>
          <a:xfrm>
            <a:off x="7000582" y="3116696"/>
            <a:ext cx="458057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a:t>
            </a: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步 满足需求的路线</a:t>
            </a:r>
          </a:p>
        </p:txBody>
      </p:sp>
      <p:sp>
        <p:nvSpPr>
          <p:cNvPr id="15" name="灯片编号占位符 14">
            <a:extLst>
              <a:ext uri="{FF2B5EF4-FFF2-40B4-BE49-F238E27FC236}">
                <a16:creationId xmlns:a16="http://schemas.microsoft.com/office/drawing/2014/main" id="{249F5EB3-6DE9-4CDC-B7C8-1B7F99653B9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01D492-AE8A-4C38-A46F-D034B97BEDC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79694865"/>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1862</Words>
  <Application>Microsoft Office PowerPoint</Application>
  <PresentationFormat>宽屏</PresentationFormat>
  <Paragraphs>204</Paragraphs>
  <Slides>14</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Times New Roman (Body CS)</vt:lpstr>
      <vt:lpstr>等线</vt:lpstr>
      <vt:lpstr>宋体</vt:lpstr>
      <vt:lpstr>微软雅黑</vt:lpstr>
      <vt:lpstr>Arial</vt:lpstr>
      <vt:lpstr>Cambria Math</vt:lpstr>
      <vt:lpstr>Times New Roman</vt:lpstr>
      <vt:lpstr>Wingdings</vt:lpstr>
      <vt:lpstr>1_Office 主题​​</vt:lpstr>
      <vt:lpstr>问题构建</vt:lpstr>
      <vt:lpstr>问题构建</vt:lpstr>
      <vt:lpstr>数据处理——导入Hive</vt:lpstr>
      <vt:lpstr>数据处理——构建所有运单ID的集合</vt:lpstr>
      <vt:lpstr>数据处理——运单的路线</vt:lpstr>
      <vt:lpstr>数据处理——求历史线路分布</vt:lpstr>
      <vt:lpstr>模型求解——指标定义</vt:lpstr>
      <vt:lpstr>模型求解——推荐流程</vt:lpstr>
      <vt:lpstr>模型求解——例子</vt:lpstr>
      <vt:lpstr>模型求解——例子</vt:lpstr>
      <vt:lpstr>结果存储</vt:lpstr>
      <vt:lpstr>结果存储</vt:lpstr>
      <vt:lpstr>结果存储</vt:lpstr>
      <vt:lpstr>结果存储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问题构建</dc:title>
  <dc:creator>LuoHao</dc:creator>
  <cp:lastModifiedBy>LuoHao</cp:lastModifiedBy>
  <cp:revision>62</cp:revision>
  <dcterms:created xsi:type="dcterms:W3CDTF">2020-11-23T10:13:31Z</dcterms:created>
  <dcterms:modified xsi:type="dcterms:W3CDTF">2020-12-01T02:53:32Z</dcterms:modified>
</cp:coreProperties>
</file>