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86" r:id="rId7"/>
    <p:sldId id="287" r:id="rId8"/>
    <p:sldId id="288" r:id="rId9"/>
    <p:sldId id="280" r:id="rId10"/>
    <p:sldId id="290" r:id="rId11"/>
    <p:sldId id="285" r:id="rId12"/>
    <p:sldId id="293" r:id="rId13"/>
    <p:sldId id="283" r:id="rId14"/>
    <p:sldId id="292" r:id="rId15"/>
    <p:sldId id="294" r:id="rId16"/>
    <p:sldId id="295" r:id="rId17"/>
    <p:sldId id="296" r:id="rId18"/>
    <p:sldId id="297" r:id="rId19"/>
  </p:sldIdLst>
  <p:sldSz cx="12187238" cy="6859588"/>
  <p:notesSz cx="6858000" cy="9144000"/>
  <p:custDataLst>
    <p:tags r:id="rId21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4CA"/>
    <a:srgbClr val="8E85FF"/>
    <a:srgbClr val="002052"/>
    <a:srgbClr val="002A0A"/>
    <a:srgbClr val="003D14"/>
    <a:srgbClr val="646464"/>
    <a:srgbClr val="5F5F5F"/>
    <a:srgbClr val="90989E"/>
    <a:srgbClr val="4F5251"/>
    <a:srgbClr val="3F0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5330" autoAdjust="0"/>
  </p:normalViewPr>
  <p:slideViewPr>
    <p:cSldViewPr showGuides="1">
      <p:cViewPr varScale="1">
        <p:scale>
          <a:sx n="81" d="100"/>
          <a:sy n="81" d="100"/>
        </p:scale>
        <p:origin x="120" y="822"/>
      </p:cViewPr>
      <p:guideLst>
        <p:guide orient="horz" pos="2161"/>
        <p:guide orient="horz" pos="8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9" y="-155930"/>
            <a:ext cx="9269190" cy="75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4680" y="1687947"/>
            <a:ext cx="10359152" cy="147036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4680" y="3403284"/>
            <a:ext cx="8531067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8" y="5640082"/>
            <a:ext cx="3262725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3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4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515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277793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5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549077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418D6B-9A89-4AB5-A5BE-F63E166ED8B1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0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2" y="1288447"/>
            <a:ext cx="5382697" cy="131315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3" y="1288447"/>
            <a:ext cx="5382697" cy="13439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16/11/2017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6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3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498948"/>
            <a:ext cx="10968514" cy="18511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/>
          <a:lstStyle>
            <a:lvl1pPr marL="0" indent="0" algn="r">
              <a:buNone/>
              <a:defRPr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362" y="1288449"/>
            <a:ext cx="10968514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16/11/2017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" y="6070193"/>
            <a:ext cx="889170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2" r:id="rId5"/>
    <p:sldLayoutId id="2147483654" r:id="rId6"/>
    <p:sldLayoutId id="2147483655" r:id="rId7"/>
    <p:sldLayoutId id="2147483663" r:id="rId8"/>
    <p:sldLayoutId id="2147483664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025" indent="-237025" algn="l" defTabSz="1218987" rtl="0" eaLnBrk="1" latinLnBrk="0" hangingPunct="1">
        <a:lnSpc>
          <a:spcPct val="100000"/>
        </a:lnSpc>
        <a:spcBef>
          <a:spcPts val="24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6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1107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205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035877" indent="-207397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/alexa-avs-sample-app/archive/master.zip" TargetMode="External"/><Relationship Id="rId2" Type="http://schemas.openxmlformats.org/officeDocument/2006/relationships/hyperlink" Target="https://github.com/alexa/alexa-avs-sample-app/wiki/Raspberry-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hrome.google.com/webstore/detail/hands-free-for-chrome/ddgmnkioeodkdacpjblmihodjgmebn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8619" y="2134394"/>
            <a:ext cx="10359152" cy="14703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BlueVoice</a:t>
            </a:r>
            <a:r>
              <a:rPr lang="en-US" dirty="0" smtClean="0"/>
              <a:t> on Raspberry Pi 3</a:t>
            </a:r>
            <a:br>
              <a:rPr lang="en-US" dirty="0" smtClean="0"/>
            </a:br>
            <a:r>
              <a:rPr lang="en-US" dirty="0" smtClean="0"/>
              <a:t>and Cloud services integration</a:t>
            </a:r>
            <a:br>
              <a:rPr lang="en-US" dirty="0" smtClean="0"/>
            </a:br>
            <a:r>
              <a:rPr lang="en-US" sz="2700" dirty="0"/>
              <a:t>(</a:t>
            </a:r>
            <a:r>
              <a:rPr lang="en-US" sz="2700" dirty="0" smtClean="0"/>
              <a:t>Amazon AVS and Google </a:t>
            </a:r>
            <a:r>
              <a:rPr lang="en-US" sz="2200" dirty="0"/>
              <a:t>Speech-to-text </a:t>
            </a:r>
            <a:r>
              <a:rPr lang="en-US" sz="2700" dirty="0" smtClean="0"/>
              <a:t>API)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AVS on Raspberry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21" y="1259924"/>
            <a:ext cx="10968514" cy="5091115"/>
          </a:xfrm>
        </p:spPr>
        <p:txBody>
          <a:bodyPr/>
          <a:lstStyle/>
          <a:p>
            <a:r>
              <a:rPr lang="en-US" sz="2000" dirty="0" smtClean="0"/>
              <a:t>BVLINK_rbpi3 application can be used in combination with AVS (</a:t>
            </a:r>
            <a:r>
              <a:rPr lang="it-IT" sz="2000" dirty="0" err="1"/>
              <a:t>Alexa</a:t>
            </a:r>
            <a:r>
              <a:rPr lang="it-IT" sz="2000" dirty="0"/>
              <a:t> </a:t>
            </a:r>
            <a:r>
              <a:rPr lang="en-US" sz="2000" dirty="0" smtClean="0"/>
              <a:t>Voice Service) using “Alexa </a:t>
            </a:r>
            <a:r>
              <a:rPr lang="en-US" sz="2000" dirty="0" err="1" smtClean="0"/>
              <a:t>avs</a:t>
            </a:r>
            <a:r>
              <a:rPr lang="en-US" sz="2000" dirty="0" smtClean="0"/>
              <a:t> sample app” for Raspberry.</a:t>
            </a:r>
          </a:p>
          <a:p>
            <a:pPr lvl="1"/>
            <a:r>
              <a:rPr lang="en-US" sz="1400" dirty="0" smtClean="0"/>
              <a:t>Detailed step by step guide </a:t>
            </a:r>
            <a:r>
              <a:rPr lang="en-US" sz="1400" dirty="0"/>
              <a:t>is available here: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github.com/alexa/alexa-avs-sample-app/wiki/Raspberry-Pi</a:t>
            </a:r>
            <a:endParaRPr lang="en-US" sz="1400" dirty="0" smtClean="0"/>
          </a:p>
          <a:p>
            <a:r>
              <a:rPr lang="en-US" sz="2000" dirty="0" smtClean="0"/>
              <a:t>Download and install the Alexa-</a:t>
            </a:r>
            <a:r>
              <a:rPr lang="en-US" sz="2000" dirty="0" err="1" smtClean="0"/>
              <a:t>avs</a:t>
            </a:r>
            <a:r>
              <a:rPr lang="en-US" sz="2000" dirty="0" smtClean="0"/>
              <a:t>-sample-app</a:t>
            </a:r>
            <a:endParaRPr lang="it-IT" sz="1400" dirty="0" smtClean="0"/>
          </a:p>
          <a:p>
            <a:pPr marL="474051" lvl="1" indent="0">
              <a:buNone/>
            </a:pPr>
            <a:r>
              <a:rPr lang="fr-FR" sz="105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wget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  <a:hlinkClick r:id="rId3"/>
              </a:rPr>
              <a:t>https://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  <a:hlinkClick r:id="rId3"/>
              </a:rPr>
              <a:t>github.com/alexa/alexa-avs-sample-app/archive/master.zip</a:t>
            </a:r>
            <a:endParaRPr lang="fr-FR" sz="1050" dirty="0" smtClean="0">
              <a:solidFill>
                <a:schemeClr val="tx2"/>
              </a:solidFill>
              <a:latin typeface="Lucida Console" panose="020B0609040504020204" pitchFamily="49" charset="0"/>
              <a:cs typeface="Arial"/>
            </a:endParaRPr>
          </a:p>
          <a:p>
            <a:pPr marL="474051" lvl="1" indent="0">
              <a:buNone/>
            </a:pP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u</a:t>
            </a:r>
            <a:r>
              <a:rPr lang="fr-FR" sz="105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nzip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./master.zip</a:t>
            </a:r>
            <a:endParaRPr lang="fr-FR" sz="1050" dirty="0">
              <a:solidFill>
                <a:schemeClr val="tx2"/>
              </a:solidFill>
              <a:latin typeface="Lucida Console" panose="020B0609040504020204" pitchFamily="49" charset="0"/>
              <a:cs typeface="Arial"/>
            </a:endParaRPr>
          </a:p>
          <a:p>
            <a:pPr marL="474051" lvl="1" indent="0">
              <a:buNone/>
            </a:pP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cd </a:t>
            </a: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alexa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-</a:t>
            </a: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avs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-</a:t>
            </a: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sample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-</a:t>
            </a: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app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-master</a:t>
            </a:r>
          </a:p>
          <a:p>
            <a:pPr marL="474051" lvl="1" indent="0">
              <a:buNone/>
            </a:pP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./automated_install.sh</a:t>
            </a:r>
            <a:endParaRPr lang="en-US" sz="1600" dirty="0" smtClean="0"/>
          </a:p>
          <a:p>
            <a:r>
              <a:rPr lang="en-US" sz="2000" dirty="0"/>
              <a:t>The AVS installation overwrites the “.</a:t>
            </a:r>
            <a:r>
              <a:rPr lang="en-US" sz="2000" dirty="0" err="1"/>
              <a:t>asoundrc</a:t>
            </a:r>
            <a:r>
              <a:rPr lang="en-US" sz="2000" dirty="0"/>
              <a:t>” file in user home </a:t>
            </a:r>
            <a:r>
              <a:rPr lang="en-US" sz="2000" dirty="0" smtClean="0"/>
              <a:t>directory that needs to be restored manually with one of the templates from BVLINK_rbpi3 directory:</a:t>
            </a:r>
            <a:endParaRPr lang="en-US" sz="2000" dirty="0"/>
          </a:p>
          <a:p>
            <a:pPr marL="474051" lvl="1" indent="0">
              <a:buNone/>
            </a:pP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cp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~/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BVLINK_rbpi3/asoundrc_template_8000 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~/.</a:t>
            </a:r>
            <a:r>
              <a:rPr lang="fr-FR" sz="105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asoundrc</a:t>
            </a:r>
            <a:endParaRPr lang="fr-FR" sz="1050" dirty="0" smtClean="0">
              <a:solidFill>
                <a:schemeClr val="tx2"/>
              </a:solidFill>
              <a:latin typeface="Lucida Console" panose="020B0609040504020204" pitchFamily="49" charset="0"/>
              <a:cs typeface="Arial"/>
            </a:endParaRPr>
          </a:p>
          <a:p>
            <a:pPr marL="474051" lvl="1" indent="0">
              <a:buNone/>
            </a:pPr>
            <a:r>
              <a:rPr lang="fr-FR" sz="1600" dirty="0" smtClean="0">
                <a:solidFill>
                  <a:schemeClr val="tx2"/>
                </a:solidFill>
                <a:latin typeface="+mn-lt"/>
                <a:cs typeface="Arial"/>
              </a:rPr>
              <a:t>OR</a:t>
            </a:r>
          </a:p>
          <a:p>
            <a:pPr marL="474051" lvl="1" indent="0">
              <a:buNone/>
            </a:pPr>
            <a:r>
              <a:rPr lang="fr-FR" sz="105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cp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~/</a:t>
            </a:r>
            <a:r>
              <a:rPr lang="fr-FR" sz="105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BVLINK_rbpi3/asoundrc_template_16000 </a:t>
            </a:r>
            <a:r>
              <a:rPr lang="fr-FR" sz="105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~/.</a:t>
            </a:r>
            <a:r>
              <a:rPr lang="fr-FR" sz="1050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asoundrc</a:t>
            </a:r>
            <a:endParaRPr lang="fr-FR" sz="1050" dirty="0">
              <a:solidFill>
                <a:schemeClr val="tx2"/>
              </a:solidFill>
              <a:latin typeface="Lucida Console" panose="020B0609040504020204" pitchFamily="49" charset="0"/>
              <a:cs typeface="Arial"/>
            </a:endParaRPr>
          </a:p>
          <a:p>
            <a:pPr marL="474051" lvl="1" indent="0">
              <a:buNone/>
            </a:pPr>
            <a:endParaRPr lang="fr-FR" sz="1050" dirty="0">
              <a:solidFill>
                <a:schemeClr val="tx2"/>
              </a:solidFill>
              <a:latin typeface="Lucida Console" panose="020B060904050402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AVS app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21" y="1259924"/>
            <a:ext cx="10968514" cy="4431960"/>
          </a:xfrm>
        </p:spPr>
        <p:txBody>
          <a:bodyPr/>
          <a:lstStyle/>
          <a:p>
            <a:r>
              <a:rPr lang="en-US" sz="2000" dirty="0" smtClean="0"/>
              <a:t>Start </a:t>
            </a:r>
            <a:r>
              <a:rPr lang="it-IT" sz="2000" dirty="0" smtClean="0"/>
              <a:t>web services</a:t>
            </a:r>
            <a:endParaRPr lang="en-US" sz="2000" dirty="0" smtClean="0"/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~/Desktop/</a:t>
            </a:r>
            <a:r>
              <a:rPr lang="en-US" sz="1000" dirty="0" err="1" smtClean="0">
                <a:latin typeface="Lucida Console" panose="020B0609040504020204" pitchFamily="49" charset="0"/>
              </a:rPr>
              <a:t>alexa</a:t>
            </a:r>
            <a:r>
              <a:rPr lang="en-US" sz="1000" dirty="0" smtClean="0">
                <a:latin typeface="Lucida Console" panose="020B0609040504020204" pitchFamily="49" charset="0"/>
              </a:rPr>
              <a:t>-</a:t>
            </a:r>
            <a:r>
              <a:rPr lang="en-US" sz="1000" dirty="0" err="1" smtClean="0">
                <a:latin typeface="Lucida Console" panose="020B0609040504020204" pitchFamily="49" charset="0"/>
              </a:rPr>
              <a:t>avs</a:t>
            </a:r>
            <a:r>
              <a:rPr lang="en-US" sz="1000" dirty="0" smtClean="0">
                <a:latin typeface="Lucida Console" panose="020B0609040504020204" pitchFamily="49" charset="0"/>
              </a:rPr>
              <a:t>-sample-app/samples</a:t>
            </a:r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</a:t>
            </a:r>
            <a:r>
              <a:rPr lang="en-US" sz="1000" dirty="0" err="1" smtClean="0">
                <a:latin typeface="Lucida Console" panose="020B0609040504020204" pitchFamily="49" charset="0"/>
              </a:rPr>
              <a:t>companionService</a:t>
            </a:r>
            <a:r>
              <a:rPr lang="en-US" sz="1000" dirty="0" smtClean="0">
                <a:latin typeface="Lucida Console" panose="020B0609040504020204" pitchFamily="49" charset="0"/>
              </a:rPr>
              <a:t> &amp;&amp; </a:t>
            </a:r>
            <a:r>
              <a:rPr lang="en-US" sz="1000" dirty="0" err="1" smtClean="0">
                <a:latin typeface="Lucida Console" panose="020B0609040504020204" pitchFamily="49" charset="0"/>
              </a:rPr>
              <a:t>npm</a:t>
            </a:r>
            <a:r>
              <a:rPr lang="en-US" sz="1000" dirty="0" smtClean="0">
                <a:latin typeface="Lucida Console" panose="020B0609040504020204" pitchFamily="49" charset="0"/>
              </a:rPr>
              <a:t> start</a:t>
            </a:r>
          </a:p>
          <a:p>
            <a:r>
              <a:rPr lang="en-US" sz="2000" dirty="0" smtClean="0"/>
              <a:t>AVS Client</a:t>
            </a:r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~/Desktop/</a:t>
            </a:r>
            <a:r>
              <a:rPr lang="en-US" sz="1000" dirty="0" err="1" smtClean="0">
                <a:latin typeface="Lucida Console" panose="020B0609040504020204" pitchFamily="49" charset="0"/>
              </a:rPr>
              <a:t>alexa</a:t>
            </a:r>
            <a:r>
              <a:rPr lang="en-US" sz="1000" dirty="0" smtClean="0">
                <a:latin typeface="Lucida Console" panose="020B0609040504020204" pitchFamily="49" charset="0"/>
              </a:rPr>
              <a:t>-</a:t>
            </a:r>
            <a:r>
              <a:rPr lang="en-US" sz="1000" dirty="0" err="1" smtClean="0">
                <a:latin typeface="Lucida Console" panose="020B0609040504020204" pitchFamily="49" charset="0"/>
              </a:rPr>
              <a:t>avs</a:t>
            </a:r>
            <a:r>
              <a:rPr lang="en-US" sz="1000" dirty="0" smtClean="0">
                <a:latin typeface="Lucida Console" panose="020B0609040504020204" pitchFamily="49" charset="0"/>
              </a:rPr>
              <a:t>-sample-app/samples</a:t>
            </a:r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</a:t>
            </a:r>
            <a:r>
              <a:rPr lang="en-US" sz="1000" dirty="0" err="1" smtClean="0">
                <a:latin typeface="Lucida Console" panose="020B0609040504020204" pitchFamily="49" charset="0"/>
              </a:rPr>
              <a:t>javaclient</a:t>
            </a:r>
            <a:r>
              <a:rPr lang="en-US" sz="1000" dirty="0" smtClean="0">
                <a:latin typeface="Lucida Console" panose="020B0609040504020204" pitchFamily="49" charset="0"/>
              </a:rPr>
              <a:t> &amp;&amp; </a:t>
            </a:r>
            <a:r>
              <a:rPr lang="en-US" sz="1000" dirty="0" err="1" smtClean="0">
                <a:latin typeface="Lucida Console" panose="020B0609040504020204" pitchFamily="49" charset="0"/>
              </a:rPr>
              <a:t>mvn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 smtClean="0">
                <a:latin typeface="Lucida Console" panose="020B0609040504020204" pitchFamily="49" charset="0"/>
              </a:rPr>
              <a:t>exec:exec</a:t>
            </a:r>
            <a:endParaRPr lang="en-US" sz="1000" dirty="0" smtClean="0">
              <a:latin typeface="Lucida Console" panose="020B0609040504020204" pitchFamily="49" charset="0"/>
            </a:endParaRPr>
          </a:p>
          <a:p>
            <a:r>
              <a:rPr lang="en-US" sz="2000" dirty="0" smtClean="0"/>
              <a:t>Wake-up agent</a:t>
            </a:r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~/Desktop/</a:t>
            </a:r>
            <a:r>
              <a:rPr lang="en-US" sz="1000" dirty="0" err="1" smtClean="0">
                <a:latin typeface="Lucida Console" panose="020B0609040504020204" pitchFamily="49" charset="0"/>
              </a:rPr>
              <a:t>alexa</a:t>
            </a:r>
            <a:r>
              <a:rPr lang="en-US" sz="1000" dirty="0" smtClean="0">
                <a:latin typeface="Lucida Console" panose="020B0609040504020204" pitchFamily="49" charset="0"/>
              </a:rPr>
              <a:t>-</a:t>
            </a:r>
            <a:r>
              <a:rPr lang="en-US" sz="1000" dirty="0" err="1" smtClean="0">
                <a:latin typeface="Lucida Console" panose="020B0609040504020204" pitchFamily="49" charset="0"/>
              </a:rPr>
              <a:t>avs</a:t>
            </a:r>
            <a:r>
              <a:rPr lang="en-US" sz="1000" dirty="0" smtClean="0">
                <a:latin typeface="Lucida Console" panose="020B0609040504020204" pitchFamily="49" charset="0"/>
              </a:rPr>
              <a:t>-sample-app/samples</a:t>
            </a:r>
          </a:p>
          <a:p>
            <a:pPr marL="474051" lvl="1" indent="0"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cd </a:t>
            </a:r>
            <a:r>
              <a:rPr lang="en-US" sz="1000" dirty="0" err="1" smtClean="0">
                <a:latin typeface="Lucida Console" panose="020B0609040504020204" pitchFamily="49" charset="0"/>
              </a:rPr>
              <a:t>wakeWordAgent</a:t>
            </a:r>
            <a:r>
              <a:rPr lang="en-US" sz="1000" dirty="0" smtClean="0">
                <a:latin typeface="Lucida Console" panose="020B0609040504020204" pitchFamily="49" charset="0"/>
              </a:rPr>
              <a:t>/</a:t>
            </a:r>
            <a:r>
              <a:rPr lang="en-US" sz="1000" dirty="0" err="1" smtClean="0">
                <a:latin typeface="Lucida Console" panose="020B0609040504020204" pitchFamily="49" charset="0"/>
              </a:rPr>
              <a:t>src</a:t>
            </a:r>
            <a:r>
              <a:rPr lang="en-US" sz="1000" dirty="0" smtClean="0">
                <a:latin typeface="Lucida Console" panose="020B0609040504020204" pitchFamily="49" charset="0"/>
              </a:rPr>
              <a:t> &amp;&amp; ./</a:t>
            </a:r>
            <a:r>
              <a:rPr lang="en-US" sz="1000" dirty="0" err="1" smtClean="0">
                <a:latin typeface="Lucida Console" panose="020B0609040504020204" pitchFamily="49" charset="0"/>
              </a:rPr>
              <a:t>wakeWordAgent</a:t>
            </a:r>
            <a:r>
              <a:rPr lang="en-US" sz="1000" dirty="0" smtClean="0">
                <a:latin typeface="Lucida Console" panose="020B0609040504020204" pitchFamily="49" charset="0"/>
              </a:rPr>
              <a:t> -e sensory</a:t>
            </a:r>
          </a:p>
          <a:p>
            <a:r>
              <a:rPr lang="en-US" sz="2000" dirty="0"/>
              <a:t>Now you can use your transmitter device like a standard microphone to send voice command to AVS</a:t>
            </a:r>
          </a:p>
        </p:txBody>
      </p:sp>
    </p:spTree>
    <p:extLst>
      <p:ext uri="{BB962C8B-B14F-4D97-AF65-F5344CB8AC3E}">
        <p14:creationId xmlns:p14="http://schemas.microsoft.com/office/powerpoint/2010/main" val="31871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Speech-to-text using Google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43" y="4953795"/>
            <a:ext cx="2722563" cy="1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Speech2Text app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94" y="1054809"/>
            <a:ext cx="10968514" cy="3539408"/>
          </a:xfrm>
        </p:spPr>
        <p:txBody>
          <a:bodyPr/>
          <a:lstStyle/>
          <a:p>
            <a:r>
              <a:rPr lang="en-US" sz="2000" dirty="0"/>
              <a:t>Set up Speech2Text</a:t>
            </a:r>
          </a:p>
          <a:p>
            <a:pPr marL="474051" lvl="1" indent="0">
              <a:buNone/>
            </a:pPr>
            <a:r>
              <a:rPr lang="fr-FR" sz="1400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./</a:t>
            </a:r>
            <a:r>
              <a:rPr lang="en-US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installation.sh</a:t>
            </a:r>
            <a:endParaRPr lang="en-US" sz="2000" dirty="0" smtClean="0"/>
          </a:p>
          <a:p>
            <a:r>
              <a:rPr lang="en-US" sz="2000" dirty="0" smtClean="0"/>
              <a:t>Set up BVLINK_rbpi3 application as described before</a:t>
            </a:r>
          </a:p>
          <a:p>
            <a:r>
              <a:rPr lang="en-US" sz="2000" dirty="0" smtClean="0"/>
              <a:t>Start BVLINK_rbpi3</a:t>
            </a:r>
          </a:p>
          <a:p>
            <a:pPr marL="474051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sudo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>python3 </a:t>
            </a:r>
            <a:r>
              <a:rPr lang="en-US" sz="1400" dirty="0" smtClean="0"/>
              <a:t> </a:t>
            </a:r>
            <a:r>
              <a:rPr lang="en-US" sz="1400" dirty="0"/>
              <a:t>BVLINK_rbpi3 / </a:t>
            </a:r>
            <a:r>
              <a:rPr lang="en-US" sz="1400" dirty="0" smtClean="0">
                <a:latin typeface="Lucida Console" panose="020B0609040504020204" pitchFamily="49" charset="0"/>
              </a:rPr>
              <a:t>main.py </a:t>
            </a:r>
            <a:r>
              <a:rPr lang="en-US" sz="1400" dirty="0" err="1" smtClean="0">
                <a:latin typeface="Lucida Console" panose="020B0609040504020204" pitchFamily="49" charset="0"/>
              </a:rPr>
              <a:t>stl_capture</a:t>
            </a:r>
            <a:r>
              <a:rPr lang="en-US" sz="1400" dirty="0">
                <a:latin typeface="Lucida Console" panose="020B0609040504020204" pitchFamily="49" charset="0"/>
              </a:rPr>
              <a:t> 16000</a:t>
            </a:r>
            <a:endParaRPr lang="en-US" sz="1400" dirty="0" smtClean="0"/>
          </a:p>
          <a:p>
            <a:r>
              <a:rPr lang="en-US" sz="2000" dirty="0" smtClean="0"/>
              <a:t>Start  Speech2Text</a:t>
            </a:r>
          </a:p>
          <a:p>
            <a:pPr marL="474051" lvl="1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python3 Speech2Text_google/main.py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19" y="5469573"/>
            <a:ext cx="2085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The application waits the speech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4833" y="562330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619" y="5715794"/>
            <a:ext cx="2205324" cy="40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Transcribe the speech by Google API and print it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4833" y="582266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534" y="3484686"/>
            <a:ext cx="1893170" cy="1082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1"/>
          <a:stretch/>
        </p:blipFill>
        <p:spPr>
          <a:xfrm>
            <a:off x="2740819" y="4617382"/>
            <a:ext cx="9144000" cy="1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browser voice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38" y="5451015"/>
            <a:ext cx="1676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browser voice command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21" y="1259924"/>
            <a:ext cx="10968514" cy="5221920"/>
          </a:xfrm>
        </p:spPr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/>
              <a:t>BVLINK_rbpi3 </a:t>
            </a:r>
            <a:r>
              <a:rPr lang="en-US" sz="2000" dirty="0" smtClean="0"/>
              <a:t>application as described before</a:t>
            </a:r>
          </a:p>
          <a:p>
            <a:r>
              <a:rPr lang="en-US" sz="2000" dirty="0" smtClean="0"/>
              <a:t>Install Hands Free plugin for Chrome</a:t>
            </a:r>
          </a:p>
          <a:p>
            <a:pPr marL="474051" lvl="1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chrome.google.com/webstore/detail/hands-free-for-chrome/ddgmnkioeodkdacpjblmihodjgmebnld</a:t>
            </a:r>
            <a:endParaRPr lang="en-US" sz="1400" dirty="0" smtClean="0"/>
          </a:p>
          <a:p>
            <a:pPr marL="474051" lvl="1" indent="0">
              <a:buNone/>
            </a:pPr>
            <a:endParaRPr lang="en-US" sz="1400" dirty="0"/>
          </a:p>
          <a:p>
            <a:r>
              <a:rPr lang="en-US" sz="2000" dirty="0" smtClean="0"/>
              <a:t>Click on HF button</a:t>
            </a:r>
          </a:p>
          <a:p>
            <a:endParaRPr lang="en-US" sz="2000" dirty="0"/>
          </a:p>
          <a:p>
            <a:r>
              <a:rPr lang="en-US" sz="2000" dirty="0" smtClean="0"/>
              <a:t>A new window will be open</a:t>
            </a:r>
          </a:p>
          <a:p>
            <a:r>
              <a:rPr lang="en-US" sz="2000" dirty="0" smtClean="0"/>
              <a:t>Say “help” to get a list of available commands</a:t>
            </a:r>
          </a:p>
          <a:p>
            <a:endParaRPr lang="en-US" sz="1000" dirty="0" smtClean="0">
              <a:latin typeface="Lucida Console" panose="020B060904050402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19" y="3267919"/>
            <a:ext cx="4799685" cy="340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19" y="2874474"/>
            <a:ext cx="3877682" cy="1933593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2793286">
            <a:off x="6292191" y="3109300"/>
            <a:ext cx="5334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ight Arrow 21"/>
          <p:cNvSpPr/>
          <p:nvPr/>
        </p:nvSpPr>
        <p:spPr>
          <a:xfrm>
            <a:off x="6490509" y="5487194"/>
            <a:ext cx="601082" cy="3079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0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5397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ST BVLINK_rbpi3 </a:t>
            </a:r>
            <a:r>
              <a:rPr lang="en-US" sz="1400" dirty="0" smtClean="0"/>
              <a:t>is </a:t>
            </a:r>
            <a:r>
              <a:rPr lang="en-US" sz="1400" dirty="0"/>
              <a:t>the application available for </a:t>
            </a:r>
            <a:r>
              <a:rPr lang="en-US" sz="1400" dirty="0" smtClean="0"/>
              <a:t>Linux system (</a:t>
            </a:r>
            <a:r>
              <a:rPr lang="en-US" sz="1400" dirty="0" err="1" smtClean="0"/>
              <a:t>eg</a:t>
            </a:r>
            <a:r>
              <a:rPr lang="en-US" sz="1400" dirty="0" smtClean="0"/>
              <a:t>. Raspberry) that receive the audio exported </a:t>
            </a:r>
            <a:r>
              <a:rPr lang="en-US" sz="1400" dirty="0"/>
              <a:t>by a BLE device using </a:t>
            </a:r>
            <a:r>
              <a:rPr lang="en-US" sz="1400" dirty="0" smtClean="0"/>
              <a:t>the</a:t>
            </a:r>
            <a:r>
              <a:rPr lang="it-IT" sz="1400" dirty="0" smtClean="0"/>
              <a:t> </a:t>
            </a:r>
            <a:r>
              <a:rPr lang="it-IT" sz="1400" dirty="0"/>
              <a:t>BlueVoice vendor-specific </a:t>
            </a:r>
            <a:r>
              <a:rPr lang="it-IT" sz="1400" dirty="0" smtClean="0"/>
              <a:t>profile. The app allows to use the BLE device like a standard microphone peripheral</a:t>
            </a:r>
            <a:r>
              <a:rPr lang="it-IT" sz="1400" dirty="0"/>
              <a:t> </a:t>
            </a:r>
            <a:r>
              <a:rPr lang="it-IT" sz="1400" dirty="0" smtClean="0"/>
              <a:t>of the system.</a:t>
            </a:r>
            <a:endParaRPr lang="en-US" sz="14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 b="15000"/>
          <a:stretch/>
        </p:blipFill>
        <p:spPr>
          <a:xfrm>
            <a:off x="3633734" y="2495728"/>
            <a:ext cx="3048000" cy="190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259127" y="3927459"/>
            <a:ext cx="2158092" cy="1143685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53328" y="4608784"/>
            <a:ext cx="2707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BLE 8-16K Audio transmission</a:t>
            </a:r>
            <a:endParaRPr lang="it-IT" sz="105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assets.logitech.com/assets/55364/3/speaker-system-z523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54" y="4471721"/>
            <a:ext cx="1901232" cy="16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5" idx="3"/>
            <a:endCxn id="1026" idx="1"/>
          </p:cNvCxnSpPr>
          <p:nvPr/>
        </p:nvCxnSpPr>
        <p:spPr>
          <a:xfrm>
            <a:off x="6681734" y="3448228"/>
            <a:ext cx="1642320" cy="18399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7314" y="5116399"/>
            <a:ext cx="1486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Real Time playback</a:t>
            </a:r>
            <a:endParaRPr lang="it-IT" sz="1050" dirty="0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0" y="4452832"/>
            <a:ext cx="1041911" cy="733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0" t="11160" r="21743" b="9060"/>
          <a:stretch/>
        </p:blipFill>
        <p:spPr>
          <a:xfrm>
            <a:off x="2259127" y="5558890"/>
            <a:ext cx="674087" cy="10673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887" y="5071143"/>
            <a:ext cx="656042" cy="641354"/>
          </a:xfrm>
          <a:prstGeom prst="rect">
            <a:avLst/>
          </a:prstGeom>
        </p:spPr>
      </p:pic>
      <p:pic>
        <p:nvPicPr>
          <p:cNvPr id="21" name="Picture 2" descr="http://www.telegraph.co.uk/content/dam/technology/2016/03/09/Bluetooth-logo_3553860k_trans_NvBQzQNjv4BqqVzuuqpFlyLIwiB6NTmJwfSVWeZ_vEN7c6bHu2jJnT8.jpg?imwidth=45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-28" r="29999" b="28"/>
          <a:stretch/>
        </p:blipFill>
        <p:spPr bwMode="auto">
          <a:xfrm>
            <a:off x="2844634" y="3776334"/>
            <a:ext cx="400269" cy="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hopstarter/soft-scraps/256/File-Audio-WAV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19" y="2471606"/>
            <a:ext cx="1033069" cy="103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 flipV="1">
            <a:off x="6681734" y="2988141"/>
            <a:ext cx="2231285" cy="46008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0172" y="2596302"/>
            <a:ext cx="15625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Capture like standard microphone</a:t>
            </a:r>
            <a:endParaRPr lang="it-IT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798219" y="1677194"/>
            <a:ext cx="3733800" cy="19043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 b="15000"/>
          <a:stretch/>
        </p:blipFill>
        <p:spPr>
          <a:xfrm>
            <a:off x="8638889" y="4148156"/>
            <a:ext cx="3048000" cy="1905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98219" y="4856048"/>
            <a:ext cx="3733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 3 Model 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84219" y="4284202"/>
            <a:ext cx="1447800" cy="4956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84219" y="3657702"/>
            <a:ext cx="1447800" cy="495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bluez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084219" y="2972594"/>
            <a:ext cx="1333500" cy="4956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bluepy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50619" y="2347716"/>
            <a:ext cx="3467100" cy="49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BVLINK_rbpi3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07773" y="4279011"/>
            <a:ext cx="2200246" cy="4956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I/O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798219" y="3652511"/>
            <a:ext cx="2209800" cy="495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ALSA (</a:t>
            </a:r>
            <a:r>
              <a:rPr lang="en-US" dirty="0" err="1" smtClean="0"/>
              <a:t>aloop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950619" y="2972594"/>
            <a:ext cx="2019300" cy="4956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sounddevice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24731" y="2909462"/>
            <a:ext cx="7848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9619" y="3549121"/>
            <a:ext cx="7848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731" y="4207684"/>
            <a:ext cx="7848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55" y="4571255"/>
            <a:ext cx="199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63440" y="3651259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Kernel Space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22615" y="296761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modules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65145" y="2330802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2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 b="15000"/>
          <a:stretch/>
        </p:blipFill>
        <p:spPr>
          <a:xfrm>
            <a:off x="255851" y="4536195"/>
            <a:ext cx="2547456" cy="1592160"/>
          </a:xfrm>
          <a:prstGeom prst="rect">
            <a:avLst/>
          </a:prstGeom>
        </p:spPr>
      </p:pic>
      <p:sp>
        <p:nvSpPr>
          <p:cNvPr id="1033" name="Rounded Rectangle 1032"/>
          <p:cNvSpPr/>
          <p:nvPr/>
        </p:nvSpPr>
        <p:spPr>
          <a:xfrm>
            <a:off x="226220" y="1981994"/>
            <a:ext cx="8839200" cy="4719390"/>
          </a:xfrm>
          <a:prstGeom prst="roundRect">
            <a:avLst>
              <a:gd name="adj" fmla="val 703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9244" y="2782704"/>
            <a:ext cx="3990053" cy="1473531"/>
          </a:xfrm>
          <a:prstGeom prst="rect">
            <a:avLst/>
          </a:prstGeom>
          <a:solidFill>
            <a:srgbClr val="B9C4CA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02455" y="2134393"/>
            <a:ext cx="2724320" cy="4447733"/>
          </a:xfrm>
          <a:prstGeom prst="rect">
            <a:avLst/>
          </a:prstGeom>
          <a:solidFill>
            <a:srgbClr val="B9C4CA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17403" y="3510041"/>
            <a:ext cx="2494424" cy="24682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/>
              <a:t>ALSA loop device</a:t>
            </a:r>
            <a:endParaRPr lang="en-US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9602999" y="2200225"/>
            <a:ext cx="2209800" cy="1105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</a:p>
          <a:p>
            <a:pPr algn="ctr"/>
            <a:r>
              <a:rPr lang="en-US" dirty="0" smtClean="0"/>
              <a:t>Loudspeakers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52402" y="3056474"/>
            <a:ext cx="1447800" cy="982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ADPCM decoder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1780" y="2814999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ADPCM</a:t>
            </a:r>
          </a:p>
          <a:p>
            <a:pPr algn="ctr"/>
            <a:r>
              <a:rPr lang="en-US" sz="1600" dirty="0" smtClean="0"/>
              <a:t>8/16KHz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862380" y="320582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PCM</a:t>
            </a:r>
          </a:p>
          <a:p>
            <a:r>
              <a:rPr lang="en-US" sz="1800" dirty="0" smtClean="0"/>
              <a:t>8/16KHz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748957" y="3089951"/>
            <a:ext cx="955005" cy="4956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356788" y="4174932"/>
            <a:ext cx="1453158" cy="745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 device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2819343" y="4826344"/>
            <a:ext cx="2209800" cy="1275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Recording application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e.g. Audacity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6" idx="3"/>
            <a:endCxn id="30" idx="1"/>
          </p:cNvCxnSpPr>
          <p:nvPr/>
        </p:nvCxnSpPr>
        <p:spPr>
          <a:xfrm>
            <a:off x="1703962" y="3337774"/>
            <a:ext cx="1248440" cy="2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450863" y="2247371"/>
            <a:ext cx="1827504" cy="1011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 output device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16" idx="3"/>
            <a:endCxn id="19" idx="1"/>
          </p:cNvCxnSpPr>
          <p:nvPr/>
        </p:nvCxnSpPr>
        <p:spPr>
          <a:xfrm flipV="1">
            <a:off x="8278367" y="2752921"/>
            <a:ext cx="13246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9" idx="1"/>
            <a:endCxn id="38" idx="3"/>
          </p:cNvCxnSpPr>
          <p:nvPr/>
        </p:nvCxnSpPr>
        <p:spPr>
          <a:xfrm flipH="1">
            <a:off x="5029143" y="5449290"/>
            <a:ext cx="1320468" cy="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33591" y="6065827"/>
            <a:ext cx="186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ALSA Driver</a:t>
            </a:r>
          </a:p>
        </p:txBody>
      </p:sp>
      <p:cxnSp>
        <p:nvCxnSpPr>
          <p:cNvPr id="25" name="Elbow Connector 24"/>
          <p:cNvCxnSpPr>
            <a:stCxn id="30" idx="3"/>
            <a:endCxn id="16" idx="1"/>
          </p:cNvCxnSpPr>
          <p:nvPr/>
        </p:nvCxnSpPr>
        <p:spPr>
          <a:xfrm flipV="1">
            <a:off x="4400202" y="2752922"/>
            <a:ext cx="2050661" cy="795012"/>
          </a:xfrm>
          <a:prstGeom prst="bentConnector3">
            <a:avLst>
              <a:gd name="adj1" fmla="val 228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0" idx="3"/>
            <a:endCxn id="37" idx="1"/>
          </p:cNvCxnSpPr>
          <p:nvPr/>
        </p:nvCxnSpPr>
        <p:spPr>
          <a:xfrm>
            <a:off x="4400202" y="3547934"/>
            <a:ext cx="1956586" cy="999671"/>
          </a:xfrm>
          <a:prstGeom prst="bentConnector3">
            <a:avLst>
              <a:gd name="adj1" fmla="val 2429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3552" r="20833" b="22671"/>
          <a:stretch/>
        </p:blipFill>
        <p:spPr>
          <a:xfrm>
            <a:off x="451796" y="224127"/>
            <a:ext cx="1400660" cy="88571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146751" y="1096830"/>
            <a:ext cx="1555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BlueVoice</a:t>
            </a:r>
            <a:endParaRPr lang="en-US" dirty="0" smtClean="0"/>
          </a:p>
          <a:p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1026" name="Picture 2" descr="http://www.telegraph.co.uk/content/dam/technology/2016/03/09/Bluetooth-logo_3553860k_trans_NvBQzQNjv4BqqVzuuqpFlyLIwiB6NTmJwfSVWeZ_vEN7c6bHu2jJnT8.jpg?imwidth=45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-28" r="29999" b="28"/>
          <a:stretch/>
        </p:blipFill>
        <p:spPr bwMode="auto">
          <a:xfrm>
            <a:off x="665013" y="1173945"/>
            <a:ext cx="426088" cy="6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>
            <a:stCxn id="33" idx="2"/>
            <a:endCxn id="36" idx="0"/>
          </p:cNvCxnSpPr>
          <p:nvPr/>
        </p:nvCxnSpPr>
        <p:spPr>
          <a:xfrm>
            <a:off x="1152126" y="1109839"/>
            <a:ext cx="74334" cy="198011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349611" y="5076617"/>
            <a:ext cx="1453158" cy="745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device</a:t>
            </a:r>
            <a:endParaRPr lang="en-US" sz="2000" dirty="0"/>
          </a:p>
        </p:txBody>
      </p:sp>
      <p:sp>
        <p:nvSpPr>
          <p:cNvPr id="51" name="Circular Arrow 50"/>
          <p:cNvSpPr/>
          <p:nvPr/>
        </p:nvSpPr>
        <p:spPr>
          <a:xfrm rot="5400000">
            <a:off x="7349326" y="4403347"/>
            <a:ext cx="993708" cy="113873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" name="Picture 2" descr="https://avatars1.githubusercontent.com/u/11648186?v=4&amp;s=400&amp;_sm_au_=iQWFsLFV0LSMrZH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20" y="5990514"/>
            <a:ext cx="654844" cy="6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s://assets.logitech.com/assets/55364/3/speaker-system-z523-gallery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1"/>
          <a:stretch/>
        </p:blipFill>
        <p:spPr bwMode="auto">
          <a:xfrm>
            <a:off x="9700087" y="3081955"/>
            <a:ext cx="1578198" cy="16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6183" y="369404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BVLINK_rbpi3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32965" y="2002942"/>
            <a:ext cx="218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Raspberry pi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and SW requirements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5242439"/>
          </a:xfrm>
        </p:spPr>
        <p:txBody>
          <a:bodyPr/>
          <a:lstStyle/>
          <a:p>
            <a:r>
              <a:rPr lang="en-US" dirty="0" smtClean="0"/>
              <a:t>Receiver (Linux platform)</a:t>
            </a:r>
          </a:p>
          <a:p>
            <a:pPr lvl="1"/>
            <a:r>
              <a:rPr lang="en-US" dirty="0" smtClean="0"/>
              <a:t>Raspberry Pi 3 Model B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OS (or compatible)</a:t>
            </a:r>
          </a:p>
          <a:p>
            <a:pPr lvl="1"/>
            <a:r>
              <a:rPr lang="en-US" dirty="0" smtClean="0"/>
              <a:t>Python 3</a:t>
            </a:r>
          </a:p>
          <a:p>
            <a:pPr lvl="1"/>
            <a:r>
              <a:rPr lang="en-US" dirty="0"/>
              <a:t>BVLINK_rbpi3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Transmitter (one of the following)</a:t>
            </a:r>
          </a:p>
          <a:p>
            <a:pPr lvl="1"/>
            <a:r>
              <a:rPr lang="en-US" dirty="0" smtClean="0"/>
              <a:t>FP-AUD-BVLINK1 Function Pack</a:t>
            </a:r>
          </a:p>
          <a:p>
            <a:pPr lvl="2"/>
            <a:r>
              <a:rPr lang="en-US" dirty="0" err="1" smtClean="0"/>
              <a:t>SensorTile</a:t>
            </a:r>
            <a:r>
              <a:rPr lang="en-US" dirty="0" smtClean="0"/>
              <a:t> or </a:t>
            </a:r>
            <a:r>
              <a:rPr lang="en-US" dirty="0" err="1" smtClean="0"/>
              <a:t>BlueCoin</a:t>
            </a:r>
            <a:r>
              <a:rPr lang="en-US" dirty="0" smtClean="0"/>
              <a:t> or </a:t>
            </a:r>
            <a:r>
              <a:rPr lang="en-US" dirty="0" err="1" smtClean="0"/>
              <a:t>Nucleo+X-Nucleo</a:t>
            </a:r>
            <a:endParaRPr lang="en-US" dirty="0" smtClean="0"/>
          </a:p>
          <a:p>
            <a:pPr lvl="1"/>
            <a:r>
              <a:rPr lang="en-US" dirty="0" smtClean="0"/>
              <a:t>FP-SNS-ALLMEMS1 Function Pack</a:t>
            </a:r>
          </a:p>
          <a:p>
            <a:pPr lvl="2"/>
            <a:r>
              <a:rPr lang="en-US" dirty="0" err="1" smtClean="0"/>
              <a:t>SensorTile</a:t>
            </a:r>
            <a:r>
              <a:rPr lang="en-US" dirty="0" smtClean="0"/>
              <a:t> or </a:t>
            </a:r>
            <a:r>
              <a:rPr lang="en-US" dirty="0" err="1" smtClean="0"/>
              <a:t>BlueCoin</a:t>
            </a:r>
            <a:r>
              <a:rPr lang="en-US" dirty="0" smtClean="0"/>
              <a:t> or </a:t>
            </a:r>
            <a:r>
              <a:rPr lang="en-US" dirty="0" err="1" smtClean="0"/>
              <a:t>Nucleo+X-Nucleo</a:t>
            </a:r>
            <a:endParaRPr lang="en-US" dirty="0" smtClean="0"/>
          </a:p>
          <a:p>
            <a:pPr lvl="1"/>
            <a:r>
              <a:rPr lang="en-US" dirty="0" smtClean="0"/>
              <a:t>STSW-BLUEMIC-1</a:t>
            </a:r>
          </a:p>
          <a:p>
            <a:pPr lvl="2"/>
            <a:r>
              <a:rPr lang="en-US" dirty="0" smtClean="0"/>
              <a:t>STEVAL-BlueMic-1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 b="15000"/>
          <a:stretch/>
        </p:blipFill>
        <p:spPr>
          <a:xfrm>
            <a:off x="6093619" y="1372394"/>
            <a:ext cx="1868040" cy="1167525"/>
          </a:xfrm>
          <a:prstGeom prst="rect">
            <a:avLst/>
          </a:prstGeom>
        </p:spPr>
      </p:pic>
      <p:pic>
        <p:nvPicPr>
          <p:cNvPr id="2050" name="Picture 2" descr="http://www.iz0kba.it/immagini/articoli/raspbia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9" y="1660885"/>
            <a:ext cx="1220299" cy="10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python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19" y="2176017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39" y="3555280"/>
            <a:ext cx="1635416" cy="1150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0" t="11160" r="21743" b="9060"/>
          <a:stretch/>
        </p:blipFill>
        <p:spPr>
          <a:xfrm>
            <a:off x="10427769" y="4485864"/>
            <a:ext cx="1058068" cy="1675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646" y="4130745"/>
            <a:ext cx="1029743" cy="10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- Transmitter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514034"/>
          </a:xfrm>
        </p:spPr>
        <p:txBody>
          <a:bodyPr/>
          <a:lstStyle/>
          <a:p>
            <a:r>
              <a:rPr lang="en-US" dirty="0" smtClean="0"/>
              <a:t>The chosen firmware must be configured to stream </a:t>
            </a:r>
            <a:r>
              <a:rPr lang="en-US" dirty="0" err="1" smtClean="0"/>
              <a:t>BlueVoice</a:t>
            </a:r>
            <a:r>
              <a:rPr lang="en-US" dirty="0" smtClean="0"/>
              <a:t> at either 8KHz or 16KHz</a:t>
            </a:r>
          </a:p>
          <a:p>
            <a:pPr lvl="1"/>
            <a:r>
              <a:rPr lang="en-US" dirty="0" smtClean="0"/>
              <a:t>FP-AUD-BVLINK1 or FP-SNS-ALLMEMS1</a:t>
            </a:r>
          </a:p>
          <a:p>
            <a:pPr lvl="2"/>
            <a:r>
              <a:rPr lang="it-IT" sz="1050" dirty="0">
                <a:latin typeface="Lucida Console" panose="020B0609040504020204" pitchFamily="49" charset="0"/>
              </a:rPr>
              <a:t>BV_ADPCM_Config.sampling_frequency = </a:t>
            </a:r>
            <a:r>
              <a:rPr lang="it-IT" sz="1050" dirty="0" smtClean="0">
                <a:latin typeface="Lucida Console" panose="020B0609040504020204" pitchFamily="49" charset="0"/>
              </a:rPr>
              <a:t>FR_8000; /* FR_16000; */</a:t>
            </a:r>
            <a:endParaRPr lang="it-IT" sz="1050" dirty="0">
              <a:latin typeface="Lucida Console" panose="020B0609040504020204" pitchFamily="49" charset="0"/>
            </a:endParaRPr>
          </a:p>
          <a:p>
            <a:pPr lvl="2"/>
            <a:r>
              <a:rPr lang="it-IT" sz="1050" dirty="0" smtClean="0">
                <a:latin typeface="Lucida Console" panose="020B0609040504020204" pitchFamily="49" charset="0"/>
              </a:rPr>
              <a:t>#define AUDIO_IN_SAMPLING_FREQUENCY   FR_8000 /* FR_16000 */</a:t>
            </a:r>
          </a:p>
          <a:p>
            <a:pPr lvl="1"/>
            <a:r>
              <a:rPr lang="en-US" dirty="0"/>
              <a:t>STSW-BLUEMIC-1</a:t>
            </a:r>
            <a:endParaRPr lang="en-US" dirty="0" smtClean="0"/>
          </a:p>
          <a:p>
            <a:pPr lvl="2"/>
            <a:r>
              <a:rPr lang="en-US" sz="1050" dirty="0" smtClean="0">
                <a:latin typeface="Lucida Console" panose="020B0609040504020204" pitchFamily="49" charset="0"/>
              </a:rPr>
              <a:t>#define AUDIO_SAMPLING_FREQUENCY     (uint16_t)(SAMPLING_FREQ_8000) </a:t>
            </a:r>
            <a:r>
              <a:rPr lang="it-IT" sz="1050" dirty="0" smtClean="0">
                <a:latin typeface="Lucida Console" panose="020B0609040504020204" pitchFamily="49" charset="0"/>
              </a:rPr>
              <a:t>/* </a:t>
            </a:r>
            <a:r>
              <a:rPr lang="en-US" sz="1050" dirty="0" smtClean="0">
                <a:latin typeface="Lucida Console" panose="020B0609040504020204" pitchFamily="49" charset="0"/>
              </a:rPr>
              <a:t>SAMPLING_FREQ_16000 </a:t>
            </a:r>
            <a:r>
              <a:rPr lang="it-IT" sz="1050" dirty="0" smtClean="0">
                <a:latin typeface="Lucida Console" panose="020B0609040504020204" pitchFamily="49" charset="0"/>
              </a:rPr>
              <a:t>*/</a:t>
            </a:r>
            <a:r>
              <a:rPr lang="en-US" sz="105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smtClean="0"/>
              <a:t>Connection </a:t>
            </a:r>
            <a:r>
              <a:rPr lang="en-US" dirty="0"/>
              <a:t>interval parameter </a:t>
            </a:r>
            <a:r>
              <a:rPr lang="en-US" dirty="0" smtClean="0"/>
              <a:t>must be set to 8:</a:t>
            </a:r>
          </a:p>
          <a:p>
            <a:pPr marL="474051" lvl="1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aci_l2cap_connection_parameter_update_request(handle,</a:t>
            </a:r>
          </a:p>
          <a:p>
            <a:pPr marL="474051" lvl="1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                                                8 /* </a:t>
            </a:r>
            <a:r>
              <a:rPr lang="en-US" sz="1050" dirty="0" err="1">
                <a:latin typeface="Lucida Console" panose="020B0609040504020204" pitchFamily="49" charset="0"/>
              </a:rPr>
              <a:t>interval_min</a:t>
            </a:r>
            <a:r>
              <a:rPr lang="en-US" sz="1050" dirty="0">
                <a:latin typeface="Lucida Console" panose="020B0609040504020204" pitchFamily="49" charset="0"/>
              </a:rPr>
              <a:t>*/,</a:t>
            </a:r>
          </a:p>
          <a:p>
            <a:pPr marL="474051" lvl="1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                                                8 /* </a:t>
            </a:r>
            <a:r>
              <a:rPr lang="en-US" sz="1050" dirty="0" err="1">
                <a:latin typeface="Lucida Console" panose="020B0609040504020204" pitchFamily="49" charset="0"/>
              </a:rPr>
              <a:t>interval_max</a:t>
            </a:r>
            <a:r>
              <a:rPr lang="en-US" sz="1050" dirty="0">
                <a:latin typeface="Lucida Console" panose="020B0609040504020204" pitchFamily="49" charset="0"/>
              </a:rPr>
              <a:t> */,</a:t>
            </a:r>
          </a:p>
          <a:p>
            <a:pPr marL="474051" lvl="1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                                                0   /* </a:t>
            </a:r>
            <a:r>
              <a:rPr lang="en-US" sz="1050" dirty="0" err="1">
                <a:latin typeface="Lucida Console" panose="020B0609040504020204" pitchFamily="49" charset="0"/>
              </a:rPr>
              <a:t>slave_latency</a:t>
            </a:r>
            <a:r>
              <a:rPr lang="en-US" sz="1050" dirty="0">
                <a:latin typeface="Lucida Console" panose="020B0609040504020204" pitchFamily="49" charset="0"/>
              </a:rPr>
              <a:t> */,</a:t>
            </a:r>
          </a:p>
          <a:p>
            <a:pPr marL="474051" lvl="1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                                                400 /*</a:t>
            </a:r>
            <a:r>
              <a:rPr lang="en-US" sz="1050" dirty="0" err="1">
                <a:latin typeface="Lucida Console" panose="020B0609040504020204" pitchFamily="49" charset="0"/>
              </a:rPr>
              <a:t>timeout_multiplier</a:t>
            </a:r>
            <a:r>
              <a:rPr lang="en-US" sz="1050" dirty="0" smtClean="0">
                <a:latin typeface="Lucida Console" panose="020B0609040504020204" pitchFamily="49" charset="0"/>
              </a:rPr>
              <a:t>*/);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9" y="5012489"/>
            <a:ext cx="1635416" cy="1150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0" t="11160" r="21743" b="9060"/>
          <a:stretch/>
        </p:blipFill>
        <p:spPr>
          <a:xfrm>
            <a:off x="10284289" y="2439194"/>
            <a:ext cx="1058068" cy="167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19" y="5334794"/>
            <a:ext cx="1029743" cy="10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185739"/>
          </a:xfrm>
        </p:spPr>
        <p:txBody>
          <a:bodyPr/>
          <a:lstStyle/>
          <a:p>
            <a:r>
              <a:rPr lang="en-US" dirty="0" smtClean="0"/>
              <a:t>If you start from a clean installation of </a:t>
            </a:r>
            <a:r>
              <a:rPr lang="en-US" dirty="0" err="1" smtClean="0"/>
              <a:t>Raspbian</a:t>
            </a:r>
            <a:r>
              <a:rPr lang="en-US" dirty="0" smtClean="0"/>
              <a:t> it is recommended to upgrade the system:</a:t>
            </a:r>
          </a:p>
          <a:p>
            <a:pPr marL="474051" lvl="1" indent="0">
              <a:buNone/>
            </a:pPr>
            <a:r>
              <a:rPr lang="fr-FR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sudo</a:t>
            </a:r>
            <a:r>
              <a:rPr lang="fr-FR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apt-get</a:t>
            </a:r>
            <a:r>
              <a:rPr lang="fr-FR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update</a:t>
            </a:r>
          </a:p>
          <a:p>
            <a:pPr marL="474051" lvl="1" indent="0">
              <a:buNone/>
            </a:pPr>
            <a:r>
              <a:rPr lang="fr-FR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sudo</a:t>
            </a:r>
            <a:r>
              <a:rPr lang="fr-FR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apt-get</a:t>
            </a:r>
            <a:r>
              <a:rPr lang="fr-FR" dirty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upgrade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BVLINK_rbpi3 </a:t>
            </a:r>
            <a:r>
              <a:rPr lang="en-US" dirty="0" smtClean="0"/>
              <a:t>application from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clone https://github.com/STMicroelectronics-CentralLabs/BlueVoice-for-Linux.git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Run installation scripts (requires root):</a:t>
            </a:r>
          </a:p>
          <a:p>
            <a:pPr marL="474051" lvl="1" indent="0">
              <a:buNone/>
            </a:pPr>
            <a:r>
              <a:rPr lang="fr-FR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/>
              </a:rPr>
              <a:t>./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installation.sh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53074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1795341"/>
          </a:xfrm>
        </p:spPr>
        <p:txBody>
          <a:bodyPr/>
          <a:lstStyle/>
          <a:p>
            <a:r>
              <a:rPr lang="en-US" dirty="0"/>
              <a:t>Run main.py in BVLINK_rbpi3 directory with the chosen </a:t>
            </a:r>
            <a:r>
              <a:rPr lang="en-US" dirty="0" smtClean="0"/>
              <a:t>frequency:</a:t>
            </a:r>
            <a:endParaRPr lang="en-US" dirty="0"/>
          </a:p>
          <a:p>
            <a:pPr marL="474051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sudo</a:t>
            </a:r>
            <a:r>
              <a:rPr lang="en-US" sz="1400" dirty="0">
                <a:latin typeface="Lucida Console" panose="020B0609040504020204" pitchFamily="49" charset="0"/>
              </a:rPr>
              <a:t> python3 </a:t>
            </a:r>
            <a:r>
              <a:rPr lang="en-US" sz="1400" dirty="0" smtClean="0">
                <a:latin typeface="Lucida Console" panose="020B0609040504020204" pitchFamily="49" charset="0"/>
              </a:rPr>
              <a:t>main.py </a:t>
            </a:r>
            <a:r>
              <a:rPr lang="en-US" sz="1400" dirty="0" err="1" smtClean="0">
                <a:latin typeface="Lucida Console" panose="020B0609040504020204" pitchFamily="49" charset="0"/>
              </a:rPr>
              <a:t>alsa_playback</a:t>
            </a:r>
            <a:r>
              <a:rPr lang="en-US" sz="1400" dirty="0" smtClean="0">
                <a:latin typeface="Lucida Console" panose="020B0609040504020204" pitchFamily="49" charset="0"/>
              </a:rPr>
              <a:t> 16000(or 8000) </a:t>
            </a:r>
            <a:r>
              <a:rPr lang="en-US" sz="1400" dirty="0" smtClean="0">
                <a:latin typeface="+mn-lt"/>
              </a:rPr>
              <a:t>(for real time playback)</a:t>
            </a:r>
          </a:p>
          <a:p>
            <a:pPr marL="474051" lvl="1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or</a:t>
            </a:r>
          </a:p>
          <a:p>
            <a:pPr marL="474051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sudo</a:t>
            </a:r>
            <a:r>
              <a:rPr lang="en-US" sz="1400" dirty="0">
                <a:latin typeface="Lucida Console" panose="020B0609040504020204" pitchFamily="49" charset="0"/>
              </a:rPr>
              <a:t> python3 </a:t>
            </a:r>
            <a:r>
              <a:rPr lang="en-US" sz="1400" dirty="0" smtClean="0">
                <a:latin typeface="Lucida Console" panose="020B0609040504020204" pitchFamily="49" charset="0"/>
              </a:rPr>
              <a:t>main.py </a:t>
            </a:r>
            <a:r>
              <a:rPr lang="en-US" sz="1400" dirty="0" err="1" smtClean="0">
                <a:latin typeface="Lucida Console" panose="020B0609040504020204" pitchFamily="49" charset="0"/>
              </a:rPr>
              <a:t>stl_capture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16000(or 8000) </a:t>
            </a:r>
            <a:r>
              <a:rPr lang="en-US" sz="1400" dirty="0" smtClean="0"/>
              <a:t>(for microphone)</a:t>
            </a:r>
            <a:endParaRPr lang="en-US" sz="1400" dirty="0"/>
          </a:p>
          <a:p>
            <a:pPr marL="474051" lvl="1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21021" y="356308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Select the device </a:t>
            </a:r>
            <a:endParaRPr lang="it-IT" sz="1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47" y="4233496"/>
            <a:ext cx="976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Wait connection</a:t>
            </a:r>
            <a:endParaRPr lang="it-IT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021" y="4856996"/>
            <a:ext cx="976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New mic peripheral was created</a:t>
            </a:r>
            <a:endParaRPr lang="it-IT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32" y="5452696"/>
            <a:ext cx="99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Start audio streaming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8746" y="376313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915" y="52680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5416" y="56177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8746" y="444124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20" y="2953115"/>
            <a:ext cx="10287000" cy="2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Amazon AVS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79450"/>
            <a:ext cx="727075" cy="19685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6" name="Picture 5" descr="https://developer.amazon.com/public/binaries/content/gallery/developerportalpublic/solutions/alexa/avs_med_3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19" y="4648994"/>
            <a:ext cx="2573270" cy="22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</p:tagLst>
</file>

<file path=ppt/theme/theme1.xml><?xml version="1.0" encoding="utf-8"?>
<a:theme xmlns:a="http://schemas.openxmlformats.org/drawingml/2006/main" name="ST Template [16-9][2]_updates_13042012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d4f7438eb64b4fb2740c42c2d09f06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7440dd85-48b0-4e78-88b2-15e4cd19a90a</TermId>
        </TermInfo>
      </Terms>
    </hfd4f7438eb64b4fb2740c42c2d09f06>
    <ST_x0020_OrganizationTaxHTField0 xmlns="6582ad93-4aeb-4902-a4d4-27512afa6c03">
      <Terms xmlns="http://schemas.microsoft.com/office/infopath/2007/PartnerControls"/>
    </ST_x0020_OrganizationTaxHTField0>
    <TaxKeywordTaxHTField xmlns="964ac87d-ee9f-445a-856c-d1bb75df95c2">
      <Terms xmlns="http://schemas.microsoft.com/office/infopath/2007/PartnerControls"/>
    </TaxKeywordTaxHTField>
    <ST_x0020_LocationTaxHTField0 xmlns="6582ad93-4aeb-4902-a4d4-27512afa6c03">
      <Terms xmlns="http://schemas.microsoft.com/office/infopath/2007/PartnerControls"/>
    </ST_x0020_LocationTaxHTField0>
    <TaxCatchAll xmlns="964ac87d-ee9f-445a-856c-d1bb75df95c2">
      <Value>3704</Value>
    </TaxCatchAll>
    <Doc_x0020_Date xmlns="6582ad93-4aeb-4902-a4d4-27512afa6c03">2013-01-30T23:00:00+00:00</Doc_x0020_Date>
    <Display_x0020_on_x0020_page xmlns="3f89eac4-a548-4f18-9b01-6aea538e80e1">Yes</Display_x0020_on_x0020_page>
    <Sub_x0020_TopicTaxHTField0 xmlns="6582ad93-4aeb-4902-a4d4-27512afa6c03">
      <Terms xmlns="http://schemas.microsoft.com/office/infopath/2007/PartnerControls"/>
    </Sub_x0020_TopicTaxHTField0>
    <RoutingRuleDescription xmlns="http://schemas.microsoft.com/sharepoint/v3" xsi:nil="true"/>
    <TopicsTaxHTField0 xmlns="6582ad93-4aeb-4902-a4d4-27512afa6c03">
      <Terms xmlns="http://schemas.microsoft.com/office/infopath/2007/PartnerControls"/>
    </TopicsTaxHTField0>
    <PublishingContact xmlns="http://schemas.microsoft.com/sharepoint/v3">
      <UserInfo>
        <DisplayName>Clara COLOMBO</DisplayName>
        <AccountId>21368</AccountId>
        <AccountType/>
      </UserInfo>
    </PublishingContact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T Document" ma:contentTypeID="0x01010039668769A69D98409B120A8F0C997A1300750D0261E1EFCC46A9FBC9BE55ECD7AB" ma:contentTypeVersion="88" ma:contentTypeDescription="Used to describe any document (pdf, word, excel...) uploaded in BeST." ma:contentTypeScope="" ma:versionID="ad182ef27f40576a55dc64767c96ff00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6582ad93-4aeb-4902-a4d4-27512afa6c03" xmlns:ns4="3f89eac4-a548-4f18-9b01-6aea538e80e1" targetNamespace="http://schemas.microsoft.com/office/2006/metadata/properties" ma:root="true" ma:fieldsID="54540f641e2f9b2f39723359bf4b620b" ns1:_="" ns2:_="" ns3:_="" ns4:_="">
    <xsd:import namespace="http://schemas.microsoft.com/sharepoint/v3"/>
    <xsd:import namespace="964ac87d-ee9f-445a-856c-d1bb75df95c2"/>
    <xsd:import namespace="6582ad93-4aeb-4902-a4d4-27512afa6c03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3:Doc_x0020_Date" minOccurs="0"/>
                <xsd:element ref="ns1:PublishingContact" minOccurs="0"/>
                <xsd:element ref="ns1:RatingCount" minOccurs="0"/>
                <xsd:element ref="ns3:TopicsTaxHTField0" minOccurs="0"/>
                <xsd:element ref="ns3:ST_x0020_OrganizationTaxHTField0" minOccurs="0"/>
                <xsd:element ref="ns2:TaxCatchAll" minOccurs="0"/>
                <xsd:element ref="ns2:TaxCatchAllLabel" minOccurs="0"/>
                <xsd:element ref="ns2:hfd4f7438eb64b4fb2740c42c2d09f06" minOccurs="0"/>
                <xsd:element ref="ns2:TaxKeywordTaxHTField" minOccurs="0"/>
                <xsd:element ref="ns3:Sub_x0020_TopicTaxHTField0" minOccurs="0"/>
                <xsd:element ref="ns1:RoutingRuleDescription" minOccurs="0"/>
                <xsd:element ref="ns1:AverageRating" minOccurs="0"/>
                <xsd:element ref="ns4:Display_x0020_on_x0020_page" minOccurs="0"/>
                <xsd:element ref="ns3:ST_x0020_Location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The contact is the owner or author of this document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outingRuleDescription" ma:index="23" nillable="true" ma:displayName="Description" ma:hidden="true" ma:internalName="RoutingRuleDescription" ma:readOnly="false">
      <xsd:simpleType>
        <xsd:restriction base="dms:Text">
          <xsd:maxLength value="255"/>
        </xsd:restriction>
      </xsd:simpleType>
    </xsd:element>
    <xsd:element name="AverageRating" ma:index="24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6bceff6-33bb-4733-a942-2cfb09fbfc9e}" ma:internalName="TaxCatchAll" ma:showField="CatchAllData" ma:web="6582ad93-4aeb-4902-a4d4-27512afa6c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36bceff6-33bb-4733-a942-2cfb09fbfc9e}" ma:internalName="TaxCatchAllLabel" ma:readOnly="true" ma:showField="CatchAllDataLabel" ma:web="6582ad93-4aeb-4902-a4d4-27512afa6c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fd4f7438eb64b4fb2740c42c2d09f06" ma:index="20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2ad93-4aeb-4902-a4d4-27512afa6c03" elementFormDefault="qualified">
    <xsd:import namespace="http://schemas.microsoft.com/office/2006/documentManagement/types"/>
    <xsd:import namespace="http://schemas.microsoft.com/office/infopath/2007/PartnerControls"/>
    <xsd:element name="Doc_x0020_Date" ma:index="3" nillable="true" ma:displayName="Doc Date" ma:default="[today]" ma:description="The date the document was created, may be before it was added to the intranet – Publish date by source" ma:format="DateOnly" ma:internalName="Doc_x0020_Date" ma:readOnly="false">
      <xsd:simpleType>
        <xsd:restriction base="dms:DateTime"/>
      </xsd:simpleType>
    </xsd:element>
    <xsd:element name="TopicsTaxHTField0" ma:index="11" nillable="true" ma:taxonomy="true" ma:internalName="TopicsTaxHTField0" ma:taxonomyFieldName="Topics" ma:displayName="Topics" ma:readOnly="false" ma:default="" ma:fieldId="{610ffa5b-5a6a-4efc-b4be-eb3b1475741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_x0020_OrganizationTaxHTField0" ma:index="14" nillable="true" ma:taxonomy="true" ma:internalName="ST_x0020_OrganizationTaxHTField0" ma:taxonomyFieldName="ST_x0020_Organization" ma:displayName="Organization" ma:readOnly="false" ma:default="" ma:fieldId="{472e535c-1c33-4ec5-bdee-a8a50b1efb43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ub_x0020_TopicTaxHTField0" ma:index="22" nillable="true" ma:taxonomy="true" ma:internalName="Sub_x0020_TopicTaxHTField0" ma:taxonomyFieldName="Sub_x0020_Topic" ma:displayName="Sub Topic" ma:readOnly="false" ma:default="" ma:fieldId="{bea9e6ae-f6d0-43d5-a2e9-c84cf8c5c0ac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_x0020_LocationTaxHTField0" ma:index="27" nillable="true" ma:taxonomy="true" ma:internalName="ST_x0020_LocationTaxHTField0" ma:taxonomyFieldName="ST_x0020_Location" ma:displayName="ST Location" ma:readOnly="false" ma:default="" ma:fieldId="{4e6b0feb-7548-4b75-854c-d9853709e867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2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E245A0-8B46-4B52-907C-9703292883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ACAD99-2AA5-420A-A4EA-907F6723531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  <ds:schemaRef ds:uri="3f89eac4-a548-4f18-9b01-6aea538e80e1"/>
    <ds:schemaRef ds:uri="964ac87d-ee9f-445a-856c-d1bb75df95c2"/>
    <ds:schemaRef ds:uri="http://purl.org/dc/elements/1.1/"/>
    <ds:schemaRef ds:uri="6582ad93-4aeb-4902-a4d4-27512afa6c0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627FB-34C4-49F3-B69B-0A60157FD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4ac87d-ee9f-445a-856c-d1bb75df95c2"/>
    <ds:schemaRef ds:uri="6582ad93-4aeb-4902-a4d4-27512afa6c03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 Template [16-9][2]_final</Template>
  <TotalTime>4931</TotalTime>
  <Words>568</Words>
  <Application>Microsoft Office PowerPoint</Application>
  <PresentationFormat>Custom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ST Template [16-9][2]_updates_13042012</vt:lpstr>
      <vt:lpstr>BlueVoice on Raspberry Pi 3 and Cloud services integration (Amazon AVS and Google Speech-to-text API)</vt:lpstr>
      <vt:lpstr>Application Overview</vt:lpstr>
      <vt:lpstr>Application architecture</vt:lpstr>
      <vt:lpstr>System Architecture</vt:lpstr>
      <vt:lpstr>HW and SW requirements</vt:lpstr>
      <vt:lpstr>Setup - Transmitter</vt:lpstr>
      <vt:lpstr>Install the application</vt:lpstr>
      <vt:lpstr>Run the application</vt:lpstr>
      <vt:lpstr>Integration with Amazon AVS</vt:lpstr>
      <vt:lpstr>Install AVS on Raspberry</vt:lpstr>
      <vt:lpstr>Run AVS app</vt:lpstr>
      <vt:lpstr>Speech-to-text using Google API</vt:lpstr>
      <vt:lpstr>Run Speech2Text app</vt:lpstr>
      <vt:lpstr>Chrome browser voice command</vt:lpstr>
      <vt:lpstr>Chrome browser voice command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BlueBerry demo and Alexa integration</dc:title>
  <dc:creator>Fernando FAENZA</dc:creator>
  <cp:keywords/>
  <cp:lastModifiedBy>Fernando FAENZA</cp:lastModifiedBy>
  <cp:revision>137</cp:revision>
  <dcterms:created xsi:type="dcterms:W3CDTF">2017-09-07T12:33:23Z</dcterms:created>
  <dcterms:modified xsi:type="dcterms:W3CDTF">2017-11-16T12:15:52Z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0x01010039668769A69D98409B120A8F0C997A1300750D0261E1EFCC46A9FBC9BE55ECD7AB</vt:lpwstr>
  </property>
  <property fmtid="{D5CDD505-2E9C-101B-9397-08002B2CF9AE}" pid="3" name="ST Location">
    <vt:lpwstr/>
  </property>
  <property fmtid="{D5CDD505-2E9C-101B-9397-08002B2CF9AE}" pid="4" name="TaxKeyword">
    <vt:lpwstr/>
  </property>
  <property fmtid="{D5CDD505-2E9C-101B-9397-08002B2CF9AE}" pid="5" name="Sub Topic">
    <vt:lpwstr/>
  </property>
  <property fmtid="{D5CDD505-2E9C-101B-9397-08002B2CF9AE}" pid="6" name="Topics">
    <vt:lpwstr/>
  </property>
  <property fmtid="{D5CDD505-2E9C-101B-9397-08002B2CF9AE}" pid="7" name="DSDocumentType">
    <vt:lpwstr>3704;#Template|7440dd85-48b0-4e78-88b2-15e4cd19a90a</vt:lpwstr>
  </property>
  <property fmtid="{D5CDD505-2E9C-101B-9397-08002B2CF9AE}" pid="8" name="ST Organization">
    <vt:lpwstr/>
  </property>
</Properties>
</file>