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0" r:id="rId6"/>
    <p:sldId id="259" r:id="rId7"/>
    <p:sldId id="292" r:id="rId8"/>
    <p:sldId id="293" r:id="rId9"/>
    <p:sldId id="294" r:id="rId10"/>
    <p:sldId id="261" r:id="rId11"/>
    <p:sldId id="295" r:id="rId12"/>
    <p:sldId id="262" r:id="rId13"/>
    <p:sldId id="296" r:id="rId14"/>
    <p:sldId id="297" r:id="rId15"/>
    <p:sldId id="263" r:id="rId16"/>
    <p:sldId id="299" r:id="rId17"/>
    <p:sldId id="300" r:id="rId18"/>
  </p:sldIdLst>
  <p:sldSz cx="9144000" cy="5143500" type="screen16x9"/>
  <p:notesSz cx="6858000" cy="9144000"/>
  <p:embeddedFontLst>
    <p:embeddedFont>
      <p:font typeface="Syne"/>
      <p:regular r:id="rId22"/>
    </p:embeddedFont>
    <p:embeddedFont>
      <p:font typeface="Albert Sans"/>
      <p:regular r:id="rId23"/>
    </p:embeddedFont>
    <p:embeddedFont>
      <p:font typeface="Syne SemiBold"/>
      <p:bold r:id="rId24"/>
    </p:embeddedFont>
    <p:embeddedFont>
      <p:font typeface="Raleway"/>
      <p:regular r:id="rId25"/>
    </p:embeddedFont>
    <p:embeddedFont>
      <p:font typeface="Syne Medium"/>
      <p:regular r:id="rId26"/>
    </p:embeddedFont>
    <p:embeddedFont>
      <p:font typeface="Verdana" panose="020B0604030504040204" pitchFamily="34" charset="0"/>
      <p:regular r:id="rId27"/>
      <p:bold r:id="rId28"/>
      <p:italic r:id="rId29"/>
      <p:boldItalic r:id="rId30"/>
    </p:embeddedFont>
    <p:embeddedFont>
      <p:font typeface=".VnTime" panose="020B7200000000000000" pitchFamily="3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0.fntdata"/><Relationship Id="rId30" Type="http://schemas.openxmlformats.org/officeDocument/2006/relationships/font" Target="fonts/font9.fntdata"/><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Google Shape;12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3"/>
        <p:cNvGrpSpPr/>
        <p:nvPr/>
      </p:nvGrpSpPr>
      <p:grpSpPr>
        <a:xfrm>
          <a:off x="0" y="0"/>
          <a:ext cx="0" cy="0"/>
          <a:chOff x="0" y="0"/>
          <a:chExt cx="0" cy="0"/>
        </a:xfrm>
      </p:grpSpPr>
      <p:sp>
        <p:nvSpPr>
          <p:cNvPr id="184" name="Google Shape;184;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g347ab2cd00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47ab2cd00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8"/>
        <p:cNvGrpSpPr/>
        <p:nvPr/>
      </p:nvGrpSpPr>
      <p:grpSpPr>
        <a:xfrm>
          <a:off x="0" y="0"/>
          <a:ext cx="0" cy="0"/>
          <a:chOff x="0" y="0"/>
          <a:chExt cx="0" cy="0"/>
        </a:xfrm>
      </p:grpSpPr>
      <p:sp>
        <p:nvSpPr>
          <p:cNvPr id="169" name="Google Shape;169;g34c5a6c8ff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4c5a6c8ff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pic>
        <p:nvPicPr>
          <p:cNvPr id="9" name="Google Shape;9;p2" title="techstartup-osc.jpg"/>
          <p:cNvPicPr preferRelativeResize="0"/>
          <p:nvPr/>
        </p:nvPicPr>
        <p:blipFill rotWithShape="1">
          <a:blip r:embed="rId2"/>
          <a:srcRect/>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10" name="Google Shape;10;p2"/>
          <p:cNvSpPr txBox="1">
            <a:spLocks noGrp="1"/>
          </p:cNvSpPr>
          <p:nvPr>
            <p:ph type="ctrTitle"/>
          </p:nvPr>
        </p:nvSpPr>
        <p:spPr>
          <a:xfrm>
            <a:off x="713225" y="539500"/>
            <a:ext cx="7717500" cy="907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b="0">
                <a:latin typeface="Syne SemiBold"/>
                <a:ea typeface="Syne SemiBold"/>
                <a:cs typeface="Syne SemiBold"/>
                <a:sym typeface="Syne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a:spLocks noGrp="1"/>
          </p:cNvSpPr>
          <p:nvPr>
            <p:ph type="subTitle" idx="1"/>
          </p:nvPr>
        </p:nvSpPr>
        <p:spPr>
          <a:xfrm>
            <a:off x="5389400" y="3946400"/>
            <a:ext cx="3041400" cy="65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pic>
        <p:nvPicPr>
          <p:cNvPr id="51" name="Google Shape;51;p13" title="techstartup-osc2.jpg"/>
          <p:cNvPicPr preferRelativeResize="0"/>
          <p:nvPr/>
        </p:nvPicPr>
        <p:blipFill rotWithShape="1">
          <a:blip r:embed="rId2"/>
          <a:srcRect/>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52" name="Google Shape;52;p13"/>
          <p:cNvSpPr txBox="1">
            <a:spLocks noGrp="1"/>
          </p:cNvSpPr>
          <p:nvPr>
            <p:ph type="title"/>
          </p:nvPr>
        </p:nvSpPr>
        <p:spPr>
          <a:xfrm>
            <a:off x="713225" y="539500"/>
            <a:ext cx="36864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000"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53" name="Google Shape;53;p13"/>
          <p:cNvSpPr txBox="1">
            <a:spLocks noGrp="1"/>
          </p:cNvSpPr>
          <p:nvPr>
            <p:ph type="title" idx="2" hasCustomPrompt="1"/>
          </p:nvPr>
        </p:nvSpPr>
        <p:spPr>
          <a:xfrm>
            <a:off x="4494552" y="19510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4" name="Google Shape;54;p13"/>
          <p:cNvSpPr txBox="1">
            <a:spLocks noGrp="1"/>
          </p:cNvSpPr>
          <p:nvPr>
            <p:ph type="title" idx="3" hasCustomPrompt="1"/>
          </p:nvPr>
        </p:nvSpPr>
        <p:spPr>
          <a:xfrm>
            <a:off x="4494552" y="33062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5" name="Google Shape;55;p13"/>
          <p:cNvSpPr txBox="1">
            <a:spLocks noGrp="1"/>
          </p:cNvSpPr>
          <p:nvPr>
            <p:ph type="title" idx="4" hasCustomPrompt="1"/>
          </p:nvPr>
        </p:nvSpPr>
        <p:spPr>
          <a:xfrm>
            <a:off x="4494552" y="26286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6" name="Google Shape;56;p13"/>
          <p:cNvSpPr txBox="1">
            <a:spLocks noGrp="1"/>
          </p:cNvSpPr>
          <p:nvPr>
            <p:ph type="title" idx="5" hasCustomPrompt="1"/>
          </p:nvPr>
        </p:nvSpPr>
        <p:spPr>
          <a:xfrm>
            <a:off x="4494552" y="39838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7" name="Google Shape;57;p13"/>
          <p:cNvSpPr txBox="1">
            <a:spLocks noGrp="1"/>
          </p:cNvSpPr>
          <p:nvPr>
            <p:ph type="subTitle" idx="1"/>
          </p:nvPr>
        </p:nvSpPr>
        <p:spPr>
          <a:xfrm>
            <a:off x="5559775" y="19510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p:txBody>
      </p:sp>
      <p:sp>
        <p:nvSpPr>
          <p:cNvPr id="58" name="Google Shape;58;p13"/>
          <p:cNvSpPr txBox="1">
            <a:spLocks noGrp="1"/>
          </p:cNvSpPr>
          <p:nvPr>
            <p:ph type="subTitle" idx="6"/>
          </p:nvPr>
        </p:nvSpPr>
        <p:spPr>
          <a:xfrm>
            <a:off x="5559775" y="26286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p:txBody>
      </p:sp>
      <p:sp>
        <p:nvSpPr>
          <p:cNvPr id="59" name="Google Shape;59;p13"/>
          <p:cNvSpPr txBox="1">
            <a:spLocks noGrp="1"/>
          </p:cNvSpPr>
          <p:nvPr>
            <p:ph type="subTitle" idx="7"/>
          </p:nvPr>
        </p:nvSpPr>
        <p:spPr>
          <a:xfrm>
            <a:off x="5559775" y="33062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p:txBody>
      </p:sp>
      <p:sp>
        <p:nvSpPr>
          <p:cNvPr id="60" name="Google Shape;60;p13"/>
          <p:cNvSpPr txBox="1">
            <a:spLocks noGrp="1"/>
          </p:cNvSpPr>
          <p:nvPr>
            <p:ph type="subTitle" idx="8"/>
          </p:nvPr>
        </p:nvSpPr>
        <p:spPr>
          <a:xfrm>
            <a:off x="5559775" y="39838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 name="Shape 61"/>
        <p:cNvGrpSpPr/>
        <p:nvPr/>
      </p:nvGrpSpPr>
      <p:grpSpPr>
        <a:xfrm>
          <a:off x="0" y="0"/>
          <a:ext cx="0" cy="0"/>
          <a:chOff x="0" y="0"/>
          <a:chExt cx="0" cy="0"/>
        </a:xfrm>
      </p:grpSpPr>
      <p:pic>
        <p:nvPicPr>
          <p:cNvPr id="62" name="Google Shape;62;p14" title="techstartup-osc3.jpg"/>
          <p:cNvPicPr preferRelativeResize="0"/>
          <p:nvPr/>
        </p:nvPicPr>
        <p:blipFill rotWithShape="1">
          <a:blip r:embed="rId2"/>
          <a:srcRect/>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63" name="Google Shape;63;p14"/>
          <p:cNvSpPr txBox="1">
            <a:spLocks noGrp="1"/>
          </p:cNvSpPr>
          <p:nvPr>
            <p:ph type="subTitle" idx="1"/>
          </p:nvPr>
        </p:nvSpPr>
        <p:spPr>
          <a:xfrm>
            <a:off x="4928800" y="1475100"/>
            <a:ext cx="3501900" cy="21933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4" name="Google Shape;64;p14"/>
          <p:cNvSpPr txBox="1">
            <a:spLocks noGrp="1"/>
          </p:cNvSpPr>
          <p:nvPr>
            <p:ph type="title"/>
          </p:nvPr>
        </p:nvSpPr>
        <p:spPr>
          <a:xfrm>
            <a:off x="811975" y="539500"/>
            <a:ext cx="7618800" cy="5727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b="0">
                <a:latin typeface="Syne SemiBold"/>
                <a:ea typeface="Syne SemiBold"/>
                <a:cs typeface="Syne SemiBold"/>
                <a:sym typeface="Syne SemiBold"/>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65" name="Google Shape;65;p14"/>
          <p:cNvSpPr>
            <a:spLocks noGrp="1"/>
          </p:cNvSpPr>
          <p:nvPr>
            <p:ph type="pic" idx="2"/>
          </p:nvPr>
        </p:nvSpPr>
        <p:spPr>
          <a:xfrm>
            <a:off x="1" y="1476775"/>
            <a:ext cx="4294800" cy="3666600"/>
          </a:xfrm>
          <a:prstGeom prst="rect">
            <a:avLst/>
          </a:prstGeom>
          <a:noFill/>
          <a:ln>
            <a:noFill/>
          </a:ln>
        </p:spPr>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10_1">
    <p:spTree>
      <p:nvGrpSpPr>
        <p:cNvPr id="1" name="Shape 66"/>
        <p:cNvGrpSpPr/>
        <p:nvPr/>
      </p:nvGrpSpPr>
      <p:grpSpPr>
        <a:xfrm>
          <a:off x="0" y="0"/>
          <a:ext cx="0" cy="0"/>
          <a:chOff x="0" y="0"/>
          <a:chExt cx="0" cy="0"/>
        </a:xfrm>
      </p:grpSpPr>
      <p:pic>
        <p:nvPicPr>
          <p:cNvPr id="67" name="Google Shape;67;p15" title="techstartup-osc5.jpg"/>
          <p:cNvPicPr preferRelativeResize="0"/>
          <p:nvPr/>
        </p:nvPicPr>
        <p:blipFill rotWithShape="1">
          <a:blip r:embed="rId2"/>
          <a:srcRect/>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68" name="Google Shape;68;p15"/>
          <p:cNvSpPr txBox="1">
            <a:spLocks noGrp="1"/>
          </p:cNvSpPr>
          <p:nvPr>
            <p:ph type="title"/>
          </p:nvPr>
        </p:nvSpPr>
        <p:spPr>
          <a:xfrm>
            <a:off x="762679" y="794675"/>
            <a:ext cx="7618500" cy="6984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4000" b="0">
                <a:latin typeface="Syne SemiBold"/>
                <a:ea typeface="Syne SemiBold"/>
                <a:cs typeface="Syne SemiBold"/>
                <a:sym typeface="Syne SemiBold"/>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69" name="Google Shape;69;p15"/>
          <p:cNvSpPr txBox="1">
            <a:spLocks noGrp="1"/>
          </p:cNvSpPr>
          <p:nvPr>
            <p:ph type="body" idx="1"/>
          </p:nvPr>
        </p:nvSpPr>
        <p:spPr>
          <a:xfrm>
            <a:off x="3185049" y="2398525"/>
            <a:ext cx="5196300" cy="1950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15000"/>
              </a:lnSpc>
              <a:spcBef>
                <a:spcPts val="0"/>
              </a:spcBef>
              <a:spcAft>
                <a:spcPts val="0"/>
              </a:spcAft>
              <a:buSzPts val="1200"/>
              <a:buChar char="○"/>
              <a:defRPr/>
            </a:lvl2pPr>
            <a:lvl3pPr marL="1371600" lvl="2" indent="-304800">
              <a:lnSpc>
                <a:spcPct val="115000"/>
              </a:lnSpc>
              <a:spcBef>
                <a:spcPts val="0"/>
              </a:spcBef>
              <a:spcAft>
                <a:spcPts val="0"/>
              </a:spcAft>
              <a:buSzPts val="1200"/>
              <a:buChar char="■"/>
              <a:defRPr/>
            </a:lvl3pPr>
            <a:lvl4pPr marL="1828800" lvl="3" indent="-304800">
              <a:lnSpc>
                <a:spcPct val="115000"/>
              </a:lnSpc>
              <a:spcBef>
                <a:spcPts val="0"/>
              </a:spcBef>
              <a:spcAft>
                <a:spcPts val="0"/>
              </a:spcAft>
              <a:buSzPts val="1200"/>
              <a:buChar char="●"/>
              <a:defRPr/>
            </a:lvl4pPr>
            <a:lvl5pPr marL="2286000" lvl="4" indent="-304800">
              <a:lnSpc>
                <a:spcPct val="115000"/>
              </a:lnSpc>
              <a:spcBef>
                <a:spcPts val="0"/>
              </a:spcBef>
              <a:spcAft>
                <a:spcPts val="0"/>
              </a:spcAft>
              <a:buSzPts val="1200"/>
              <a:buChar char="○"/>
              <a:defRPr/>
            </a:lvl5pPr>
            <a:lvl6pPr marL="2743200" lvl="5" indent="-304800">
              <a:lnSpc>
                <a:spcPct val="115000"/>
              </a:lnSpc>
              <a:spcBef>
                <a:spcPts val="0"/>
              </a:spcBef>
              <a:spcAft>
                <a:spcPts val="0"/>
              </a:spcAft>
              <a:buSzPts val="1200"/>
              <a:buChar char="■"/>
              <a:defRPr/>
            </a:lvl6pPr>
            <a:lvl7pPr marL="3200400" lvl="6" indent="-304800">
              <a:lnSpc>
                <a:spcPct val="115000"/>
              </a:lnSpc>
              <a:spcBef>
                <a:spcPts val="0"/>
              </a:spcBef>
              <a:spcAft>
                <a:spcPts val="0"/>
              </a:spcAft>
              <a:buSzPts val="1200"/>
              <a:buChar char="●"/>
              <a:defRPr/>
            </a:lvl7pPr>
            <a:lvl8pPr marL="3657600" lvl="7" indent="-304800">
              <a:lnSpc>
                <a:spcPct val="115000"/>
              </a:lnSpc>
              <a:spcBef>
                <a:spcPts val="0"/>
              </a:spcBef>
              <a:spcAft>
                <a:spcPts val="0"/>
              </a:spcAft>
              <a:buSzPts val="1200"/>
              <a:buChar char="○"/>
              <a:defRPr/>
            </a:lvl8pPr>
            <a:lvl9pPr marL="4114800" lvl="8" indent="-304800">
              <a:lnSpc>
                <a:spcPct val="115000"/>
              </a:lnSpc>
              <a:spcBef>
                <a:spcPts val="0"/>
              </a:spcBef>
              <a:spcAft>
                <a:spcPts val="0"/>
              </a:spcAft>
              <a:buSzPts val="1200"/>
              <a:buChar char="■"/>
              <a:defRPr/>
            </a:lvl9pPr>
          </a:lstStyle>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0"/>
        <p:cNvGrpSpPr/>
        <p:nvPr/>
      </p:nvGrpSpPr>
      <p:grpSpPr>
        <a:xfrm>
          <a:off x="0" y="0"/>
          <a:ext cx="0" cy="0"/>
          <a:chOff x="0" y="0"/>
          <a:chExt cx="0" cy="0"/>
        </a:xfrm>
      </p:grpSpPr>
      <p:pic>
        <p:nvPicPr>
          <p:cNvPr id="71" name="Google Shape;71;p16" title="techstartup-osc5.jpg"/>
          <p:cNvPicPr preferRelativeResize="0"/>
          <p:nvPr/>
        </p:nvPicPr>
        <p:blipFill rotWithShape="1">
          <a:blip r:embed="rId2"/>
          <a:srcRect/>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72" name="Google Shape;72;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3" name="Google Shape;73;p16"/>
          <p:cNvSpPr txBox="1">
            <a:spLocks noGrp="1"/>
          </p:cNvSpPr>
          <p:nvPr>
            <p:ph type="subTitle" idx="1"/>
          </p:nvPr>
        </p:nvSpPr>
        <p:spPr>
          <a:xfrm>
            <a:off x="719750" y="3509900"/>
            <a:ext cx="3286800" cy="109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74" name="Google Shape;74;p16"/>
          <p:cNvSpPr txBox="1">
            <a:spLocks noGrp="1"/>
          </p:cNvSpPr>
          <p:nvPr>
            <p:ph type="subTitle" idx="2"/>
          </p:nvPr>
        </p:nvSpPr>
        <p:spPr>
          <a:xfrm>
            <a:off x="5137201" y="3499275"/>
            <a:ext cx="3286800" cy="9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75" name="Google Shape;75;p16"/>
          <p:cNvSpPr txBox="1">
            <a:spLocks noGrp="1"/>
          </p:cNvSpPr>
          <p:nvPr>
            <p:ph type="subTitle" idx="3"/>
          </p:nvPr>
        </p:nvSpPr>
        <p:spPr>
          <a:xfrm>
            <a:off x="5137201" y="1451925"/>
            <a:ext cx="3286800" cy="9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76" name="Google Shape;76;p16"/>
          <p:cNvSpPr txBox="1">
            <a:spLocks noGrp="1"/>
          </p:cNvSpPr>
          <p:nvPr>
            <p:ph type="subTitle" idx="4"/>
          </p:nvPr>
        </p:nvSpPr>
        <p:spPr>
          <a:xfrm>
            <a:off x="719750" y="2708600"/>
            <a:ext cx="32868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77" name="Google Shape;77;p16"/>
          <p:cNvSpPr txBox="1">
            <a:spLocks noGrp="1"/>
          </p:cNvSpPr>
          <p:nvPr>
            <p:ph type="subTitle" idx="5"/>
          </p:nvPr>
        </p:nvSpPr>
        <p:spPr>
          <a:xfrm>
            <a:off x="5137201" y="2697975"/>
            <a:ext cx="32868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78" name="Google Shape;78;p16"/>
          <p:cNvSpPr txBox="1">
            <a:spLocks noGrp="1"/>
          </p:cNvSpPr>
          <p:nvPr>
            <p:ph type="subTitle" idx="6"/>
          </p:nvPr>
        </p:nvSpPr>
        <p:spPr>
          <a:xfrm>
            <a:off x="5137204" y="650625"/>
            <a:ext cx="32868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a:solidFill>
                  <a:schemeClr val="dk1"/>
                </a:solidFill>
                <a:latin typeface="Syne SemiBold"/>
                <a:ea typeface="Syne SemiBold"/>
                <a:cs typeface="Syne SemiBold"/>
                <a:sym typeface="Syne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79"/>
        <p:cNvGrpSpPr/>
        <p:nvPr/>
      </p:nvGrpSpPr>
      <p:grpSpPr>
        <a:xfrm>
          <a:off x="0" y="0"/>
          <a:ext cx="0" cy="0"/>
          <a:chOff x="0" y="0"/>
          <a:chExt cx="0" cy="0"/>
        </a:xfrm>
      </p:grpSpPr>
      <p:pic>
        <p:nvPicPr>
          <p:cNvPr id="80" name="Google Shape;80;p17" title="techstartup-osc6.jpg"/>
          <p:cNvPicPr preferRelativeResize="0"/>
          <p:nvPr/>
        </p:nvPicPr>
        <p:blipFill rotWithShape="1">
          <a:blip r:embed="rId2"/>
          <a:srcRect/>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81" name="Google Shape;8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
        <p:cNvGrpSpPr/>
        <p:nvPr/>
      </p:nvGrpSpPr>
      <p:grpSpPr>
        <a:xfrm>
          <a:off x="0" y="0"/>
          <a:ext cx="0" cy="0"/>
          <a:chOff x="0" y="0"/>
          <a:chExt cx="0" cy="0"/>
        </a:xfrm>
      </p:grpSpPr>
      <p:pic>
        <p:nvPicPr>
          <p:cNvPr id="109" name="Google Shape;109;p22" title="techstartup-osc4.jpg"/>
          <p:cNvPicPr preferRelativeResize="0"/>
          <p:nvPr/>
        </p:nvPicPr>
        <p:blipFill rotWithShape="1">
          <a:blip r:embed="rId2"/>
          <a:srcRect/>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0"/>
        <p:cNvGrpSpPr/>
        <p:nvPr/>
      </p:nvGrpSpPr>
      <p:grpSpPr>
        <a:xfrm>
          <a:off x="0" y="0"/>
          <a:ext cx="0" cy="0"/>
          <a:chOff x="0" y="0"/>
          <a:chExt cx="0" cy="0"/>
        </a:xfrm>
      </p:grpSpPr>
      <p:pic>
        <p:nvPicPr>
          <p:cNvPr id="111" name="Google Shape;111;p23" title="techstartup-osc1.jpg"/>
          <p:cNvPicPr preferRelativeResize="0"/>
          <p:nvPr/>
        </p:nvPicPr>
        <p:blipFill>
          <a:blip r:embed="rId2"/>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2"/>
        <p:cNvGrpSpPr/>
        <p:nvPr/>
      </p:nvGrpSpPr>
      <p:grpSpPr>
        <a:xfrm>
          <a:off x="0" y="0"/>
          <a:ext cx="0" cy="0"/>
          <a:chOff x="0" y="0"/>
          <a:chExt cx="0" cy="0"/>
        </a:xfrm>
      </p:grpSpPr>
      <p:pic>
        <p:nvPicPr>
          <p:cNvPr id="13" name="Google Shape;13;p3" title="techstartup-osc.jpg"/>
          <p:cNvPicPr preferRelativeResize="0"/>
          <p:nvPr/>
        </p:nvPicPr>
        <p:blipFill rotWithShape="1">
          <a:blip r:embed="rId2"/>
          <a:srcRect t="31124" r="31124"/>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14" name="Google Shape;14;p3"/>
          <p:cNvSpPr txBox="1">
            <a:spLocks noGrp="1"/>
          </p:cNvSpPr>
          <p:nvPr>
            <p:ph type="title"/>
          </p:nvPr>
        </p:nvSpPr>
        <p:spPr>
          <a:xfrm>
            <a:off x="713225" y="3585200"/>
            <a:ext cx="7717800" cy="10188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5000" b="0">
                <a:latin typeface="Syne SemiBold"/>
                <a:ea typeface="Syne SemiBold"/>
                <a:cs typeface="Syne SemiBold"/>
                <a:sym typeface="Syne Semi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title" idx="2" hasCustomPrompt="1"/>
          </p:nvPr>
        </p:nvSpPr>
        <p:spPr>
          <a:xfrm>
            <a:off x="713225" y="499725"/>
            <a:ext cx="1267500" cy="684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b="0">
                <a:latin typeface="Syne SemiBold"/>
                <a:ea typeface="Syne SemiBold"/>
                <a:cs typeface="Syne SemiBold"/>
                <a:sym typeface="Syne Semi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pic>
        <p:nvPicPr>
          <p:cNvPr id="21" name="Google Shape;21;p5" title="techstartup-osc4.jpg"/>
          <p:cNvPicPr preferRelativeResize="0"/>
          <p:nvPr/>
        </p:nvPicPr>
        <p:blipFill rotWithShape="1">
          <a:blip r:embed="rId2"/>
          <a:srcRect/>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22" name="Google Shape;22;p5"/>
          <p:cNvSpPr txBox="1">
            <a:spLocks noGrp="1"/>
          </p:cNvSpPr>
          <p:nvPr>
            <p:ph type="title"/>
          </p:nvPr>
        </p:nvSpPr>
        <p:spPr>
          <a:xfrm>
            <a:off x="720000" y="3644300"/>
            <a:ext cx="2955300" cy="959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3" name="Google Shape;23;p5"/>
          <p:cNvSpPr txBox="1">
            <a:spLocks noGrp="1"/>
          </p:cNvSpPr>
          <p:nvPr>
            <p:ph type="subTitle" idx="1"/>
          </p:nvPr>
        </p:nvSpPr>
        <p:spPr>
          <a:xfrm>
            <a:off x="4592700" y="3268312"/>
            <a:ext cx="3838200" cy="12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4" name="Google Shape;24;p5"/>
          <p:cNvSpPr txBox="1">
            <a:spLocks noGrp="1"/>
          </p:cNvSpPr>
          <p:nvPr>
            <p:ph type="subTitle" idx="2"/>
          </p:nvPr>
        </p:nvSpPr>
        <p:spPr>
          <a:xfrm>
            <a:off x="4589325" y="1219088"/>
            <a:ext cx="3838200" cy="12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25" name="Google Shape;25;p5"/>
          <p:cNvSpPr txBox="1">
            <a:spLocks noGrp="1"/>
          </p:cNvSpPr>
          <p:nvPr>
            <p:ph type="subTitle" idx="3"/>
          </p:nvPr>
        </p:nvSpPr>
        <p:spPr>
          <a:xfrm>
            <a:off x="4589325" y="646388"/>
            <a:ext cx="38382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a:solidFill>
                  <a:schemeClr val="dk1"/>
                </a:solidFill>
                <a:latin typeface="Syne Medium"/>
                <a:ea typeface="Syne Medium"/>
                <a:cs typeface="Syne Medium"/>
                <a:sym typeface="Syne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
        <p:nvSpPr>
          <p:cNvPr id="26" name="Google Shape;26;p5"/>
          <p:cNvSpPr txBox="1">
            <a:spLocks noGrp="1"/>
          </p:cNvSpPr>
          <p:nvPr>
            <p:ph type="subTitle" idx="4"/>
          </p:nvPr>
        </p:nvSpPr>
        <p:spPr>
          <a:xfrm>
            <a:off x="4592700" y="2695612"/>
            <a:ext cx="38382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600">
                <a:solidFill>
                  <a:schemeClr val="dk1"/>
                </a:solidFill>
                <a:latin typeface="Syne Medium"/>
                <a:ea typeface="Syne Medium"/>
                <a:cs typeface="Syne Medium"/>
                <a:sym typeface="Syne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7"/>
        <p:cNvGrpSpPr/>
        <p:nvPr/>
      </p:nvGrpSpPr>
      <p:grpSpPr>
        <a:xfrm>
          <a:off x="0" y="0"/>
          <a:ext cx="0" cy="0"/>
          <a:chOff x="0" y="0"/>
          <a:chExt cx="0" cy="0"/>
        </a:xfrm>
      </p:grpSpPr>
      <p:pic>
        <p:nvPicPr>
          <p:cNvPr id="28" name="Google Shape;28;p6" title="techstartup-osc1.jpg"/>
          <p:cNvPicPr preferRelativeResize="0"/>
          <p:nvPr/>
        </p:nvPicPr>
        <p:blipFill>
          <a:blip r:embed="rId2"/>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29" name="Google Shape;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pic>
        <p:nvPicPr>
          <p:cNvPr id="31" name="Google Shape;31;p7" title="techstartup-osc3.jpg"/>
          <p:cNvPicPr preferRelativeResize="0"/>
          <p:nvPr/>
        </p:nvPicPr>
        <p:blipFill rotWithShape="1">
          <a:blip r:embed="rId2"/>
          <a:srcRect/>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32" name="Google Shape;32;p7"/>
          <p:cNvSpPr txBox="1">
            <a:spLocks noGrp="1"/>
          </p:cNvSpPr>
          <p:nvPr>
            <p:ph type="subTitle" idx="1"/>
          </p:nvPr>
        </p:nvSpPr>
        <p:spPr>
          <a:xfrm>
            <a:off x="4928800" y="1475100"/>
            <a:ext cx="3501900" cy="21933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33" name="Google Shape;33;p7"/>
          <p:cNvSpPr txBox="1">
            <a:spLocks noGrp="1"/>
          </p:cNvSpPr>
          <p:nvPr>
            <p:ph type="title"/>
          </p:nvPr>
        </p:nvSpPr>
        <p:spPr>
          <a:xfrm>
            <a:off x="811975" y="539488"/>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4" name="Google Shape;34;p7"/>
          <p:cNvSpPr>
            <a:spLocks noGrp="1"/>
          </p:cNvSpPr>
          <p:nvPr>
            <p:ph type="pic" idx="2"/>
          </p:nvPr>
        </p:nvSpPr>
        <p:spPr>
          <a:xfrm>
            <a:off x="1" y="1476775"/>
            <a:ext cx="4294800" cy="3666600"/>
          </a:xfrm>
          <a:prstGeom prst="rect">
            <a:avLst/>
          </a:prstGeom>
          <a:noFill/>
          <a:ln>
            <a:noFill/>
          </a:ln>
        </p:spPr>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title="techstartup-osc.jpg"/>
          <p:cNvPicPr preferRelativeResize="0"/>
          <p:nvPr/>
        </p:nvPicPr>
        <p:blipFill rotWithShape="1">
          <a:blip r:embed="rId2"/>
          <a:srcRect t="31124" r="31124"/>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37" name="Google Shape;3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title="techstartup-osc.jpg"/>
          <p:cNvPicPr preferRelativeResize="0"/>
          <p:nvPr/>
        </p:nvPicPr>
        <p:blipFill rotWithShape="1">
          <a:blip r:embed="rId2"/>
          <a:srcRect/>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40" name="Google Shape;40;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p:txBody>
      </p:sp>
      <p:sp>
        <p:nvSpPr>
          <p:cNvPr id="41" name="Google Shape;4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600"/>
              <a:buNone/>
              <a:defRPr>
                <a:solidFill>
                  <a:schemeClr val="lt1"/>
                </a:solidFill>
              </a:defRPr>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1pPr>
            <a:lvl2pPr lvl="1"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2pPr>
            <a:lvl3pPr lvl="2"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3pPr>
            <a:lvl4pPr lvl="3"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4pPr>
            <a:lvl5pPr lvl="4"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5pPr>
            <a:lvl6pPr lvl="5"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6pPr>
            <a:lvl7pPr lvl="6"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7pPr>
            <a:lvl8pPr lvl="7"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8pPr>
            <a:lvl9pPr lvl="8"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cover/>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28"/>
          <p:cNvSpPr txBox="1">
            <a:spLocks noGrp="1"/>
          </p:cNvSpPr>
          <p:nvPr>
            <p:ph type="subTitle" idx="1"/>
          </p:nvPr>
        </p:nvSpPr>
        <p:spPr>
          <a:xfrm>
            <a:off x="5389400" y="3946400"/>
            <a:ext cx="3041400" cy="657600"/>
          </a:xfrm>
          <a:prstGeom prst="rect">
            <a:avLst/>
          </a:prstGeom>
        </p:spPr>
        <p:txBody>
          <a:bodyPr spcFirstLastPara="1" wrap="square" lIns="91425" tIns="91425" rIns="91425" bIns="91425" anchor="t" anchorCtr="0">
            <a:noAutofit/>
          </a:bodyPr>
          <a:lstStyle/>
          <a:p>
            <a:pPr marL="0" lvl="0" indent="0"/>
            <a:r>
              <a:rPr lang="en-US" dirty="0"/>
              <a:t> </a:t>
            </a:r>
            <a:endParaRPr dirty="0"/>
          </a:p>
        </p:txBody>
      </p:sp>
      <p:sp>
        <p:nvSpPr>
          <p:cNvPr id="128" name="Google Shape;128;p28"/>
          <p:cNvSpPr txBox="1">
            <a:spLocks noGrp="1"/>
          </p:cNvSpPr>
          <p:nvPr>
            <p:ph type="ctrTitle"/>
          </p:nvPr>
        </p:nvSpPr>
        <p:spPr>
          <a:xfrm>
            <a:off x="78656" y="2118150"/>
            <a:ext cx="9531160" cy="907200"/>
          </a:xfrm>
          <a:prstGeom prst="rect">
            <a:avLst/>
          </a:prstGeom>
        </p:spPr>
        <p:txBody>
          <a:bodyPr spcFirstLastPara="1" wrap="square" lIns="91425" tIns="91425" rIns="91425" bIns="91425" anchor="b" anchorCtr="0">
            <a:noAutofit/>
          </a:bodyPr>
          <a:lstStyle/>
          <a:p>
            <a:pPr fontAlgn="base"/>
            <a:r>
              <a:rPr lang="en-US" b="1" dirty="0">
                <a:latin typeface="Verdana" panose="020B0604030504040204" pitchFamily="34" charset="0"/>
                <a:ea typeface="Verdana" panose="020B0604030504040204" pitchFamily="34" charset="0"/>
              </a:rPr>
              <a:t>WEBSITE BÁN MÁY TÍNH</a:t>
            </a:r>
            <a:endParaRPr lang="en-US" b="1" dirty="0">
              <a:latin typeface="Verdana" panose="020B0604030504040204" pitchFamily="34" charset="0"/>
              <a:ea typeface="Verdana" panose="020B0604030504040204" pitchFamily="34" charset="0"/>
            </a:endParaRPr>
          </a:p>
        </p:txBody>
      </p:sp>
      <p:sp>
        <p:nvSpPr>
          <p:cNvPr id="129" name="Google Shape;129;p28"/>
          <p:cNvSpPr txBox="1"/>
          <p:nvPr/>
        </p:nvSpPr>
        <p:spPr>
          <a:xfrm>
            <a:off x="306325" y="4604000"/>
            <a:ext cx="771977"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dirty="0">
                <a:solidFill>
                  <a:schemeClr val="dk1"/>
                </a:solidFill>
                <a:latin typeface=".VnTime" panose="020B7200000000000000" pitchFamily="34" charset="0"/>
                <a:ea typeface="Syne"/>
                <a:cs typeface="Syne"/>
                <a:sym typeface="Syne"/>
              </a:rPr>
              <a:t>DCT122C3</a:t>
            </a:r>
            <a:endParaRPr sz="1000" dirty="0">
              <a:solidFill>
                <a:schemeClr val="dk1"/>
              </a:solidFill>
              <a:latin typeface=".VnTime" panose="020B7200000000000000" pitchFamily="34" charset="0"/>
              <a:ea typeface="Syne"/>
              <a:cs typeface="Syne"/>
              <a:sym typeface="Syne"/>
            </a:endParaRPr>
          </a:p>
        </p:txBody>
      </p:sp>
      <p:cxnSp>
        <p:nvCxnSpPr>
          <p:cNvPr id="130" name="Google Shape;130;p28"/>
          <p:cNvCxnSpPr/>
          <p:nvPr/>
        </p:nvCxnSpPr>
        <p:spPr>
          <a:xfrm>
            <a:off x="948906" y="4800200"/>
            <a:ext cx="8727294"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34"/>
          <p:cNvSpPr txBox="1">
            <a:spLocks noGrp="1"/>
          </p:cNvSpPr>
          <p:nvPr>
            <p:ph type="title"/>
          </p:nvPr>
        </p:nvSpPr>
        <p:spPr>
          <a:xfrm>
            <a:off x="0" y="0"/>
            <a:ext cx="2955300" cy="9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Verdana" panose="020B0604030504040204" pitchFamily="34" charset="0"/>
                <a:ea typeface="Verdana" panose="020B0604030504040204" pitchFamily="34" charset="0"/>
              </a:rPr>
              <a:t>3. USE CASE</a:t>
            </a:r>
            <a:endParaRPr b="1" dirty="0">
              <a:latin typeface="Verdana" panose="020B0604030504040204" pitchFamily="34" charset="0"/>
              <a:ea typeface="Verdana" panose="020B0604030504040204" pitchFamily="34" charset="0"/>
            </a:endParaRPr>
          </a:p>
        </p:txBody>
      </p:sp>
      <p:sp>
        <p:nvSpPr>
          <p:cNvPr id="11" name="TextBox 10"/>
          <p:cNvSpPr txBox="1"/>
          <p:nvPr/>
        </p:nvSpPr>
        <p:spPr>
          <a:xfrm>
            <a:off x="-765472" y="764760"/>
            <a:ext cx="4636698" cy="338554"/>
          </a:xfrm>
          <a:prstGeom prst="rect">
            <a:avLst/>
          </a:prstGeom>
          <a:noFill/>
        </p:spPr>
        <p:txBody>
          <a:bodyPr wrap="square">
            <a:spAutoFit/>
          </a:bodyPr>
          <a:lstStyle/>
          <a:p>
            <a:pPr algn="ctr" rtl="0">
              <a:buNone/>
            </a:pPr>
            <a:r>
              <a:rPr lang="en-US" sz="1600" b="1" i="0" u="none" strike="noStrike" dirty="0">
                <a:solidFill>
                  <a:schemeClr val="tx1"/>
                </a:solidFill>
                <a:effectLst/>
                <a:latin typeface="Times New Roman" panose="02020603050405020304" pitchFamily="18" charset="0"/>
              </a:rPr>
              <a:t>Use Case: Danh </a:t>
            </a:r>
            <a:r>
              <a:rPr lang="en-US" sz="1600" b="1" i="0" u="none" strike="noStrike" dirty="0" err="1">
                <a:solidFill>
                  <a:schemeClr val="tx1"/>
                </a:solidFill>
                <a:effectLst/>
                <a:latin typeface="Times New Roman" panose="02020603050405020304" pitchFamily="18" charset="0"/>
              </a:rPr>
              <a:t>mục</a:t>
            </a:r>
            <a:r>
              <a:rPr lang="en-US" sz="1600" b="1" i="0" u="none" strike="noStrike" dirty="0">
                <a:solidFill>
                  <a:schemeClr val="tx1"/>
                </a:solidFill>
                <a:effectLst/>
                <a:latin typeface="Times New Roman" panose="02020603050405020304" pitchFamily="18" charset="0"/>
              </a:rPr>
              <a:t> </a:t>
            </a:r>
            <a:r>
              <a:rPr lang="en-US" sz="1600" b="1" i="0" u="none" strike="noStrike" dirty="0" err="1">
                <a:solidFill>
                  <a:schemeClr val="tx1"/>
                </a:solidFill>
                <a:effectLst/>
                <a:latin typeface="Times New Roman" panose="02020603050405020304" pitchFamily="18" charset="0"/>
              </a:rPr>
              <a:t>sản</a:t>
            </a:r>
            <a:r>
              <a:rPr lang="en-US" sz="1600" b="1" i="0" u="none" strike="noStrike" dirty="0">
                <a:solidFill>
                  <a:schemeClr val="tx1"/>
                </a:solidFill>
                <a:effectLst/>
                <a:latin typeface="Times New Roman" panose="02020603050405020304" pitchFamily="18" charset="0"/>
              </a:rPr>
              <a:t> </a:t>
            </a:r>
            <a:r>
              <a:rPr lang="en-US" sz="1600" b="1" i="0" u="none" strike="noStrike" dirty="0" err="1">
                <a:solidFill>
                  <a:schemeClr val="tx1"/>
                </a:solidFill>
                <a:effectLst/>
                <a:latin typeface="Times New Roman" panose="02020603050405020304" pitchFamily="18" charset="0"/>
              </a:rPr>
              <a:t>phẩm</a:t>
            </a:r>
            <a:endParaRPr lang="en-US" sz="1600" b="1" dirty="0">
              <a:solidFill>
                <a:schemeClr val="tx1"/>
              </a:solidFill>
              <a:effectLst/>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424" y="1099099"/>
            <a:ext cx="2924234" cy="344916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488265" y="4318025"/>
            <a:ext cx="2342264" cy="400110"/>
          </a:xfrm>
          <a:prstGeom prst="rect">
            <a:avLst/>
          </a:prstGeom>
          <a:noFill/>
        </p:spPr>
        <p:txBody>
          <a:bodyPr wrap="square">
            <a:spAutoFit/>
          </a:bodyPr>
          <a:lstStyle/>
          <a:p>
            <a:r>
              <a:rPr lang="en-US" sz="2000" b="1" i="0" u="none" strike="noStrike" dirty="0">
                <a:solidFill>
                  <a:schemeClr val="tx1"/>
                </a:solidFill>
                <a:effectLst/>
                <a:latin typeface="Times New Roman" panose="02020603050405020304" pitchFamily="18" charset="0"/>
              </a:rPr>
              <a:t>Use Case: </a:t>
            </a:r>
            <a:r>
              <a:rPr lang="en-US" sz="2000" b="1" i="0" u="none" strike="noStrike" dirty="0" err="1">
                <a:solidFill>
                  <a:schemeClr val="tx1"/>
                </a:solidFill>
                <a:effectLst/>
                <a:latin typeface="Times New Roman" panose="02020603050405020304" pitchFamily="18" charset="0"/>
              </a:rPr>
              <a:t>Giỏ</a:t>
            </a:r>
            <a:r>
              <a:rPr lang="en-US" sz="2000" b="1" i="0" u="none" strike="noStrike" dirty="0">
                <a:solidFill>
                  <a:schemeClr val="tx1"/>
                </a:solidFill>
                <a:effectLst/>
                <a:latin typeface="Times New Roman" panose="02020603050405020304" pitchFamily="18" charset="0"/>
              </a:rPr>
              <a:t> </a:t>
            </a:r>
            <a:r>
              <a:rPr lang="en-US" sz="2000" b="1" i="0" u="none" strike="noStrike" dirty="0" err="1">
                <a:solidFill>
                  <a:schemeClr val="tx1"/>
                </a:solidFill>
                <a:effectLst/>
                <a:latin typeface="Times New Roman" panose="02020603050405020304" pitchFamily="18" charset="0"/>
              </a:rPr>
              <a:t>hàng</a:t>
            </a:r>
            <a:endParaRPr lang="en-US" sz="2000" dirty="0">
              <a:solidFill>
                <a:schemeClr val="tx1"/>
              </a:solidFill>
            </a:endParaRPr>
          </a:p>
        </p:txBody>
      </p:sp>
      <p:pic>
        <p:nvPicPr>
          <p:cNvPr id="308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699" y="513853"/>
            <a:ext cx="3062003" cy="371589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5174456" y="764759"/>
            <a:ext cx="4951562" cy="338554"/>
          </a:xfrm>
          <a:prstGeom prst="rect">
            <a:avLst/>
          </a:prstGeom>
          <a:noFill/>
        </p:spPr>
        <p:txBody>
          <a:bodyPr wrap="square">
            <a:spAutoFit/>
          </a:bodyPr>
          <a:lstStyle/>
          <a:p>
            <a:pPr algn="ctr" rtl="0">
              <a:buNone/>
            </a:pPr>
            <a:r>
              <a:rPr lang="en-US" sz="1600" b="1" i="0" u="none" strike="noStrike" dirty="0">
                <a:solidFill>
                  <a:schemeClr val="tx1"/>
                </a:solidFill>
                <a:effectLst/>
                <a:latin typeface="Times New Roman" panose="02020603050405020304" pitchFamily="18" charset="0"/>
              </a:rPr>
              <a:t>Use Case Quy </a:t>
            </a:r>
            <a:r>
              <a:rPr lang="en-US" sz="1600" b="1" i="0" u="none" strike="noStrike" dirty="0" err="1">
                <a:solidFill>
                  <a:schemeClr val="tx1"/>
                </a:solidFill>
                <a:effectLst/>
                <a:latin typeface="Times New Roman" panose="02020603050405020304" pitchFamily="18" charset="0"/>
              </a:rPr>
              <a:t>trình</a:t>
            </a:r>
            <a:r>
              <a:rPr lang="en-US" sz="1600" b="1" i="0" u="none" strike="noStrike" dirty="0">
                <a:solidFill>
                  <a:schemeClr val="tx1"/>
                </a:solidFill>
                <a:effectLst/>
                <a:latin typeface="Times New Roman" panose="02020603050405020304" pitchFamily="18" charset="0"/>
              </a:rPr>
              <a:t> </a:t>
            </a:r>
            <a:r>
              <a:rPr lang="en-US" sz="1600" b="1" i="0" u="none" strike="noStrike" dirty="0" err="1">
                <a:solidFill>
                  <a:schemeClr val="tx1"/>
                </a:solidFill>
                <a:effectLst/>
                <a:latin typeface="Times New Roman" panose="02020603050405020304" pitchFamily="18" charset="0"/>
              </a:rPr>
              <a:t>thanh</a:t>
            </a:r>
            <a:r>
              <a:rPr lang="en-US" sz="1600" b="1" i="0" u="none" strike="noStrike" dirty="0">
                <a:solidFill>
                  <a:schemeClr val="tx1"/>
                </a:solidFill>
                <a:effectLst/>
                <a:latin typeface="Times New Roman" panose="02020603050405020304" pitchFamily="18" charset="0"/>
              </a:rPr>
              <a:t> </a:t>
            </a:r>
            <a:r>
              <a:rPr lang="en-US" sz="1600" b="1" i="0" u="none" strike="noStrike" dirty="0" err="1">
                <a:solidFill>
                  <a:schemeClr val="tx1"/>
                </a:solidFill>
                <a:effectLst/>
                <a:latin typeface="Times New Roman" panose="02020603050405020304" pitchFamily="18" charset="0"/>
              </a:rPr>
              <a:t>toán</a:t>
            </a:r>
            <a:endParaRPr lang="en-US" sz="1600" b="1" dirty="0">
              <a:solidFill>
                <a:schemeClr val="tx1"/>
              </a:solidFill>
              <a:effectLst/>
            </a:endParaRPr>
          </a:p>
        </p:txBody>
      </p:sp>
      <p:pic>
        <p:nvPicPr>
          <p:cNvPr id="308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743" y="1175349"/>
            <a:ext cx="2752833" cy="33062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34"/>
          <p:cNvSpPr txBox="1">
            <a:spLocks noGrp="1"/>
          </p:cNvSpPr>
          <p:nvPr>
            <p:ph type="title"/>
          </p:nvPr>
        </p:nvSpPr>
        <p:spPr>
          <a:xfrm>
            <a:off x="0" y="0"/>
            <a:ext cx="2955300" cy="9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latin typeface="Verdana" panose="020B0604030504040204" pitchFamily="34" charset="0"/>
                <a:ea typeface="Verdana" panose="020B0604030504040204" pitchFamily="34" charset="0"/>
              </a:rPr>
              <a:t>3. USE CASE</a:t>
            </a:r>
            <a:endParaRPr b="1" dirty="0">
              <a:latin typeface="Verdana" panose="020B0604030504040204" pitchFamily="34" charset="0"/>
              <a:ea typeface="Verdana" panose="020B0604030504040204" pitchFamily="34" charset="0"/>
            </a:endParaRPr>
          </a:p>
        </p:txBody>
      </p:sp>
      <p:sp>
        <p:nvSpPr>
          <p:cNvPr id="11" name="TextBox 10"/>
          <p:cNvSpPr txBox="1"/>
          <p:nvPr/>
        </p:nvSpPr>
        <p:spPr>
          <a:xfrm>
            <a:off x="-737188" y="1097425"/>
            <a:ext cx="4636698" cy="307777"/>
          </a:xfrm>
          <a:prstGeom prst="rect">
            <a:avLst/>
          </a:prstGeom>
          <a:noFill/>
        </p:spPr>
        <p:txBody>
          <a:bodyPr wrap="square">
            <a:spAutoFit/>
          </a:bodyPr>
          <a:lstStyle/>
          <a:p>
            <a:pPr algn="ctr" rtl="0">
              <a:buNone/>
            </a:pPr>
            <a:r>
              <a:rPr lang="en-US" b="1" i="0" u="none" strike="noStrike" dirty="0">
                <a:solidFill>
                  <a:schemeClr val="tx1"/>
                </a:solidFill>
                <a:effectLst/>
                <a:latin typeface="Times New Roman" panose="02020603050405020304" pitchFamily="18" charset="0"/>
              </a:rPr>
              <a:t>Use Case: Kho </a:t>
            </a:r>
            <a:r>
              <a:rPr lang="en-US" b="1" i="0" u="none" strike="noStrike" dirty="0" err="1">
                <a:solidFill>
                  <a:schemeClr val="tx1"/>
                </a:solidFill>
                <a:effectLst/>
                <a:latin typeface="Times New Roman" panose="02020603050405020304" pitchFamily="18" charset="0"/>
              </a:rPr>
              <a:t>hàng</a:t>
            </a:r>
            <a:endParaRPr lang="en-US" b="1" i="0" u="none" strike="noStrike" dirty="0">
              <a:solidFill>
                <a:schemeClr val="tx1"/>
              </a:solidFill>
              <a:effectLst/>
              <a:latin typeface="Times New Roman" panose="02020603050405020304" pitchFamily="18" charset="0"/>
            </a:endParaRPr>
          </a:p>
        </p:txBody>
      </p:sp>
      <p:sp>
        <p:nvSpPr>
          <p:cNvPr id="15" name="TextBox 14"/>
          <p:cNvSpPr txBox="1"/>
          <p:nvPr/>
        </p:nvSpPr>
        <p:spPr>
          <a:xfrm>
            <a:off x="3607902" y="325793"/>
            <a:ext cx="2342264" cy="307777"/>
          </a:xfrm>
          <a:prstGeom prst="rect">
            <a:avLst/>
          </a:prstGeom>
          <a:noFill/>
        </p:spPr>
        <p:txBody>
          <a:bodyPr wrap="square">
            <a:spAutoFit/>
          </a:bodyPr>
          <a:lstStyle/>
          <a:p>
            <a:r>
              <a:rPr lang="en-US" b="1" i="0" u="none" strike="noStrike" dirty="0">
                <a:solidFill>
                  <a:schemeClr val="tx1"/>
                </a:solidFill>
                <a:effectLst/>
                <a:latin typeface="Times New Roman" panose="02020603050405020304" pitchFamily="18" charset="0"/>
              </a:rPr>
              <a:t>Use Case: </a:t>
            </a:r>
            <a:r>
              <a:rPr lang="en-US" b="1" i="0" u="none" strike="noStrike" dirty="0" err="1">
                <a:solidFill>
                  <a:schemeClr val="tx1"/>
                </a:solidFill>
                <a:effectLst/>
                <a:latin typeface="Times New Roman" panose="02020603050405020304" pitchFamily="18" charset="0"/>
              </a:rPr>
              <a:t>Đánh</a:t>
            </a:r>
            <a:r>
              <a:rPr lang="en-US" b="1" i="0" u="none" strike="noStrike" dirty="0">
                <a:solidFill>
                  <a:schemeClr val="tx1"/>
                </a:solidFill>
                <a:effectLst/>
                <a:latin typeface="Times New Roman" panose="02020603050405020304" pitchFamily="18" charset="0"/>
              </a:rPr>
              <a:t> </a:t>
            </a:r>
            <a:r>
              <a:rPr lang="en-US" b="1" i="0" u="none" strike="noStrike" dirty="0" err="1">
                <a:solidFill>
                  <a:schemeClr val="tx1"/>
                </a:solidFill>
                <a:effectLst/>
                <a:latin typeface="Times New Roman" panose="02020603050405020304" pitchFamily="18" charset="0"/>
              </a:rPr>
              <a:t>giá</a:t>
            </a:r>
            <a:endParaRPr lang="en-US" b="1" i="0" u="none" strike="noStrike" dirty="0">
              <a:solidFill>
                <a:schemeClr val="tx1"/>
              </a:solidFill>
              <a:effectLst/>
              <a:latin typeface="Times New Roman" panose="02020603050405020304" pitchFamily="18"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8659" y="702433"/>
            <a:ext cx="2579298" cy="186931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726" y="1439550"/>
            <a:ext cx="2510871" cy="274838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78319" y="1131773"/>
            <a:ext cx="2510871" cy="307777"/>
          </a:xfrm>
          <a:prstGeom prst="rect">
            <a:avLst/>
          </a:prstGeom>
          <a:noFill/>
        </p:spPr>
        <p:txBody>
          <a:bodyPr wrap="square">
            <a:spAutoFit/>
          </a:bodyPr>
          <a:lstStyle/>
          <a:p>
            <a:r>
              <a:rPr lang="en-US" b="1" i="0" u="none" strike="noStrike" dirty="0">
                <a:solidFill>
                  <a:schemeClr val="tx1"/>
                </a:solidFill>
                <a:effectLst/>
                <a:latin typeface="Times New Roman" panose="02020603050405020304" pitchFamily="18" charset="0"/>
              </a:rPr>
              <a:t>Use Case: </a:t>
            </a:r>
            <a:r>
              <a:rPr lang="en-US" b="1" i="0" u="none" strike="noStrike" dirty="0" err="1">
                <a:solidFill>
                  <a:schemeClr val="tx1"/>
                </a:solidFill>
                <a:effectLst/>
                <a:latin typeface="Times New Roman" panose="02020603050405020304" pitchFamily="18" charset="0"/>
              </a:rPr>
              <a:t>Kiểm</a:t>
            </a:r>
            <a:r>
              <a:rPr lang="en-US" b="1" i="0" u="none" strike="noStrike" dirty="0">
                <a:solidFill>
                  <a:schemeClr val="tx1"/>
                </a:solidFill>
                <a:effectLst/>
                <a:latin typeface="Times New Roman" panose="02020603050405020304" pitchFamily="18" charset="0"/>
              </a:rPr>
              <a:t> </a:t>
            </a:r>
            <a:r>
              <a:rPr lang="en-US" b="1" i="0" u="none" strike="noStrike" dirty="0" err="1">
                <a:solidFill>
                  <a:schemeClr val="tx1"/>
                </a:solidFill>
                <a:effectLst/>
                <a:latin typeface="Times New Roman" panose="02020603050405020304" pitchFamily="18" charset="0"/>
              </a:rPr>
              <a:t>soát</a:t>
            </a:r>
            <a:r>
              <a:rPr lang="en-US" b="1" i="0" u="none" strike="noStrike" dirty="0">
                <a:solidFill>
                  <a:schemeClr val="tx1"/>
                </a:solidFill>
                <a:effectLst/>
                <a:latin typeface="Times New Roman" panose="02020603050405020304" pitchFamily="18" charset="0"/>
              </a:rPr>
              <a:t> </a:t>
            </a:r>
            <a:r>
              <a:rPr lang="en-US" b="1" i="0" u="none" strike="noStrike" dirty="0" err="1">
                <a:solidFill>
                  <a:schemeClr val="tx1"/>
                </a:solidFill>
                <a:effectLst/>
                <a:latin typeface="Times New Roman" panose="02020603050405020304" pitchFamily="18" charset="0"/>
              </a:rPr>
              <a:t>truy</a:t>
            </a:r>
            <a:r>
              <a:rPr lang="en-US" b="1" i="0" u="none" strike="noStrike" dirty="0">
                <a:solidFill>
                  <a:schemeClr val="tx1"/>
                </a:solidFill>
                <a:effectLst/>
                <a:latin typeface="Times New Roman" panose="02020603050405020304" pitchFamily="18" charset="0"/>
              </a:rPr>
              <a:t> </a:t>
            </a:r>
            <a:r>
              <a:rPr lang="en-US" b="1" i="0" u="none" strike="noStrike" dirty="0" err="1">
                <a:solidFill>
                  <a:schemeClr val="tx1"/>
                </a:solidFill>
                <a:effectLst/>
                <a:latin typeface="Times New Roman" panose="02020603050405020304" pitchFamily="18" charset="0"/>
              </a:rPr>
              <a:t>cập</a:t>
            </a:r>
            <a:endParaRPr lang="en-US" b="1" i="0" u="none" strike="noStrike" dirty="0">
              <a:solidFill>
                <a:schemeClr val="tx1"/>
              </a:solidFill>
              <a:effectLst/>
              <a:latin typeface="Times New Roman" panose="02020603050405020304" pitchFamily="18" charset="0"/>
            </a:endParaRPr>
          </a:p>
        </p:txBody>
      </p:sp>
      <p:pic>
        <p:nvPicPr>
          <p:cNvPr id="4" name="Picture 3"/>
          <p:cNvPicPr>
            <a:picLocks noChangeAspect="1"/>
          </p:cNvPicPr>
          <p:nvPr/>
        </p:nvPicPr>
        <p:blipFill>
          <a:blip r:embed="rId3"/>
          <a:srcRect l="32638" t="26639" r="32169" b="15640"/>
          <a:stretch>
            <a:fillRect/>
          </a:stretch>
        </p:blipFill>
        <p:spPr>
          <a:xfrm>
            <a:off x="6035135" y="1461764"/>
            <a:ext cx="2797240" cy="2425421"/>
          </a:xfrm>
          <a:prstGeom prst="rect">
            <a:avLst/>
          </a:prstGeom>
        </p:spPr>
      </p:pic>
      <p:pic>
        <p:nvPicPr>
          <p:cNvPr id="6" name="Picture 5"/>
          <p:cNvPicPr>
            <a:picLocks noChangeAspect="1"/>
          </p:cNvPicPr>
          <p:nvPr/>
        </p:nvPicPr>
        <p:blipFill>
          <a:blip r:embed="rId4"/>
          <a:srcRect l="25566" t="26639" r="25283" b="15640"/>
          <a:stretch>
            <a:fillRect/>
          </a:stretch>
        </p:blipFill>
        <p:spPr>
          <a:xfrm>
            <a:off x="3114389" y="2674475"/>
            <a:ext cx="2733307" cy="1805567"/>
          </a:xfrm>
          <a:prstGeom prst="rect">
            <a:avLst/>
          </a:prstGeom>
        </p:spPr>
      </p:pic>
      <p:sp>
        <p:nvSpPr>
          <p:cNvPr id="7" name="TextBox 6"/>
          <p:cNvSpPr txBox="1"/>
          <p:nvPr/>
        </p:nvSpPr>
        <p:spPr>
          <a:xfrm>
            <a:off x="3607902" y="4480042"/>
            <a:ext cx="2342264" cy="307777"/>
          </a:xfrm>
          <a:prstGeom prst="rect">
            <a:avLst/>
          </a:prstGeom>
          <a:noFill/>
        </p:spPr>
        <p:txBody>
          <a:bodyPr wrap="square">
            <a:spAutoFit/>
          </a:bodyPr>
          <a:lstStyle/>
          <a:p>
            <a:r>
              <a:rPr lang="en-US" b="1" i="0" u="none" strike="noStrike" dirty="0">
                <a:solidFill>
                  <a:schemeClr val="tx1"/>
                </a:solidFill>
                <a:effectLst/>
                <a:latin typeface="Times New Roman" panose="02020603050405020304" pitchFamily="18" charset="0"/>
              </a:rPr>
              <a:t>Use Case: </a:t>
            </a:r>
            <a:r>
              <a:rPr lang="en-US" b="1" i="0" u="none" strike="noStrike" dirty="0" err="1">
                <a:solidFill>
                  <a:schemeClr val="tx1"/>
                </a:solidFill>
                <a:effectLst/>
                <a:latin typeface="Times New Roman" panose="02020603050405020304" pitchFamily="18" charset="0"/>
              </a:rPr>
              <a:t>Đ</a:t>
            </a:r>
            <a:r>
              <a:rPr lang="en-US" b="1" dirty="0" err="1">
                <a:solidFill>
                  <a:schemeClr val="tx1"/>
                </a:solidFill>
                <a:latin typeface="Times New Roman" panose="02020603050405020304" pitchFamily="18" charset="0"/>
              </a:rPr>
              <a:t>ơn</a:t>
            </a:r>
            <a:r>
              <a:rPr lang="en-US" b="1" dirty="0">
                <a:solidFill>
                  <a:schemeClr val="tx1"/>
                </a:solidFill>
                <a:latin typeface="Times New Roman" panose="02020603050405020304" pitchFamily="18" charset="0"/>
              </a:rPr>
              <a:t> </a:t>
            </a:r>
            <a:r>
              <a:rPr lang="en-US" b="1" dirty="0" err="1">
                <a:solidFill>
                  <a:schemeClr val="tx1"/>
                </a:solidFill>
                <a:latin typeface="Times New Roman" panose="02020603050405020304" pitchFamily="18" charset="0"/>
              </a:rPr>
              <a:t>hàng</a:t>
            </a:r>
            <a:endParaRPr lang="en-US" b="1" i="0" u="none" strike="noStrike" dirty="0">
              <a:solidFill>
                <a:schemeClr val="tx1"/>
              </a:solidFill>
              <a:effectLst/>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1668379" y="2062350"/>
            <a:ext cx="5807242" cy="101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6000" b="1" dirty="0">
                <a:latin typeface="Verdana" panose="020B0604030504040204" pitchFamily="34" charset="0"/>
                <a:ea typeface="Verdana" panose="020B0604030504040204" pitchFamily="34" charset="0"/>
              </a:rPr>
              <a:t>USER STORY</a:t>
            </a:r>
            <a:endParaRPr sz="6000" b="1" dirty="0">
              <a:latin typeface="Verdana" panose="020B0604030504040204" pitchFamily="34" charset="0"/>
              <a:ea typeface="Verdana" panose="020B0604030504040204" pitchFamily="34" charset="0"/>
            </a:endParaRPr>
          </a:p>
        </p:txBody>
      </p:sp>
      <p:sp>
        <p:nvSpPr>
          <p:cNvPr id="165" name="Google Shape;165;p32"/>
          <p:cNvSpPr txBox="1">
            <a:spLocks noGrp="1"/>
          </p:cNvSpPr>
          <p:nvPr>
            <p:ph type="title" idx="2"/>
          </p:nvPr>
        </p:nvSpPr>
        <p:spPr>
          <a:xfrm>
            <a:off x="713225" y="499725"/>
            <a:ext cx="1267500" cy="68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04</a:t>
            </a:r>
            <a:endParaRPr dirty="0"/>
          </a:p>
        </p:txBody>
      </p:sp>
      <p:sp>
        <p:nvSpPr>
          <p:cNvPr id="166" name="Google Shape;166;p32"/>
          <p:cNvSpPr txBox="1"/>
          <p:nvPr/>
        </p:nvSpPr>
        <p:spPr>
          <a:xfrm>
            <a:off x="306325" y="4604000"/>
            <a:ext cx="1124400" cy="392400"/>
          </a:xfrm>
          <a:prstGeom prst="rect">
            <a:avLst/>
          </a:prstGeom>
          <a:noFill/>
          <a:ln>
            <a:noFill/>
          </a:ln>
        </p:spPr>
        <p:txBody>
          <a:bodyPr spcFirstLastPara="1" wrap="square" lIns="91425" tIns="91425" rIns="91425" bIns="91425" anchor="ctr" anchorCtr="0">
            <a:noAutofit/>
          </a:bodyPr>
          <a:lstStyle/>
          <a:p>
            <a:pPr lvl="0"/>
            <a:r>
              <a:rPr lang="en-US" sz="1000" dirty="0">
                <a:solidFill>
                  <a:schemeClr val="dk1"/>
                </a:solidFill>
                <a:latin typeface=".VnTime" panose="020B7200000000000000" pitchFamily="34" charset="0"/>
                <a:ea typeface="Syne"/>
                <a:cs typeface="Syne"/>
                <a:sym typeface="Syne"/>
              </a:rPr>
              <a:t>DCT122C3</a:t>
            </a:r>
            <a:endParaRPr lang="en-US" sz="1000" dirty="0">
              <a:solidFill>
                <a:schemeClr val="dk1"/>
              </a:solidFill>
              <a:latin typeface="Syne"/>
              <a:ea typeface="Syne"/>
              <a:cs typeface="Syne"/>
              <a:sym typeface="Syne"/>
            </a:endParaRPr>
          </a:p>
        </p:txBody>
      </p:sp>
      <p:cxnSp>
        <p:nvCxnSpPr>
          <p:cNvPr id="167" name="Google Shape;167;p32"/>
          <p:cNvCxnSpPr/>
          <p:nvPr/>
        </p:nvCxnSpPr>
        <p:spPr>
          <a:xfrm>
            <a:off x="992038" y="4800200"/>
            <a:ext cx="8684162"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12079" y="10315"/>
            <a:ext cx="31342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Verdana" panose="020B0604030504040204" pitchFamily="34" charset="0"/>
                <a:ea typeface="Verdana" panose="020B0604030504040204" pitchFamily="34" charset="0"/>
              </a:rPr>
              <a:t>4. USER STORY</a:t>
            </a:r>
            <a:endParaRPr dirty="0">
              <a:latin typeface="Verdana" panose="020B0604030504040204" pitchFamily="34" charset="0"/>
              <a:ea typeface="Verdana" panose="020B0604030504040204" pitchFamily="34" charset="0"/>
            </a:endParaRPr>
          </a:p>
        </p:txBody>
      </p:sp>
      <p:sp>
        <p:nvSpPr>
          <p:cNvPr id="12" name="Rectangle: Rounded Corners 11"/>
          <p:cNvSpPr/>
          <p:nvPr/>
        </p:nvSpPr>
        <p:spPr>
          <a:xfrm>
            <a:off x="96040" y="583015"/>
            <a:ext cx="8951920" cy="4394002"/>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Google Shape;190;p35"/>
          <p:cNvSpPr txBox="1">
            <a:spLocks noGrp="1"/>
          </p:cNvSpPr>
          <p:nvPr>
            <p:ph type="subTitle" idx="1"/>
          </p:nvPr>
        </p:nvSpPr>
        <p:spPr>
          <a:xfrm>
            <a:off x="469348" y="684379"/>
            <a:ext cx="8440596" cy="3953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t>1. Danh mục sản phẩm (Product Catalog)</a:t>
            </a:r>
            <a:endParaRPr lang="vi-VN" b="1" dirty="0"/>
          </a:p>
          <a:p>
            <a:pPr marL="0" lvl="0" indent="0" algn="l" rtl="0">
              <a:spcBef>
                <a:spcPts val="0"/>
              </a:spcBef>
              <a:spcAft>
                <a:spcPts val="0"/>
              </a:spcAft>
              <a:buNone/>
            </a:pPr>
            <a:r>
              <a:rPr lang="vi-VN" sz="1050" dirty="0"/>
              <a:t>●Là một Người mua, tôi muốn xem danh sách sản phẩm với chức năng lọc và sắp xếp trên trang chủ (theo tên, ảnh, mô tả ngắn, đánh giá, và cờ “sản phẩm nổi bật”) để dễ dàng tìm được laptop tôi cần.</a:t>
            </a:r>
            <a:endParaRPr lang="vi-VN" sz="1050" dirty="0"/>
          </a:p>
          <a:p>
            <a:pPr marL="0" lvl="0" indent="0" algn="l" rtl="0">
              <a:spcBef>
                <a:spcPts val="0"/>
              </a:spcBef>
              <a:spcAft>
                <a:spcPts val="0"/>
              </a:spcAft>
              <a:buNone/>
            </a:pPr>
            <a:r>
              <a:rPr lang="vi-VN" sz="1050" dirty="0"/>
              <a:t>●Khi tôi lọc theo giá hoặc tên, danh sách sản phẩm phải thu hẹp lại đúng theo điều kiện.</a:t>
            </a:r>
            <a:endParaRPr lang="vi-VN" sz="1050" dirty="0"/>
          </a:p>
          <a:p>
            <a:pPr marL="0" lvl="0" indent="0" algn="l" rtl="0">
              <a:spcBef>
                <a:spcPts val="0"/>
              </a:spcBef>
              <a:spcAft>
                <a:spcPts val="0"/>
              </a:spcAft>
              <a:buNone/>
            </a:pPr>
            <a:r>
              <a:rPr lang="vi-VN" sz="1050" dirty="0"/>
              <a:t>●Khi tôi sắp xếp tăng dần/giảm dần theo giá hoặc tên, danh sách sản phẩm phải thay đổi đúng thứ tự.</a:t>
            </a:r>
            <a:endParaRPr lang="vi-VN" sz="1050" dirty="0"/>
          </a:p>
          <a:p>
            <a:pPr marL="0" lvl="0" indent="0" algn="l" rtl="0">
              <a:spcBef>
                <a:spcPts val="0"/>
              </a:spcBef>
              <a:spcAft>
                <a:spcPts val="0"/>
              </a:spcAft>
              <a:buNone/>
            </a:pPr>
            <a:r>
              <a:rPr lang="vi-VN" sz="1050" dirty="0"/>
              <a:t>●Khi tôi vừa lọc vừa sắp xếp, danh sách sản phẩm phải áp dụng đồng thời cả hai điều kiện.</a:t>
            </a:r>
            <a:endParaRPr lang="vi-VN" sz="1050" dirty="0"/>
          </a:p>
          <a:p>
            <a:pPr marL="0" lvl="0" indent="0" algn="l" rtl="0">
              <a:spcBef>
                <a:spcPts val="0"/>
              </a:spcBef>
              <a:spcAft>
                <a:spcPts val="0"/>
              </a:spcAft>
              <a:buNone/>
            </a:pPr>
            <a:r>
              <a:rPr lang="vi-VN" sz="1050" dirty="0"/>
              <a:t>●Là một Người mua, tôi muốn xem chi tiết sản phẩm gồm: tên, mô tả, số lượng tồn kho, thông tin kho (địa chỉ/lưu trữ), cờ sản phẩm nổi bật, và đánh giá để có đủ thông tin trước khi mua.</a:t>
            </a:r>
            <a:endParaRPr lang="vi-VN" sz="1050" dirty="0"/>
          </a:p>
          <a:p>
            <a:pPr marL="0" lvl="0" indent="0" algn="l" rtl="0">
              <a:spcBef>
                <a:spcPts val="0"/>
              </a:spcBef>
              <a:spcAft>
                <a:spcPts val="0"/>
              </a:spcAft>
              <a:buNone/>
            </a:pPr>
            <a:r>
              <a:rPr lang="vi-VN" sz="1050" dirty="0"/>
              <a:t>●Là một Quản trị viên, tôi muốn quản lý sản phẩm (thêm, xem, sửa, xóa) và gán sản phẩm đó vào một kho tồn tại để đảm bảo dữ liệu chính xác.</a:t>
            </a:r>
            <a:endParaRPr lang="vi-VN" sz="1050" dirty="0"/>
          </a:p>
          <a:p>
            <a:pPr marL="0" lvl="0" indent="0" algn="l" rtl="0">
              <a:spcBef>
                <a:spcPts val="0"/>
              </a:spcBef>
              <a:spcAft>
                <a:spcPts val="0"/>
              </a:spcAft>
              <a:buNone/>
            </a:pPr>
            <a:r>
              <a:rPr lang="vi-VN" b="1" dirty="0"/>
              <a:t>2. Giỏ hàng (Shopping Cart)</a:t>
            </a:r>
            <a:endParaRPr lang="vi-VN" b="1" dirty="0"/>
          </a:p>
          <a:p>
            <a:pPr marL="0" lvl="0" indent="0" algn="l" rtl="0">
              <a:spcBef>
                <a:spcPts val="0"/>
              </a:spcBef>
              <a:spcAft>
                <a:spcPts val="0"/>
              </a:spcAft>
              <a:buNone/>
            </a:pPr>
            <a:r>
              <a:rPr lang="vi-VN" sz="1050" dirty="0"/>
              <a:t>●Là một Người mua, tôi muốn thêm sản phẩm từ trang danh mục vào giỏ hàng (mặc định số lượng = 1) để mua.</a:t>
            </a:r>
            <a:endParaRPr lang="vi-VN" sz="1050" dirty="0"/>
          </a:p>
          <a:p>
            <a:pPr marL="0" lvl="0" indent="0" algn="l" rtl="0">
              <a:spcBef>
                <a:spcPts val="0"/>
              </a:spcBef>
              <a:spcAft>
                <a:spcPts val="0"/>
              </a:spcAft>
              <a:buNone/>
            </a:pPr>
            <a:r>
              <a:rPr lang="vi-VN" sz="1050" dirty="0"/>
              <a:t>●Là một Người mua, tôi muốn thêm sản phẩm từ trang chi tiết vào giỏ hàng để mua ngay nếu tôi thích.</a:t>
            </a:r>
            <a:endParaRPr lang="vi-VN" sz="1050" dirty="0"/>
          </a:p>
          <a:p>
            <a:pPr marL="0" lvl="0" indent="0" algn="l" rtl="0">
              <a:spcBef>
                <a:spcPts val="0"/>
              </a:spcBef>
              <a:spcAft>
                <a:spcPts val="0"/>
              </a:spcAft>
              <a:buNone/>
            </a:pPr>
            <a:r>
              <a:rPr lang="vi-VN" sz="1050" dirty="0"/>
              <a:t>●Là một Người mua, tôi muốn xem danh sách sản phẩm đã thêm trong giỏ và có một bảng tóm tắt hiển thị: tổng chi phí giỏ hàng, chi phí vận chuyển, khuyến mãi (nếu có), tiền tiết kiệm từ khuyến mãi, và tổng giá trị đơn hàng.</a:t>
            </a:r>
            <a:endParaRPr lang="vi-VN" sz="1050" dirty="0"/>
          </a:p>
          <a:p>
            <a:pPr marL="0" lvl="0" indent="0" algn="l" rtl="0">
              <a:spcBef>
                <a:spcPts val="0"/>
              </a:spcBef>
              <a:spcAft>
                <a:spcPts val="0"/>
              </a:spcAft>
              <a:buNone/>
            </a:pPr>
            <a:r>
              <a:rPr lang="vi-VN" sz="1050" dirty="0"/>
              <a:t>●Là một Người mua, tôi muốn cập nhật số lượng sản phẩm trong giỏ.</a:t>
            </a:r>
            <a:endParaRPr lang="vi-VN" sz="1050" dirty="0"/>
          </a:p>
          <a:p>
            <a:pPr marL="0" lvl="0" indent="0" algn="l" rtl="0">
              <a:spcBef>
                <a:spcPts val="0"/>
              </a:spcBef>
              <a:spcAft>
                <a:spcPts val="0"/>
              </a:spcAft>
              <a:buNone/>
            </a:pPr>
            <a:r>
              <a:rPr lang="vi-VN" sz="1050" dirty="0"/>
              <a:t>●Khi số lượng thay đổi, bảng tóm tắt phải tự động cập nhật.</a:t>
            </a:r>
            <a:endParaRPr lang="vi-VN" sz="1050" dirty="0"/>
          </a:p>
          <a:p>
            <a:pPr marL="0" lvl="0" indent="0" algn="l" rtl="0">
              <a:spcBef>
                <a:spcPts val="0"/>
              </a:spcBef>
              <a:spcAft>
                <a:spcPts val="0"/>
              </a:spcAft>
              <a:buNone/>
            </a:pPr>
            <a:r>
              <a:rPr lang="vi-VN" sz="1050" dirty="0"/>
              <a:t>●Là một Người mua, tôi muốn xóa sản phẩm khỏi giỏ hàng.</a:t>
            </a:r>
            <a:endParaRPr lang="vi-VN" sz="1050" dirty="0"/>
          </a:p>
          <a:p>
            <a:pPr marL="0" lvl="0" indent="0" algn="l" rtl="0">
              <a:spcBef>
                <a:spcPts val="0"/>
              </a:spcBef>
              <a:spcAft>
                <a:spcPts val="0"/>
              </a:spcAft>
              <a:buNone/>
            </a:pPr>
            <a:r>
              <a:rPr lang="vi-VN" sz="1050" dirty="0"/>
              <a:t>●Khi sản phẩm bị xóa, bảng tóm tắt cũng phải tự động cập nhật.</a:t>
            </a:r>
            <a:endParaRPr lang="vi-VN" sz="1050" dirty="0"/>
          </a:p>
          <a:p>
            <a:pPr marL="0" lvl="0" indent="0" algn="l" rtl="0">
              <a:spcBef>
                <a:spcPts val="0"/>
              </a:spcBef>
              <a:spcAft>
                <a:spcPts val="0"/>
              </a:spcAft>
              <a:buNone/>
            </a:pPr>
            <a:r>
              <a:rPr lang="vi-VN" sz="1050" dirty="0"/>
              <a:t>●Là một Người mua, tôi muốn tiến hành thanh toán giỏ hàng.</a:t>
            </a:r>
            <a:endParaRPr lang="vi-VN" sz="1050" dirty="0"/>
          </a:p>
          <a:p>
            <a:pPr marL="0" lvl="0" indent="0" algn="l" rtl="0">
              <a:spcBef>
                <a:spcPts val="0"/>
              </a:spcBef>
              <a:spcAft>
                <a:spcPts val="0"/>
              </a:spcAft>
              <a:buNone/>
            </a:pPr>
            <a:r>
              <a:rPr lang="vi-VN" sz="1050" dirty="0"/>
              <a:t>●Nếu giỏ hàng trống (không có sản phẩm), quá trình thanh toán không được phép xảy ra.</a:t>
            </a:r>
            <a:endParaRPr lang="vi-VN" sz="1050" dirty="0"/>
          </a:p>
          <a:p>
            <a:pPr marL="0" lvl="0" indent="0" algn="l" rtl="0">
              <a:spcBef>
                <a:spcPts val="0"/>
              </a:spcBef>
              <a:spcAft>
                <a:spcPts val="0"/>
              </a:spcAft>
              <a:buNone/>
            </a:pPr>
            <a:r>
              <a:rPr lang="vi-VN" sz="1050" dirty="0"/>
              <a:t>●Khi giỏ hàng được thanh toán, hệ thống sẽ chuyển sang quy trình thanh toán.</a:t>
            </a:r>
            <a:endParaRPr lang="vi-VN" sz="1050" dirty="0"/>
          </a:p>
          <a:p>
            <a:pPr marL="0" lvl="0" indent="0" algn="l" rtl="0">
              <a:spcBef>
                <a:spcPts val="0"/>
              </a:spcBef>
              <a:spcAft>
                <a:spcPts val="0"/>
              </a:spcAft>
              <a:buNone/>
            </a:pPr>
            <a:r>
              <a:rPr lang="vi-VN" sz="1050" dirty="0"/>
              <a:t>●Là một Quản trị viên, tôi muốn xem giỏ hàng của tất cả người mua với thông tin chi tiết (tổng chi phí, khuyến mãi, chi phí vận chuyển, tổng giá trị đơn hàng) để quản lý.</a:t>
            </a:r>
            <a:endParaRPr lang="vi-VN" sz="1050" dirty="0"/>
          </a:p>
          <a:p>
            <a:pPr marL="0" lvl="0" indent="0" algn="l" rtl="0">
              <a:spcBef>
                <a:spcPts val="0"/>
              </a:spcBef>
              <a:spcAft>
                <a:spcPts val="0"/>
              </a:spcAft>
              <a:buNone/>
            </a:pPr>
            <a:r>
              <a:rPr lang="vi-VN" sz="1050" dirty="0"/>
              <a:t>●Là một Quản trị viên, tôi muốn bật/tắt (enable/disable) giỏ hàng của bất kỳ người mua nào để xử lý trường hợp không hợp lệ.</a:t>
            </a:r>
            <a:endParaRPr lang="vi-VN" sz="1050" dirty="0"/>
          </a:p>
        </p:txBody>
      </p:sp>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12079" y="10315"/>
            <a:ext cx="31342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Verdana" panose="020B0604030504040204" pitchFamily="34" charset="0"/>
                <a:ea typeface="Verdana" panose="020B0604030504040204" pitchFamily="34" charset="0"/>
              </a:rPr>
              <a:t>4. USER STORY</a:t>
            </a:r>
            <a:endParaRPr dirty="0">
              <a:latin typeface="Verdana" panose="020B0604030504040204" pitchFamily="34" charset="0"/>
              <a:ea typeface="Verdana" panose="020B0604030504040204" pitchFamily="34" charset="0"/>
            </a:endParaRPr>
          </a:p>
        </p:txBody>
      </p:sp>
      <p:sp>
        <p:nvSpPr>
          <p:cNvPr id="12" name="Rectangle: Rounded Corners 11"/>
          <p:cNvSpPr/>
          <p:nvPr/>
        </p:nvSpPr>
        <p:spPr>
          <a:xfrm>
            <a:off x="96040" y="583015"/>
            <a:ext cx="8951920" cy="4394002"/>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Google Shape;190;p35"/>
          <p:cNvSpPr txBox="1">
            <a:spLocks noGrp="1"/>
          </p:cNvSpPr>
          <p:nvPr>
            <p:ph type="subTitle" idx="1"/>
          </p:nvPr>
        </p:nvSpPr>
        <p:spPr>
          <a:xfrm>
            <a:off x="443469" y="803358"/>
            <a:ext cx="8440596" cy="3953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t>3. Quy trình thanh toán (Payment Process)</a:t>
            </a:r>
            <a:endParaRPr lang="vi-VN" b="1" dirty="0"/>
          </a:p>
          <a:p>
            <a:pPr marL="0" lvl="0" indent="0" algn="l" rtl="0">
              <a:spcBef>
                <a:spcPts val="0"/>
              </a:spcBef>
              <a:spcAft>
                <a:spcPts val="0"/>
              </a:spcAft>
              <a:buNone/>
            </a:pPr>
            <a:r>
              <a:rPr lang="vi-VN" sz="1100" dirty="0"/>
              <a:t>●Là một Người mua, tôi có thể thanh toán cho giỏ hàng của mình.</a:t>
            </a:r>
            <a:endParaRPr lang="vi-VN" sz="1100" dirty="0"/>
          </a:p>
          <a:p>
            <a:pPr marL="0" lvl="0" indent="0" algn="l" rtl="0">
              <a:spcBef>
                <a:spcPts val="0"/>
              </a:spcBef>
              <a:spcAft>
                <a:spcPts val="0"/>
              </a:spcAft>
              <a:buNone/>
            </a:pPr>
            <a:r>
              <a:rPr lang="vi-VN" sz="1100" dirty="0"/>
              <a:t>●Khi bắt đầu thanh toán, hệ thống sẽ:</a:t>
            </a:r>
            <a:endParaRPr lang="vi-VN" sz="1100" dirty="0"/>
          </a:p>
          <a:p>
            <a:pPr marL="0" lvl="0" indent="0" algn="l" rtl="0">
              <a:spcBef>
                <a:spcPts val="0"/>
              </a:spcBef>
              <a:spcAft>
                <a:spcPts val="0"/>
              </a:spcAft>
              <a:buNone/>
            </a:pPr>
            <a:r>
              <a:rPr lang="en-US" sz="1100" dirty="0"/>
              <a:t>        + </a:t>
            </a:r>
            <a:r>
              <a:rPr lang="vi-VN" sz="1100" dirty="0"/>
              <a:t>Kiểm tra thông tin sản phẩm (tồn kho).</a:t>
            </a:r>
            <a:endParaRPr lang="vi-VN" sz="1100" dirty="0"/>
          </a:p>
          <a:p>
            <a:pPr marL="0" lvl="0" indent="0" algn="l" rtl="0">
              <a:spcBef>
                <a:spcPts val="0"/>
              </a:spcBef>
              <a:spcAft>
                <a:spcPts val="0"/>
              </a:spcAft>
              <a:buNone/>
            </a:pPr>
            <a:r>
              <a:rPr lang="en-US" sz="1100" dirty="0"/>
              <a:t>        + </a:t>
            </a:r>
            <a:r>
              <a:rPr lang="vi-VN" sz="1100" dirty="0"/>
              <a:t>Xử lý thanh toán (COD hoặc chuyển khoản, mô phỏng).</a:t>
            </a:r>
            <a:endParaRPr lang="vi-VN" sz="1100" dirty="0"/>
          </a:p>
          <a:p>
            <a:pPr marL="0" lvl="0" indent="0" algn="l" rtl="0">
              <a:spcBef>
                <a:spcPts val="0"/>
              </a:spcBef>
              <a:spcAft>
                <a:spcPts val="0"/>
              </a:spcAft>
              <a:buNone/>
            </a:pPr>
            <a:r>
              <a:rPr lang="en-US" sz="1100" dirty="0"/>
              <a:t>        + </a:t>
            </a:r>
            <a:r>
              <a:rPr lang="vi-VN" sz="1100" dirty="0"/>
              <a:t>Gửi email xác nhận cho người mua.</a:t>
            </a:r>
            <a:endParaRPr lang="vi-VN" sz="1100" dirty="0"/>
          </a:p>
          <a:p>
            <a:pPr marL="0" lvl="0" indent="0" algn="l" rtl="0">
              <a:spcBef>
                <a:spcPts val="0"/>
              </a:spcBef>
              <a:spcAft>
                <a:spcPts val="0"/>
              </a:spcAft>
              <a:buNone/>
            </a:pPr>
            <a:r>
              <a:rPr lang="vi-VN" sz="1100" dirty="0"/>
              <a:t>●Nếu sản phẩm không hợp lệ (hết hàng hoặc lỗi), quy trình thanh toán bị hủy và email thông báo sẽ được gửi đến người mua.</a:t>
            </a:r>
            <a:endParaRPr lang="vi-VN" sz="1100" dirty="0"/>
          </a:p>
          <a:p>
            <a:pPr marL="0" lvl="0" indent="0" algn="l" rtl="0">
              <a:spcBef>
                <a:spcPts val="0"/>
              </a:spcBef>
              <a:spcAft>
                <a:spcPts val="0"/>
              </a:spcAft>
              <a:buNone/>
            </a:pPr>
            <a:r>
              <a:rPr lang="vi-VN" sz="1100" dirty="0"/>
              <a:t>●Khi quy trình thanh toán kết thúc, đơn hàng sẽ được đánh dấu trạng thái đã xử lý, và email xác nhận được gửi cho người mua.</a:t>
            </a:r>
            <a:endParaRPr lang="en-US" sz="1100" dirty="0"/>
          </a:p>
          <a:p>
            <a:pPr marL="0" lvl="0" indent="0" algn="l" rtl="0">
              <a:spcBef>
                <a:spcPts val="0"/>
              </a:spcBef>
              <a:spcAft>
                <a:spcPts val="0"/>
              </a:spcAft>
              <a:buNone/>
            </a:pPr>
            <a:endParaRPr lang="vi-VN" sz="1100" dirty="0"/>
          </a:p>
          <a:p>
            <a:pPr marL="0" lvl="0" indent="0" algn="l" rtl="0">
              <a:spcBef>
                <a:spcPts val="0"/>
              </a:spcBef>
              <a:spcAft>
                <a:spcPts val="0"/>
              </a:spcAft>
              <a:buNone/>
            </a:pPr>
            <a:r>
              <a:rPr lang="vi-VN" b="1" dirty="0"/>
              <a:t>4. Đơn hàng (Order)</a:t>
            </a:r>
            <a:endParaRPr lang="vi-VN" b="1" dirty="0"/>
          </a:p>
          <a:p>
            <a:pPr marL="0" lvl="0" indent="0" algn="l" rtl="0">
              <a:spcBef>
                <a:spcPts val="0"/>
              </a:spcBef>
              <a:spcAft>
                <a:spcPts val="0"/>
              </a:spcAft>
              <a:buNone/>
            </a:pPr>
            <a:r>
              <a:rPr lang="vi-VN" sz="1100" dirty="0"/>
              <a:t>●Là một Người mua, tôi muốn xem danh sách lịch sử đơn hàng của mình để theo dõi các giao dịch đã thực hiện.</a:t>
            </a:r>
            <a:endParaRPr lang="vi-VN" sz="1100" dirty="0"/>
          </a:p>
          <a:p>
            <a:pPr marL="0" lvl="0" indent="0" algn="l" rtl="0">
              <a:spcBef>
                <a:spcPts val="0"/>
              </a:spcBef>
              <a:spcAft>
                <a:spcPts val="0"/>
              </a:spcAft>
              <a:buNone/>
            </a:pPr>
            <a:r>
              <a:rPr lang="vi-VN" sz="1100" dirty="0"/>
              <a:t>●Là một Người mua, tôi muốn xem chi tiết đơn hàng (mã đơn, sản phẩm, số lượng, tổng tiền, trạng thái, ngày mua) để biết chính xác thông tin đặt hàng.</a:t>
            </a:r>
            <a:endParaRPr lang="vi-VN" sz="1100" dirty="0"/>
          </a:p>
          <a:p>
            <a:pPr marL="0" lvl="0" indent="0" algn="l" rtl="0">
              <a:spcBef>
                <a:spcPts val="0"/>
              </a:spcBef>
              <a:spcAft>
                <a:spcPts val="0"/>
              </a:spcAft>
              <a:buNone/>
            </a:pPr>
            <a:r>
              <a:rPr lang="vi-VN" sz="1100" dirty="0"/>
              <a:t>●Là một Người mua, tôi muốn biết trạng thái đơn hàng (đang xử lý, đã thanh toán, đang giao, hoàn tất, hủy) để theo dõi quá trình.</a:t>
            </a:r>
            <a:endParaRPr lang="vi-VN" sz="1100" dirty="0"/>
          </a:p>
          <a:p>
            <a:pPr marL="0" lvl="0" indent="0" algn="l" rtl="0">
              <a:spcBef>
                <a:spcPts val="0"/>
              </a:spcBef>
              <a:spcAft>
                <a:spcPts val="0"/>
              </a:spcAft>
              <a:buNone/>
            </a:pPr>
            <a:r>
              <a:rPr lang="vi-VN" sz="1100" dirty="0"/>
              <a:t>●Là một Quản trị viên, tôi muốn xem danh sách tất cả đơn hàng để quản lý tình hình kinh doanh.</a:t>
            </a:r>
            <a:endParaRPr lang="vi-VN" sz="1100" dirty="0"/>
          </a:p>
          <a:p>
            <a:pPr marL="0" lvl="0" indent="0" algn="l" rtl="0">
              <a:spcBef>
                <a:spcPts val="0"/>
              </a:spcBef>
              <a:spcAft>
                <a:spcPts val="0"/>
              </a:spcAft>
              <a:buNone/>
            </a:pPr>
            <a:r>
              <a:rPr lang="vi-VN" sz="1100" dirty="0"/>
              <a:t>●Là một Quản trị viên, tôi muốn cập nhật trạng thái đơn hàng (ví dụ: từ “đang xử lý” sang “đang giao hàng” hoặc “hoàn tất”) để đồng bộ với thực tế.</a:t>
            </a:r>
            <a:endParaRPr lang="vi-VN" sz="1100" dirty="0"/>
          </a:p>
          <a:p>
            <a:pPr marL="0" lvl="0" indent="0" algn="l" rtl="0">
              <a:spcBef>
                <a:spcPts val="0"/>
              </a:spcBef>
              <a:spcAft>
                <a:spcPts val="0"/>
              </a:spcAft>
              <a:buNone/>
            </a:pPr>
            <a:r>
              <a:rPr lang="vi-VN" sz="1100" dirty="0"/>
              <a:t>●Là một Quản trị viên, tôi muốn có thể hủy đơn hàng nếu phát hiện gian lận hoặc đơn hàng không hợp lệ.</a:t>
            </a:r>
            <a:endParaRPr lang="vi-VN" sz="1100" dirty="0"/>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12079" y="10315"/>
            <a:ext cx="31342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Verdana" panose="020B0604030504040204" pitchFamily="34" charset="0"/>
                <a:ea typeface="Verdana" panose="020B0604030504040204" pitchFamily="34" charset="0"/>
              </a:rPr>
              <a:t>4. USER STORY</a:t>
            </a:r>
            <a:endParaRPr dirty="0">
              <a:latin typeface="Verdana" panose="020B0604030504040204" pitchFamily="34" charset="0"/>
              <a:ea typeface="Verdana" panose="020B0604030504040204" pitchFamily="34" charset="0"/>
            </a:endParaRPr>
          </a:p>
        </p:txBody>
      </p:sp>
      <p:sp>
        <p:nvSpPr>
          <p:cNvPr id="12" name="Rectangle: Rounded Corners 11"/>
          <p:cNvSpPr/>
          <p:nvPr/>
        </p:nvSpPr>
        <p:spPr>
          <a:xfrm>
            <a:off x="96040" y="583015"/>
            <a:ext cx="8951920" cy="4394002"/>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Google Shape;190;p35"/>
          <p:cNvSpPr txBox="1">
            <a:spLocks noGrp="1"/>
          </p:cNvSpPr>
          <p:nvPr>
            <p:ph type="subTitle" idx="1"/>
          </p:nvPr>
        </p:nvSpPr>
        <p:spPr>
          <a:xfrm>
            <a:off x="408963" y="958634"/>
            <a:ext cx="8476244" cy="3953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400" b="1" dirty="0"/>
              <a:t>5. Quản lý kho (Inventory)</a:t>
            </a:r>
            <a:endParaRPr lang="vi-VN" sz="1400" b="1" dirty="0"/>
          </a:p>
          <a:p>
            <a:pPr marL="0" lvl="0" indent="0" algn="l" rtl="0">
              <a:spcBef>
                <a:spcPts val="0"/>
              </a:spcBef>
              <a:spcAft>
                <a:spcPts val="0"/>
              </a:spcAft>
              <a:buNone/>
            </a:pPr>
            <a:r>
              <a:rPr lang="vi-VN" sz="1300" dirty="0"/>
              <a:t>●Là một Quản trị viên, tôi muốn quản lý kho hàng (thêm, xem, sửa, xóa) để đảm bảo số lượng tồn kho luôn chính xác.</a:t>
            </a:r>
            <a:endParaRPr lang="en-US" sz="1300" dirty="0"/>
          </a:p>
          <a:p>
            <a:pPr marL="0" lvl="0" indent="0" algn="l" rtl="0">
              <a:spcBef>
                <a:spcPts val="0"/>
              </a:spcBef>
              <a:spcAft>
                <a:spcPts val="0"/>
              </a:spcAft>
              <a:buNone/>
            </a:pPr>
            <a:endParaRPr lang="vi-VN" sz="1300" dirty="0"/>
          </a:p>
          <a:p>
            <a:pPr marL="0" lvl="0" indent="0" algn="l" rtl="0">
              <a:spcBef>
                <a:spcPts val="0"/>
              </a:spcBef>
              <a:spcAft>
                <a:spcPts val="0"/>
              </a:spcAft>
              <a:buNone/>
            </a:pPr>
            <a:r>
              <a:rPr lang="vi-VN" sz="1400" b="1" dirty="0"/>
              <a:t>6. Đánh giá sản phẩm (Rating)</a:t>
            </a:r>
            <a:endParaRPr lang="vi-VN" sz="1400" b="1" dirty="0"/>
          </a:p>
          <a:p>
            <a:pPr marL="0" lvl="0" indent="0" algn="l" rtl="0">
              <a:spcBef>
                <a:spcPts val="0"/>
              </a:spcBef>
              <a:spcAft>
                <a:spcPts val="0"/>
              </a:spcAft>
              <a:buNone/>
            </a:pPr>
            <a:r>
              <a:rPr lang="vi-VN" sz="1300" dirty="0"/>
              <a:t>●Là một Người mua, tôi muốn đánh giá sản phẩm đã mua bằng 1 → 5 sao, kèm bình luận tùy chọn để chia sẻ trải nghiệm.</a:t>
            </a:r>
            <a:endParaRPr lang="vi-VN" sz="1300" dirty="0"/>
          </a:p>
          <a:p>
            <a:pPr marL="0" lvl="0" indent="0" algn="l" rtl="0">
              <a:spcBef>
                <a:spcPts val="0"/>
              </a:spcBef>
              <a:spcAft>
                <a:spcPts val="0"/>
              </a:spcAft>
              <a:buNone/>
            </a:pPr>
            <a:r>
              <a:rPr lang="vi-VN" sz="1300" dirty="0"/>
              <a:t>●Là một Người mua, tôi muốn xem điểm trung bình và các bình luận của người mua khác để tham khảo trước khi quyết định mua.</a:t>
            </a:r>
            <a:endParaRPr lang="en-US" sz="1300" dirty="0"/>
          </a:p>
          <a:p>
            <a:pPr marL="0" lvl="0" indent="0" algn="l" rtl="0">
              <a:spcBef>
                <a:spcPts val="0"/>
              </a:spcBef>
              <a:spcAft>
                <a:spcPts val="0"/>
              </a:spcAft>
              <a:buNone/>
            </a:pPr>
            <a:endParaRPr lang="vi-VN" sz="1300" dirty="0"/>
          </a:p>
          <a:p>
            <a:pPr marL="0" lvl="0" indent="0" algn="l" rtl="0">
              <a:spcBef>
                <a:spcPts val="0"/>
              </a:spcBef>
              <a:spcAft>
                <a:spcPts val="0"/>
              </a:spcAft>
              <a:buNone/>
            </a:pPr>
            <a:r>
              <a:rPr lang="vi-VN" sz="1400" b="1" dirty="0"/>
              <a:t>7. Kiểm soát truy cập (Access Control)</a:t>
            </a:r>
            <a:endParaRPr lang="vi-VN" sz="1400" b="1" dirty="0"/>
          </a:p>
          <a:p>
            <a:pPr marL="0" lvl="0" indent="0" algn="l" rtl="0">
              <a:spcBef>
                <a:spcPts val="0"/>
              </a:spcBef>
              <a:spcAft>
                <a:spcPts val="0"/>
              </a:spcAft>
              <a:buNone/>
            </a:pPr>
            <a:r>
              <a:rPr lang="vi-VN" sz="1300" dirty="0"/>
              <a:t>●Mỗi Người mua hoặc Quản trị viên đều là Người dùng.</a:t>
            </a:r>
            <a:endParaRPr lang="vi-VN" sz="1300" dirty="0"/>
          </a:p>
          <a:p>
            <a:pPr marL="0" lvl="0" indent="0" algn="l" rtl="0">
              <a:spcBef>
                <a:spcPts val="0"/>
              </a:spcBef>
              <a:spcAft>
                <a:spcPts val="0"/>
              </a:spcAft>
              <a:buNone/>
            </a:pPr>
            <a:r>
              <a:rPr lang="vi-VN" sz="1300" dirty="0"/>
              <a:t>●Là một Người mua/Quản trị viên, tôi muốn đăng nhập vào hệ thống.</a:t>
            </a:r>
            <a:endParaRPr lang="vi-VN" sz="1300" dirty="0"/>
          </a:p>
          <a:p>
            <a:pPr marL="0" lvl="0" indent="0" algn="l" rtl="0">
              <a:spcBef>
                <a:spcPts val="0"/>
              </a:spcBef>
              <a:spcAft>
                <a:spcPts val="0"/>
              </a:spcAft>
              <a:buNone/>
            </a:pPr>
            <a:r>
              <a:rPr lang="vi-VN" sz="1300" dirty="0"/>
              <a:t>●Khi Người mua đăng nhập, hệ thống chuyển hướng đến trang Danh mục sản phẩm.</a:t>
            </a:r>
            <a:endParaRPr lang="vi-VN" sz="1300" dirty="0"/>
          </a:p>
          <a:p>
            <a:pPr marL="0" lvl="0" indent="0" algn="l" rtl="0">
              <a:spcBef>
                <a:spcPts val="0"/>
              </a:spcBef>
              <a:spcAft>
                <a:spcPts val="0"/>
              </a:spcAft>
              <a:buNone/>
            </a:pPr>
            <a:r>
              <a:rPr lang="vi-VN" sz="1300" dirty="0"/>
              <a:t>●Khi Quản trị viên đăng nhập, hệ thống chuyển hướng đến trang Quản trị.</a:t>
            </a:r>
            <a:endParaRPr lang="vi-VN" sz="1300" dirty="0"/>
          </a:p>
          <a:p>
            <a:pPr marL="0" lvl="0" indent="0" algn="l" rtl="0">
              <a:spcBef>
                <a:spcPts val="0"/>
              </a:spcBef>
              <a:spcAft>
                <a:spcPts val="0"/>
              </a:spcAft>
              <a:buNone/>
            </a:pPr>
            <a:r>
              <a:rPr lang="vi-VN" sz="1300" dirty="0"/>
              <a:t>●Là một Người mua/Quản trị viên, tôi muốn đăng xuất để bảo mật tài khoản.</a:t>
            </a:r>
            <a:endParaRPr lang="vi-VN" sz="1300" dirty="0"/>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0"/>
          <p:cNvSpPr txBox="1">
            <a:spLocks noGrp="1"/>
          </p:cNvSpPr>
          <p:nvPr>
            <p:ph type="title"/>
          </p:nvPr>
        </p:nvSpPr>
        <p:spPr>
          <a:xfrm>
            <a:off x="713225" y="539500"/>
            <a:ext cx="3686400" cy="620100"/>
          </a:xfrm>
          <a:prstGeom prst="rect">
            <a:avLst/>
          </a:prstGeom>
        </p:spPr>
        <p:txBody>
          <a:bodyPr spcFirstLastPara="1" wrap="square" lIns="91425" tIns="91425" rIns="91425" bIns="91425" anchor="t" anchorCtr="0">
            <a:noAutofit/>
          </a:bodyPr>
          <a:lstStyle/>
          <a:p>
            <a:r>
              <a:rPr lang="en-US" sz="3200" b="1" dirty="0">
                <a:latin typeface="+mj-lt"/>
              </a:rPr>
              <a:t>GIỚI THIỆU</a:t>
            </a:r>
            <a:endParaRPr sz="3200" dirty="0">
              <a:latin typeface="+mj-lt"/>
            </a:endParaRPr>
          </a:p>
        </p:txBody>
      </p:sp>
      <p:sp>
        <p:nvSpPr>
          <p:cNvPr id="20" name="Rectangle: Rounded Corners 19"/>
          <p:cNvSpPr/>
          <p:nvPr/>
        </p:nvSpPr>
        <p:spPr>
          <a:xfrm>
            <a:off x="254478" y="1285040"/>
            <a:ext cx="8635042" cy="3467819"/>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86032" y="1485659"/>
            <a:ext cx="8371935" cy="3016210"/>
          </a:xfrm>
          <a:prstGeom prst="rect">
            <a:avLst/>
          </a:prstGeom>
          <a:noFill/>
        </p:spPr>
        <p:txBody>
          <a:bodyPr wrap="square">
            <a:spAutoFit/>
          </a:bodyPr>
          <a:lstStyle/>
          <a:p>
            <a:pPr algn="ctr"/>
            <a:r>
              <a:rPr lang="vi-VN" sz="1900" b="0" i="0" u="none" strike="noStrike" dirty="0">
                <a:solidFill>
                  <a:schemeClr val="tx1"/>
                </a:solidFill>
                <a:effectLst/>
                <a:latin typeface="Times New Roman" panose="02020603050405020304" pitchFamily="18" charset="0"/>
              </a:rPr>
              <a:t>Website bán laptop là một nền tảng thương mại điện tử chuyên cung cấp laptop, được thiết kế để đáp ứng yêu cầu học thuật. Hệ thống sử dụng kiến trúc microservices từ CoolStore, xây dựng trên .NET Core, NodeJS, và chạy trên Service Mesh (Istio) với Kubernetes. Website tập trung vào các tính năng cơ bản: danh mục sản phẩm (chỉ laptop), giỏ hàng, thanh toán, đơn hàng, quản lý kho, kiểm soát truy cập, và đánh giá sản phẩm. Danh mục sản phẩm cố định (chỉ laptop với thông tin chuẩn hóa như hãng, CPU, RAM, storage) giúp giảm thiểu công việc định dạng, trong khi tính năng đánh giá cho phép người mua đánh giá từng laptop (thang điểm 1-5 sao). Mục tiêu là minh họa các nguyên tắc microservices trong một ứng dụng đơn giản nhưng đầy đủ chức năng.</a:t>
            </a:r>
            <a:endParaRPr lang="en-US" sz="1900" dirty="0">
              <a:solidFill>
                <a:schemeClr val="tx1"/>
              </a:solidFill>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238895" y="1435677"/>
            <a:ext cx="9031857" cy="101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b="1" dirty="0">
                <a:latin typeface="Verdana" panose="020B0604030504040204" pitchFamily="34" charset="0"/>
                <a:ea typeface="Verdana" panose="020B0604030504040204" pitchFamily="34" charset="0"/>
              </a:rPr>
              <a:t>NGỮ CẢNH NGHIỆP VỤ</a:t>
            </a:r>
            <a:endParaRPr b="1" dirty="0">
              <a:latin typeface="Verdana" panose="020B0604030504040204" pitchFamily="34" charset="0"/>
              <a:ea typeface="Verdana" panose="020B0604030504040204" pitchFamily="34" charset="0"/>
            </a:endParaRPr>
          </a:p>
        </p:txBody>
      </p:sp>
      <p:sp>
        <p:nvSpPr>
          <p:cNvPr id="165" name="Google Shape;165;p32"/>
          <p:cNvSpPr txBox="1">
            <a:spLocks noGrp="1"/>
          </p:cNvSpPr>
          <p:nvPr>
            <p:ph type="title" idx="2"/>
          </p:nvPr>
        </p:nvSpPr>
        <p:spPr>
          <a:xfrm>
            <a:off x="713225" y="499725"/>
            <a:ext cx="1267500" cy="68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01</a:t>
            </a:r>
            <a:endParaRPr lang="en-GB"/>
          </a:p>
        </p:txBody>
      </p:sp>
      <p:sp>
        <p:nvSpPr>
          <p:cNvPr id="166" name="Google Shape;166;p32"/>
          <p:cNvSpPr txBox="1"/>
          <p:nvPr/>
        </p:nvSpPr>
        <p:spPr>
          <a:xfrm>
            <a:off x="306325" y="4604000"/>
            <a:ext cx="953132" cy="392400"/>
          </a:xfrm>
          <a:prstGeom prst="rect">
            <a:avLst/>
          </a:prstGeom>
          <a:noFill/>
          <a:ln>
            <a:noFill/>
          </a:ln>
        </p:spPr>
        <p:txBody>
          <a:bodyPr spcFirstLastPara="1" wrap="square" lIns="91425" tIns="91425" rIns="91425" bIns="91425" anchor="ctr" anchorCtr="0">
            <a:noAutofit/>
          </a:bodyPr>
          <a:lstStyle/>
          <a:p>
            <a:pPr lvl="0"/>
            <a:r>
              <a:rPr lang="en-GB" sz="1000" dirty="0">
                <a:solidFill>
                  <a:schemeClr val="dk1"/>
                </a:solidFill>
                <a:latin typeface=".VnTime" panose="020B7200000000000000" pitchFamily="34" charset="0"/>
                <a:ea typeface="Syne"/>
                <a:cs typeface="Syne"/>
                <a:sym typeface="Syne"/>
              </a:rPr>
              <a:t>DCT122C3</a:t>
            </a:r>
            <a:endParaRPr sz="1000" dirty="0">
              <a:solidFill>
                <a:schemeClr val="dk1"/>
              </a:solidFill>
              <a:latin typeface="Syne"/>
              <a:ea typeface="Syne"/>
              <a:cs typeface="Syne"/>
              <a:sym typeface="Syne"/>
            </a:endParaRPr>
          </a:p>
        </p:txBody>
      </p:sp>
      <p:cxnSp>
        <p:nvCxnSpPr>
          <p:cNvPr id="167" name="Google Shape;167;p32"/>
          <p:cNvCxnSpPr/>
          <p:nvPr/>
        </p:nvCxnSpPr>
        <p:spPr>
          <a:xfrm>
            <a:off x="966158" y="4800200"/>
            <a:ext cx="8710042"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31"/>
          <p:cNvSpPr txBox="1">
            <a:spLocks noGrp="1"/>
          </p:cNvSpPr>
          <p:nvPr>
            <p:ph type="title"/>
          </p:nvPr>
        </p:nvSpPr>
        <p:spPr>
          <a:xfrm>
            <a:off x="164994" y="341093"/>
            <a:ext cx="4294799" cy="572700"/>
          </a:xfrm>
          <a:prstGeom prst="rect">
            <a:avLst/>
          </a:prstGeom>
        </p:spPr>
        <p:txBody>
          <a:bodyPr spcFirstLastPara="1" wrap="square" lIns="91425" tIns="91425" rIns="91425" bIns="91425" anchor="b" anchorCtr="0">
            <a:noAutofit/>
          </a:bodyPr>
          <a:lstStyle/>
          <a:p>
            <a:r>
              <a:rPr lang="en-US" b="1" dirty="0">
                <a:latin typeface="+mj-lt"/>
              </a:rPr>
              <a:t>1. NGỮ CẢNH NGHIỆP VỤ</a:t>
            </a:r>
            <a:endParaRPr lang="en-US" sz="2800" b="1" dirty="0">
              <a:effectLst/>
              <a:latin typeface="+mj-lt"/>
            </a:endParaRPr>
          </a:p>
        </p:txBody>
      </p:sp>
      <p:sp>
        <p:nvSpPr>
          <p:cNvPr id="159" name="Google Shape;159;p31"/>
          <p:cNvSpPr txBox="1">
            <a:spLocks noGrp="1"/>
          </p:cNvSpPr>
          <p:nvPr>
            <p:ph type="subTitle" idx="1"/>
          </p:nvPr>
        </p:nvSpPr>
        <p:spPr>
          <a:xfrm>
            <a:off x="349370" y="913793"/>
            <a:ext cx="8445260" cy="457217"/>
          </a:xfrm>
          <a:prstGeom prst="rect">
            <a:avLst/>
          </a:prstGeom>
        </p:spPr>
        <p:txBody>
          <a:bodyPr spcFirstLastPara="1" wrap="square" lIns="91425" tIns="91425" rIns="91425" bIns="91425" anchor="t" anchorCtr="0">
            <a:noAutofit/>
          </a:bodyPr>
          <a:lstStyle/>
          <a:p>
            <a:pPr algn="ctr"/>
            <a:r>
              <a:rPr lang="vi-VN" sz="1600" dirty="0"/>
              <a:t>Website Bán Máy Tính có các kịch bản nghiệp vụ cơ bản cho Danh mục sản phẩm, Giỏ hàng, Thanh toán, Kho hàng, Đánh giá và Kiểm soát truy cập.</a:t>
            </a:r>
            <a:endParaRPr lang="vi-VN" sz="1600" dirty="0"/>
          </a:p>
          <a:p>
            <a:pPr algn="ctr"/>
            <a:br>
              <a:rPr lang="vi-VN" dirty="0"/>
            </a:br>
            <a:endParaRPr dirty="0"/>
          </a:p>
        </p:txBody>
      </p:sp>
      <p:sp>
        <p:nvSpPr>
          <p:cNvPr id="20" name="Rectangle: Rounded Corners 19"/>
          <p:cNvSpPr/>
          <p:nvPr/>
        </p:nvSpPr>
        <p:spPr>
          <a:xfrm>
            <a:off x="138568" y="1637605"/>
            <a:ext cx="8866863" cy="3196238"/>
          </a:xfrm>
          <a:prstGeom prst="roundRect">
            <a:avLst/>
          </a:prstGeom>
          <a:solidFill>
            <a:schemeClr val="bg1">
              <a:lumMod val="5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11" name="TextBox 10"/>
          <p:cNvSpPr txBox="1"/>
          <p:nvPr/>
        </p:nvSpPr>
        <p:spPr>
          <a:xfrm>
            <a:off x="337245" y="1773786"/>
            <a:ext cx="4355521" cy="3154710"/>
          </a:xfrm>
          <a:prstGeom prst="rect">
            <a:avLst/>
          </a:prstGeom>
          <a:noFill/>
        </p:spPr>
        <p:txBody>
          <a:bodyPr wrap="square">
            <a:spAutoFit/>
          </a:bodyPr>
          <a:lstStyle/>
          <a:p>
            <a:pPr fontAlgn="base"/>
            <a:r>
              <a:rPr lang="vi-VN" sz="1700" b="1" dirty="0">
                <a:solidFill>
                  <a:schemeClr val="tx1"/>
                </a:solidFill>
              </a:rPr>
              <a:t>Danh mục sản phẩm (Product Catalog):</a:t>
            </a:r>
            <a:endParaRPr lang="en-US" sz="1700" b="1" dirty="0">
              <a:solidFill>
                <a:schemeClr val="tx1"/>
              </a:solidFill>
            </a:endParaRPr>
          </a:p>
          <a:p>
            <a:pPr fontAlgn="base"/>
            <a:r>
              <a:rPr lang="vi-VN" sz="1700" b="1" dirty="0">
                <a:solidFill>
                  <a:schemeClr val="tx1"/>
                </a:solidFill>
              </a:rPr>
              <a:t> </a:t>
            </a:r>
            <a:endParaRPr lang="vi-VN" sz="1700" b="1" dirty="0">
              <a:solidFill>
                <a:schemeClr val="tx1"/>
              </a:solidFill>
            </a:endParaRPr>
          </a:p>
          <a:p>
            <a:pPr lvl="1" fontAlgn="base"/>
            <a:r>
              <a:rPr lang="en-US" sz="1500" dirty="0">
                <a:solidFill>
                  <a:schemeClr val="tx1"/>
                </a:solidFill>
              </a:rPr>
              <a:t>- </a:t>
            </a:r>
            <a:r>
              <a:rPr lang="vi-VN" sz="1500" dirty="0">
                <a:solidFill>
                  <a:schemeClr val="tx1"/>
                </a:solidFill>
              </a:rPr>
              <a:t>Người mua duyệt danh sách laptop, lọc theo hãng, giá, hoặc thông số kỹ thuật (CPU, RAM, storage), sắp xếp theo tên hoặc giá.</a:t>
            </a:r>
            <a:endParaRPr lang="en-US" sz="1500" dirty="0">
              <a:solidFill>
                <a:schemeClr val="tx1"/>
              </a:solidFill>
            </a:endParaRPr>
          </a:p>
          <a:p>
            <a:pPr lvl="1" fontAlgn="base"/>
            <a:endParaRPr lang="vi-VN" sz="1500" dirty="0">
              <a:solidFill>
                <a:schemeClr val="tx1"/>
              </a:solidFill>
            </a:endParaRPr>
          </a:p>
          <a:p>
            <a:pPr lvl="1" fontAlgn="base"/>
            <a:r>
              <a:rPr lang="en-US" sz="1500" dirty="0">
                <a:solidFill>
                  <a:schemeClr val="tx1"/>
                </a:solidFill>
              </a:rPr>
              <a:t>- </a:t>
            </a:r>
            <a:r>
              <a:rPr lang="vi-VN" sz="1500" dirty="0">
                <a:solidFill>
                  <a:schemeClr val="tx1"/>
                </a:solidFill>
              </a:rPr>
              <a:t>Người mua xem chi tiết laptop (tên, hãng, mô tả, thông số kỹ thuật, giá, số lượng tồn kho, hình ảnh, sản phẩm nổi bật, đánh giá trung bình).</a:t>
            </a:r>
            <a:endParaRPr lang="en-US" sz="1500" dirty="0">
              <a:solidFill>
                <a:schemeClr val="tx1"/>
              </a:solidFill>
            </a:endParaRPr>
          </a:p>
          <a:p>
            <a:pPr lvl="1" fontAlgn="base"/>
            <a:endParaRPr lang="vi-VN" sz="1500" dirty="0">
              <a:solidFill>
                <a:schemeClr val="tx1"/>
              </a:solidFill>
            </a:endParaRPr>
          </a:p>
          <a:p>
            <a:pPr lvl="1" fontAlgn="base"/>
            <a:r>
              <a:rPr lang="en-US" sz="1500" dirty="0">
                <a:solidFill>
                  <a:schemeClr val="tx1"/>
                </a:solidFill>
              </a:rPr>
              <a:t>- </a:t>
            </a:r>
            <a:r>
              <a:rPr lang="vi-VN" sz="1500" dirty="0">
                <a:solidFill>
                  <a:schemeClr val="tx1"/>
                </a:solidFill>
              </a:rPr>
              <a:t>Quản trị viên thêm/sửa/xóa laptop, gán vào kho.</a:t>
            </a:r>
            <a:endParaRPr lang="vi-VN" sz="1500" dirty="0">
              <a:solidFill>
                <a:schemeClr val="tx1"/>
              </a:solidFill>
            </a:endParaRPr>
          </a:p>
          <a:p>
            <a:endParaRPr lang="vi-VN" sz="1500" dirty="0">
              <a:solidFill>
                <a:schemeClr val="tx1"/>
              </a:solidFill>
            </a:endParaRPr>
          </a:p>
        </p:txBody>
      </p:sp>
      <p:sp>
        <p:nvSpPr>
          <p:cNvPr id="16" name="TextBox 15"/>
          <p:cNvSpPr txBox="1"/>
          <p:nvPr/>
        </p:nvSpPr>
        <p:spPr>
          <a:xfrm>
            <a:off x="4839416" y="1804563"/>
            <a:ext cx="4166015" cy="3170099"/>
          </a:xfrm>
          <a:prstGeom prst="rect">
            <a:avLst/>
          </a:prstGeom>
          <a:noFill/>
        </p:spPr>
        <p:txBody>
          <a:bodyPr wrap="square">
            <a:spAutoFit/>
          </a:bodyPr>
          <a:lstStyle/>
          <a:p>
            <a:pPr fontAlgn="base"/>
            <a:r>
              <a:rPr lang="vi-VN" sz="1700" b="1" dirty="0">
                <a:solidFill>
                  <a:schemeClr val="tx1"/>
                </a:solidFill>
              </a:rPr>
              <a:t>Giỏ hàng (Shopping Cart): </a:t>
            </a:r>
            <a:endParaRPr lang="en-US" sz="1700" b="1" dirty="0">
              <a:solidFill>
                <a:schemeClr val="tx1"/>
              </a:solidFill>
            </a:endParaRPr>
          </a:p>
          <a:p>
            <a:pPr fontAlgn="base"/>
            <a:endParaRPr lang="vi-VN" sz="1700" b="1" dirty="0">
              <a:solidFill>
                <a:schemeClr val="tx1"/>
              </a:solidFill>
            </a:endParaRPr>
          </a:p>
          <a:p>
            <a:pPr lvl="1" fontAlgn="base"/>
            <a:r>
              <a:rPr lang="en-US" sz="1500" dirty="0">
                <a:solidFill>
                  <a:schemeClr val="tx1"/>
                </a:solidFill>
              </a:rPr>
              <a:t>- </a:t>
            </a:r>
            <a:r>
              <a:rPr lang="vi-VN" sz="1500" dirty="0">
                <a:solidFill>
                  <a:schemeClr val="tx1"/>
                </a:solidFill>
              </a:rPr>
              <a:t>Người mua thêm laptop vào giỏ thông qua nút "Mua hàng" trên danh sách hoặc trang chi tiết.</a:t>
            </a:r>
            <a:endParaRPr lang="vi-VN" sz="1500" dirty="0">
              <a:solidFill>
                <a:schemeClr val="tx1"/>
              </a:solidFill>
            </a:endParaRPr>
          </a:p>
          <a:p>
            <a:pPr lvl="1" fontAlgn="base"/>
            <a:r>
              <a:rPr lang="en-US" sz="1500" dirty="0">
                <a:solidFill>
                  <a:schemeClr val="tx1"/>
                </a:solidFill>
              </a:rPr>
              <a:t>- </a:t>
            </a:r>
            <a:r>
              <a:rPr lang="vi-VN" sz="1500" dirty="0">
                <a:solidFill>
                  <a:schemeClr val="tx1"/>
                </a:solidFill>
              </a:rPr>
              <a:t>Giỏ hàng hiển thị bảng tóm tắt: tổng chi phí, chi phí vận chuyển (nếu có), khuyến mãi (nếu có), tổng giá trị đơn hàng.</a:t>
            </a:r>
            <a:endParaRPr lang="vi-VN" sz="1500" dirty="0">
              <a:solidFill>
                <a:schemeClr val="tx1"/>
              </a:solidFill>
            </a:endParaRPr>
          </a:p>
          <a:p>
            <a:pPr lvl="1" fontAlgn="base"/>
            <a:r>
              <a:rPr lang="en-US" sz="1500" dirty="0">
                <a:solidFill>
                  <a:schemeClr val="tx1"/>
                </a:solidFill>
              </a:rPr>
              <a:t>- </a:t>
            </a:r>
            <a:r>
              <a:rPr lang="vi-VN" sz="1500" dirty="0">
                <a:solidFill>
                  <a:schemeClr val="tx1"/>
                </a:solidFill>
              </a:rPr>
              <a:t>Người mua cập nhật số lượng, xóa laptop, và bảng tóm tắt tự động cập nhật.</a:t>
            </a:r>
            <a:endParaRPr lang="vi-VN" sz="1500" dirty="0">
              <a:solidFill>
                <a:schemeClr val="tx1"/>
              </a:solidFill>
            </a:endParaRPr>
          </a:p>
          <a:p>
            <a:pPr lvl="1" fontAlgn="base"/>
            <a:r>
              <a:rPr lang="vi-VN" sz="1500" dirty="0">
                <a:solidFill>
                  <a:schemeClr val="tx1"/>
                </a:solidFill>
              </a:rPr>
              <a:t>Quản trị viên xem và vô hiệu hóa giỏ hàng không hợp lệ.</a:t>
            </a:r>
            <a:endParaRPr lang="vi-VN" sz="1500" dirty="0">
              <a:solidFill>
                <a:schemeClr val="tx1"/>
              </a:solidFill>
            </a:endParaRPr>
          </a:p>
          <a:p>
            <a:pPr>
              <a:buFont typeface="Arial" panose="020B0604020202020204" pitchFamily="34" charset="0"/>
              <a:buChar char="•"/>
            </a:pPr>
            <a:endParaRPr lang="vi-VN" sz="1600" dirty="0">
              <a:solidFill>
                <a:schemeClr val="tx1"/>
              </a:solidFill>
            </a:endParaRPr>
          </a:p>
        </p:txBody>
      </p:sp>
      <p:cxnSp>
        <p:nvCxnSpPr>
          <p:cNvPr id="18" name="Straight Connector 17"/>
          <p:cNvCxnSpPr/>
          <p:nvPr/>
        </p:nvCxnSpPr>
        <p:spPr>
          <a:xfrm>
            <a:off x="4692769" y="1773786"/>
            <a:ext cx="0" cy="305211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31"/>
          <p:cNvSpPr txBox="1">
            <a:spLocks noGrp="1"/>
          </p:cNvSpPr>
          <p:nvPr>
            <p:ph type="title"/>
          </p:nvPr>
        </p:nvSpPr>
        <p:spPr>
          <a:xfrm>
            <a:off x="164994" y="341093"/>
            <a:ext cx="4294799" cy="572700"/>
          </a:xfrm>
          <a:prstGeom prst="rect">
            <a:avLst/>
          </a:prstGeom>
        </p:spPr>
        <p:txBody>
          <a:bodyPr spcFirstLastPara="1" wrap="square" lIns="91425" tIns="91425" rIns="91425" bIns="91425" anchor="b" anchorCtr="0">
            <a:noAutofit/>
          </a:bodyPr>
          <a:lstStyle/>
          <a:p>
            <a:r>
              <a:rPr lang="en-US" b="1" dirty="0">
                <a:latin typeface="+mj-lt"/>
              </a:rPr>
              <a:t>1. NGỮ CẢNH NGHIỆP VỤ</a:t>
            </a:r>
            <a:endParaRPr lang="en-US" sz="2800" b="1" dirty="0">
              <a:effectLst/>
              <a:latin typeface="+mj-lt"/>
            </a:endParaRPr>
          </a:p>
        </p:txBody>
      </p:sp>
      <p:sp>
        <p:nvSpPr>
          <p:cNvPr id="159" name="Google Shape;159;p31"/>
          <p:cNvSpPr txBox="1">
            <a:spLocks noGrp="1"/>
          </p:cNvSpPr>
          <p:nvPr>
            <p:ph type="subTitle" idx="1"/>
          </p:nvPr>
        </p:nvSpPr>
        <p:spPr>
          <a:xfrm>
            <a:off x="349370" y="913793"/>
            <a:ext cx="8445260" cy="457217"/>
          </a:xfrm>
          <a:prstGeom prst="rect">
            <a:avLst/>
          </a:prstGeom>
        </p:spPr>
        <p:txBody>
          <a:bodyPr spcFirstLastPara="1" wrap="square" lIns="91425" tIns="91425" rIns="91425" bIns="91425" anchor="t" anchorCtr="0">
            <a:noAutofit/>
          </a:bodyPr>
          <a:lstStyle/>
          <a:p>
            <a:pPr algn="ctr"/>
            <a:r>
              <a:rPr lang="vi-VN" sz="1600" dirty="0"/>
              <a:t>Website Bán Máy Tính có các kịch bản nghiệp vụ cơ bản cho Danh mục sản phẩm, Giỏ hàng, Thanh toán, Kho hàng, Đánh giá và Kiểm soát truy cập.</a:t>
            </a:r>
            <a:endParaRPr lang="vi-VN" sz="1600" dirty="0"/>
          </a:p>
          <a:p>
            <a:pPr algn="ctr"/>
            <a:br>
              <a:rPr lang="vi-VN" dirty="0"/>
            </a:br>
            <a:endParaRPr dirty="0"/>
          </a:p>
        </p:txBody>
      </p:sp>
      <p:sp>
        <p:nvSpPr>
          <p:cNvPr id="20" name="Rectangle: Rounded Corners 19"/>
          <p:cNvSpPr/>
          <p:nvPr/>
        </p:nvSpPr>
        <p:spPr>
          <a:xfrm>
            <a:off x="138568" y="1637605"/>
            <a:ext cx="8866863" cy="3196238"/>
          </a:xfrm>
          <a:prstGeom prst="roundRect">
            <a:avLst/>
          </a:prstGeom>
          <a:solidFill>
            <a:schemeClr val="bg1">
              <a:lumMod val="5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11" name="TextBox 10"/>
          <p:cNvSpPr txBox="1"/>
          <p:nvPr/>
        </p:nvSpPr>
        <p:spPr>
          <a:xfrm>
            <a:off x="337246" y="1773786"/>
            <a:ext cx="4208878" cy="2431435"/>
          </a:xfrm>
          <a:prstGeom prst="rect">
            <a:avLst/>
          </a:prstGeom>
          <a:noFill/>
        </p:spPr>
        <p:txBody>
          <a:bodyPr wrap="square">
            <a:spAutoFit/>
          </a:bodyPr>
          <a:lstStyle/>
          <a:p>
            <a:pPr fontAlgn="base"/>
            <a:r>
              <a:rPr lang="vi-VN" sz="1600" b="1" dirty="0">
                <a:solidFill>
                  <a:schemeClr val="tx1"/>
                </a:solidFill>
              </a:rPr>
              <a:t>Quy trình thanh toán (Payment Process): </a:t>
            </a:r>
            <a:endParaRPr lang="en-US" sz="1600" b="1" dirty="0">
              <a:solidFill>
                <a:schemeClr val="tx1"/>
              </a:solidFill>
            </a:endParaRPr>
          </a:p>
          <a:p>
            <a:pPr fontAlgn="base"/>
            <a:endParaRPr lang="vi-VN" sz="1600" b="1" dirty="0">
              <a:solidFill>
                <a:schemeClr val="tx1"/>
              </a:solidFill>
            </a:endParaRPr>
          </a:p>
          <a:p>
            <a:pPr lvl="1" fontAlgn="base"/>
            <a:r>
              <a:rPr lang="en-US" sz="1500" dirty="0">
                <a:solidFill>
                  <a:schemeClr val="tx1"/>
                </a:solidFill>
              </a:rPr>
              <a:t>- </a:t>
            </a:r>
            <a:r>
              <a:rPr lang="vi-VN" sz="1500" dirty="0">
                <a:solidFill>
                  <a:schemeClr val="tx1"/>
                </a:solidFill>
              </a:rPr>
              <a:t>Người mua nhấn "Thanh toán", hệ thống xác thực sản phẩm (kiểm tra tồn kho), xử lý thanh toán (chuyển khoản hoặc COD), gửi email xác nhận.</a:t>
            </a:r>
            <a:endParaRPr lang="en-US" sz="1500" dirty="0">
              <a:solidFill>
                <a:schemeClr val="tx1"/>
              </a:solidFill>
            </a:endParaRPr>
          </a:p>
          <a:p>
            <a:pPr lvl="1" fontAlgn="base"/>
            <a:endParaRPr lang="vi-VN" sz="1500" dirty="0">
              <a:solidFill>
                <a:schemeClr val="tx1"/>
              </a:solidFill>
            </a:endParaRPr>
          </a:p>
          <a:p>
            <a:pPr lvl="1" fontAlgn="base"/>
            <a:r>
              <a:rPr lang="en-US" sz="1500" dirty="0">
                <a:solidFill>
                  <a:schemeClr val="tx1"/>
                </a:solidFill>
              </a:rPr>
              <a:t>- </a:t>
            </a:r>
            <a:r>
              <a:rPr lang="vi-VN" sz="1500" dirty="0">
                <a:solidFill>
                  <a:schemeClr val="tx1"/>
                </a:solidFill>
              </a:rPr>
              <a:t>Hệ thống thông báo nếu thanh toán thất bại (hết hàng, lỗi thanh toán).</a:t>
            </a:r>
            <a:endParaRPr lang="vi-VN" sz="1500" dirty="0">
              <a:solidFill>
                <a:schemeClr val="tx1"/>
              </a:solidFill>
            </a:endParaRPr>
          </a:p>
          <a:p>
            <a:endParaRPr lang="vi-VN" sz="1500" dirty="0">
              <a:solidFill>
                <a:schemeClr val="tx1"/>
              </a:solidFill>
            </a:endParaRPr>
          </a:p>
        </p:txBody>
      </p:sp>
      <p:sp>
        <p:nvSpPr>
          <p:cNvPr id="16" name="TextBox 15"/>
          <p:cNvSpPr txBox="1"/>
          <p:nvPr/>
        </p:nvSpPr>
        <p:spPr>
          <a:xfrm>
            <a:off x="4839416" y="1804563"/>
            <a:ext cx="4166015" cy="2908489"/>
          </a:xfrm>
          <a:prstGeom prst="rect">
            <a:avLst/>
          </a:prstGeom>
          <a:noFill/>
        </p:spPr>
        <p:txBody>
          <a:bodyPr wrap="square">
            <a:spAutoFit/>
          </a:bodyPr>
          <a:lstStyle/>
          <a:p>
            <a:pPr fontAlgn="base"/>
            <a:r>
              <a:rPr lang="vi-VN" sz="1600" b="1" dirty="0">
                <a:solidFill>
                  <a:schemeClr val="tx1"/>
                </a:solidFill>
              </a:rPr>
              <a:t>Đơn hàng (Order):</a:t>
            </a:r>
            <a:endParaRPr lang="en-US" sz="1600" b="1" dirty="0">
              <a:solidFill>
                <a:schemeClr val="tx1"/>
              </a:solidFill>
            </a:endParaRPr>
          </a:p>
          <a:p>
            <a:pPr fontAlgn="base"/>
            <a:endParaRPr lang="vi-VN" sz="1600" b="1" dirty="0">
              <a:solidFill>
                <a:schemeClr val="tx1"/>
              </a:solidFill>
            </a:endParaRPr>
          </a:p>
          <a:p>
            <a:pPr fontAlgn="base"/>
            <a:r>
              <a:rPr lang="en-US" sz="1500" dirty="0">
                <a:solidFill>
                  <a:schemeClr val="tx1"/>
                </a:solidFill>
              </a:rPr>
              <a:t>- </a:t>
            </a:r>
            <a:r>
              <a:rPr lang="vi-VN" sz="1500" dirty="0">
                <a:solidFill>
                  <a:schemeClr val="tx1"/>
                </a:solidFill>
              </a:rPr>
              <a:t>Sau khi người dùng thanh toán, đơn hàng sẽ được lưu trong hệ thống, sẽ chứa các thông tin sau: Nó thường liên kết với thông tin giao hàng (địa chỉ, thời gian) và trạng thái đơn hàng (chờ xác nhận, đang giao, hoàn thành).</a:t>
            </a:r>
            <a:endParaRPr lang="en-US" sz="1500" dirty="0">
              <a:solidFill>
                <a:schemeClr val="tx1"/>
              </a:solidFill>
            </a:endParaRPr>
          </a:p>
          <a:p>
            <a:pPr fontAlgn="base"/>
            <a:endParaRPr lang="vi-VN" sz="1500" dirty="0">
              <a:solidFill>
                <a:schemeClr val="tx1"/>
              </a:solidFill>
            </a:endParaRPr>
          </a:p>
          <a:p>
            <a:pPr fontAlgn="base"/>
            <a:r>
              <a:rPr lang="en-US" sz="1500" dirty="0">
                <a:solidFill>
                  <a:schemeClr val="tx1"/>
                </a:solidFill>
              </a:rPr>
              <a:t>- </a:t>
            </a:r>
            <a:r>
              <a:rPr lang="vi-VN" sz="1500" dirty="0">
                <a:solidFill>
                  <a:schemeClr val="tx1"/>
                </a:solidFill>
              </a:rPr>
              <a:t>Order là một bản ghi chính thức trong hệ thống, thường được lưu trong cơ sở dữ liệu để theo dõi và quản lý</a:t>
            </a:r>
            <a:endParaRPr lang="vi-VN" sz="1500" dirty="0">
              <a:solidFill>
                <a:schemeClr val="tx1"/>
              </a:solidFill>
            </a:endParaRPr>
          </a:p>
          <a:p>
            <a:pPr>
              <a:buFont typeface="Arial" panose="020B0604020202020204" pitchFamily="34" charset="0"/>
              <a:buChar char="•"/>
            </a:pPr>
            <a:endParaRPr lang="vi-VN" sz="1600" dirty="0">
              <a:solidFill>
                <a:schemeClr val="tx1"/>
              </a:solidFill>
            </a:endParaRPr>
          </a:p>
        </p:txBody>
      </p:sp>
      <p:cxnSp>
        <p:nvCxnSpPr>
          <p:cNvPr id="18" name="Straight Connector 17"/>
          <p:cNvCxnSpPr/>
          <p:nvPr/>
        </p:nvCxnSpPr>
        <p:spPr>
          <a:xfrm>
            <a:off x="4692769" y="1773786"/>
            <a:ext cx="0" cy="305211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31"/>
          <p:cNvSpPr txBox="1">
            <a:spLocks noGrp="1"/>
          </p:cNvSpPr>
          <p:nvPr>
            <p:ph type="title"/>
          </p:nvPr>
        </p:nvSpPr>
        <p:spPr>
          <a:xfrm>
            <a:off x="164994" y="341093"/>
            <a:ext cx="4294799" cy="572700"/>
          </a:xfrm>
          <a:prstGeom prst="rect">
            <a:avLst/>
          </a:prstGeom>
        </p:spPr>
        <p:txBody>
          <a:bodyPr spcFirstLastPara="1" wrap="square" lIns="91425" tIns="91425" rIns="91425" bIns="91425" anchor="b" anchorCtr="0">
            <a:noAutofit/>
          </a:bodyPr>
          <a:lstStyle/>
          <a:p>
            <a:r>
              <a:rPr lang="en-US" b="1" dirty="0">
                <a:latin typeface="+mj-lt"/>
              </a:rPr>
              <a:t>1. NGỮ CẢNH NGHIỆP VỤ</a:t>
            </a:r>
            <a:endParaRPr lang="en-US" sz="2800" b="1" dirty="0">
              <a:effectLst/>
              <a:latin typeface="+mj-lt"/>
            </a:endParaRPr>
          </a:p>
        </p:txBody>
      </p:sp>
      <p:sp>
        <p:nvSpPr>
          <p:cNvPr id="159" name="Google Shape;159;p31"/>
          <p:cNvSpPr txBox="1">
            <a:spLocks noGrp="1"/>
          </p:cNvSpPr>
          <p:nvPr>
            <p:ph type="subTitle" idx="1"/>
          </p:nvPr>
        </p:nvSpPr>
        <p:spPr>
          <a:xfrm>
            <a:off x="349370" y="913793"/>
            <a:ext cx="8445260" cy="457217"/>
          </a:xfrm>
          <a:prstGeom prst="rect">
            <a:avLst/>
          </a:prstGeom>
        </p:spPr>
        <p:txBody>
          <a:bodyPr spcFirstLastPara="1" wrap="square" lIns="91425" tIns="91425" rIns="91425" bIns="91425" anchor="t" anchorCtr="0">
            <a:noAutofit/>
          </a:bodyPr>
          <a:lstStyle/>
          <a:p>
            <a:pPr algn="ctr"/>
            <a:r>
              <a:rPr lang="vi-VN" sz="1600" dirty="0"/>
              <a:t>Website Bán Máy Tính có các kịch bản nghiệp vụ cơ bản cho Danh mục sản phẩm, Giỏ hàng, Thanh toán, Kho hàng, Đánh giá và Kiểm soát truy cập.</a:t>
            </a:r>
            <a:endParaRPr lang="vi-VN" sz="1600" dirty="0"/>
          </a:p>
          <a:p>
            <a:pPr algn="ctr"/>
            <a:br>
              <a:rPr lang="vi-VN" dirty="0"/>
            </a:br>
            <a:endParaRPr dirty="0"/>
          </a:p>
        </p:txBody>
      </p:sp>
      <p:sp>
        <p:nvSpPr>
          <p:cNvPr id="20" name="Rectangle: Rounded Corners 19"/>
          <p:cNvSpPr/>
          <p:nvPr/>
        </p:nvSpPr>
        <p:spPr>
          <a:xfrm>
            <a:off x="138568" y="1637605"/>
            <a:ext cx="8866863" cy="3196238"/>
          </a:xfrm>
          <a:prstGeom prst="roundRect">
            <a:avLst/>
          </a:prstGeom>
          <a:solidFill>
            <a:schemeClr val="bg1">
              <a:lumMod val="5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p>
        </p:txBody>
      </p:sp>
      <p:sp>
        <p:nvSpPr>
          <p:cNvPr id="11" name="TextBox 10"/>
          <p:cNvSpPr txBox="1"/>
          <p:nvPr/>
        </p:nvSpPr>
        <p:spPr>
          <a:xfrm>
            <a:off x="319988" y="1848824"/>
            <a:ext cx="3975900" cy="3123932"/>
          </a:xfrm>
          <a:prstGeom prst="rect">
            <a:avLst/>
          </a:prstGeom>
          <a:noFill/>
        </p:spPr>
        <p:txBody>
          <a:bodyPr wrap="square">
            <a:spAutoFit/>
          </a:bodyPr>
          <a:lstStyle/>
          <a:p>
            <a:pPr fontAlgn="base"/>
            <a:r>
              <a:rPr lang="vi-VN" sz="1600" b="1" dirty="0">
                <a:solidFill>
                  <a:schemeClr val="tx1"/>
                </a:solidFill>
              </a:rPr>
              <a:t>Tồn kho (Inventory): </a:t>
            </a:r>
            <a:endParaRPr lang="vi-VN" sz="1600" b="1" dirty="0">
              <a:solidFill>
                <a:schemeClr val="tx1"/>
              </a:solidFill>
            </a:endParaRPr>
          </a:p>
          <a:p>
            <a:pPr fontAlgn="base"/>
            <a:r>
              <a:rPr lang="en-US" sz="1500" dirty="0">
                <a:solidFill>
                  <a:schemeClr val="tx1"/>
                </a:solidFill>
              </a:rPr>
              <a:t>- </a:t>
            </a:r>
            <a:r>
              <a:rPr lang="vi-VN" sz="1500" dirty="0">
                <a:solidFill>
                  <a:schemeClr val="tx1"/>
                </a:solidFill>
              </a:rPr>
              <a:t>Quản trị viên quản lý số lượng laptop trong kho, cập nhật khi nhập hàng hoặc bán hàng.</a:t>
            </a:r>
            <a:endParaRPr lang="en-US" sz="1500" dirty="0">
              <a:solidFill>
                <a:schemeClr val="tx1"/>
              </a:solidFill>
            </a:endParaRPr>
          </a:p>
          <a:p>
            <a:pPr fontAlgn="base"/>
            <a:endParaRPr lang="en-US" sz="1500" dirty="0">
              <a:solidFill>
                <a:schemeClr val="tx1"/>
              </a:solidFill>
            </a:endParaRPr>
          </a:p>
          <a:p>
            <a:pPr fontAlgn="base"/>
            <a:r>
              <a:rPr lang="vi-VN" sz="1600" b="1" dirty="0">
                <a:solidFill>
                  <a:schemeClr val="tx1"/>
                </a:solidFill>
              </a:rPr>
              <a:t>Đánh giá (Rating): </a:t>
            </a:r>
            <a:endParaRPr lang="vi-VN" sz="1600" b="1" dirty="0">
              <a:solidFill>
                <a:schemeClr val="tx1"/>
              </a:solidFill>
            </a:endParaRPr>
          </a:p>
          <a:p>
            <a:pPr fontAlgn="base"/>
            <a:r>
              <a:rPr lang="en-US" sz="1500" dirty="0">
                <a:solidFill>
                  <a:schemeClr val="tx1"/>
                </a:solidFill>
              </a:rPr>
              <a:t>- </a:t>
            </a:r>
            <a:r>
              <a:rPr lang="vi-VN" sz="1500" dirty="0">
                <a:solidFill>
                  <a:schemeClr val="tx1"/>
                </a:solidFill>
              </a:rPr>
              <a:t>Người mua đánh giá laptop đã mua (thang điểm 1-5 sao, kèm bình luận tùy chọn) để chia sẻ trải nghiệm.</a:t>
            </a:r>
            <a:endParaRPr lang="vi-VN" sz="1500" dirty="0">
              <a:solidFill>
                <a:schemeClr val="tx1"/>
              </a:solidFill>
            </a:endParaRPr>
          </a:p>
          <a:p>
            <a:pPr fontAlgn="base"/>
            <a:r>
              <a:rPr lang="en-US" sz="1500" dirty="0">
                <a:solidFill>
                  <a:schemeClr val="tx1"/>
                </a:solidFill>
              </a:rPr>
              <a:t>- </a:t>
            </a:r>
            <a:r>
              <a:rPr lang="vi-VN" sz="1500" dirty="0">
                <a:solidFill>
                  <a:schemeClr val="tx1"/>
                </a:solidFill>
              </a:rPr>
              <a:t>Đánh giá được hiển thị trên trang chi tiết laptop (trung bình điểm, danh sách bình luận).</a:t>
            </a:r>
            <a:endParaRPr lang="vi-VN" sz="1500" dirty="0">
              <a:solidFill>
                <a:schemeClr val="tx1"/>
              </a:solidFill>
            </a:endParaRPr>
          </a:p>
          <a:p>
            <a:pPr fontAlgn="base"/>
            <a:endParaRPr lang="vi-VN" sz="1500" dirty="0">
              <a:solidFill>
                <a:schemeClr val="tx1"/>
              </a:solidFill>
            </a:endParaRPr>
          </a:p>
          <a:p>
            <a:endParaRPr lang="vi-VN" sz="1500" dirty="0">
              <a:solidFill>
                <a:schemeClr val="tx1"/>
              </a:solidFill>
            </a:endParaRPr>
          </a:p>
        </p:txBody>
      </p:sp>
      <p:sp>
        <p:nvSpPr>
          <p:cNvPr id="16" name="TextBox 15"/>
          <p:cNvSpPr txBox="1"/>
          <p:nvPr/>
        </p:nvSpPr>
        <p:spPr>
          <a:xfrm>
            <a:off x="4684210" y="1804563"/>
            <a:ext cx="4364082" cy="3139321"/>
          </a:xfrm>
          <a:prstGeom prst="rect">
            <a:avLst/>
          </a:prstGeom>
          <a:noFill/>
        </p:spPr>
        <p:txBody>
          <a:bodyPr wrap="square">
            <a:spAutoFit/>
          </a:bodyPr>
          <a:lstStyle/>
          <a:p>
            <a:pPr fontAlgn="base"/>
            <a:r>
              <a:rPr lang="vi-VN" sz="1600" b="1" dirty="0">
                <a:solidFill>
                  <a:schemeClr val="tx1"/>
                </a:solidFill>
              </a:rPr>
              <a:t>Kiểm soát truy cập (Access Control): </a:t>
            </a:r>
            <a:endParaRPr lang="vi-VN" sz="1600" b="1" dirty="0">
              <a:solidFill>
                <a:schemeClr val="tx1"/>
              </a:solidFill>
            </a:endParaRPr>
          </a:p>
          <a:p>
            <a:pPr fontAlgn="base"/>
            <a:r>
              <a:rPr lang="en-US" sz="1500" dirty="0">
                <a:solidFill>
                  <a:schemeClr val="tx1"/>
                </a:solidFill>
              </a:rPr>
              <a:t>- </a:t>
            </a:r>
            <a:r>
              <a:rPr lang="vi-VN" sz="1500" dirty="0">
                <a:solidFill>
                  <a:schemeClr val="tx1"/>
                </a:solidFill>
              </a:rPr>
              <a:t>Người mua đăng ký/đăng nhập để xem danh mục, mua hàng, và gửi đánh giá laptop đã mua.</a:t>
            </a:r>
            <a:endParaRPr lang="vi-VN" sz="1500" dirty="0">
              <a:solidFill>
                <a:schemeClr val="tx1"/>
              </a:solidFill>
            </a:endParaRPr>
          </a:p>
          <a:p>
            <a:pPr fontAlgn="base"/>
            <a:r>
              <a:rPr lang="en-US" sz="1500" dirty="0">
                <a:solidFill>
                  <a:schemeClr val="tx1"/>
                </a:solidFill>
              </a:rPr>
              <a:t>- </a:t>
            </a:r>
            <a:r>
              <a:rPr lang="vi-VN" sz="1500" dirty="0">
                <a:solidFill>
                  <a:schemeClr val="tx1"/>
                </a:solidFill>
              </a:rPr>
              <a:t>Quản trị viên đăng nhập để vào trang quản trị, quản lý laptop và kho.</a:t>
            </a:r>
            <a:endParaRPr lang="en-US" sz="1500" dirty="0">
              <a:solidFill>
                <a:schemeClr val="tx1"/>
              </a:solidFill>
            </a:endParaRPr>
          </a:p>
          <a:p>
            <a:pPr fontAlgn="base"/>
            <a:endParaRPr lang="vi-VN" sz="1500" dirty="0">
              <a:solidFill>
                <a:schemeClr val="tx1"/>
              </a:solidFill>
            </a:endParaRPr>
          </a:p>
          <a:p>
            <a:pPr fontAlgn="base"/>
            <a:r>
              <a:rPr lang="vi-VN" sz="1600" b="1" dirty="0">
                <a:solidFill>
                  <a:schemeClr val="tx1"/>
                </a:solidFill>
              </a:rPr>
              <a:t>Nhiệm vụ thiết lập ban đầu: </a:t>
            </a:r>
            <a:endParaRPr lang="vi-VN" sz="1600" b="1" dirty="0">
              <a:solidFill>
                <a:schemeClr val="tx1"/>
              </a:solidFill>
            </a:endParaRPr>
          </a:p>
          <a:p>
            <a:pPr fontAlgn="base"/>
            <a:r>
              <a:rPr lang="en-US" sz="1500" dirty="0">
                <a:solidFill>
                  <a:schemeClr val="tx1"/>
                </a:solidFill>
              </a:rPr>
              <a:t>- </a:t>
            </a:r>
            <a:r>
              <a:rPr lang="vi-VN" sz="1500" dirty="0">
                <a:solidFill>
                  <a:schemeClr val="tx1"/>
                </a:solidFill>
              </a:rPr>
              <a:t>Tạo tài khoản quản trị viên, hai tài khoản người mua mẫu.</a:t>
            </a:r>
            <a:endParaRPr lang="vi-VN" sz="1500" dirty="0">
              <a:solidFill>
                <a:schemeClr val="tx1"/>
              </a:solidFill>
            </a:endParaRPr>
          </a:p>
          <a:p>
            <a:pPr fontAlgn="base"/>
            <a:r>
              <a:rPr lang="en-US" sz="1500" dirty="0">
                <a:solidFill>
                  <a:schemeClr val="tx1"/>
                </a:solidFill>
              </a:rPr>
              <a:t>- </a:t>
            </a:r>
            <a:r>
              <a:rPr lang="vi-VN" sz="1500" dirty="0">
                <a:solidFill>
                  <a:schemeClr val="tx1"/>
                </a:solidFill>
              </a:rPr>
              <a:t>Tạo dữ liệu mẫu: danh sách 10 laptop (Dell, HP, Asus, v.v.), thông tin kho, và một vài đánh giá mẫu.</a:t>
            </a:r>
            <a:endParaRPr lang="vi-VN" sz="1500" dirty="0">
              <a:solidFill>
                <a:schemeClr val="tx1"/>
              </a:solidFill>
            </a:endParaRPr>
          </a:p>
          <a:p>
            <a:pPr>
              <a:buFont typeface="Arial" panose="020B0604020202020204" pitchFamily="34" charset="0"/>
              <a:buChar char="•"/>
            </a:pPr>
            <a:endParaRPr lang="vi-VN" sz="1600" dirty="0">
              <a:solidFill>
                <a:schemeClr val="tx1"/>
              </a:solidFill>
            </a:endParaRPr>
          </a:p>
        </p:txBody>
      </p:sp>
      <p:cxnSp>
        <p:nvCxnSpPr>
          <p:cNvPr id="18" name="Straight Connector 17"/>
          <p:cNvCxnSpPr/>
          <p:nvPr/>
        </p:nvCxnSpPr>
        <p:spPr>
          <a:xfrm>
            <a:off x="4459792" y="1721345"/>
            <a:ext cx="0" cy="3052113"/>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1346975" y="3585200"/>
            <a:ext cx="7717800" cy="101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b="1" dirty="0">
                <a:latin typeface="Verdana" panose="020B0604030504040204" pitchFamily="34" charset="0"/>
                <a:ea typeface="Verdana" panose="020B0604030504040204" pitchFamily="34" charset="0"/>
              </a:rPr>
              <a:t>MÔ HÌNH KHÁI NIỆM</a:t>
            </a:r>
            <a:endParaRPr b="1" dirty="0">
              <a:latin typeface="Verdana" panose="020B0604030504040204" pitchFamily="34" charset="0"/>
              <a:ea typeface="Verdana" panose="020B0604030504040204" pitchFamily="34" charset="0"/>
            </a:endParaRPr>
          </a:p>
        </p:txBody>
      </p:sp>
      <p:sp>
        <p:nvSpPr>
          <p:cNvPr id="165" name="Google Shape;165;p32"/>
          <p:cNvSpPr txBox="1">
            <a:spLocks noGrp="1"/>
          </p:cNvSpPr>
          <p:nvPr>
            <p:ph type="title" idx="2"/>
          </p:nvPr>
        </p:nvSpPr>
        <p:spPr>
          <a:xfrm>
            <a:off x="713225" y="499725"/>
            <a:ext cx="1267500" cy="68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02</a:t>
            </a:r>
            <a:endParaRPr dirty="0"/>
          </a:p>
        </p:txBody>
      </p:sp>
      <p:sp>
        <p:nvSpPr>
          <p:cNvPr id="166" name="Google Shape;166;p32"/>
          <p:cNvSpPr txBox="1"/>
          <p:nvPr/>
        </p:nvSpPr>
        <p:spPr>
          <a:xfrm>
            <a:off x="306325" y="4604000"/>
            <a:ext cx="1124400" cy="392400"/>
          </a:xfrm>
          <a:prstGeom prst="rect">
            <a:avLst/>
          </a:prstGeom>
          <a:noFill/>
          <a:ln>
            <a:noFill/>
          </a:ln>
        </p:spPr>
        <p:txBody>
          <a:bodyPr spcFirstLastPara="1" wrap="square" lIns="91425" tIns="91425" rIns="91425" bIns="91425" anchor="ctr" anchorCtr="0">
            <a:noAutofit/>
          </a:bodyPr>
          <a:lstStyle/>
          <a:p>
            <a:pPr lvl="0"/>
            <a:r>
              <a:rPr lang="en-US" sz="1000" dirty="0">
                <a:solidFill>
                  <a:schemeClr val="dk1"/>
                </a:solidFill>
                <a:latin typeface=".VnTime" panose="020B7200000000000000" pitchFamily="34" charset="0"/>
                <a:ea typeface="Syne"/>
                <a:cs typeface="Syne"/>
                <a:sym typeface="Syne"/>
              </a:rPr>
              <a:t>DCT122C3</a:t>
            </a:r>
            <a:endParaRPr lang="en-US" sz="1000" dirty="0">
              <a:solidFill>
                <a:schemeClr val="dk1"/>
              </a:solidFill>
              <a:latin typeface="Syne"/>
              <a:ea typeface="Syne"/>
              <a:cs typeface="Syne"/>
              <a:sym typeface="Syne"/>
            </a:endParaRPr>
          </a:p>
        </p:txBody>
      </p:sp>
      <p:cxnSp>
        <p:nvCxnSpPr>
          <p:cNvPr id="167" name="Google Shape;167;p32"/>
          <p:cNvCxnSpPr/>
          <p:nvPr/>
        </p:nvCxnSpPr>
        <p:spPr>
          <a:xfrm>
            <a:off x="974785" y="4800200"/>
            <a:ext cx="8701415"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36221" y="0"/>
            <a:ext cx="6407780" cy="5145488"/>
          </a:xfrm>
          <a:prstGeom prst="rect">
            <a:avLst/>
          </a:prstGeom>
          <a:solidFill>
            <a:schemeClr val="tx1"/>
          </a:solidFill>
        </p:spPr>
      </p:pic>
      <p:sp>
        <p:nvSpPr>
          <p:cNvPr id="6" name="Google Shape;164;p32"/>
          <p:cNvSpPr txBox="1">
            <a:spLocks noGrp="1"/>
          </p:cNvSpPr>
          <p:nvPr>
            <p:ph type="title"/>
          </p:nvPr>
        </p:nvSpPr>
        <p:spPr>
          <a:xfrm>
            <a:off x="285992" y="417074"/>
            <a:ext cx="1912756" cy="4309352"/>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GB" b="1" dirty="0">
                <a:latin typeface="Verdana" panose="020B0604030504040204" pitchFamily="34" charset="0"/>
                <a:ea typeface="Verdana" panose="020B0604030504040204" pitchFamily="34" charset="0"/>
              </a:rPr>
              <a:t>2. MÔ HÌNH KHÁI NIỆM</a:t>
            </a:r>
            <a:endParaRPr b="1" dirty="0">
              <a:latin typeface="Verdana" panose="020B0604030504040204" pitchFamily="34" charset="0"/>
              <a:ea typeface="Verdana" panose="020B0604030504040204" pitchFamily="34" charset="0"/>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2"/>
          <p:cNvSpPr txBox="1">
            <a:spLocks noGrp="1"/>
          </p:cNvSpPr>
          <p:nvPr>
            <p:ph type="title"/>
          </p:nvPr>
        </p:nvSpPr>
        <p:spPr>
          <a:xfrm>
            <a:off x="2196216" y="2062350"/>
            <a:ext cx="4751568" cy="101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6000" b="1" dirty="0">
                <a:latin typeface="Verdana" panose="020B0604030504040204" pitchFamily="34" charset="0"/>
                <a:ea typeface="Verdana" panose="020B0604030504040204" pitchFamily="34" charset="0"/>
              </a:rPr>
              <a:t>USE CASE</a:t>
            </a:r>
            <a:endParaRPr sz="6000" b="1" dirty="0">
              <a:latin typeface="Verdana" panose="020B0604030504040204" pitchFamily="34" charset="0"/>
              <a:ea typeface="Verdana" panose="020B0604030504040204" pitchFamily="34" charset="0"/>
            </a:endParaRPr>
          </a:p>
        </p:txBody>
      </p:sp>
      <p:sp>
        <p:nvSpPr>
          <p:cNvPr id="165" name="Google Shape;165;p32"/>
          <p:cNvSpPr txBox="1">
            <a:spLocks noGrp="1"/>
          </p:cNvSpPr>
          <p:nvPr>
            <p:ph type="title" idx="2"/>
          </p:nvPr>
        </p:nvSpPr>
        <p:spPr>
          <a:xfrm>
            <a:off x="713225" y="499725"/>
            <a:ext cx="1267500" cy="68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03</a:t>
            </a:r>
            <a:endParaRPr dirty="0"/>
          </a:p>
        </p:txBody>
      </p:sp>
      <p:sp>
        <p:nvSpPr>
          <p:cNvPr id="166" name="Google Shape;166;p32"/>
          <p:cNvSpPr txBox="1"/>
          <p:nvPr/>
        </p:nvSpPr>
        <p:spPr>
          <a:xfrm>
            <a:off x="306325" y="4604000"/>
            <a:ext cx="1124400" cy="392400"/>
          </a:xfrm>
          <a:prstGeom prst="rect">
            <a:avLst/>
          </a:prstGeom>
          <a:noFill/>
          <a:ln>
            <a:noFill/>
          </a:ln>
        </p:spPr>
        <p:txBody>
          <a:bodyPr spcFirstLastPara="1" wrap="square" lIns="91425" tIns="91425" rIns="91425" bIns="91425" anchor="ctr" anchorCtr="0">
            <a:noAutofit/>
          </a:bodyPr>
          <a:lstStyle/>
          <a:p>
            <a:pPr lvl="0"/>
            <a:r>
              <a:rPr lang="en-US" sz="1000" dirty="0">
                <a:solidFill>
                  <a:schemeClr val="dk1"/>
                </a:solidFill>
                <a:latin typeface=".VnTime" panose="020B7200000000000000" pitchFamily="34" charset="0"/>
                <a:ea typeface="Syne"/>
                <a:cs typeface="Syne"/>
                <a:sym typeface="Syne"/>
              </a:rPr>
              <a:t>DCT122C3</a:t>
            </a:r>
            <a:endParaRPr lang="en-US" sz="1000" dirty="0">
              <a:solidFill>
                <a:schemeClr val="dk1"/>
              </a:solidFill>
              <a:latin typeface="Syne"/>
              <a:ea typeface="Syne"/>
              <a:cs typeface="Syne"/>
              <a:sym typeface="Syne"/>
            </a:endParaRPr>
          </a:p>
        </p:txBody>
      </p:sp>
      <p:cxnSp>
        <p:nvCxnSpPr>
          <p:cNvPr id="167" name="Google Shape;167;p32"/>
          <p:cNvCxnSpPr/>
          <p:nvPr/>
        </p:nvCxnSpPr>
        <p:spPr>
          <a:xfrm>
            <a:off x="992038" y="4800200"/>
            <a:ext cx="8684162"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cover/>
  </p:transition>
</p:sld>
</file>

<file path=ppt/theme/theme1.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7727</Words>
  <Application>WPS Presentation</Application>
  <PresentationFormat>On-screen Show (16:9)</PresentationFormat>
  <Paragraphs>176</Paragraphs>
  <Slides>15</Slides>
  <Notes>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Arial</vt:lpstr>
      <vt:lpstr>Syne</vt:lpstr>
      <vt:lpstr>Albert Sans</vt:lpstr>
      <vt:lpstr>Syne SemiBold</vt:lpstr>
      <vt:lpstr>Raleway</vt:lpstr>
      <vt:lpstr>Syne Medium</vt:lpstr>
      <vt:lpstr>Verdana</vt:lpstr>
      <vt:lpstr>.VnTime</vt:lpstr>
      <vt:lpstr>Times New Roman</vt:lpstr>
      <vt:lpstr>Microsoft YaHei</vt:lpstr>
      <vt:lpstr>Arial Unicode MS</vt:lpstr>
      <vt:lpstr>Tech Startup by Slidesgo</vt:lpstr>
      <vt:lpstr>WEBSITE BÁN MÁY TÍNH</vt:lpstr>
      <vt:lpstr>GIỚI THIỆU</vt:lpstr>
      <vt:lpstr>01</vt:lpstr>
      <vt:lpstr>1. NGỮ CẢNH NGHIỆP VỤ</vt:lpstr>
      <vt:lpstr>1. NGỮ CẢNH NGHIỆP VỤ</vt:lpstr>
      <vt:lpstr>1. NGỮ CẢNH NGHIỆP VỤ</vt:lpstr>
      <vt:lpstr>02</vt:lpstr>
      <vt:lpstr>2. MÔ HÌNH KHÁI NIỆM</vt:lpstr>
      <vt:lpstr>03</vt:lpstr>
      <vt:lpstr>3. USE CASE</vt:lpstr>
      <vt:lpstr>3. USE CASE</vt:lpstr>
      <vt:lpstr>04</vt:lpstr>
      <vt:lpstr>4. USER STORY</vt:lpstr>
      <vt:lpstr>4. USER STORY</vt:lpstr>
      <vt:lpstr>4. USER STORY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Thanh Phankim</cp:lastModifiedBy>
  <cp:revision>3</cp:revision>
  <dcterms:created xsi:type="dcterms:W3CDTF">2025-09-24T11:50:30Z</dcterms:created>
  <dcterms:modified xsi:type="dcterms:W3CDTF">2025-09-24T11:50:40Z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C5DB10E523AE4895ADEBDBC56A9BD7B3_12</vt:lpwstr>
  </property>
  <property fmtid="{D5CDD505-2E9C-101B-9397-08002B2CF9AE}" pid="3" name="KSOProductBuildVer">
    <vt:lpwstr>1033-12.2.0.22549</vt:lpwstr>
  </property>
</Properties>
</file>