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59849AE-0651-44AB-A528-9D1EE5E74DBB}" type="datetimeFigureOut">
              <a:rPr lang="zh-CN" altLang="en-US" smtClean="0"/>
              <a:t>2019/8/27</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654F811-7CD2-4BD6-B75D-219A4D7809FA}"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344660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9849AE-0651-44AB-A528-9D1EE5E74DBB}" type="datetimeFigureOut">
              <a:rPr lang="zh-CN" altLang="en-US" smtClean="0"/>
              <a:t>2019/8/27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54F811-7CD2-4BD6-B75D-219A4D7809FA}" type="slidenum">
              <a:rPr lang="zh-CN" altLang="en-US" smtClean="0"/>
              <a:t>‹#›</a:t>
            </a:fld>
            <a:endParaRPr lang="zh-CN" altLang="en-US"/>
          </a:p>
        </p:txBody>
      </p:sp>
    </p:spTree>
    <p:extLst>
      <p:ext uri="{BB962C8B-B14F-4D97-AF65-F5344CB8AC3E}">
        <p14:creationId xmlns:p14="http://schemas.microsoft.com/office/powerpoint/2010/main" val="259115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9849AE-0651-44AB-A528-9D1EE5E74DBB}" type="datetimeFigureOut">
              <a:rPr lang="zh-CN" altLang="en-US" smtClean="0"/>
              <a:t>2019/8/27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54F811-7CD2-4BD6-B75D-219A4D7809FA}" type="slidenum">
              <a:rPr lang="zh-CN" altLang="en-US" smtClean="0"/>
              <a:t>‹#›</a:t>
            </a:fld>
            <a:endParaRPr lang="zh-CN" altLang="en-US"/>
          </a:p>
        </p:txBody>
      </p:sp>
    </p:spTree>
    <p:extLst>
      <p:ext uri="{BB962C8B-B14F-4D97-AF65-F5344CB8AC3E}">
        <p14:creationId xmlns:p14="http://schemas.microsoft.com/office/powerpoint/2010/main" val="377823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9849AE-0651-44AB-A528-9D1EE5E74DBB}" type="datetimeFigureOut">
              <a:rPr lang="zh-CN" altLang="en-US" smtClean="0"/>
              <a:t>2019/8/27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54F811-7CD2-4BD6-B75D-219A4D7809FA}" type="slidenum">
              <a:rPr lang="zh-CN" altLang="en-US" smtClean="0"/>
              <a:t>‹#›</a:t>
            </a:fld>
            <a:endParaRPr lang="zh-CN" altLang="en-US"/>
          </a:p>
        </p:txBody>
      </p:sp>
    </p:spTree>
    <p:extLst>
      <p:ext uri="{BB962C8B-B14F-4D97-AF65-F5344CB8AC3E}">
        <p14:creationId xmlns:p14="http://schemas.microsoft.com/office/powerpoint/2010/main" val="31473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59849AE-0651-44AB-A528-9D1EE5E74DBB}" type="datetimeFigureOut">
              <a:rPr lang="zh-CN" altLang="en-US" smtClean="0"/>
              <a:t>2019/8/27</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654F811-7CD2-4BD6-B75D-219A4D7809FA}"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150788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59849AE-0651-44AB-A528-9D1EE5E74DBB}" type="datetimeFigureOut">
              <a:rPr lang="zh-CN" altLang="en-US" smtClean="0"/>
              <a:t>2019/8/27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54F811-7CD2-4BD6-B75D-219A4D7809FA}" type="slidenum">
              <a:rPr lang="zh-CN" altLang="en-US" smtClean="0"/>
              <a:t>‹#›</a:t>
            </a:fld>
            <a:endParaRPr lang="zh-CN" altLang="en-US"/>
          </a:p>
        </p:txBody>
      </p:sp>
    </p:spTree>
    <p:extLst>
      <p:ext uri="{BB962C8B-B14F-4D97-AF65-F5344CB8AC3E}">
        <p14:creationId xmlns:p14="http://schemas.microsoft.com/office/powerpoint/2010/main" val="388778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59849AE-0651-44AB-A528-9D1EE5E74DBB}" type="datetimeFigureOut">
              <a:rPr lang="zh-CN" altLang="en-US" smtClean="0"/>
              <a:t>2019/8/27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54F811-7CD2-4BD6-B75D-219A4D7809FA}" type="slidenum">
              <a:rPr lang="zh-CN" altLang="en-US" smtClean="0"/>
              <a:t>‹#›</a:t>
            </a:fld>
            <a:endParaRPr lang="zh-CN" altLang="en-US"/>
          </a:p>
        </p:txBody>
      </p:sp>
    </p:spTree>
    <p:extLst>
      <p:ext uri="{BB962C8B-B14F-4D97-AF65-F5344CB8AC3E}">
        <p14:creationId xmlns:p14="http://schemas.microsoft.com/office/powerpoint/2010/main" val="152052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59849AE-0651-44AB-A528-9D1EE5E74DBB}" type="datetimeFigureOut">
              <a:rPr lang="zh-CN" altLang="en-US" smtClean="0"/>
              <a:t>2019/8/27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54F811-7CD2-4BD6-B75D-219A4D7809FA}" type="slidenum">
              <a:rPr lang="zh-CN" altLang="en-US" smtClean="0"/>
              <a:t>‹#›</a:t>
            </a:fld>
            <a:endParaRPr lang="zh-CN" altLang="en-US"/>
          </a:p>
        </p:txBody>
      </p:sp>
    </p:spTree>
    <p:extLst>
      <p:ext uri="{BB962C8B-B14F-4D97-AF65-F5344CB8AC3E}">
        <p14:creationId xmlns:p14="http://schemas.microsoft.com/office/powerpoint/2010/main" val="66896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849AE-0651-44AB-A528-9D1EE5E74DBB}" type="datetimeFigureOut">
              <a:rPr lang="zh-CN" altLang="en-US" smtClean="0"/>
              <a:t>2019/8/27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654F811-7CD2-4BD6-B75D-219A4D7809FA}" type="slidenum">
              <a:rPr lang="zh-CN" altLang="en-US" smtClean="0"/>
              <a:t>‹#›</a:t>
            </a:fld>
            <a:endParaRPr lang="zh-CN" altLang="en-US"/>
          </a:p>
        </p:txBody>
      </p:sp>
    </p:spTree>
    <p:extLst>
      <p:ext uri="{BB962C8B-B14F-4D97-AF65-F5344CB8AC3E}">
        <p14:creationId xmlns:p14="http://schemas.microsoft.com/office/powerpoint/2010/main" val="153047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9849AE-0651-44AB-A528-9D1EE5E74DBB}" type="datetimeFigureOut">
              <a:rPr lang="zh-CN" altLang="en-US" smtClean="0"/>
              <a:t>2019/8/27</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54F811-7CD2-4BD6-B75D-219A4D7809F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568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9849AE-0651-44AB-A528-9D1EE5E74DBB}" type="datetimeFigureOut">
              <a:rPr lang="zh-CN" altLang="en-US" smtClean="0"/>
              <a:t>2019/8/27</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54F811-7CD2-4BD6-B75D-219A4D7809F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710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59849AE-0651-44AB-A528-9D1EE5E74DBB}" type="datetimeFigureOut">
              <a:rPr lang="zh-CN" altLang="en-US" smtClean="0"/>
              <a:t>2019/8/27</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654F811-7CD2-4BD6-B75D-219A4D7809FA}"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74826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798064"/>
            <a:ext cx="9144000" cy="1050226"/>
          </a:xfrm>
        </p:spPr>
        <p:txBody>
          <a:bodyPr/>
          <a:lstStyle/>
          <a:p>
            <a:r>
              <a:rPr lang="zh-CN" altLang="en-US" sz="5400" b="1" dirty="0" smtClean="0"/>
              <a:t>关系网络在反欺诈中的应用</a:t>
            </a:r>
            <a:endParaRPr lang="zh-CN" altLang="en-US" sz="5400" dirty="0"/>
          </a:p>
        </p:txBody>
      </p:sp>
    </p:spTree>
    <p:extLst>
      <p:ext uri="{BB962C8B-B14F-4D97-AF65-F5344CB8AC3E}">
        <p14:creationId xmlns:p14="http://schemas.microsoft.com/office/powerpoint/2010/main" val="410002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不一致性验证</a:t>
            </a:r>
          </a:p>
        </p:txBody>
      </p:sp>
      <p:sp>
        <p:nvSpPr>
          <p:cNvPr id="3" name="内容占位符 2"/>
          <p:cNvSpPr>
            <a:spLocks noGrp="1"/>
          </p:cNvSpPr>
          <p:nvPr>
            <p:ph idx="1"/>
          </p:nvPr>
        </p:nvSpPr>
        <p:spPr/>
        <p:txBody>
          <a:bodyPr/>
          <a:lstStyle/>
          <a:p>
            <a:r>
              <a:rPr lang="zh-CN" altLang="en-US" dirty="0"/>
              <a:t>不一致性验证可以用来判断一个借款人的欺诈风险，这个跟交叉验证类似。不一致性验证涉及到知识的推理。通俗地讲，知识的推理可以理解成“链接预测”，也就是从已有的关系图谱里推导出新的关系或链接。</a:t>
            </a:r>
          </a:p>
        </p:txBody>
      </p:sp>
    </p:spTree>
    <p:extLst>
      <p:ext uri="{BB962C8B-B14F-4D97-AF65-F5344CB8AC3E}">
        <p14:creationId xmlns:p14="http://schemas.microsoft.com/office/powerpoint/2010/main" val="207505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组团欺诈</a:t>
            </a:r>
            <a:endParaRPr lang="zh-CN" altLang="en-US" dirty="0"/>
          </a:p>
        </p:txBody>
      </p:sp>
      <p:sp>
        <p:nvSpPr>
          <p:cNvPr id="3" name="内容占位符 2"/>
          <p:cNvSpPr>
            <a:spLocks noGrp="1"/>
          </p:cNvSpPr>
          <p:nvPr>
            <p:ph idx="1"/>
          </p:nvPr>
        </p:nvSpPr>
        <p:spPr/>
        <p:txBody>
          <a:bodyPr/>
          <a:lstStyle/>
          <a:p>
            <a:r>
              <a:rPr lang="zh-CN" altLang="en-US" dirty="0"/>
              <a:t>相比虚假身份的识别，组团欺诈的挖掘难度更大。这种组织在非常复杂的关系网络里隐藏着，不容易被发现。当我们只有把其中隐含的关系网络梳理清楚，才有可能去分析并发现其中潜在的风险。关系图谱，作为天然的关系网络的分析工具，可以帮助我们更容易地去识别这种潜在的风险。虽然组团欺诈的形式众多，但有一点值得肯定的是知识图谱一定会比其他任何的工具提供更佳便捷的分析手段。</a:t>
            </a:r>
            <a:endParaRPr lang="zh-CN" altLang="en-US" dirty="0"/>
          </a:p>
        </p:txBody>
      </p:sp>
    </p:spTree>
    <p:extLst>
      <p:ext uri="{BB962C8B-B14F-4D97-AF65-F5344CB8AC3E}">
        <p14:creationId xmlns:p14="http://schemas.microsoft.com/office/powerpoint/2010/main" val="337243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关系图谱如何实现“升维打击”？</a:t>
            </a:r>
          </a:p>
        </p:txBody>
      </p:sp>
      <p:sp>
        <p:nvSpPr>
          <p:cNvPr id="3" name="内容占位符 2"/>
          <p:cNvSpPr>
            <a:spLocks noGrp="1"/>
          </p:cNvSpPr>
          <p:nvPr>
            <p:ph idx="1"/>
          </p:nvPr>
        </p:nvSpPr>
        <p:spPr>
          <a:xfrm>
            <a:off x="1371600" y="1664208"/>
            <a:ext cx="9601200" cy="4773168"/>
          </a:xfrm>
        </p:spPr>
        <p:txBody>
          <a:bodyPr/>
          <a:lstStyle/>
          <a:p>
            <a:r>
              <a:rPr lang="zh-CN" altLang="en-US" b="1" dirty="0"/>
              <a:t>全维度的事中侦测。</a:t>
            </a:r>
            <a:r>
              <a:rPr lang="zh-CN" altLang="en-US" dirty="0"/>
              <a:t>在欺诈检测系统中，诸如登录时间和位置（例如</a:t>
            </a:r>
            <a:r>
              <a:rPr lang="en-US" altLang="zh-CN" dirty="0"/>
              <a:t>IP</a:t>
            </a:r>
            <a:r>
              <a:rPr lang="zh-CN" altLang="en-US" dirty="0"/>
              <a:t>地址）之类的行为线索很容易被欺诈分子改变或伪造，但是欺诈分子很难全面地了解他们所在的整个关系网络（例如转账、购物、登录、浏览、还款）。因此，即便欺诈分子尽可能地掩盖了痕迹，也难免会在关系网络上露出马脚。比如上图中的共用设备、共用</a:t>
            </a:r>
            <a:r>
              <a:rPr lang="zh-CN" altLang="en-US" dirty="0" smtClean="0"/>
              <a:t>联系人</a:t>
            </a:r>
            <a:r>
              <a:rPr lang="zh-CN" altLang="en-US" dirty="0"/>
              <a:t>信息、共用</a:t>
            </a:r>
            <a:r>
              <a:rPr lang="en-US" altLang="zh-CN" dirty="0"/>
              <a:t>IP</a:t>
            </a:r>
            <a:r>
              <a:rPr lang="zh-CN" altLang="en-US" dirty="0"/>
              <a:t>等就可以作为可疑特征用于识别欺诈事件</a:t>
            </a:r>
            <a:r>
              <a:rPr lang="zh-CN" altLang="en-US" dirty="0" smtClean="0"/>
              <a:t>。</a:t>
            </a:r>
            <a:endParaRPr lang="en-US" altLang="zh-CN" dirty="0" smtClean="0"/>
          </a:p>
          <a:p>
            <a:r>
              <a:rPr lang="zh-CN" altLang="en-US" b="1" dirty="0"/>
              <a:t>全局的可视化事后分析。</a:t>
            </a:r>
            <a:r>
              <a:rPr lang="zh-CN" altLang="en-US" dirty="0"/>
              <a:t>一方面，反欺诈部门分析人员可以根据已定性案件在关系图谱上呈现出来的全局特征，优化风控规则和模型。例如，一个可疑账号可能会登录多个设备，而这些设备往往会被登录多个可疑账号。关系图谱可以非常直观地呈现这种间接的多对多关系。另一方面，也可以挖掘看似独立却存在间接联系的案件之间的关系，识别核心作案人员和其他疑似欺诈分子</a:t>
            </a:r>
            <a:r>
              <a:rPr lang="zh-CN" altLang="en-US" dirty="0" smtClean="0"/>
              <a:t>。</a:t>
            </a:r>
            <a:endParaRPr lang="en-US" altLang="zh-CN" dirty="0" smtClean="0"/>
          </a:p>
          <a:p>
            <a:r>
              <a:rPr lang="zh-CN" altLang="en-US" b="1" dirty="0"/>
              <a:t>全渠道的标签传播。</a:t>
            </a:r>
            <a:r>
              <a:rPr lang="zh-CN" altLang="en-US" dirty="0"/>
              <a:t>关系图谱也可以基于现有黑名单，为可疑个体打上相应标签，用于反欺诈规则和风险提示。假设已确认一个黄牛常用手机号，可在关系图谱中把这个手机号直接和间接关联的账户、手机号、地址、银行卡等个体打上“疑似黄牛”的标签。这种路线便是标签传播（如下图）。</a:t>
            </a:r>
          </a:p>
        </p:txBody>
      </p:sp>
    </p:spTree>
    <p:extLst>
      <p:ext uri="{BB962C8B-B14F-4D97-AF65-F5344CB8AC3E}">
        <p14:creationId xmlns:p14="http://schemas.microsoft.com/office/powerpoint/2010/main" val="98108461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12</TotalTime>
  <Words>477</Words>
  <Application>Microsoft Office PowerPoint</Application>
  <PresentationFormat>宽屏</PresentationFormat>
  <Paragraphs>9</Paragraphs>
  <Slides>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vt:i4>
      </vt:variant>
    </vt:vector>
  </HeadingPairs>
  <TitlesOfParts>
    <vt:vector size="7" baseType="lpstr">
      <vt:lpstr>华文楷体</vt:lpstr>
      <vt:lpstr>Franklin Gothic Book</vt:lpstr>
      <vt:lpstr>Crop</vt:lpstr>
      <vt:lpstr>关系网络在反欺诈中的应用</vt:lpstr>
      <vt:lpstr>不一致性验证</vt:lpstr>
      <vt:lpstr>组团欺诈</vt:lpstr>
      <vt:lpstr>关系图谱如何实现“升维打击”？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不一致性验证</dc:title>
  <dc:creator>任皓</dc:creator>
  <cp:lastModifiedBy>任皓</cp:lastModifiedBy>
  <cp:revision>12</cp:revision>
  <dcterms:created xsi:type="dcterms:W3CDTF">2019-08-27T06:02:06Z</dcterms:created>
  <dcterms:modified xsi:type="dcterms:W3CDTF">2019-08-27T06:14:36Z</dcterms:modified>
</cp:coreProperties>
</file>