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23">
          <p15:clr>
            <a:srgbClr val="A4A3A4"/>
          </p15:clr>
        </p15:guide>
        <p15:guide id="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123" orient="horz"/>
        <p:guide/>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ord_embedding" TargetMode="External"/><Relationship Id="rId3" Type="http://schemas.openxmlformats.org/officeDocument/2006/relationships/hyperlink" Target="https://towardsdatascience.com/policy-gradients-in-a-nutshell-8b72f9743c5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fe.up.pt/~eol/schaefer/diplom/ReinforcementLearning.ht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Generator loss is based on the rewards generated from the Discriminator</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ddc9f9c86_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7ddc9f9c86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Most twitter bots are retweeting and dealing with the text</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a45de5d2543114b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8000"/>
              </a:lnSpc>
              <a:spcBef>
                <a:spcPts val="3200"/>
              </a:spcBef>
              <a:spcAft>
                <a:spcPts val="0"/>
              </a:spcAft>
              <a:buClr>
                <a:schemeClr val="dk1"/>
              </a:buClr>
              <a:buSzPts val="1100"/>
              <a:buFont typeface="Arial"/>
              <a:buNone/>
            </a:pPr>
            <a:r>
              <a:rPr lang="de-DE" sz="1600">
                <a:highlight>
                  <a:srgbClr val="FFFFFF"/>
                </a:highlight>
                <a:latin typeface="Georgia"/>
                <a:ea typeface="Georgia"/>
                <a:cs typeface="Georgia"/>
                <a:sym typeface="Georgia"/>
              </a:rPr>
              <a:t>Typically text tokens (say, words) are represented by an “</a:t>
            </a:r>
            <a:r>
              <a:rPr lang="de-DE" sz="1600">
                <a:solidFill>
                  <a:schemeClr val="hlink"/>
                </a:solidFill>
                <a:highlight>
                  <a:srgbClr val="FFFFFF"/>
                </a:highlight>
                <a:uFill>
                  <a:noFill/>
                </a:uFill>
                <a:latin typeface="Georgia"/>
                <a:ea typeface="Georgia"/>
                <a:cs typeface="Georgia"/>
                <a:sym typeface="Georgia"/>
                <a:hlinkClick r:id="rId2"/>
              </a:rPr>
              <a:t>embedding-vector</a:t>
            </a:r>
            <a:r>
              <a:rPr lang="de-DE" sz="1600">
                <a:highlight>
                  <a:srgbClr val="FFFFFF"/>
                </a:highlight>
                <a:latin typeface="Georgia"/>
                <a:ea typeface="Georgia"/>
                <a:cs typeface="Georgia"/>
                <a:sym typeface="Georgia"/>
              </a:rPr>
              <a:t>” of real-values. </a:t>
            </a:r>
            <a:r>
              <a:rPr b="1" lang="de-DE" sz="1600">
                <a:highlight>
                  <a:srgbClr val="FFFFFF"/>
                </a:highlight>
                <a:latin typeface="Georgia"/>
                <a:ea typeface="Georgia"/>
                <a:cs typeface="Georgia"/>
                <a:sym typeface="Georgia"/>
              </a:rPr>
              <a:t>These vectors, though composed of continuous real-values, are discrete!</a:t>
            </a:r>
            <a:endParaRPr b="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de-DE" sz="1600">
                <a:highlight>
                  <a:srgbClr val="FFFFFF"/>
                </a:highlight>
                <a:latin typeface="Georgia"/>
                <a:ea typeface="Georgia"/>
                <a:cs typeface="Georgia"/>
                <a:sym typeface="Georgia"/>
              </a:rPr>
              <a:t>Suppose that the word “computer” is represented by the real-valued vector v = [0.11143, -0.97712, 0.445216 ….., 0.7221240]. Now, v + 0.08 is another vector which need not necessarily represent some word in the vocabulary.</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b="1" i="1" lang="de-DE" sz="1600">
                <a:highlight>
                  <a:srgbClr val="FFFFFF"/>
                </a:highlight>
                <a:latin typeface="Georgia"/>
                <a:ea typeface="Georgia"/>
                <a:cs typeface="Georgia"/>
                <a:sym typeface="Georgia"/>
              </a:rPr>
              <a:t>So utilising the gradient of the loss from D with respect to the outputs of G to guide its parameters makes little sense.</a:t>
            </a:r>
            <a:r>
              <a:rPr lang="de-DE" sz="1600">
                <a:highlight>
                  <a:srgbClr val="FFFFFF"/>
                </a:highlight>
                <a:latin typeface="Georgia"/>
                <a:ea typeface="Georgia"/>
                <a:cs typeface="Georgia"/>
                <a:sym typeface="Georgia"/>
              </a:rPr>
              <a:t> </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de-DE" sz="1600">
                <a:highlight>
                  <a:srgbClr val="FFFFFF"/>
                </a:highlight>
                <a:latin typeface="Georgia"/>
                <a:ea typeface="Georgia"/>
                <a:cs typeface="Georgia"/>
                <a:sym typeface="Georgia"/>
              </a:rPr>
              <a:t>Secondly, D can only classify and give the loss for </a:t>
            </a:r>
            <a:r>
              <a:rPr b="1" lang="de-DE" sz="1600">
                <a:highlight>
                  <a:srgbClr val="FFFFFF"/>
                </a:highlight>
                <a:latin typeface="Georgia"/>
                <a:ea typeface="Georgia"/>
                <a:cs typeface="Georgia"/>
                <a:sym typeface="Georgia"/>
              </a:rPr>
              <a:t>an entire sequence</a:t>
            </a:r>
            <a:r>
              <a:rPr lang="de-DE" sz="1600">
                <a:highlight>
                  <a:srgbClr val="FFFFFF"/>
                </a:highlight>
                <a:latin typeface="Georgia"/>
                <a:ea typeface="Georgia"/>
                <a:cs typeface="Georgia"/>
                <a:sym typeface="Georgia"/>
              </a:rPr>
              <a:t>. For partial sequences, it cannot provide any feedback on how good the partial sequence is and what the future score of the entire sequence might be.</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i="1" lang="de-DE" sz="1600">
                <a:highlight>
                  <a:srgbClr val="FFFFFF"/>
                </a:highlight>
                <a:latin typeface="Georgia"/>
                <a:ea typeface="Georgia"/>
                <a:cs typeface="Georgia"/>
                <a:sym typeface="Georgia"/>
              </a:rPr>
              <a:t>In a stochastic </a:t>
            </a:r>
            <a:r>
              <a:rPr i="1" lang="de-DE" sz="1600">
                <a:highlight>
                  <a:srgbClr val="FFFFFF"/>
                </a:highlight>
                <a:latin typeface="Georgia"/>
                <a:ea typeface="Georgia"/>
                <a:cs typeface="Georgia"/>
                <a:sym typeface="Georgia"/>
              </a:rPr>
              <a:t>parameterized</a:t>
            </a:r>
            <a:r>
              <a:rPr i="1" lang="de-DE" sz="1600">
                <a:highlight>
                  <a:srgbClr val="FFFFFF"/>
                </a:highlight>
                <a:latin typeface="Georgia"/>
                <a:ea typeface="Georgia"/>
                <a:cs typeface="Georgia"/>
                <a:sym typeface="Georgia"/>
              </a:rPr>
              <a:t> policy, the actions are drawn from a distribution that </a:t>
            </a:r>
            <a:r>
              <a:rPr i="1" lang="de-DE" sz="1600">
                <a:highlight>
                  <a:srgbClr val="FFFFFF"/>
                </a:highlight>
                <a:latin typeface="Georgia"/>
                <a:ea typeface="Georgia"/>
                <a:cs typeface="Georgia"/>
                <a:sym typeface="Georgia"/>
              </a:rPr>
              <a:t>parametrizes</a:t>
            </a:r>
            <a:r>
              <a:rPr i="1" lang="de-DE" sz="1600">
                <a:highlight>
                  <a:srgbClr val="FFFFFF"/>
                </a:highlight>
                <a:latin typeface="Georgia"/>
                <a:ea typeface="Georgia"/>
                <a:cs typeface="Georgia"/>
                <a:sym typeface="Georgia"/>
              </a:rPr>
              <a:t> your policy.</a:t>
            </a:r>
            <a:endParaRPr i="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de-DE" sz="1600">
                <a:highlight>
                  <a:srgbClr val="FFFFFF"/>
                </a:highlight>
                <a:latin typeface="Georgia"/>
                <a:ea typeface="Georgia"/>
                <a:cs typeface="Georgia"/>
                <a:sym typeface="Georgia"/>
              </a:rPr>
              <a:t>As the gradients cannot pass back to G due to discrete outputs, G is regarded as a stochastic parametrized policy. The policy is trained using </a:t>
            </a:r>
            <a:r>
              <a:rPr lang="de-DE" sz="1600">
                <a:solidFill>
                  <a:schemeClr val="hlink"/>
                </a:solidFill>
                <a:highlight>
                  <a:srgbClr val="FFFFFF"/>
                </a:highlight>
                <a:uFill>
                  <a:noFill/>
                </a:uFill>
                <a:latin typeface="Georgia"/>
                <a:ea typeface="Georgia"/>
                <a:cs typeface="Georgia"/>
                <a:sym typeface="Georgia"/>
                <a:hlinkClick r:id="rId3"/>
              </a:rPr>
              <a:t>policy gradient.</a:t>
            </a:r>
            <a:endParaRPr i="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de-DE" sz="1600">
                <a:highlight>
                  <a:srgbClr val="FFFFFF"/>
                </a:highlight>
                <a:latin typeface="Georgia"/>
                <a:ea typeface="Georgia"/>
                <a:cs typeface="Georgia"/>
                <a:sym typeface="Georgia"/>
              </a:rPr>
              <a:t>This action-value function is estimated by the discriminator. However, D only provides a reward at the end of a finished sequence. Yet, it is important that at every time-step, the fitness of both previous tokens as well as future outcome are considered. For this, the policy gradient used in SeqGANs employs a Monte Carlo (MC) search with a roll-out policy (P) to sample the unknown remaining tokens and approximates the state-action value at an intermediate step.</a:t>
            </a:r>
            <a:endParaRPr i="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74" name="Google Shape;74;g2a45de5d2543114b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dc9f9c86_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7ddc9f9c86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ddc9f9c8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dc9f9c8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sz="1600">
                <a:highlight>
                  <a:srgbClr val="FFFFFF"/>
                </a:highlight>
                <a:latin typeface="Georgia"/>
                <a:ea typeface="Georgia"/>
                <a:cs typeface="Georgia"/>
                <a:sym typeface="Georgia"/>
              </a:rPr>
              <a:t>Now the objective of the generator model (policy) is to generate a sequence from the start state s0 in such a way that </a:t>
            </a:r>
            <a:r>
              <a:rPr i="1" lang="de-DE" sz="1600">
                <a:highlight>
                  <a:srgbClr val="FFFFFF"/>
                </a:highlight>
                <a:latin typeface="Georgia"/>
                <a:ea typeface="Georgia"/>
                <a:cs typeface="Georgia"/>
                <a:sym typeface="Georgia"/>
              </a:rPr>
              <a:t>maximises the expected end reward</a:t>
            </a:r>
            <a:r>
              <a:rPr lang="de-DE" sz="1600">
                <a:highlight>
                  <a:srgbClr val="FFFFFF"/>
                </a:highlight>
                <a:latin typeface="Georgia"/>
                <a:ea typeface="Georgia"/>
                <a:cs typeface="Georgia"/>
                <a:sym typeface="Georgia"/>
              </a:rPr>
              <a:t>. R_T is the end reward that is determined by D.</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de-DE" sz="1600">
                <a:highlight>
                  <a:srgbClr val="FFFFFF"/>
                </a:highlight>
                <a:latin typeface="Georgia"/>
                <a:ea typeface="Georgia"/>
                <a:cs typeface="Georgia"/>
                <a:sym typeface="Georgia"/>
              </a:rPr>
              <a:t>Here term 2 is the </a:t>
            </a:r>
            <a:r>
              <a:rPr lang="de-DE" sz="1600">
                <a:solidFill>
                  <a:schemeClr val="hlink"/>
                </a:solidFill>
                <a:highlight>
                  <a:srgbClr val="FFFFFF"/>
                </a:highlight>
                <a:uFill>
                  <a:noFill/>
                </a:uFill>
                <a:latin typeface="Georgia"/>
                <a:ea typeface="Georgia"/>
                <a:cs typeface="Georgia"/>
                <a:sym typeface="Georgia"/>
                <a:hlinkClick r:id="rId2"/>
              </a:rPr>
              <a:t>action-value function</a:t>
            </a:r>
            <a:r>
              <a:rPr lang="de-DE" sz="1600">
                <a:highlight>
                  <a:srgbClr val="FFFFFF"/>
                </a:highlight>
                <a:latin typeface="Georgia"/>
                <a:ea typeface="Georgia"/>
                <a:cs typeface="Georgia"/>
                <a:sym typeface="Georgia"/>
              </a:rPr>
              <a:t>. This function returns the reward value for taking an action (y1) from the state s0 following the policy G.</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de-DE" sz="1600">
                <a:highlight>
                  <a:srgbClr val="FFFFFF"/>
                </a:highlight>
                <a:latin typeface="Georgia"/>
                <a:ea typeface="Georgia"/>
                <a:cs typeface="Georgia"/>
                <a:sym typeface="Georgia"/>
              </a:rPr>
              <a:t>This action-value function is estimated by the discriminator. However, D only provides a reward at the end of a finished sequence. Yet, it is important that at every time-step, the fitness of both previous tokens as well as future outcome are considered. For this, the policy gradient used in SeqGANs employs a Monte Carlo (MC) search with a roll-out policy (P) to sample the unknown remaining tokens and approximates the state-action value at an intermediate step. An N-time MC search is represented as follows:</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p:txBody>
      </p:sp>
      <p:sp>
        <p:nvSpPr>
          <p:cNvPr id="88" name="Google Shape;88;g7ddc9f9c86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e9a143830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e9a143830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sz="1400"/>
              <a:t>I</a:t>
            </a:r>
            <a:r>
              <a:rPr lang="de-DE" sz="1400"/>
              <a:t>nitialize</a:t>
            </a:r>
            <a:r>
              <a:rPr lang="de-DE" sz="1400"/>
              <a:t> randomly, then doing pre-train for 100 epochs.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DE" sz="1400"/>
              <a:t>Then </a:t>
            </a:r>
            <a:r>
              <a:rPr lang="de-DE" sz="1400"/>
              <a:t>alternately</a:t>
            </a:r>
            <a:r>
              <a:rPr lang="de-DE" sz="1400"/>
              <a:t> train the Generator and Discriminator </a:t>
            </a:r>
            <a:r>
              <a:rPr lang="de-DE" sz="1400"/>
              <a:t>(2 times gen and 1 time dis then repeat) </a:t>
            </a:r>
            <a:r>
              <a:rPr lang="de-DE" sz="1400"/>
              <a:t>. The encoder-decoder architecture means we first encode our source sentence into a vector (max_length, embed_dim), then input to the decoder which can generate a new sentences. If the input is random, then we are generating random new sentences. So here, we just need to focus on the decoder, because the encoder’s ouput is random anyway.</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de-DE" sz="1400">
                <a:solidFill>
                  <a:srgbClr val="000000"/>
                </a:solidFill>
                <a:highlight>
                  <a:srgbClr val="FFFFFF"/>
                </a:highlight>
              </a:rPr>
              <a:t>A natural choice for sequential data is the recurrent neural network (RNN). Usually an RNN is used for both the encoder and decoder. We use LSTM cells for decoder.</a:t>
            </a:r>
            <a:endParaRPr sz="1400">
              <a:solidFill>
                <a:srgbClr val="000000"/>
              </a:solidFill>
            </a:endParaRPr>
          </a:p>
        </p:txBody>
      </p:sp>
      <p:sp>
        <p:nvSpPr>
          <p:cNvPr id="100" name="Google Shape;100;g6e9a143830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9a144e10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9a144e10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sz="1400"/>
              <a:t>For generating (like generating negative samples), we do not have the target sentence.</a:t>
            </a:r>
            <a:endParaRPr sz="1400"/>
          </a:p>
        </p:txBody>
      </p:sp>
      <p:sp>
        <p:nvSpPr>
          <p:cNvPr id="116" name="Google Shape;116;g6e9a144e10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The man, who …., is a king.</a:t>
            </a:r>
            <a:endParaRPr/>
          </a:p>
          <a:p>
            <a:pPr indent="0" lvl="0" marL="0" rtl="0" algn="l">
              <a:spcBef>
                <a:spcPts val="0"/>
              </a:spcBef>
              <a:spcAft>
                <a:spcPts val="0"/>
              </a:spcAft>
              <a:buNone/>
            </a:pPr>
            <a:r>
              <a:rPr lang="de-DE"/>
              <a:t>The lady, who …., is a queen.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de-DE"/>
              <a:t>dis_filter_sizes = [1, 2, 3, 4, 5, 6, 7, 8, 9, 10, 15]</a:t>
            </a:r>
            <a:endParaRPr/>
          </a:p>
          <a:p>
            <a:pPr indent="0" lvl="0" marL="0" rtl="0" algn="l">
              <a:spcBef>
                <a:spcPts val="0"/>
              </a:spcBef>
              <a:spcAft>
                <a:spcPts val="0"/>
              </a:spcAft>
              <a:buNone/>
            </a:pPr>
            <a:r>
              <a:rPr lang="de-DE"/>
              <a:t>dis_num_filters = [100, 200, 200, 200, 200, 100, 100, 100, 100, 100, 160]</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mit Siegel" type="title">
  <p:cSld name="TITLE">
    <p:spTree>
      <p:nvGrpSpPr>
        <p:cNvPr id="13" name="Shape 13"/>
        <p:cNvGrpSpPr/>
        <p:nvPr/>
      </p:nvGrpSpPr>
      <p:grpSpPr>
        <a:xfrm>
          <a:off x="0" y="0"/>
          <a:ext cx="0" cy="0"/>
          <a:chOff x="0" y="0"/>
          <a:chExt cx="0" cy="0"/>
        </a:xfrm>
      </p:grpSpPr>
      <p:sp>
        <p:nvSpPr>
          <p:cNvPr id="14" name="Google Shape;14;p2"/>
          <p:cNvSpPr/>
          <p:nvPr/>
        </p:nvSpPr>
        <p:spPr>
          <a:xfrm>
            <a:off x="307180" y="1324800"/>
            <a:ext cx="8836819" cy="1287985"/>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
          <p:cNvSpPr txBox="1"/>
          <p:nvPr>
            <p:ph type="ctrTitle"/>
          </p:nvPr>
        </p:nvSpPr>
        <p:spPr>
          <a:xfrm>
            <a:off x="396000" y="1397002"/>
            <a:ext cx="8568000" cy="581001"/>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subTitle"/>
          </p:nvPr>
        </p:nvSpPr>
        <p:spPr>
          <a:xfrm>
            <a:off x="396000" y="1986531"/>
            <a:ext cx="8568000" cy="591912"/>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17" name="Google Shape;17;p2"/>
          <p:cNvSpPr/>
          <p:nvPr/>
        </p:nvSpPr>
        <p:spPr>
          <a:xfrm>
            <a:off x="307181" y="2648801"/>
            <a:ext cx="8836819" cy="3896462"/>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FAU-Siegel" id="18" name="Google Shape;18;p2"/>
          <p:cNvPicPr preferRelativeResize="0"/>
          <p:nvPr/>
        </p:nvPicPr>
        <p:blipFill rotWithShape="1">
          <a:blip r:embed="rId2">
            <a:alphaModFix/>
          </a:blip>
          <a:srcRect b="0" l="0" r="0" t="0"/>
          <a:stretch/>
        </p:blipFill>
        <p:spPr>
          <a:xfrm>
            <a:off x="6791247" y="4154488"/>
            <a:ext cx="2352753" cy="23907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großer Titelraum">
  <p:cSld name="Titelmaster großer Titelraum">
    <p:spTree>
      <p:nvGrpSpPr>
        <p:cNvPr id="19" name="Shape 19"/>
        <p:cNvGrpSpPr/>
        <p:nvPr/>
      </p:nvGrpSpPr>
      <p:grpSpPr>
        <a:xfrm>
          <a:off x="0" y="0"/>
          <a:ext cx="0" cy="0"/>
          <a:chOff x="0" y="0"/>
          <a:chExt cx="0" cy="0"/>
        </a:xfrm>
      </p:grpSpPr>
      <p:sp>
        <p:nvSpPr>
          <p:cNvPr id="20" name="Google Shape;20;p3"/>
          <p:cNvSpPr/>
          <p:nvPr/>
        </p:nvSpPr>
        <p:spPr>
          <a:xfrm>
            <a:off x="304800" y="1326627"/>
            <a:ext cx="8839199" cy="5218635"/>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3"/>
          <p:cNvSpPr txBox="1"/>
          <p:nvPr>
            <p:ph type="ctrTitle"/>
          </p:nvPr>
        </p:nvSpPr>
        <p:spPr>
          <a:xfrm>
            <a:off x="396000" y="1397002"/>
            <a:ext cx="8568000" cy="2334739"/>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subTitle"/>
          </p:nvPr>
        </p:nvSpPr>
        <p:spPr>
          <a:xfrm>
            <a:off x="396000" y="3815330"/>
            <a:ext cx="8568000" cy="2593708"/>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größerer Titelraum und Bild(er)">
  <p:cSld name="Titelmaster größerer Titelraum und Bild(er)">
    <p:spTree>
      <p:nvGrpSpPr>
        <p:cNvPr id="23" name="Shape 23"/>
        <p:cNvGrpSpPr/>
        <p:nvPr/>
      </p:nvGrpSpPr>
      <p:grpSpPr>
        <a:xfrm>
          <a:off x="0" y="0"/>
          <a:ext cx="0" cy="0"/>
          <a:chOff x="0" y="0"/>
          <a:chExt cx="0" cy="0"/>
        </a:xfrm>
      </p:grpSpPr>
      <p:sp>
        <p:nvSpPr>
          <p:cNvPr id="24" name="Google Shape;24;p4"/>
          <p:cNvSpPr/>
          <p:nvPr/>
        </p:nvSpPr>
        <p:spPr>
          <a:xfrm>
            <a:off x="304800" y="1326628"/>
            <a:ext cx="8839199" cy="2609578"/>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4"/>
          <p:cNvSpPr txBox="1"/>
          <p:nvPr>
            <p:ph type="ctrTitle"/>
          </p:nvPr>
        </p:nvSpPr>
        <p:spPr>
          <a:xfrm>
            <a:off x="396000" y="1397002"/>
            <a:ext cx="8568000" cy="1173203"/>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subTitle"/>
          </p:nvPr>
        </p:nvSpPr>
        <p:spPr>
          <a:xfrm>
            <a:off x="396000" y="2670271"/>
            <a:ext cx="8568000" cy="1127371"/>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27" name="Google Shape;27;p4"/>
          <p:cNvSpPr/>
          <p:nvPr>
            <p:ph idx="2" type="pic"/>
          </p:nvPr>
        </p:nvSpPr>
        <p:spPr>
          <a:xfrm>
            <a:off x="306000" y="3978275"/>
            <a:ext cx="8838000" cy="2566988"/>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lt1"/>
              </a:buClr>
              <a:buSzPts val="2400"/>
              <a:buFont typeface="Arial"/>
              <a:buAutoNum type="arabicPeriod"/>
              <a:defRPr b="0" i="0" sz="2400" u="none" cap="none" strike="noStrike">
                <a:solidFill>
                  <a:schemeClr val="lt1"/>
                </a:solidFill>
                <a:latin typeface="Arial"/>
                <a:ea typeface="Arial"/>
                <a:cs typeface="Arial"/>
                <a:sym typeface="Arial"/>
              </a:defRPr>
            </a:lvl1pPr>
            <a:lvl2pPr lvl="1"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lvl="3"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lvl="4"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mit eigenem Logo">
  <p:cSld name="Titelmaster mit eigenem Logo">
    <p:spTree>
      <p:nvGrpSpPr>
        <p:cNvPr id="28" name="Shape 28"/>
        <p:cNvGrpSpPr/>
        <p:nvPr/>
      </p:nvGrpSpPr>
      <p:grpSpPr>
        <a:xfrm>
          <a:off x="0" y="0"/>
          <a:ext cx="0" cy="0"/>
          <a:chOff x="0" y="0"/>
          <a:chExt cx="0" cy="0"/>
        </a:xfrm>
      </p:grpSpPr>
      <p:sp>
        <p:nvSpPr>
          <p:cNvPr id="29" name="Google Shape;29;p5"/>
          <p:cNvSpPr/>
          <p:nvPr/>
        </p:nvSpPr>
        <p:spPr>
          <a:xfrm>
            <a:off x="307180" y="1326628"/>
            <a:ext cx="8836819" cy="1287985"/>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5"/>
          <p:cNvSpPr txBox="1"/>
          <p:nvPr>
            <p:ph type="ctrTitle"/>
          </p:nvPr>
        </p:nvSpPr>
        <p:spPr>
          <a:xfrm>
            <a:off x="396000" y="1397002"/>
            <a:ext cx="8568000" cy="581001"/>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subTitle"/>
          </p:nvPr>
        </p:nvSpPr>
        <p:spPr>
          <a:xfrm>
            <a:off x="396000" y="1986531"/>
            <a:ext cx="8568000" cy="600150"/>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32" name="Google Shape;32;p5"/>
          <p:cNvSpPr/>
          <p:nvPr/>
        </p:nvSpPr>
        <p:spPr>
          <a:xfrm>
            <a:off x="307181" y="2648801"/>
            <a:ext cx="8836819" cy="3896462"/>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5"/>
          <p:cNvSpPr txBox="1"/>
          <p:nvPr/>
        </p:nvSpPr>
        <p:spPr>
          <a:xfrm>
            <a:off x="7270893" y="5682815"/>
            <a:ext cx="1426482" cy="473075"/>
          </a:xfrm>
          <a:prstGeom prst="rect">
            <a:avLst/>
          </a:prstGeom>
          <a:solidFill>
            <a:srgbClr val="768592"/>
          </a:solidFill>
          <a:ln>
            <a:noFill/>
          </a:ln>
        </p:spPr>
        <p:txBody>
          <a:bodyPr anchorCtr="0" anchor="t" bIns="45700" lIns="91425" spcFirstLastPara="1" rIns="91425" wrap="square" tIns="45700">
            <a:noAutofit/>
          </a:bodyPr>
          <a:lstStyle/>
          <a:p>
            <a:pPr indent="0" lvl="1" marL="0" marR="0" rtl="0" algn="ctr">
              <a:lnSpc>
                <a:spcPct val="100000"/>
              </a:lnSpc>
              <a:spcBef>
                <a:spcPts val="0"/>
              </a:spcBef>
              <a:spcAft>
                <a:spcPts val="0"/>
              </a:spcAft>
              <a:buClr>
                <a:schemeClr val="lt1"/>
              </a:buClr>
              <a:buSzPts val="2000"/>
              <a:buFont typeface="Arial"/>
              <a:buNone/>
            </a:pPr>
            <a:r>
              <a:rPr b="0" i="0" lang="de-DE" sz="2000" u="none" cap="none" strike="noStrike">
                <a:solidFill>
                  <a:schemeClr val="lt1"/>
                </a:solidFill>
                <a:latin typeface="Arial"/>
                <a:ea typeface="Arial"/>
                <a:cs typeface="Arial"/>
                <a:sym typeface="Arial"/>
              </a:rPr>
              <a:t>Logo</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mit Bild(ern)">
  <p:cSld name="Titelmaster mit Bild(ern)">
    <p:spTree>
      <p:nvGrpSpPr>
        <p:cNvPr id="34" name="Shape 34"/>
        <p:cNvGrpSpPr/>
        <p:nvPr/>
      </p:nvGrpSpPr>
      <p:grpSpPr>
        <a:xfrm>
          <a:off x="0" y="0"/>
          <a:ext cx="0" cy="0"/>
          <a:chOff x="0" y="0"/>
          <a:chExt cx="0" cy="0"/>
        </a:xfrm>
      </p:grpSpPr>
      <p:sp>
        <p:nvSpPr>
          <p:cNvPr id="35" name="Google Shape;35;p6"/>
          <p:cNvSpPr/>
          <p:nvPr/>
        </p:nvSpPr>
        <p:spPr>
          <a:xfrm>
            <a:off x="307180" y="1326628"/>
            <a:ext cx="8836819" cy="1287985"/>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6"/>
          <p:cNvSpPr txBox="1"/>
          <p:nvPr>
            <p:ph type="ctrTitle"/>
          </p:nvPr>
        </p:nvSpPr>
        <p:spPr>
          <a:xfrm>
            <a:off x="381600" y="1397001"/>
            <a:ext cx="8568000" cy="528000"/>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subTitle"/>
          </p:nvPr>
        </p:nvSpPr>
        <p:spPr>
          <a:xfrm>
            <a:off x="395999" y="1986531"/>
            <a:ext cx="8568000" cy="591912"/>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38" name="Google Shape;38;p6"/>
          <p:cNvSpPr/>
          <p:nvPr>
            <p:ph idx="2" type="pic"/>
          </p:nvPr>
        </p:nvSpPr>
        <p:spPr>
          <a:xfrm>
            <a:off x="314325" y="2655094"/>
            <a:ext cx="8829675" cy="3890169"/>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lt1"/>
              </a:buClr>
              <a:buSzPts val="2400"/>
              <a:buFont typeface="Arial"/>
              <a:buAutoNum type="arabicPeriod"/>
              <a:defRPr b="0" i="0" sz="2400" u="none" cap="none" strike="noStrike">
                <a:solidFill>
                  <a:schemeClr val="lt1"/>
                </a:solidFill>
                <a:latin typeface="Arial"/>
                <a:ea typeface="Arial"/>
                <a:cs typeface="Arial"/>
                <a:sym typeface="Arial"/>
              </a:defRPr>
            </a:lvl1pPr>
            <a:lvl2pPr lvl="1"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lvl="3"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lvl="4"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master größerer Titelraum und Siegel">
  <p:cSld name="Titelmaster größerer Titelraum und Siegel">
    <p:spTree>
      <p:nvGrpSpPr>
        <p:cNvPr id="39" name="Shape 39"/>
        <p:cNvGrpSpPr/>
        <p:nvPr/>
      </p:nvGrpSpPr>
      <p:grpSpPr>
        <a:xfrm>
          <a:off x="0" y="0"/>
          <a:ext cx="0" cy="0"/>
          <a:chOff x="0" y="0"/>
          <a:chExt cx="0" cy="0"/>
        </a:xfrm>
      </p:grpSpPr>
      <p:sp>
        <p:nvSpPr>
          <p:cNvPr id="40" name="Google Shape;40;p7"/>
          <p:cNvSpPr/>
          <p:nvPr/>
        </p:nvSpPr>
        <p:spPr>
          <a:xfrm>
            <a:off x="304800" y="1326628"/>
            <a:ext cx="8839199" cy="2609578"/>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7"/>
          <p:cNvSpPr/>
          <p:nvPr/>
        </p:nvSpPr>
        <p:spPr>
          <a:xfrm>
            <a:off x="305999" y="3981450"/>
            <a:ext cx="8838000" cy="2563812"/>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7"/>
          <p:cNvSpPr txBox="1"/>
          <p:nvPr>
            <p:ph type="ctrTitle"/>
          </p:nvPr>
        </p:nvSpPr>
        <p:spPr>
          <a:xfrm>
            <a:off x="396000" y="1397002"/>
            <a:ext cx="8568000" cy="1173203"/>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 type="subTitle"/>
          </p:nvPr>
        </p:nvSpPr>
        <p:spPr>
          <a:xfrm>
            <a:off x="396000" y="2670271"/>
            <a:ext cx="8568000" cy="1127371"/>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descr="FAU-Siegel" id="44" name="Google Shape;44;p7"/>
          <p:cNvPicPr preferRelativeResize="0"/>
          <p:nvPr/>
        </p:nvPicPr>
        <p:blipFill rotWithShape="1">
          <a:blip r:embed="rId2">
            <a:alphaModFix/>
          </a:blip>
          <a:srcRect b="0" l="0" r="0" t="0"/>
          <a:stretch/>
        </p:blipFill>
        <p:spPr>
          <a:xfrm>
            <a:off x="7266974" y="4637903"/>
            <a:ext cx="1877026" cy="19073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elmaster eigenes Logo">
  <p:cSld name="1_Titelmaster eigenes Logo">
    <p:spTree>
      <p:nvGrpSpPr>
        <p:cNvPr id="45" name="Shape 45"/>
        <p:cNvGrpSpPr/>
        <p:nvPr/>
      </p:nvGrpSpPr>
      <p:grpSpPr>
        <a:xfrm>
          <a:off x="0" y="0"/>
          <a:ext cx="0" cy="0"/>
          <a:chOff x="0" y="0"/>
          <a:chExt cx="0" cy="0"/>
        </a:xfrm>
      </p:grpSpPr>
      <p:sp>
        <p:nvSpPr>
          <p:cNvPr id="46" name="Google Shape;46;p8"/>
          <p:cNvSpPr/>
          <p:nvPr/>
        </p:nvSpPr>
        <p:spPr>
          <a:xfrm>
            <a:off x="304800" y="1326628"/>
            <a:ext cx="8839199" cy="2609578"/>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8"/>
          <p:cNvSpPr/>
          <p:nvPr/>
        </p:nvSpPr>
        <p:spPr>
          <a:xfrm>
            <a:off x="309563" y="3981450"/>
            <a:ext cx="8834437" cy="2563812"/>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8"/>
          <p:cNvSpPr txBox="1"/>
          <p:nvPr>
            <p:ph type="ctrTitle"/>
          </p:nvPr>
        </p:nvSpPr>
        <p:spPr>
          <a:xfrm>
            <a:off x="396000" y="1397002"/>
            <a:ext cx="8568000" cy="1173203"/>
          </a:xfrm>
          <a:prstGeom prst="rect">
            <a:avLst/>
          </a:prstGeom>
          <a:noFill/>
          <a:ln>
            <a:noFill/>
          </a:ln>
        </p:spPr>
        <p:txBody>
          <a:bodyPr anchorCtr="0" anchor="t" bIns="0" lIns="0" spcFirstLastPara="1" rIns="0" wrap="square" tIns="0">
            <a:noAutofit/>
          </a:bodyPr>
          <a:lstStyle>
            <a:lvl1pPr lvl="0" marR="0" rtl="0" algn="l">
              <a:lnSpc>
                <a:spcPct val="114285"/>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8"/>
          <p:cNvSpPr txBox="1"/>
          <p:nvPr>
            <p:ph idx="1" type="subTitle"/>
          </p:nvPr>
        </p:nvSpPr>
        <p:spPr>
          <a:xfrm>
            <a:off x="396000" y="2670271"/>
            <a:ext cx="8568000" cy="1127371"/>
          </a:xfrm>
          <a:prstGeom prst="rect">
            <a:avLst/>
          </a:prstGeom>
          <a:noFill/>
          <a:ln>
            <a:noFill/>
          </a:ln>
        </p:spPr>
        <p:txBody>
          <a:bodyPr anchorCtr="0" anchor="t" bIns="0" lIns="0" spcFirstLastPara="1" rIns="0" wrap="square" tIns="0">
            <a:noAutofit/>
          </a:bodyPr>
          <a:lstStyle>
            <a:lvl1pPr lvl="0" marR="0" rtl="0" algn="l">
              <a:lnSpc>
                <a:spcPct val="16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50" name="Google Shape;50;p8"/>
          <p:cNvSpPr txBox="1"/>
          <p:nvPr/>
        </p:nvSpPr>
        <p:spPr>
          <a:xfrm>
            <a:off x="7270893" y="5682815"/>
            <a:ext cx="1426482" cy="473075"/>
          </a:xfrm>
          <a:prstGeom prst="rect">
            <a:avLst/>
          </a:prstGeom>
          <a:solidFill>
            <a:srgbClr val="768592"/>
          </a:solidFill>
          <a:ln>
            <a:noFill/>
          </a:ln>
        </p:spPr>
        <p:txBody>
          <a:bodyPr anchorCtr="0" anchor="t" bIns="45700" lIns="91425" spcFirstLastPara="1" rIns="91425" wrap="square" tIns="45700">
            <a:noAutofit/>
          </a:bodyPr>
          <a:lstStyle/>
          <a:p>
            <a:pPr indent="0" lvl="1" marL="0" marR="0" rtl="0" algn="ctr">
              <a:lnSpc>
                <a:spcPct val="100000"/>
              </a:lnSpc>
              <a:spcBef>
                <a:spcPts val="0"/>
              </a:spcBef>
              <a:spcAft>
                <a:spcPts val="0"/>
              </a:spcAft>
              <a:buClr>
                <a:schemeClr val="lt1"/>
              </a:buClr>
              <a:buSzPts val="2000"/>
              <a:buFont typeface="Arial"/>
              <a:buNone/>
            </a:pPr>
            <a:r>
              <a:rPr b="0" i="0" lang="de-DE" sz="2000" u="none" cap="none" strike="noStrike">
                <a:solidFill>
                  <a:schemeClr val="lt1"/>
                </a:solidFill>
                <a:latin typeface="Arial"/>
                <a:ea typeface="Arial"/>
                <a:cs typeface="Arial"/>
                <a:sym typeface="Arial"/>
              </a:rPr>
              <a:t>Logo</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FAU_Logo_Tech_englisch_DinA4_RGB.emf" id="10" name="Google Shape;10;p1"/>
          <p:cNvPicPr preferRelativeResize="0"/>
          <p:nvPr/>
        </p:nvPicPr>
        <p:blipFill rotWithShape="1">
          <a:blip r:embed="rId1">
            <a:alphaModFix/>
          </a:blip>
          <a:srcRect b="0" l="0" r="0" t="0"/>
          <a:stretch/>
        </p:blipFill>
        <p:spPr>
          <a:xfrm>
            <a:off x="6334309" y="253835"/>
            <a:ext cx="2270337" cy="593889"/>
          </a:xfrm>
          <a:prstGeom prst="rect">
            <a:avLst/>
          </a:prstGeom>
          <a:noFill/>
          <a:ln>
            <a:noFill/>
          </a:ln>
        </p:spPr>
      </p:pic>
      <p:sp>
        <p:nvSpPr>
          <p:cNvPr id="11" name="Google Shape;11;p1"/>
          <p:cNvSpPr/>
          <p:nvPr/>
        </p:nvSpPr>
        <p:spPr>
          <a:xfrm>
            <a:off x="0" y="1325003"/>
            <a:ext cx="252000" cy="1289610"/>
          </a:xfrm>
          <a:prstGeom prst="rect">
            <a:avLst/>
          </a:prstGeom>
          <a:solidFill>
            <a:srgbClr val="98A4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p:nvPr/>
        </p:nvSpPr>
        <p:spPr>
          <a:xfrm>
            <a:off x="0" y="2650330"/>
            <a:ext cx="252000" cy="1288800"/>
          </a:xfrm>
          <a:prstGeom prst="rect">
            <a:avLst/>
          </a:prstGeom>
          <a:solidFill>
            <a:srgbClr val="0038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infolab.tamu.edu/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9"/>
          <p:cNvSpPr txBox="1"/>
          <p:nvPr>
            <p:ph type="ctrTitle"/>
          </p:nvPr>
        </p:nvSpPr>
        <p:spPr>
          <a:xfrm>
            <a:off x="396000" y="1397002"/>
            <a:ext cx="8568000" cy="1218300"/>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PROJECT PRESENTATION</a:t>
            </a:r>
            <a:endParaRPr>
              <a:latin typeface="Times New Roman"/>
              <a:ea typeface="Times New Roman"/>
              <a:cs typeface="Times New Roman"/>
              <a:sym typeface="Times New Roman"/>
            </a:endParaRPr>
          </a:p>
          <a:p>
            <a:pPr indent="0" lvl="0" marL="0" rtl="0" algn="ctr">
              <a:lnSpc>
                <a:spcPct val="114285"/>
              </a:lnSpc>
              <a:spcBef>
                <a:spcPts val="0"/>
              </a:spcBef>
              <a:spcAft>
                <a:spcPts val="0"/>
              </a:spcAft>
              <a:buClr>
                <a:srgbClr val="0F243E"/>
              </a:buClr>
              <a:buSzPts val="2800"/>
              <a:buFont typeface="Times New Roman"/>
              <a:buNone/>
            </a:pPr>
            <a:r>
              <a:t/>
            </a:r>
            <a:endParaRPr/>
          </a:p>
        </p:txBody>
      </p:sp>
      <p:sp>
        <p:nvSpPr>
          <p:cNvPr id="56" name="Google Shape;56;p9"/>
          <p:cNvSpPr txBox="1"/>
          <p:nvPr>
            <p:ph idx="1" type="subTitle"/>
          </p:nvPr>
        </p:nvSpPr>
        <p:spPr>
          <a:xfrm>
            <a:off x="396000" y="2713700"/>
            <a:ext cx="8568000" cy="3928200"/>
          </a:xfrm>
          <a:prstGeom prst="rect">
            <a:avLst/>
          </a:prstGeom>
          <a:noFill/>
          <a:ln>
            <a:noFill/>
          </a:ln>
        </p:spPr>
        <p:txBody>
          <a:bodyPr anchorCtr="0" anchor="t" bIns="0" lIns="0" spcFirstLastPara="1" rIns="0" wrap="square" tIns="0">
            <a:noAutofit/>
          </a:bodyPr>
          <a:lstStyle/>
          <a:p>
            <a:pPr indent="0" lvl="0" marL="0" rtl="0" algn="ctr">
              <a:lnSpc>
                <a:spcPct val="160000"/>
              </a:lnSpc>
              <a:spcBef>
                <a:spcPts val="0"/>
              </a:spcBef>
              <a:spcAft>
                <a:spcPts val="0"/>
              </a:spcAft>
              <a:buClr>
                <a:schemeClr val="lt1"/>
              </a:buClr>
              <a:buSzPts val="2000"/>
              <a:buNone/>
            </a:pPr>
            <a:r>
              <a:t/>
            </a:r>
            <a:endParaRPr>
              <a:latin typeface="Times New Roman"/>
              <a:ea typeface="Times New Roman"/>
              <a:cs typeface="Times New Roman"/>
              <a:sym typeface="Times New Roman"/>
            </a:endParaRPr>
          </a:p>
          <a:p>
            <a:pPr indent="0" lvl="0" marL="0" rtl="0" algn="l">
              <a:lnSpc>
                <a:spcPct val="160000"/>
              </a:lnSpc>
              <a:spcBef>
                <a:spcPts val="400"/>
              </a:spcBef>
              <a:spcAft>
                <a:spcPts val="0"/>
              </a:spcAft>
              <a:buClr>
                <a:schemeClr val="lt1"/>
              </a:buClr>
              <a:buSzPts val="2000"/>
              <a:buNone/>
            </a:pPr>
            <a:r>
              <a:t/>
            </a:r>
            <a:endParaRPr>
              <a:solidFill>
                <a:srgbClr val="0F243E"/>
              </a:solidFill>
              <a:latin typeface="Times New Roman"/>
              <a:ea typeface="Times New Roman"/>
              <a:cs typeface="Times New Roman"/>
              <a:sym typeface="Times New Roman"/>
            </a:endParaRPr>
          </a:p>
          <a:p>
            <a:pPr indent="0" lvl="0" marL="0" rtl="0" algn="l">
              <a:lnSpc>
                <a:spcPct val="160000"/>
              </a:lnSpc>
              <a:spcBef>
                <a:spcPts val="400"/>
              </a:spcBef>
              <a:spcAft>
                <a:spcPts val="0"/>
              </a:spcAft>
              <a:buClr>
                <a:schemeClr val="lt1"/>
              </a:buClr>
              <a:buSzPts val="2000"/>
              <a:buNone/>
            </a:pPr>
            <a:r>
              <a:t/>
            </a:r>
            <a:endParaRPr>
              <a:solidFill>
                <a:srgbClr val="0F243E"/>
              </a:solidFill>
              <a:latin typeface="Times New Roman"/>
              <a:ea typeface="Times New Roman"/>
              <a:cs typeface="Times New Roman"/>
              <a:sym typeface="Times New Roman"/>
            </a:endParaRPr>
          </a:p>
          <a:p>
            <a:pPr indent="0" lvl="0" marL="0" rtl="0" algn="l">
              <a:lnSpc>
                <a:spcPct val="160000"/>
              </a:lnSpc>
              <a:spcBef>
                <a:spcPts val="400"/>
              </a:spcBef>
              <a:spcAft>
                <a:spcPts val="0"/>
              </a:spcAft>
              <a:buClr>
                <a:srgbClr val="0F243E"/>
              </a:buClr>
              <a:buSzPts val="2000"/>
              <a:buNone/>
            </a:pPr>
            <a:r>
              <a:rPr b="1" lang="de-DE">
                <a:solidFill>
                  <a:srgbClr val="0F243E"/>
                </a:solidFill>
                <a:latin typeface="Times New Roman"/>
                <a:ea typeface="Times New Roman"/>
                <a:cs typeface="Times New Roman"/>
                <a:sym typeface="Times New Roman"/>
              </a:rPr>
              <a:t>Presenters: </a:t>
            </a:r>
            <a:endParaRPr b="1">
              <a:solidFill>
                <a:srgbClr val="0F243E"/>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rgbClr val="0F243E"/>
              </a:buClr>
              <a:buSzPts val="2000"/>
              <a:buNone/>
            </a:pPr>
            <a:r>
              <a:rPr lang="de-DE">
                <a:latin typeface="Times New Roman"/>
                <a:ea typeface="Times New Roman"/>
                <a:cs typeface="Times New Roman"/>
                <a:sym typeface="Times New Roman"/>
              </a:rPr>
              <a:t>Haris Habibullah</a:t>
            </a:r>
            <a:endParaRPr>
              <a:latin typeface="Times New Roman"/>
              <a:ea typeface="Times New Roman"/>
              <a:cs typeface="Times New Roman"/>
              <a:sym typeface="Times New Roman"/>
            </a:endParaRPr>
          </a:p>
          <a:p>
            <a:pPr indent="0" lvl="0" marL="0" rtl="0" algn="l">
              <a:lnSpc>
                <a:spcPct val="115000"/>
              </a:lnSpc>
              <a:spcBef>
                <a:spcPts val="400"/>
              </a:spcBef>
              <a:spcAft>
                <a:spcPts val="0"/>
              </a:spcAft>
              <a:buClr>
                <a:srgbClr val="0F243E"/>
              </a:buClr>
              <a:buSzPts val="2000"/>
              <a:buNone/>
            </a:pPr>
            <a:r>
              <a:rPr lang="de-DE">
                <a:latin typeface="Times New Roman"/>
                <a:ea typeface="Times New Roman"/>
                <a:cs typeface="Times New Roman"/>
                <a:sym typeface="Times New Roman"/>
              </a:rPr>
              <a:t>Jiarong Pan</a:t>
            </a:r>
            <a:endParaRPr>
              <a:latin typeface="Times New Roman"/>
              <a:ea typeface="Times New Roman"/>
              <a:cs typeface="Times New Roman"/>
              <a:sym typeface="Times New Roman"/>
            </a:endParaRPr>
          </a:p>
          <a:p>
            <a:pPr indent="0" lvl="0" marL="0" rtl="0" algn="l">
              <a:lnSpc>
                <a:spcPct val="115000"/>
              </a:lnSpc>
              <a:spcBef>
                <a:spcPts val="400"/>
              </a:spcBef>
              <a:spcAft>
                <a:spcPts val="0"/>
              </a:spcAft>
              <a:buClr>
                <a:srgbClr val="0F243E"/>
              </a:buClr>
              <a:buSzPts val="2000"/>
              <a:buNone/>
            </a:pPr>
            <a:r>
              <a:rPr lang="de-DE">
                <a:latin typeface="Times New Roman"/>
                <a:ea typeface="Times New Roman"/>
                <a:cs typeface="Times New Roman"/>
                <a:sym typeface="Times New Roman"/>
              </a:rPr>
              <a:t>Qiang Ma</a:t>
            </a:r>
            <a:endParaRPr>
              <a:latin typeface="Times New Roman"/>
              <a:ea typeface="Times New Roman"/>
              <a:cs typeface="Times New Roman"/>
              <a:sym typeface="Times New Roman"/>
            </a:endParaRPr>
          </a:p>
          <a:p>
            <a:pPr indent="0" lvl="0" marL="0" rtl="0" algn="l">
              <a:lnSpc>
                <a:spcPct val="115000"/>
              </a:lnSpc>
              <a:spcBef>
                <a:spcPts val="400"/>
              </a:spcBef>
              <a:spcAft>
                <a:spcPts val="0"/>
              </a:spcAft>
              <a:buClr>
                <a:srgbClr val="0F243E"/>
              </a:buClr>
              <a:buSzPts val="2000"/>
              <a:buNone/>
            </a:pPr>
            <a:r>
              <a:rPr lang="de-DE">
                <a:latin typeface="Times New Roman"/>
                <a:ea typeface="Times New Roman"/>
                <a:cs typeface="Times New Roman"/>
                <a:sym typeface="Times New Roman"/>
              </a:rPr>
              <a:t>Vishal Sukumar</a:t>
            </a:r>
            <a:endParaRPr>
              <a:latin typeface="Times New Roman"/>
              <a:ea typeface="Times New Roman"/>
              <a:cs typeface="Times New Roman"/>
              <a:sym typeface="Times New Roman"/>
            </a:endParaRPr>
          </a:p>
          <a:p>
            <a:pPr indent="0" lvl="0" marL="0" rtl="0" algn="l">
              <a:lnSpc>
                <a:spcPct val="160000"/>
              </a:lnSpc>
              <a:spcBef>
                <a:spcPts val="400"/>
              </a:spcBef>
              <a:spcAft>
                <a:spcPts val="0"/>
              </a:spcAft>
              <a:buClr>
                <a:srgbClr val="0F243E"/>
              </a:buClr>
              <a:buSzPts val="2000"/>
              <a:buNone/>
            </a:pPr>
            <a:r>
              <a:rPr lang="de-DE">
                <a:solidFill>
                  <a:srgbClr val="0F243E"/>
                </a:solidFill>
                <a:latin typeface="Times New Roman"/>
                <a:ea typeface="Times New Roman"/>
                <a:cs typeface="Times New Roman"/>
                <a:sym typeface="Times New Roman"/>
              </a:rPr>
              <a:t>			</a:t>
            </a:r>
            <a:endParaRPr>
              <a:solidFill>
                <a:srgbClr val="0F243E"/>
              </a:solidFill>
              <a:latin typeface="Times New Roman"/>
              <a:ea typeface="Times New Roman"/>
              <a:cs typeface="Times New Roman"/>
              <a:sym typeface="Times New Roman"/>
            </a:endParaRPr>
          </a:p>
        </p:txBody>
      </p:sp>
      <p:sp>
        <p:nvSpPr>
          <p:cNvPr id="57" name="Google Shape;57;p9"/>
          <p:cNvSpPr txBox="1"/>
          <p:nvPr/>
        </p:nvSpPr>
        <p:spPr>
          <a:xfrm>
            <a:off x="396000" y="2615300"/>
            <a:ext cx="8216700" cy="1122900"/>
          </a:xfrm>
          <a:prstGeom prst="rect">
            <a:avLst/>
          </a:prstGeom>
          <a:noFill/>
          <a:ln>
            <a:noFill/>
          </a:ln>
        </p:spPr>
        <p:txBody>
          <a:bodyPr anchorCtr="0" anchor="t" bIns="91425" lIns="91425" spcFirstLastPara="1" rIns="91425" wrap="square" tIns="91425">
            <a:noAutofit/>
          </a:bodyPr>
          <a:lstStyle/>
          <a:p>
            <a:pPr indent="0" lvl="0" marL="0" rtl="0" algn="ctr">
              <a:lnSpc>
                <a:spcPct val="114285"/>
              </a:lnSpc>
              <a:spcBef>
                <a:spcPts val="0"/>
              </a:spcBef>
              <a:spcAft>
                <a:spcPts val="0"/>
              </a:spcAft>
              <a:buClr>
                <a:srgbClr val="0F243E"/>
              </a:buClr>
              <a:buSzPts val="2800"/>
              <a:buFont typeface="Times New Roman"/>
              <a:buNone/>
            </a:pPr>
            <a:r>
              <a:rPr b="1" lang="de-DE" sz="2400">
                <a:solidFill>
                  <a:schemeClr val="lt1"/>
                </a:solidFill>
                <a:latin typeface="Times New Roman"/>
                <a:ea typeface="Times New Roman"/>
                <a:cs typeface="Times New Roman"/>
                <a:sym typeface="Times New Roman"/>
              </a:rPr>
              <a:t>Topic: </a:t>
            </a:r>
            <a:endParaRPr b="1" sz="2400">
              <a:solidFill>
                <a:schemeClr val="lt1"/>
              </a:solidFill>
              <a:latin typeface="Times New Roman"/>
              <a:ea typeface="Times New Roman"/>
              <a:cs typeface="Times New Roman"/>
              <a:sym typeface="Times New Roman"/>
            </a:endParaRPr>
          </a:p>
          <a:p>
            <a:pPr indent="0" lvl="0" marL="0" rtl="0" algn="ctr">
              <a:lnSpc>
                <a:spcPct val="114285"/>
              </a:lnSpc>
              <a:spcBef>
                <a:spcPts val="0"/>
              </a:spcBef>
              <a:spcAft>
                <a:spcPts val="0"/>
              </a:spcAft>
              <a:buClr>
                <a:srgbClr val="0F243E"/>
              </a:buClr>
              <a:buSzPts val="2800"/>
              <a:buFont typeface="Times New Roman"/>
              <a:buNone/>
            </a:pPr>
            <a:r>
              <a:rPr b="1" lang="de-DE" sz="3000">
                <a:solidFill>
                  <a:schemeClr val="lt1"/>
                </a:solidFill>
                <a:latin typeface="Times New Roman"/>
                <a:ea typeface="Times New Roman"/>
                <a:cs typeface="Times New Roman"/>
                <a:sym typeface="Times New Roman"/>
              </a:rPr>
              <a:t>Adversarial Text Generation for Social Bots</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The </a:t>
            </a:r>
            <a:r>
              <a:rPr lang="de-DE">
                <a:solidFill>
                  <a:srgbClr val="0F243E"/>
                </a:solidFill>
                <a:latin typeface="Times New Roman"/>
                <a:ea typeface="Times New Roman"/>
                <a:cs typeface="Times New Roman"/>
                <a:sym typeface="Times New Roman"/>
              </a:rPr>
              <a:t>Reward Function</a:t>
            </a:r>
            <a:endParaRPr/>
          </a:p>
        </p:txBody>
      </p:sp>
      <p:sp>
        <p:nvSpPr>
          <p:cNvPr id="135" name="Google Shape;135;p18"/>
          <p:cNvSpPr txBox="1"/>
          <p:nvPr>
            <p:ph idx="1" type="subTitle"/>
          </p:nvPr>
        </p:nvSpPr>
        <p:spPr>
          <a:xfrm>
            <a:off x="291825" y="2017650"/>
            <a:ext cx="8672100" cy="4527600"/>
          </a:xfrm>
          <a:prstGeom prst="rect">
            <a:avLst/>
          </a:prstGeom>
          <a:noFill/>
          <a:ln>
            <a:noFill/>
          </a:ln>
        </p:spPr>
        <p:txBody>
          <a:bodyPr anchorCtr="0" anchor="t" bIns="0" lIns="0" spcFirstLastPara="1" rIns="0" wrap="square" tIns="0">
            <a:noAutofit/>
          </a:bodyPr>
          <a:lstStyle/>
          <a:p>
            <a:pPr indent="-342900" lvl="0" marL="342900" rtl="0" algn="l">
              <a:lnSpc>
                <a:spcPct val="160000"/>
              </a:lnSpc>
              <a:spcBef>
                <a:spcPts val="0"/>
              </a:spcBef>
              <a:spcAft>
                <a:spcPts val="0"/>
              </a:spcAft>
              <a:buClr>
                <a:schemeClr val="lt1"/>
              </a:buClr>
              <a:buSzPts val="2000"/>
              <a:buFont typeface="Arial"/>
              <a:buChar char="•"/>
            </a:pPr>
            <a:r>
              <a:rPr lang="de-DE">
                <a:latin typeface="Times New Roman"/>
                <a:ea typeface="Times New Roman"/>
                <a:cs typeface="Times New Roman"/>
                <a:sym typeface="Times New Roman"/>
              </a:rPr>
              <a:t> The reward function needs to generate Intermediate Rewards, for partial sequences.</a:t>
            </a:r>
            <a:endParaRPr>
              <a:latin typeface="Times New Roman"/>
              <a:ea typeface="Times New Roman"/>
              <a:cs typeface="Times New Roman"/>
              <a:sym typeface="Times New Roman"/>
            </a:endParaRPr>
          </a:p>
          <a:p>
            <a:pPr indent="-342900" lvl="0" marL="3429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A Monte Carlo Tree Search algorithm is used to generate random roll outs, and a reward is generated for each word in the.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p:txBody>
      </p:sp>
      <p:pic>
        <p:nvPicPr>
          <p:cNvPr id="136" name="Google Shape;136;p18"/>
          <p:cNvPicPr preferRelativeResize="0"/>
          <p:nvPr/>
        </p:nvPicPr>
        <p:blipFill>
          <a:blip r:embed="rId3">
            <a:alphaModFix/>
          </a:blip>
          <a:stretch>
            <a:fillRect/>
          </a:stretch>
        </p:blipFill>
        <p:spPr>
          <a:xfrm>
            <a:off x="396000" y="4763175"/>
            <a:ext cx="4803850" cy="1708475"/>
          </a:xfrm>
          <a:prstGeom prst="rect">
            <a:avLst/>
          </a:prstGeom>
          <a:noFill/>
          <a:ln>
            <a:noFill/>
          </a:ln>
        </p:spPr>
      </p:pic>
      <p:pic>
        <p:nvPicPr>
          <p:cNvPr id="137" name="Google Shape;137;p18"/>
          <p:cNvPicPr preferRelativeResize="0"/>
          <p:nvPr/>
        </p:nvPicPr>
        <p:blipFill>
          <a:blip r:embed="rId4">
            <a:alphaModFix/>
          </a:blip>
          <a:stretch>
            <a:fillRect/>
          </a:stretch>
        </p:blipFill>
        <p:spPr>
          <a:xfrm>
            <a:off x="5389175" y="4668184"/>
            <a:ext cx="3754825" cy="180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396000" y="1397002"/>
            <a:ext cx="8568000" cy="620700"/>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Code Snippet</a:t>
            </a:r>
            <a:endParaRPr/>
          </a:p>
        </p:txBody>
      </p:sp>
      <p:sp>
        <p:nvSpPr>
          <p:cNvPr id="143" name="Google Shape;143;p19"/>
          <p:cNvSpPr txBox="1"/>
          <p:nvPr>
            <p:ph idx="1" type="subTitle"/>
          </p:nvPr>
        </p:nvSpPr>
        <p:spPr>
          <a:xfrm>
            <a:off x="396000" y="2017643"/>
            <a:ext cx="8568000" cy="4391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x = self.pad_input_data(input_x)</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de-DE">
                <a:solidFill>
                  <a:srgbClr val="000000"/>
                </a:solidFill>
                <a:latin typeface="Times New Roman"/>
                <a:ea typeface="Times New Roman"/>
                <a:cs typeface="Times New Roman"/>
                <a:sym typeface="Times New Roman"/>
              </a:rPr>
              <a:t>for </a:t>
            </a:r>
            <a:r>
              <a:rPr lang="de-DE">
                <a:solidFill>
                  <a:srgbClr val="000000"/>
                </a:solidFill>
                <a:latin typeface="Times New Roman"/>
                <a:ea typeface="Times New Roman"/>
                <a:cs typeface="Times New Roman"/>
                <a:sym typeface="Times New Roman"/>
              </a:rPr>
              <a:t>i </a:t>
            </a:r>
            <a:r>
              <a:rPr b="1" lang="de-DE">
                <a:solidFill>
                  <a:srgbClr val="000000"/>
                </a:solidFill>
                <a:latin typeface="Times New Roman"/>
                <a:ea typeface="Times New Roman"/>
                <a:cs typeface="Times New Roman"/>
                <a:sym typeface="Times New Roman"/>
              </a:rPr>
              <a:t>in </a:t>
            </a:r>
            <a:r>
              <a:rPr lang="de-DE">
                <a:solidFill>
                  <a:srgbClr val="000000"/>
                </a:solidFill>
                <a:latin typeface="Times New Roman"/>
                <a:ea typeface="Times New Roman"/>
                <a:cs typeface="Times New Roman"/>
                <a:sym typeface="Times New Roman"/>
              </a:rPr>
              <a:t>range(rollout_num):</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	</a:t>
            </a:r>
            <a:r>
              <a:rPr b="1" lang="de-DE">
                <a:solidFill>
                  <a:srgbClr val="000000"/>
                </a:solidFill>
                <a:latin typeface="Times New Roman"/>
                <a:ea typeface="Times New Roman"/>
                <a:cs typeface="Times New Roman"/>
                <a:sym typeface="Times New Roman"/>
              </a:rPr>
              <a:t>for </a:t>
            </a:r>
            <a:r>
              <a:rPr lang="de-DE">
                <a:solidFill>
                  <a:srgbClr val="000000"/>
                </a:solidFill>
                <a:latin typeface="Times New Roman"/>
                <a:ea typeface="Times New Roman"/>
                <a:cs typeface="Times New Roman"/>
                <a:sym typeface="Times New Roman"/>
              </a:rPr>
              <a:t>given_num </a:t>
            </a:r>
            <a:r>
              <a:rPr b="1" lang="de-DE">
                <a:solidFill>
                  <a:srgbClr val="000000"/>
                </a:solidFill>
                <a:latin typeface="Times New Roman"/>
                <a:ea typeface="Times New Roman"/>
                <a:cs typeface="Times New Roman"/>
                <a:sym typeface="Times New Roman"/>
              </a:rPr>
              <a:t>in </a:t>
            </a:r>
            <a:r>
              <a:rPr lang="de-DE">
                <a:solidFill>
                  <a:srgbClr val="000000"/>
                </a:solidFill>
                <a:latin typeface="Times New Roman"/>
                <a:ea typeface="Times New Roman"/>
                <a:cs typeface="Times New Roman"/>
                <a:sym typeface="Times New Roman"/>
              </a:rPr>
              <a:t>range(1, self.max_sequence_length):</a:t>
            </a:r>
            <a:endParaRPr>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    	rollout_next_id = []</a:t>
            </a:r>
            <a:endParaRPr>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    	</a:t>
            </a:r>
            <a:r>
              <a:rPr b="1" lang="de-DE">
                <a:solidFill>
                  <a:srgbClr val="000000"/>
                </a:solidFill>
                <a:latin typeface="Times New Roman"/>
                <a:ea typeface="Times New Roman"/>
                <a:cs typeface="Times New Roman"/>
                <a:sym typeface="Times New Roman"/>
              </a:rPr>
              <a:t>for </a:t>
            </a:r>
            <a:r>
              <a:rPr lang="de-DE">
                <a:solidFill>
                  <a:srgbClr val="000000"/>
                </a:solidFill>
                <a:latin typeface="Times New Roman"/>
                <a:ea typeface="Times New Roman"/>
                <a:cs typeface="Times New Roman"/>
                <a:sym typeface="Times New Roman"/>
              </a:rPr>
              <a:t>_item </a:t>
            </a:r>
            <a:r>
              <a:rPr b="1" lang="de-DE">
                <a:solidFill>
                  <a:srgbClr val="000000"/>
                </a:solidFill>
                <a:latin typeface="Times New Roman"/>
                <a:ea typeface="Times New Roman"/>
                <a:cs typeface="Times New Roman"/>
                <a:sym typeface="Times New Roman"/>
              </a:rPr>
              <a:t>in </a:t>
            </a:r>
            <a:r>
              <a:rPr lang="de-DE">
                <a:solidFill>
                  <a:srgbClr val="000000"/>
                </a:solidFill>
                <a:latin typeface="Times New Roman"/>
                <a:ea typeface="Times New Roman"/>
                <a:cs typeface="Times New Roman"/>
                <a:sym typeface="Times New Roman"/>
              </a:rPr>
              <a:t>x:</a:t>
            </a:r>
            <a:endParaRPr>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        	rollout_next_id.append(_item[given_num])</a:t>
            </a:r>
            <a:endParaRPr>
              <a:solidFill>
                <a:srgbClr val="000000"/>
              </a:solidFill>
              <a:latin typeface="Times New Roman"/>
              <a:ea typeface="Times New Roman"/>
              <a:cs typeface="Times New Roman"/>
              <a:sym typeface="Times New Roman"/>
            </a:endParaRPr>
          </a:p>
          <a:p>
            <a:pPr indent="0" lvl="0" marL="13716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	m</a:t>
            </a:r>
            <a:r>
              <a:rPr lang="de-DE">
                <a:solidFill>
                  <a:srgbClr val="000000"/>
                </a:solidFill>
                <a:latin typeface="Times New Roman"/>
                <a:ea typeface="Times New Roman"/>
                <a:cs typeface="Times New Roman"/>
                <a:sym typeface="Times New Roman"/>
              </a:rPr>
              <a:t>c_samples = sess.run(self.sample_id_MC, feed)</a:t>
            </a:r>
            <a:endParaRPr>
              <a:solidFill>
                <a:srgbClr val="000000"/>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fix_samples = np.array(input_x)[:, 0: given_num]</a:t>
            </a:r>
            <a:endParaRPr>
              <a:solidFill>
                <a:srgbClr val="000000"/>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Clr>
                <a:schemeClr val="dk1"/>
              </a:buClr>
              <a:buSzPts val="1100"/>
              <a:buFont typeface="Arial"/>
              <a:buNone/>
            </a:pPr>
            <a:r>
              <a:rPr lang="de-DE">
                <a:solidFill>
                  <a:srgbClr val="000000"/>
                </a:solidFill>
                <a:latin typeface="Times New Roman"/>
                <a:ea typeface="Times New Roman"/>
                <a:cs typeface="Times New Roman"/>
                <a:sym typeface="Times New Roman"/>
              </a:rPr>
              <a:t>samples = np.concatenate((fix_samples, mc_samples), axis=1)</a:t>
            </a:r>
            <a:endParaRPr>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60000"/>
              </a:lnSpc>
              <a:spcBef>
                <a:spcPts val="4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Discriminator </a:t>
            </a:r>
            <a:r>
              <a:rPr lang="de-DE">
                <a:solidFill>
                  <a:srgbClr val="0F243E"/>
                </a:solidFill>
                <a:latin typeface="Times New Roman"/>
                <a:ea typeface="Times New Roman"/>
                <a:cs typeface="Times New Roman"/>
                <a:sym typeface="Times New Roman"/>
              </a:rPr>
              <a:t>Loss</a:t>
            </a:r>
            <a:endParaRPr/>
          </a:p>
        </p:txBody>
      </p:sp>
      <p:sp>
        <p:nvSpPr>
          <p:cNvPr id="149" name="Google Shape;149;p20"/>
          <p:cNvSpPr txBox="1"/>
          <p:nvPr>
            <p:ph idx="1" type="subTitle"/>
          </p:nvPr>
        </p:nvSpPr>
        <p:spPr>
          <a:xfrm>
            <a:off x="288000" y="1928825"/>
            <a:ext cx="8856000" cy="4480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419100" lvl="0" marL="457200" rtl="0" algn="l">
              <a:lnSpc>
                <a:spcPct val="160000"/>
              </a:lnSpc>
              <a:spcBef>
                <a:spcPts val="400"/>
              </a:spcBef>
              <a:spcAft>
                <a:spcPts val="0"/>
              </a:spcAft>
              <a:buSzPts val="3000"/>
              <a:buFont typeface="Times New Roman"/>
              <a:buChar char="❖"/>
            </a:pPr>
            <a:r>
              <a:rPr b="1" lang="de-DE" sz="3000">
                <a:latin typeface="Times New Roman"/>
                <a:ea typeface="Times New Roman"/>
                <a:cs typeface="Times New Roman"/>
                <a:sym typeface="Times New Roman"/>
              </a:rPr>
              <a:t>Cross Entropy Loss Function</a:t>
            </a:r>
            <a:endParaRPr b="1" sz="3000">
              <a:latin typeface="Times New Roman"/>
              <a:ea typeface="Times New Roman"/>
              <a:cs typeface="Times New Roman"/>
              <a:sym typeface="Times New Roman"/>
            </a:endParaRPr>
          </a:p>
          <a:p>
            <a:pPr indent="-381000" lvl="1" marL="914400" rtl="0" algn="l">
              <a:lnSpc>
                <a:spcPct val="160000"/>
              </a:lnSpc>
              <a:spcBef>
                <a:spcPts val="0"/>
              </a:spcBef>
              <a:spcAft>
                <a:spcPts val="0"/>
              </a:spcAft>
              <a:buClr>
                <a:schemeClr val="lt1"/>
              </a:buClr>
              <a:buSzPts val="2400"/>
              <a:buFont typeface="Times New Roman"/>
              <a:buChar char="➢"/>
            </a:pPr>
            <a:r>
              <a:rPr lang="de-DE" sz="2400">
                <a:solidFill>
                  <a:schemeClr val="lt1"/>
                </a:solidFill>
                <a:latin typeface="Times New Roman"/>
                <a:ea typeface="Times New Roman"/>
                <a:cs typeface="Times New Roman"/>
                <a:sym typeface="Times New Roman"/>
              </a:rPr>
              <a:t>It measures the difference between the labels and the prediction </a:t>
            </a:r>
            <a:r>
              <a:rPr lang="de-DE" sz="2400">
                <a:solidFill>
                  <a:schemeClr val="lt1"/>
                </a:solidFill>
                <a:latin typeface="Times New Roman"/>
                <a:ea typeface="Times New Roman"/>
                <a:cs typeface="Times New Roman"/>
                <a:sym typeface="Times New Roman"/>
              </a:rPr>
              <a:t>probabilities</a:t>
            </a:r>
            <a:r>
              <a:rPr lang="de-DE" sz="2400">
                <a:solidFill>
                  <a:schemeClr val="lt1"/>
                </a:solidFill>
                <a:latin typeface="Times New Roman"/>
                <a:ea typeface="Times New Roman"/>
                <a:cs typeface="Times New Roman"/>
                <a:sym typeface="Times New Roman"/>
              </a:rPr>
              <a:t>. </a:t>
            </a:r>
            <a:endParaRPr sz="2400">
              <a:solidFill>
                <a:schemeClr val="lt1"/>
              </a:solidFill>
              <a:latin typeface="Times New Roman"/>
              <a:ea typeface="Times New Roman"/>
              <a:cs typeface="Times New Roman"/>
              <a:sym typeface="Times New Roman"/>
            </a:endParaRPr>
          </a:p>
          <a:p>
            <a:pPr indent="-381000" lvl="1" marL="914400" rtl="0" algn="l">
              <a:lnSpc>
                <a:spcPct val="160000"/>
              </a:lnSpc>
              <a:spcBef>
                <a:spcPts val="0"/>
              </a:spcBef>
              <a:spcAft>
                <a:spcPts val="0"/>
              </a:spcAft>
              <a:buClr>
                <a:schemeClr val="lt1"/>
              </a:buClr>
              <a:buSzPts val="2400"/>
              <a:buFont typeface="Times New Roman"/>
              <a:buChar char="➢"/>
            </a:pPr>
            <a:r>
              <a:rPr lang="de-DE" sz="2400">
                <a:solidFill>
                  <a:schemeClr val="lt1"/>
                </a:solidFill>
                <a:latin typeface="Times New Roman"/>
                <a:ea typeface="Times New Roman"/>
                <a:cs typeface="Times New Roman"/>
                <a:sym typeface="Times New Roman"/>
              </a:rPr>
              <a:t>As the difference between the true label and the predicted </a:t>
            </a:r>
            <a:r>
              <a:rPr lang="de-DE" sz="2400">
                <a:solidFill>
                  <a:schemeClr val="lt1"/>
                </a:solidFill>
                <a:latin typeface="Times New Roman"/>
                <a:ea typeface="Times New Roman"/>
                <a:cs typeface="Times New Roman"/>
                <a:sym typeface="Times New Roman"/>
              </a:rPr>
              <a:t>probability</a:t>
            </a:r>
            <a:r>
              <a:rPr lang="de-DE" sz="2400">
                <a:solidFill>
                  <a:schemeClr val="lt1"/>
                </a:solidFill>
                <a:latin typeface="Times New Roman"/>
                <a:ea typeface="Times New Roman"/>
                <a:cs typeface="Times New Roman"/>
                <a:sym typeface="Times New Roman"/>
              </a:rPr>
              <a:t> increases, the </a:t>
            </a:r>
            <a:r>
              <a:rPr lang="de-DE" sz="2400">
                <a:solidFill>
                  <a:schemeClr val="lt1"/>
                </a:solidFill>
                <a:latin typeface="Times New Roman"/>
                <a:ea typeface="Times New Roman"/>
                <a:cs typeface="Times New Roman"/>
                <a:sym typeface="Times New Roman"/>
              </a:rPr>
              <a:t>Discriminator</a:t>
            </a:r>
            <a:r>
              <a:rPr lang="de-DE" sz="2400">
                <a:solidFill>
                  <a:schemeClr val="lt1"/>
                </a:solidFill>
                <a:latin typeface="Times New Roman"/>
                <a:ea typeface="Times New Roman"/>
                <a:cs typeface="Times New Roman"/>
                <a:sym typeface="Times New Roman"/>
              </a:rPr>
              <a:t> loss increases.</a:t>
            </a:r>
            <a:endParaRPr sz="2400">
              <a:solidFill>
                <a:schemeClr val="lt1"/>
              </a:solidFill>
              <a:latin typeface="Times New Roman"/>
              <a:ea typeface="Times New Roman"/>
              <a:cs typeface="Times New Roman"/>
              <a:sym typeface="Times New Roman"/>
            </a:endParaRPr>
          </a:p>
          <a:p>
            <a:pPr indent="0" lvl="0" marL="0" rtl="0" algn="l">
              <a:lnSpc>
                <a:spcPct val="160000"/>
              </a:lnSpc>
              <a:spcBef>
                <a:spcPts val="40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id="150" name="Google Shape;150;p20"/>
          <p:cNvPicPr preferRelativeResize="0"/>
          <p:nvPr/>
        </p:nvPicPr>
        <p:blipFill>
          <a:blip r:embed="rId3">
            <a:alphaModFix/>
          </a:blip>
          <a:stretch>
            <a:fillRect/>
          </a:stretch>
        </p:blipFill>
        <p:spPr>
          <a:xfrm>
            <a:off x="1044513" y="5381625"/>
            <a:ext cx="7342975" cy="79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396000" y="1367505"/>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Experiment (Pre-Training)</a:t>
            </a:r>
            <a:endParaRPr/>
          </a:p>
        </p:txBody>
      </p:sp>
      <p:sp>
        <p:nvSpPr>
          <p:cNvPr id="156" name="Google Shape;156;p21"/>
          <p:cNvSpPr txBox="1"/>
          <p:nvPr>
            <p:ph idx="1" type="subTitle"/>
          </p:nvPr>
        </p:nvSpPr>
        <p:spPr>
          <a:xfrm>
            <a:off x="396000" y="1909500"/>
            <a:ext cx="8748000" cy="4635900"/>
          </a:xfrm>
          <a:prstGeom prst="rect">
            <a:avLst/>
          </a:prstGeom>
          <a:noFill/>
          <a:ln>
            <a:noFill/>
          </a:ln>
        </p:spPr>
        <p:txBody>
          <a:bodyPr anchorCtr="0" anchor="t" bIns="0" lIns="0" spcFirstLastPara="1" rIns="0" wrap="square" tIns="0">
            <a:noAutofit/>
          </a:bodyPr>
          <a:lstStyle/>
          <a:p>
            <a:pPr indent="-342900" lvl="0" marL="342900" rtl="0" algn="l">
              <a:lnSpc>
                <a:spcPct val="160000"/>
              </a:lnSpc>
              <a:spcBef>
                <a:spcPts val="0"/>
              </a:spcBef>
              <a:spcAft>
                <a:spcPts val="0"/>
              </a:spcAft>
              <a:buClr>
                <a:schemeClr val="lt1"/>
              </a:buClr>
              <a:buSzPts val="2000"/>
              <a:buFont typeface="Arial"/>
              <a:buChar char="•"/>
            </a:pPr>
            <a:r>
              <a:rPr lang="de-DE">
                <a:latin typeface="Times New Roman"/>
                <a:ea typeface="Times New Roman"/>
                <a:cs typeface="Times New Roman"/>
                <a:sym typeface="Times New Roman"/>
              </a:rPr>
              <a:t>The Honeypot Dataset was used, comprising of more than 3M tweets from legitimate (real) users </a:t>
            </a:r>
            <a:r>
              <a:rPr lang="de-DE">
                <a:latin typeface="Times New Roman"/>
                <a:ea typeface="Times New Roman"/>
                <a:cs typeface="Times New Roman"/>
                <a:sym typeface="Times New Roman"/>
              </a:rPr>
              <a:t>and approximately 2M bot tweets.</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rPr lang="de-DE">
                <a:latin typeface="Times New Roman"/>
                <a:ea typeface="Times New Roman"/>
                <a:cs typeface="Times New Roman"/>
                <a:sym typeface="Times New Roman"/>
              </a:rPr>
              <a:t>	</a:t>
            </a:r>
            <a:r>
              <a:rPr lang="de-DE" sz="1800" u="sng">
                <a:solidFill>
                  <a:schemeClr val="hlink"/>
                </a:solidFill>
                <a:latin typeface="Times New Roman"/>
                <a:ea typeface="Times New Roman"/>
                <a:cs typeface="Times New Roman"/>
                <a:sym typeface="Times New Roman"/>
                <a:hlinkClick r:id="rId3"/>
              </a:rPr>
              <a:t>http://infolab.tamu.edu/data/</a:t>
            </a:r>
            <a:endParaRPr sz="1800">
              <a:latin typeface="Times New Roman"/>
              <a:ea typeface="Times New Roman"/>
              <a:cs typeface="Times New Roman"/>
              <a:sym typeface="Times New Roman"/>
            </a:endParaRPr>
          </a:p>
          <a:p>
            <a:pPr indent="-342900" lvl="0" marL="3429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The real tweet data was reduced to ~100k tweets for computational ease. </a:t>
            </a:r>
            <a:endParaRPr>
              <a:latin typeface="Times New Roman"/>
              <a:ea typeface="Times New Roman"/>
              <a:cs typeface="Times New Roman"/>
              <a:sym typeface="Times New Roman"/>
            </a:endParaRPr>
          </a:p>
          <a:p>
            <a:pPr indent="-342900" lvl="0" marL="3429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The Pre-Training Stage: </a:t>
            </a:r>
            <a:endParaRPr>
              <a:latin typeface="Times New Roman"/>
              <a:ea typeface="Times New Roman"/>
              <a:cs typeface="Times New Roman"/>
              <a:sym typeface="Times New Roman"/>
            </a:endParaRPr>
          </a:p>
          <a:p>
            <a:pPr indent="-355600" lvl="0" marL="9144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A vocab file was created for the tweets (txt) file using the One-Hot Vector method. </a:t>
            </a:r>
            <a:endParaRPr>
              <a:latin typeface="Times New Roman"/>
              <a:ea typeface="Times New Roman"/>
              <a:cs typeface="Times New Roman"/>
              <a:sym typeface="Times New Roman"/>
            </a:endParaRPr>
          </a:p>
          <a:p>
            <a:pPr indent="-355600" lvl="0" marL="9144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It was then used to pre-train the discriminator and the generator.</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rPr lang="de-D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ctrTitle"/>
          </p:nvPr>
        </p:nvSpPr>
        <p:spPr>
          <a:xfrm>
            <a:off x="396000" y="1367505"/>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Algorithm</a:t>
            </a:r>
            <a:endParaRPr/>
          </a:p>
        </p:txBody>
      </p:sp>
      <p:sp>
        <p:nvSpPr>
          <p:cNvPr id="162" name="Google Shape;162;p22"/>
          <p:cNvSpPr txBox="1"/>
          <p:nvPr>
            <p:ph idx="1" type="subTitle"/>
          </p:nvPr>
        </p:nvSpPr>
        <p:spPr>
          <a:xfrm>
            <a:off x="396000" y="1909488"/>
            <a:ext cx="8568000" cy="4391395"/>
          </a:xfrm>
          <a:prstGeom prst="rect">
            <a:avLst/>
          </a:prstGeom>
          <a:noFill/>
          <a:ln>
            <a:noFill/>
          </a:ln>
        </p:spPr>
        <p:txBody>
          <a:bodyPr anchorCtr="0" anchor="t" bIns="0" lIns="0" spcFirstLastPara="1" rIns="0" wrap="square" tIns="0">
            <a:noAutofit/>
          </a:bodyPr>
          <a:lstStyle/>
          <a:p>
            <a:pPr indent="-215900" lvl="0" marL="342900" rtl="0" algn="l">
              <a:lnSpc>
                <a:spcPct val="160000"/>
              </a:lnSpc>
              <a:spcBef>
                <a:spcPts val="400"/>
              </a:spcBef>
              <a:spcAft>
                <a:spcPts val="0"/>
              </a:spcAft>
              <a:buClr>
                <a:schemeClr val="lt1"/>
              </a:buClr>
              <a:buSzPts val="2000"/>
              <a:buFont typeface="Arial"/>
              <a:buNone/>
            </a:pPr>
            <a:r>
              <a:t/>
            </a:r>
            <a:endParaRPr>
              <a:latin typeface="Times New Roman"/>
              <a:ea typeface="Times New Roman"/>
              <a:cs typeface="Times New Roman"/>
              <a:sym typeface="Times New Roman"/>
            </a:endParaRPr>
          </a:p>
        </p:txBody>
      </p:sp>
      <p:pic>
        <p:nvPicPr>
          <p:cNvPr id="163" name="Google Shape;163;p22"/>
          <p:cNvPicPr preferRelativeResize="0"/>
          <p:nvPr/>
        </p:nvPicPr>
        <p:blipFill>
          <a:blip r:embed="rId3">
            <a:alphaModFix/>
          </a:blip>
          <a:stretch>
            <a:fillRect/>
          </a:stretch>
        </p:blipFill>
        <p:spPr>
          <a:xfrm>
            <a:off x="2205075" y="1948825"/>
            <a:ext cx="4568928" cy="431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Results</a:t>
            </a:r>
            <a:endParaRPr/>
          </a:p>
        </p:txBody>
      </p:sp>
      <p:sp>
        <p:nvSpPr>
          <p:cNvPr id="169" name="Google Shape;169;p23"/>
          <p:cNvSpPr txBox="1"/>
          <p:nvPr>
            <p:ph idx="1" type="subTitle"/>
          </p:nvPr>
        </p:nvSpPr>
        <p:spPr>
          <a:xfrm>
            <a:off x="396000" y="2017643"/>
            <a:ext cx="8568000" cy="4391395"/>
          </a:xfrm>
          <a:prstGeom prst="rect">
            <a:avLst/>
          </a:prstGeom>
          <a:noFill/>
          <a:ln>
            <a:noFill/>
          </a:ln>
        </p:spPr>
        <p:txBody>
          <a:bodyPr anchorCtr="0" anchor="t" bIns="0" lIns="0" spcFirstLastPara="1" rIns="0" wrap="square" tIns="0">
            <a:noAutofit/>
          </a:bodyPr>
          <a:lstStyle/>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p:txBody>
      </p:sp>
      <p:pic>
        <p:nvPicPr>
          <p:cNvPr id="170" name="Google Shape;170;p23"/>
          <p:cNvPicPr preferRelativeResize="0"/>
          <p:nvPr/>
        </p:nvPicPr>
        <p:blipFill>
          <a:blip r:embed="rId3">
            <a:alphaModFix/>
          </a:blip>
          <a:stretch>
            <a:fillRect/>
          </a:stretch>
        </p:blipFill>
        <p:spPr>
          <a:xfrm>
            <a:off x="341700" y="1881425"/>
            <a:ext cx="8676576" cy="4527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Generator Sample</a:t>
            </a:r>
            <a:endParaRPr/>
          </a:p>
        </p:txBody>
      </p:sp>
      <p:sp>
        <p:nvSpPr>
          <p:cNvPr id="176" name="Google Shape;176;p24"/>
          <p:cNvSpPr txBox="1"/>
          <p:nvPr>
            <p:ph idx="1" type="subTitle"/>
          </p:nvPr>
        </p:nvSpPr>
        <p:spPr>
          <a:xfrm>
            <a:off x="396000" y="2017643"/>
            <a:ext cx="8568000" cy="4391395"/>
          </a:xfrm>
          <a:prstGeom prst="rect">
            <a:avLst/>
          </a:prstGeom>
          <a:noFill/>
          <a:ln>
            <a:noFill/>
          </a:ln>
        </p:spPr>
        <p:txBody>
          <a:bodyPr anchorCtr="0" anchor="t" bIns="0" lIns="0" spcFirstLastPara="1" rIns="0" wrap="square" tIns="0">
            <a:noAutofit/>
          </a:bodyPr>
          <a:lstStyle/>
          <a:p>
            <a:pPr indent="0" lvl="0" marL="0" rtl="0" algn="l">
              <a:lnSpc>
                <a:spcPct val="160000"/>
              </a:lnSpc>
              <a:spcBef>
                <a:spcPts val="0"/>
              </a:spcBef>
              <a:spcAft>
                <a:spcPts val="0"/>
              </a:spcAft>
              <a:buClr>
                <a:schemeClr val="dk1"/>
              </a:buClr>
              <a:buSzPts val="1100"/>
              <a:buFont typeface="Arial"/>
              <a:buNone/>
            </a:pPr>
            <a:r>
              <a:rPr b="1" i="1" lang="de-DE" sz="2400">
                <a:latin typeface="Times New Roman"/>
                <a:ea typeface="Times New Roman"/>
                <a:cs typeface="Times New Roman"/>
                <a:sym typeface="Times New Roman"/>
              </a:rPr>
              <a:t>breathing is frightening , then bad</a:t>
            </a:r>
            <a:endParaRPr b="1" i="1" sz="2400">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de-DE">
                <a:latin typeface="Times New Roman"/>
                <a:ea typeface="Times New Roman"/>
                <a:cs typeface="Times New Roman"/>
                <a:sym typeface="Times New Roman"/>
              </a:rPr>
              <a:t>[5579, 8, 1548, 6, 119, 93]</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de-DE">
                <a:latin typeface="Times New Roman"/>
                <a:ea typeface="Times New Roman"/>
                <a:cs typeface="Times New Roman"/>
                <a:sym typeface="Times New Roman"/>
              </a:rPr>
              <a:t>[0.6849271  0.5034764  0.70320356 0.35842383 0.51580244 0.5771549</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de-DE">
                <a:latin typeface="Times New Roman"/>
                <a:ea typeface="Times New Roman"/>
                <a:cs typeface="Times New Roman"/>
                <a:sym typeface="Times New Roman"/>
              </a:rPr>
              <a:t> 0.61102873 0.74537563 0.02554902 0.02554902 0.02554902 0.02554902</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Clr>
                <a:schemeClr val="dk1"/>
              </a:buClr>
              <a:buSzPts val="1100"/>
              <a:buFont typeface="Arial"/>
              <a:buNone/>
            </a:pPr>
            <a:r>
              <a:rPr lang="de-DE">
                <a:latin typeface="Times New Roman"/>
                <a:ea typeface="Times New Roman"/>
                <a:cs typeface="Times New Roman"/>
                <a:sym typeface="Times New Roman"/>
              </a:rPr>
              <a:t> 0.02554902 0.02554902 0.02554902 0.02554902 0.02554902]</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Discussion and Improvements</a:t>
            </a:r>
            <a:endParaRPr/>
          </a:p>
        </p:txBody>
      </p:sp>
      <p:sp>
        <p:nvSpPr>
          <p:cNvPr id="182" name="Google Shape;182;p25"/>
          <p:cNvSpPr txBox="1"/>
          <p:nvPr>
            <p:ph idx="1" type="subTitle"/>
          </p:nvPr>
        </p:nvSpPr>
        <p:spPr>
          <a:xfrm>
            <a:off x="396000" y="2017643"/>
            <a:ext cx="8568000" cy="4391395"/>
          </a:xfrm>
          <a:prstGeom prst="rect">
            <a:avLst/>
          </a:prstGeom>
          <a:noFill/>
          <a:ln>
            <a:noFill/>
          </a:ln>
        </p:spPr>
        <p:txBody>
          <a:bodyPr anchorCtr="0" anchor="t" bIns="0" lIns="0" spcFirstLastPara="1" rIns="0" wrap="square" tIns="0">
            <a:noAutofit/>
          </a:bodyPr>
          <a:lstStyle/>
          <a:p>
            <a:pPr indent="-355600" lvl="0" marL="4572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The algorithm is dependent on the initial parameters. If we pre-train with a large (actual) dataset, the generator memorizes </a:t>
            </a:r>
            <a:r>
              <a:rPr lang="de-DE">
                <a:latin typeface="Times New Roman"/>
                <a:ea typeface="Times New Roman"/>
                <a:cs typeface="Times New Roman"/>
                <a:sym typeface="Times New Roman"/>
              </a:rPr>
              <a:t>everything</a:t>
            </a:r>
            <a:r>
              <a:rPr lang="de-D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355600" lvl="0" marL="4572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In the final epoch, the generator still produces &lt;UNK&gt; labels for unknown/ rare words  → This can be replaced by related words using the embedded maps.</a:t>
            </a:r>
            <a:endParaRPr>
              <a:latin typeface="Times New Roman"/>
              <a:ea typeface="Times New Roman"/>
              <a:cs typeface="Times New Roman"/>
              <a:sym typeface="Times New Roman"/>
            </a:endParaRPr>
          </a:p>
          <a:p>
            <a:pPr indent="0" lvl="0" marL="45720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355600" lvl="0" marL="457200" rtl="0" algn="l">
              <a:lnSpc>
                <a:spcPct val="160000"/>
              </a:lnSpc>
              <a:spcBef>
                <a:spcPts val="0"/>
              </a:spcBef>
              <a:spcAft>
                <a:spcPts val="0"/>
              </a:spcAft>
              <a:buSzPts val="2000"/>
              <a:buFont typeface="Times New Roman"/>
              <a:buChar char="●"/>
            </a:pPr>
            <a:r>
              <a:rPr lang="de-DE">
                <a:latin typeface="Times New Roman"/>
                <a:ea typeface="Times New Roman"/>
                <a:cs typeface="Times New Roman"/>
                <a:sym typeface="Times New Roman"/>
              </a:rPr>
              <a:t>Add the retweet functionality to the GUI, if needed.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6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396000" y="1397002"/>
            <a:ext cx="8568000" cy="1826965"/>
          </a:xfrm>
          <a:prstGeom prst="rect">
            <a:avLst/>
          </a:prstGeom>
          <a:noFill/>
          <a:ln>
            <a:noFill/>
          </a:ln>
        </p:spPr>
        <p:txBody>
          <a:bodyPr anchorCtr="0" anchor="t" bIns="0" lIns="0" spcFirstLastPara="1" rIns="0" wrap="square" tIns="0">
            <a:noAutofit/>
          </a:bodyPr>
          <a:lstStyle/>
          <a:p>
            <a:pPr indent="0" lvl="0" marL="0" rtl="0" algn="ctr">
              <a:lnSpc>
                <a:spcPct val="106666"/>
              </a:lnSpc>
              <a:spcBef>
                <a:spcPts val="0"/>
              </a:spcBef>
              <a:spcAft>
                <a:spcPts val="0"/>
              </a:spcAft>
              <a:buClr>
                <a:srgbClr val="0F243E"/>
              </a:buClr>
              <a:buSzPts val="3000"/>
              <a:buFont typeface="Times New Roman"/>
              <a:buNone/>
            </a:pPr>
            <a:r>
              <a:rPr lang="de-DE" sz="3000">
                <a:solidFill>
                  <a:srgbClr val="0F243E"/>
                </a:solidFill>
                <a:latin typeface="Times New Roman"/>
                <a:ea typeface="Times New Roman"/>
                <a:cs typeface="Times New Roman"/>
                <a:sym typeface="Times New Roman"/>
              </a:rPr>
              <a:t>Any Questions / Doubts / Suggestions? </a:t>
            </a:r>
            <a:br>
              <a:rPr lang="de-DE" sz="3000">
                <a:latin typeface="Times New Roman"/>
                <a:ea typeface="Times New Roman"/>
                <a:cs typeface="Times New Roman"/>
                <a:sym typeface="Times New Roman"/>
              </a:rPr>
            </a:br>
            <a:br>
              <a:rPr lang="de-DE" sz="3000">
                <a:latin typeface="Times New Roman"/>
                <a:ea typeface="Times New Roman"/>
                <a:cs typeface="Times New Roman"/>
                <a:sym typeface="Times New Roman"/>
              </a:rPr>
            </a:br>
            <a:r>
              <a:rPr lang="de-DE" sz="3000">
                <a:latin typeface="Times New Roman"/>
                <a:ea typeface="Times New Roman"/>
                <a:cs typeface="Times New Roman"/>
                <a:sym typeface="Times New Roman"/>
              </a:rPr>
              <a:t>Feel free to ask &amp; comment ☺ </a:t>
            </a:r>
            <a:endParaRPr sz="3000">
              <a:latin typeface="Times New Roman"/>
              <a:ea typeface="Times New Roman"/>
              <a:cs typeface="Times New Roman"/>
              <a:sym typeface="Times New Roman"/>
            </a:endParaRPr>
          </a:p>
        </p:txBody>
      </p:sp>
      <p:pic>
        <p:nvPicPr>
          <p:cNvPr descr="Thinking Emoji No Background - Thinking Emoji PNG - girl-thinking-emoji thinking-emoji-no ..." id="188" name="Google Shape;188;p26"/>
          <p:cNvPicPr preferRelativeResize="0"/>
          <p:nvPr/>
        </p:nvPicPr>
        <p:blipFill rotWithShape="1">
          <a:blip r:embed="rId3">
            <a:alphaModFix/>
          </a:blip>
          <a:srcRect b="0" l="0" r="0" t="0"/>
          <a:stretch/>
        </p:blipFill>
        <p:spPr>
          <a:xfrm>
            <a:off x="325716" y="4177727"/>
            <a:ext cx="2337462" cy="2517267"/>
          </a:xfrm>
          <a:prstGeom prst="rect">
            <a:avLst/>
          </a:prstGeom>
          <a:noFill/>
          <a:ln>
            <a:noFill/>
          </a:ln>
        </p:spPr>
      </p:pic>
      <p:pic>
        <p:nvPicPr>
          <p:cNvPr descr="Related image" id="189" name="Google Shape;189;p26"/>
          <p:cNvPicPr preferRelativeResize="0"/>
          <p:nvPr/>
        </p:nvPicPr>
        <p:blipFill rotWithShape="1">
          <a:blip r:embed="rId4">
            <a:alphaModFix/>
          </a:blip>
          <a:srcRect b="0" l="0" r="0" t="8382"/>
          <a:stretch/>
        </p:blipFill>
        <p:spPr>
          <a:xfrm>
            <a:off x="5909749" y="4027995"/>
            <a:ext cx="2908535" cy="2517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0"/>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Presentation Outline</a:t>
            </a:r>
            <a:endParaRPr/>
          </a:p>
        </p:txBody>
      </p:sp>
      <p:sp>
        <p:nvSpPr>
          <p:cNvPr id="63" name="Google Shape;63;p10"/>
          <p:cNvSpPr txBox="1"/>
          <p:nvPr>
            <p:ph idx="1" type="subTitle"/>
          </p:nvPr>
        </p:nvSpPr>
        <p:spPr>
          <a:xfrm>
            <a:off x="396000" y="2017643"/>
            <a:ext cx="8568000" cy="4391395"/>
          </a:xfrm>
          <a:prstGeom prst="rect">
            <a:avLst/>
          </a:prstGeom>
          <a:noFill/>
          <a:ln>
            <a:noFill/>
          </a:ln>
        </p:spPr>
        <p:txBody>
          <a:bodyPr anchorCtr="0" anchor="t" bIns="0" lIns="0" spcFirstLastPara="1" rIns="0" wrap="square" tIns="0">
            <a:noAutofit/>
          </a:bodyPr>
          <a:lstStyle/>
          <a:p>
            <a:pPr indent="0" lvl="0" marL="0" rtl="0" algn="l">
              <a:lnSpc>
                <a:spcPct val="160000"/>
              </a:lnSpc>
              <a:spcBef>
                <a:spcPts val="0"/>
              </a:spcBef>
              <a:spcAft>
                <a:spcPts val="0"/>
              </a:spcAft>
              <a:buClr>
                <a:schemeClr val="lt1"/>
              </a:buClr>
              <a:buSzPts val="2000"/>
              <a:buNone/>
            </a:pPr>
            <a:r>
              <a:rPr lang="de-DE">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64" name="Google Shape;64;p10"/>
          <p:cNvSpPr txBox="1"/>
          <p:nvPr/>
        </p:nvSpPr>
        <p:spPr>
          <a:xfrm>
            <a:off x="742600" y="2460551"/>
            <a:ext cx="7315200" cy="331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1.</a:t>
            </a:r>
            <a:r>
              <a:rPr lang="de-DE" sz="2400">
                <a:solidFill>
                  <a:schemeClr val="lt1"/>
                </a:solidFill>
                <a:latin typeface="Times New Roman"/>
                <a:ea typeface="Times New Roman"/>
                <a:cs typeface="Times New Roman"/>
                <a:sym typeface="Times New Roman"/>
              </a:rPr>
              <a:t>Introduction to SeqGAN</a:t>
            </a:r>
            <a:endParaRPr sz="2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2.Working Principle</a:t>
            </a:r>
            <a:endParaRPr sz="2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3. Algorithm</a:t>
            </a:r>
            <a:endParaRPr sz="2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4. Dataset &amp; Results</a:t>
            </a:r>
            <a:endParaRPr sz="2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5. Evaluation</a:t>
            </a:r>
            <a:endParaRPr sz="24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de-DE" sz="2400">
                <a:solidFill>
                  <a:schemeClr val="lt1"/>
                </a:solidFill>
                <a:latin typeface="Times New Roman"/>
                <a:ea typeface="Times New Roman"/>
                <a:cs typeface="Times New Roman"/>
                <a:sym typeface="Times New Roman"/>
              </a:rPr>
              <a:t>6. Disucssion</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type="ctrTitle"/>
          </p:nvPr>
        </p:nvSpPr>
        <p:spPr>
          <a:xfrm>
            <a:off x="396000" y="1397002"/>
            <a:ext cx="8568000" cy="620641"/>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Aims of this Project</a:t>
            </a:r>
            <a:endParaRPr/>
          </a:p>
        </p:txBody>
      </p:sp>
      <p:sp>
        <p:nvSpPr>
          <p:cNvPr id="70" name="Google Shape;70;p11"/>
          <p:cNvSpPr txBox="1"/>
          <p:nvPr>
            <p:ph idx="1" type="subTitle"/>
          </p:nvPr>
        </p:nvSpPr>
        <p:spPr>
          <a:xfrm>
            <a:off x="396000" y="2017643"/>
            <a:ext cx="8568000" cy="4391395"/>
          </a:xfrm>
          <a:prstGeom prst="rect">
            <a:avLst/>
          </a:prstGeom>
          <a:noFill/>
          <a:ln>
            <a:noFill/>
          </a:ln>
        </p:spPr>
        <p:txBody>
          <a:bodyPr anchorCtr="0" anchor="t" bIns="0" lIns="0" spcFirstLastPara="1" rIns="0" wrap="square" tIns="0">
            <a:noAutofit/>
          </a:bodyPr>
          <a:lstStyle/>
          <a:p>
            <a:pPr indent="0" lvl="0" marL="0" rtl="0" algn="l">
              <a:lnSpc>
                <a:spcPct val="160000"/>
              </a:lnSpc>
              <a:spcBef>
                <a:spcPts val="0"/>
              </a:spcBef>
              <a:spcAft>
                <a:spcPts val="0"/>
              </a:spcAft>
              <a:buClr>
                <a:schemeClr val="lt1"/>
              </a:buClr>
              <a:buSzPts val="2000"/>
              <a:buNone/>
            </a:pPr>
            <a:r>
              <a:rPr lang="de-DE">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71" name="Google Shape;71;p11"/>
          <p:cNvSpPr txBox="1"/>
          <p:nvPr/>
        </p:nvSpPr>
        <p:spPr>
          <a:xfrm>
            <a:off x="396000" y="2251725"/>
            <a:ext cx="8667600" cy="4293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Times New Roman"/>
              <a:buChar char="●"/>
            </a:pPr>
            <a:r>
              <a:rPr lang="de-DE" sz="2400">
                <a:solidFill>
                  <a:schemeClr val="lt1"/>
                </a:solidFill>
                <a:latin typeface="Times New Roman"/>
                <a:ea typeface="Times New Roman"/>
                <a:cs typeface="Times New Roman"/>
                <a:sym typeface="Times New Roman"/>
              </a:rPr>
              <a:t>Explore the problems that stimulate the need for SeqGAN.</a:t>
            </a:r>
            <a:endParaRPr sz="2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de-DE" sz="2400">
                <a:solidFill>
                  <a:schemeClr val="lt1"/>
                </a:solidFill>
                <a:latin typeface="Times New Roman"/>
                <a:ea typeface="Times New Roman"/>
                <a:cs typeface="Times New Roman"/>
                <a:sym typeface="Times New Roman"/>
              </a:rPr>
              <a:t>To generate real-like tweets, which can fool a Discriminator.</a:t>
            </a:r>
            <a:endParaRPr sz="2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de-DE" sz="2400">
                <a:solidFill>
                  <a:schemeClr val="lt1"/>
                </a:solidFill>
                <a:latin typeface="Times New Roman"/>
                <a:ea typeface="Times New Roman"/>
                <a:cs typeface="Times New Roman"/>
                <a:sym typeface="Times New Roman"/>
              </a:rPr>
              <a:t>Mimic the basic working of a social bot.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type="ctrTitle"/>
          </p:nvPr>
        </p:nvSpPr>
        <p:spPr>
          <a:xfrm>
            <a:off x="288000" y="1435079"/>
            <a:ext cx="8568000" cy="620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Why SeqGAN?</a:t>
            </a:r>
            <a:endParaRPr/>
          </a:p>
          <a:p>
            <a:pPr indent="0" lvl="0" marL="0" rtl="0" algn="ctr">
              <a:lnSpc>
                <a:spcPct val="114285"/>
              </a:lnSpc>
              <a:spcBef>
                <a:spcPts val="0"/>
              </a:spcBef>
              <a:spcAft>
                <a:spcPts val="0"/>
              </a:spcAft>
              <a:buClr>
                <a:srgbClr val="0F243E"/>
              </a:buClr>
              <a:buSzPts val="2800"/>
              <a:buFont typeface="Times New Roman"/>
              <a:buNone/>
            </a:pPr>
            <a:r>
              <a:t/>
            </a:r>
            <a:endParaRPr>
              <a:solidFill>
                <a:srgbClr val="0F243E"/>
              </a:solidFill>
              <a:latin typeface="Times New Roman"/>
              <a:ea typeface="Times New Roman"/>
              <a:cs typeface="Times New Roman"/>
              <a:sym typeface="Times New Roman"/>
            </a:endParaRPr>
          </a:p>
        </p:txBody>
      </p:sp>
      <p:sp>
        <p:nvSpPr>
          <p:cNvPr id="77" name="Google Shape;77;p12"/>
          <p:cNvSpPr txBox="1"/>
          <p:nvPr>
            <p:ph idx="1" type="subTitle"/>
          </p:nvPr>
        </p:nvSpPr>
        <p:spPr>
          <a:xfrm>
            <a:off x="288009" y="2055785"/>
            <a:ext cx="8568000" cy="5101500"/>
          </a:xfrm>
          <a:prstGeom prst="rect">
            <a:avLst/>
          </a:prstGeom>
          <a:noFill/>
          <a:ln>
            <a:noFill/>
          </a:ln>
        </p:spPr>
        <p:txBody>
          <a:bodyPr anchorCtr="0" anchor="t" bIns="0" lIns="0" spcFirstLastPara="1" rIns="0" wrap="square" tIns="0">
            <a:noAutofit/>
          </a:bodyPr>
          <a:lstStyle/>
          <a:p>
            <a:pPr indent="-342900" lvl="0" marL="457200" rtl="0" algn="l">
              <a:lnSpc>
                <a:spcPct val="160000"/>
              </a:lnSpc>
              <a:spcBef>
                <a:spcPts val="0"/>
              </a:spcBef>
              <a:spcAft>
                <a:spcPts val="0"/>
              </a:spcAft>
              <a:buSzPts val="1800"/>
              <a:buFont typeface="Times New Roman"/>
              <a:buChar char="❖"/>
            </a:pPr>
            <a:r>
              <a:rPr b="1" lang="de-DE" sz="1800">
                <a:latin typeface="Times New Roman"/>
                <a:ea typeface="Times New Roman"/>
                <a:cs typeface="Times New Roman"/>
                <a:sym typeface="Times New Roman"/>
              </a:rPr>
              <a:t>Objective:</a:t>
            </a:r>
            <a:endParaRPr b="1" sz="1800">
              <a:latin typeface="Times New Roman"/>
              <a:ea typeface="Times New Roman"/>
              <a:cs typeface="Times New Roman"/>
              <a:sym typeface="Times New Roman"/>
            </a:endParaRPr>
          </a:p>
          <a:p>
            <a:pPr indent="-342900" lvl="1" marL="914400" rtl="0" algn="l">
              <a:lnSpc>
                <a:spcPct val="160000"/>
              </a:lnSpc>
              <a:spcBef>
                <a:spcPts val="0"/>
              </a:spcBef>
              <a:spcAft>
                <a:spcPts val="0"/>
              </a:spcAft>
              <a:buClr>
                <a:schemeClr val="lt1"/>
              </a:buClr>
              <a:buSzPts val="1800"/>
              <a:buFont typeface="Times New Roman"/>
              <a:buChar char="➢"/>
            </a:pPr>
            <a:r>
              <a:rPr lang="de-DE" sz="1800">
                <a:solidFill>
                  <a:schemeClr val="lt1"/>
                </a:solidFill>
                <a:latin typeface="Times New Roman"/>
                <a:ea typeface="Times New Roman"/>
                <a:cs typeface="Times New Roman"/>
                <a:sym typeface="Times New Roman"/>
              </a:rPr>
              <a:t>Given a dataset of real-world structured sequences, train a θ-parameterized generative model Gθ to produce a sequence Y1:T = (y1, . . . , yt, . . . , yT ), yt ∈ Y, where Y is the vocabulary of candidate tokens.</a:t>
            </a:r>
            <a:endParaRPr sz="1800">
              <a:solidFill>
                <a:schemeClr val="lt1"/>
              </a:solidFill>
              <a:latin typeface="Times New Roman"/>
              <a:ea typeface="Times New Roman"/>
              <a:cs typeface="Times New Roman"/>
              <a:sym typeface="Times New Roman"/>
            </a:endParaRPr>
          </a:p>
          <a:p>
            <a:pPr indent="-342900" lvl="0" marL="457200" rtl="0" algn="l">
              <a:lnSpc>
                <a:spcPct val="160000"/>
              </a:lnSpc>
              <a:spcBef>
                <a:spcPts val="0"/>
              </a:spcBef>
              <a:spcAft>
                <a:spcPts val="0"/>
              </a:spcAft>
              <a:buSzPts val="1800"/>
              <a:buFont typeface="Times New Roman"/>
              <a:buChar char="❖"/>
            </a:pPr>
            <a:r>
              <a:rPr b="1" lang="de-DE" sz="1800">
                <a:latin typeface="Times New Roman"/>
                <a:ea typeface="Times New Roman"/>
                <a:cs typeface="Times New Roman"/>
                <a:sym typeface="Times New Roman"/>
              </a:rPr>
              <a:t>Problem:</a:t>
            </a:r>
            <a:endParaRPr b="1" sz="1800">
              <a:latin typeface="Times New Roman"/>
              <a:ea typeface="Times New Roman"/>
              <a:cs typeface="Times New Roman"/>
              <a:sym typeface="Times New Roman"/>
            </a:endParaRPr>
          </a:p>
          <a:p>
            <a:pPr indent="-342900" lvl="1" marL="914400" rtl="0" algn="l">
              <a:lnSpc>
                <a:spcPct val="160000"/>
              </a:lnSpc>
              <a:spcBef>
                <a:spcPts val="0"/>
              </a:spcBef>
              <a:spcAft>
                <a:spcPts val="0"/>
              </a:spcAft>
              <a:buClr>
                <a:schemeClr val="lt1"/>
              </a:buClr>
              <a:buSzPts val="1800"/>
              <a:buFont typeface="Times New Roman"/>
              <a:buChar char="➢"/>
            </a:pPr>
            <a:r>
              <a:rPr lang="de-DE" sz="1800">
                <a:solidFill>
                  <a:schemeClr val="lt1"/>
                </a:solidFill>
                <a:latin typeface="Times New Roman"/>
                <a:ea typeface="Times New Roman"/>
                <a:cs typeface="Times New Roman"/>
                <a:sym typeface="Times New Roman"/>
              </a:rPr>
              <a:t>Contrary to images, text tokens do not have a </a:t>
            </a:r>
            <a:r>
              <a:rPr lang="de-DE" sz="1800">
                <a:solidFill>
                  <a:schemeClr val="lt1"/>
                </a:solidFill>
                <a:latin typeface="Times New Roman"/>
                <a:ea typeface="Times New Roman"/>
                <a:cs typeface="Times New Roman"/>
                <a:sym typeface="Times New Roman"/>
              </a:rPr>
              <a:t>continuous</a:t>
            </a:r>
            <a:r>
              <a:rPr lang="de-DE" sz="1800">
                <a:solidFill>
                  <a:schemeClr val="lt1"/>
                </a:solidFill>
                <a:latin typeface="Times New Roman"/>
                <a:ea typeface="Times New Roman"/>
                <a:cs typeface="Times New Roman"/>
                <a:sym typeface="Times New Roman"/>
              </a:rPr>
              <a:t> value. </a:t>
            </a:r>
            <a:endParaRPr sz="1800">
              <a:solidFill>
                <a:schemeClr val="lt1"/>
              </a:solidFill>
              <a:latin typeface="Times New Roman"/>
              <a:ea typeface="Times New Roman"/>
              <a:cs typeface="Times New Roman"/>
              <a:sym typeface="Times New Roman"/>
            </a:endParaRPr>
          </a:p>
          <a:p>
            <a:pPr indent="-342900" lvl="1" marL="914400" rtl="0" algn="l">
              <a:lnSpc>
                <a:spcPct val="160000"/>
              </a:lnSpc>
              <a:spcBef>
                <a:spcPts val="0"/>
              </a:spcBef>
              <a:spcAft>
                <a:spcPts val="0"/>
              </a:spcAft>
              <a:buClr>
                <a:schemeClr val="lt1"/>
              </a:buClr>
              <a:buSzPts val="1800"/>
              <a:buFont typeface="Times New Roman"/>
              <a:buChar char="➢"/>
            </a:pPr>
            <a:r>
              <a:rPr lang="de-DE" sz="1800">
                <a:solidFill>
                  <a:schemeClr val="lt1"/>
                </a:solidFill>
                <a:latin typeface="Times New Roman"/>
                <a:ea typeface="Times New Roman"/>
                <a:cs typeface="Times New Roman"/>
                <a:sym typeface="Times New Roman"/>
              </a:rPr>
              <a:t>For example the word “computer” is represented by the real-valued vector v = [0.11143, -0.97712, 0.445216 ….., 0.7221240]. Now, v + 0.08 is another vector which need not necessarily represent a word in the vocabulary.</a:t>
            </a:r>
            <a:endParaRPr sz="1800">
              <a:solidFill>
                <a:schemeClr val="lt1"/>
              </a:solidFill>
              <a:latin typeface="Times New Roman"/>
              <a:ea typeface="Times New Roman"/>
              <a:cs typeface="Times New Roman"/>
              <a:sym typeface="Times New Roman"/>
            </a:endParaRPr>
          </a:p>
          <a:p>
            <a:pPr indent="-342900" lvl="1" marL="914400" rtl="0" algn="l">
              <a:lnSpc>
                <a:spcPct val="160000"/>
              </a:lnSpc>
              <a:spcBef>
                <a:spcPts val="0"/>
              </a:spcBef>
              <a:spcAft>
                <a:spcPts val="0"/>
              </a:spcAft>
              <a:buClr>
                <a:schemeClr val="lt1"/>
              </a:buClr>
              <a:buSzPts val="1800"/>
              <a:buFont typeface="Times New Roman"/>
              <a:buChar char="➢"/>
            </a:pPr>
            <a:r>
              <a:rPr lang="de-DE" sz="1800">
                <a:solidFill>
                  <a:schemeClr val="lt1"/>
                </a:solidFill>
                <a:latin typeface="Times New Roman"/>
                <a:ea typeface="Times New Roman"/>
                <a:cs typeface="Times New Roman"/>
                <a:sym typeface="Times New Roman"/>
              </a:rPr>
              <a:t>GAN give the loss for an entire sequence. We need intermediate rewards.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3"/>
          <p:cNvSpPr txBox="1"/>
          <p:nvPr>
            <p:ph type="ctrTitle"/>
          </p:nvPr>
        </p:nvSpPr>
        <p:spPr>
          <a:xfrm>
            <a:off x="396000" y="1307552"/>
            <a:ext cx="8568000" cy="620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F243E"/>
              </a:buClr>
              <a:buSzPts val="2800"/>
              <a:buFont typeface="Times New Roman"/>
              <a:buNone/>
            </a:pPr>
            <a:r>
              <a:rPr lang="de-DE">
                <a:solidFill>
                  <a:srgbClr val="0F243E"/>
                </a:solidFill>
                <a:latin typeface="Times New Roman"/>
                <a:ea typeface="Times New Roman"/>
                <a:cs typeface="Times New Roman"/>
                <a:sym typeface="Times New Roman"/>
              </a:rPr>
              <a:t>SeqGAN Working Principle</a:t>
            </a:r>
            <a:endParaRPr/>
          </a:p>
          <a:p>
            <a:pPr indent="0" lvl="0" marL="0" rtl="0" algn="ctr">
              <a:lnSpc>
                <a:spcPct val="114285"/>
              </a:lnSpc>
              <a:spcBef>
                <a:spcPts val="0"/>
              </a:spcBef>
              <a:spcAft>
                <a:spcPts val="0"/>
              </a:spcAft>
              <a:buClr>
                <a:srgbClr val="0F243E"/>
              </a:buClr>
              <a:buSzPts val="2800"/>
              <a:buFont typeface="Times New Roman"/>
              <a:buNone/>
            </a:pPr>
            <a:r>
              <a:t/>
            </a:r>
            <a:endParaRPr>
              <a:solidFill>
                <a:srgbClr val="0F243E"/>
              </a:solidFill>
              <a:latin typeface="Times New Roman"/>
              <a:ea typeface="Times New Roman"/>
              <a:cs typeface="Times New Roman"/>
              <a:sym typeface="Times New Roman"/>
            </a:endParaRPr>
          </a:p>
        </p:txBody>
      </p:sp>
      <p:sp>
        <p:nvSpPr>
          <p:cNvPr id="83" name="Google Shape;83;p13"/>
          <p:cNvSpPr txBox="1"/>
          <p:nvPr>
            <p:ph idx="1" type="subTitle"/>
          </p:nvPr>
        </p:nvSpPr>
        <p:spPr>
          <a:xfrm>
            <a:off x="396000" y="2017643"/>
            <a:ext cx="8568000" cy="4391400"/>
          </a:xfrm>
          <a:prstGeom prst="rect">
            <a:avLst/>
          </a:prstGeom>
          <a:noFill/>
          <a:ln>
            <a:noFill/>
          </a:ln>
        </p:spPr>
        <p:txBody>
          <a:bodyPr anchorCtr="0" anchor="t" bIns="0" lIns="0" spcFirstLastPara="1" rIns="0" wrap="square" tIns="0">
            <a:noAutofit/>
          </a:bodyPr>
          <a:lstStyle/>
          <a:p>
            <a:pPr indent="0" lvl="0" marL="0" rtl="0" algn="l">
              <a:lnSpc>
                <a:spcPct val="160000"/>
              </a:lnSpc>
              <a:spcBef>
                <a:spcPts val="0"/>
              </a:spcBef>
              <a:spcAft>
                <a:spcPts val="0"/>
              </a:spcAft>
              <a:buNone/>
            </a:pPr>
            <a:r>
              <a:t/>
            </a:r>
            <a:endParaRPr sz="1800">
              <a:latin typeface="Times New Roman"/>
              <a:ea typeface="Times New Roman"/>
              <a:cs typeface="Times New Roman"/>
              <a:sym typeface="Times New Roman"/>
            </a:endParaRPr>
          </a:p>
        </p:txBody>
      </p:sp>
      <p:pic>
        <p:nvPicPr>
          <p:cNvPr id="84" name="Google Shape;84;p13"/>
          <p:cNvPicPr preferRelativeResize="0"/>
          <p:nvPr/>
        </p:nvPicPr>
        <p:blipFill>
          <a:blip r:embed="rId3">
            <a:alphaModFix/>
          </a:blip>
          <a:stretch>
            <a:fillRect/>
          </a:stretch>
        </p:blipFill>
        <p:spPr>
          <a:xfrm>
            <a:off x="476250" y="2067350"/>
            <a:ext cx="8191500" cy="43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4"/>
          <p:cNvPicPr preferRelativeResize="0"/>
          <p:nvPr/>
        </p:nvPicPr>
        <p:blipFill>
          <a:blip r:embed="rId3">
            <a:alphaModFix/>
          </a:blip>
          <a:stretch>
            <a:fillRect/>
          </a:stretch>
        </p:blipFill>
        <p:spPr>
          <a:xfrm>
            <a:off x="422725" y="2193926"/>
            <a:ext cx="8454899" cy="962900"/>
          </a:xfrm>
          <a:prstGeom prst="rect">
            <a:avLst/>
          </a:prstGeom>
          <a:noFill/>
          <a:ln>
            <a:noFill/>
          </a:ln>
        </p:spPr>
      </p:pic>
      <p:sp>
        <p:nvSpPr>
          <p:cNvPr id="91" name="Google Shape;91;p14"/>
          <p:cNvSpPr txBox="1"/>
          <p:nvPr/>
        </p:nvSpPr>
        <p:spPr>
          <a:xfrm>
            <a:off x="1461050" y="1319425"/>
            <a:ext cx="63015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3000">
                <a:latin typeface="Times New Roman"/>
                <a:ea typeface="Times New Roman"/>
                <a:cs typeface="Times New Roman"/>
                <a:sym typeface="Times New Roman"/>
              </a:rPr>
              <a:t>Objective of the generative model</a:t>
            </a:r>
            <a:endParaRPr b="1" sz="3000">
              <a:latin typeface="Times New Roman"/>
              <a:ea typeface="Times New Roman"/>
              <a:cs typeface="Times New Roman"/>
              <a:sym typeface="Times New Roman"/>
            </a:endParaRPr>
          </a:p>
        </p:txBody>
      </p:sp>
      <p:sp>
        <p:nvSpPr>
          <p:cNvPr id="92" name="Google Shape;92;p14"/>
          <p:cNvSpPr txBox="1"/>
          <p:nvPr/>
        </p:nvSpPr>
        <p:spPr>
          <a:xfrm>
            <a:off x="540325" y="3796875"/>
            <a:ext cx="7056900" cy="24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R_T is the reward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s0 is the start state</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Y is the vocabulary</a:t>
            </a:r>
            <a:endParaRPr sz="1600">
              <a:solidFill>
                <a:schemeClr val="lt1"/>
              </a:solidFill>
              <a:latin typeface="Times New Roman"/>
              <a:ea typeface="Times New Roman"/>
              <a:cs typeface="Times New Roman"/>
              <a:sym typeface="Times New Roman"/>
            </a:endParaRPr>
          </a:p>
        </p:txBody>
      </p:sp>
      <p:cxnSp>
        <p:nvCxnSpPr>
          <p:cNvPr id="93" name="Google Shape;93;p14"/>
          <p:cNvCxnSpPr/>
          <p:nvPr/>
        </p:nvCxnSpPr>
        <p:spPr>
          <a:xfrm flipH="1" rot="10800000">
            <a:off x="3601225" y="2803325"/>
            <a:ext cx="2317200" cy="16284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4"/>
          <p:cNvCxnSpPr/>
          <p:nvPr/>
        </p:nvCxnSpPr>
        <p:spPr>
          <a:xfrm>
            <a:off x="7494750" y="2834675"/>
            <a:ext cx="21000" cy="1972800"/>
          </a:xfrm>
          <a:prstGeom prst="straightConnector1">
            <a:avLst/>
          </a:prstGeom>
          <a:noFill/>
          <a:ln cap="flat" cmpd="sng" w="9525">
            <a:solidFill>
              <a:schemeClr val="dk2"/>
            </a:solidFill>
            <a:prstDash val="solid"/>
            <a:round/>
            <a:headEnd len="med" w="med" type="none"/>
            <a:tailEnd len="med" w="med" type="none"/>
          </a:ln>
        </p:spPr>
      </p:cxnSp>
      <p:sp>
        <p:nvSpPr>
          <p:cNvPr id="95" name="Google Shape;95;p14"/>
          <p:cNvSpPr txBox="1"/>
          <p:nvPr/>
        </p:nvSpPr>
        <p:spPr>
          <a:xfrm>
            <a:off x="2536525" y="4421300"/>
            <a:ext cx="30645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probability if that value occurs</a:t>
            </a:r>
            <a:endParaRPr sz="1600">
              <a:solidFill>
                <a:schemeClr val="lt1"/>
              </a:solidFill>
              <a:latin typeface="Times New Roman"/>
              <a:ea typeface="Times New Roman"/>
              <a:cs typeface="Times New Roman"/>
              <a:sym typeface="Times New Roman"/>
            </a:endParaRPr>
          </a:p>
        </p:txBody>
      </p:sp>
      <p:sp>
        <p:nvSpPr>
          <p:cNvPr id="96" name="Google Shape;96;p14"/>
          <p:cNvSpPr txBox="1"/>
          <p:nvPr/>
        </p:nvSpPr>
        <p:spPr>
          <a:xfrm>
            <a:off x="5845475" y="4755325"/>
            <a:ext cx="29748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solidFill>
                  <a:schemeClr val="lt1"/>
                </a:solidFill>
                <a:latin typeface="Times New Roman"/>
                <a:ea typeface="Times New Roman"/>
                <a:cs typeface="Times New Roman"/>
                <a:sym typeface="Times New Roman"/>
              </a:rPr>
              <a:t>possible values of the reward</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381600" y="1397000"/>
            <a:ext cx="8568000" cy="1181700"/>
          </a:xfrm>
          <a:prstGeom prst="rect">
            <a:avLst/>
          </a:prstGeom>
        </p:spPr>
        <p:txBody>
          <a:bodyPr anchorCtr="0" anchor="t" bIns="0" lIns="0" spcFirstLastPara="1" rIns="0" wrap="square" tIns="0">
            <a:noAutofit/>
          </a:bodyPr>
          <a:lstStyle/>
          <a:p>
            <a:pPr indent="0" lvl="0" marL="3200400" rtl="0" algn="l">
              <a:spcBef>
                <a:spcPts val="0"/>
              </a:spcBef>
              <a:spcAft>
                <a:spcPts val="0"/>
              </a:spcAft>
              <a:buClr>
                <a:srgbClr val="0F243E"/>
              </a:buClr>
              <a:buSzPts val="2800"/>
              <a:buFont typeface="Times New Roman"/>
              <a:buNone/>
            </a:pPr>
            <a:r>
              <a:rPr lang="de-DE" sz="3000">
                <a:solidFill>
                  <a:srgbClr val="FFFFFF"/>
                </a:solidFill>
                <a:latin typeface="Times New Roman"/>
                <a:ea typeface="Times New Roman"/>
                <a:cs typeface="Times New Roman"/>
                <a:sym typeface="Times New Roman"/>
              </a:rPr>
              <a:t>Generator</a:t>
            </a:r>
            <a:endParaRPr sz="3000">
              <a:solidFill>
                <a:srgbClr val="FFFFFF"/>
              </a:solidFill>
              <a:latin typeface="Times New Roman"/>
              <a:ea typeface="Times New Roman"/>
              <a:cs typeface="Times New Roman"/>
              <a:sym typeface="Times New Roman"/>
            </a:endParaRPr>
          </a:p>
          <a:p>
            <a:pPr indent="457200" lvl="0" marL="2743200" rtl="0" algn="l">
              <a:spcBef>
                <a:spcPts val="0"/>
              </a:spcBef>
              <a:spcAft>
                <a:spcPts val="0"/>
              </a:spcAft>
              <a:buClr>
                <a:srgbClr val="0F243E"/>
              </a:buClr>
              <a:buSzPts val="2800"/>
              <a:buFont typeface="Times New Roman"/>
              <a:buNone/>
            </a:pPr>
            <a:r>
              <a:rPr lang="de-DE" sz="2000">
                <a:solidFill>
                  <a:srgbClr val="FFFFFF"/>
                </a:solidFill>
                <a:latin typeface="Times New Roman"/>
                <a:ea typeface="Times New Roman"/>
                <a:cs typeface="Times New Roman"/>
                <a:sym typeface="Times New Roman"/>
              </a:rPr>
              <a:t>[Working Principle]</a:t>
            </a:r>
            <a:endParaRPr sz="2000">
              <a:solidFill>
                <a:srgbClr val="FFFFFF"/>
              </a:solidFill>
              <a:latin typeface="Times New Roman"/>
              <a:ea typeface="Times New Roman"/>
              <a:cs typeface="Times New Roman"/>
              <a:sym typeface="Times New Roman"/>
            </a:endParaRPr>
          </a:p>
        </p:txBody>
      </p:sp>
      <p:sp>
        <p:nvSpPr>
          <p:cNvPr id="103" name="Google Shape;103;p15"/>
          <p:cNvSpPr/>
          <p:nvPr>
            <p:ph idx="2" type="pic"/>
          </p:nvPr>
        </p:nvSpPr>
        <p:spPr>
          <a:xfrm>
            <a:off x="314325" y="2655094"/>
            <a:ext cx="8829600" cy="389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Pre-train</a:t>
            </a:r>
            <a:endParaRPr/>
          </a:p>
          <a:p>
            <a:pPr indent="0" lvl="0" marL="0" rtl="0" algn="l">
              <a:spcBef>
                <a:spcPts val="480"/>
              </a:spcBef>
              <a:spcAft>
                <a:spcPts val="0"/>
              </a:spcAft>
              <a:buNone/>
            </a:pPr>
            <a:r>
              <a:t/>
            </a:r>
            <a:endParaRPr/>
          </a:p>
        </p:txBody>
      </p:sp>
      <p:grpSp>
        <p:nvGrpSpPr>
          <p:cNvPr id="104" name="Google Shape;104;p15"/>
          <p:cNvGrpSpPr/>
          <p:nvPr/>
        </p:nvGrpSpPr>
        <p:grpSpPr>
          <a:xfrm>
            <a:off x="701225" y="3050450"/>
            <a:ext cx="7659000" cy="591900"/>
            <a:chOff x="701225" y="3050450"/>
            <a:chExt cx="7659000" cy="591900"/>
          </a:xfrm>
        </p:grpSpPr>
        <p:sp>
          <p:nvSpPr>
            <p:cNvPr id="105" name="Google Shape;105;p15"/>
            <p:cNvSpPr txBox="1"/>
            <p:nvPr/>
          </p:nvSpPr>
          <p:spPr>
            <a:xfrm>
              <a:off x="3625475" y="3050450"/>
              <a:ext cx="1810500" cy="5919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2800">
                  <a:solidFill>
                    <a:schemeClr val="lt1"/>
                  </a:solidFill>
                  <a:latin typeface="Times New Roman"/>
                  <a:ea typeface="Times New Roman"/>
                  <a:cs typeface="Times New Roman"/>
                  <a:sym typeface="Times New Roman"/>
                </a:rPr>
                <a:t>Pre-train</a:t>
              </a:r>
              <a:endParaRPr>
                <a:solidFill>
                  <a:schemeClr val="lt1"/>
                </a:solidFill>
                <a:latin typeface="Times New Roman"/>
                <a:ea typeface="Times New Roman"/>
                <a:cs typeface="Times New Roman"/>
                <a:sym typeface="Times New Roman"/>
              </a:endParaRPr>
            </a:p>
          </p:txBody>
        </p:sp>
        <p:sp>
          <p:nvSpPr>
            <p:cNvPr id="106" name="Google Shape;106;p15"/>
            <p:cNvSpPr txBox="1"/>
            <p:nvPr/>
          </p:nvSpPr>
          <p:spPr>
            <a:xfrm>
              <a:off x="6549725" y="3050450"/>
              <a:ext cx="1810500" cy="5919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2800">
                  <a:solidFill>
                    <a:schemeClr val="lt1"/>
                  </a:solidFill>
                  <a:latin typeface="Times New Roman"/>
                  <a:ea typeface="Times New Roman"/>
                  <a:cs typeface="Times New Roman"/>
                  <a:sym typeface="Times New Roman"/>
                </a:rPr>
                <a:t>T</a:t>
              </a:r>
              <a:r>
                <a:rPr lang="de-DE" sz="2800">
                  <a:solidFill>
                    <a:schemeClr val="lt1"/>
                  </a:solidFill>
                  <a:latin typeface="Times New Roman"/>
                  <a:ea typeface="Times New Roman"/>
                  <a:cs typeface="Times New Roman"/>
                  <a:sym typeface="Times New Roman"/>
                </a:rPr>
                <a:t>rain</a:t>
              </a:r>
              <a:endParaRPr>
                <a:solidFill>
                  <a:schemeClr val="lt1"/>
                </a:solidFill>
                <a:latin typeface="Times New Roman"/>
                <a:ea typeface="Times New Roman"/>
                <a:cs typeface="Times New Roman"/>
                <a:sym typeface="Times New Roman"/>
              </a:endParaRPr>
            </a:p>
          </p:txBody>
        </p:sp>
        <p:sp>
          <p:nvSpPr>
            <p:cNvPr id="107" name="Google Shape;107;p15"/>
            <p:cNvSpPr txBox="1"/>
            <p:nvPr/>
          </p:nvSpPr>
          <p:spPr>
            <a:xfrm>
              <a:off x="701225" y="3050450"/>
              <a:ext cx="1810500" cy="5919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2800">
                  <a:solidFill>
                    <a:schemeClr val="lt1"/>
                  </a:solidFill>
                  <a:latin typeface="Times New Roman"/>
                  <a:ea typeface="Times New Roman"/>
                  <a:cs typeface="Times New Roman"/>
                  <a:sym typeface="Times New Roman"/>
                </a:rPr>
                <a:t>Initialize</a:t>
              </a:r>
              <a:endParaRPr>
                <a:solidFill>
                  <a:schemeClr val="lt1"/>
                </a:solidFill>
                <a:latin typeface="Times New Roman"/>
                <a:ea typeface="Times New Roman"/>
                <a:cs typeface="Times New Roman"/>
                <a:sym typeface="Times New Roman"/>
              </a:endParaRPr>
            </a:p>
          </p:txBody>
        </p:sp>
        <p:cxnSp>
          <p:nvCxnSpPr>
            <p:cNvPr id="108" name="Google Shape;108;p15"/>
            <p:cNvCxnSpPr>
              <a:stCxn id="107" idx="3"/>
              <a:endCxn id="105" idx="1"/>
            </p:cNvCxnSpPr>
            <p:nvPr/>
          </p:nvCxnSpPr>
          <p:spPr>
            <a:xfrm>
              <a:off x="2511725" y="3346400"/>
              <a:ext cx="11139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5"/>
            <p:cNvCxnSpPr>
              <a:stCxn id="105" idx="3"/>
              <a:endCxn id="106" idx="1"/>
            </p:cNvCxnSpPr>
            <p:nvPr/>
          </p:nvCxnSpPr>
          <p:spPr>
            <a:xfrm>
              <a:off x="5435975" y="3346400"/>
              <a:ext cx="1113900" cy="0"/>
            </a:xfrm>
            <a:prstGeom prst="straightConnector1">
              <a:avLst/>
            </a:prstGeom>
            <a:noFill/>
            <a:ln cap="flat" cmpd="sng" w="9525">
              <a:solidFill>
                <a:schemeClr val="dk2"/>
              </a:solidFill>
              <a:prstDash val="solid"/>
              <a:round/>
              <a:headEnd len="med" w="med" type="none"/>
              <a:tailEnd len="med" w="med" type="triangle"/>
            </a:ln>
          </p:spPr>
        </p:cxnSp>
      </p:grpSp>
      <p:grpSp>
        <p:nvGrpSpPr>
          <p:cNvPr id="110" name="Google Shape;110;p15"/>
          <p:cNvGrpSpPr/>
          <p:nvPr/>
        </p:nvGrpSpPr>
        <p:grpSpPr>
          <a:xfrm>
            <a:off x="728288" y="3960463"/>
            <a:ext cx="7687414" cy="1729863"/>
            <a:chOff x="728288" y="3960463"/>
            <a:chExt cx="7687414" cy="1729863"/>
          </a:xfrm>
        </p:grpSpPr>
        <p:sp>
          <p:nvSpPr>
            <p:cNvPr id="111" name="Google Shape;111;p15"/>
            <p:cNvSpPr txBox="1"/>
            <p:nvPr/>
          </p:nvSpPr>
          <p:spPr>
            <a:xfrm>
              <a:off x="2383950" y="3960463"/>
              <a:ext cx="43761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2400">
                  <a:solidFill>
                    <a:srgbClr val="003865"/>
                  </a:solidFill>
                </a:rPr>
                <a:t>What architecture did we use?</a:t>
              </a:r>
              <a:endParaRPr sz="2400">
                <a:solidFill>
                  <a:srgbClr val="003865"/>
                </a:solidFill>
              </a:endParaRPr>
            </a:p>
          </p:txBody>
        </p:sp>
        <p:pic>
          <p:nvPicPr>
            <p:cNvPr id="112" name="Google Shape;112;p15"/>
            <p:cNvPicPr preferRelativeResize="0"/>
            <p:nvPr/>
          </p:nvPicPr>
          <p:blipFill>
            <a:blip r:embed="rId3">
              <a:alphaModFix/>
            </a:blip>
            <a:stretch>
              <a:fillRect/>
            </a:stretch>
          </p:blipFill>
          <p:spPr>
            <a:xfrm>
              <a:off x="728288" y="4598125"/>
              <a:ext cx="7687414" cy="109220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b="0" l="33239" r="0" t="0"/>
          <a:stretch/>
        </p:blipFill>
        <p:spPr>
          <a:xfrm>
            <a:off x="4816959" y="1277500"/>
            <a:ext cx="4327041" cy="5334375"/>
          </a:xfrm>
          <a:prstGeom prst="rect">
            <a:avLst/>
          </a:prstGeom>
          <a:noFill/>
          <a:ln>
            <a:noFill/>
          </a:ln>
        </p:spPr>
      </p:pic>
      <p:sp>
        <p:nvSpPr>
          <p:cNvPr id="119" name="Google Shape;119;p16"/>
          <p:cNvSpPr txBox="1"/>
          <p:nvPr>
            <p:ph type="ctrTitle"/>
          </p:nvPr>
        </p:nvSpPr>
        <p:spPr>
          <a:xfrm>
            <a:off x="423175" y="1780175"/>
            <a:ext cx="3326700" cy="44505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de-DE"/>
              <a:t>Text Generation:</a:t>
            </a:r>
            <a:endParaRPr/>
          </a:p>
          <a:p>
            <a:pPr indent="0" lvl="0" marL="0" rtl="0" algn="ctr">
              <a:spcBef>
                <a:spcPts val="0"/>
              </a:spcBef>
              <a:spcAft>
                <a:spcPts val="0"/>
              </a:spcAft>
              <a:buClr>
                <a:schemeClr val="dk1"/>
              </a:buClr>
              <a:buSzPts val="1100"/>
              <a:buFont typeface="Arial"/>
              <a:buNone/>
            </a:pPr>
            <a:r>
              <a:rPr lang="de-DE"/>
              <a:t>Seq2Seq </a:t>
            </a:r>
            <a:endParaRPr/>
          </a:p>
          <a:p>
            <a:pPr indent="0" lvl="0" marL="0" rtl="0" algn="ctr">
              <a:spcBef>
                <a:spcPts val="0"/>
              </a:spcBef>
              <a:spcAft>
                <a:spcPts val="0"/>
              </a:spcAft>
              <a:buClr>
                <a:srgbClr val="0F243E"/>
              </a:buClr>
              <a:buSzPts val="2800"/>
              <a:buFont typeface="Times New Roman"/>
              <a:buNone/>
            </a:pPr>
            <a:r>
              <a:rPr lang="de-DE"/>
              <a:t>Model</a:t>
            </a:r>
            <a:endParaRPr/>
          </a:p>
        </p:txBody>
      </p:sp>
      <p:pic>
        <p:nvPicPr>
          <p:cNvPr id="120" name="Google Shape;120;p16"/>
          <p:cNvPicPr preferRelativeResize="0"/>
          <p:nvPr/>
        </p:nvPicPr>
        <p:blipFill>
          <a:blip r:embed="rId4">
            <a:alphaModFix/>
          </a:blip>
          <a:stretch>
            <a:fillRect/>
          </a:stretch>
        </p:blipFill>
        <p:spPr>
          <a:xfrm>
            <a:off x="3909700" y="1277500"/>
            <a:ext cx="5234300" cy="5334375"/>
          </a:xfrm>
          <a:prstGeom prst="rect">
            <a:avLst/>
          </a:prstGeom>
          <a:noFill/>
          <a:ln>
            <a:noFill/>
          </a:ln>
        </p:spPr>
      </p:pic>
      <p:grpSp>
        <p:nvGrpSpPr>
          <p:cNvPr id="121" name="Google Shape;121;p16"/>
          <p:cNvGrpSpPr/>
          <p:nvPr/>
        </p:nvGrpSpPr>
        <p:grpSpPr>
          <a:xfrm>
            <a:off x="3909700" y="3381625"/>
            <a:ext cx="2465700" cy="3286500"/>
            <a:chOff x="3909700" y="3325325"/>
            <a:chExt cx="2465700" cy="3286500"/>
          </a:xfrm>
        </p:grpSpPr>
        <p:sp>
          <p:nvSpPr>
            <p:cNvPr id="122" name="Google Shape;122;p16"/>
            <p:cNvSpPr/>
            <p:nvPr/>
          </p:nvSpPr>
          <p:spPr>
            <a:xfrm>
              <a:off x="3909700" y="3325325"/>
              <a:ext cx="2465700" cy="3286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345400" y="3752300"/>
              <a:ext cx="1503300" cy="24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DE" sz="2400"/>
                <a:t>Random</a:t>
              </a:r>
              <a:endParaRPr sz="2400"/>
            </a:p>
            <a:p>
              <a:pPr indent="0" lvl="0" marL="0" rtl="0" algn="ctr">
                <a:spcBef>
                  <a:spcPts val="0"/>
                </a:spcBef>
                <a:spcAft>
                  <a:spcPts val="0"/>
                </a:spcAft>
                <a:buNone/>
              </a:pPr>
              <a:r>
                <a:rPr lang="de-DE" sz="2400"/>
                <a:t>Cell states and Hidden states</a:t>
              </a:r>
              <a:endParaRPr sz="24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ctrTitle"/>
          </p:nvPr>
        </p:nvSpPr>
        <p:spPr>
          <a:xfrm>
            <a:off x="408700" y="1407975"/>
            <a:ext cx="7896900" cy="620700"/>
          </a:xfrm>
          <a:prstGeom prst="rect">
            <a:avLst/>
          </a:prstGeom>
          <a:noFill/>
          <a:ln>
            <a:noFill/>
          </a:ln>
        </p:spPr>
        <p:txBody>
          <a:bodyPr anchorCtr="0" anchor="t" bIns="0" lIns="0" spcFirstLastPara="1" rIns="0" wrap="square" tIns="0">
            <a:noAutofit/>
          </a:bodyPr>
          <a:lstStyle/>
          <a:p>
            <a:pPr indent="0" lvl="0" marL="0" rtl="0" algn="ctr">
              <a:lnSpc>
                <a:spcPct val="114285"/>
              </a:lnSpc>
              <a:spcBef>
                <a:spcPts val="0"/>
              </a:spcBef>
              <a:spcAft>
                <a:spcPts val="0"/>
              </a:spcAft>
              <a:buClr>
                <a:srgbClr val="0F243E"/>
              </a:buClr>
              <a:buSzPts val="2800"/>
              <a:buFont typeface="Times New Roman"/>
              <a:buNone/>
            </a:pPr>
            <a:r>
              <a:rPr lang="de-DE" sz="3000">
                <a:solidFill>
                  <a:srgbClr val="FFFFFF"/>
                </a:solidFill>
                <a:latin typeface="Times New Roman"/>
                <a:ea typeface="Times New Roman"/>
                <a:cs typeface="Times New Roman"/>
                <a:sym typeface="Times New Roman"/>
              </a:rPr>
              <a:t>Discriminator</a:t>
            </a:r>
            <a:endParaRPr sz="3000">
              <a:latin typeface="Times New Roman"/>
              <a:ea typeface="Times New Roman"/>
              <a:cs typeface="Times New Roman"/>
              <a:sym typeface="Times New Roman"/>
            </a:endParaRPr>
          </a:p>
        </p:txBody>
      </p:sp>
      <p:pic>
        <p:nvPicPr>
          <p:cNvPr id="129" name="Google Shape;129;p17"/>
          <p:cNvPicPr preferRelativeResize="0"/>
          <p:nvPr/>
        </p:nvPicPr>
        <p:blipFill>
          <a:blip r:embed="rId3">
            <a:alphaModFix/>
          </a:blip>
          <a:stretch>
            <a:fillRect/>
          </a:stretch>
        </p:blipFill>
        <p:spPr>
          <a:xfrm>
            <a:off x="0" y="0"/>
            <a:ext cx="9144000" cy="6858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elfolienmaster">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