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3" r:id="rId5"/>
    <p:sldId id="260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02F22-6134-4AD7-908E-192E0CEA0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6ECFAB-456B-4885-9402-FBE265A35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9415D-196B-4542-A425-4EAD04C6E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A69A-DDC9-497B-A9B9-0AD0ED386A4F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081E5-F6F4-43E3-940C-0E33AEDF8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32BA4-369C-4E87-88C7-CC0895A04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E721-3F28-4ABD-8E7B-C64630F27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84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5E2C5-0251-44B6-BE1B-D62CF9CAA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96C7B-4832-4D6D-91A9-8885BA962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2A93F-240A-4EF1-8C86-D22018207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A69A-DDC9-497B-A9B9-0AD0ED386A4F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56FCC-F725-46B7-8B87-351179632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CF233-85B5-44E8-92D2-55D9FE7A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E721-3F28-4ABD-8E7B-C64630F27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06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0AA933-E2F9-411B-98B4-5B1497C88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2C14B6-5E78-4159-8248-FE5245879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6C352-E0E1-49B0-9F06-D242D10BA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A69A-DDC9-497B-A9B9-0AD0ED386A4F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8BECF-928B-4F66-B2CA-5B5CB03D5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8E943-9A7A-47DE-9BBE-7DD60C58F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E721-3F28-4ABD-8E7B-C64630F27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6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4C5E9-C3F4-482C-B835-C14CDA600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9404D-A9C0-42A0-885E-4961D3E61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920C5-8011-4C60-A7CA-370DFF6C9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A69A-DDC9-497B-A9B9-0AD0ED386A4F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0E1C0-DB70-44BA-A691-614219882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895EB-2B41-4E8D-AA14-3ED02F812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E721-3F28-4ABD-8E7B-C64630F27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1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C1B91-80B9-44E7-928C-DF877EE6B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90DE3-4A4E-4D64-9408-AA2BEE6BE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7133D-7CCD-4C6F-97DC-4C5B99E08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A69A-DDC9-497B-A9B9-0AD0ED386A4F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8263E-8E2C-4B25-98B4-8261D4687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7D1EA-93D0-419C-BD8E-92440C1E8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E721-3F28-4ABD-8E7B-C64630F27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1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796C3-46C1-47C8-8FEE-2E8E37808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4E875-AA0D-4916-8158-B160996BF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3C553E-DBD4-4EFA-BBC2-459FD056F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A8F94-4E1F-4E19-8CD3-31E0C0604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A69A-DDC9-497B-A9B9-0AD0ED386A4F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94743-7149-46EC-8660-4797E3F70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EB29D-1025-4AD8-B982-F4DA0145F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E721-3F28-4ABD-8E7B-C64630F27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04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072D-EE25-42E9-AA87-AF6E6FBF9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CCCFB-0377-427F-9B6E-EF88C596D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D9B12-02CA-4A76-8BB6-D3C498F7B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BD5143-0D33-462D-BF10-E05CBD898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C33F5B-B27E-40EF-8378-E06D73AC04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2F8482-7989-4047-AAAA-F0FC117D4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A69A-DDC9-497B-A9B9-0AD0ED386A4F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DE8143-B1B8-417C-B4AB-659C2037E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A38DAC-87F7-4991-8B7C-84CDE2451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E721-3F28-4ABD-8E7B-C64630F27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4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DA151-3E43-495D-B6BF-914165464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8FBFE6-8CCB-4B94-AD80-C36957F97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A69A-DDC9-497B-A9B9-0AD0ED386A4F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DC8E4D-BD68-4CA2-ABE2-BFC68CD02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DBED95-7EBD-4A74-BB65-FA33E074A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E721-3F28-4ABD-8E7B-C64630F27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44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AEA57A-609B-4FA2-9AC3-FED834600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A69A-DDC9-497B-A9B9-0AD0ED386A4F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35BF73-ACCE-4E43-B452-F45F87307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09BB9-D31E-486A-BE01-D07AC4FA2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E721-3F28-4ABD-8E7B-C64630F27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0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CB6FC-8C6C-4475-8686-137CCB1E3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E0F38-362E-41C5-854A-4B750B41D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8C459-26ED-42A0-BC4C-A83B0B5A0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FAA79-8A6A-487E-8A78-481438C03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A69A-DDC9-497B-A9B9-0AD0ED386A4F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5F215-0674-4841-97E9-52C73E6F9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1D6A1-BD33-4130-BFCE-F0A543E6E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E721-3F28-4ABD-8E7B-C64630F27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52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561FE-BE3B-4078-85E8-2C935682D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308F84-C7F2-4E37-8ED1-E6E75BBE0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EFD627-10BB-4EF3-8704-3C9AD21C5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4CC21-4CBB-4C5E-80C0-8B46B1A84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A69A-DDC9-497B-A9B9-0AD0ED386A4F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785CF-02EF-4CF9-A4EC-77F485253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83ACD-F8F7-479F-92EF-5A3F42592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E721-3F28-4ABD-8E7B-C64630F27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83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87906E-9E35-408A-B8BD-FDF3BF8CF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2CCEE-131F-45B4-B2BC-8FEFF57D5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218E3-E8B9-44AC-954A-E644D4B5E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DA69A-DDC9-497B-A9B9-0AD0ED386A4F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05EB3-D391-418A-AF4B-51122F9DF9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8F0AA-BE9E-4D5E-9DCF-B81DC834A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4E721-3F28-4ABD-8E7B-C64630F27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9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DE578-56BC-4AB5-8F0C-C6BE967388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COLIEE Task 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EE3E70-13A1-46BD-891E-C4034B58B6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Hao Sun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087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3B7C0-3454-4CF2-A7F0-3B1C0B2AD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Data Parse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86520-8FEA-4D02-B34B-7217B411D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For </a:t>
            </a:r>
            <a:r>
              <a:rPr lang="en-US" altLang="zh-CN" b="1" dirty="0"/>
              <a:t>Entailment</a:t>
            </a:r>
            <a:r>
              <a:rPr lang="en-US" b="1" dirty="0"/>
              <a:t> </a:t>
            </a:r>
            <a:r>
              <a:rPr lang="en-US" altLang="zh-CN" b="1" dirty="0"/>
              <a:t>Law Cases </a:t>
            </a:r>
            <a:r>
              <a:rPr lang="en-US" dirty="0"/>
              <a:t>data</a:t>
            </a:r>
          </a:p>
          <a:p>
            <a:r>
              <a:rPr lang="en-US" dirty="0"/>
              <a:t>Input target cases and candidate paragraphs data from text files</a:t>
            </a:r>
          </a:p>
          <a:p>
            <a:pPr lvl="1"/>
            <a:r>
              <a:rPr lang="en-US" altLang="zh-CN" dirty="0"/>
              <a:t>181</a:t>
            </a:r>
            <a:r>
              <a:rPr lang="en-US" dirty="0"/>
              <a:t> </a:t>
            </a:r>
            <a:r>
              <a:rPr lang="en-US" altLang="zh-CN" dirty="0"/>
              <a:t>target cases, ‘fact.txt’ are input as representatives of each case</a:t>
            </a:r>
          </a:p>
          <a:p>
            <a:pPr lvl="1"/>
            <a:r>
              <a:rPr lang="en-US" dirty="0"/>
              <a:t> Input all candidate paragraphs data of each case by </a:t>
            </a:r>
            <a:r>
              <a:rPr lang="en-US" i="1" dirty="0" err="1"/>
              <a:t>os.listdir</a:t>
            </a:r>
            <a:r>
              <a:rPr lang="en-US" i="1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216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6F31F-4847-413C-83F6-0902D6642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606" y="1825628"/>
            <a:ext cx="10515600" cy="4351338"/>
          </a:xfrm>
        </p:spPr>
        <p:txBody>
          <a:bodyPr/>
          <a:lstStyle/>
          <a:p>
            <a:r>
              <a:rPr lang="en-US"/>
              <a:t>For </a:t>
            </a:r>
            <a:r>
              <a:rPr lang="en-US" b="1"/>
              <a:t>Target </a:t>
            </a:r>
            <a:r>
              <a:rPr lang="en-US"/>
              <a:t>data</a:t>
            </a:r>
          </a:p>
          <a:p>
            <a:pPr lvl="1"/>
            <a:r>
              <a:rPr lang="en-US"/>
              <a:t>Extract data from XML file to build training target list</a:t>
            </a:r>
          </a:p>
          <a:p>
            <a:pPr marL="914400" lvl="2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B5EB4B0-2AA6-4170-9021-FF4D4F220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Data Parse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0D0AA9-2BB8-4C2D-8791-0F5AFF89C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937" y="2862266"/>
            <a:ext cx="557212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33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85F5C-72C3-493B-98AD-DF93C90D1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Performance Calculation</a:t>
            </a:r>
          </a:p>
        </p:txBody>
      </p:sp>
      <p:pic>
        <p:nvPicPr>
          <p:cNvPr id="5" name="Content Placeholder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1E4F343A-CFC6-41B2-A4D1-F34F1790B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72871"/>
            <a:ext cx="10478491" cy="4351338"/>
          </a:xfrm>
        </p:spPr>
      </p:pic>
    </p:spTree>
    <p:extLst>
      <p:ext uri="{BB962C8B-B14F-4D97-AF65-F5344CB8AC3E}">
        <p14:creationId xmlns:p14="http://schemas.microsoft.com/office/powerpoint/2010/main" val="3352425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A8E13-4989-426A-B5DE-A673D6924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Model 1: Association Rule – Baseline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21B0B-1C47-4AC1-B835-479D92587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Count Vectorizer calculate 2-gram term frequency for target and candidate paragraphs </a:t>
            </a:r>
          </a:p>
          <a:p>
            <a:r>
              <a:rPr lang="en-US" dirty="0"/>
              <a:t>Calculate intersection and union set length</a:t>
            </a:r>
          </a:p>
          <a:p>
            <a:r>
              <a:rPr lang="en-US" dirty="0"/>
              <a:t>Ranking Score = intersection length/union length ranking score</a:t>
            </a:r>
          </a:p>
          <a:p>
            <a:r>
              <a:rPr lang="en-US" dirty="0"/>
              <a:t>Calculate ranking score of target cases and their candidate paragraphs and sort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0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A8E13-4989-426A-B5DE-A673D6924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Model 1: Association Rule – Optimized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21B0B-1C47-4AC1-B835-479D92587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Improvement: calculate 2-gram term frequency rather than 2 </a:t>
            </a:r>
            <a:r>
              <a:rPr lang="en-US" b="1" dirty="0"/>
              <a:t>(</a:t>
            </a:r>
            <a:r>
              <a:rPr lang="sv-SE" b="1" dirty="0"/>
              <a:t>min_df=0,ngram_range=(1,1) </a:t>
            </a:r>
            <a:r>
              <a:rPr lang="en-US" b="1" dirty="0"/>
              <a:t>)</a:t>
            </a:r>
          </a:p>
          <a:p>
            <a:r>
              <a:rPr lang="en-US" dirty="0"/>
              <a:t>Calculate ranking score of target cases and their candidates and sort</a:t>
            </a:r>
          </a:p>
          <a:p>
            <a:r>
              <a:rPr lang="en-US" dirty="0"/>
              <a:t>Best performance: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B672D5-437F-4F39-B4CD-E5AA91283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62" y="3863975"/>
            <a:ext cx="2886075" cy="2447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29B009-EB0D-4F43-BB4F-10903790D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693" y="3754437"/>
            <a:ext cx="30670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988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A8E13-4989-426A-B5DE-A673D6924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Model 2: Word2Vec and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21B0B-1C47-4AC1-B835-479D92587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err="1"/>
              <a:t>Gensim</a:t>
            </a:r>
            <a:r>
              <a:rPr lang="en-US" dirty="0"/>
              <a:t> Doc2Vec to generate 50 numbers long vectors of target cases and candidate paragraphs. Doc2Vec is trained by all texts in task 2.</a:t>
            </a:r>
            <a:endParaRPr lang="en-US" b="1" dirty="0"/>
          </a:p>
          <a:p>
            <a:r>
              <a:rPr lang="en-US" dirty="0"/>
              <a:t>Build dataset </a:t>
            </a:r>
            <a:r>
              <a:rPr lang="en-US" altLang="zh-CN" dirty="0"/>
              <a:t>contain relevant case-paragraph set with label ‘1’, and randomly picked irrelevant case-paragraph set with label ‘0’</a:t>
            </a:r>
          </a:p>
          <a:p>
            <a:r>
              <a:rPr lang="en-US" dirty="0"/>
              <a:t>Utilize random forest to predict the relevance label.</a:t>
            </a:r>
            <a:r>
              <a:rPr lang="en-US" b="1" dirty="0"/>
              <a:t>(</a:t>
            </a:r>
            <a:r>
              <a:rPr lang="en-US" b="1" dirty="0" err="1"/>
              <a:t>max_depth</a:t>
            </a:r>
            <a:r>
              <a:rPr lang="en-US" b="1" dirty="0"/>
              <a:t>=20, </a:t>
            </a:r>
            <a:r>
              <a:rPr lang="en-US" b="1" dirty="0" err="1"/>
              <a:t>random_state</a:t>
            </a:r>
            <a:r>
              <a:rPr lang="en-US" b="1" dirty="0"/>
              <a:t>=0, </a:t>
            </a:r>
            <a:r>
              <a:rPr lang="en-US" b="1" dirty="0" err="1"/>
              <a:t>n_estimators</a:t>
            </a:r>
            <a:r>
              <a:rPr lang="en-US" b="1" dirty="0"/>
              <a:t>=100)</a:t>
            </a:r>
          </a:p>
          <a:p>
            <a:r>
              <a:rPr lang="en-US" dirty="0"/>
              <a:t>Apply 70% of the dataset as training data, 30% as testing data</a:t>
            </a:r>
          </a:p>
          <a:p>
            <a:r>
              <a:rPr lang="en-US" dirty="0"/>
              <a:t>Model performance is not good, the F-2 measure is below 2%</a:t>
            </a:r>
          </a:p>
        </p:txBody>
      </p:sp>
    </p:spTree>
    <p:extLst>
      <p:ext uri="{BB962C8B-B14F-4D97-AF65-F5344CB8AC3E}">
        <p14:creationId xmlns:p14="http://schemas.microsoft.com/office/powerpoint/2010/main" val="4193211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A8E13-4989-426A-B5DE-A673D6924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Model 3: Word2Vec and Association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21B0B-1C47-4AC1-B835-479D92587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Include the Ranking score in Association Rules model as a feature to the previous random forest model</a:t>
            </a:r>
            <a:endParaRPr lang="en-US" altLang="zh-CN" dirty="0"/>
          </a:p>
          <a:p>
            <a:r>
              <a:rPr lang="en-US" dirty="0"/>
              <a:t>Utilize random forest to predict the relevance label</a:t>
            </a:r>
            <a:r>
              <a:rPr lang="en-US" b="1" dirty="0"/>
              <a:t>(</a:t>
            </a:r>
            <a:r>
              <a:rPr lang="en-US" b="1" dirty="0" err="1"/>
              <a:t>max_depth</a:t>
            </a:r>
            <a:r>
              <a:rPr lang="en-US" b="1" dirty="0"/>
              <a:t>=20, </a:t>
            </a:r>
            <a:r>
              <a:rPr lang="en-US" b="1" dirty="0" err="1"/>
              <a:t>random_state</a:t>
            </a:r>
            <a:r>
              <a:rPr lang="en-US" b="1" dirty="0"/>
              <a:t>=0, </a:t>
            </a:r>
            <a:r>
              <a:rPr lang="en-US" b="1" dirty="0" err="1"/>
              <a:t>n_estimators</a:t>
            </a:r>
            <a:r>
              <a:rPr lang="en-US" b="1" dirty="0"/>
              <a:t>=100)</a:t>
            </a:r>
            <a:endParaRPr lang="en-US" dirty="0"/>
          </a:p>
          <a:p>
            <a:r>
              <a:rPr lang="en-US" dirty="0"/>
              <a:t>Apply 70% of the dataset as training data, 30% as testing data</a:t>
            </a:r>
          </a:p>
          <a:p>
            <a:r>
              <a:rPr lang="en-US" dirty="0"/>
              <a:t>Model performance has improved by 2 times, the best F-2 measure is around 4%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373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A8E13-4989-426A-B5DE-A673D6924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Result: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21B0B-1C47-4AC1-B835-479D92587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The best performance is the association rules model with prediction number of 11.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Applying stop words, high frequency terms or 2-gram terms can not improve accuracy of predicting relevance between cases and short texts like paragraphs.</a:t>
            </a:r>
          </a:p>
          <a:p>
            <a:r>
              <a:rPr lang="en-US" dirty="0"/>
              <a:t>Among all attempts, 1-gram terms have the best performance.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D7FB70-14D5-45AB-AC6C-40CDE1CC3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787" y="2628900"/>
            <a:ext cx="26384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64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2664</TotalTime>
  <Words>404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Arial</vt:lpstr>
      <vt:lpstr>Calibri</vt:lpstr>
      <vt:lpstr>Calibri Light</vt:lpstr>
      <vt:lpstr>Office Theme</vt:lpstr>
      <vt:lpstr>COLIEE Task 2</vt:lpstr>
      <vt:lpstr>Data Parse</vt:lpstr>
      <vt:lpstr>Data Parse</vt:lpstr>
      <vt:lpstr>Performance Calculation</vt:lpstr>
      <vt:lpstr>Model 1: Association Rule – Baseline Model </vt:lpstr>
      <vt:lpstr>Model 1: Association Rule – Optimized Model </vt:lpstr>
      <vt:lpstr>Model 2: Word2Vec and Random Forest</vt:lpstr>
      <vt:lpstr>Model 3: Word2Vec and Association Score</vt:lpstr>
      <vt:lpstr>Result: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COLIEE Task 3</dc:title>
  <dc:creator>Zhen Lu</dc:creator>
  <cp:lastModifiedBy>y3932</cp:lastModifiedBy>
  <cp:revision>26</cp:revision>
  <dcterms:created xsi:type="dcterms:W3CDTF">2018-08-29T15:52:42Z</dcterms:created>
  <dcterms:modified xsi:type="dcterms:W3CDTF">2018-09-01T16:51:11Z</dcterms:modified>
</cp:coreProperties>
</file>