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87" r:id="rId4"/>
    <p:sldId id="279" r:id="rId5"/>
    <p:sldId id="286" r:id="rId6"/>
    <p:sldId id="280" r:id="rId7"/>
    <p:sldId id="281" r:id="rId8"/>
    <p:sldId id="282" r:id="rId9"/>
    <p:sldId id="284" r:id="rId10"/>
    <p:sldId id="288" r:id="rId11"/>
    <p:sldId id="289" r:id="rId12"/>
    <p:sldId id="290" r:id="rId13"/>
    <p:sldId id="291" r:id="rId14"/>
    <p:sldId id="283" r:id="rId15"/>
    <p:sldId id="27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12" autoAdjust="0"/>
  </p:normalViewPr>
  <p:slideViewPr>
    <p:cSldViewPr snapToGrid="0">
      <p:cViewPr varScale="1">
        <p:scale>
          <a:sx n="100" d="100"/>
          <a:sy n="100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3A8A5-5EAF-4179-8575-422818855F81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E7F39-3AAC-4131-AA4F-8EBC0F155B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0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29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88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12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46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84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64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7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23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38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6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5800-2459-40C5-B518-788C7256D769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34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C5800-2459-40C5-B518-788C7256D769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9D27-03BB-40FA-94BE-D74AD1E05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76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Format Tool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Presenter: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Hao-Tse</a:t>
            </a:r>
            <a:r>
              <a:rPr lang="en-US" altLang="zh-TW" dirty="0" smtClean="0"/>
              <a:t> Cheng</a:t>
            </a:r>
            <a:r>
              <a:rPr lang="zh-TW" altLang="en-US" dirty="0" smtClean="0"/>
              <a:t> 鄭皓澤</a:t>
            </a:r>
            <a:endParaRPr lang="en-US" altLang="zh-TW" dirty="0" smtClean="0"/>
          </a:p>
          <a:p>
            <a:r>
              <a:rPr lang="en-US" altLang="zh-TW" dirty="0" smtClean="0"/>
              <a:t>2020/04/28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53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Bus H</a:t>
            </a:r>
            <a:r>
              <a:rPr lang="en-US" altLang="zh-TW" dirty="0" smtClean="0"/>
              <a:t>ound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43049"/>
            <a:ext cx="2743200" cy="27622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3943349"/>
            <a:ext cx="11744325" cy="285750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466850" y="4095749"/>
            <a:ext cx="9058275" cy="152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190750" y="1914523"/>
            <a:ext cx="581025" cy="2381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933950" y="898009"/>
            <a:ext cx="207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 CAPACITY (10)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50" y="1267341"/>
            <a:ext cx="62769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4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Bus H</a:t>
            </a:r>
            <a:r>
              <a:rPr lang="en-US" altLang="zh-TW" dirty="0" smtClean="0"/>
              <a:t>ound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3943349"/>
            <a:ext cx="11744325" cy="285750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440352" y="4362449"/>
            <a:ext cx="9058275" cy="152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095875" y="78980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WRITE </a:t>
            </a:r>
            <a:r>
              <a:rPr lang="en-US" altLang="zh-TW" dirty="0"/>
              <a:t>(10)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5" y="1184016"/>
            <a:ext cx="6257925" cy="23526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09562" y="1760188"/>
            <a:ext cx="431006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CMD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2a</a:t>
            </a:r>
            <a:r>
              <a:rPr lang="en-US" altLang="zh-TW" dirty="0" smtClean="0"/>
              <a:t> 00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00 00 0b d0</a:t>
            </a:r>
            <a:r>
              <a:rPr lang="en-US" altLang="zh-TW" dirty="0" smtClean="0"/>
              <a:t> 00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00 01 </a:t>
            </a:r>
            <a:r>
              <a:rPr lang="en-US" altLang="zh-TW" dirty="0" smtClean="0"/>
              <a:t>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2a</a:t>
            </a:r>
            <a:r>
              <a:rPr lang="en-US" altLang="zh-TW" dirty="0" smtClean="0"/>
              <a:t>: Op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00000bd0(3024)</a:t>
            </a:r>
            <a:r>
              <a:rPr lang="en-US" altLang="zh-TW" dirty="0" smtClean="0"/>
              <a:t>: Logical block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0001(1 block)</a:t>
            </a:r>
            <a:r>
              <a:rPr lang="en-US" altLang="zh-TW" dirty="0" smtClean="0"/>
              <a:t>: Transfer length</a:t>
            </a:r>
          </a:p>
          <a:p>
            <a:r>
              <a:rPr lang="en-US" altLang="zh-TW" sz="2000" dirty="0" smtClean="0"/>
              <a:t>OUT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w</a:t>
            </a:r>
            <a:r>
              <a:rPr lang="en-US" altLang="zh-TW" dirty="0" smtClean="0"/>
              <a:t>rite content (DBR)</a:t>
            </a:r>
          </a:p>
        </p:txBody>
      </p:sp>
    </p:spTree>
    <p:extLst>
      <p:ext uri="{BB962C8B-B14F-4D97-AF65-F5344CB8AC3E}">
        <p14:creationId xmlns:p14="http://schemas.microsoft.com/office/powerpoint/2010/main" val="12866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Bus H</a:t>
            </a:r>
            <a:r>
              <a:rPr lang="en-US" altLang="zh-TW" dirty="0" smtClean="0"/>
              <a:t>ound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512838" y="3174203"/>
            <a:ext cx="431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2a</a:t>
            </a:r>
            <a:r>
              <a:rPr lang="en-US" altLang="zh-TW" dirty="0" smtClean="0"/>
              <a:t> 00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00 00 0b d0</a:t>
            </a:r>
            <a:r>
              <a:rPr lang="en-US" altLang="zh-TW" dirty="0" smtClean="0"/>
              <a:t> 00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00 01 </a:t>
            </a:r>
            <a:r>
              <a:rPr lang="en-US" altLang="zh-TW" dirty="0" smtClean="0"/>
              <a:t>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2a</a:t>
            </a:r>
            <a:r>
              <a:rPr lang="en-US" altLang="zh-TW" dirty="0" smtClean="0"/>
              <a:t>: Op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00000bd0(3024)</a:t>
            </a:r>
            <a:r>
              <a:rPr lang="en-US" altLang="zh-TW" dirty="0" smtClean="0"/>
              <a:t>: Logical block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0001(1 block)</a:t>
            </a:r>
            <a:r>
              <a:rPr lang="en-US" altLang="zh-TW" dirty="0" smtClean="0"/>
              <a:t>: Transfer length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2802731"/>
            <a:ext cx="2743200" cy="2762250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1452561" y="3774368"/>
            <a:ext cx="581025" cy="2381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左-右雙向箭號圖說文字 3"/>
          <p:cNvSpPr/>
          <p:nvPr/>
        </p:nvSpPr>
        <p:spPr>
          <a:xfrm>
            <a:off x="2071684" y="1221122"/>
            <a:ext cx="6734175" cy="5372099"/>
          </a:xfrm>
          <a:prstGeom prst="leftRightArrowCallout">
            <a:avLst>
              <a:gd name="adj1" fmla="val 2909"/>
              <a:gd name="adj2" fmla="val 4627"/>
              <a:gd name="adj3" fmla="val 8948"/>
              <a:gd name="adj4" fmla="val 63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8805859" y="3788110"/>
            <a:ext cx="642941" cy="2381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95675" y="2066207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Hidden sector number</a:t>
            </a:r>
            <a:r>
              <a:rPr lang="zh-TW" altLang="en-US" dirty="0" smtClean="0">
                <a:solidFill>
                  <a:schemeClr val="bg1"/>
                </a:solidFill>
              </a:rPr>
              <a:t> 為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0</a:t>
            </a:r>
            <a:r>
              <a:rPr lang="zh-TW" altLang="en-US" dirty="0" smtClean="0">
                <a:solidFill>
                  <a:schemeClr val="bg1"/>
                </a:solidFill>
              </a:rPr>
              <a:t>，理論上 </a:t>
            </a:r>
            <a:r>
              <a:rPr lang="en-US" altLang="zh-TW" dirty="0" smtClean="0">
                <a:solidFill>
                  <a:schemeClr val="bg1"/>
                </a:solidFill>
              </a:rPr>
              <a:t>DBR</a:t>
            </a:r>
            <a:r>
              <a:rPr lang="zh-TW" altLang="en-US" dirty="0" smtClean="0">
                <a:solidFill>
                  <a:schemeClr val="bg1"/>
                </a:solidFill>
              </a:rPr>
              <a:t> 應該由 </a:t>
            </a:r>
            <a:r>
              <a:rPr lang="en-US" altLang="zh-TW" dirty="0" smtClean="0">
                <a:solidFill>
                  <a:schemeClr val="bg1"/>
                </a:solidFill>
              </a:rPr>
              <a:t>address </a:t>
            </a:r>
            <a:r>
              <a:rPr lang="zh-TW" altLang="en-US" dirty="0" smtClean="0">
                <a:solidFill>
                  <a:schemeClr val="bg1"/>
                </a:solidFill>
              </a:rPr>
              <a:t>為 </a:t>
            </a:r>
            <a:r>
              <a:rPr lang="en-US" altLang="zh-TW" dirty="0" smtClean="0">
                <a:solidFill>
                  <a:schemeClr val="bg1"/>
                </a:solidFill>
              </a:rPr>
              <a:t>0</a:t>
            </a:r>
            <a:r>
              <a:rPr lang="zh-TW" altLang="en-US" dirty="0" smtClean="0">
                <a:solidFill>
                  <a:schemeClr val="bg1"/>
                </a:solidFill>
              </a:rPr>
              <a:t> 的地方開始寫入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Command </a:t>
            </a:r>
            <a:r>
              <a:rPr lang="zh-TW" altLang="en-US" dirty="0" smtClean="0">
                <a:solidFill>
                  <a:schemeClr val="bg1"/>
                </a:solidFill>
              </a:rPr>
              <a:t>的內容卻是從 </a:t>
            </a:r>
            <a:r>
              <a:rPr lang="en-US" altLang="zh-TW" dirty="0" smtClean="0">
                <a:solidFill>
                  <a:schemeClr val="bg1"/>
                </a:solidFill>
              </a:rPr>
              <a:t>address </a:t>
            </a:r>
            <a:r>
              <a:rPr lang="zh-TW" altLang="en-US" dirty="0" smtClean="0">
                <a:solidFill>
                  <a:schemeClr val="bg1"/>
                </a:solidFill>
              </a:rPr>
              <a:t>為 </a:t>
            </a:r>
            <a:r>
              <a:rPr lang="en-US" altLang="zh-TW" dirty="0" smtClean="0">
                <a:solidFill>
                  <a:schemeClr val="bg1"/>
                </a:solidFill>
              </a:rPr>
              <a:t>3024</a:t>
            </a:r>
            <a:r>
              <a:rPr lang="zh-TW" altLang="en-US" dirty="0" smtClean="0">
                <a:solidFill>
                  <a:schemeClr val="bg1"/>
                </a:solidFill>
              </a:rPr>
              <a:t> 的地方開始寫入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3024</a:t>
            </a:r>
            <a:r>
              <a:rPr lang="zh-TW" altLang="en-US" dirty="0" smtClean="0">
                <a:solidFill>
                  <a:schemeClr val="bg1"/>
                </a:solidFill>
              </a:rPr>
              <a:t> 為上一次格式化設定的 </a:t>
            </a:r>
            <a:r>
              <a:rPr lang="en-US" altLang="zh-TW" dirty="0" smtClean="0">
                <a:solidFill>
                  <a:schemeClr val="bg1"/>
                </a:solidFill>
              </a:rPr>
              <a:t>hidden sector number</a:t>
            </a: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pPr marL="266700" indent="-266700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chemeClr val="bg1"/>
                </a:solidFill>
              </a:rPr>
              <a:t>Windows </a:t>
            </a:r>
            <a:r>
              <a:rPr lang="zh-TW" altLang="en-US" dirty="0" smtClean="0">
                <a:solidFill>
                  <a:schemeClr val="bg1"/>
                </a:solidFill>
              </a:rPr>
              <a:t>會先照上一次格式化的設定寫入資料，之後才在此次設定的正確位置寫入，推斷應該是為了備份使用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6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Bus Hound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4348162"/>
            <a:ext cx="11620500" cy="22955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85762" y="1957388"/>
            <a:ext cx="38338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CMD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2a</a:t>
            </a:r>
            <a:r>
              <a:rPr lang="en-US" altLang="zh-TW" dirty="0" smtClean="0"/>
              <a:t> 00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00 00 00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zh-TW" dirty="0" smtClean="0"/>
              <a:t> 00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 0a </a:t>
            </a:r>
            <a:r>
              <a:rPr lang="en-US" altLang="zh-TW" dirty="0" smtClean="0"/>
              <a:t>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2a</a:t>
            </a:r>
            <a:r>
              <a:rPr lang="en-US" altLang="zh-TW" dirty="0" smtClean="0"/>
              <a:t>: Op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00000000(0)</a:t>
            </a:r>
            <a:r>
              <a:rPr lang="en-US" altLang="zh-TW" dirty="0" smtClean="0"/>
              <a:t>: Logical block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000a(10 block)</a:t>
            </a:r>
            <a:r>
              <a:rPr lang="en-US" altLang="zh-TW" dirty="0" smtClean="0"/>
              <a:t>: Transfer length</a:t>
            </a:r>
          </a:p>
          <a:p>
            <a:r>
              <a:rPr lang="en-US" altLang="zh-TW" sz="2000" dirty="0" smtClean="0"/>
              <a:t>OUT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w</a:t>
            </a:r>
            <a:r>
              <a:rPr lang="en-US" altLang="zh-TW" dirty="0" smtClean="0"/>
              <a:t>rite content (DBR)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391025" y="2234803"/>
            <a:ext cx="6962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此處才是照 </a:t>
            </a:r>
            <a:r>
              <a:rPr lang="en-US" altLang="zh-TW" dirty="0" smtClean="0"/>
              <a:t>format tool </a:t>
            </a:r>
            <a:r>
              <a:rPr lang="zh-TW" altLang="en-US" dirty="0" smtClean="0"/>
              <a:t>的設定正確將 </a:t>
            </a:r>
            <a:r>
              <a:rPr lang="en-US" altLang="zh-TW" dirty="0" smtClean="0"/>
              <a:t>DBR</a:t>
            </a:r>
            <a:r>
              <a:rPr lang="zh-TW" altLang="en-US" dirty="0" smtClean="0"/>
              <a:t> 寫入 </a:t>
            </a:r>
            <a:r>
              <a:rPr lang="en-US" altLang="zh-TW" dirty="0" smtClean="0"/>
              <a:t>address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0</a:t>
            </a:r>
            <a:r>
              <a:rPr lang="zh-TW" altLang="en-US" dirty="0" smtClean="0"/>
              <a:t> 的地方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一次寫入 </a:t>
            </a:r>
            <a:r>
              <a:rPr lang="en-US" altLang="zh-TW" dirty="0" smtClean="0"/>
              <a:t>10</a:t>
            </a:r>
            <a:r>
              <a:rPr lang="zh-TW" altLang="en-US" dirty="0" smtClean="0"/>
              <a:t> 個 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是照 </a:t>
            </a:r>
            <a:r>
              <a:rPr lang="en-US" altLang="zh-TW" dirty="0" smtClean="0"/>
              <a:t>format tool </a:t>
            </a:r>
            <a:r>
              <a:rPr lang="zh-TW" altLang="en-US" dirty="0" smtClean="0"/>
              <a:t>的設定，將 </a:t>
            </a:r>
            <a:r>
              <a:rPr lang="en-US" altLang="zh-TW" dirty="0" smtClean="0"/>
              <a:t>FSINFO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backup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一同清除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1192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8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eview</a:t>
            </a:r>
          </a:p>
          <a:p>
            <a:r>
              <a:rPr lang="en-US" altLang="zh-TW" dirty="0" smtClean="0"/>
              <a:t>Layout</a:t>
            </a:r>
          </a:p>
          <a:p>
            <a:r>
              <a:rPr lang="en-US" altLang="zh-TW" dirty="0" smtClean="0"/>
              <a:t>Implementation</a:t>
            </a:r>
            <a:endParaRPr lang="en-US" altLang="zh-TW" dirty="0"/>
          </a:p>
          <a:p>
            <a:r>
              <a:rPr lang="en-US" altLang="zh-TW" dirty="0" smtClean="0"/>
              <a:t>Discuss</a:t>
            </a:r>
          </a:p>
          <a:p>
            <a:r>
              <a:rPr lang="en-US" altLang="zh-TW" dirty="0" smtClean="0"/>
              <a:t>Bus Hound</a:t>
            </a:r>
            <a:endParaRPr lang="en-US" altLang="zh-TW" dirty="0" smtClean="0"/>
          </a:p>
          <a:p>
            <a:r>
              <a:rPr lang="en-US" altLang="zh-TW" dirty="0" smtClean="0"/>
              <a:t>Demo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544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可以有多少 </a:t>
            </a:r>
            <a:r>
              <a:rPr lang="en-US" altLang="zh-TW" dirty="0"/>
              <a:t>FAT</a:t>
            </a:r>
            <a:r>
              <a:rPr lang="zh-TW" altLang="en-US" dirty="0"/>
              <a:t> </a:t>
            </a:r>
            <a:r>
              <a:rPr lang="en-US" altLang="zh-TW" dirty="0"/>
              <a:t>(0, 1, 3, 4…..)</a:t>
            </a:r>
          </a:p>
          <a:p>
            <a:r>
              <a:rPr lang="en-US" altLang="zh-TW" dirty="0"/>
              <a:t>SFN </a:t>
            </a:r>
            <a:r>
              <a:rPr lang="zh-TW" altLang="en-US" dirty="0"/>
              <a:t>的</a:t>
            </a:r>
            <a:r>
              <a:rPr lang="zh-TW" altLang="en-US" dirty="0" smtClean="0"/>
              <a:t>編碼</a:t>
            </a:r>
            <a:r>
              <a:rPr lang="en-US" altLang="zh-TW" dirty="0" smtClean="0"/>
              <a:t>?</a:t>
            </a:r>
            <a:r>
              <a:rPr lang="zh-TW" altLang="en-US" dirty="0" smtClean="0"/>
              <a:t> 如果</a:t>
            </a:r>
            <a:r>
              <a:rPr lang="zh-TW" altLang="en-US" dirty="0"/>
              <a:t>檔名很短還需要 </a:t>
            </a:r>
            <a:r>
              <a:rPr lang="en-US" altLang="zh-TW" dirty="0"/>
              <a:t>LFN</a:t>
            </a:r>
            <a:r>
              <a:rPr lang="zh-TW" altLang="en-US" dirty="0"/>
              <a:t> 嗎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DBR</a:t>
            </a:r>
            <a:r>
              <a:rPr lang="zh-TW" altLang="en-US" dirty="0" smtClean="0"/>
              <a:t> 需要 </a:t>
            </a:r>
            <a:r>
              <a:rPr lang="en-US" altLang="zh-TW" dirty="0" smtClean="0"/>
              <a:t>jump boot </a:t>
            </a:r>
            <a:r>
              <a:rPr lang="zh-TW" altLang="en-US" dirty="0" smtClean="0"/>
              <a:t>嗎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r>
              <a:rPr lang="zh-TW" altLang="en-US" dirty="0"/>
              <a:t>改掉 </a:t>
            </a:r>
            <a:r>
              <a:rPr lang="en-US" altLang="zh-TW" dirty="0"/>
              <a:t>FAT </a:t>
            </a:r>
            <a:r>
              <a:rPr lang="zh-TW" altLang="en-US" dirty="0"/>
              <a:t>其中一個的值會</a:t>
            </a:r>
            <a:r>
              <a:rPr lang="zh-TW" altLang="en-US" dirty="0" smtClean="0"/>
              <a:t>怎樣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1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Layout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961" y="1690688"/>
            <a:ext cx="3400078" cy="32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457200"/>
            <a:r>
              <a:rPr lang="en-US" altLang="zh-TW" dirty="0" smtClean="0"/>
              <a:t>Error proof</a:t>
            </a:r>
          </a:p>
          <a:p>
            <a:pPr marL="542925" indent="-542925">
              <a:buFont typeface="+mj-lt"/>
              <a:buAutoNum type="arabicPeriod"/>
            </a:pPr>
            <a:r>
              <a:rPr lang="en-US" altLang="zh-TW" dirty="0"/>
              <a:t>e</a:t>
            </a:r>
            <a:r>
              <a:rPr lang="en-US" altLang="zh-TW" dirty="0" smtClean="0"/>
              <a:t>mpty value</a:t>
            </a:r>
          </a:p>
          <a:p>
            <a:pPr marL="542925" indent="-542925">
              <a:buFont typeface="+mj-lt"/>
              <a:buAutoNum type="arabicPeriod"/>
            </a:pPr>
            <a:r>
              <a:rPr lang="en-US" altLang="zh-TW" dirty="0"/>
              <a:t>s</a:t>
            </a:r>
            <a:r>
              <a:rPr lang="en-US" altLang="zh-TW" dirty="0" smtClean="0"/>
              <a:t>etup MBR and hidden sector number</a:t>
            </a:r>
          </a:p>
          <a:p>
            <a:pPr marL="542925" indent="-542925">
              <a:buFont typeface="+mj-lt"/>
              <a:buAutoNum type="arabicPeriod"/>
            </a:pPr>
            <a:r>
              <a:rPr lang="en-US" altLang="zh-TW" dirty="0"/>
              <a:t>m</a:t>
            </a:r>
            <a:r>
              <a:rPr lang="en-US" altLang="zh-TW" dirty="0" smtClean="0"/>
              <a:t>aximum of </a:t>
            </a:r>
            <a:r>
              <a:rPr lang="en-US" altLang="zh-TW" dirty="0" smtClean="0"/>
              <a:t>reserved </a:t>
            </a:r>
            <a:r>
              <a:rPr lang="en-US" altLang="zh-TW" dirty="0" smtClean="0"/>
              <a:t>sector number </a:t>
            </a:r>
            <a:r>
              <a:rPr lang="en-US" altLang="zh-TW" dirty="0" smtClean="0"/>
              <a:t>(</a:t>
            </a:r>
            <a:r>
              <a:rPr lang="en-US" altLang="zh-TW" dirty="0" smtClean="0"/>
              <a:t>65535, 2Bytes</a:t>
            </a:r>
            <a:r>
              <a:rPr lang="en-US" altLang="zh-TW" dirty="0" smtClean="0"/>
              <a:t>)</a:t>
            </a:r>
          </a:p>
          <a:p>
            <a:pPr marL="542925" indent="-542925">
              <a:buFont typeface="+mj-lt"/>
              <a:buAutoNum type="arabicPeriod"/>
            </a:pPr>
            <a:r>
              <a:rPr lang="en-US" altLang="zh-TW" dirty="0"/>
              <a:t>m</a:t>
            </a:r>
            <a:r>
              <a:rPr lang="en-US" altLang="zh-TW" dirty="0" smtClean="0"/>
              <a:t>aximum of hidden </a:t>
            </a:r>
            <a:r>
              <a:rPr lang="en-US" altLang="zh-TW" dirty="0"/>
              <a:t>and reserved sectors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542925" indent="-542925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4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API</a:t>
            </a:r>
          </a:p>
          <a:p>
            <a:pPr marL="542925" indent="-323850">
              <a:buFont typeface="Wingdings" panose="05000000000000000000" pitchFamily="2" charset="2"/>
              <a:buChar char="Ø"/>
            </a:pPr>
            <a:r>
              <a:rPr lang="en-US" altLang="zh-TW" dirty="0" err="1"/>
              <a:t>CreateFileA</a:t>
            </a:r>
            <a:r>
              <a:rPr lang="en-US" altLang="zh-TW" dirty="0"/>
              <a:t> </a:t>
            </a:r>
          </a:p>
          <a:p>
            <a:pPr marL="542925" indent="-323850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DeviceIoControl</a:t>
            </a:r>
            <a:endParaRPr lang="en-US" altLang="zh-TW" dirty="0" smtClean="0"/>
          </a:p>
          <a:p>
            <a:pPr marL="542925" indent="-323850">
              <a:buFont typeface="Wingdings" panose="05000000000000000000" pitchFamily="2" charset="2"/>
              <a:buChar char="Ø"/>
            </a:pPr>
            <a:r>
              <a:rPr lang="en-US" altLang="zh-TW" dirty="0"/>
              <a:t>SCSI_PASS_THROUGH_DIRECT &amp; </a:t>
            </a:r>
            <a:r>
              <a:rPr lang="en-US" altLang="zh-TW" dirty="0" smtClean="0"/>
              <a:t>IOCTL_SCSI_PASS_THROUGH_DIRECT</a:t>
            </a:r>
          </a:p>
          <a:p>
            <a:pPr marL="542925" indent="-323850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marL="542925" indent="-323850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0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00500" y="1661756"/>
            <a:ext cx="4191000" cy="518754"/>
          </a:xfrm>
        </p:spPr>
        <p:txBody>
          <a:bodyPr>
            <a:normAutofit/>
          </a:bodyPr>
          <a:lstStyle/>
          <a:p>
            <a:pPr marL="361950" indent="-3619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HANDLE </a:t>
            </a:r>
            <a:r>
              <a:rPr lang="en-US" altLang="zh-TW" sz="2400" dirty="0" err="1" smtClean="0"/>
              <a:t>CreateFileA</a:t>
            </a:r>
            <a:r>
              <a:rPr lang="en-US" altLang="zh-TW" sz="2400" dirty="0" smtClean="0"/>
              <a:t>();</a:t>
            </a:r>
            <a:endParaRPr lang="zh-TW" altLang="en-US" sz="2400" dirty="0"/>
          </a:p>
        </p:txBody>
      </p:sp>
      <p:sp>
        <p:nvSpPr>
          <p:cNvPr id="4" name="圓角矩形 3"/>
          <p:cNvSpPr/>
          <p:nvPr/>
        </p:nvSpPr>
        <p:spPr>
          <a:xfrm>
            <a:off x="1276350" y="1616075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76350" y="173646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Open a volume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76350" y="2451914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276350" y="257230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Lock the volume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276350" y="3285094"/>
            <a:ext cx="2438400" cy="6180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276350" y="340548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Format a volume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276350" y="4016932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76350" y="413732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Dismount the volume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76350" y="4852771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276350" y="497316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Unlock the volume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276350" y="5685951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276350" y="568595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Close the volume handle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/>
          <p:cNvCxnSpPr>
            <a:stCxn id="4" idx="2"/>
            <a:endCxn id="6" idx="0"/>
          </p:cNvCxnSpPr>
          <p:nvPr/>
        </p:nvCxnSpPr>
        <p:spPr>
          <a:xfrm>
            <a:off x="2495550" y="2234128"/>
            <a:ext cx="0" cy="21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6" idx="2"/>
            <a:endCxn id="8" idx="0"/>
          </p:cNvCxnSpPr>
          <p:nvPr/>
        </p:nvCxnSpPr>
        <p:spPr>
          <a:xfrm>
            <a:off x="2495550" y="3069967"/>
            <a:ext cx="0" cy="21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8" idx="2"/>
            <a:endCxn id="12" idx="0"/>
          </p:cNvCxnSpPr>
          <p:nvPr/>
        </p:nvCxnSpPr>
        <p:spPr>
          <a:xfrm>
            <a:off x="2495550" y="3903147"/>
            <a:ext cx="0" cy="11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2" idx="2"/>
            <a:endCxn id="14" idx="0"/>
          </p:cNvCxnSpPr>
          <p:nvPr/>
        </p:nvCxnSpPr>
        <p:spPr>
          <a:xfrm>
            <a:off x="2495550" y="4634985"/>
            <a:ext cx="0" cy="21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4" idx="2"/>
            <a:endCxn id="17" idx="0"/>
          </p:cNvCxnSpPr>
          <p:nvPr/>
        </p:nvCxnSpPr>
        <p:spPr>
          <a:xfrm>
            <a:off x="2495550" y="5470824"/>
            <a:ext cx="0" cy="21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內容版面配置區 2"/>
          <p:cNvSpPr txBox="1">
            <a:spLocks/>
          </p:cNvSpPr>
          <p:nvPr/>
        </p:nvSpPr>
        <p:spPr>
          <a:xfrm>
            <a:off x="4000500" y="5685951"/>
            <a:ext cx="4191000" cy="51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buFont typeface="Wingdings" panose="05000000000000000000" pitchFamily="2" charset="2"/>
              <a:buChar char="Ø"/>
            </a:pPr>
            <a:r>
              <a:rPr lang="en-US" altLang="zh-TW" sz="2400" dirty="0" err="1" smtClean="0"/>
              <a:t>CloseHandle</a:t>
            </a:r>
            <a:endParaRPr lang="zh-TW" altLang="en-US" sz="2400" dirty="0"/>
          </a:p>
        </p:txBody>
      </p:sp>
      <p:sp>
        <p:nvSpPr>
          <p:cNvPr id="31" name="內容版面配置區 2"/>
          <p:cNvSpPr txBox="1">
            <a:spLocks/>
          </p:cNvSpPr>
          <p:nvPr/>
        </p:nvSpPr>
        <p:spPr>
          <a:xfrm>
            <a:off x="4000500" y="4016932"/>
            <a:ext cx="4533900" cy="51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buFont typeface="Wingdings" panose="05000000000000000000" pitchFamily="2" charset="2"/>
              <a:buChar char="Ø"/>
            </a:pPr>
            <a:r>
              <a:rPr lang="en-US" altLang="zh-TW" sz="2400" dirty="0"/>
              <a:t>FSCTL_DISMOUNT_VOLUME</a:t>
            </a:r>
            <a:endParaRPr lang="zh-TW" altLang="en-US" sz="2400" dirty="0"/>
          </a:p>
        </p:txBody>
      </p:sp>
      <p:sp>
        <p:nvSpPr>
          <p:cNvPr id="32" name="內容版面配置區 2"/>
          <p:cNvSpPr txBox="1">
            <a:spLocks/>
          </p:cNvSpPr>
          <p:nvPr/>
        </p:nvSpPr>
        <p:spPr>
          <a:xfrm>
            <a:off x="4000500" y="4852771"/>
            <a:ext cx="4191000" cy="51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buFont typeface="Wingdings" panose="05000000000000000000" pitchFamily="2" charset="2"/>
              <a:buChar char="Ø"/>
            </a:pPr>
            <a:r>
              <a:rPr lang="en-US" altLang="zh-TW" sz="2400" dirty="0"/>
              <a:t>FSCTL_UNLOCK_VOLUME</a:t>
            </a:r>
            <a:endParaRPr lang="zh-TW" altLang="en-US" sz="2400" dirty="0"/>
          </a:p>
        </p:txBody>
      </p:sp>
      <p:sp>
        <p:nvSpPr>
          <p:cNvPr id="33" name="內容版面配置區 2"/>
          <p:cNvSpPr txBox="1">
            <a:spLocks/>
          </p:cNvSpPr>
          <p:nvPr/>
        </p:nvSpPr>
        <p:spPr>
          <a:xfrm>
            <a:off x="4000500" y="2451914"/>
            <a:ext cx="4191000" cy="51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buFont typeface="Wingdings" panose="05000000000000000000" pitchFamily="2" charset="2"/>
              <a:buChar char="Ø"/>
            </a:pPr>
            <a:r>
              <a:rPr lang="en-US" altLang="zh-TW" sz="2400" dirty="0"/>
              <a:t>FSCTL_LOCK_VOLUME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37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276350" y="1616075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76350" y="173646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Open a volume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76350" y="2451914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276350" y="257230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Lock the volume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276350" y="3285094"/>
            <a:ext cx="2438400" cy="6180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276350" y="340548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Format a volume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276350" y="4016932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76350" y="413732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Dismount the volume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76350" y="4852771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276350" y="497316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Unlock the volume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276350" y="5685951"/>
            <a:ext cx="2438400" cy="6180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276350" y="568595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Close the volume handle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/>
          <p:cNvCxnSpPr>
            <a:stCxn id="4" idx="2"/>
            <a:endCxn id="6" idx="0"/>
          </p:cNvCxnSpPr>
          <p:nvPr/>
        </p:nvCxnSpPr>
        <p:spPr>
          <a:xfrm>
            <a:off x="2495550" y="2234128"/>
            <a:ext cx="0" cy="21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6" idx="2"/>
            <a:endCxn id="8" idx="0"/>
          </p:cNvCxnSpPr>
          <p:nvPr/>
        </p:nvCxnSpPr>
        <p:spPr>
          <a:xfrm>
            <a:off x="2495550" y="3069967"/>
            <a:ext cx="0" cy="21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8" idx="2"/>
            <a:endCxn id="12" idx="0"/>
          </p:cNvCxnSpPr>
          <p:nvPr/>
        </p:nvCxnSpPr>
        <p:spPr>
          <a:xfrm>
            <a:off x="2495550" y="3903147"/>
            <a:ext cx="0" cy="11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2" idx="2"/>
            <a:endCxn id="14" idx="0"/>
          </p:cNvCxnSpPr>
          <p:nvPr/>
        </p:nvCxnSpPr>
        <p:spPr>
          <a:xfrm>
            <a:off x="2495550" y="4634985"/>
            <a:ext cx="0" cy="21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4" idx="2"/>
            <a:endCxn id="17" idx="0"/>
          </p:cNvCxnSpPr>
          <p:nvPr/>
        </p:nvCxnSpPr>
        <p:spPr>
          <a:xfrm>
            <a:off x="2495550" y="5470824"/>
            <a:ext cx="0" cy="21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5581651" y="2438306"/>
            <a:ext cx="2057400" cy="8398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581651" y="267354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Format MBR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581650" y="3541778"/>
            <a:ext cx="2057400" cy="8398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581649" y="3513352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Format </a:t>
            </a:r>
            <a:r>
              <a:rPr lang="en-US" altLang="zh-TW" dirty="0" smtClean="0">
                <a:solidFill>
                  <a:schemeClr val="bg1"/>
                </a:solidFill>
              </a:rPr>
              <a:t>DBR, FSINFO, and backup (reserved)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343900" y="2441891"/>
            <a:ext cx="2057400" cy="8398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8343900" y="267712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Format FAT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8343900" y="3544403"/>
            <a:ext cx="2057400" cy="8398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8343900" y="364114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Format 2</a:t>
            </a:r>
            <a:r>
              <a:rPr lang="en-US" altLang="zh-TW" baseline="30000" dirty="0" smtClean="0">
                <a:solidFill>
                  <a:schemeClr val="bg1"/>
                </a:solidFill>
              </a:rPr>
              <a:t>nd</a:t>
            </a:r>
            <a:r>
              <a:rPr lang="en-US" altLang="zh-TW" dirty="0" smtClean="0">
                <a:solidFill>
                  <a:schemeClr val="bg1"/>
                </a:solidFill>
              </a:rPr>
              <a:t> cluster (ROOT)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2" name="直線單箭頭接點 21"/>
          <p:cNvCxnSpPr>
            <a:stCxn id="30" idx="2"/>
            <a:endCxn id="37" idx="0"/>
          </p:cNvCxnSpPr>
          <p:nvPr/>
        </p:nvCxnSpPr>
        <p:spPr>
          <a:xfrm flipH="1">
            <a:off x="6610350" y="3278114"/>
            <a:ext cx="1" cy="26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9" idx="2"/>
            <a:endCxn id="41" idx="0"/>
          </p:cNvCxnSpPr>
          <p:nvPr/>
        </p:nvCxnSpPr>
        <p:spPr>
          <a:xfrm>
            <a:off x="9372600" y="3281699"/>
            <a:ext cx="0" cy="26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手繪多邊形 53"/>
          <p:cNvSpPr/>
          <p:nvPr/>
        </p:nvSpPr>
        <p:spPr>
          <a:xfrm>
            <a:off x="1062037" y="1454964"/>
            <a:ext cx="2867025" cy="5010150"/>
          </a:xfrm>
          <a:custGeom>
            <a:avLst/>
            <a:gdLst>
              <a:gd name="connsiteX0" fmla="*/ 317324 w 2867025"/>
              <a:gd name="connsiteY0" fmla="*/ 1844269 h 5010150"/>
              <a:gd name="connsiteX1" fmla="*/ 214313 w 2867025"/>
              <a:gd name="connsiteY1" fmla="*/ 1947280 h 5010150"/>
              <a:gd name="connsiteX2" fmla="*/ 214313 w 2867025"/>
              <a:gd name="connsiteY2" fmla="*/ 2359311 h 5010150"/>
              <a:gd name="connsiteX3" fmla="*/ 317324 w 2867025"/>
              <a:gd name="connsiteY3" fmla="*/ 2462322 h 5010150"/>
              <a:gd name="connsiteX4" fmla="*/ 2549702 w 2867025"/>
              <a:gd name="connsiteY4" fmla="*/ 2462322 h 5010150"/>
              <a:gd name="connsiteX5" fmla="*/ 2652713 w 2867025"/>
              <a:gd name="connsiteY5" fmla="*/ 2359311 h 5010150"/>
              <a:gd name="connsiteX6" fmla="*/ 2652713 w 2867025"/>
              <a:gd name="connsiteY6" fmla="*/ 1947280 h 5010150"/>
              <a:gd name="connsiteX7" fmla="*/ 2549702 w 2867025"/>
              <a:gd name="connsiteY7" fmla="*/ 1844269 h 5010150"/>
              <a:gd name="connsiteX8" fmla="*/ 477847 w 2867025"/>
              <a:gd name="connsiteY8" fmla="*/ 0 h 5010150"/>
              <a:gd name="connsiteX9" fmla="*/ 2389178 w 2867025"/>
              <a:gd name="connsiteY9" fmla="*/ 0 h 5010150"/>
              <a:gd name="connsiteX10" fmla="*/ 2867025 w 2867025"/>
              <a:gd name="connsiteY10" fmla="*/ 477847 h 5010150"/>
              <a:gd name="connsiteX11" fmla="*/ 2867025 w 2867025"/>
              <a:gd name="connsiteY11" fmla="*/ 4532303 h 5010150"/>
              <a:gd name="connsiteX12" fmla="*/ 2389178 w 2867025"/>
              <a:gd name="connsiteY12" fmla="*/ 5010150 h 5010150"/>
              <a:gd name="connsiteX13" fmla="*/ 477847 w 2867025"/>
              <a:gd name="connsiteY13" fmla="*/ 5010150 h 5010150"/>
              <a:gd name="connsiteX14" fmla="*/ 0 w 2867025"/>
              <a:gd name="connsiteY14" fmla="*/ 4532303 h 5010150"/>
              <a:gd name="connsiteX15" fmla="*/ 0 w 2867025"/>
              <a:gd name="connsiteY15" fmla="*/ 477847 h 5010150"/>
              <a:gd name="connsiteX16" fmla="*/ 477847 w 2867025"/>
              <a:gd name="connsiteY16" fmla="*/ 0 h 501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7025" h="5010150">
                <a:moveTo>
                  <a:pt x="317324" y="1844269"/>
                </a:moveTo>
                <a:cubicBezTo>
                  <a:pt x="260433" y="1844269"/>
                  <a:pt x="214313" y="1890389"/>
                  <a:pt x="214313" y="1947280"/>
                </a:cubicBezTo>
                <a:lnTo>
                  <a:pt x="214313" y="2359311"/>
                </a:lnTo>
                <a:cubicBezTo>
                  <a:pt x="214313" y="2416202"/>
                  <a:pt x="260433" y="2462322"/>
                  <a:pt x="317324" y="2462322"/>
                </a:cubicBezTo>
                <a:lnTo>
                  <a:pt x="2549702" y="2462322"/>
                </a:lnTo>
                <a:cubicBezTo>
                  <a:pt x="2606593" y="2462322"/>
                  <a:pt x="2652713" y="2416202"/>
                  <a:pt x="2652713" y="2359311"/>
                </a:cubicBezTo>
                <a:lnTo>
                  <a:pt x="2652713" y="1947280"/>
                </a:lnTo>
                <a:cubicBezTo>
                  <a:pt x="2652713" y="1890389"/>
                  <a:pt x="2606593" y="1844269"/>
                  <a:pt x="2549702" y="1844269"/>
                </a:cubicBezTo>
                <a:close/>
                <a:moveTo>
                  <a:pt x="477847" y="0"/>
                </a:moveTo>
                <a:lnTo>
                  <a:pt x="2389178" y="0"/>
                </a:lnTo>
                <a:cubicBezTo>
                  <a:pt x="2653086" y="0"/>
                  <a:pt x="2867025" y="213939"/>
                  <a:pt x="2867025" y="477847"/>
                </a:cubicBezTo>
                <a:lnTo>
                  <a:pt x="2867025" y="4532303"/>
                </a:lnTo>
                <a:cubicBezTo>
                  <a:pt x="2867025" y="4796211"/>
                  <a:pt x="2653086" y="5010150"/>
                  <a:pt x="2389178" y="5010150"/>
                </a:cubicBezTo>
                <a:lnTo>
                  <a:pt x="477847" y="5010150"/>
                </a:lnTo>
                <a:cubicBezTo>
                  <a:pt x="213939" y="5010150"/>
                  <a:pt x="0" y="4796211"/>
                  <a:pt x="0" y="4532303"/>
                </a:cubicBezTo>
                <a:lnTo>
                  <a:pt x="0" y="477847"/>
                </a:lnTo>
                <a:cubicBezTo>
                  <a:pt x="0" y="213939"/>
                  <a:pt x="213939" y="0"/>
                  <a:pt x="477847" y="0"/>
                </a:cubicBezTo>
                <a:close/>
              </a:path>
            </a:pathLst>
          </a:cu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圓角矩形 54"/>
          <p:cNvSpPr/>
          <p:nvPr/>
        </p:nvSpPr>
        <p:spPr>
          <a:xfrm>
            <a:off x="5581650" y="4721931"/>
            <a:ext cx="2057400" cy="6180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5581650" y="484232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SCSIReadCapacity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5581649" y="5475319"/>
            <a:ext cx="3295651" cy="6180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5581650" y="5595711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IOCTL_SCSI_GET_CAPABILITIES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6" name="肘形接點 45"/>
          <p:cNvCxnSpPr>
            <a:stCxn id="37" idx="3"/>
            <a:endCxn id="40" idx="1"/>
          </p:cNvCxnSpPr>
          <p:nvPr/>
        </p:nvCxnSpPr>
        <p:spPr>
          <a:xfrm flipV="1">
            <a:off x="7639050" y="2861795"/>
            <a:ext cx="704850" cy="1099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Discuss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6100"/>
          </a:xfrm>
        </p:spPr>
        <p:txBody>
          <a:bodyPr/>
          <a:lstStyle/>
          <a:p>
            <a:r>
              <a:rPr lang="en-US" altLang="zh-TW" dirty="0" smtClean="0"/>
              <a:t>Error FAT Entry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3314700"/>
            <a:ext cx="5210175" cy="9334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200"/>
            <a:ext cx="5257800" cy="609600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7372350" y="1390650"/>
            <a:ext cx="219075" cy="1905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471487" y="2914590"/>
            <a:ext cx="1154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FAT entry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96000" y="57090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DBR 0x41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65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6780</TotalTime>
  <Words>384</Words>
  <Application>Microsoft Office PowerPoint</Application>
  <PresentationFormat>寬螢幕</PresentationFormat>
  <Paragraphs>87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Wingdings</vt:lpstr>
      <vt:lpstr>Office 佈景主題</vt:lpstr>
      <vt:lpstr>Format Tool</vt:lpstr>
      <vt:lpstr>Outline</vt:lpstr>
      <vt:lpstr>Review</vt:lpstr>
      <vt:lpstr>Layout</vt:lpstr>
      <vt:lpstr>Layout</vt:lpstr>
      <vt:lpstr>Implementation</vt:lpstr>
      <vt:lpstr>Implementation</vt:lpstr>
      <vt:lpstr>Implementation</vt:lpstr>
      <vt:lpstr>Discuss</vt:lpstr>
      <vt:lpstr>Bus Hound</vt:lpstr>
      <vt:lpstr>Bus Hound</vt:lpstr>
      <vt:lpstr>Bus Hound</vt:lpstr>
      <vt:lpstr>Bus Hound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鄭皓澤</dc:creator>
  <cp:lastModifiedBy>鄭皓澤</cp:lastModifiedBy>
  <cp:revision>181</cp:revision>
  <dcterms:created xsi:type="dcterms:W3CDTF">2020-04-14T02:46:51Z</dcterms:created>
  <dcterms:modified xsi:type="dcterms:W3CDTF">2020-04-29T08:58:54Z</dcterms:modified>
</cp:coreProperties>
</file>