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76" r:id="rId4"/>
    <p:sldId id="277" r:id="rId5"/>
    <p:sldId id="278" r:id="rId6"/>
    <p:sldId id="295" r:id="rId7"/>
    <p:sldId id="296" r:id="rId8"/>
    <p:sldId id="297" r:id="rId9"/>
    <p:sldId id="298" r:id="rId10"/>
    <p:sldId id="300" r:id="rId11"/>
    <p:sldId id="301" r:id="rId12"/>
    <p:sldId id="299" r:id="rId13"/>
    <p:sldId id="279" r:id="rId14"/>
    <p:sldId id="280" r:id="rId15"/>
    <p:sldId id="281" r:id="rId16"/>
    <p:sldId id="284" r:id="rId17"/>
    <p:sldId id="283" r:id="rId18"/>
    <p:sldId id="285" r:id="rId19"/>
    <p:sldId id="289" r:id="rId20"/>
    <p:sldId id="290" r:id="rId21"/>
    <p:sldId id="286" r:id="rId22"/>
    <p:sldId id="287" r:id="rId23"/>
    <p:sldId id="288" r:id="rId24"/>
    <p:sldId id="291" r:id="rId25"/>
    <p:sldId id="292" r:id="rId26"/>
    <p:sldId id="294" r:id="rId27"/>
    <p:sldId id="293" r:id="rId28"/>
    <p:sldId id="302" r:id="rId29"/>
    <p:sldId id="303" r:id="rId30"/>
    <p:sldId id="304" r:id="rId31"/>
    <p:sldId id="308" r:id="rId32"/>
    <p:sldId id="305" r:id="rId33"/>
    <p:sldId id="306" r:id="rId34"/>
    <p:sldId id="307" r:id="rId35"/>
    <p:sldId id="309" r:id="rId36"/>
    <p:sldId id="275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2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A8A5-5EAF-4179-8575-422818855F81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E7F39-3AAC-4131-AA4F-8EBC0F155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1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8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2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5800-2459-40C5-B518-788C7256D7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StorTest</a:t>
            </a:r>
            <a:r>
              <a:rPr lang="en-US" altLang="zh-TW" dirty="0" smtClean="0"/>
              <a:t>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Presenter: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Hao-Tse</a:t>
            </a:r>
            <a:r>
              <a:rPr lang="en-US" altLang="zh-TW" dirty="0" smtClean="0"/>
              <a:t> Cheng</a:t>
            </a:r>
            <a:r>
              <a:rPr lang="zh-TW" altLang="en-US" dirty="0" smtClean="0"/>
              <a:t> 鄭皓澤</a:t>
            </a:r>
            <a:endParaRPr lang="en-US" altLang="zh-TW" dirty="0" smtClean="0"/>
          </a:p>
          <a:p>
            <a:r>
              <a:rPr lang="en-US" altLang="zh-TW" dirty="0" smtClean="0"/>
              <a:t>2020/06/02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Sequential_b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Sequential_a</a:t>
            </a:r>
            <a:r>
              <a:rPr lang="en-US" altLang="zh-TW" dirty="0" smtClean="0"/>
              <a:t> w/o read and diff</a:t>
            </a:r>
          </a:p>
          <a:p>
            <a:r>
              <a:rPr lang="en-US" altLang="zh-TW" dirty="0" err="1" smtClean="0"/>
              <a:t>Sequential_c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Sequential_a</a:t>
            </a:r>
            <a:r>
              <a:rPr lang="en-US" altLang="zh-TW" dirty="0" smtClean="0"/>
              <a:t> </a:t>
            </a:r>
            <a:r>
              <a:rPr lang="en-US" altLang="zh-TW" dirty="0"/>
              <a:t>w/o </a:t>
            </a:r>
            <a:r>
              <a:rPr lang="en-US" altLang="zh-TW" dirty="0" smtClean="0"/>
              <a:t>write</a:t>
            </a:r>
          </a:p>
          <a:p>
            <a:r>
              <a:rPr lang="en-US" altLang="zh-TW" dirty="0" err="1" smtClean="0"/>
              <a:t>Reverse_b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Reverse</a:t>
            </a:r>
            <a:r>
              <a:rPr lang="en-US" altLang="zh-TW" dirty="0" err="1" smtClean="0"/>
              <a:t>_a</a:t>
            </a:r>
            <a:r>
              <a:rPr lang="en-US" altLang="zh-TW" dirty="0" smtClean="0"/>
              <a:t> </a:t>
            </a:r>
            <a:r>
              <a:rPr lang="en-US" altLang="zh-TW" dirty="0"/>
              <a:t>w/o read and diff</a:t>
            </a:r>
          </a:p>
          <a:p>
            <a:r>
              <a:rPr lang="en-US" altLang="zh-TW" dirty="0" err="1"/>
              <a:t>Reverse</a:t>
            </a:r>
            <a:r>
              <a:rPr lang="en-US" altLang="zh-TW" dirty="0" err="1" smtClean="0"/>
              <a:t>_c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Reverse</a:t>
            </a:r>
            <a:r>
              <a:rPr lang="en-US" altLang="zh-TW" dirty="0" err="1" smtClean="0"/>
              <a:t>_a</a:t>
            </a:r>
            <a:r>
              <a:rPr lang="en-US" altLang="zh-TW" dirty="0" smtClean="0"/>
              <a:t> </a:t>
            </a:r>
            <a:r>
              <a:rPr lang="en-US" altLang="zh-TW" dirty="0"/>
              <a:t>w/o </a:t>
            </a:r>
            <a:r>
              <a:rPr lang="en-US" altLang="zh-TW" dirty="0" smtClean="0"/>
              <a:t>write</a:t>
            </a:r>
          </a:p>
          <a:p>
            <a:r>
              <a:rPr lang="en-US" altLang="zh-TW" dirty="0" err="1" smtClean="0"/>
              <a:t>Verify_c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Sequential_c</a:t>
            </a:r>
            <a:endParaRPr lang="en-US" altLang="zh-TW" dirty="0" smtClean="0"/>
          </a:p>
          <a:p>
            <a:pPr marL="628650" lvl="1" indent="-352425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Verify_c</a:t>
            </a:r>
            <a:r>
              <a:rPr lang="en-US" altLang="zh-TW" dirty="0" smtClean="0"/>
              <a:t> read </a:t>
            </a:r>
            <a:r>
              <a:rPr lang="en-US" altLang="zh-TW" dirty="0" smtClean="0">
                <a:solidFill>
                  <a:srgbClr val="FF0000"/>
                </a:solidFill>
              </a:rPr>
              <a:t>BYTE[16]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BYTE[17]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cur_loop</a:t>
            </a:r>
            <a:r>
              <a:rPr lang="en-US" altLang="zh-TW" dirty="0" smtClean="0"/>
              <a:t> when comparing.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0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371725" cy="4351338"/>
          </a:xfrm>
        </p:spPr>
        <p:txBody>
          <a:bodyPr/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aryzone</a:t>
            </a:r>
            <a:r>
              <a:rPr lang="en-US" altLang="zh-TW" dirty="0" smtClean="0"/>
              <a:t> pseudo code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38475" y="1690688"/>
            <a:ext cx="9085179" cy="50783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WORD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LBA_loop_map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chemeClr val="bg1"/>
                </a:solidFill>
              </a:rPr>
              <a:t>start_LBA</a:t>
            </a:r>
            <a:r>
              <a:rPr lang="en-US" altLang="zh-TW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err="1">
                <a:solidFill>
                  <a:srgbClr val="FFFF00"/>
                </a:solidFill>
              </a:rPr>
              <a:t>sequential_b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 err="1">
                <a:solidFill>
                  <a:srgbClr val="FFFF00"/>
                </a:solidFill>
              </a:rPr>
              <a:t>sequential_c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 = 1; </a:t>
            </a:r>
            <a:r>
              <a:rPr lang="en-US" altLang="zh-TW" dirty="0" err="1">
                <a:solidFill>
                  <a:srgbClr val="00B0F0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 &lt; </a:t>
            </a:r>
            <a:r>
              <a:rPr lang="en-US" altLang="zh-TW" dirty="0" err="1">
                <a:solidFill>
                  <a:schemeClr val="bg1"/>
                </a:solidFill>
              </a:rPr>
              <a:t>loop_num</a:t>
            </a:r>
            <a:r>
              <a:rPr lang="en-US" altLang="zh-TW" dirty="0">
                <a:solidFill>
                  <a:schemeClr val="bg1"/>
                </a:solidFill>
              </a:rPr>
              <a:t>; </a:t>
            </a:r>
            <a:r>
              <a:rPr lang="en-US" altLang="zh-TW" dirty="0" err="1">
                <a:solidFill>
                  <a:srgbClr val="00B0F0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++){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= 0;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rgbClr val="00B050"/>
                </a:solidFill>
              </a:rPr>
              <a:t>vector</a:t>
            </a:r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en-US" altLang="zh-TW" dirty="0">
                <a:solidFill>
                  <a:srgbClr val="00B050"/>
                </a:solidFill>
              </a:rPr>
              <a:t>DWORD</a:t>
            </a:r>
            <a:r>
              <a:rPr lang="en-US" altLang="zh-TW" dirty="0">
                <a:solidFill>
                  <a:schemeClr val="bg1"/>
                </a:solidFill>
              </a:rPr>
              <a:t>&gt; </a:t>
            </a:r>
            <a:r>
              <a:rPr lang="en-US" altLang="zh-TW" dirty="0" err="1">
                <a:solidFill>
                  <a:srgbClr val="00B0F0"/>
                </a:solidFill>
              </a:rPr>
              <a:t>write_LBA_record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write_len_record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&lt; </a:t>
            </a:r>
            <a:r>
              <a:rPr lang="en-US" altLang="zh-TW" dirty="0" err="1">
                <a:solidFill>
                  <a:schemeClr val="bg1"/>
                </a:solidFill>
              </a:rPr>
              <a:t>test_len_pro_loop</a:t>
            </a:r>
            <a:r>
              <a:rPr lang="en-US" altLang="zh-TW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00B0F0"/>
                </a:solidFill>
              </a:rPr>
              <a:t>begin_LBA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rgbClr val="00B0F0"/>
                </a:solidFill>
              </a:rPr>
              <a:t>ran_begin_LBA_gen</a:t>
            </a:r>
            <a:r>
              <a:rPr lang="en-US" altLang="zh-TW" dirty="0">
                <a:solidFill>
                  <a:schemeClr val="bg1"/>
                </a:solidFill>
              </a:rPr>
              <a:t>(),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rgbClr val="00B0F0"/>
                </a:solidFill>
              </a:rPr>
              <a:t>ran_wr_sec_gen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(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&lt; (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)) ?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: (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>
                <a:solidFill>
                  <a:srgbClr val="FFFF00"/>
                </a:solidFill>
              </a:rPr>
              <a:t>write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00B0F0"/>
                </a:solidFill>
              </a:rPr>
              <a:t>write_LBA_record</a:t>
            </a:r>
            <a:r>
              <a:rPr lang="en-US" altLang="zh-TW" dirty="0" err="1">
                <a:solidFill>
                  <a:schemeClr val="bg1"/>
                </a:solidFill>
              </a:rPr>
              <a:t>.</a:t>
            </a:r>
            <a:r>
              <a:rPr lang="en-US" altLang="zh-TW" dirty="0" err="1">
                <a:solidFill>
                  <a:srgbClr val="FFFF00"/>
                </a:solidFill>
              </a:rPr>
              <a:t>psuh_back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begin_LBA</a:t>
            </a:r>
            <a:r>
              <a:rPr lang="en-US" altLang="zh-TW" dirty="0">
                <a:solidFill>
                  <a:schemeClr val="bg1"/>
                </a:solidFill>
              </a:rPr>
              <a:t>), </a:t>
            </a:r>
            <a:r>
              <a:rPr lang="en-US" altLang="zh-TW" dirty="0" err="1">
                <a:solidFill>
                  <a:srgbClr val="00B0F0"/>
                </a:solidFill>
              </a:rPr>
              <a:t>write_len_record</a:t>
            </a:r>
            <a:r>
              <a:rPr lang="en-US" altLang="zh-TW" dirty="0" err="1">
                <a:solidFill>
                  <a:schemeClr val="bg1"/>
                </a:solidFill>
              </a:rPr>
              <a:t>.</a:t>
            </a:r>
            <a:r>
              <a:rPr lang="en-US" altLang="zh-TW" dirty="0" err="1">
                <a:solidFill>
                  <a:srgbClr val="FFFF00"/>
                </a:solidFill>
              </a:rPr>
              <a:t>push_back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FFFF00"/>
                </a:solidFill>
              </a:rPr>
              <a:t>read_and_compare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+=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smtClean="0">
                <a:solidFill>
                  <a:schemeClr val="bg1"/>
                </a:solidFill>
              </a:rPr>
              <a:t>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….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371725" cy="4351338"/>
          </a:xfrm>
        </p:spPr>
        <p:txBody>
          <a:bodyPr/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aryzone</a:t>
            </a:r>
            <a:r>
              <a:rPr lang="en-US" altLang="zh-TW" dirty="0" smtClean="0"/>
              <a:t> pseudo code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38474" y="1690688"/>
            <a:ext cx="90864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….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reach 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TestLengthPerLoop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foreach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write_LBA_record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write_len_record</a:t>
            </a:r>
            <a:r>
              <a:rPr lang="en-US" altLang="zh-TW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FFFF00"/>
                </a:solidFill>
              </a:rPr>
              <a:t>read_and_compare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}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reach 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TestLoopPerVerifyAll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 % </a:t>
            </a:r>
            <a:r>
              <a:rPr lang="en-US" altLang="zh-TW" dirty="0" err="1">
                <a:solidFill>
                  <a:schemeClr val="bg1"/>
                </a:solidFill>
              </a:rPr>
              <a:t>test_loop_per_verify_all</a:t>
            </a:r>
            <a:r>
              <a:rPr lang="en-US" altLang="zh-TW" dirty="0">
                <a:solidFill>
                  <a:schemeClr val="bg1"/>
                </a:solidFill>
              </a:rPr>
              <a:t> == 0){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    </a:t>
            </a:r>
            <a:r>
              <a:rPr lang="en-US" altLang="zh-TW" dirty="0" err="1">
                <a:solidFill>
                  <a:srgbClr val="FFFF00"/>
                </a:solidFill>
              </a:rPr>
              <a:t>verify_all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}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57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Setup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70209"/>
              </p:ext>
            </p:extLst>
          </p:nvPr>
        </p:nvGraphicFramePr>
        <p:xfrm>
          <a:off x="1155700" y="2367491"/>
          <a:ext cx="356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25">
                  <a:extLst>
                    <a:ext uri="{9D8B030D-6E8A-4147-A177-3AD203B41FA5}">
                      <a16:colId xmlns:a16="http://schemas.microsoft.com/office/drawing/2014/main" val="3821821419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1720371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LBA</a:t>
                      </a:r>
                      <a:r>
                        <a:rPr lang="en-US" altLang="zh-TW" baseline="0" dirty="0" smtClean="0"/>
                        <a:t> range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~ 1000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W/R</a:t>
                      </a:r>
                      <a:r>
                        <a:rPr lang="en-US" altLang="zh-TW" baseline="0" dirty="0" smtClean="0"/>
                        <a:t> sectors range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~ 1024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4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Loop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9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Sequential </a:t>
            </a:r>
            <a:r>
              <a:rPr lang="en-US" altLang="zh-TW" dirty="0" err="1" smtClean="0"/>
              <a:t>a+c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5" y="2496343"/>
            <a:ext cx="10611029" cy="22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Sequential 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5" y="2443162"/>
            <a:ext cx="10659830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Reverse </a:t>
            </a:r>
            <a:r>
              <a:rPr lang="en-US" altLang="zh-TW" dirty="0" err="1" smtClean="0"/>
              <a:t>a+c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05" y="2433637"/>
            <a:ext cx="10541589" cy="2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Reverse 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7" y="2467769"/>
            <a:ext cx="11010305" cy="23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7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Testmode</a:t>
            </a:r>
            <a:r>
              <a:rPr lang="en-US" altLang="zh-TW" dirty="0"/>
              <a:t> - Sequential </a:t>
            </a:r>
            <a:r>
              <a:rPr lang="en-US" altLang="zh-TW" dirty="0" err="1"/>
              <a:t>a+c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6" y="2490786"/>
            <a:ext cx="10929467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Testmode</a:t>
            </a:r>
            <a:r>
              <a:rPr lang="en-US" altLang="zh-TW" dirty="0"/>
              <a:t> - Reverse </a:t>
            </a:r>
            <a:r>
              <a:rPr lang="en-US" altLang="zh-TW" dirty="0" err="1"/>
              <a:t>a+c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9" y="2519362"/>
            <a:ext cx="11384701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</a:t>
            </a:r>
          </a:p>
          <a:p>
            <a:r>
              <a:rPr lang="en-US" altLang="zh-TW" dirty="0" smtClean="0"/>
              <a:t>Log Example</a:t>
            </a:r>
          </a:p>
          <a:p>
            <a:r>
              <a:rPr lang="en-US" altLang="zh-TW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54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Testmode</a:t>
            </a:r>
            <a:r>
              <a:rPr lang="en-US" altLang="zh-TW" dirty="0"/>
              <a:t> - Sequential </a:t>
            </a:r>
            <a:r>
              <a:rPr lang="en-US" altLang="zh-TW" dirty="0" err="1"/>
              <a:t>b+c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2462212"/>
            <a:ext cx="11430004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</a:t>
            </a:r>
            <a:r>
              <a:rPr lang="en-US" altLang="zh-TW" dirty="0" err="1" smtClean="0"/>
              <a:t>newrite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6" y="2576512"/>
            <a:ext cx="9753287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4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Verify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628900"/>
            <a:ext cx="10236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Varyzone</a:t>
            </a:r>
            <a:endParaRPr lang="en-US" altLang="zh-TW" dirty="0"/>
          </a:p>
          <a:p>
            <a:pPr lvl="1"/>
            <a:r>
              <a:rPr lang="en-US" altLang="zh-TW" dirty="0" err="1" smtClean="0"/>
              <a:t>TestLengthPerLoop</a:t>
            </a:r>
            <a:r>
              <a:rPr lang="en-US" altLang="zh-TW" dirty="0" smtClean="0"/>
              <a:t> = 3000</a:t>
            </a:r>
          </a:p>
          <a:p>
            <a:pPr lvl="1"/>
            <a:r>
              <a:rPr lang="en-US" altLang="zh-TW" dirty="0" err="1" smtClean="0"/>
              <a:t>TestLoopPerVerifyAll</a:t>
            </a:r>
            <a:r>
              <a:rPr lang="en-US" altLang="zh-TW" dirty="0" smtClean="0"/>
              <a:t> = 2</a:t>
            </a:r>
          </a:p>
          <a:p>
            <a:r>
              <a:rPr lang="en-US" altLang="zh-TW" dirty="0" err="1"/>
              <a:t>Varyzone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Sequention</a:t>
            </a:r>
            <a:r>
              <a:rPr lang="en-US" altLang="zh-TW" dirty="0" smtClean="0"/>
              <a:t> </a:t>
            </a:r>
            <a:r>
              <a:rPr lang="en-US" altLang="zh-TW" dirty="0" err="1"/>
              <a:t>b+c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2" y="3771900"/>
            <a:ext cx="10264775" cy="6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Varyzone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423988"/>
            <a:ext cx="7234237" cy="5167312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2171699" y="4838700"/>
            <a:ext cx="9744075" cy="0"/>
          </a:xfrm>
          <a:prstGeom prst="line">
            <a:avLst/>
          </a:prstGeom>
          <a:ln w="19050">
            <a:solidFill>
              <a:srgbClr val="FFC000"/>
            </a:solidFill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8296275" y="1378744"/>
            <a:ext cx="485775" cy="484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1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Varyzone</a:t>
            </a:r>
            <a:r>
              <a:rPr lang="en-US" altLang="zh-TW" dirty="0"/>
              <a:t> - </a:t>
            </a:r>
            <a:r>
              <a:rPr lang="en-US" altLang="zh-TW" dirty="0" err="1"/>
              <a:t>VerifyAll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34" y="95249"/>
            <a:ext cx="6557566" cy="663892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447925" y="4181475"/>
            <a:ext cx="9744075" cy="0"/>
          </a:xfrm>
          <a:prstGeom prst="line">
            <a:avLst/>
          </a:prstGeom>
          <a:ln w="19050">
            <a:solidFill>
              <a:srgbClr val="FFC000"/>
            </a:solidFill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47925" y="6534150"/>
            <a:ext cx="9744075" cy="0"/>
          </a:xfrm>
          <a:prstGeom prst="line">
            <a:avLst/>
          </a:prstGeom>
          <a:ln w="19050">
            <a:solidFill>
              <a:srgbClr val="FFC000"/>
            </a:solidFill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448175" y="6505575"/>
            <a:ext cx="6705600" cy="242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16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Error log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28" y="2462212"/>
            <a:ext cx="9644944" cy="7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Error log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8" y="365125"/>
            <a:ext cx="8205671" cy="606184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524751" y="883444"/>
            <a:ext cx="247650" cy="230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263316" y="883443"/>
            <a:ext cx="247650" cy="230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7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115.5G USB</a:t>
            </a:r>
          </a:p>
          <a:p>
            <a:pPr marL="714375" lvl="1" indent="-4000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Testmode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LBA</a:t>
            </a:r>
            <a:r>
              <a:rPr lang="en-US" altLang="zh-TW" dirty="0" smtClean="0"/>
              <a:t>: 0~242221056, </a:t>
            </a:r>
            <a:r>
              <a:rPr lang="en-US" altLang="zh-TW" i="1" dirty="0" smtClean="0"/>
              <a:t>W/R sector</a:t>
            </a:r>
            <a:r>
              <a:rPr lang="en-US" altLang="zh-TW" dirty="0" smtClean="0"/>
              <a:t>: </a:t>
            </a:r>
            <a:r>
              <a:rPr lang="en-US" altLang="zh-TW" dirty="0"/>
              <a:t>1~1024, </a:t>
            </a:r>
            <a:r>
              <a:rPr lang="en-US" altLang="zh-TW" i="1" dirty="0"/>
              <a:t>Loop </a:t>
            </a:r>
            <a:r>
              <a:rPr lang="en-US" altLang="zh-TW" i="1" dirty="0" smtClean="0"/>
              <a:t>unlimited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跑整個周末，完成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，沒有出現 </a:t>
            </a:r>
            <a:r>
              <a:rPr lang="en-US" altLang="zh-TW" dirty="0" smtClean="0"/>
              <a:t>error pattern</a:t>
            </a:r>
          </a:p>
          <a:p>
            <a:pPr marL="714375" lvl="1" indent="-4000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Varyzone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LBA</a:t>
            </a:r>
            <a:r>
              <a:rPr lang="en-US" altLang="zh-TW" dirty="0" smtClean="0"/>
              <a:t>: </a:t>
            </a:r>
            <a:r>
              <a:rPr lang="en-US" altLang="zh-TW" dirty="0"/>
              <a:t>0~242221056, </a:t>
            </a:r>
            <a:r>
              <a:rPr lang="en-US" altLang="zh-TW" i="1" dirty="0"/>
              <a:t>W/R </a:t>
            </a:r>
            <a:r>
              <a:rPr lang="en-US" altLang="zh-TW" i="1" dirty="0" smtClean="0"/>
              <a:t>sector</a:t>
            </a:r>
            <a:r>
              <a:rPr lang="en-US" altLang="zh-TW" dirty="0" smtClean="0"/>
              <a:t>: </a:t>
            </a:r>
            <a:r>
              <a:rPr lang="en-US" altLang="zh-TW" dirty="0"/>
              <a:t>1~1024, </a:t>
            </a:r>
            <a:r>
              <a:rPr lang="en-US" altLang="zh-TW" i="1" dirty="0"/>
              <a:t>Loop </a:t>
            </a:r>
            <a:r>
              <a:rPr lang="en-US" altLang="zh-TW" i="1" dirty="0" smtClean="0"/>
              <a:t>unlimited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TestLengthPerLoop</a:t>
            </a:r>
            <a:r>
              <a:rPr lang="en-US" altLang="zh-TW" dirty="0" smtClean="0"/>
              <a:t>: Block size(96MB) * 2 = 393216</a:t>
            </a:r>
            <a:r>
              <a:rPr lang="zh-TW" altLang="en-US" dirty="0"/>
              <a:t> </a:t>
            </a:r>
            <a:r>
              <a:rPr lang="en-US" altLang="zh-TW" dirty="0" smtClean="0"/>
              <a:t>LBA, </a:t>
            </a:r>
            <a:r>
              <a:rPr lang="en-US" altLang="zh-TW" i="1" dirty="0" err="1"/>
              <a:t>TestLoopPerVerifyAll</a:t>
            </a:r>
            <a:r>
              <a:rPr lang="en-US" altLang="zh-TW" dirty="0"/>
              <a:t>: </a:t>
            </a:r>
            <a:r>
              <a:rPr lang="en-US" altLang="zh-TW" dirty="0" smtClean="0"/>
              <a:t>5)</a:t>
            </a:r>
            <a:br>
              <a:rPr lang="en-US" altLang="zh-TW" dirty="0" smtClean="0"/>
            </a:br>
            <a:r>
              <a:rPr lang="zh-TW" altLang="en-US" dirty="0" smtClean="0"/>
              <a:t>跑一個晚上，在第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verify all </a:t>
            </a:r>
            <a:r>
              <a:rPr lang="zh-TW" altLang="en-US" dirty="0" smtClean="0"/>
              <a:t>出現 </a:t>
            </a:r>
            <a:r>
              <a:rPr lang="en-US" altLang="zh-TW" dirty="0" smtClean="0"/>
              <a:t>error 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64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38362" y="1690688"/>
            <a:ext cx="971527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Varyzone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verifyall</a:t>
            </a:r>
            <a:r>
              <a:rPr lang="en-US" altLang="zh-TW" dirty="0">
                <a:solidFill>
                  <a:schemeClr val="bg1"/>
                </a:solidFill>
              </a:rPr>
              <a:t> Loop: </a:t>
            </a:r>
            <a:r>
              <a:rPr lang="en-US" altLang="zh-TW" dirty="0">
                <a:solidFill>
                  <a:srgbClr val="00B050"/>
                </a:solidFill>
              </a:rPr>
              <a:t>15</a:t>
            </a:r>
            <a:r>
              <a:rPr lang="en-US" altLang="zh-TW" dirty="0">
                <a:solidFill>
                  <a:schemeClr val="bg1"/>
                </a:solidFill>
              </a:rPr>
              <a:t>, LBA: </a:t>
            </a:r>
            <a:r>
              <a:rPr lang="en-US" altLang="zh-TW" dirty="0">
                <a:solidFill>
                  <a:srgbClr val="00B050"/>
                </a:solidFill>
              </a:rPr>
              <a:t>75219968</a:t>
            </a:r>
            <a:r>
              <a:rPr lang="en-US" altLang="zh-TW" dirty="0">
                <a:solidFill>
                  <a:schemeClr val="bg1"/>
                </a:solidFill>
              </a:rPr>
              <a:t>, Size: </a:t>
            </a:r>
            <a:r>
              <a:rPr lang="en-US" altLang="zh-TW" dirty="0">
                <a:solidFill>
                  <a:srgbClr val="00B050"/>
                </a:solidFill>
              </a:rPr>
              <a:t>1024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Error LBA count: 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en-US" altLang="zh-TW" dirty="0">
                <a:solidFill>
                  <a:schemeClr val="bg1"/>
                </a:solidFill>
              </a:rPr>
              <a:t>, Error Byte count: </a:t>
            </a:r>
            <a:r>
              <a:rPr lang="en-US" altLang="zh-TW" dirty="0">
                <a:solidFill>
                  <a:srgbClr val="00B050"/>
                </a:solidFill>
              </a:rPr>
              <a:t>59</a:t>
            </a:r>
            <a:r>
              <a:rPr lang="en-US" altLang="zh-TW" dirty="0">
                <a:solidFill>
                  <a:schemeClr val="bg1"/>
                </a:solidFill>
              </a:rPr>
              <a:t>, Error bits count: </a:t>
            </a:r>
            <a:r>
              <a:rPr lang="en-US" altLang="zh-TW" dirty="0">
                <a:solidFill>
                  <a:srgbClr val="00B050"/>
                </a:solidFill>
              </a:rPr>
              <a:t>62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434546"/>
            <a:ext cx="5524499" cy="43589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8" y="2435452"/>
            <a:ext cx="5472112" cy="4352213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800350" y="5229226"/>
            <a:ext cx="161925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91161" y="5229226"/>
            <a:ext cx="161925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066911" y="6505575"/>
            <a:ext cx="161925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743436" y="6505575"/>
            <a:ext cx="161925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7696311" y="3300414"/>
            <a:ext cx="161925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377598" y="3300414"/>
            <a:ext cx="161925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35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 - Layout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1924844"/>
            <a:ext cx="9344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7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Error </a:t>
            </a:r>
            <a:r>
              <a:rPr lang="zh-TW" altLang="en-US" sz="2400" dirty="0" smtClean="0"/>
              <a:t>出現在</a:t>
            </a:r>
            <a:r>
              <a:rPr lang="zh-TW" altLang="en-US" sz="2400" dirty="0" smtClean="0">
                <a:solidFill>
                  <a:srgbClr val="FF0000"/>
                </a:solidFill>
              </a:rPr>
              <a:t>連續兩個 </a:t>
            </a:r>
            <a:r>
              <a:rPr lang="en-US" altLang="zh-TW" sz="2400" dirty="0" smtClean="0">
                <a:solidFill>
                  <a:srgbClr val="FF0000"/>
                </a:solidFill>
              </a:rPr>
              <a:t>LBA</a:t>
            </a:r>
            <a:r>
              <a:rPr lang="zh-TW" altLang="en-US" sz="2400" dirty="0" smtClean="0"/>
              <a:t>，同一條 </a:t>
            </a:r>
            <a:r>
              <a:rPr lang="en-US" altLang="zh-TW" sz="2400" dirty="0" smtClean="0"/>
              <a:t>command </a:t>
            </a:r>
            <a:r>
              <a:rPr lang="zh-TW" altLang="en-US" sz="2400" dirty="0" smtClean="0"/>
              <a:t>前面跟後面的 </a:t>
            </a:r>
            <a:r>
              <a:rPr lang="en-US" altLang="zh-TW" sz="2400" dirty="0" smtClean="0"/>
              <a:t>LBA </a:t>
            </a:r>
            <a:r>
              <a:rPr lang="zh-TW" altLang="en-US" sz="2400" dirty="0" smtClean="0"/>
              <a:t>都正常</a:t>
            </a:r>
            <a:endParaRPr lang="en-US" altLang="zh-TW" sz="2400" dirty="0" smtClean="0"/>
          </a:p>
          <a:p>
            <a:r>
              <a:rPr lang="zh-TW" altLang="en-US" sz="2400" dirty="0" smtClean="0"/>
              <a:t>大多一個 </a:t>
            </a:r>
            <a:r>
              <a:rPr lang="en-US" altLang="zh-TW" sz="2400" dirty="0" smtClean="0"/>
              <a:t>Byte </a:t>
            </a:r>
            <a:r>
              <a:rPr lang="zh-TW" altLang="en-US" sz="2400" dirty="0" smtClean="0"/>
              <a:t>錯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Bit</a:t>
            </a:r>
          </a:p>
          <a:p>
            <a:r>
              <a:rPr lang="zh-TW" altLang="en-US" sz="2400" dirty="0" smtClean="0"/>
              <a:t>錯的區域沒有固定，有兩個 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 在 </a:t>
            </a:r>
            <a:r>
              <a:rPr lang="en-US" altLang="zh-TW" sz="2400" dirty="0"/>
              <a:t>Byte[496] ~ Byte[503] LCA </a:t>
            </a:r>
            <a:r>
              <a:rPr lang="en-US" altLang="zh-TW" sz="2400" dirty="0" smtClean="0"/>
              <a:t>number</a:t>
            </a:r>
            <a:r>
              <a:rPr lang="zh-TW" altLang="en-US" sz="2400" dirty="0" smtClean="0"/>
              <a:t>，其餘都在 </a:t>
            </a:r>
            <a:r>
              <a:rPr lang="en-US" altLang="zh-TW" sz="2400" dirty="0"/>
              <a:t>Byte[19] ~ Byte[495</a:t>
            </a:r>
            <a:r>
              <a:rPr lang="en-US" altLang="zh-TW" sz="2400" dirty="0" smtClean="0"/>
              <a:t>]</a:t>
            </a:r>
          </a:p>
          <a:p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ECC </a:t>
            </a:r>
            <a:r>
              <a:rPr lang="zh-TW" altLang="en-US" sz="2400" dirty="0" smtClean="0"/>
              <a:t>一次處理 </a:t>
            </a:r>
            <a:r>
              <a:rPr lang="en-US" altLang="zh-TW" sz="2400" dirty="0" smtClean="0"/>
              <a:t>1KB (2</a:t>
            </a:r>
            <a:r>
              <a:rPr lang="zh-TW" altLang="en-US" sz="2400" dirty="0" smtClean="0"/>
              <a:t>個 </a:t>
            </a:r>
            <a:r>
              <a:rPr lang="en-US" altLang="zh-TW" sz="2400" dirty="0" smtClean="0"/>
              <a:t>LBA)</a:t>
            </a:r>
            <a:r>
              <a:rPr lang="zh-TW" altLang="en-US" sz="2400" dirty="0" smtClean="0"/>
              <a:t>，因此有錯的話一次都出現連續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 </a:t>
            </a:r>
            <a:r>
              <a:rPr lang="en-US" altLang="zh-TW" sz="2400" dirty="0" smtClean="0"/>
              <a:t>LBA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一般 </a:t>
            </a:r>
            <a:r>
              <a:rPr lang="en-US" altLang="zh-TW" sz="2400" dirty="0" smtClean="0"/>
              <a:t>ECC </a:t>
            </a:r>
            <a:r>
              <a:rPr lang="zh-TW" altLang="en-US" sz="2400" dirty="0" smtClean="0"/>
              <a:t>處理上限為 </a:t>
            </a:r>
            <a:r>
              <a:rPr lang="en-US" altLang="zh-TW" sz="2400" dirty="0" smtClean="0"/>
              <a:t>64bits </a:t>
            </a:r>
            <a:r>
              <a:rPr lang="zh-TW" altLang="en-US" sz="2400" dirty="0" smtClean="0"/>
              <a:t>，但這邊可能只開了 </a:t>
            </a:r>
            <a:r>
              <a:rPr lang="en-US" altLang="zh-TW" sz="2400" dirty="0" smtClean="0"/>
              <a:t>60bits</a:t>
            </a:r>
            <a:r>
              <a:rPr lang="zh-TW" altLang="en-US" sz="2400" dirty="0" smtClean="0"/>
              <a:t>，因此錯了 </a:t>
            </a:r>
            <a:r>
              <a:rPr lang="en-US" altLang="zh-TW" sz="2400" dirty="0" smtClean="0"/>
              <a:t>62bits</a:t>
            </a:r>
            <a:r>
              <a:rPr lang="zh-TW" altLang="en-US" sz="2400" dirty="0" smtClean="0"/>
              <a:t> 無法救回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747909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又重新跑了一次 </a:t>
            </a:r>
            <a:r>
              <a:rPr lang="en-US" altLang="zh-TW" dirty="0" err="1" smtClean="0"/>
              <a:t>varyzone</a:t>
            </a:r>
            <a:r>
              <a:rPr lang="zh-TW" altLang="en-US" dirty="0" smtClean="0"/>
              <a:t>，結果第</a:t>
            </a:r>
            <a:r>
              <a:rPr lang="en-US" altLang="zh-TW" dirty="0" smtClean="0"/>
              <a:t>25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loop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verify all </a:t>
            </a:r>
            <a:r>
              <a:rPr lang="zh-TW" altLang="en-US" dirty="0" smtClean="0"/>
              <a:t>在第 </a:t>
            </a:r>
            <a:r>
              <a:rPr lang="en-US" altLang="zh-TW" dirty="0" smtClean="0"/>
              <a:t>43620257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LBA </a:t>
            </a:r>
            <a:r>
              <a:rPr lang="zh-TW" altLang="en-US" dirty="0" smtClean="0"/>
              <a:t>後都讀到 </a:t>
            </a:r>
            <a:r>
              <a:rPr lang="en-US" altLang="zh-TW" dirty="0" smtClean="0"/>
              <a:t>CD</a:t>
            </a:r>
            <a:r>
              <a:rPr lang="zh-TW" altLang="en-US" dirty="0" smtClean="0"/>
              <a:t>，且該筆 </a:t>
            </a:r>
            <a:r>
              <a:rPr lang="en-US" altLang="zh-TW" dirty="0" smtClean="0"/>
              <a:t>read </a:t>
            </a:r>
            <a:r>
              <a:rPr lang="zh-TW" altLang="en-US" dirty="0" smtClean="0"/>
              <a:t>非常慢</a:t>
            </a:r>
            <a:endParaRPr lang="en-US" altLang="zh-TW" dirty="0" smtClean="0"/>
          </a:p>
          <a:p>
            <a:r>
              <a:rPr lang="zh-TW" altLang="en-US" dirty="0" smtClean="0"/>
              <a:t>重新 </a:t>
            </a:r>
            <a:r>
              <a:rPr lang="en-US" altLang="zh-TW" dirty="0" smtClean="0"/>
              <a:t>verify </a:t>
            </a:r>
            <a:r>
              <a:rPr lang="zh-TW" altLang="en-US" dirty="0" smtClean="0"/>
              <a:t>同一個區塊，</a:t>
            </a:r>
            <a:r>
              <a:rPr lang="en-US" altLang="zh-TW" dirty="0" smtClean="0"/>
              <a:t>LBA</a:t>
            </a:r>
            <a:r>
              <a:rPr lang="zh-TW" altLang="en-US" dirty="0" smtClean="0"/>
              <a:t> </a:t>
            </a:r>
            <a:r>
              <a:rPr lang="en-US" altLang="zh-TW" dirty="0" smtClean="0"/>
              <a:t>43620256</a:t>
            </a:r>
            <a:r>
              <a:rPr lang="zh-TW" altLang="en-US" dirty="0" smtClean="0"/>
              <a:t> 出現連續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LBA </a:t>
            </a:r>
            <a:r>
              <a:rPr lang="zh-TW" altLang="en-US" dirty="0" smtClean="0"/>
              <a:t>共有 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error bits</a:t>
            </a:r>
            <a:r>
              <a:rPr lang="zh-TW" altLang="en-US" dirty="0" smtClean="0"/>
              <a:t>，與前述情況相同</a:t>
            </a:r>
            <a:endParaRPr lang="en-US" altLang="zh-TW" dirty="0" smtClean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u="sng" dirty="0" smtClean="0">
                <a:solidFill>
                  <a:srgbClr val="FF0000"/>
                </a:solidFill>
              </a:rPr>
              <a:t>尚未解出為何會讀到 </a:t>
            </a:r>
            <a:r>
              <a:rPr lang="en-US" altLang="zh-TW" u="sng" dirty="0" smtClean="0">
                <a:solidFill>
                  <a:srgbClr val="FF0000"/>
                </a:solidFill>
              </a:rPr>
              <a:t>CD</a:t>
            </a:r>
            <a:r>
              <a:rPr lang="zh-TW" altLang="en-US" u="sng" dirty="0" smtClean="0">
                <a:solidFill>
                  <a:srgbClr val="FF0000"/>
                </a:solidFill>
              </a:rPr>
              <a:t>，</a:t>
            </a:r>
            <a:r>
              <a:rPr lang="en-US" altLang="zh-TW" u="sng" dirty="0" smtClean="0">
                <a:solidFill>
                  <a:srgbClr val="FF0000"/>
                </a:solidFill>
              </a:rPr>
              <a:t>LBA</a:t>
            </a:r>
            <a:r>
              <a:rPr lang="zh-TW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43620256</a:t>
            </a:r>
            <a:r>
              <a:rPr lang="zh-TW" altLang="en-US" u="sng" dirty="0" smtClean="0">
                <a:solidFill>
                  <a:srgbClr val="FF0000"/>
                </a:solidFill>
              </a:rPr>
              <a:t> 也不是 </a:t>
            </a:r>
            <a:r>
              <a:rPr lang="en-US" altLang="zh-TW" u="sng" dirty="0" smtClean="0">
                <a:solidFill>
                  <a:srgbClr val="FF0000"/>
                </a:solidFill>
              </a:rPr>
              <a:t>block </a:t>
            </a:r>
            <a:r>
              <a:rPr lang="zh-TW" altLang="en-US" u="sng" dirty="0" smtClean="0">
                <a:solidFill>
                  <a:srgbClr val="FF0000"/>
                </a:solidFill>
              </a:rPr>
              <a:t>的起始位置，反而是 </a:t>
            </a:r>
            <a:r>
              <a:rPr lang="en-US" altLang="zh-TW" u="sng" dirty="0" smtClean="0">
                <a:solidFill>
                  <a:srgbClr val="FF0000"/>
                </a:solidFill>
              </a:rPr>
              <a:t>block </a:t>
            </a:r>
            <a:r>
              <a:rPr lang="zh-TW" altLang="en-US" u="sng" dirty="0" smtClean="0">
                <a:solidFill>
                  <a:srgbClr val="FF0000"/>
                </a:solidFill>
              </a:rPr>
              <a:t>的最後一個 </a:t>
            </a:r>
            <a:r>
              <a:rPr lang="en-US" altLang="zh-TW" u="sng" dirty="0" smtClean="0">
                <a:solidFill>
                  <a:srgbClr val="FF0000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05914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7.2G USB</a:t>
            </a:r>
          </a:p>
          <a:p>
            <a:pPr marL="714375" lvl="1" indent="-4000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Testmode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LBA</a:t>
            </a:r>
            <a:r>
              <a:rPr lang="en-US" altLang="zh-TW" dirty="0" smtClean="0"/>
              <a:t>: 0~15130624, </a:t>
            </a:r>
            <a:r>
              <a:rPr lang="en-US" altLang="zh-TW" i="1" dirty="0" smtClean="0"/>
              <a:t>W/R sector</a:t>
            </a:r>
            <a:r>
              <a:rPr lang="en-US" altLang="zh-TW" dirty="0" smtClean="0"/>
              <a:t>: </a:t>
            </a:r>
            <a:r>
              <a:rPr lang="en-US" altLang="zh-TW" dirty="0"/>
              <a:t>1~1024, </a:t>
            </a:r>
            <a:r>
              <a:rPr lang="en-US" altLang="zh-TW" i="1" dirty="0"/>
              <a:t>Loop </a:t>
            </a:r>
            <a:r>
              <a:rPr lang="en-US" altLang="zh-TW" i="1" dirty="0" smtClean="0"/>
              <a:t>unlimited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跑一個晚上，在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 </a:t>
            </a:r>
            <a:r>
              <a:rPr lang="en-US" altLang="zh-TW" dirty="0"/>
              <a:t>loop</a:t>
            </a:r>
            <a:r>
              <a:rPr lang="zh-TW" altLang="en-US" dirty="0"/>
              <a:t> 的 </a:t>
            </a:r>
            <a:r>
              <a:rPr lang="en-US" altLang="zh-TW" dirty="0" smtClean="0"/>
              <a:t>Reverse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</a:t>
            </a:r>
            <a:r>
              <a:rPr lang="zh-TW" altLang="en-US" dirty="0" smtClean="0"/>
              <a:t>出現 </a:t>
            </a:r>
            <a:r>
              <a:rPr lang="en-US" altLang="zh-TW" dirty="0"/>
              <a:t>error pattern </a:t>
            </a:r>
            <a:endParaRPr lang="en-US" altLang="zh-TW" dirty="0" smtClean="0"/>
          </a:p>
          <a:p>
            <a:pPr marL="714375" lvl="1" indent="-4000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314325" lvl="1" indent="0">
              <a:buNone/>
            </a:pPr>
            <a:endParaRPr lang="en-US" altLang="zh-TW" dirty="0" smtClean="0"/>
          </a:p>
          <a:p>
            <a:pPr marL="714375" lvl="1" indent="-4000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Varyzone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LBA</a:t>
            </a:r>
            <a:r>
              <a:rPr lang="en-US" altLang="zh-TW" dirty="0" smtClean="0"/>
              <a:t>: 0~3782655, </a:t>
            </a:r>
            <a:r>
              <a:rPr lang="en-US" altLang="zh-TW" i="1" dirty="0"/>
              <a:t>W/R </a:t>
            </a:r>
            <a:r>
              <a:rPr lang="en-US" altLang="zh-TW" i="1" dirty="0" smtClean="0"/>
              <a:t>sector</a:t>
            </a:r>
            <a:r>
              <a:rPr lang="en-US" altLang="zh-TW" dirty="0" smtClean="0"/>
              <a:t>: </a:t>
            </a:r>
            <a:r>
              <a:rPr lang="en-US" altLang="zh-TW" dirty="0"/>
              <a:t>1~1024, </a:t>
            </a:r>
            <a:r>
              <a:rPr lang="en-US" altLang="zh-TW" i="1" dirty="0" smtClean="0"/>
              <a:t>Loop: </a:t>
            </a:r>
            <a:r>
              <a:rPr lang="en-US" altLang="zh-TW" dirty="0" smtClean="0"/>
              <a:t>1)</a:t>
            </a:r>
            <a:br>
              <a:rPr lang="en-US" altLang="zh-TW" dirty="0" smtClean="0"/>
            </a:br>
            <a:r>
              <a:rPr lang="zh-TW" altLang="en-US" dirty="0" smtClean="0"/>
              <a:t>跑一個晚上，在第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verify all </a:t>
            </a:r>
            <a:r>
              <a:rPr lang="zh-TW" altLang="en-US" dirty="0" smtClean="0"/>
              <a:t>出現 </a:t>
            </a:r>
            <a:r>
              <a:rPr lang="en-US" altLang="zh-TW" dirty="0" smtClean="0"/>
              <a:t>error pattern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38362" y="3067844"/>
            <a:ext cx="971527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Reverse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read</a:t>
            </a:r>
            <a:r>
              <a:rPr lang="en-US" altLang="zh-TW" dirty="0" smtClean="0">
                <a:solidFill>
                  <a:schemeClr val="bg1"/>
                </a:solidFill>
              </a:rPr>
              <a:t> Loop: </a:t>
            </a:r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, LBA: </a:t>
            </a:r>
            <a:r>
              <a:rPr lang="en-US" altLang="zh-TW" dirty="0">
                <a:solidFill>
                  <a:srgbClr val="00B050"/>
                </a:solidFill>
              </a:rPr>
              <a:t>7977984</a:t>
            </a:r>
            <a:r>
              <a:rPr lang="en-US" altLang="zh-TW" dirty="0" smtClean="0">
                <a:solidFill>
                  <a:schemeClr val="bg1"/>
                </a:solidFill>
              </a:rPr>
              <a:t>, Size: </a:t>
            </a:r>
            <a:r>
              <a:rPr lang="en-US" altLang="zh-TW" dirty="0" smtClean="0">
                <a:solidFill>
                  <a:srgbClr val="00B050"/>
                </a:solidFill>
              </a:rPr>
              <a:t>1024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Error </a:t>
            </a:r>
            <a:r>
              <a:rPr lang="en-US" altLang="zh-TW" dirty="0">
                <a:solidFill>
                  <a:schemeClr val="bg1"/>
                </a:solidFill>
              </a:rPr>
              <a:t>LBA count: </a:t>
            </a:r>
            <a:r>
              <a:rPr lang="en-US" altLang="zh-TW" dirty="0" smtClean="0">
                <a:solidFill>
                  <a:srgbClr val="00B050"/>
                </a:solidFill>
              </a:rPr>
              <a:t>9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>
                <a:solidFill>
                  <a:schemeClr val="bg1"/>
                </a:solidFill>
              </a:rPr>
              <a:t>Error Byte count: </a:t>
            </a:r>
            <a:r>
              <a:rPr lang="en-US" altLang="zh-TW" dirty="0" smtClean="0">
                <a:solidFill>
                  <a:srgbClr val="00B050"/>
                </a:solidFill>
              </a:rPr>
              <a:t>4325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>
                <a:solidFill>
                  <a:schemeClr val="bg1"/>
                </a:solidFill>
              </a:rPr>
              <a:t>Error bits count: </a:t>
            </a:r>
            <a:r>
              <a:rPr lang="en-US" altLang="zh-TW" dirty="0" smtClean="0">
                <a:solidFill>
                  <a:srgbClr val="00B050"/>
                </a:solidFill>
              </a:rPr>
              <a:t>8609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38361" y="4622403"/>
            <a:ext cx="971527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Varyzone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W/R</a:t>
            </a:r>
            <a:r>
              <a:rPr lang="en-US" altLang="zh-TW" dirty="0" smtClean="0">
                <a:solidFill>
                  <a:schemeClr val="bg1"/>
                </a:solidFill>
              </a:rPr>
              <a:t> Loop: </a:t>
            </a:r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, LBA: </a:t>
            </a:r>
            <a:r>
              <a:rPr lang="en-US" altLang="zh-TW" dirty="0">
                <a:solidFill>
                  <a:srgbClr val="00B050"/>
                </a:solidFill>
              </a:rPr>
              <a:t>2717472</a:t>
            </a:r>
            <a:r>
              <a:rPr lang="en-US" altLang="zh-TW" dirty="0" smtClean="0">
                <a:solidFill>
                  <a:schemeClr val="bg1"/>
                </a:solidFill>
              </a:rPr>
              <a:t>, Size: </a:t>
            </a:r>
            <a:r>
              <a:rPr lang="en-US" altLang="zh-TW" dirty="0" smtClean="0">
                <a:solidFill>
                  <a:srgbClr val="00B050"/>
                </a:solidFill>
              </a:rPr>
              <a:t>514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Error </a:t>
            </a:r>
            <a:r>
              <a:rPr lang="en-US" altLang="zh-TW" dirty="0">
                <a:solidFill>
                  <a:schemeClr val="bg1"/>
                </a:solidFill>
              </a:rPr>
              <a:t>LBA count: </a:t>
            </a:r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>
                <a:solidFill>
                  <a:schemeClr val="bg1"/>
                </a:solidFill>
              </a:rPr>
              <a:t>Error Byte count: </a:t>
            </a:r>
            <a:r>
              <a:rPr lang="en-US" altLang="zh-TW" dirty="0" smtClean="0">
                <a:solidFill>
                  <a:srgbClr val="00B050"/>
                </a:solidFill>
              </a:rPr>
              <a:t>480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>
                <a:solidFill>
                  <a:schemeClr val="bg1"/>
                </a:solidFill>
              </a:rPr>
              <a:t>Error bits count: </a:t>
            </a:r>
            <a:r>
              <a:rPr lang="en-US" altLang="zh-TW" dirty="0" smtClean="0">
                <a:solidFill>
                  <a:srgbClr val="00B050"/>
                </a:solidFill>
              </a:rPr>
              <a:t>954</a:t>
            </a: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9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11" y="175836"/>
            <a:ext cx="8265689" cy="65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讀</a:t>
            </a:r>
            <a:r>
              <a:rPr lang="zh-TW" altLang="en-US" dirty="0" smtClean="0"/>
              <a:t>到前一個 </a:t>
            </a:r>
            <a:r>
              <a:rPr lang="en-US" altLang="zh-TW" dirty="0" smtClean="0"/>
              <a:t>LBA </a:t>
            </a:r>
            <a:r>
              <a:rPr lang="zh-TW" altLang="en-US" dirty="0" smtClean="0">
                <a:solidFill>
                  <a:srgbClr val="FF0000"/>
                </a:solidFill>
              </a:rPr>
              <a:t>被 </a:t>
            </a:r>
            <a:r>
              <a:rPr lang="en-US" altLang="zh-TW" dirty="0" smtClean="0">
                <a:solidFill>
                  <a:srgbClr val="FF0000"/>
                </a:solidFill>
              </a:rPr>
              <a:t>write 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r>
              <a:rPr lang="en-US" altLang="zh-TW" dirty="0" smtClean="0"/>
              <a:t>Error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LBA</a:t>
            </a:r>
            <a:r>
              <a:rPr lang="zh-TW" altLang="en-US" dirty="0" smtClean="0"/>
              <a:t> 都為奇數</a:t>
            </a:r>
            <a:endParaRPr lang="en-US" altLang="zh-TW" dirty="0" smtClean="0"/>
          </a:p>
          <a:p>
            <a:r>
              <a:rPr lang="en-US" altLang="zh-TW" dirty="0" err="1" smtClean="0"/>
              <a:t>Varyzone</a:t>
            </a:r>
            <a:r>
              <a:rPr lang="en-US" altLang="zh-TW" dirty="0" smtClean="0"/>
              <a:t> W/R sector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 的倍數時必</a:t>
            </a:r>
            <a:r>
              <a:rPr lang="zh-TW" altLang="en-US" dirty="0"/>
              <a:t>定</a:t>
            </a:r>
            <a:r>
              <a:rPr lang="zh-TW" altLang="en-US" dirty="0" smtClean="0"/>
              <a:t>發生</a:t>
            </a:r>
            <a:endParaRPr lang="en-US" altLang="zh-TW" dirty="0" smtClean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Write </a:t>
            </a:r>
            <a:r>
              <a:rPr lang="zh-TW" altLang="en-US" dirty="0" smtClean="0"/>
              <a:t>前會先將該 </a:t>
            </a:r>
            <a:r>
              <a:rPr lang="en-US" altLang="zh-TW" dirty="0" smtClean="0"/>
              <a:t>page read </a:t>
            </a:r>
            <a:r>
              <a:rPr lang="zh-TW" altLang="en-US" dirty="0" smtClean="0"/>
              <a:t>出來 </a:t>
            </a:r>
            <a:r>
              <a:rPr lang="en-US" altLang="zh-TW" dirty="0" smtClean="0"/>
              <a:t>LBA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Firmware </a:t>
            </a:r>
            <a:r>
              <a:rPr lang="zh-TW" altLang="en-US" dirty="0" smtClean="0"/>
              <a:t>讀出來擺的時候放歪，但前面部分被 </a:t>
            </a:r>
            <a:r>
              <a:rPr lang="en-US" altLang="zh-TW" dirty="0" smtClean="0"/>
              <a:t>write </a:t>
            </a:r>
            <a:r>
              <a:rPr lang="zh-TW" altLang="en-US" dirty="0" smtClean="0"/>
              <a:t>進新的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，因此只有後面數個 </a:t>
            </a:r>
            <a:r>
              <a:rPr lang="en-US" altLang="zh-TW" dirty="0" smtClean="0"/>
              <a:t>LBA </a:t>
            </a:r>
            <a:r>
              <a:rPr lang="zh-TW" altLang="en-US" dirty="0" smtClean="0"/>
              <a:t>會錯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無法得知 </a:t>
            </a:r>
            <a:r>
              <a:rPr lang="en-US" altLang="zh-TW" dirty="0" smtClean="0"/>
              <a:t>Firmware</a:t>
            </a:r>
            <a:r>
              <a:rPr lang="zh-TW" altLang="en-US" dirty="0" smtClean="0"/>
              <a:t> 寫回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的規則，會需要 </a:t>
            </a:r>
            <a:r>
              <a:rPr lang="en-US" altLang="zh-TW" dirty="0" smtClean="0"/>
              <a:t>w/r</a:t>
            </a:r>
            <a:r>
              <a:rPr lang="zh-TW" altLang="en-US" dirty="0" smtClean="0"/>
              <a:t> </a:t>
            </a:r>
            <a:r>
              <a:rPr lang="en-US" altLang="zh-TW" dirty="0" smtClean="0"/>
              <a:t>128</a:t>
            </a:r>
            <a:r>
              <a:rPr lang="zh-TW" altLang="en-US" dirty="0" smtClean="0"/>
              <a:t> </a:t>
            </a:r>
            <a:r>
              <a:rPr lang="zh-TW" altLang="en-US" dirty="0" smtClean="0"/>
              <a:t>個被數個 </a:t>
            </a:r>
            <a:r>
              <a:rPr lang="en-US" altLang="zh-TW" dirty="0" smtClean="0"/>
              <a:t>sector </a:t>
            </a:r>
            <a:r>
              <a:rPr lang="zh-TW" altLang="en-US" dirty="0" smtClean="0"/>
              <a:t>的原因應該是 </a:t>
            </a:r>
            <a:r>
              <a:rPr lang="en-US" altLang="zh-TW" dirty="0" smtClean="0"/>
              <a:t>multi-plane</a:t>
            </a:r>
            <a:r>
              <a:rPr lang="zh-TW" altLang="en-US" dirty="0" smtClean="0"/>
              <a:t> 的機制，</a:t>
            </a:r>
            <a:r>
              <a:rPr lang="en-US" altLang="zh-TW" dirty="0" smtClean="0"/>
              <a:t>Firmware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ram </a:t>
            </a:r>
            <a:r>
              <a:rPr lang="zh-TW" altLang="en-US" dirty="0" smtClean="0"/>
              <a:t>累積足夠的 </a:t>
            </a:r>
            <a:r>
              <a:rPr lang="en-US" altLang="zh-TW" dirty="0" smtClean="0"/>
              <a:t>data </a:t>
            </a:r>
            <a:r>
              <a:rPr lang="zh-TW" altLang="en-US" dirty="0" smtClean="0"/>
              <a:t>後才寫進 </a:t>
            </a:r>
            <a:r>
              <a:rPr lang="en-US" altLang="zh-TW" dirty="0" smtClean="0"/>
              <a:t>block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044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999" y="4333874"/>
            <a:ext cx="1476366" cy="15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0999" y="3964542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block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0999" y="4762499"/>
            <a:ext cx="1476366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0999" y="3359704"/>
            <a:ext cx="1476366" cy="35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0999" y="2990372"/>
            <a:ext cx="14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999" y="2488645"/>
            <a:ext cx="1476366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0999" y="2119313"/>
            <a:ext cx="14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Write data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2147892" y="3654479"/>
            <a:ext cx="1228725" cy="9894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667144" y="4342019"/>
            <a:ext cx="1476366" cy="15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667144" y="3964542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block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67144" y="4762499"/>
            <a:ext cx="1476366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67144" y="3359704"/>
            <a:ext cx="1476366" cy="35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67144" y="2990372"/>
            <a:ext cx="14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67144" y="2488645"/>
            <a:ext cx="1476366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67144" y="2119313"/>
            <a:ext cx="14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Write data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62419" y="3359704"/>
            <a:ext cx="1476366" cy="352425"/>
          </a:xfrm>
          <a:prstGeom prst="rect">
            <a:avLst/>
          </a:prstGeom>
          <a:solidFill>
            <a:schemeClr val="accent6">
              <a:alpha val="6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20" name="弧形箭號 (上彎) 19"/>
          <p:cNvSpPr/>
          <p:nvPr/>
        </p:nvSpPr>
        <p:spPr>
          <a:xfrm rot="17031111">
            <a:off x="4844163" y="3976259"/>
            <a:ext cx="1720958" cy="73152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42700" y="427232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 </a:t>
            </a:r>
            <a:r>
              <a:rPr lang="zh-TW" altLang="en-US" dirty="0" smtClean="0"/>
              <a:t>歪掉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6890915" y="3646334"/>
            <a:ext cx="1228725" cy="9894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215831" y="4342019"/>
            <a:ext cx="1476366" cy="15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215831" y="3964542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Physical block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215831" y="4762499"/>
            <a:ext cx="1476366" cy="352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15831" y="2735659"/>
            <a:ext cx="1476366" cy="35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215831" y="2366327"/>
            <a:ext cx="14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RAM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215831" y="1864600"/>
            <a:ext cx="1476366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215831" y="1495268"/>
            <a:ext cx="14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Write data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11106" y="2735659"/>
            <a:ext cx="1476366" cy="352425"/>
          </a:xfrm>
          <a:prstGeom prst="rect">
            <a:avLst/>
          </a:prstGeom>
          <a:solidFill>
            <a:schemeClr val="accent6">
              <a:alpha val="6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330011" y="2734278"/>
            <a:ext cx="1476366" cy="352425"/>
          </a:xfrm>
          <a:prstGeom prst="rect">
            <a:avLst/>
          </a:prstGeom>
          <a:solidFill>
            <a:schemeClr val="accent4">
              <a:alpha val="7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弧形向右箭號 33"/>
          <p:cNvSpPr/>
          <p:nvPr/>
        </p:nvSpPr>
        <p:spPr>
          <a:xfrm rot="2587414">
            <a:off x="7994121" y="1438768"/>
            <a:ext cx="731520" cy="155113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562760" y="186460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215831" y="5114924"/>
            <a:ext cx="1476366" cy="352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</a:t>
            </a:r>
            <a:endParaRPr lang="zh-TW" altLang="en-US" dirty="0"/>
          </a:p>
        </p:txBody>
      </p:sp>
      <p:sp>
        <p:nvSpPr>
          <p:cNvPr id="37" name="弧形向右箭號 36"/>
          <p:cNvSpPr/>
          <p:nvPr/>
        </p:nvSpPr>
        <p:spPr>
          <a:xfrm>
            <a:off x="8454327" y="3477821"/>
            <a:ext cx="731520" cy="198952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15836" y="3367849"/>
            <a:ext cx="1476366" cy="352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27" idx="1"/>
            <a:endCxn id="24" idx="1"/>
          </p:cNvCxnSpPr>
          <p:nvPr/>
        </p:nvCxnSpPr>
        <p:spPr>
          <a:xfrm>
            <a:off x="9215831" y="2550993"/>
            <a:ext cx="0" cy="159821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7" idx="3"/>
            <a:endCxn id="24" idx="3"/>
          </p:cNvCxnSpPr>
          <p:nvPr/>
        </p:nvCxnSpPr>
        <p:spPr>
          <a:xfrm>
            <a:off x="10692197" y="2550993"/>
            <a:ext cx="0" cy="159821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9237253" y="2740678"/>
            <a:ext cx="273846" cy="34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9521813" y="2741162"/>
            <a:ext cx="273846" cy="34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9817091" y="2737450"/>
            <a:ext cx="273846" cy="34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10101651" y="2745755"/>
            <a:ext cx="273846" cy="34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10386211" y="2746239"/>
            <a:ext cx="273846" cy="34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11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11070" y="1490633"/>
            <a:ext cx="151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Main Thread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5325" y="1490632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Progress Updating Thread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75896" y="1490632"/>
            <a:ext cx="18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StorTest</a:t>
            </a:r>
            <a:r>
              <a:rPr lang="en-US" altLang="zh-TW" sz="2000" dirty="0" smtClean="0"/>
              <a:t> Thread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867150" y="1309657"/>
            <a:ext cx="0" cy="516731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115300" y="1309656"/>
            <a:ext cx="0" cy="516731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354930" y="2143096"/>
            <a:ext cx="182403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 create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354930" y="2928849"/>
            <a:ext cx="182403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 button click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0" idx="2"/>
            <a:endCxn id="11" idx="0"/>
          </p:cNvCxnSpPr>
          <p:nvPr/>
        </p:nvCxnSpPr>
        <p:spPr>
          <a:xfrm>
            <a:off x="2266950" y="2676496"/>
            <a:ext cx="0" cy="2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5079206" y="2928849"/>
            <a:ext cx="1824039" cy="654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 button click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942784" y="2928850"/>
            <a:ext cx="1824039" cy="6548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 </a:t>
            </a:r>
            <a:r>
              <a:rPr lang="en-US" altLang="zh-TW" dirty="0" err="1" smtClean="0"/>
              <a:t>stortest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1" idx="3"/>
            <a:endCxn id="14" idx="1"/>
          </p:cNvCxnSpPr>
          <p:nvPr/>
        </p:nvCxnSpPr>
        <p:spPr>
          <a:xfrm>
            <a:off x="3178969" y="3195549"/>
            <a:ext cx="1900237" cy="60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288989" y="3033911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AfxBeginThread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5079206" y="3816541"/>
            <a:ext cx="1824039" cy="6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 progress bar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4" idx="3"/>
            <a:endCxn id="15" idx="1"/>
          </p:cNvCxnSpPr>
          <p:nvPr/>
        </p:nvCxnSpPr>
        <p:spPr>
          <a:xfrm>
            <a:off x="6903245" y="3256286"/>
            <a:ext cx="203953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762960" y="3071620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async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8942783" y="3850423"/>
            <a:ext cx="1824039" cy="90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 current LBA &amp; current loop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8942783" y="5026733"/>
            <a:ext cx="1824039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Strotest</a:t>
            </a:r>
            <a:r>
              <a:rPr lang="en-US" altLang="zh-TW" dirty="0" smtClean="0"/>
              <a:t> finish</a:t>
            </a:r>
            <a:endParaRPr lang="zh-TW" altLang="en-US" dirty="0"/>
          </a:p>
        </p:txBody>
      </p:sp>
      <p:sp>
        <p:nvSpPr>
          <p:cNvPr id="27" name="菱形 26"/>
          <p:cNvSpPr/>
          <p:nvPr/>
        </p:nvSpPr>
        <p:spPr>
          <a:xfrm>
            <a:off x="5079206" y="4676975"/>
            <a:ext cx="1824039" cy="6995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loop</a:t>
            </a:r>
            <a:endParaRPr lang="zh-TW" altLang="en-US" dirty="0"/>
          </a:p>
        </p:txBody>
      </p:sp>
      <p:cxnSp>
        <p:nvCxnSpPr>
          <p:cNvPr id="29" name="肘形接點 28"/>
          <p:cNvCxnSpPr>
            <a:stCxn id="27" idx="1"/>
            <a:endCxn id="19" idx="1"/>
          </p:cNvCxnSpPr>
          <p:nvPr/>
        </p:nvCxnSpPr>
        <p:spPr>
          <a:xfrm rot="10800000">
            <a:off x="5079206" y="4141509"/>
            <a:ext cx="12700" cy="885224"/>
          </a:xfrm>
          <a:prstGeom prst="bentConnector3">
            <a:avLst>
              <a:gd name="adj1" fmla="val 32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29784" y="439945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 finish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19" idx="2"/>
            <a:endCxn id="27" idx="0"/>
          </p:cNvCxnSpPr>
          <p:nvPr/>
        </p:nvCxnSpPr>
        <p:spPr>
          <a:xfrm>
            <a:off x="5991226" y="4466476"/>
            <a:ext cx="0" cy="2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4" idx="2"/>
            <a:endCxn id="19" idx="0"/>
          </p:cNvCxnSpPr>
          <p:nvPr/>
        </p:nvCxnSpPr>
        <p:spPr>
          <a:xfrm>
            <a:off x="5991226" y="3583722"/>
            <a:ext cx="0" cy="23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518446" y="4030123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et value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15" idx="2"/>
            <a:endCxn id="23" idx="0"/>
          </p:cNvCxnSpPr>
          <p:nvPr/>
        </p:nvCxnSpPr>
        <p:spPr>
          <a:xfrm flipH="1">
            <a:off x="9854803" y="3583723"/>
            <a:ext cx="1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2"/>
            <a:endCxn id="24" idx="0"/>
          </p:cNvCxnSpPr>
          <p:nvPr/>
        </p:nvCxnSpPr>
        <p:spPr>
          <a:xfrm>
            <a:off x="9854803" y="4760033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5079206" y="5519968"/>
            <a:ext cx="1824039" cy="6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message box</a:t>
            </a:r>
            <a:endParaRPr lang="zh-TW" altLang="en-US" dirty="0"/>
          </a:p>
        </p:txBody>
      </p:sp>
      <p:cxnSp>
        <p:nvCxnSpPr>
          <p:cNvPr id="56" name="直線單箭頭接點 55"/>
          <p:cNvCxnSpPr>
            <a:stCxn id="27" idx="2"/>
            <a:endCxn id="53" idx="0"/>
          </p:cNvCxnSpPr>
          <p:nvPr/>
        </p:nvCxnSpPr>
        <p:spPr>
          <a:xfrm>
            <a:off x="5991226" y="5376491"/>
            <a:ext cx="0" cy="14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9" idx="3"/>
            <a:endCxn id="23" idx="1"/>
          </p:cNvCxnSpPr>
          <p:nvPr/>
        </p:nvCxnSpPr>
        <p:spPr>
          <a:xfrm>
            <a:off x="6903245" y="4141509"/>
            <a:ext cx="2039538" cy="16371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3" idx="3"/>
            <a:endCxn id="24" idx="1"/>
          </p:cNvCxnSpPr>
          <p:nvPr/>
        </p:nvCxnSpPr>
        <p:spPr>
          <a:xfrm flipV="1">
            <a:off x="6903245" y="5293433"/>
            <a:ext cx="2039538" cy="55150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518446" y="5397478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et status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3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Progress Updating </a:t>
            </a:r>
            <a:r>
              <a:rPr lang="en-US" altLang="zh-TW" dirty="0" smtClean="0"/>
              <a:t>Thread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Update progress bar (Check if pause, terminate, or error pattern abort)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Write log message</a:t>
            </a:r>
          </a:p>
          <a:p>
            <a:r>
              <a:rPr lang="en-US" altLang="zh-TW" dirty="0" err="1"/>
              <a:t>StorTest</a:t>
            </a:r>
            <a:r>
              <a:rPr lang="en-US" altLang="zh-TW" dirty="0"/>
              <a:t>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Run test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error pattern occurring, </a:t>
            </a:r>
            <a:r>
              <a:rPr lang="en-US" altLang="zh-TW" dirty="0" smtClean="0"/>
              <a:t>abort function.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Update current LBA and current loop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Set pause or terminate flag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Update log message buffer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22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Onewrite</a:t>
            </a:r>
            <a:r>
              <a:rPr lang="en-US" altLang="zh-TW" dirty="0" smtClean="0"/>
              <a:t> pseudo code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2525" y="2483644"/>
            <a:ext cx="8873583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initial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ran_gen</a:t>
            </a:r>
            <a:r>
              <a:rPr lang="en-US" altLang="zh-TW" dirty="0">
                <a:solidFill>
                  <a:schemeClr val="bg1"/>
                </a:solidFill>
              </a:rPr>
              <a:t> (use </a:t>
            </a:r>
            <a:r>
              <a:rPr lang="en-US" altLang="zh-TW" dirty="0">
                <a:solidFill>
                  <a:srgbClr val="FF0000"/>
                </a:solidFill>
              </a:rPr>
              <a:t>mt19937</a:t>
            </a:r>
            <a:r>
              <a:rPr lang="en-US" altLang="zh-TW" dirty="0">
                <a:solidFill>
                  <a:schemeClr val="bg1"/>
                </a:solidFill>
              </a:rPr>
              <a:t> and </a:t>
            </a:r>
            <a:r>
              <a:rPr lang="en-US" altLang="zh-TW" dirty="0" err="1">
                <a:solidFill>
                  <a:srgbClr val="FF0000"/>
                </a:solidFill>
              </a:rPr>
              <a:t>uniform_distribution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chemeClr val="bg1"/>
                </a:solidFill>
              </a:rPr>
              <a:t>start_LBA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&lt; 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rgbClr val="00B0F0"/>
                </a:solidFill>
              </a:rPr>
              <a:t>ran_gen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(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&lt; (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)) ?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: (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rgbClr val="00B050"/>
                </a:solidFill>
              </a:rPr>
              <a:t>BYTE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get_LBA_pattern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chemeClr val="bg1"/>
                </a:solidFill>
              </a:rPr>
              <a:t>loop_num</a:t>
            </a:r>
            <a:r>
              <a:rPr lang="en-US" altLang="zh-TW" dirty="0">
                <a:solidFill>
                  <a:schemeClr val="bg1"/>
                </a:solidFill>
              </a:rPr>
              <a:t> = 0);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    </a:t>
            </a:r>
            <a:r>
              <a:rPr lang="en-US" altLang="zh-TW" dirty="0" err="1" smtClean="0">
                <a:solidFill>
                  <a:srgbClr val="FFFF00"/>
                </a:solidFill>
              </a:rPr>
              <a:t>SCSI_write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wr_data</a:t>
            </a:r>
            <a:r>
              <a:rPr lang="en-US" altLang="zh-TW" dirty="0" smtClean="0">
                <a:solidFill>
                  <a:schemeClr val="bg1"/>
                </a:solidFill>
              </a:rPr>
              <a:t>, 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cur_LBA</a:t>
            </a:r>
            <a:r>
              <a:rPr lang="en-US" altLang="zh-TW" dirty="0" smtClean="0">
                <a:solidFill>
                  <a:srgbClr val="00B0F0"/>
                </a:solidFill>
              </a:rPr>
              <a:t>, </a:t>
            </a:r>
            <a:r>
              <a:rPr lang="en-US" altLang="zh-TW" dirty="0" err="1" smtClean="0">
                <a:solidFill>
                  <a:srgbClr val="00B0F0"/>
                </a:solidFill>
              </a:rPr>
              <a:t>wr_sec_num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+=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409700" y="1771651"/>
            <a:ext cx="1609726" cy="590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Sequential </a:t>
            </a:r>
            <a:r>
              <a:rPr lang="en-US" altLang="zh-TW" dirty="0" err="1" smtClean="0"/>
              <a:t>a+c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409699" y="2667793"/>
            <a:ext cx="1609727" cy="59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Sequential </a:t>
            </a:r>
            <a:r>
              <a:rPr lang="en-US" altLang="zh-TW" dirty="0" err="1"/>
              <a:t>b+c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409699" y="3563786"/>
            <a:ext cx="1609726" cy="590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Reverse </a:t>
            </a:r>
            <a:r>
              <a:rPr lang="en-US" altLang="zh-TW" dirty="0" err="1" smtClean="0"/>
              <a:t>a+c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409698" y="4459928"/>
            <a:ext cx="1609727" cy="59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Reverse </a:t>
            </a:r>
            <a:r>
              <a:rPr lang="en-US" altLang="zh-TW" dirty="0" err="1"/>
              <a:t>b+c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09699" y="5355921"/>
            <a:ext cx="1609726" cy="590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Testmode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400549" y="2362200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Sequential a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400549" y="2871513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Sequential b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400549" y="3380826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Sequential c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4400549" y="3890139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Reverse 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400548" y="4399452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Reverse</a:t>
            </a:r>
            <a:r>
              <a:rPr lang="en-US" altLang="zh-TW" dirty="0" smtClean="0"/>
              <a:t> b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400548" y="4911456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Reverse</a:t>
            </a:r>
            <a:r>
              <a:rPr lang="en-US" altLang="zh-TW" dirty="0" smtClean="0"/>
              <a:t> c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4" idx="3"/>
            <a:endCxn id="9" idx="1"/>
          </p:cNvCxnSpPr>
          <p:nvPr/>
        </p:nvCxnSpPr>
        <p:spPr>
          <a:xfrm>
            <a:off x="3019426" y="2066926"/>
            <a:ext cx="1381123" cy="45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3"/>
            <a:endCxn id="11" idx="1"/>
          </p:cNvCxnSpPr>
          <p:nvPr/>
        </p:nvCxnSpPr>
        <p:spPr>
          <a:xfrm>
            <a:off x="3019426" y="2066926"/>
            <a:ext cx="1381123" cy="14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10" idx="1"/>
          </p:cNvCxnSpPr>
          <p:nvPr/>
        </p:nvCxnSpPr>
        <p:spPr>
          <a:xfrm>
            <a:off x="3019426" y="2962993"/>
            <a:ext cx="1381123" cy="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1" idx="1"/>
          </p:cNvCxnSpPr>
          <p:nvPr/>
        </p:nvCxnSpPr>
        <p:spPr>
          <a:xfrm>
            <a:off x="3019426" y="2962993"/>
            <a:ext cx="1381123" cy="5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3"/>
            <a:endCxn id="12" idx="1"/>
          </p:cNvCxnSpPr>
          <p:nvPr/>
        </p:nvCxnSpPr>
        <p:spPr>
          <a:xfrm>
            <a:off x="3019425" y="3859061"/>
            <a:ext cx="1381124" cy="19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3"/>
            <a:endCxn id="14" idx="1"/>
          </p:cNvCxnSpPr>
          <p:nvPr/>
        </p:nvCxnSpPr>
        <p:spPr>
          <a:xfrm>
            <a:off x="3019425" y="3859061"/>
            <a:ext cx="1381123" cy="12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3" idx="1"/>
          </p:cNvCxnSpPr>
          <p:nvPr/>
        </p:nvCxnSpPr>
        <p:spPr>
          <a:xfrm flipV="1">
            <a:off x="3019425" y="4562208"/>
            <a:ext cx="1381123" cy="19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3"/>
            <a:endCxn id="14" idx="1"/>
          </p:cNvCxnSpPr>
          <p:nvPr/>
        </p:nvCxnSpPr>
        <p:spPr>
          <a:xfrm>
            <a:off x="3019425" y="4755128"/>
            <a:ext cx="1381123" cy="31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3"/>
            <a:endCxn id="9" idx="1"/>
          </p:cNvCxnSpPr>
          <p:nvPr/>
        </p:nvCxnSpPr>
        <p:spPr>
          <a:xfrm flipV="1">
            <a:off x="3019425" y="2524956"/>
            <a:ext cx="1381124" cy="312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3"/>
            <a:endCxn id="11" idx="1"/>
          </p:cNvCxnSpPr>
          <p:nvPr/>
        </p:nvCxnSpPr>
        <p:spPr>
          <a:xfrm flipV="1">
            <a:off x="3019425" y="3543582"/>
            <a:ext cx="1381124" cy="210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8" idx="3"/>
            <a:endCxn id="12" idx="1"/>
          </p:cNvCxnSpPr>
          <p:nvPr/>
        </p:nvCxnSpPr>
        <p:spPr>
          <a:xfrm flipV="1">
            <a:off x="3019425" y="4052895"/>
            <a:ext cx="1381124" cy="15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8" idx="3"/>
            <a:endCxn id="14" idx="1"/>
          </p:cNvCxnSpPr>
          <p:nvPr/>
        </p:nvCxnSpPr>
        <p:spPr>
          <a:xfrm flipV="1">
            <a:off x="3019425" y="5074212"/>
            <a:ext cx="1381123" cy="5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8" idx="3"/>
            <a:endCxn id="10" idx="1"/>
          </p:cNvCxnSpPr>
          <p:nvPr/>
        </p:nvCxnSpPr>
        <p:spPr>
          <a:xfrm flipV="1">
            <a:off x="3019425" y="3034269"/>
            <a:ext cx="1381124" cy="26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8" idx="3"/>
            <a:endCxn id="11" idx="1"/>
          </p:cNvCxnSpPr>
          <p:nvPr/>
        </p:nvCxnSpPr>
        <p:spPr>
          <a:xfrm flipV="1">
            <a:off x="3019425" y="3543582"/>
            <a:ext cx="1381124" cy="210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6934201" y="3548070"/>
            <a:ext cx="1609726" cy="590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Verify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9563104" y="3696305"/>
            <a:ext cx="1571625" cy="325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Verify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cxnSp>
        <p:nvCxnSpPr>
          <p:cNvPr id="50" name="直線單箭頭接點 49"/>
          <p:cNvCxnSpPr>
            <a:stCxn id="47" idx="3"/>
            <a:endCxn id="48" idx="1"/>
          </p:cNvCxnSpPr>
          <p:nvPr/>
        </p:nvCxnSpPr>
        <p:spPr>
          <a:xfrm>
            <a:off x="8543927" y="3843345"/>
            <a:ext cx="1019177" cy="1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2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667000" cy="4351338"/>
          </a:xfrm>
        </p:spPr>
        <p:txBody>
          <a:bodyPr/>
          <a:lstStyle/>
          <a:p>
            <a:r>
              <a:rPr lang="en-US" altLang="zh-TW" dirty="0" err="1" smtClean="0"/>
              <a:t>Sequential_a</a:t>
            </a:r>
            <a:r>
              <a:rPr lang="en-US" altLang="zh-TW" dirty="0" smtClean="0"/>
              <a:t> </a:t>
            </a:r>
            <a:r>
              <a:rPr lang="en-US" altLang="zh-TW" dirty="0"/>
              <a:t>pseudo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49339" y="1462137"/>
            <a:ext cx="8873583" cy="50783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chemeClr val="bg1"/>
                </a:solidFill>
              </a:rPr>
              <a:t>start_LBA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&lt; 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rgbClr val="00B0F0"/>
                </a:solidFill>
              </a:rPr>
              <a:t>ran_wr_sec_gen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(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&lt; (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)) ?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: (</a:t>
            </a:r>
            <a:r>
              <a:rPr lang="en-US" altLang="zh-TW" dirty="0" err="1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 -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write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rgbClr val="00B050"/>
                </a:solidFill>
              </a:rPr>
              <a:t>BYTE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], </a:t>
            </a:r>
            <a:r>
              <a:rPr lang="en-US" altLang="zh-TW" dirty="0" err="1">
                <a:solidFill>
                  <a:srgbClr val="00B0F0"/>
                </a:solidFill>
              </a:rPr>
              <a:t>expect_data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get_LBA_pattern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chemeClr val="bg1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SCSI_write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read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SCSI_read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diff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get_LBA_pattern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expect_data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chemeClr val="bg1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rgbClr val="FFFF00"/>
                </a:solidFill>
              </a:rPr>
              <a:t>compare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expect_data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+=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5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667000" cy="4351338"/>
          </a:xfrm>
        </p:spPr>
        <p:txBody>
          <a:bodyPr/>
          <a:lstStyle/>
          <a:p>
            <a:r>
              <a:rPr lang="en-US" altLang="zh-TW" dirty="0" err="1" smtClean="0"/>
              <a:t>Reverse_a</a:t>
            </a:r>
            <a:r>
              <a:rPr lang="en-US" altLang="zh-TW" dirty="0" smtClean="0"/>
              <a:t> </a:t>
            </a:r>
            <a:r>
              <a:rPr lang="en-US" altLang="zh-TW" dirty="0"/>
              <a:t>pseudo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01714" y="1424037"/>
            <a:ext cx="9013493" cy="535531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 smtClean="0">
                <a:solidFill>
                  <a:schemeClr val="bg1"/>
                </a:solidFill>
              </a:rPr>
              <a:t>end_LBA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&gt; </a:t>
            </a:r>
            <a:r>
              <a:rPr lang="en-US" altLang="zh-TW" dirty="0" err="1" smtClean="0">
                <a:solidFill>
                  <a:schemeClr val="bg1"/>
                </a:solidFill>
              </a:rPr>
              <a:t>start_LBA</a:t>
            </a:r>
            <a:r>
              <a:rPr lang="en-US" altLang="zh-TW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</a:t>
            </a:r>
            <a:r>
              <a:rPr lang="en-US" altLang="zh-TW" dirty="0" err="1">
                <a:solidFill>
                  <a:srgbClr val="00B0F0"/>
                </a:solidFill>
              </a:rPr>
              <a:t>ran_wr_sec_gen</a:t>
            </a:r>
            <a:r>
              <a:rPr lang="en-US" altLang="zh-TW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= (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&lt; 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cur_LBA</a:t>
            </a: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- </a:t>
            </a:r>
            <a:r>
              <a:rPr lang="en-US" altLang="zh-TW" dirty="0" err="1" smtClean="0">
                <a:solidFill>
                  <a:schemeClr val="bg1"/>
                </a:solidFill>
              </a:rPr>
              <a:t>start_LBA</a:t>
            </a:r>
            <a:r>
              <a:rPr lang="en-US" altLang="zh-TW" dirty="0" smtClean="0">
                <a:solidFill>
                  <a:schemeClr val="bg1"/>
                </a:solidFill>
              </a:rPr>
              <a:t>))</a:t>
            </a:r>
            <a:r>
              <a:rPr lang="en-US" altLang="zh-TW" dirty="0">
                <a:solidFill>
                  <a:schemeClr val="bg1"/>
                </a:solidFill>
              </a:rPr>
              <a:t> ?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 : 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 - </a:t>
            </a:r>
            <a:r>
              <a:rPr lang="en-US" altLang="zh-TW" dirty="0" err="1">
                <a:solidFill>
                  <a:schemeClr val="bg1"/>
                </a:solidFill>
              </a:rPr>
              <a:t>start_LBA</a:t>
            </a:r>
            <a:r>
              <a:rPr lang="en-US" altLang="zh-TW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rgbClr val="00B0F0"/>
                </a:solidFill>
              </a:rPr>
              <a:t>begin_LBA</a:t>
            </a:r>
            <a:r>
              <a:rPr lang="en-US" altLang="zh-TW" dirty="0" smtClean="0">
                <a:solidFill>
                  <a:schemeClr val="bg1"/>
                </a:solidFill>
              </a:rPr>
              <a:t> = </a:t>
            </a:r>
            <a:r>
              <a:rPr lang="en-US" altLang="zh-TW" dirty="0" err="1" smtClean="0">
                <a:solidFill>
                  <a:srgbClr val="00B0F0"/>
                </a:solidFill>
              </a:rPr>
              <a:t>cur_LBA</a:t>
            </a:r>
            <a:r>
              <a:rPr lang="en-US" altLang="zh-TW" dirty="0" smtClean="0">
                <a:solidFill>
                  <a:schemeClr val="bg1"/>
                </a:solidFill>
              </a:rPr>
              <a:t> - </a:t>
            </a:r>
            <a:r>
              <a:rPr lang="en-US" altLang="zh-TW" dirty="0" err="1" smtClean="0">
                <a:solidFill>
                  <a:srgbClr val="00B0F0"/>
                </a:solidFill>
              </a:rPr>
              <a:t>wr_sec_num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write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rgbClr val="00B050"/>
                </a:solidFill>
              </a:rPr>
              <a:t>BYTE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], </a:t>
            </a:r>
            <a:r>
              <a:rPr lang="en-US" altLang="zh-TW" dirty="0" err="1">
                <a:solidFill>
                  <a:srgbClr val="00B0F0"/>
                </a:solidFill>
              </a:rPr>
              <a:t>expect_data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get_LBA_pattern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begin_LBA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chemeClr val="bg1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SCSI_write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begin_LBA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read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SCSI_read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begin_LBA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// diff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FFFF00"/>
                </a:solidFill>
              </a:rPr>
              <a:t>get_LBA_pattern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expect_data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begin_LBA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chemeClr val="bg1"/>
                </a:solidFill>
              </a:rPr>
              <a:t>cur_loop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>
                <a:solidFill>
                  <a:srgbClr val="FFFF00"/>
                </a:solidFill>
              </a:rPr>
              <a:t>compare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wr_data</a:t>
            </a:r>
            <a:r>
              <a:rPr lang="en-US" altLang="zh-TW" dirty="0">
                <a:solidFill>
                  <a:schemeClr val="bg1"/>
                </a:solidFill>
              </a:rPr>
              <a:t>, </a:t>
            </a:r>
            <a:r>
              <a:rPr lang="en-US" altLang="zh-TW" dirty="0" err="1">
                <a:solidFill>
                  <a:srgbClr val="00B0F0"/>
                </a:solidFill>
              </a:rPr>
              <a:t>expect_data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    </a:t>
            </a:r>
            <a:r>
              <a:rPr lang="en-US" altLang="zh-TW" dirty="0" err="1">
                <a:solidFill>
                  <a:srgbClr val="00B0F0"/>
                </a:solidFill>
              </a:rPr>
              <a:t>cur_LBA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-=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err="1">
                <a:solidFill>
                  <a:srgbClr val="00B0F0"/>
                </a:solidFill>
              </a:rPr>
              <a:t>wr_sec_num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8789</TotalTime>
  <Words>728</Words>
  <Application>Microsoft Office PowerPoint</Application>
  <PresentationFormat>寬螢幕</PresentationFormat>
  <Paragraphs>231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Wingdings</vt:lpstr>
      <vt:lpstr>Office 佈景主題</vt:lpstr>
      <vt:lpstr>StorTest Tool</vt:lpstr>
      <vt:lpstr>Outline</vt:lpstr>
      <vt:lpstr>Implement - Layout</vt:lpstr>
      <vt:lpstr>Implement</vt:lpstr>
      <vt:lpstr>Implement</vt:lpstr>
      <vt:lpstr>Implement</vt:lpstr>
      <vt:lpstr>Implement</vt:lpstr>
      <vt:lpstr>Implement</vt:lpstr>
      <vt:lpstr>Implement</vt:lpstr>
      <vt:lpstr>Implement</vt:lpstr>
      <vt:lpstr>Implement</vt:lpstr>
      <vt:lpstr>Implement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Log Example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鄭皓澤</dc:creator>
  <cp:lastModifiedBy>鄭皓澤</cp:lastModifiedBy>
  <cp:revision>391</cp:revision>
  <dcterms:created xsi:type="dcterms:W3CDTF">2020-04-14T02:46:51Z</dcterms:created>
  <dcterms:modified xsi:type="dcterms:W3CDTF">2020-06-03T05:36:23Z</dcterms:modified>
</cp:coreProperties>
</file>