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lvl1pPr defTabSz="4389120">
      <a:defRPr sz="8400">
        <a:latin typeface="Calibri"/>
        <a:ea typeface="Calibri"/>
        <a:cs typeface="Calibri"/>
        <a:sym typeface="Calibri"/>
      </a:defRPr>
    </a:lvl1pPr>
    <a:lvl2pPr indent="2194560" defTabSz="4389120">
      <a:defRPr sz="8400">
        <a:latin typeface="Calibri"/>
        <a:ea typeface="Calibri"/>
        <a:cs typeface="Calibri"/>
        <a:sym typeface="Calibri"/>
      </a:defRPr>
    </a:lvl2pPr>
    <a:lvl3pPr indent="4389120" defTabSz="4389120">
      <a:defRPr sz="8400">
        <a:latin typeface="Calibri"/>
        <a:ea typeface="Calibri"/>
        <a:cs typeface="Calibri"/>
        <a:sym typeface="Calibri"/>
      </a:defRPr>
    </a:lvl3pPr>
    <a:lvl4pPr indent="6583680" defTabSz="4389120">
      <a:defRPr sz="8400">
        <a:latin typeface="Calibri"/>
        <a:ea typeface="Calibri"/>
        <a:cs typeface="Calibri"/>
        <a:sym typeface="Calibri"/>
      </a:defRPr>
    </a:lvl4pPr>
    <a:lvl5pPr indent="8778240" defTabSz="4389120">
      <a:defRPr sz="8400">
        <a:latin typeface="Calibri"/>
        <a:ea typeface="Calibri"/>
        <a:cs typeface="Calibri"/>
        <a:sym typeface="Calibri"/>
      </a:defRPr>
    </a:lvl5pPr>
    <a:lvl6pPr indent="10972800" defTabSz="4389120">
      <a:defRPr sz="8400">
        <a:latin typeface="Calibri"/>
        <a:ea typeface="Calibri"/>
        <a:cs typeface="Calibri"/>
        <a:sym typeface="Calibri"/>
      </a:defRPr>
    </a:lvl6pPr>
    <a:lvl7pPr indent="13167360" defTabSz="4389120">
      <a:defRPr sz="8400">
        <a:latin typeface="Calibri"/>
        <a:ea typeface="Calibri"/>
        <a:cs typeface="Calibri"/>
        <a:sym typeface="Calibri"/>
      </a:defRPr>
    </a:lvl7pPr>
    <a:lvl8pPr indent="15361919" defTabSz="4389120">
      <a:defRPr sz="8400">
        <a:latin typeface="Calibri"/>
        <a:ea typeface="Calibri"/>
        <a:cs typeface="Calibri"/>
        <a:sym typeface="Calibri"/>
      </a:defRPr>
    </a:lvl8pPr>
    <a:lvl9pPr indent="17556480" defTabSz="4389120">
      <a:defRPr sz="8400">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3B65A7"/>
    <a:srgbClr val="C41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4BACC6"/>
              </a:solidFill>
              <a:prstDash val="solid"/>
              <a:bevel/>
            </a:ln>
          </a:left>
          <a:right>
            <a:ln w="12700" cap="flat">
              <a:solidFill>
                <a:srgbClr val="4BACC6"/>
              </a:solidFill>
              <a:prstDash val="solid"/>
              <a:bevel/>
            </a:ln>
          </a:right>
          <a:top>
            <a:ln w="12700" cap="flat">
              <a:solidFill>
                <a:srgbClr val="4BACC6"/>
              </a:solidFill>
              <a:prstDash val="solid"/>
              <a:bevel/>
            </a:ln>
          </a:top>
          <a:bottom>
            <a:ln w="12700" cap="flat">
              <a:solidFill>
                <a:srgbClr val="4BACC6"/>
              </a:solidFill>
              <a:prstDash val="solid"/>
              <a:bevel/>
            </a:ln>
          </a:bottom>
          <a:insideH>
            <a:ln w="12700" cap="flat">
              <a:solidFill>
                <a:srgbClr val="4BACC6"/>
              </a:solidFill>
              <a:prstDash val="solid"/>
              <a:bevel/>
            </a:ln>
          </a:insideH>
          <a:insideV>
            <a:ln w="12700" cap="flat">
              <a:solidFill>
                <a:srgbClr val="4BACC6"/>
              </a:solidFill>
              <a:prstDash val="solid"/>
              <a:bevel/>
            </a:ln>
          </a:insideV>
        </a:tcBdr>
        <a:fill>
          <a:solidFill>
            <a:srgbClr val="4BACC6">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4BACC6"/>
              </a:solidFill>
              <a:prstDash val="solid"/>
              <a:bevel/>
            </a:ln>
          </a:left>
          <a:right>
            <a:ln w="12700" cap="flat">
              <a:solidFill>
                <a:srgbClr val="4BACC6"/>
              </a:solidFill>
              <a:prstDash val="solid"/>
              <a:bevel/>
            </a:ln>
          </a:right>
          <a:top>
            <a:ln w="12700" cap="flat">
              <a:solidFill>
                <a:srgbClr val="4BACC6"/>
              </a:solidFill>
              <a:prstDash val="solid"/>
              <a:bevel/>
            </a:ln>
          </a:top>
          <a:bottom>
            <a:ln w="12700" cap="flat">
              <a:solidFill>
                <a:srgbClr val="4BACC6"/>
              </a:solidFill>
              <a:prstDash val="solid"/>
              <a:bevel/>
            </a:ln>
          </a:bottom>
          <a:insideH>
            <a:ln w="12700" cap="flat">
              <a:solidFill>
                <a:srgbClr val="4BACC6"/>
              </a:solidFill>
              <a:prstDash val="solid"/>
              <a:bevel/>
            </a:ln>
          </a:insideH>
          <a:insideV>
            <a:ln w="12700" cap="flat">
              <a:solidFill>
                <a:srgbClr val="4BACC6"/>
              </a:solidFill>
              <a:prstDash val="solid"/>
              <a:bevel/>
            </a:ln>
          </a:insideV>
        </a:tcBdr>
        <a:fill>
          <a:solidFill>
            <a:srgbClr val="4BACC6">
              <a:alpha val="20000"/>
            </a:srgbClr>
          </a:solidFill>
        </a:fill>
      </a:tcStyle>
    </a:firstCol>
    <a:lastRow>
      <a:tcTxStyle b="on" i="on">
        <a:font>
          <a:latin typeface="Calibri"/>
          <a:ea typeface="Calibri"/>
          <a:cs typeface="Calibri"/>
        </a:font>
        <a:srgbClr val="000000"/>
      </a:tcTxStyle>
      <a:tcStyle>
        <a:tcBdr>
          <a:left>
            <a:ln w="12700" cap="flat">
              <a:solidFill>
                <a:srgbClr val="4BACC6"/>
              </a:solidFill>
              <a:prstDash val="solid"/>
              <a:bevel/>
            </a:ln>
          </a:left>
          <a:right>
            <a:ln w="12700" cap="flat">
              <a:solidFill>
                <a:srgbClr val="4BACC6"/>
              </a:solidFill>
              <a:prstDash val="solid"/>
              <a:bevel/>
            </a:ln>
          </a:right>
          <a:top>
            <a:ln w="50800" cap="flat">
              <a:solidFill>
                <a:srgbClr val="4BACC6"/>
              </a:solidFill>
              <a:prstDash val="solid"/>
              <a:bevel/>
            </a:ln>
          </a:top>
          <a:bottom>
            <a:ln w="12700" cap="flat">
              <a:solidFill>
                <a:srgbClr val="4BACC6"/>
              </a:solidFill>
              <a:prstDash val="solid"/>
              <a:bevel/>
            </a:ln>
          </a:bottom>
          <a:insideH>
            <a:ln w="12700" cap="flat">
              <a:solidFill>
                <a:srgbClr val="4BACC6"/>
              </a:solidFill>
              <a:prstDash val="solid"/>
              <a:bevel/>
            </a:ln>
          </a:insideH>
          <a:insideV>
            <a:ln w="12700" cap="flat">
              <a:solidFill>
                <a:srgbClr val="4BACC6"/>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4BACC6"/>
              </a:solidFill>
              <a:prstDash val="solid"/>
              <a:bevel/>
            </a:ln>
          </a:left>
          <a:right>
            <a:ln w="12700" cap="flat">
              <a:solidFill>
                <a:srgbClr val="4BACC6"/>
              </a:solidFill>
              <a:prstDash val="solid"/>
              <a:bevel/>
            </a:ln>
          </a:right>
          <a:top>
            <a:ln w="12700" cap="flat">
              <a:solidFill>
                <a:srgbClr val="4BACC6"/>
              </a:solidFill>
              <a:prstDash val="solid"/>
              <a:bevel/>
            </a:ln>
          </a:top>
          <a:bottom>
            <a:ln w="25400" cap="flat">
              <a:solidFill>
                <a:srgbClr val="4BACC6"/>
              </a:solidFill>
              <a:prstDash val="solid"/>
              <a:bevel/>
            </a:ln>
          </a:bottom>
          <a:insideH>
            <a:ln w="12700" cap="flat">
              <a:solidFill>
                <a:srgbClr val="4BACC6"/>
              </a:solidFill>
              <a:prstDash val="solid"/>
              <a:bevel/>
            </a:ln>
          </a:insideH>
          <a:insideV>
            <a:ln w="12700" cap="flat">
              <a:solidFill>
                <a:srgbClr val="4BACC6"/>
              </a:solidFill>
              <a:prstDash val="solid"/>
              <a:bevel/>
            </a:ln>
          </a:insideV>
        </a:tcBdr>
        <a:fill>
          <a:no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p:scale>
          <a:sx n="33" d="100"/>
          <a:sy n="33" d="100"/>
        </p:scale>
        <p:origin x="-72" y="-4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081317031"/>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5744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7955280" y="10755631"/>
            <a:ext cx="27980643" cy="7349491"/>
          </a:xfrm>
          <a:prstGeom prst="rect">
            <a:avLst/>
          </a:prstGeom>
        </p:spPr>
        <p:txBody>
          <a:bodyPr/>
          <a:lstStyle/>
          <a:p>
            <a:pPr lvl="0">
              <a:defRPr sz="1800"/>
            </a:pPr>
            <a:r>
              <a:rPr sz="21000"/>
              <a:t>Title Text</a:t>
            </a:r>
          </a:p>
        </p:txBody>
      </p:sp>
      <p:sp>
        <p:nvSpPr>
          <p:cNvPr id="7" name="Shape 7"/>
          <p:cNvSpPr>
            <a:spLocks noGrp="1"/>
          </p:cNvSpPr>
          <p:nvPr>
            <p:ph type="body" idx="1"/>
          </p:nvPr>
        </p:nvSpPr>
        <p:spPr>
          <a:xfrm>
            <a:off x="10424160" y="18105121"/>
            <a:ext cx="23042880" cy="10698479"/>
          </a:xfrm>
          <a:prstGeom prst="rect">
            <a:avLst/>
          </a:prstGeom>
        </p:spPr>
        <p:txBody>
          <a:bodyPr/>
          <a:lstStyle>
            <a:lvl1pPr marL="0" indent="0" algn="ctr">
              <a:buSzTx/>
              <a:buFontTx/>
              <a:buNone/>
              <a:defRPr>
                <a:solidFill>
                  <a:srgbClr val="888888"/>
                </a:solidFill>
              </a:defRPr>
            </a:lvl1pPr>
            <a:lvl2pPr marL="0" indent="2194560" algn="ctr">
              <a:buSzTx/>
              <a:buFontTx/>
              <a:buNone/>
              <a:defRPr>
                <a:solidFill>
                  <a:srgbClr val="888888"/>
                </a:solidFill>
              </a:defRPr>
            </a:lvl2pPr>
            <a:lvl3pPr marL="0" indent="4389120" algn="ctr">
              <a:buSzTx/>
              <a:buFontTx/>
              <a:buNone/>
              <a:defRPr>
                <a:solidFill>
                  <a:srgbClr val="888888"/>
                </a:solidFill>
              </a:defRPr>
            </a:lvl3pPr>
            <a:lvl4pPr marL="0" indent="6583680" algn="ctr">
              <a:buSzTx/>
              <a:buFontTx/>
              <a:buNone/>
              <a:defRPr>
                <a:solidFill>
                  <a:srgbClr val="888888"/>
                </a:solidFill>
              </a:defRPr>
            </a:lvl4pPr>
            <a:lvl5pPr marL="0" indent="8778240" algn="ctr">
              <a:buSzTx/>
              <a:buFontTx/>
              <a:buNone/>
              <a:defRPr>
                <a:solidFill>
                  <a:srgbClr val="888888"/>
                </a:solidFill>
              </a:defRPr>
            </a:lvl5pPr>
          </a:lstStyle>
          <a:p>
            <a:pPr lvl="0">
              <a:defRPr sz="1800">
                <a:solidFill>
                  <a:srgbClr val="000000"/>
                </a:solidFill>
              </a:defRPr>
            </a:pPr>
            <a:r>
              <a:rPr sz="15200">
                <a:solidFill>
                  <a:srgbClr val="888888"/>
                </a:solidFill>
              </a:rPr>
              <a:t>Body Level One</a:t>
            </a:r>
          </a:p>
          <a:p>
            <a:pPr lvl="1">
              <a:defRPr sz="1800">
                <a:solidFill>
                  <a:srgbClr val="000000"/>
                </a:solidFill>
              </a:defRPr>
            </a:pPr>
            <a:r>
              <a:rPr sz="15200">
                <a:solidFill>
                  <a:srgbClr val="888888"/>
                </a:solidFill>
              </a:rPr>
              <a:t>Body Level Two</a:t>
            </a:r>
          </a:p>
          <a:p>
            <a:pPr lvl="2">
              <a:defRPr sz="1800">
                <a:solidFill>
                  <a:srgbClr val="000000"/>
                </a:solidFill>
              </a:defRPr>
            </a:pPr>
            <a:r>
              <a:rPr sz="15200">
                <a:solidFill>
                  <a:srgbClr val="888888"/>
                </a:solidFill>
              </a:rPr>
              <a:t>Body Level Three</a:t>
            </a:r>
          </a:p>
          <a:p>
            <a:pPr lvl="3">
              <a:defRPr sz="1800">
                <a:solidFill>
                  <a:srgbClr val="000000"/>
                </a:solidFill>
              </a:defRPr>
            </a:pPr>
            <a:r>
              <a:rPr sz="15200">
                <a:solidFill>
                  <a:srgbClr val="888888"/>
                </a:solidFill>
              </a:rPr>
              <a:t>Body Level Four</a:t>
            </a:r>
          </a:p>
          <a:p>
            <a:pPr lvl="4">
              <a:defRPr sz="1800">
                <a:solidFill>
                  <a:srgbClr val="000000"/>
                </a:solidFill>
              </a:defRPr>
            </a:pPr>
            <a:r>
              <a:rPr sz="15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pPr lvl="0">
              <a:defRPr sz="1800"/>
            </a:pPr>
            <a:r>
              <a:rPr sz="21000"/>
              <a:t>Title Text</a:t>
            </a:r>
          </a:p>
        </p:txBody>
      </p:sp>
      <p:sp>
        <p:nvSpPr>
          <p:cNvPr id="39" name="Shape 39"/>
          <p:cNvSpPr>
            <a:spLocks noGrp="1"/>
          </p:cNvSpPr>
          <p:nvPr>
            <p:ph type="body" idx="1"/>
          </p:nvPr>
        </p:nvSpPr>
        <p:spPr>
          <a:prstGeom prst="rect">
            <a:avLst/>
          </a:prstGeom>
        </p:spPr>
        <p:txBody>
          <a:bodyPr/>
          <a:lstStyle/>
          <a:p>
            <a:pPr lvl="0">
              <a:defRPr sz="1800"/>
            </a:pPr>
            <a:r>
              <a:rPr sz="15200"/>
              <a:t>Body Level One</a:t>
            </a:r>
          </a:p>
          <a:p>
            <a:pPr lvl="1">
              <a:defRPr sz="1800"/>
            </a:pPr>
            <a:r>
              <a:rPr sz="15200"/>
              <a:t>Body Level Two</a:t>
            </a:r>
          </a:p>
          <a:p>
            <a:pPr lvl="2">
              <a:defRPr sz="1800"/>
            </a:pPr>
            <a:r>
              <a:rPr sz="15200"/>
              <a:t>Body Level Three</a:t>
            </a:r>
          </a:p>
          <a:p>
            <a:pPr lvl="3">
              <a:defRPr sz="1800"/>
            </a:pPr>
            <a:r>
              <a:rPr sz="15200"/>
              <a:t>Body Level Four</a:t>
            </a:r>
          </a:p>
          <a:p>
            <a:pPr lvl="4">
              <a:defRPr sz="1800"/>
            </a:pPr>
            <a:r>
              <a:rPr sz="15200"/>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2" name="Shape 4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21000"/>
              <a:t>Title Text</a:t>
            </a:r>
          </a:p>
        </p:txBody>
      </p:sp>
      <p:sp>
        <p:nvSpPr>
          <p:cNvPr id="11" name="Shape 11"/>
          <p:cNvSpPr>
            <a:spLocks noGrp="1"/>
          </p:cNvSpPr>
          <p:nvPr>
            <p:ph type="body" idx="1"/>
          </p:nvPr>
        </p:nvSpPr>
        <p:spPr>
          <a:prstGeom prst="rect">
            <a:avLst/>
          </a:prstGeom>
        </p:spPr>
        <p:txBody>
          <a:bodyPr/>
          <a:lstStyle/>
          <a:p>
            <a:pPr lvl="0">
              <a:defRPr sz="1800"/>
            </a:pPr>
            <a:r>
              <a:rPr sz="15200"/>
              <a:t>Body Level One</a:t>
            </a:r>
          </a:p>
          <a:p>
            <a:pPr lvl="1">
              <a:defRPr sz="1800"/>
            </a:pPr>
            <a:r>
              <a:rPr sz="15200"/>
              <a:t>Body Level Two</a:t>
            </a:r>
          </a:p>
          <a:p>
            <a:pPr lvl="2">
              <a:defRPr sz="1800"/>
            </a:pPr>
            <a:r>
              <a:rPr sz="15200"/>
              <a:t>Body Level Three</a:t>
            </a:r>
          </a:p>
          <a:p>
            <a:pPr lvl="3">
              <a:defRPr sz="1800"/>
            </a:pPr>
            <a:r>
              <a:rPr sz="15200"/>
              <a:t>Body Level Four</a:t>
            </a:r>
          </a:p>
          <a:p>
            <a:pPr lvl="4">
              <a:defRPr sz="1800"/>
            </a:pPr>
            <a:r>
              <a:rPr sz="15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8086726" y="19979640"/>
            <a:ext cx="27980644" cy="4903471"/>
          </a:xfrm>
          <a:prstGeom prst="rect">
            <a:avLst/>
          </a:prstGeom>
        </p:spPr>
        <p:txBody>
          <a:bodyPr anchor="t"/>
          <a:lstStyle>
            <a:lvl1pPr algn="l">
              <a:defRPr sz="19200" b="1" cap="all"/>
            </a:lvl1pPr>
          </a:lstStyle>
          <a:p>
            <a:pPr lvl="0">
              <a:defRPr sz="1800" b="0" cap="none"/>
            </a:pPr>
            <a:r>
              <a:rPr sz="19200" b="1" cap="all"/>
              <a:t>Title Text</a:t>
            </a:r>
          </a:p>
        </p:txBody>
      </p:sp>
      <p:sp>
        <p:nvSpPr>
          <p:cNvPr id="15" name="Shape 15"/>
          <p:cNvSpPr>
            <a:spLocks noGrp="1"/>
          </p:cNvSpPr>
          <p:nvPr>
            <p:ph type="body" idx="1"/>
          </p:nvPr>
        </p:nvSpPr>
        <p:spPr>
          <a:xfrm>
            <a:off x="8086726" y="14578967"/>
            <a:ext cx="27980644" cy="5400674"/>
          </a:xfrm>
          <a:prstGeom prst="rect">
            <a:avLst/>
          </a:prstGeom>
        </p:spPr>
        <p:txBody>
          <a:bodyPr anchor="b"/>
          <a:lstStyle>
            <a:lvl1pPr marL="0" indent="0">
              <a:spcBef>
                <a:spcPts val="2300"/>
              </a:spcBef>
              <a:buSzTx/>
              <a:buFontTx/>
              <a:buNone/>
              <a:defRPr sz="9600">
                <a:solidFill>
                  <a:srgbClr val="888888"/>
                </a:solidFill>
              </a:defRPr>
            </a:lvl1pPr>
            <a:lvl2pPr marL="0" indent="2194560">
              <a:spcBef>
                <a:spcPts val="2300"/>
              </a:spcBef>
              <a:buSzTx/>
              <a:buFontTx/>
              <a:buNone/>
              <a:defRPr sz="9600">
                <a:solidFill>
                  <a:srgbClr val="888888"/>
                </a:solidFill>
              </a:defRPr>
            </a:lvl2pPr>
            <a:lvl3pPr marL="0" indent="4389120">
              <a:spcBef>
                <a:spcPts val="2300"/>
              </a:spcBef>
              <a:buSzTx/>
              <a:buFontTx/>
              <a:buNone/>
              <a:defRPr sz="9600">
                <a:solidFill>
                  <a:srgbClr val="888888"/>
                </a:solidFill>
              </a:defRPr>
            </a:lvl3pPr>
            <a:lvl4pPr marL="0" indent="6583680">
              <a:spcBef>
                <a:spcPts val="2300"/>
              </a:spcBef>
              <a:buSzTx/>
              <a:buFontTx/>
              <a:buNone/>
              <a:defRPr sz="9600">
                <a:solidFill>
                  <a:srgbClr val="888888"/>
                </a:solidFill>
              </a:defRPr>
            </a:lvl4pPr>
            <a:lvl5pPr marL="0" indent="8778240">
              <a:spcBef>
                <a:spcPts val="2300"/>
              </a:spcBef>
              <a:buSzTx/>
              <a:buFontTx/>
              <a:buNone/>
              <a:defRPr sz="9600">
                <a:solidFill>
                  <a:srgbClr val="888888"/>
                </a:solidFill>
              </a:defRPr>
            </a:lvl5pPr>
          </a:lstStyle>
          <a:p>
            <a:pPr lvl="0">
              <a:defRPr sz="1800">
                <a:solidFill>
                  <a:srgbClr val="000000"/>
                </a:solidFill>
              </a:defRPr>
            </a:pPr>
            <a:r>
              <a:rPr sz="9600">
                <a:solidFill>
                  <a:srgbClr val="888888"/>
                </a:solidFill>
              </a:rPr>
              <a:t>Body Level One</a:t>
            </a:r>
          </a:p>
          <a:p>
            <a:pPr lvl="1">
              <a:defRPr sz="1800">
                <a:solidFill>
                  <a:srgbClr val="000000"/>
                </a:solidFill>
              </a:defRPr>
            </a:pPr>
            <a:r>
              <a:rPr sz="9600">
                <a:solidFill>
                  <a:srgbClr val="888888"/>
                </a:solidFill>
              </a:rPr>
              <a:t>Body Level Two</a:t>
            </a:r>
          </a:p>
          <a:p>
            <a:pPr lvl="2">
              <a:defRPr sz="1800">
                <a:solidFill>
                  <a:srgbClr val="000000"/>
                </a:solidFill>
              </a:defRPr>
            </a:pPr>
            <a:r>
              <a:rPr sz="9600">
                <a:solidFill>
                  <a:srgbClr val="888888"/>
                </a:solidFill>
              </a:rPr>
              <a:t>Body Level Three</a:t>
            </a:r>
          </a:p>
          <a:p>
            <a:pPr lvl="3">
              <a:defRPr sz="1800">
                <a:solidFill>
                  <a:srgbClr val="000000"/>
                </a:solidFill>
              </a:defRPr>
            </a:pPr>
            <a:r>
              <a:rPr sz="9600">
                <a:solidFill>
                  <a:srgbClr val="888888"/>
                </a:solidFill>
              </a:rPr>
              <a:t>Body Level Four</a:t>
            </a:r>
          </a:p>
          <a:p>
            <a:pPr lvl="4">
              <a:defRPr sz="1800">
                <a:solidFill>
                  <a:srgbClr val="000000"/>
                </a:solidFill>
              </a:defRPr>
            </a:pPr>
            <a:r>
              <a:rPr sz="96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xfrm>
            <a:off x="7132319" y="4446273"/>
            <a:ext cx="29626559" cy="5429248"/>
          </a:xfrm>
          <a:prstGeom prst="rect">
            <a:avLst/>
          </a:prstGeom>
        </p:spPr>
        <p:txBody>
          <a:bodyPr/>
          <a:lstStyle/>
          <a:p>
            <a:pPr lvl="0">
              <a:defRPr sz="1800"/>
            </a:pPr>
            <a:r>
              <a:rPr sz="21000"/>
              <a:t>Title Text</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1" name="Shape 21"/>
          <p:cNvSpPr>
            <a:spLocks noGrp="1"/>
          </p:cNvSpPr>
          <p:nvPr>
            <p:ph type="title"/>
          </p:nvPr>
        </p:nvSpPr>
        <p:spPr>
          <a:xfrm>
            <a:off x="7132319" y="5039317"/>
            <a:ext cx="29626559" cy="4243158"/>
          </a:xfrm>
          <a:prstGeom prst="rect">
            <a:avLst/>
          </a:prstGeom>
        </p:spPr>
        <p:txBody>
          <a:bodyPr/>
          <a:lstStyle/>
          <a:p>
            <a:pPr lvl="0">
              <a:defRPr sz="1800"/>
            </a:pPr>
            <a:r>
              <a:rPr sz="21000"/>
              <a:t>Title Text</a:t>
            </a:r>
          </a:p>
        </p:txBody>
      </p:sp>
      <p:sp>
        <p:nvSpPr>
          <p:cNvPr id="22" name="Shape 22"/>
          <p:cNvSpPr>
            <a:spLocks noGrp="1"/>
          </p:cNvSpPr>
          <p:nvPr>
            <p:ph type="body" idx="1"/>
          </p:nvPr>
        </p:nvSpPr>
        <p:spPr>
          <a:xfrm>
            <a:off x="7132319" y="9282475"/>
            <a:ext cx="14544678" cy="2661875"/>
          </a:xfrm>
          <a:prstGeom prst="rect">
            <a:avLst/>
          </a:prstGeom>
        </p:spPr>
        <p:txBody>
          <a:bodyPr anchor="b"/>
          <a:lstStyle>
            <a:lvl1pPr marL="0" indent="0">
              <a:spcBef>
                <a:spcPts val="2700"/>
              </a:spcBef>
              <a:buSzTx/>
              <a:buFontTx/>
              <a:buNone/>
              <a:defRPr sz="11400" b="1"/>
            </a:lvl1pPr>
            <a:lvl2pPr marL="0" indent="2194560">
              <a:spcBef>
                <a:spcPts val="2700"/>
              </a:spcBef>
              <a:buSzTx/>
              <a:buFontTx/>
              <a:buNone/>
              <a:defRPr sz="11400" b="1"/>
            </a:lvl2pPr>
            <a:lvl3pPr marL="0" indent="4389120">
              <a:spcBef>
                <a:spcPts val="2700"/>
              </a:spcBef>
              <a:buSzTx/>
              <a:buFontTx/>
              <a:buNone/>
              <a:defRPr sz="11400" b="1"/>
            </a:lvl3pPr>
            <a:lvl4pPr marL="0" indent="6583680">
              <a:spcBef>
                <a:spcPts val="2700"/>
              </a:spcBef>
              <a:buSzTx/>
              <a:buFontTx/>
              <a:buNone/>
              <a:defRPr sz="11400" b="1"/>
            </a:lvl4pPr>
            <a:lvl5pPr marL="0" indent="8778240">
              <a:spcBef>
                <a:spcPts val="2700"/>
              </a:spcBef>
              <a:buSzTx/>
              <a:buFontTx/>
              <a:buNone/>
              <a:defRPr sz="11400" b="1"/>
            </a:lvl5pPr>
          </a:lstStyle>
          <a:p>
            <a:pPr lvl="0">
              <a:defRPr sz="1800" b="0"/>
            </a:pPr>
            <a:r>
              <a:rPr sz="11400" b="1"/>
              <a:t>Body Level One</a:t>
            </a:r>
          </a:p>
          <a:p>
            <a:pPr lvl="1">
              <a:defRPr sz="1800" b="0"/>
            </a:pPr>
            <a:r>
              <a:rPr sz="11400" b="1"/>
              <a:t>Body Level Two</a:t>
            </a:r>
          </a:p>
          <a:p>
            <a:pPr lvl="2">
              <a:defRPr sz="1800" b="0"/>
            </a:pPr>
            <a:r>
              <a:rPr sz="11400" b="1"/>
              <a:t>Body Level Three</a:t>
            </a:r>
          </a:p>
          <a:p>
            <a:pPr lvl="3">
              <a:defRPr sz="1800" b="0"/>
            </a:pPr>
            <a:r>
              <a:rPr sz="11400" b="1"/>
              <a:t>Body Level Four</a:t>
            </a:r>
          </a:p>
          <a:p>
            <a:pPr lvl="4">
              <a:defRPr sz="1800" b="0"/>
            </a:pPr>
            <a:r>
              <a:rPr sz="11400" b="1"/>
              <a:t>Body Level Five</a:t>
            </a:r>
          </a:p>
        </p:txBody>
      </p:sp>
      <p:sp>
        <p:nvSpPr>
          <p:cNvPr id="23" name="Shape 2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132319" y="4446273"/>
            <a:ext cx="29626559" cy="5429248"/>
          </a:xfrm>
          <a:prstGeom prst="rect">
            <a:avLst/>
          </a:prstGeom>
        </p:spPr>
        <p:txBody>
          <a:bodyPr/>
          <a:lstStyle/>
          <a:p>
            <a:pPr lvl="0">
              <a:defRPr sz="1800"/>
            </a:pPr>
            <a:r>
              <a:rPr sz="21000"/>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0" name="Shape 30"/>
          <p:cNvSpPr>
            <a:spLocks noGrp="1"/>
          </p:cNvSpPr>
          <p:nvPr>
            <p:ph type="title"/>
          </p:nvPr>
        </p:nvSpPr>
        <p:spPr>
          <a:xfrm>
            <a:off x="7132322" y="4114800"/>
            <a:ext cx="10829927" cy="5166361"/>
          </a:xfrm>
          <a:prstGeom prst="rect">
            <a:avLst/>
          </a:prstGeom>
        </p:spPr>
        <p:txBody>
          <a:bodyPr anchor="b"/>
          <a:lstStyle>
            <a:lvl1pPr algn="l">
              <a:defRPr sz="9600" b="1"/>
            </a:lvl1pPr>
          </a:lstStyle>
          <a:p>
            <a:pPr lvl="0">
              <a:defRPr sz="1800" b="0"/>
            </a:pPr>
            <a:r>
              <a:rPr sz="9600" b="1"/>
              <a:t>Title Text</a:t>
            </a:r>
          </a:p>
        </p:txBody>
      </p:sp>
      <p:sp>
        <p:nvSpPr>
          <p:cNvPr id="31" name="Shape 31"/>
          <p:cNvSpPr>
            <a:spLocks noGrp="1"/>
          </p:cNvSpPr>
          <p:nvPr>
            <p:ph type="body" idx="1"/>
          </p:nvPr>
        </p:nvSpPr>
        <p:spPr>
          <a:xfrm>
            <a:off x="18356578" y="5097782"/>
            <a:ext cx="18402301" cy="23705819"/>
          </a:xfrm>
          <a:prstGeom prst="rect">
            <a:avLst/>
          </a:prstGeom>
        </p:spPr>
        <p:txBody>
          <a:bodyPr/>
          <a:lstStyle/>
          <a:p>
            <a:pPr lvl="0">
              <a:defRPr sz="1800"/>
            </a:pPr>
            <a:r>
              <a:rPr sz="15200"/>
              <a:t>Body Level One</a:t>
            </a:r>
          </a:p>
          <a:p>
            <a:pPr lvl="1">
              <a:defRPr sz="1800"/>
            </a:pPr>
            <a:r>
              <a:rPr sz="15200"/>
              <a:t>Body Level Two</a:t>
            </a:r>
          </a:p>
          <a:p>
            <a:pPr lvl="2">
              <a:defRPr sz="1800"/>
            </a:pPr>
            <a:r>
              <a:rPr sz="15200"/>
              <a:t>Body Level Three</a:t>
            </a:r>
          </a:p>
          <a:p>
            <a:pPr lvl="3">
              <a:defRPr sz="1800"/>
            </a:pPr>
            <a:r>
              <a:rPr sz="15200"/>
              <a:t>Body Level Four</a:t>
            </a:r>
          </a:p>
          <a:p>
            <a:pPr lvl="4">
              <a:defRPr sz="1800"/>
            </a:pPr>
            <a:r>
              <a:rPr sz="15200"/>
              <a:t>Body Level Five</a:t>
            </a:r>
          </a:p>
        </p:txBody>
      </p:sp>
      <p:sp>
        <p:nvSpPr>
          <p:cNvPr id="32" name="Shape 3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4" name="Shape 34"/>
          <p:cNvSpPr>
            <a:spLocks noGrp="1"/>
          </p:cNvSpPr>
          <p:nvPr>
            <p:ph type="title"/>
          </p:nvPr>
        </p:nvSpPr>
        <p:spPr>
          <a:xfrm>
            <a:off x="11938636" y="21396959"/>
            <a:ext cx="19751042" cy="2040257"/>
          </a:xfrm>
          <a:prstGeom prst="rect">
            <a:avLst/>
          </a:prstGeom>
        </p:spPr>
        <p:txBody>
          <a:bodyPr anchor="b"/>
          <a:lstStyle>
            <a:lvl1pPr algn="l">
              <a:defRPr sz="9600" b="1"/>
            </a:lvl1pPr>
          </a:lstStyle>
          <a:p>
            <a:pPr lvl="0">
              <a:defRPr sz="1800" b="0"/>
            </a:pPr>
            <a:r>
              <a:rPr sz="9600" b="1"/>
              <a:t>Title Text</a:t>
            </a:r>
          </a:p>
        </p:txBody>
      </p:sp>
      <p:sp>
        <p:nvSpPr>
          <p:cNvPr id="35" name="Shape 35"/>
          <p:cNvSpPr>
            <a:spLocks noGrp="1"/>
          </p:cNvSpPr>
          <p:nvPr>
            <p:ph type="body" idx="1"/>
          </p:nvPr>
        </p:nvSpPr>
        <p:spPr>
          <a:xfrm>
            <a:off x="11938636" y="23437215"/>
            <a:ext cx="19751042" cy="2897505"/>
          </a:xfrm>
          <a:prstGeom prst="rect">
            <a:avLst/>
          </a:prstGeom>
        </p:spPr>
        <p:txBody>
          <a:bodyPr/>
          <a:lstStyle>
            <a:lvl1pPr marL="0" indent="0">
              <a:spcBef>
                <a:spcPts val="1600"/>
              </a:spcBef>
              <a:buSzTx/>
              <a:buFontTx/>
              <a:buNone/>
              <a:defRPr sz="6600"/>
            </a:lvl1pPr>
            <a:lvl2pPr marL="0" indent="2194560">
              <a:spcBef>
                <a:spcPts val="1600"/>
              </a:spcBef>
              <a:buSzTx/>
              <a:buFontTx/>
              <a:buNone/>
              <a:defRPr sz="6600"/>
            </a:lvl2pPr>
            <a:lvl3pPr marL="0" indent="4389120">
              <a:spcBef>
                <a:spcPts val="1600"/>
              </a:spcBef>
              <a:buSzTx/>
              <a:buFontTx/>
              <a:buNone/>
              <a:defRPr sz="6600"/>
            </a:lvl3pPr>
            <a:lvl4pPr marL="0" indent="6583680">
              <a:spcBef>
                <a:spcPts val="1600"/>
              </a:spcBef>
              <a:buSzTx/>
              <a:buFontTx/>
              <a:buNone/>
              <a:defRPr sz="6600"/>
            </a:lvl4pPr>
            <a:lvl5pPr marL="0" indent="8778240">
              <a:spcBef>
                <a:spcPts val="1600"/>
              </a:spcBef>
              <a:buSzTx/>
              <a:buFontTx/>
              <a:buNone/>
              <a:defRPr sz="6600"/>
            </a:lvl5pPr>
          </a:lstStyle>
          <a:p>
            <a:pPr lvl="0">
              <a:defRPr sz="1800"/>
            </a:pPr>
            <a:r>
              <a:rPr sz="6600"/>
              <a:t>Body Level One</a:t>
            </a:r>
          </a:p>
          <a:p>
            <a:pPr lvl="1">
              <a:defRPr sz="1800"/>
            </a:pPr>
            <a:r>
              <a:rPr sz="6600"/>
              <a:t>Body Level Two</a:t>
            </a:r>
          </a:p>
          <a:p>
            <a:pPr lvl="2">
              <a:defRPr sz="1800"/>
            </a:pPr>
            <a:r>
              <a:rPr sz="6600"/>
              <a:t>Body Level Three</a:t>
            </a:r>
          </a:p>
          <a:p>
            <a:pPr lvl="3">
              <a:defRPr sz="1800"/>
            </a:pPr>
            <a:r>
              <a:rPr sz="6600"/>
              <a:t>Body Level Four</a:t>
            </a:r>
          </a:p>
          <a:p>
            <a:pPr lvl="4">
              <a:defRPr sz="1800"/>
            </a:pPr>
            <a:r>
              <a:rPr sz="6600"/>
              <a:t>Body Level Five</a:t>
            </a:r>
          </a:p>
        </p:txBody>
      </p:sp>
      <p:sp>
        <p:nvSpPr>
          <p:cNvPr id="36" name="Shape 3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132319" y="4446271"/>
            <a:ext cx="29626559" cy="5429252"/>
          </a:xfrm>
          <a:prstGeom prst="rect">
            <a:avLst/>
          </a:prstGeom>
          <a:ln w="3175">
            <a:miter lim="400000"/>
          </a:ln>
          <a:extLst>
            <a:ext uri="{C572A759-6A51-4108-AA02-DFA0A04FC94B}">
              <ma14:wrappingTextBoxFlag xmlns:ma14="http://schemas.microsoft.com/office/mac/drawingml/2011/main" xmlns="" val="1"/>
            </a:ext>
          </a:extLst>
        </p:spPr>
        <p:txBody>
          <a:bodyPr lIns="164592" tIns="164592" rIns="164592" bIns="164592" anchor="ctr">
            <a:normAutofit/>
          </a:bodyPr>
          <a:lstStyle/>
          <a:p>
            <a:pPr lvl="0">
              <a:defRPr sz="1800"/>
            </a:pPr>
            <a:r>
              <a:rPr sz="21000"/>
              <a:t>Title Text</a:t>
            </a:r>
          </a:p>
        </p:txBody>
      </p:sp>
      <p:sp>
        <p:nvSpPr>
          <p:cNvPr id="3" name="Shape 3"/>
          <p:cNvSpPr>
            <a:spLocks noGrp="1"/>
          </p:cNvSpPr>
          <p:nvPr>
            <p:ph type="body" idx="1"/>
          </p:nvPr>
        </p:nvSpPr>
        <p:spPr>
          <a:xfrm>
            <a:off x="7132319" y="9875522"/>
            <a:ext cx="29626559" cy="18928078"/>
          </a:xfrm>
          <a:prstGeom prst="rect">
            <a:avLst/>
          </a:prstGeom>
          <a:ln w="3175">
            <a:miter lim="400000"/>
          </a:ln>
          <a:extLst>
            <a:ext uri="{C572A759-6A51-4108-AA02-DFA0A04FC94B}">
              <ma14:wrappingTextBoxFlag xmlns:ma14="http://schemas.microsoft.com/office/mac/drawingml/2011/main" xmlns="" val="1"/>
            </a:ext>
          </a:extLst>
        </p:spPr>
        <p:txBody>
          <a:bodyPr lIns="164592" tIns="164592" rIns="164592" bIns="164592">
            <a:normAutofit/>
          </a:bodyPr>
          <a:lstStyle/>
          <a:p>
            <a:pPr lvl="0">
              <a:defRPr sz="1800"/>
            </a:pPr>
            <a:r>
              <a:rPr sz="15200"/>
              <a:t>Body Level One</a:t>
            </a:r>
          </a:p>
          <a:p>
            <a:pPr lvl="1">
              <a:defRPr sz="1800"/>
            </a:pPr>
            <a:r>
              <a:rPr sz="15200"/>
              <a:t>Body Level Two</a:t>
            </a:r>
          </a:p>
          <a:p>
            <a:pPr lvl="2">
              <a:defRPr sz="1800"/>
            </a:pPr>
            <a:r>
              <a:rPr sz="15200"/>
              <a:t>Body Level Three</a:t>
            </a:r>
          </a:p>
          <a:p>
            <a:pPr lvl="3">
              <a:defRPr sz="1800"/>
            </a:pPr>
            <a:r>
              <a:rPr sz="15200"/>
              <a:t>Body Level Four</a:t>
            </a:r>
          </a:p>
          <a:p>
            <a:pPr lvl="4">
              <a:defRPr sz="1800"/>
            </a:pPr>
            <a:r>
              <a:rPr sz="15200"/>
              <a:t>Body Level Five</a:t>
            </a:r>
          </a:p>
        </p:txBody>
      </p:sp>
      <p:sp>
        <p:nvSpPr>
          <p:cNvPr id="4" name="Shape 4"/>
          <p:cNvSpPr>
            <a:spLocks noGrp="1"/>
          </p:cNvSpPr>
          <p:nvPr>
            <p:ph type="sldNum" sz="quarter" idx="2"/>
          </p:nvPr>
        </p:nvSpPr>
        <p:spPr>
          <a:xfrm>
            <a:off x="29077921" y="27077543"/>
            <a:ext cx="7680961" cy="1154685"/>
          </a:xfrm>
          <a:prstGeom prst="rect">
            <a:avLst/>
          </a:prstGeom>
          <a:ln w="3175">
            <a:miter lim="400000"/>
          </a:ln>
        </p:spPr>
        <p:txBody>
          <a:bodyPr lIns="164592" tIns="164592" rIns="164592" bIns="164592" anchor="ctr">
            <a:spAutoFit/>
          </a:bodyPr>
          <a:lstStyle>
            <a:lvl1pPr algn="r">
              <a:defRPr sz="5600">
                <a:solidFill>
                  <a:srgbClr val="888888"/>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ctr" defTabSz="4389120">
        <a:defRPr sz="21000">
          <a:latin typeface="Calibri"/>
          <a:ea typeface="Calibri"/>
          <a:cs typeface="Calibri"/>
          <a:sym typeface="Calibri"/>
        </a:defRPr>
      </a:lvl1pPr>
      <a:lvl2pPr algn="ctr" defTabSz="4389120">
        <a:defRPr sz="21000">
          <a:latin typeface="Calibri"/>
          <a:ea typeface="Calibri"/>
          <a:cs typeface="Calibri"/>
          <a:sym typeface="Calibri"/>
        </a:defRPr>
      </a:lvl2pPr>
      <a:lvl3pPr algn="ctr" defTabSz="4389120">
        <a:defRPr sz="21000">
          <a:latin typeface="Calibri"/>
          <a:ea typeface="Calibri"/>
          <a:cs typeface="Calibri"/>
          <a:sym typeface="Calibri"/>
        </a:defRPr>
      </a:lvl3pPr>
      <a:lvl4pPr algn="ctr" defTabSz="4389120">
        <a:defRPr sz="21000">
          <a:latin typeface="Calibri"/>
          <a:ea typeface="Calibri"/>
          <a:cs typeface="Calibri"/>
          <a:sym typeface="Calibri"/>
        </a:defRPr>
      </a:lvl4pPr>
      <a:lvl5pPr algn="ctr" defTabSz="4389120">
        <a:defRPr sz="21000">
          <a:latin typeface="Calibri"/>
          <a:ea typeface="Calibri"/>
          <a:cs typeface="Calibri"/>
          <a:sym typeface="Calibri"/>
        </a:defRPr>
      </a:lvl5pPr>
      <a:lvl6pPr algn="ctr" defTabSz="4389120">
        <a:defRPr sz="21000">
          <a:latin typeface="Calibri"/>
          <a:ea typeface="Calibri"/>
          <a:cs typeface="Calibri"/>
          <a:sym typeface="Calibri"/>
        </a:defRPr>
      </a:lvl6pPr>
      <a:lvl7pPr algn="ctr" defTabSz="4389120">
        <a:defRPr sz="21000">
          <a:latin typeface="Calibri"/>
          <a:ea typeface="Calibri"/>
          <a:cs typeface="Calibri"/>
          <a:sym typeface="Calibri"/>
        </a:defRPr>
      </a:lvl7pPr>
      <a:lvl8pPr algn="ctr" defTabSz="4389120">
        <a:defRPr sz="21000">
          <a:latin typeface="Calibri"/>
          <a:ea typeface="Calibri"/>
          <a:cs typeface="Calibri"/>
          <a:sym typeface="Calibri"/>
        </a:defRPr>
      </a:lvl8pPr>
      <a:lvl9pPr algn="ctr" defTabSz="4389120">
        <a:defRPr sz="21000">
          <a:latin typeface="Calibri"/>
          <a:ea typeface="Calibri"/>
          <a:cs typeface="Calibri"/>
          <a:sym typeface="Calibri"/>
        </a:defRPr>
      </a:lvl9pPr>
    </p:titleStyle>
    <p:bodyStyle>
      <a:lvl1pPr marL="1624544" indent="-1624544" defTabSz="4389120">
        <a:spcBef>
          <a:spcPts val="3600"/>
        </a:spcBef>
        <a:buSzPct val="100000"/>
        <a:buFont typeface="Arial"/>
        <a:buChar char="•"/>
        <a:defRPr sz="15200">
          <a:latin typeface="Calibri"/>
          <a:ea typeface="Calibri"/>
          <a:cs typeface="Calibri"/>
          <a:sym typeface="Calibri"/>
        </a:defRPr>
      </a:lvl1pPr>
      <a:lvl2pPr marL="3750404" indent="-1555844" defTabSz="4389120">
        <a:spcBef>
          <a:spcPts val="3600"/>
        </a:spcBef>
        <a:buSzPct val="100000"/>
        <a:buFont typeface="Arial"/>
        <a:buChar char="–"/>
        <a:defRPr sz="15200">
          <a:latin typeface="Calibri"/>
          <a:ea typeface="Calibri"/>
          <a:cs typeface="Calibri"/>
          <a:sym typeface="Calibri"/>
        </a:defRPr>
      </a:lvl2pPr>
      <a:lvl3pPr marL="5839437" indent="-1450317" defTabSz="4389120">
        <a:spcBef>
          <a:spcPts val="3600"/>
        </a:spcBef>
        <a:buSzPct val="100000"/>
        <a:buFont typeface="Arial"/>
        <a:buChar char="•"/>
        <a:defRPr sz="15200">
          <a:latin typeface="Calibri"/>
          <a:ea typeface="Calibri"/>
          <a:cs typeface="Calibri"/>
          <a:sym typeface="Calibri"/>
        </a:defRPr>
      </a:lvl3pPr>
      <a:lvl4pPr marL="8321040" indent="-1737360" defTabSz="4389120">
        <a:spcBef>
          <a:spcPts val="3600"/>
        </a:spcBef>
        <a:buSzPct val="100000"/>
        <a:buFont typeface="Arial"/>
        <a:buChar char="–"/>
        <a:defRPr sz="15200">
          <a:latin typeface="Calibri"/>
          <a:ea typeface="Calibri"/>
          <a:cs typeface="Calibri"/>
          <a:sym typeface="Calibri"/>
        </a:defRPr>
      </a:lvl4pPr>
      <a:lvl5pPr marL="10515600" indent="-1737360" defTabSz="4389120">
        <a:spcBef>
          <a:spcPts val="3600"/>
        </a:spcBef>
        <a:buSzPct val="100000"/>
        <a:buFont typeface="Arial"/>
        <a:buChar char="»"/>
        <a:defRPr sz="15200">
          <a:latin typeface="Calibri"/>
          <a:ea typeface="Calibri"/>
          <a:cs typeface="Calibri"/>
          <a:sym typeface="Calibri"/>
        </a:defRPr>
      </a:lvl5pPr>
      <a:lvl6pPr marL="12710160" indent="-1737360" defTabSz="4389120">
        <a:spcBef>
          <a:spcPts val="3600"/>
        </a:spcBef>
        <a:buSzPct val="100000"/>
        <a:buFont typeface="Arial"/>
        <a:buChar char="•"/>
        <a:defRPr sz="15200">
          <a:latin typeface="Calibri"/>
          <a:ea typeface="Calibri"/>
          <a:cs typeface="Calibri"/>
          <a:sym typeface="Calibri"/>
        </a:defRPr>
      </a:lvl6pPr>
      <a:lvl7pPr marL="14904719" indent="-1737360" defTabSz="4389120">
        <a:spcBef>
          <a:spcPts val="3600"/>
        </a:spcBef>
        <a:buSzPct val="100000"/>
        <a:buFont typeface="Arial"/>
        <a:buChar char="•"/>
        <a:defRPr sz="15200">
          <a:latin typeface="Calibri"/>
          <a:ea typeface="Calibri"/>
          <a:cs typeface="Calibri"/>
          <a:sym typeface="Calibri"/>
        </a:defRPr>
      </a:lvl7pPr>
      <a:lvl8pPr marL="17099280" indent="-1737360" defTabSz="4389120">
        <a:spcBef>
          <a:spcPts val="3600"/>
        </a:spcBef>
        <a:buSzPct val="100000"/>
        <a:buFont typeface="Arial"/>
        <a:buChar char="•"/>
        <a:defRPr sz="15200">
          <a:latin typeface="Calibri"/>
          <a:ea typeface="Calibri"/>
          <a:cs typeface="Calibri"/>
          <a:sym typeface="Calibri"/>
        </a:defRPr>
      </a:lvl8pPr>
      <a:lvl9pPr marL="19293840" indent="-1737360" defTabSz="4389120">
        <a:spcBef>
          <a:spcPts val="3600"/>
        </a:spcBef>
        <a:buSzPct val="100000"/>
        <a:buFont typeface="Arial"/>
        <a:buChar char="•"/>
        <a:defRPr sz="15200">
          <a:latin typeface="Calibri"/>
          <a:ea typeface="Calibri"/>
          <a:cs typeface="Calibri"/>
          <a:sym typeface="Calibri"/>
        </a:defRPr>
      </a:lvl9pPr>
    </p:bodyStyle>
    <p:otherStyle>
      <a:lvl1pPr algn="r" defTabSz="4389120">
        <a:defRPr sz="5600">
          <a:solidFill>
            <a:schemeClr val="tx1"/>
          </a:solidFill>
          <a:latin typeface="+mn-lt"/>
          <a:ea typeface="+mn-ea"/>
          <a:cs typeface="+mn-cs"/>
          <a:sym typeface="Calibri"/>
        </a:defRPr>
      </a:lvl1pPr>
      <a:lvl2pPr indent="2194560" algn="r" defTabSz="4389120">
        <a:defRPr sz="5600">
          <a:solidFill>
            <a:schemeClr val="tx1"/>
          </a:solidFill>
          <a:latin typeface="+mn-lt"/>
          <a:ea typeface="+mn-ea"/>
          <a:cs typeface="+mn-cs"/>
          <a:sym typeface="Calibri"/>
        </a:defRPr>
      </a:lvl2pPr>
      <a:lvl3pPr indent="4389120" algn="r" defTabSz="4389120">
        <a:defRPr sz="5600">
          <a:solidFill>
            <a:schemeClr val="tx1"/>
          </a:solidFill>
          <a:latin typeface="+mn-lt"/>
          <a:ea typeface="+mn-ea"/>
          <a:cs typeface="+mn-cs"/>
          <a:sym typeface="Calibri"/>
        </a:defRPr>
      </a:lvl3pPr>
      <a:lvl4pPr indent="6583680" algn="r" defTabSz="4389120">
        <a:defRPr sz="5600">
          <a:solidFill>
            <a:schemeClr val="tx1"/>
          </a:solidFill>
          <a:latin typeface="+mn-lt"/>
          <a:ea typeface="+mn-ea"/>
          <a:cs typeface="+mn-cs"/>
          <a:sym typeface="Calibri"/>
        </a:defRPr>
      </a:lvl4pPr>
      <a:lvl5pPr indent="8778240" algn="r" defTabSz="4389120">
        <a:defRPr sz="5600">
          <a:solidFill>
            <a:schemeClr val="tx1"/>
          </a:solidFill>
          <a:latin typeface="+mn-lt"/>
          <a:ea typeface="+mn-ea"/>
          <a:cs typeface="+mn-cs"/>
          <a:sym typeface="Calibri"/>
        </a:defRPr>
      </a:lvl5pPr>
      <a:lvl6pPr indent="10972800" algn="r" defTabSz="4389120">
        <a:defRPr sz="5600">
          <a:solidFill>
            <a:schemeClr val="tx1"/>
          </a:solidFill>
          <a:latin typeface="+mn-lt"/>
          <a:ea typeface="+mn-ea"/>
          <a:cs typeface="+mn-cs"/>
          <a:sym typeface="Calibri"/>
        </a:defRPr>
      </a:lvl6pPr>
      <a:lvl7pPr indent="13167360" algn="r" defTabSz="4389120">
        <a:defRPr sz="5600">
          <a:solidFill>
            <a:schemeClr val="tx1"/>
          </a:solidFill>
          <a:latin typeface="+mn-lt"/>
          <a:ea typeface="+mn-ea"/>
          <a:cs typeface="+mn-cs"/>
          <a:sym typeface="Calibri"/>
        </a:defRPr>
      </a:lvl7pPr>
      <a:lvl8pPr indent="15361919" algn="r" defTabSz="4389120">
        <a:defRPr sz="5600">
          <a:solidFill>
            <a:schemeClr val="tx1"/>
          </a:solidFill>
          <a:latin typeface="+mn-lt"/>
          <a:ea typeface="+mn-ea"/>
          <a:cs typeface="+mn-cs"/>
          <a:sym typeface="Calibri"/>
        </a:defRPr>
      </a:lvl8pPr>
      <a:lvl9pPr indent="17556480" algn="r" defTabSz="4389120">
        <a:defRPr sz="56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1998250" y="3890297"/>
            <a:ext cx="39882515" cy="44973"/>
          </a:xfrm>
          <a:prstGeom prst="rect">
            <a:avLst/>
          </a:prstGeom>
          <a:gradFill>
            <a:gsLst>
              <a:gs pos="0">
                <a:srgbClr val="2E5E97"/>
              </a:gs>
              <a:gs pos="80000">
                <a:srgbClr val="3C7BC7"/>
              </a:gs>
              <a:gs pos="100000">
                <a:srgbClr val="3A7CCA"/>
              </a:gs>
            </a:gsLst>
            <a:lin ang="16200000"/>
          </a:gradFill>
          <a:ln w="3175">
            <a:solidFill>
              <a:srgbClr val="4A7EBB"/>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49" name="Shape 49"/>
          <p:cNvSpPr/>
          <p:nvPr/>
        </p:nvSpPr>
        <p:spPr>
          <a:xfrm>
            <a:off x="2023348" y="5635069"/>
            <a:ext cx="12788581" cy="5209116"/>
          </a:xfrm>
          <a:prstGeom prst="rect">
            <a:avLst/>
          </a:prstGeom>
          <a:ln w="3175">
            <a:miter lim="400000"/>
          </a:ln>
          <a:extLst>
            <a:ext uri="{C572A759-6A51-4108-AA02-DFA0A04FC94B}">
              <ma14:wrappingTextBoxFlag xmlns:ma14="http://schemas.microsoft.com/office/mac/drawingml/2011/main" xmlns="" val="1"/>
            </a:ext>
          </a:extLst>
        </p:spPr>
        <p:txBody>
          <a:bodyPr lIns="34289" tIns="34289" rIns="34289" bIns="34289">
            <a:spAutoFit/>
          </a:bodyPr>
          <a:lstStyle/>
          <a:p>
            <a:r>
              <a:rPr lang="en-US" sz="2800" dirty="0"/>
              <a:t>Yelp is a primary source of restaurant reviews and information nationwide, with restaurants often depending on positive Yelp reviews for sustained business. However, there is speculation that the star rating in a Yelp review is influenced by bias and factors outside of the actual dining experience of a restaurant. In this paper we attempt to “un-Yelp” </a:t>
            </a:r>
            <a:r>
              <a:rPr lang="en-US" sz="2800" dirty="0" smtClean="0"/>
              <a:t>the reviews to find the true score (instead of a rating of one to five) of a given review. We attempt to do this by clustering customer reviews of restaurants by sentiment magnitude, as a proxy for clustering restaurants by similar overall quality. This procedure involves calculating the positive and negative sentiment of reviews, by using multiple lexicons and boosting our approach. We then created multiple linear mixed effects models on the clusters in order to isolate the biasing from number of restaurant factors.</a:t>
            </a:r>
            <a:r>
              <a:rPr lang="en-US" sz="2800" dirty="0"/>
              <a:t> </a:t>
            </a:r>
          </a:p>
          <a:p>
            <a:pPr lvl="0" defTabSz="457200">
              <a:defRPr sz="1800"/>
            </a:pPr>
            <a:endParaRPr sz="2600" dirty="0">
              <a:latin typeface="Trebuchet MS"/>
              <a:ea typeface="Trebuchet MS"/>
              <a:cs typeface="Trebuchet MS"/>
              <a:sym typeface="Trebuchet MS"/>
            </a:endParaRPr>
          </a:p>
        </p:txBody>
      </p:sp>
      <p:sp>
        <p:nvSpPr>
          <p:cNvPr id="50" name="Shape 50"/>
          <p:cNvSpPr/>
          <p:nvPr/>
        </p:nvSpPr>
        <p:spPr>
          <a:xfrm rot="16200000" flipH="1">
            <a:off x="1256480" y="18241120"/>
            <a:ext cx="28034547" cy="46990"/>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51" name="Shape 51"/>
          <p:cNvSpPr/>
          <p:nvPr/>
        </p:nvSpPr>
        <p:spPr>
          <a:xfrm rot="5400000">
            <a:off x="16320848" y="16763838"/>
            <a:ext cx="25365286" cy="54543"/>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52" name="Shape 52"/>
          <p:cNvSpPr/>
          <p:nvPr/>
        </p:nvSpPr>
        <p:spPr>
          <a:xfrm>
            <a:off x="15697294" y="4138941"/>
            <a:ext cx="12839701" cy="1048333"/>
          </a:xfrm>
          <a:prstGeom prst="rect">
            <a:avLst/>
          </a:prstGeom>
          <a:solidFill>
            <a:srgbClr val="3B65A7"/>
          </a:solidFill>
          <a:ln w="12700">
            <a:miter lim="400000"/>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53" name="Shape 53"/>
          <p:cNvSpPr/>
          <p:nvPr/>
        </p:nvSpPr>
        <p:spPr>
          <a:xfrm>
            <a:off x="29422849" y="5305618"/>
            <a:ext cx="12839701" cy="50801"/>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54" name="Shape 54"/>
          <p:cNvSpPr/>
          <p:nvPr/>
        </p:nvSpPr>
        <p:spPr>
          <a:xfrm>
            <a:off x="17300082" y="4209198"/>
            <a:ext cx="9291036" cy="938716"/>
          </a:xfrm>
          <a:prstGeom prst="rect">
            <a:avLst/>
          </a:prstGeom>
          <a:ln w="3175">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ctr">
              <a:defRPr sz="5950" b="1">
                <a:solidFill>
                  <a:srgbClr val="FFFFFF"/>
                </a:solidFill>
                <a:latin typeface="Garamond"/>
                <a:ea typeface="Garamond"/>
                <a:cs typeface="Garamond"/>
                <a:sym typeface="Garamond"/>
              </a:defRPr>
            </a:lvl1pPr>
          </a:lstStyle>
          <a:p>
            <a:pPr lvl="0">
              <a:defRPr sz="1800" b="0">
                <a:solidFill>
                  <a:srgbClr val="000000"/>
                </a:solidFill>
              </a:defRPr>
            </a:pPr>
            <a:r>
              <a:rPr lang="en-US" sz="5650" b="1" dirty="0" smtClean="0">
                <a:solidFill>
                  <a:srgbClr val="FFFFFF"/>
                </a:solidFill>
              </a:rPr>
              <a:t>Mixed Effects Model</a:t>
            </a:r>
            <a:endParaRPr sz="5650" b="1" dirty="0">
              <a:solidFill>
                <a:srgbClr val="FFFFFF"/>
              </a:solidFill>
            </a:endParaRPr>
          </a:p>
        </p:txBody>
      </p:sp>
      <p:sp>
        <p:nvSpPr>
          <p:cNvPr id="55" name="Shape 55"/>
          <p:cNvSpPr/>
          <p:nvPr/>
        </p:nvSpPr>
        <p:spPr>
          <a:xfrm>
            <a:off x="15723854" y="13838917"/>
            <a:ext cx="12839701" cy="1054101"/>
          </a:xfrm>
          <a:prstGeom prst="rect">
            <a:avLst/>
          </a:prstGeom>
          <a:solidFill>
            <a:srgbClr val="3B65A7"/>
          </a:solidFill>
          <a:ln w="12700">
            <a:miter lim="400000"/>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56" name="Shape 56"/>
          <p:cNvSpPr/>
          <p:nvPr/>
        </p:nvSpPr>
        <p:spPr>
          <a:xfrm>
            <a:off x="16592275" y="13897579"/>
            <a:ext cx="10706648" cy="938716"/>
          </a:xfrm>
          <a:prstGeom prst="rect">
            <a:avLst/>
          </a:prstGeom>
          <a:ln w="3175">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ctr">
              <a:defRPr sz="5950" b="1">
                <a:solidFill>
                  <a:srgbClr val="FFFFFF"/>
                </a:solidFill>
                <a:latin typeface="Garamond"/>
                <a:ea typeface="Garamond"/>
                <a:cs typeface="Garamond"/>
                <a:sym typeface="Garamond"/>
              </a:defRPr>
            </a:lvl1pPr>
          </a:lstStyle>
          <a:p>
            <a:pPr lvl="0">
              <a:defRPr sz="1800">
                <a:solidFill>
                  <a:srgbClr val="000000"/>
                </a:solidFill>
              </a:defRPr>
            </a:pPr>
            <a:r>
              <a:rPr lang="en-US" sz="5650" dirty="0" smtClean="0">
                <a:solidFill>
                  <a:schemeClr val="bg1"/>
                </a:solidFill>
              </a:rPr>
              <a:t>Assumptions</a:t>
            </a:r>
            <a:endParaRPr lang="en-US" sz="5650" dirty="0">
              <a:solidFill>
                <a:schemeClr val="bg1"/>
              </a:solidFill>
            </a:endParaRPr>
          </a:p>
        </p:txBody>
      </p:sp>
      <p:sp>
        <p:nvSpPr>
          <p:cNvPr id="57" name="Shape 57"/>
          <p:cNvSpPr/>
          <p:nvPr/>
        </p:nvSpPr>
        <p:spPr>
          <a:xfrm rot="10800000" flipH="1">
            <a:off x="15695707" y="15044868"/>
            <a:ext cx="12839701" cy="46990"/>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58" name="Shape 58"/>
          <p:cNvSpPr/>
          <p:nvPr/>
        </p:nvSpPr>
        <p:spPr>
          <a:xfrm>
            <a:off x="29421261" y="4138941"/>
            <a:ext cx="12839701" cy="1048333"/>
          </a:xfrm>
          <a:prstGeom prst="rect">
            <a:avLst/>
          </a:prstGeom>
          <a:solidFill>
            <a:srgbClr val="3B65A7"/>
          </a:solidFill>
          <a:ln w="12700">
            <a:solidFill>
              <a:schemeClr val="bg1"/>
            </a:solidFill>
            <a:miter lim="400000"/>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59" name="Shape 59"/>
          <p:cNvSpPr/>
          <p:nvPr/>
        </p:nvSpPr>
        <p:spPr>
          <a:xfrm>
            <a:off x="29444587" y="8226485"/>
            <a:ext cx="12839701" cy="868681"/>
          </a:xfrm>
          <a:prstGeom prst="rect">
            <a:avLst/>
          </a:prstGeom>
          <a:solidFill>
            <a:srgbClr val="3B65A7"/>
          </a:solidFill>
          <a:ln w="12700">
            <a:miter lim="400000"/>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60" name="Shape 60"/>
          <p:cNvSpPr/>
          <p:nvPr/>
        </p:nvSpPr>
        <p:spPr>
          <a:xfrm rot="10800000" flipH="1">
            <a:off x="29455560" y="9216685"/>
            <a:ext cx="12839701" cy="46991"/>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61" name="Shape 61"/>
          <p:cNvSpPr/>
          <p:nvPr/>
        </p:nvSpPr>
        <p:spPr>
          <a:xfrm>
            <a:off x="29469987" y="20602351"/>
            <a:ext cx="12839701" cy="1066801"/>
          </a:xfrm>
          <a:prstGeom prst="rect">
            <a:avLst/>
          </a:prstGeom>
          <a:solidFill>
            <a:srgbClr val="3B65A7"/>
          </a:solidFill>
          <a:ln w="12700">
            <a:miter lim="400000"/>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62" name="Shape 62"/>
          <p:cNvSpPr/>
          <p:nvPr/>
        </p:nvSpPr>
        <p:spPr>
          <a:xfrm rot="10800000" flipH="1">
            <a:off x="29467162" y="21778960"/>
            <a:ext cx="12839701" cy="50801"/>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63" name="Shape 63"/>
          <p:cNvSpPr/>
          <p:nvPr/>
        </p:nvSpPr>
        <p:spPr>
          <a:xfrm>
            <a:off x="1970641" y="5311362"/>
            <a:ext cx="12839701" cy="50801"/>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64" name="Shape 64"/>
          <p:cNvSpPr/>
          <p:nvPr/>
        </p:nvSpPr>
        <p:spPr>
          <a:xfrm>
            <a:off x="1976396" y="4139950"/>
            <a:ext cx="12836633" cy="1048332"/>
          </a:xfrm>
          <a:prstGeom prst="rect">
            <a:avLst/>
          </a:prstGeom>
          <a:solidFill>
            <a:srgbClr val="3B65A7"/>
          </a:solidFill>
          <a:ln w="12700">
            <a:miter lim="400000"/>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65" name="Shape 65"/>
          <p:cNvSpPr/>
          <p:nvPr/>
        </p:nvSpPr>
        <p:spPr>
          <a:xfrm>
            <a:off x="5503206" y="4213535"/>
            <a:ext cx="5668805" cy="984883"/>
          </a:xfrm>
          <a:prstGeom prst="rect">
            <a:avLst/>
          </a:prstGeom>
          <a:ln w="3175">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ctr">
              <a:defRPr sz="5950" b="1">
                <a:solidFill>
                  <a:srgbClr val="FFFFFF"/>
                </a:solidFill>
                <a:latin typeface="Garamond"/>
                <a:ea typeface="Garamond"/>
                <a:cs typeface="Garamond"/>
                <a:sym typeface="Garamond"/>
              </a:defRPr>
            </a:lvl1pPr>
          </a:lstStyle>
          <a:p>
            <a:pPr lvl="0">
              <a:defRPr sz="1800" b="0">
                <a:solidFill>
                  <a:srgbClr val="000000"/>
                </a:solidFill>
              </a:defRPr>
            </a:pPr>
            <a:r>
              <a:rPr sz="5950" b="1" dirty="0">
                <a:solidFill>
                  <a:srgbClr val="FFFFFF"/>
                </a:solidFill>
                <a:cs typeface="+mn-cs"/>
              </a:rPr>
              <a:t>Abstract</a:t>
            </a:r>
          </a:p>
        </p:txBody>
      </p:sp>
      <p:sp>
        <p:nvSpPr>
          <p:cNvPr id="66" name="Shape 66"/>
          <p:cNvSpPr/>
          <p:nvPr/>
        </p:nvSpPr>
        <p:spPr>
          <a:xfrm>
            <a:off x="1931273" y="11940297"/>
            <a:ext cx="12836525" cy="46990"/>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67" name="Shape 67"/>
          <p:cNvSpPr/>
          <p:nvPr/>
        </p:nvSpPr>
        <p:spPr>
          <a:xfrm>
            <a:off x="1928100" y="10811427"/>
            <a:ext cx="12839701" cy="1048332"/>
          </a:xfrm>
          <a:prstGeom prst="rect">
            <a:avLst/>
          </a:prstGeom>
          <a:solidFill>
            <a:srgbClr val="3B65A7"/>
          </a:solidFill>
          <a:ln w="12700">
            <a:miter lim="400000"/>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68" name="Shape 68"/>
          <p:cNvSpPr/>
          <p:nvPr/>
        </p:nvSpPr>
        <p:spPr>
          <a:xfrm>
            <a:off x="2158541" y="10875853"/>
            <a:ext cx="12358134" cy="984883"/>
          </a:xfrm>
          <a:prstGeom prst="rect">
            <a:avLst/>
          </a:prstGeom>
          <a:ln w="3175">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ctr">
              <a:defRPr sz="5950" b="1">
                <a:solidFill>
                  <a:srgbClr val="FFFFFF"/>
                </a:solidFill>
                <a:latin typeface="Garamond"/>
                <a:ea typeface="Garamond"/>
                <a:cs typeface="Garamond"/>
                <a:sym typeface="Garamond"/>
              </a:defRPr>
            </a:lvl1pPr>
          </a:lstStyle>
          <a:p>
            <a:pPr lvl="0">
              <a:defRPr sz="1800" b="0">
                <a:solidFill>
                  <a:srgbClr val="000000"/>
                </a:solidFill>
              </a:defRPr>
            </a:pPr>
            <a:r>
              <a:rPr lang="en-US" sz="5950" b="1" dirty="0" smtClean="0">
                <a:solidFill>
                  <a:srgbClr val="FFFFFF"/>
                </a:solidFill>
              </a:rPr>
              <a:t>Approach</a:t>
            </a:r>
            <a:endParaRPr sz="5950" b="1" dirty="0">
              <a:solidFill>
                <a:srgbClr val="FFFFFF"/>
              </a:solidFill>
            </a:endParaRPr>
          </a:p>
        </p:txBody>
      </p:sp>
      <p:sp>
        <p:nvSpPr>
          <p:cNvPr id="69" name="Shape 69"/>
          <p:cNvSpPr/>
          <p:nvPr/>
        </p:nvSpPr>
        <p:spPr>
          <a:xfrm>
            <a:off x="29477496" y="30218980"/>
            <a:ext cx="12839701" cy="868681"/>
          </a:xfrm>
          <a:prstGeom prst="rect">
            <a:avLst/>
          </a:prstGeom>
          <a:solidFill>
            <a:srgbClr val="3B65A7"/>
          </a:solidFill>
          <a:ln w="12700">
            <a:miter lim="400000"/>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70" name="Shape 70"/>
          <p:cNvSpPr/>
          <p:nvPr/>
        </p:nvSpPr>
        <p:spPr>
          <a:xfrm>
            <a:off x="32294180" y="30271584"/>
            <a:ext cx="7210592" cy="938716"/>
          </a:xfrm>
          <a:prstGeom prst="rect">
            <a:avLst/>
          </a:prstGeom>
          <a:ln w="3175">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ctr">
              <a:defRPr sz="5040">
                <a:solidFill>
                  <a:srgbClr val="FFFFFF"/>
                </a:solidFill>
                <a:latin typeface="Garamond"/>
                <a:ea typeface="Garamond"/>
                <a:cs typeface="Garamond"/>
                <a:sym typeface="Garamond"/>
              </a:defRPr>
            </a:lvl1pPr>
          </a:lstStyle>
          <a:p>
            <a:pPr lvl="0">
              <a:defRPr sz="1800">
                <a:solidFill>
                  <a:srgbClr val="000000"/>
                </a:solidFill>
              </a:defRPr>
            </a:pPr>
            <a:r>
              <a:rPr sz="5650" b="1" dirty="0">
                <a:solidFill>
                  <a:srgbClr val="FFFFFF"/>
                </a:solidFill>
              </a:rPr>
              <a:t>Acknowledgements</a:t>
            </a:r>
          </a:p>
        </p:txBody>
      </p:sp>
      <p:sp>
        <p:nvSpPr>
          <p:cNvPr id="71" name="Shape 71"/>
          <p:cNvSpPr/>
          <p:nvPr/>
        </p:nvSpPr>
        <p:spPr>
          <a:xfrm rot="10800000" flipH="1">
            <a:off x="29477496" y="31241891"/>
            <a:ext cx="12839701" cy="46990"/>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72" name="Shape 72"/>
          <p:cNvSpPr/>
          <p:nvPr/>
        </p:nvSpPr>
        <p:spPr>
          <a:xfrm>
            <a:off x="15698882" y="5305618"/>
            <a:ext cx="12839701" cy="50801"/>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73" name="Shape 73"/>
          <p:cNvSpPr/>
          <p:nvPr/>
        </p:nvSpPr>
        <p:spPr>
          <a:xfrm>
            <a:off x="29026985" y="29946818"/>
            <a:ext cx="13266287" cy="85399"/>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77" name="Shape 77"/>
          <p:cNvSpPr/>
          <p:nvPr/>
        </p:nvSpPr>
        <p:spPr>
          <a:xfrm rot="5400000" flipV="1">
            <a:off x="27906577" y="31246681"/>
            <a:ext cx="2101117" cy="45719"/>
          </a:xfrm>
          <a:prstGeom prst="rect">
            <a:avLst/>
          </a:prstGeom>
          <a:gradFill>
            <a:gsLst>
              <a:gs pos="0">
                <a:srgbClr val="2E5E97"/>
              </a:gs>
              <a:gs pos="80000">
                <a:srgbClr val="3C7BC7"/>
              </a:gs>
              <a:gs pos="100000">
                <a:srgbClr val="3A7CCA"/>
              </a:gs>
            </a:gsLst>
            <a:lin ang="16200000"/>
          </a:gradFill>
          <a:ln w="3175">
            <a:solidFill>
              <a:srgbClr val="4A7EBB"/>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79" name="Shape 79"/>
          <p:cNvSpPr/>
          <p:nvPr/>
        </p:nvSpPr>
        <p:spPr>
          <a:xfrm>
            <a:off x="1891209" y="16777415"/>
            <a:ext cx="12839701" cy="957978"/>
          </a:xfrm>
          <a:prstGeom prst="rect">
            <a:avLst/>
          </a:prstGeom>
          <a:solidFill>
            <a:srgbClr val="3B65A7"/>
          </a:solidFill>
          <a:ln w="12700">
            <a:miter lim="400000"/>
          </a:ln>
          <a:effectLst>
            <a:outerShdw blurRad="25400" dir="5400000" rotWithShape="0">
              <a:srgbClr val="000000">
                <a:alpha val="35000"/>
              </a:srgbClr>
            </a:outerShdw>
          </a:effectLst>
        </p:spPr>
        <p:txBody>
          <a:bodyPr lIns="0" tIns="0" rIns="0" bIns="0" anchor="ctr"/>
          <a:lstStyle/>
          <a:p>
            <a:pPr lvl="0" algn="ctr" defTabSz="3291840">
              <a:defRPr>
                <a:solidFill>
                  <a:srgbClr val="FFFFFF"/>
                </a:solidFill>
              </a:defRPr>
            </a:pPr>
            <a:endParaRPr/>
          </a:p>
        </p:txBody>
      </p:sp>
      <p:sp>
        <p:nvSpPr>
          <p:cNvPr id="80" name="Shape 80"/>
          <p:cNvSpPr/>
          <p:nvPr/>
        </p:nvSpPr>
        <p:spPr>
          <a:xfrm>
            <a:off x="3990368" y="16970282"/>
            <a:ext cx="8705056" cy="869469"/>
          </a:xfrm>
          <a:prstGeom prst="rect">
            <a:avLst/>
          </a:prstGeom>
          <a:ln w="3175">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5050">
                <a:solidFill>
                  <a:srgbClr val="FFFFFF"/>
                </a:solidFill>
                <a:latin typeface="Garamond"/>
                <a:ea typeface="Garamond"/>
                <a:cs typeface="Garamond"/>
                <a:sym typeface="Garamond"/>
              </a:defRPr>
            </a:lvl1pPr>
          </a:lstStyle>
          <a:p>
            <a:pPr lvl="0">
              <a:defRPr sz="1800">
                <a:solidFill>
                  <a:srgbClr val="000000"/>
                </a:solidFill>
              </a:defRPr>
            </a:pPr>
            <a:r>
              <a:rPr lang="en-US" sz="5650" b="1" dirty="0" smtClean="0">
                <a:solidFill>
                  <a:srgbClr val="FFFFFF"/>
                </a:solidFill>
              </a:rPr>
              <a:t>Sentiment Score</a:t>
            </a:r>
            <a:endParaRPr sz="5650" b="1" dirty="0">
              <a:solidFill>
                <a:srgbClr val="FFFFFF"/>
              </a:solidFill>
            </a:endParaRPr>
          </a:p>
        </p:txBody>
      </p:sp>
      <p:sp>
        <p:nvSpPr>
          <p:cNvPr id="81" name="Shape 81"/>
          <p:cNvSpPr/>
          <p:nvPr/>
        </p:nvSpPr>
        <p:spPr>
          <a:xfrm>
            <a:off x="29475369" y="31363707"/>
            <a:ext cx="12843958" cy="1054133"/>
          </a:xfrm>
          <a:prstGeom prst="rect">
            <a:avLst/>
          </a:prstGeom>
          <a:ln w="3175">
            <a:miter lim="400000"/>
          </a:ln>
          <a:extLst>
            <a:ext uri="{C572A759-6A51-4108-AA02-DFA0A04FC94B}">
              <ma14:wrappingTextBoxFlag xmlns:ma14="http://schemas.microsoft.com/office/mac/drawingml/2011/main" xmlns="" val="1"/>
            </a:ext>
          </a:extLst>
        </p:spPr>
        <p:txBody>
          <a:bodyPr lIns="34289" tIns="34289" rIns="34289" bIns="34289">
            <a:spAutoFit/>
          </a:bodyPr>
          <a:lstStyle>
            <a:lvl1pPr defTabSz="457200">
              <a:spcBef>
                <a:spcPts val="1200"/>
              </a:spcBef>
              <a:defRPr sz="1500">
                <a:latin typeface="Times"/>
                <a:ea typeface="Times"/>
                <a:cs typeface="Times"/>
                <a:sym typeface="Times"/>
              </a:defRPr>
            </a:lvl1pPr>
          </a:lstStyle>
          <a:p>
            <a:pPr>
              <a:defRPr sz="1800"/>
            </a:pPr>
            <a:r>
              <a:rPr lang="en-US" sz="1600" dirty="0" smtClean="0">
                <a:latin typeface="Calibri" charset="0"/>
                <a:ea typeface="Calibri" charset="0"/>
                <a:cs typeface="Calibri" charset="0"/>
              </a:rPr>
              <a:t>We would like to thank Yelp and the “Yelp Dataset Challenge” for giving us access to the Yelp Business and Customer Review Data set in order to complete this project. We would also like to thank the sources of the various positive/negative sentiment lexicons used</a:t>
            </a:r>
            <a:r>
              <a:rPr lang="en-US" sz="1600" dirty="0">
                <a:latin typeface="Calibri" charset="0"/>
                <a:ea typeface="Calibri" charset="0"/>
                <a:cs typeface="Calibri" charset="0"/>
              </a:rPr>
              <a:t>: Bing </a:t>
            </a:r>
            <a:r>
              <a:rPr lang="en-US" sz="1600" dirty="0" smtClean="0">
                <a:latin typeface="Calibri" charset="0"/>
                <a:ea typeface="Calibri" charset="0"/>
                <a:cs typeface="Calibri" charset="0"/>
              </a:rPr>
              <a:t>Liu </a:t>
            </a:r>
            <a:r>
              <a:rPr lang="en-US" sz="1600" dirty="0">
                <a:latin typeface="Calibri" charset="0"/>
                <a:ea typeface="Calibri" charset="0"/>
                <a:cs typeface="Calibri" charset="0"/>
              </a:rPr>
              <a:t>and </a:t>
            </a:r>
            <a:r>
              <a:rPr lang="en-US" sz="1600" dirty="0" err="1">
                <a:latin typeface="Calibri" charset="0"/>
                <a:ea typeface="Calibri" charset="0"/>
                <a:cs typeface="Calibri" charset="0"/>
              </a:rPr>
              <a:t>Minqing</a:t>
            </a:r>
            <a:r>
              <a:rPr lang="en-US" sz="1600" dirty="0">
                <a:latin typeface="Calibri" charset="0"/>
                <a:ea typeface="Calibri" charset="0"/>
                <a:cs typeface="Calibri" charset="0"/>
              </a:rPr>
              <a:t> </a:t>
            </a:r>
            <a:r>
              <a:rPr lang="en-US" sz="1600" dirty="0" smtClean="0">
                <a:latin typeface="Calibri" charset="0"/>
                <a:ea typeface="Calibri" charset="0"/>
                <a:cs typeface="Calibri" charset="0"/>
              </a:rPr>
              <a:t>Hu from University of Illinois at Chicago,</a:t>
            </a:r>
            <a:r>
              <a:rPr lang="en-US" sz="1600" dirty="0">
                <a:latin typeface="Calibri" charset="0"/>
                <a:ea typeface="Calibri" charset="0"/>
                <a:cs typeface="Calibri" charset="0"/>
              </a:rPr>
              <a:t> Theresa Wilson, </a:t>
            </a:r>
            <a:r>
              <a:rPr lang="en-US" sz="1600" dirty="0" err="1">
                <a:latin typeface="Calibri" charset="0"/>
                <a:ea typeface="Calibri" charset="0"/>
                <a:cs typeface="Calibri" charset="0"/>
              </a:rPr>
              <a:t>Janyce</a:t>
            </a:r>
            <a:r>
              <a:rPr lang="en-US" sz="1600" dirty="0">
                <a:latin typeface="Calibri" charset="0"/>
                <a:ea typeface="Calibri" charset="0"/>
                <a:cs typeface="Calibri" charset="0"/>
              </a:rPr>
              <a:t> </a:t>
            </a:r>
            <a:r>
              <a:rPr lang="en-US" sz="1600" dirty="0" err="1">
                <a:latin typeface="Calibri" charset="0"/>
                <a:ea typeface="Calibri" charset="0"/>
                <a:cs typeface="Calibri" charset="0"/>
              </a:rPr>
              <a:t>Wiebe</a:t>
            </a:r>
            <a:r>
              <a:rPr lang="en-US" sz="1600" dirty="0">
                <a:latin typeface="Calibri" charset="0"/>
                <a:ea typeface="Calibri" charset="0"/>
                <a:cs typeface="Calibri" charset="0"/>
              </a:rPr>
              <a:t>, and Paul Hoffmann </a:t>
            </a:r>
            <a:r>
              <a:rPr lang="en-US" sz="1600" dirty="0" smtClean="0">
                <a:latin typeface="Calibri" charset="0"/>
                <a:ea typeface="Calibri" charset="0"/>
                <a:cs typeface="Calibri" charset="0"/>
              </a:rPr>
              <a:t>and the MPAQ at University of Pittsburgh. We would also like to thank our Professor, </a:t>
            </a:r>
            <a:r>
              <a:rPr lang="en-US" sz="1600" dirty="0" err="1" smtClean="0">
                <a:latin typeface="Calibri" charset="0"/>
                <a:ea typeface="Calibri" charset="0"/>
                <a:cs typeface="Calibri" charset="0"/>
              </a:rPr>
              <a:t>Sayan</a:t>
            </a:r>
            <a:r>
              <a:rPr lang="en-US" sz="1600" dirty="0" smtClean="0">
                <a:latin typeface="Calibri" charset="0"/>
                <a:ea typeface="Calibri" charset="0"/>
                <a:cs typeface="Calibri" charset="0"/>
              </a:rPr>
              <a:t> Mukherjee. </a:t>
            </a:r>
            <a:endParaRPr sz="1600" dirty="0">
              <a:latin typeface="Calibri" charset="0"/>
              <a:ea typeface="Calibri" charset="0"/>
              <a:cs typeface="Calibri" charset="0"/>
            </a:endParaRPr>
          </a:p>
        </p:txBody>
      </p:sp>
      <p:sp>
        <p:nvSpPr>
          <p:cNvPr id="83" name="Shape 83"/>
          <p:cNvSpPr/>
          <p:nvPr/>
        </p:nvSpPr>
        <p:spPr>
          <a:xfrm>
            <a:off x="1891293" y="17846086"/>
            <a:ext cx="12839533" cy="46990"/>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defTabSz="3291840">
              <a:defRPr>
                <a:solidFill>
                  <a:srgbClr val="FFFFFF"/>
                </a:solidFill>
              </a:defRPr>
            </a:pPr>
            <a:endParaRPr/>
          </a:p>
        </p:txBody>
      </p:sp>
      <p:sp>
        <p:nvSpPr>
          <p:cNvPr id="87" name="Shape 87"/>
          <p:cNvSpPr/>
          <p:nvPr/>
        </p:nvSpPr>
        <p:spPr>
          <a:xfrm>
            <a:off x="8563470" y="15283781"/>
            <a:ext cx="6166129" cy="3994793"/>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408813" lvl="0" indent="-408813" defTabSz="508254">
              <a:spcBef>
                <a:spcPts val="2000"/>
              </a:spcBef>
              <a:buClr>
                <a:srgbClr val="929292"/>
              </a:buClr>
              <a:buSzPct val="60000"/>
              <a:buFont typeface="Zapf Dingbats"/>
              <a:buChar char="❖"/>
              <a:defRPr sz="1800"/>
            </a:pPr>
            <a:endParaRPr sz="2610" dirty="0">
              <a:latin typeface="Trebuchet MS"/>
              <a:ea typeface="Trebuchet MS"/>
              <a:cs typeface="Trebuchet MS"/>
              <a:sym typeface="Trebuchet MS"/>
            </a:endParaRPr>
          </a:p>
        </p:txBody>
      </p:sp>
      <p:sp>
        <p:nvSpPr>
          <p:cNvPr id="88" name="Shape 88"/>
          <p:cNvSpPr/>
          <p:nvPr/>
        </p:nvSpPr>
        <p:spPr>
          <a:xfrm>
            <a:off x="1912220" y="18165857"/>
            <a:ext cx="6298905" cy="4439675"/>
          </a:xfrm>
          <a:prstGeom prst="rect">
            <a:avLst/>
          </a:prstGeom>
          <a:ln w="3175">
            <a:miter lim="400000"/>
          </a:ln>
          <a:extLst>
            <a:ext uri="{C572A759-6A51-4108-AA02-DFA0A04FC94B}">
              <ma14:wrappingTextBoxFlag xmlns:ma14="http://schemas.microsoft.com/office/mac/drawingml/2011/main" xmlns="" val="1"/>
            </a:ext>
          </a:extLst>
        </p:spPr>
        <p:txBody>
          <a:bodyPr wrap="square" lIns="34289" tIns="34289" rIns="34289" bIns="34289">
            <a:spAutoFit/>
          </a:bodyPr>
          <a:lstStyle>
            <a:lvl1pPr>
              <a:defRPr sz="3000"/>
            </a:lvl1pPr>
          </a:lstStyle>
          <a:p>
            <a:pPr lvl="0">
              <a:defRPr sz="1800"/>
            </a:pPr>
            <a:r>
              <a:rPr lang="en-US" sz="3200" dirty="0"/>
              <a:t>S</a:t>
            </a:r>
            <a:r>
              <a:rPr lang="en-US" sz="3200" dirty="0" smtClean="0"/>
              <a:t>entiment scoring process:</a:t>
            </a:r>
            <a:endParaRPr lang="en-US" sz="3200" dirty="0"/>
          </a:p>
          <a:p>
            <a:pPr marL="457200" lvl="0" indent="-457200">
              <a:buFontTx/>
              <a:buChar char="-"/>
              <a:defRPr sz="1800"/>
            </a:pPr>
            <a:r>
              <a:rPr lang="en-US" sz="2800" dirty="0"/>
              <a:t>Broke down each review into a </a:t>
            </a:r>
            <a:r>
              <a:rPr lang="en-US" sz="2800" dirty="0" smtClean="0"/>
              <a:t>Term Document </a:t>
            </a:r>
            <a:r>
              <a:rPr lang="en-US" sz="2800" dirty="0"/>
              <a:t>matrix</a:t>
            </a:r>
          </a:p>
          <a:p>
            <a:pPr marL="457200" lvl="0" indent="-457200">
              <a:buFontTx/>
              <a:buChar char="-"/>
              <a:defRPr sz="1800"/>
            </a:pPr>
            <a:r>
              <a:rPr lang="en-US" sz="2800" dirty="0"/>
              <a:t>Removed </a:t>
            </a:r>
            <a:r>
              <a:rPr lang="en-US" sz="2800" dirty="0" smtClean="0"/>
              <a:t>stop-words </a:t>
            </a:r>
            <a:r>
              <a:rPr lang="en-US" sz="2800" dirty="0"/>
              <a:t>and stemmed</a:t>
            </a:r>
          </a:p>
          <a:p>
            <a:pPr marL="457200" lvl="0" indent="-457200">
              <a:buFontTx/>
              <a:buChar char="-"/>
              <a:defRPr sz="1800"/>
            </a:pPr>
            <a:r>
              <a:rPr lang="en-US" sz="2800" dirty="0"/>
              <a:t>Removed punctuation and whitespace</a:t>
            </a:r>
          </a:p>
          <a:p>
            <a:pPr marL="457200" lvl="0" indent="-457200">
              <a:buFontTx/>
              <a:buChar char="-"/>
              <a:defRPr sz="1800"/>
            </a:pPr>
            <a:r>
              <a:rPr lang="en-US" sz="2800" dirty="0"/>
              <a:t>Compared to three different lexicons</a:t>
            </a:r>
          </a:p>
          <a:p>
            <a:pPr marL="457200" lvl="0" indent="-457200">
              <a:buFontTx/>
              <a:buChar char="-"/>
              <a:defRPr sz="1800"/>
            </a:pPr>
            <a:r>
              <a:rPr lang="en-US" sz="2800" dirty="0" smtClean="0"/>
              <a:t>Created a weighted average of the </a:t>
            </a:r>
            <a:r>
              <a:rPr lang="en-US" sz="2800" dirty="0"/>
              <a:t>result</a:t>
            </a:r>
          </a:p>
          <a:p>
            <a:pPr marL="457200" lvl="0" indent="-457200">
              <a:buFontTx/>
              <a:buChar char="-"/>
              <a:defRPr sz="1800"/>
            </a:pPr>
            <a:r>
              <a:rPr lang="en-US" sz="2800" dirty="0"/>
              <a:t>Clustered into five groups based on </a:t>
            </a:r>
            <a:r>
              <a:rPr lang="en-US" sz="2800" dirty="0" smtClean="0"/>
              <a:t>quantiles</a:t>
            </a:r>
            <a:endParaRPr lang="en-US" sz="3200" dirty="0"/>
          </a:p>
        </p:txBody>
      </p:sp>
      <p:sp>
        <p:nvSpPr>
          <p:cNvPr id="91" name="Shape 91"/>
          <p:cNvSpPr/>
          <p:nvPr/>
        </p:nvSpPr>
        <p:spPr>
          <a:xfrm rot="5400000">
            <a:off x="6389798" y="14179225"/>
            <a:ext cx="4000501" cy="46990"/>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92" name="Shape 92"/>
          <p:cNvSpPr/>
          <p:nvPr/>
        </p:nvSpPr>
        <p:spPr>
          <a:xfrm rot="5400000">
            <a:off x="6279161" y="20059381"/>
            <a:ext cx="4168382" cy="56242"/>
          </a:xfrm>
          <a:prstGeom prst="rect">
            <a:avLst/>
          </a:prstGeom>
          <a:gradFill>
            <a:gsLst>
              <a:gs pos="0">
                <a:srgbClr val="2E5E97"/>
              </a:gs>
              <a:gs pos="80000">
                <a:srgbClr val="3C7BC7"/>
              </a:gs>
              <a:gs pos="100000">
                <a:srgbClr val="3A7CCA"/>
              </a:gs>
            </a:gsLst>
            <a:lin ang="16200000"/>
          </a:gradFill>
          <a:ln w="3175">
            <a:solidFill>
              <a:schemeClr val="accent1"/>
            </a:solidFill>
          </a:ln>
          <a:effectLst>
            <a:outerShdw blurRad="254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94" name="Shape 94"/>
          <p:cNvSpPr/>
          <p:nvPr/>
        </p:nvSpPr>
        <p:spPr>
          <a:xfrm>
            <a:off x="8673071" y="22716819"/>
            <a:ext cx="5795342" cy="1794599"/>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455803" lvl="0" indent="-455803" defTabSz="566674">
              <a:spcBef>
                <a:spcPts val="2300"/>
              </a:spcBef>
              <a:buClr>
                <a:srgbClr val="929292"/>
              </a:buClr>
              <a:buSzPct val="60000"/>
              <a:buFont typeface="Zapf Dingbats"/>
              <a:buChar char="❖"/>
              <a:defRPr sz="1800"/>
            </a:pPr>
            <a:endParaRPr sz="2910" dirty="0">
              <a:latin typeface="Trebuchet MS"/>
              <a:ea typeface="Trebuchet MS"/>
              <a:cs typeface="Trebuchet MS"/>
              <a:sym typeface="Trebuchet MS"/>
            </a:endParaRPr>
          </a:p>
        </p:txBody>
      </p:sp>
      <p:sp>
        <p:nvSpPr>
          <p:cNvPr id="95" name="Shape 95"/>
          <p:cNvSpPr/>
          <p:nvPr/>
        </p:nvSpPr>
        <p:spPr>
          <a:xfrm>
            <a:off x="8580446" y="21141138"/>
            <a:ext cx="69312" cy="530913"/>
          </a:xfrm>
          <a:prstGeom prst="rect">
            <a:avLst/>
          </a:prstGeom>
          <a:ln w="3175">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a:defRPr sz="3000"/>
            </a:lvl1pPr>
          </a:lstStyle>
          <a:p>
            <a:pPr lvl="0">
              <a:defRPr sz="1800"/>
            </a:pPr>
            <a:endParaRPr sz="3000" dirty="0"/>
          </a:p>
        </p:txBody>
      </p:sp>
      <p:sp>
        <p:nvSpPr>
          <p:cNvPr id="96" name="Shape 96"/>
          <p:cNvSpPr/>
          <p:nvPr/>
        </p:nvSpPr>
        <p:spPr>
          <a:xfrm>
            <a:off x="1968266" y="23059057"/>
            <a:ext cx="12839701" cy="863601"/>
          </a:xfrm>
          <a:prstGeom prst="rect">
            <a:avLst/>
          </a:prstGeom>
          <a:solidFill>
            <a:srgbClr val="3B65A7"/>
          </a:solidFill>
          <a:ln w="12700">
            <a:miter lim="400000"/>
          </a:ln>
          <a:effectLst>
            <a:outerShdw blurRad="25400" dir="5400000" rotWithShape="0">
              <a:srgbClr val="000000">
                <a:alpha val="35000"/>
              </a:srgbClr>
            </a:outerShdw>
          </a:effectLst>
        </p:spPr>
        <p:txBody>
          <a:bodyPr lIns="0" tIns="0" rIns="0" bIns="0" anchor="ctr"/>
          <a:lstStyle/>
          <a:p>
            <a:pPr lvl="0" algn="ctr" defTabSz="3291840">
              <a:defRPr>
                <a:solidFill>
                  <a:srgbClr val="FFFFFF"/>
                </a:solidFill>
              </a:defRPr>
            </a:pPr>
            <a:endParaRPr/>
          </a:p>
        </p:txBody>
      </p:sp>
      <p:sp>
        <p:nvSpPr>
          <p:cNvPr id="97" name="Shape 97"/>
          <p:cNvSpPr/>
          <p:nvPr/>
        </p:nvSpPr>
        <p:spPr>
          <a:xfrm>
            <a:off x="3473462" y="23063579"/>
            <a:ext cx="9839198" cy="869469"/>
          </a:xfrm>
          <a:prstGeom prst="rect">
            <a:avLst/>
          </a:prstGeom>
          <a:ln w="3175">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5050">
                <a:solidFill>
                  <a:srgbClr val="FFFFFF"/>
                </a:solidFill>
                <a:latin typeface="Garamond"/>
                <a:ea typeface="Garamond"/>
                <a:cs typeface="Garamond"/>
                <a:sym typeface="Garamond"/>
              </a:defRPr>
            </a:lvl1pPr>
          </a:lstStyle>
          <a:p>
            <a:pPr lvl="0">
              <a:defRPr sz="1800">
                <a:solidFill>
                  <a:srgbClr val="000000"/>
                </a:solidFill>
              </a:defRPr>
            </a:pPr>
            <a:r>
              <a:rPr lang="en-US" sz="5650" b="1" dirty="0" smtClean="0">
                <a:solidFill>
                  <a:srgbClr val="FFFFFF"/>
                </a:solidFill>
              </a:rPr>
              <a:t>Diagram of Process</a:t>
            </a:r>
            <a:endParaRPr sz="5650" b="1" dirty="0">
              <a:solidFill>
                <a:srgbClr val="FFFFFF"/>
              </a:solidFill>
            </a:endParaRPr>
          </a:p>
        </p:txBody>
      </p:sp>
      <p:sp>
        <p:nvSpPr>
          <p:cNvPr id="98" name="Shape 98"/>
          <p:cNvSpPr/>
          <p:nvPr/>
        </p:nvSpPr>
        <p:spPr>
          <a:xfrm>
            <a:off x="1961230" y="24012735"/>
            <a:ext cx="12839532" cy="46991"/>
          </a:xfrm>
          <a:prstGeom prst="rect">
            <a:avLst/>
          </a:prstGeom>
          <a:gradFill>
            <a:gsLst>
              <a:gs pos="0">
                <a:srgbClr val="2E5E97"/>
              </a:gs>
              <a:gs pos="80000">
                <a:srgbClr val="3C7BC7"/>
              </a:gs>
              <a:gs pos="100000">
                <a:srgbClr val="3A7CCA"/>
              </a:gs>
            </a:gsLst>
            <a:lin ang="16200000"/>
          </a:gradFill>
          <a:ln w="3175">
            <a:solidFill>
              <a:srgbClr val="4A7EBB"/>
            </a:solidFill>
          </a:ln>
          <a:effectLst>
            <a:outerShdw blurRad="25400" dir="5400000" rotWithShape="0">
              <a:srgbClr val="000000">
                <a:alpha val="35000"/>
              </a:srgbClr>
            </a:outerShdw>
          </a:effectLst>
        </p:spPr>
        <p:txBody>
          <a:bodyPr lIns="0" tIns="0" rIns="0" bIns="0" anchor="ctr"/>
          <a:lstStyle/>
          <a:p>
            <a:pPr lvl="0" algn="ctr" defTabSz="3291840">
              <a:defRPr>
                <a:solidFill>
                  <a:srgbClr val="FFFFFF"/>
                </a:solidFill>
              </a:defRPr>
            </a:pPr>
            <a:endParaRPr/>
          </a:p>
        </p:txBody>
      </p:sp>
      <p:sp>
        <p:nvSpPr>
          <p:cNvPr id="101" name="Shape 101"/>
          <p:cNvSpPr/>
          <p:nvPr/>
        </p:nvSpPr>
        <p:spPr>
          <a:xfrm>
            <a:off x="16668546" y="5772655"/>
            <a:ext cx="10356057" cy="595035"/>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algn="ctr" defTabSz="584200">
              <a:defRPr sz="1800"/>
            </a:pPr>
            <a:r>
              <a:rPr lang="en-US" sz="3200" dirty="0" smtClean="0">
                <a:latin typeface="Calibri" charset="0"/>
                <a:ea typeface="Calibri" charset="0"/>
                <a:cs typeface="Calibri" charset="0"/>
                <a:sym typeface="Trebuchet MS"/>
              </a:rPr>
              <a:t>General model in Matrix Notation</a:t>
            </a:r>
            <a:endParaRPr sz="3200" dirty="0">
              <a:latin typeface="Calibri" charset="0"/>
              <a:ea typeface="Calibri" charset="0"/>
              <a:cs typeface="Calibri" charset="0"/>
              <a:sym typeface="Trebuchet MS"/>
            </a:endParaRPr>
          </a:p>
        </p:txBody>
      </p:sp>
      <p:sp>
        <p:nvSpPr>
          <p:cNvPr id="125" name="Shape 125"/>
          <p:cNvSpPr/>
          <p:nvPr/>
        </p:nvSpPr>
        <p:spPr>
          <a:xfrm>
            <a:off x="15932554" y="15431291"/>
            <a:ext cx="11997294" cy="56425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584200">
              <a:defRPr sz="3000">
                <a:latin typeface="Trebuchet MS"/>
                <a:ea typeface="Trebuchet MS"/>
                <a:cs typeface="Trebuchet MS"/>
                <a:sym typeface="Trebuchet MS"/>
              </a:defRPr>
            </a:lvl1pPr>
          </a:lstStyle>
          <a:p>
            <a:pPr lvl="0">
              <a:defRPr sz="1800"/>
            </a:pPr>
            <a:endParaRPr sz="3000" dirty="0"/>
          </a:p>
        </p:txBody>
      </p:sp>
      <p:sp>
        <p:nvSpPr>
          <p:cNvPr id="127" name="Shape 127"/>
          <p:cNvSpPr/>
          <p:nvPr/>
        </p:nvSpPr>
        <p:spPr>
          <a:xfrm>
            <a:off x="15718644" y="15238821"/>
            <a:ext cx="5971812" cy="6011902"/>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defTabSz="584200">
              <a:defRPr sz="1800"/>
            </a:pPr>
            <a:r>
              <a:rPr lang="en-US" sz="3200" dirty="0" smtClean="0">
                <a:latin typeface="Calibri" charset="0"/>
                <a:ea typeface="Calibri" charset="0"/>
                <a:cs typeface="Calibri" charset="0"/>
                <a:sym typeface="Trebuchet MS"/>
              </a:rPr>
              <a:t>General assumptions:</a:t>
            </a:r>
          </a:p>
          <a:p>
            <a:pPr marL="457200" lvl="0" indent="-457200" defTabSz="584200">
              <a:buFontTx/>
              <a:buChar char="-"/>
              <a:defRPr sz="1800"/>
            </a:pPr>
            <a:r>
              <a:rPr lang="en-US" sz="2800" dirty="0" smtClean="0">
                <a:latin typeface="Calibri" charset="0"/>
                <a:ea typeface="Calibri" charset="0"/>
                <a:cs typeface="Calibri" charset="0"/>
                <a:sym typeface="Trebuchet MS"/>
              </a:rPr>
              <a:t>Restaurant quality can be isolated through sentiment analysis of review</a:t>
            </a:r>
          </a:p>
          <a:p>
            <a:pPr marL="457200" lvl="0" indent="-457200" defTabSz="584200">
              <a:buFontTx/>
              <a:buChar char="-"/>
              <a:defRPr sz="1800"/>
            </a:pPr>
            <a:r>
              <a:rPr lang="en-US" sz="2800" dirty="0" smtClean="0">
                <a:latin typeface="Calibri" charset="0"/>
                <a:ea typeface="Calibri" charset="0"/>
                <a:cs typeface="Calibri" charset="0"/>
                <a:sym typeface="Trebuchet MS"/>
              </a:rPr>
              <a:t>Fixed-effect variables have biasing effects on star rating  </a:t>
            </a:r>
          </a:p>
          <a:p>
            <a:pPr lvl="0" defTabSz="584200">
              <a:defRPr sz="1800"/>
            </a:pPr>
            <a:endParaRPr lang="en-US" sz="2800" dirty="0" smtClean="0">
              <a:latin typeface="Calibri" charset="0"/>
              <a:ea typeface="Calibri" charset="0"/>
              <a:cs typeface="Calibri" charset="0"/>
              <a:sym typeface="Trebuchet MS"/>
            </a:endParaRPr>
          </a:p>
          <a:p>
            <a:pPr lvl="0" defTabSz="584200">
              <a:defRPr sz="1800"/>
            </a:pPr>
            <a:r>
              <a:rPr lang="en-US" sz="3200" dirty="0" smtClean="0">
                <a:latin typeface="Calibri" charset="0"/>
                <a:ea typeface="Calibri" charset="0"/>
                <a:cs typeface="Calibri" charset="0"/>
                <a:sym typeface="Trebuchet MS"/>
              </a:rPr>
              <a:t>Assumptions of sentiment analysis:</a:t>
            </a:r>
          </a:p>
          <a:p>
            <a:pPr marL="457200" lvl="0" indent="-457200" defTabSz="584200">
              <a:buFontTx/>
              <a:buChar char="-"/>
              <a:defRPr sz="1800"/>
            </a:pPr>
            <a:r>
              <a:rPr lang="en-US" sz="3000" dirty="0" smtClean="0">
                <a:latin typeface="Calibri" charset="0"/>
                <a:ea typeface="Calibri" charset="0"/>
                <a:cs typeface="Calibri" charset="0"/>
                <a:sym typeface="Trebuchet MS"/>
              </a:rPr>
              <a:t>Sentiment can be analyzed through relationship between positive and negative words</a:t>
            </a:r>
          </a:p>
          <a:p>
            <a:pPr marL="457200" lvl="0" indent="-457200" defTabSz="584200">
              <a:buFontTx/>
              <a:buChar char="-"/>
              <a:defRPr sz="1800"/>
            </a:pPr>
            <a:r>
              <a:rPr lang="en-US" sz="3000" dirty="0" smtClean="0">
                <a:latin typeface="Calibri" charset="0"/>
                <a:ea typeface="Calibri" charset="0"/>
                <a:cs typeface="Calibri" charset="0"/>
                <a:sym typeface="Trebuchet MS"/>
              </a:rPr>
              <a:t>Online lexicons are accurate representations of positive and negative words</a:t>
            </a:r>
          </a:p>
        </p:txBody>
      </p:sp>
      <p:sp>
        <p:nvSpPr>
          <p:cNvPr id="134" name="Shape 134"/>
          <p:cNvSpPr/>
          <p:nvPr/>
        </p:nvSpPr>
        <p:spPr>
          <a:xfrm>
            <a:off x="15744432" y="21225238"/>
            <a:ext cx="12839701" cy="1044957"/>
          </a:xfrm>
          <a:prstGeom prst="rect">
            <a:avLst/>
          </a:prstGeom>
          <a:solidFill>
            <a:srgbClr val="3B65A7"/>
          </a:solidFill>
          <a:ln w="12700">
            <a:miter lim="400000"/>
          </a:ln>
          <a:effectLst>
            <a:outerShdw blurRad="25400" dir="5400000" rotWithShape="0">
              <a:srgbClr val="000000">
                <a:alpha val="35000"/>
              </a:srgbClr>
            </a:outerShdw>
          </a:effectLst>
        </p:spPr>
        <p:txBody>
          <a:bodyPr lIns="0" tIns="0" rIns="0" bIns="0" anchor="ctr"/>
          <a:lstStyle/>
          <a:p>
            <a:pPr lvl="0" algn="ctr" defTabSz="3291840">
              <a:defRPr>
                <a:solidFill>
                  <a:srgbClr val="FFFFFF"/>
                </a:solidFill>
              </a:defRPr>
            </a:pPr>
            <a:endParaRPr/>
          </a:p>
        </p:txBody>
      </p:sp>
      <p:sp>
        <p:nvSpPr>
          <p:cNvPr id="135" name="Shape 135"/>
          <p:cNvSpPr/>
          <p:nvPr/>
        </p:nvSpPr>
        <p:spPr>
          <a:xfrm>
            <a:off x="15953127" y="21281739"/>
            <a:ext cx="12641125" cy="869469"/>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ctr">
              <a:defRPr sz="5050">
                <a:solidFill>
                  <a:srgbClr val="FFFFFF"/>
                </a:solidFill>
                <a:latin typeface="Garamond"/>
                <a:ea typeface="Garamond"/>
                <a:cs typeface="Garamond"/>
                <a:sym typeface="Garamond"/>
              </a:defRPr>
            </a:lvl1pPr>
          </a:lstStyle>
          <a:p>
            <a:pPr lvl="0">
              <a:defRPr sz="1800">
                <a:solidFill>
                  <a:srgbClr val="000000"/>
                </a:solidFill>
              </a:defRPr>
            </a:pPr>
            <a:r>
              <a:rPr lang="en-US" sz="5650" b="1" dirty="0" smtClean="0">
                <a:solidFill>
                  <a:srgbClr val="FFFFFF"/>
                </a:solidFill>
              </a:rPr>
              <a:t>Bias by Sentiment and Review Count</a:t>
            </a:r>
            <a:endParaRPr sz="5650" b="1" dirty="0">
              <a:solidFill>
                <a:srgbClr val="FFFFFF"/>
              </a:solidFill>
            </a:endParaRPr>
          </a:p>
        </p:txBody>
      </p:sp>
      <p:sp>
        <p:nvSpPr>
          <p:cNvPr id="136" name="Shape 136"/>
          <p:cNvSpPr/>
          <p:nvPr/>
        </p:nvSpPr>
        <p:spPr>
          <a:xfrm>
            <a:off x="15691385" y="22370086"/>
            <a:ext cx="12839533" cy="56858"/>
          </a:xfrm>
          <a:prstGeom prst="rect">
            <a:avLst/>
          </a:prstGeom>
          <a:gradFill>
            <a:gsLst>
              <a:gs pos="0">
                <a:srgbClr val="2E5E97"/>
              </a:gs>
              <a:gs pos="80000">
                <a:srgbClr val="3C7BC7"/>
              </a:gs>
              <a:gs pos="100000">
                <a:srgbClr val="3A7CCA"/>
              </a:gs>
            </a:gsLst>
            <a:lin ang="16200000"/>
          </a:gradFill>
          <a:ln w="3175">
            <a:solidFill>
              <a:srgbClr val="4A7EBB"/>
            </a:solidFill>
          </a:ln>
          <a:effectLst>
            <a:outerShdw blurRad="25400" dir="5400000" rotWithShape="0">
              <a:srgbClr val="000000">
                <a:alpha val="35000"/>
              </a:srgbClr>
            </a:outerShdw>
          </a:effectLst>
        </p:spPr>
        <p:txBody>
          <a:bodyPr lIns="0" tIns="0" rIns="0" bIns="0" anchor="ctr"/>
          <a:lstStyle/>
          <a:p>
            <a:pPr lvl="0" algn="ctr" defTabSz="3291840">
              <a:defRPr>
                <a:solidFill>
                  <a:srgbClr val="FFFFFF"/>
                </a:solidFill>
              </a:defRPr>
            </a:pPr>
            <a:endParaRPr/>
          </a:p>
        </p:txBody>
      </p:sp>
      <p:sp>
        <p:nvSpPr>
          <p:cNvPr id="152" name="Shape 152"/>
          <p:cNvSpPr/>
          <p:nvPr/>
        </p:nvSpPr>
        <p:spPr>
          <a:xfrm>
            <a:off x="30010946" y="4213535"/>
            <a:ext cx="11777062" cy="919481"/>
          </a:xfrm>
          <a:prstGeom prst="rect">
            <a:avLst/>
          </a:prstGeom>
          <a:ln w="3175">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5950" b="1">
                <a:solidFill>
                  <a:srgbClr val="FFFFFF"/>
                </a:solidFill>
                <a:latin typeface="Garamond"/>
                <a:ea typeface="Garamond"/>
                <a:cs typeface="Garamond"/>
                <a:sym typeface="Garamond"/>
              </a:defRPr>
            </a:lvl1pPr>
          </a:lstStyle>
          <a:p>
            <a:pPr lvl="0">
              <a:defRPr sz="1800" b="0">
                <a:solidFill>
                  <a:srgbClr val="000000"/>
                </a:solidFill>
              </a:defRPr>
            </a:pPr>
            <a:r>
              <a:rPr sz="5650" b="1" dirty="0" smtClean="0">
                <a:solidFill>
                  <a:srgbClr val="FFFFFF"/>
                </a:solidFill>
              </a:rPr>
              <a:t>Application</a:t>
            </a:r>
            <a:r>
              <a:rPr lang="en-US" sz="5950" b="1" dirty="0" smtClean="0">
                <a:solidFill>
                  <a:srgbClr val="FFFFFF"/>
                </a:solidFill>
              </a:rPr>
              <a:t>s to Yelp</a:t>
            </a:r>
            <a:endParaRPr sz="5950" b="1" dirty="0">
              <a:solidFill>
                <a:srgbClr val="FFFFFF"/>
              </a:solidFill>
            </a:endParaRPr>
          </a:p>
        </p:txBody>
      </p:sp>
      <p:sp>
        <p:nvSpPr>
          <p:cNvPr id="153" name="Shape 153"/>
          <p:cNvSpPr/>
          <p:nvPr/>
        </p:nvSpPr>
        <p:spPr>
          <a:xfrm>
            <a:off x="29259254" y="5626208"/>
            <a:ext cx="13350012" cy="2257028"/>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defTabSz="584200">
              <a:buClr>
                <a:srgbClr val="929292"/>
              </a:buClr>
              <a:buSzPct val="60000"/>
              <a:defRPr sz="1800"/>
            </a:pPr>
            <a:r>
              <a:rPr lang="en-US" sz="2800" dirty="0" smtClean="0">
                <a:latin typeface="Calibri" charset="0"/>
                <a:ea typeface="Calibri" charset="0"/>
                <a:cs typeface="Calibri" charset="0"/>
                <a:sym typeface="Trebuchet MS"/>
              </a:rPr>
              <a:t>Given a restaurant, for each review made for that restaurant, first score its sentiment given the three sentiment lexicons, then plug it into the corresponding model to acquire the new unbiased rating for this review. Yelp can then average </a:t>
            </a:r>
            <a:r>
              <a:rPr lang="en-US" sz="2800" dirty="0">
                <a:latin typeface="Calibri" charset="0"/>
                <a:ea typeface="Calibri" charset="0"/>
                <a:cs typeface="Calibri" charset="0"/>
                <a:sym typeface="Trebuchet MS"/>
              </a:rPr>
              <a:t>all of the new ratings for this restaurant and display the difference in the restaurant to the user, showing them the amount of bias that the given Yelp reviews have for that restaurant</a:t>
            </a:r>
            <a:r>
              <a:rPr lang="en-US" sz="2800" dirty="0" smtClean="0">
                <a:latin typeface="Calibri" charset="0"/>
                <a:ea typeface="Calibri" charset="0"/>
                <a:cs typeface="Calibri" charset="0"/>
                <a:sym typeface="Trebuchet MS"/>
              </a:rPr>
              <a:t>.</a:t>
            </a:r>
            <a:endParaRPr lang="en-US" sz="2800" dirty="0">
              <a:latin typeface="Calibri" charset="0"/>
              <a:ea typeface="Calibri" charset="0"/>
              <a:cs typeface="Calibri" charset="0"/>
              <a:sym typeface="Trebuchet MS"/>
            </a:endParaRPr>
          </a:p>
        </p:txBody>
      </p:sp>
      <p:sp>
        <p:nvSpPr>
          <p:cNvPr id="154" name="Shape 154"/>
          <p:cNvSpPr/>
          <p:nvPr/>
        </p:nvSpPr>
        <p:spPr>
          <a:xfrm>
            <a:off x="31014661" y="11156222"/>
            <a:ext cx="9839199" cy="792481"/>
          </a:xfrm>
          <a:prstGeom prst="rect">
            <a:avLst/>
          </a:prstGeom>
          <a:ln w="3175">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5050">
                <a:solidFill>
                  <a:srgbClr val="FFFFFF"/>
                </a:solidFill>
                <a:latin typeface="Garamond"/>
                <a:ea typeface="Garamond"/>
                <a:cs typeface="Garamond"/>
                <a:sym typeface="Garamond"/>
              </a:defRPr>
            </a:lvl1pPr>
          </a:lstStyle>
          <a:p>
            <a:pPr lvl="0">
              <a:defRPr sz="1800">
                <a:solidFill>
                  <a:srgbClr val="000000"/>
                </a:solidFill>
              </a:defRPr>
            </a:pPr>
            <a:endParaRPr lang="en-US" sz="5050" dirty="0" smtClean="0">
              <a:solidFill>
                <a:srgbClr val="FFFFFF"/>
              </a:solidFill>
            </a:endParaRPr>
          </a:p>
        </p:txBody>
      </p:sp>
      <p:sp>
        <p:nvSpPr>
          <p:cNvPr id="159" name="Shape 159"/>
          <p:cNvSpPr/>
          <p:nvPr/>
        </p:nvSpPr>
        <p:spPr>
          <a:xfrm>
            <a:off x="30921628" y="20647305"/>
            <a:ext cx="9839198" cy="869469"/>
          </a:xfrm>
          <a:prstGeom prst="rect">
            <a:avLst/>
          </a:prstGeom>
          <a:ln w="3175">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5950" b="1">
                <a:solidFill>
                  <a:srgbClr val="FFFFFF"/>
                </a:solidFill>
                <a:latin typeface="Garamond"/>
                <a:ea typeface="Garamond"/>
                <a:cs typeface="Garamond"/>
                <a:sym typeface="Garamond"/>
              </a:defRPr>
            </a:lvl1pPr>
          </a:lstStyle>
          <a:p>
            <a:pPr lvl="0">
              <a:defRPr sz="1800" b="0">
                <a:solidFill>
                  <a:srgbClr val="000000"/>
                </a:solidFill>
              </a:defRPr>
            </a:pPr>
            <a:r>
              <a:rPr sz="5650" b="1" dirty="0">
                <a:solidFill>
                  <a:srgbClr val="FFFFFF"/>
                </a:solidFill>
              </a:rPr>
              <a:t>Conclusion</a:t>
            </a:r>
          </a:p>
        </p:txBody>
      </p:sp>
      <p:sp>
        <p:nvSpPr>
          <p:cNvPr id="160" name="Shape 160"/>
          <p:cNvSpPr/>
          <p:nvPr/>
        </p:nvSpPr>
        <p:spPr>
          <a:xfrm>
            <a:off x="29430808" y="21974923"/>
            <a:ext cx="12867259" cy="7702106"/>
          </a:xfrm>
          <a:prstGeom prst="rect">
            <a:avLst/>
          </a:prstGeom>
          <a:ln w="3175">
            <a:miter lim="400000"/>
          </a:ln>
          <a:extLst>
            <a:ext uri="{C572A759-6A51-4108-AA02-DFA0A04FC94B}">
              <ma14:wrappingTextBoxFlag xmlns:ma14="http://schemas.microsoft.com/office/mac/drawingml/2011/main" xmlns="" val="1"/>
            </a:ext>
          </a:extLst>
        </p:spPr>
        <p:txBody>
          <a:bodyPr lIns="34289" tIns="34289" rIns="34289" bIns="34289">
            <a:spAutoFit/>
          </a:bodyPr>
          <a:lstStyle/>
          <a:p>
            <a:pPr lvl="0" defTabSz="457200">
              <a:spcBef>
                <a:spcPts val="1200"/>
              </a:spcBef>
              <a:defRPr sz="1800"/>
            </a:pPr>
            <a:r>
              <a:rPr lang="en-US" sz="2800" dirty="0" smtClean="0">
                <a:latin typeface="Calibri" charset="0"/>
                <a:ea typeface="Calibri" charset="0"/>
                <a:cs typeface="Calibri" charset="0"/>
                <a:sym typeface="Trebuchet MS"/>
              </a:rPr>
              <a:t>Our analysis uncovered a number of interested relationships between our covariates and review bias. We found that review count was significant in all 5 models and that, in general, restaurants with a larger number of reviews experienced less  </a:t>
            </a:r>
            <a:r>
              <a:rPr lang="en-US" sz="2800" i="1" dirty="0" smtClean="0">
                <a:latin typeface="Calibri" charset="0"/>
                <a:ea typeface="Calibri" charset="0"/>
                <a:cs typeface="Calibri" charset="0"/>
                <a:sym typeface="Trebuchet MS"/>
              </a:rPr>
              <a:t>overall</a:t>
            </a:r>
            <a:r>
              <a:rPr lang="en-US" sz="2800" dirty="0" smtClean="0">
                <a:latin typeface="Calibri" charset="0"/>
                <a:ea typeface="Calibri" charset="0"/>
                <a:cs typeface="Calibri" charset="0"/>
                <a:sym typeface="Trebuchet MS"/>
              </a:rPr>
              <a:t> bias. We also found that median income, also significant in all 5 models, had a positive coefficient in Clusters 4 and 5, and a negative coefficient in Clusters 1, 2, and 3, indicating, as shown in Figure 3, that restaurants in affluent neighborhoods experience a negative bias in reviews. The number of hours that restaurants were open on the weekend was also significant and had a negative coefficient in all 5 models, indicating that the more a restaurant is open on the weekend, the more artificially inflated its ratings are. </a:t>
            </a:r>
          </a:p>
          <a:p>
            <a:pPr lvl="0" defTabSz="457200">
              <a:spcBef>
                <a:spcPts val="1200"/>
              </a:spcBef>
              <a:defRPr sz="1800"/>
            </a:pPr>
            <a:r>
              <a:rPr lang="en-US" sz="2800" dirty="0" smtClean="0">
                <a:latin typeface="Calibri" charset="0"/>
                <a:ea typeface="Calibri" charset="0"/>
                <a:cs typeface="Calibri" charset="0"/>
                <a:sym typeface="Trebuchet MS"/>
              </a:rPr>
              <a:t>Some limitations we encountered were processing power, when dealing with data size, review analysis, when dealing with sarcasm and other language deviations during natural language processing, and model selection, when dealing with categorical variables with large dimensions. Next steps would be to implement a user-interface to allow users to access the “un-Yelp” versions of reviews and examine bias.</a:t>
            </a:r>
          </a:p>
          <a:p>
            <a:pPr lvl="0" defTabSz="457200">
              <a:spcBef>
                <a:spcPts val="1200"/>
              </a:spcBef>
              <a:defRPr sz="1800"/>
            </a:pPr>
            <a:r>
              <a:rPr lang="en-US" sz="2800" dirty="0" smtClean="0">
                <a:latin typeface="Calibri" charset="0"/>
                <a:ea typeface="Calibri" charset="0"/>
                <a:cs typeface="Calibri" charset="0"/>
                <a:sym typeface="Trebuchet MS"/>
              </a:rPr>
              <a:t>Thus, our paper shows that the Yelp rating given by users is biased by the characteristics of restaurants, and moreover, that this bias differs significantly between different sentiment clusters. </a:t>
            </a:r>
            <a:endParaRPr sz="2800" dirty="0">
              <a:latin typeface="Calibri" charset="0"/>
              <a:ea typeface="Calibri" charset="0"/>
              <a:cs typeface="Calibri" charset="0"/>
              <a:sym typeface="Trebuchet MS"/>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22186"/>
          <a:stretch/>
        </p:blipFill>
        <p:spPr>
          <a:xfrm>
            <a:off x="5049" y="-23383"/>
            <a:ext cx="43886152" cy="3681274"/>
          </a:xfrm>
          <a:prstGeom prst="rect">
            <a:avLst/>
          </a:prstGeom>
        </p:spPr>
      </p:pic>
      <p:sp>
        <p:nvSpPr>
          <p:cNvPr id="46" name="Shape 46"/>
          <p:cNvSpPr/>
          <p:nvPr/>
        </p:nvSpPr>
        <p:spPr>
          <a:xfrm>
            <a:off x="8633373" y="347641"/>
            <a:ext cx="26830778" cy="2100573"/>
          </a:xfrm>
          <a:prstGeom prst="rect">
            <a:avLst/>
          </a:prstGeom>
          <a:ln w="3175">
            <a:noFill/>
            <a:miter lim="400000"/>
          </a:ln>
          <a:extLst>
            <a:ext uri="{C572A759-6A51-4108-AA02-DFA0A04FC94B}">
              <ma14:wrappingTextBoxFlag xmlns:ma14="http://schemas.microsoft.com/office/mac/drawingml/2011/main" xmlns="" val="1"/>
            </a:ext>
          </a:extLst>
        </p:spPr>
        <p:txBody>
          <a:bodyPr wrap="square" lIns="34289" tIns="34289" rIns="34289" bIns="34289">
            <a:spAutoFit/>
          </a:bodyPr>
          <a:lstStyle/>
          <a:p>
            <a:pPr lvl="0" algn="ctr">
              <a:defRPr sz="1800"/>
            </a:pPr>
            <a:r>
              <a:rPr lang="en-US" sz="6600" b="1" smtClean="0">
                <a:solidFill>
                  <a:schemeClr val="tx1"/>
                </a:solidFill>
                <a:effectLst>
                  <a:glow rad="228600">
                    <a:schemeClr val="bg1"/>
                  </a:glow>
                  <a:outerShdw blurRad="50800" dist="38100" dir="2700000" rotWithShape="0">
                    <a:srgbClr val="000000">
                      <a:alpha val="43000"/>
                    </a:srgbClr>
                  </a:outerShdw>
                </a:effectLst>
                <a:latin typeface="Helvetica" charset="0"/>
                <a:ea typeface="Helvetica" charset="0"/>
                <a:cs typeface="Helvetica" charset="0"/>
                <a:sym typeface="Garamond"/>
              </a:rPr>
              <a:t>Yelp Customer </a:t>
            </a:r>
            <a:r>
              <a:rPr lang="en-US" sz="6600" b="1" dirty="0" smtClean="0">
                <a:solidFill>
                  <a:schemeClr val="tx1"/>
                </a:solidFill>
                <a:effectLst>
                  <a:glow rad="228600">
                    <a:schemeClr val="bg1"/>
                  </a:glow>
                  <a:outerShdw blurRad="50800" dist="38100" dir="2700000" rotWithShape="0">
                    <a:srgbClr val="000000">
                      <a:alpha val="43000"/>
                    </a:srgbClr>
                  </a:outerShdw>
                </a:effectLst>
                <a:latin typeface="Helvetica" charset="0"/>
                <a:ea typeface="Helvetica" charset="0"/>
                <a:cs typeface="Helvetica" charset="0"/>
                <a:sym typeface="Garamond"/>
              </a:rPr>
              <a:t>Review Bias Analysis through Linear Mixed Effect </a:t>
            </a:r>
            <a:r>
              <a:rPr sz="6600" b="1" dirty="0" smtClean="0">
                <a:solidFill>
                  <a:schemeClr val="tx1"/>
                </a:solidFill>
                <a:effectLst>
                  <a:glow rad="228600">
                    <a:schemeClr val="bg1"/>
                  </a:glow>
                  <a:outerShdw blurRad="50800" dist="38100" dir="2700000" rotWithShape="0">
                    <a:srgbClr val="000000">
                      <a:alpha val="43000"/>
                    </a:srgbClr>
                  </a:outerShdw>
                </a:effectLst>
                <a:latin typeface="Helvetica" charset="0"/>
                <a:ea typeface="Helvetica" charset="0"/>
                <a:cs typeface="Helvetica" charset="0"/>
                <a:sym typeface="Garamond"/>
              </a:rPr>
              <a:t>Models </a:t>
            </a:r>
            <a:r>
              <a:rPr lang="en-US" sz="6600" b="1" dirty="0" smtClean="0">
                <a:solidFill>
                  <a:schemeClr val="tx1"/>
                </a:solidFill>
                <a:effectLst>
                  <a:glow rad="228600">
                    <a:schemeClr val="bg1"/>
                  </a:glow>
                  <a:outerShdw blurRad="50800" dist="38100" dir="2700000" rotWithShape="0">
                    <a:srgbClr val="000000">
                      <a:alpha val="43000"/>
                    </a:srgbClr>
                  </a:outerShdw>
                </a:effectLst>
                <a:latin typeface="Helvetica" charset="0"/>
                <a:ea typeface="Helvetica" charset="0"/>
                <a:cs typeface="Helvetica" charset="0"/>
                <a:sym typeface="Garamond"/>
              </a:rPr>
              <a:t>with Natural Language Sentiment Polarity Scores </a:t>
            </a:r>
            <a:endParaRPr sz="6600" b="1" dirty="0">
              <a:solidFill>
                <a:schemeClr val="tx1"/>
              </a:solidFill>
              <a:effectLst>
                <a:glow rad="228600">
                  <a:schemeClr val="bg1"/>
                </a:glow>
                <a:outerShdw blurRad="50800" dist="38100" dir="2700000" rotWithShape="0">
                  <a:srgbClr val="000000">
                    <a:alpha val="43000"/>
                  </a:srgbClr>
                </a:outerShdw>
              </a:effectLst>
              <a:latin typeface="Helvetica" charset="0"/>
              <a:ea typeface="Helvetica" charset="0"/>
              <a:cs typeface="Helvetica" charset="0"/>
              <a:sym typeface="Garamond"/>
            </a:endParaRPr>
          </a:p>
        </p:txBody>
      </p:sp>
      <p:sp>
        <p:nvSpPr>
          <p:cNvPr id="48" name="Shape 48"/>
          <p:cNvSpPr/>
          <p:nvPr/>
        </p:nvSpPr>
        <p:spPr>
          <a:xfrm>
            <a:off x="12997519" y="2559693"/>
            <a:ext cx="18102487" cy="807911"/>
          </a:xfrm>
          <a:prstGeom prst="rect">
            <a:avLst/>
          </a:prstGeom>
          <a:ln w="3175">
            <a:miter lim="400000"/>
          </a:ln>
          <a:extLst>
            <a:ext uri="{C572A759-6A51-4108-AA02-DFA0A04FC94B}">
              <ma14:wrappingTextBoxFlag xmlns:ma14="http://schemas.microsoft.com/office/mac/drawingml/2011/main" xmlns="" val="1"/>
            </a:ext>
          </a:extLst>
        </p:spPr>
        <p:txBody>
          <a:bodyPr lIns="34289" tIns="34289" rIns="34289" bIns="34289">
            <a:spAutoFit/>
          </a:bodyPr>
          <a:lstStyle/>
          <a:p>
            <a:pPr lvl="0" algn="ctr">
              <a:defRPr sz="1800"/>
            </a:pPr>
            <a:r>
              <a:rPr lang="en-US" sz="4800" b="1" u="sng" dirty="0" smtClean="0">
                <a:latin typeface="Helvetica" charset="0"/>
                <a:ea typeface="Helvetica" charset="0"/>
                <a:cs typeface="Helvetica" charset="0"/>
                <a:sym typeface="Garamond"/>
              </a:rPr>
              <a:t>Alice Ni and </a:t>
            </a:r>
            <a:r>
              <a:rPr lang="en-US" sz="4800" b="1" u="sng" dirty="0" err="1" smtClean="0">
                <a:latin typeface="Helvetica" charset="0"/>
                <a:ea typeface="Helvetica" charset="0"/>
                <a:cs typeface="Helvetica" charset="0"/>
                <a:sym typeface="Garamond"/>
              </a:rPr>
              <a:t>Lavanya</a:t>
            </a:r>
            <a:r>
              <a:rPr lang="en-US" sz="4800" b="1" u="sng" dirty="0" smtClean="0">
                <a:latin typeface="Helvetica" charset="0"/>
                <a:ea typeface="Helvetica" charset="0"/>
                <a:cs typeface="Helvetica" charset="0"/>
                <a:sym typeface="Garamond"/>
              </a:rPr>
              <a:t> Sunder</a:t>
            </a:r>
            <a:endParaRPr sz="4800" b="1" baseline="31999" dirty="0">
              <a:latin typeface="Helvetica" charset="0"/>
              <a:ea typeface="Helvetica" charset="0"/>
              <a:cs typeface="Helvetica" charset="0"/>
              <a:sym typeface="Garamond"/>
            </a:endParaRPr>
          </a:p>
        </p:txBody>
      </p:sp>
      <mc:AlternateContent xmlns:mc="http://schemas.openxmlformats.org/markup-compatibility/2006" xmlns:a14="http://schemas.microsoft.com/office/drawing/2010/main">
        <mc:Choice Requires="a14">
          <p:sp>
            <p:nvSpPr>
              <p:cNvPr id="2" name="TextBox 1"/>
              <p:cNvSpPr txBox="1"/>
              <p:nvPr/>
            </p:nvSpPr>
            <p:spPr>
              <a:xfrm>
                <a:off x="8788229" y="18691956"/>
                <a:ext cx="5377887" cy="64889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l" rtl="0" latinLnBrk="1" hangingPunct="0"/>
                <a14:m>
                  <m:oMathPara xmlns:m="http://schemas.openxmlformats.org/officeDocument/2006/math">
                    <m:oMathParaPr>
                      <m:jc m:val="centerGroup"/>
                    </m:oMathParaPr>
                    <m:oMath xmlns:m="http://schemas.openxmlformats.org/officeDocument/2006/math">
                      <m:r>
                        <a:rPr kumimoji="0" lang="en-US" sz="40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𝐶</m:t>
                      </m:r>
                      <m:r>
                        <a:rPr kumimoji="0" lang="en-US" sz="40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sSubSup>
                        <m:sSubSupPr>
                          <m:ctrlPr>
                            <a:rPr kumimoji="0" lang="en-US" sz="40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SupPr>
                        <m:e>
                          <m:r>
                            <a:rPr kumimoji="0" lang="en-US" sz="40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𝑥</m:t>
                          </m:r>
                        </m:e>
                        <m:sub>
                          <m:r>
                            <a:rPr kumimoji="0" lang="en-US" sz="40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𝑖</m:t>
                          </m:r>
                        </m:sub>
                        <m:sup>
                          <m:r>
                            <a:rPr kumimoji="0" lang="en-US" sz="40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p>
                      </m:sSubSup>
                      <m:r>
                        <a:rPr kumimoji="0" lang="en-US" sz="40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rad>
                        <m:radPr>
                          <m:degHide m:val="on"/>
                          <m:ctrlPr>
                            <a:rPr kumimoji="0" lang="en-US" sz="40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radPr>
                        <m:deg/>
                        <m:e>
                          <m:r>
                            <a:rPr kumimoji="0" lang="en-US" sz="40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𝑛</m:t>
                          </m:r>
                        </m:e>
                      </m:rad>
                    </m:oMath>
                  </m:oMathPara>
                </a14:m>
                <a:endParaRPr kumimoji="0" lang="en-US" sz="40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8788229" y="18691956"/>
                <a:ext cx="5377887" cy="648896"/>
              </a:xfrm>
              <a:prstGeom prst="rect">
                <a:avLst/>
              </a:prstGeom>
              <a:blipFill rotWithShape="0">
                <a:blip r:embed="rId4"/>
                <a:stretch>
                  <a:fillRect/>
                </a:stretch>
              </a:blipFill>
              <a:ln w="3175"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471187" y="19336550"/>
                <a:ext cx="6612323" cy="761940"/>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lgn="l" rtl="0" latinLnBrk="1" hangingPunct="0"/>
                <a14:m>
                  <m:oMathPara xmlns:m="http://schemas.openxmlformats.org/officeDocument/2006/math">
                    <m:oMathParaPr>
                      <m:jc m:val="centerGroup"/>
                    </m:oMathParaPr>
                    <m:oMath xmlns:m="http://schemas.openxmlformats.org/officeDocument/2006/math">
                      <m:sSubSup>
                        <m:sSubSup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SupPr>
                        <m:e>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𝑥</m:t>
                          </m:r>
                        </m:e>
                        <m:sub>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𝑖</m:t>
                          </m:r>
                        </m:sub>
                        <m:sup>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𝑇</m:t>
                          </m:r>
                        </m:sup>
                      </m:sSubSup>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dPr>
                        <m:e>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𝑐</m:t>
                              </m:r>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dPr>
                                <m:e>
                                  <m:sSubSup>
                                    <m:sSubSup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SupPr>
                                    <m:e>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𝑥</m:t>
                                      </m:r>
                                    </m:e>
                                    <m:sub>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𝑖</m:t>
                                      </m:r>
                                    </m:sub>
                                    <m:sup>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𝐴</m:t>
                                      </m:r>
                                    </m:sup>
                                  </m:sSubSup>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sSubSup>
                                    <m:sSubSup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SupPr>
                                    <m:e>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𝑥</m:t>
                                      </m:r>
                                    </m:e>
                                    <m:sub>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𝑖</m:t>
                                      </m:r>
                                    </m:sub>
                                    <m:sup>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𝐷</m:t>
                                      </m:r>
                                    </m:sup>
                                  </m:sSubSup>
                                </m:e>
                              </m:d>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𝑤</m:t>
                          </m:r>
                          <m:sSup>
                            <m:sSup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pPr>
                            <m:e>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e>
                              </m:d>
                            </m:e>
                            <m:sup>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sSubSup>
                                <m:sSubSup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SupPr>
                                <m:e>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𝑥</m:t>
                                  </m:r>
                                </m:e>
                                <m:sub>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𝑖</m:t>
                                  </m:r>
                                </m:sub>
                                <m:sup>
                                  <m:r>
                                    <a:rPr kumimoji="0" lang="en-US" sz="2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𝑁</m:t>
                                  </m:r>
                                </m:sup>
                              </m:sSubSup>
                            </m:sup>
                          </m:sSup>
                        </m:e>
                      </m:d>
                    </m:oMath>
                  </m:oMathPara>
                </a14:m>
                <a:endParaRPr kumimoji="0" lang="en-US" sz="28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471187" y="19336550"/>
                <a:ext cx="6612323" cy="761940"/>
              </a:xfrm>
              <a:prstGeom prst="rect">
                <a:avLst/>
              </a:prstGeom>
              <a:blipFill rotWithShape="0">
                <a:blip r:embed="rId5"/>
                <a:stretch>
                  <a:fillRect/>
                </a:stretch>
              </a:blipFill>
              <a:ln w="3175" cap="flat">
                <a:noFill/>
                <a:miter lim="400000"/>
              </a:ln>
              <a:effectLst/>
            </p:spPr>
            <p:txBody>
              <a:bodyPr/>
              <a:lstStyle/>
              <a:p>
                <a:r>
                  <a:rPr lang="en-US">
                    <a:noFill/>
                  </a:rPr>
                  <a:t> </a:t>
                </a:r>
              </a:p>
            </p:txBody>
          </p:sp>
        </mc:Fallback>
      </mc:AlternateContent>
      <p:sp>
        <p:nvSpPr>
          <p:cNvPr id="5" name="TextBox 4"/>
          <p:cNvSpPr txBox="1"/>
          <p:nvPr/>
        </p:nvSpPr>
        <p:spPr>
          <a:xfrm>
            <a:off x="8673072" y="20421760"/>
            <a:ext cx="6410438" cy="2223684"/>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lvl="1" indent="0" algn="l" rtl="0" latinLnBrk="1" hangingPunct="0"/>
            <a:r>
              <a:rPr lang="en-US" sz="2800" dirty="0" smtClean="0">
                <a:solidFill>
                  <a:srgbClr val="000000"/>
                </a:solidFill>
              </a:rPr>
              <a:t>- Essentially, a context cluster is pulled from around the polarized word in a sentence to be tagged as neutral, a </a:t>
            </a:r>
            <a:r>
              <a:rPr lang="en-US" sz="2800" dirty="0" err="1" smtClean="0">
                <a:solidFill>
                  <a:srgbClr val="000000"/>
                </a:solidFill>
              </a:rPr>
              <a:t>negator</a:t>
            </a:r>
            <a:r>
              <a:rPr lang="en-US" sz="2800" dirty="0" smtClean="0">
                <a:solidFill>
                  <a:srgbClr val="000000"/>
                </a:solidFill>
              </a:rPr>
              <a:t>, amplifier,  or de-amplifier and the word is weighted       accordingly. </a:t>
            </a:r>
            <a:endParaRPr kumimoji="0" lang="en-US" sz="2800" b="0" i="0" u="none" strike="noStrike" cap="none" spc="0" normalizeH="0" baseline="0" dirty="0">
              <a:ln>
                <a:noFill/>
              </a:ln>
              <a:solidFill>
                <a:srgbClr val="000000"/>
              </a:solidFill>
              <a:effectLst/>
              <a:uFillTx/>
              <a:sym typeface="Calibri"/>
            </a:endParaRPr>
          </a:p>
        </p:txBody>
      </p:sp>
      <mc:AlternateContent xmlns:mc="http://schemas.openxmlformats.org/markup-compatibility/2006" xmlns:a14="http://schemas.microsoft.com/office/drawing/2010/main">
        <mc:Choice Requires="a14">
          <p:sp>
            <p:nvSpPr>
              <p:cNvPr id="6" name="TextBox 5"/>
              <p:cNvSpPr txBox="1"/>
              <p:nvPr/>
            </p:nvSpPr>
            <p:spPr>
              <a:xfrm>
                <a:off x="16332886" y="6344695"/>
                <a:ext cx="10855274" cy="738664"/>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4389120" rtl="0" fontAlgn="auto" latinLnBrk="1"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𝑦</m:t>
                      </m:r>
                      <m:r>
                        <a:rPr kumimoji="0" lang="en-US" sz="4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r>
                        <a:rPr kumimoji="0" lang="en-US" sz="4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𝑋</m:t>
                      </m:r>
                      <m:r>
                        <a:rPr kumimoji="0" lang="en-US" sz="4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𝛽</m:t>
                      </m:r>
                      <m:r>
                        <a:rPr kumimoji="0" lang="en-US" sz="4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r>
                        <a:rPr kumimoji="0" lang="en-US" sz="4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𝑍</m:t>
                      </m:r>
                      <m:r>
                        <a:rPr kumimoji="0" lang="en-US" sz="4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𝛾</m:t>
                      </m:r>
                      <m:r>
                        <a:rPr kumimoji="0" lang="en-US" sz="4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r>
                        <a:rPr kumimoji="0" lang="en-US" sz="48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𝜀</m:t>
                      </m:r>
                    </m:oMath>
                  </m:oMathPara>
                </a14:m>
                <a:endParaRPr kumimoji="0" lang="en-US" sz="48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6332886" y="6344695"/>
                <a:ext cx="10855274" cy="738664"/>
              </a:xfrm>
              <a:prstGeom prst="rect">
                <a:avLst/>
              </a:prstGeom>
              <a:blipFill rotWithShape="0">
                <a:blip r:embed="rId6"/>
                <a:stretch>
                  <a:fillRect/>
                </a:stretch>
              </a:blipFill>
              <a:ln w="3175" cap="flat">
                <a:noFill/>
                <a:miter lim="400000"/>
              </a:ln>
              <a:effectLst/>
            </p:spPr>
            <p:txBody>
              <a:bodyPr/>
              <a:lstStyle/>
              <a:p>
                <a:r>
                  <a:rPr lang="en-US">
                    <a:noFill/>
                  </a:rPr>
                  <a:t> </a:t>
                </a:r>
              </a:p>
            </p:txBody>
          </p:sp>
        </mc:Fallback>
      </mc:AlternateContent>
      <p:sp>
        <p:nvSpPr>
          <p:cNvPr id="165" name="Shape 88"/>
          <p:cNvSpPr/>
          <p:nvPr/>
        </p:nvSpPr>
        <p:spPr>
          <a:xfrm>
            <a:off x="8691023" y="12047927"/>
            <a:ext cx="6298905" cy="4501230"/>
          </a:xfrm>
          <a:prstGeom prst="rect">
            <a:avLst/>
          </a:prstGeom>
          <a:ln w="3175">
            <a:miter lim="400000"/>
          </a:ln>
          <a:extLst>
            <a:ext uri="{C572A759-6A51-4108-AA02-DFA0A04FC94B}">
              <ma14:wrappingTextBoxFlag xmlns:ma14="http://schemas.microsoft.com/office/mac/drawingml/2011/main" xmlns="" val="1"/>
            </a:ext>
          </a:extLst>
        </p:spPr>
        <p:txBody>
          <a:bodyPr wrap="square" lIns="34289" tIns="34289" rIns="34289" bIns="34289">
            <a:spAutoFit/>
          </a:bodyPr>
          <a:lstStyle>
            <a:lvl1pPr>
              <a:defRPr sz="3000"/>
            </a:lvl1pPr>
          </a:lstStyle>
          <a:p>
            <a:pPr lvl="0">
              <a:defRPr sz="1800"/>
            </a:pPr>
            <a:r>
              <a:rPr lang="en-US" sz="3200" dirty="0" smtClean="0"/>
              <a:t>Sentiment Score:</a:t>
            </a:r>
            <a:endParaRPr lang="en-US" sz="3200" dirty="0"/>
          </a:p>
          <a:p>
            <a:pPr marL="457200" lvl="0" indent="-457200">
              <a:buFontTx/>
              <a:buChar char="-"/>
              <a:defRPr sz="1800"/>
            </a:pPr>
            <a:r>
              <a:rPr lang="en-US" sz="2800" dirty="0" smtClean="0"/>
              <a:t>Go to review level</a:t>
            </a:r>
          </a:p>
          <a:p>
            <a:pPr marL="457200" lvl="0" indent="-457200">
              <a:buFontTx/>
              <a:buChar char="-"/>
              <a:defRPr sz="1800"/>
            </a:pPr>
            <a:r>
              <a:rPr lang="en-US" sz="2800" dirty="0" smtClean="0"/>
              <a:t>Calculate and cluster into true sentiment level disregarding number of stars</a:t>
            </a:r>
          </a:p>
          <a:p>
            <a:pPr lvl="0">
              <a:defRPr sz="1800"/>
            </a:pPr>
            <a:r>
              <a:rPr lang="en-US" sz="3200" dirty="0" smtClean="0"/>
              <a:t>Mixed Effects Model:</a:t>
            </a:r>
            <a:endParaRPr lang="en-US" sz="2800" dirty="0" smtClean="0"/>
          </a:p>
          <a:p>
            <a:pPr marL="457200" lvl="0" indent="-457200">
              <a:buFontTx/>
              <a:buChar char="-"/>
              <a:defRPr sz="1800"/>
            </a:pPr>
            <a:r>
              <a:rPr lang="en-US" sz="2800" dirty="0" smtClean="0"/>
              <a:t>Within each cluster, run a mixed effect model with fixed effects being the covariates of interest and the random effects being the specific restaurant</a:t>
            </a:r>
            <a:endParaRPr lang="en-US" sz="2800" dirty="0"/>
          </a:p>
        </p:txBody>
      </p:sp>
      <p:sp>
        <p:nvSpPr>
          <p:cNvPr id="166" name="Shape 88"/>
          <p:cNvSpPr/>
          <p:nvPr/>
        </p:nvSpPr>
        <p:spPr>
          <a:xfrm>
            <a:off x="2064620" y="24642286"/>
            <a:ext cx="6298905" cy="4131898"/>
          </a:xfrm>
          <a:prstGeom prst="rect">
            <a:avLst/>
          </a:prstGeom>
          <a:ln w="3175">
            <a:miter lim="400000"/>
          </a:ln>
          <a:extLst>
            <a:ext uri="{C572A759-6A51-4108-AA02-DFA0A04FC94B}">
              <ma14:wrappingTextBoxFlag xmlns:ma14="http://schemas.microsoft.com/office/mac/drawingml/2011/main" xmlns="" val="1"/>
            </a:ext>
          </a:extLst>
        </p:spPr>
        <p:txBody>
          <a:bodyPr wrap="square" lIns="34289" tIns="34289" rIns="34289" bIns="34289">
            <a:spAutoFit/>
          </a:bodyPr>
          <a:lstStyle>
            <a:lvl1pPr>
              <a:defRPr sz="3000"/>
            </a:lvl1pPr>
          </a:lstStyle>
          <a:p>
            <a:pPr lvl="0">
              <a:defRPr sz="1800"/>
            </a:pPr>
            <a:r>
              <a:rPr lang="en-US" sz="3200" dirty="0" smtClean="0"/>
              <a:t>Lexicon 1:</a:t>
            </a:r>
            <a:endParaRPr lang="en-US" sz="3200" dirty="0"/>
          </a:p>
          <a:p>
            <a:pPr marL="457200" lvl="0" indent="-457200">
              <a:buFontTx/>
              <a:buChar char="-"/>
              <a:defRPr sz="1800"/>
            </a:pPr>
            <a:r>
              <a:rPr lang="en-US" sz="2800" dirty="0" smtClean="0"/>
              <a:t># </a:t>
            </a:r>
            <a:r>
              <a:rPr lang="en-US" sz="2800" dirty="0" err="1" smtClean="0"/>
              <a:t>pos</a:t>
            </a:r>
            <a:r>
              <a:rPr lang="en-US" sz="2800" dirty="0" smtClean="0"/>
              <a:t> words/ # </a:t>
            </a:r>
            <a:r>
              <a:rPr lang="en-US" sz="2800" dirty="0" err="1" smtClean="0"/>
              <a:t>neg</a:t>
            </a:r>
            <a:r>
              <a:rPr lang="en-US" sz="2800" dirty="0" smtClean="0"/>
              <a:t> words</a:t>
            </a:r>
          </a:p>
          <a:p>
            <a:pPr lvl="0">
              <a:defRPr sz="1800"/>
            </a:pPr>
            <a:r>
              <a:rPr lang="en-US" sz="3200" dirty="0" smtClean="0"/>
              <a:t>Lexicon 2:</a:t>
            </a:r>
            <a:endParaRPr lang="en-US" sz="3200" dirty="0"/>
          </a:p>
          <a:p>
            <a:pPr marL="457200" lvl="0" indent="-457200">
              <a:buFontTx/>
              <a:buChar char="-"/>
              <a:defRPr sz="1800"/>
            </a:pPr>
            <a:r>
              <a:rPr lang="en-US" sz="2800" dirty="0" smtClean="0"/>
              <a:t>Larger list of words each with different weights</a:t>
            </a:r>
          </a:p>
          <a:p>
            <a:pPr lvl="0">
              <a:defRPr sz="1800"/>
            </a:pPr>
            <a:r>
              <a:rPr lang="en-US" sz="3200" dirty="0" smtClean="0"/>
              <a:t>Lexicon 3:</a:t>
            </a:r>
          </a:p>
          <a:p>
            <a:pPr lvl="0">
              <a:defRPr sz="1800"/>
            </a:pPr>
            <a:r>
              <a:rPr lang="en-US" sz="2800" dirty="0" smtClean="0"/>
              <a:t>-     Find the polarity score of the word with the words around it weighting the score as well</a:t>
            </a:r>
            <a:endParaRPr lang="en-US" sz="2800" dirty="0"/>
          </a:p>
        </p:txBody>
      </p:sp>
      <p:sp>
        <p:nvSpPr>
          <p:cNvPr id="167" name="Shape 101"/>
          <p:cNvSpPr/>
          <p:nvPr/>
        </p:nvSpPr>
        <p:spPr>
          <a:xfrm>
            <a:off x="9954429" y="24462727"/>
            <a:ext cx="3861506" cy="1087477"/>
          </a:xfrm>
          <a:prstGeom prst="rect">
            <a:avLst/>
          </a:prstGeom>
          <a:solidFill>
            <a:srgbClr val="FFFFFF"/>
          </a:solidFill>
          <a:ln w="3175">
            <a:solidFill>
              <a:schemeClr val="accent1"/>
            </a:solidFill>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algn="ctr" defTabSz="584200">
              <a:defRPr sz="1800"/>
            </a:pPr>
            <a:r>
              <a:rPr lang="en-US" sz="3200" b="1" dirty="0" smtClean="0">
                <a:latin typeface="Trebuchet MS"/>
                <a:ea typeface="Trebuchet MS"/>
                <a:cs typeface="Trebuchet MS"/>
                <a:sym typeface="Trebuchet MS"/>
              </a:rPr>
              <a:t>Weighted Average Lexicon Score</a:t>
            </a:r>
            <a:endParaRPr sz="3200" b="1" dirty="0">
              <a:latin typeface="Trebuchet MS"/>
              <a:ea typeface="Trebuchet MS"/>
              <a:cs typeface="Trebuchet MS"/>
              <a:sym typeface="Trebuchet MS"/>
            </a:endParaRPr>
          </a:p>
        </p:txBody>
      </p:sp>
      <p:cxnSp>
        <p:nvCxnSpPr>
          <p:cNvPr id="23" name="Straight Arrow Connector 22"/>
          <p:cNvCxnSpPr/>
          <p:nvPr/>
        </p:nvCxnSpPr>
        <p:spPr>
          <a:xfrm flipH="1">
            <a:off x="10086006" y="25878990"/>
            <a:ext cx="541989" cy="1240111"/>
          </a:xfrm>
          <a:prstGeom prst="straightConnector1">
            <a:avLst/>
          </a:prstGeom>
          <a:noFill/>
          <a:ln w="12700" cap="flat">
            <a:solidFill>
              <a:schemeClr val="accent1"/>
            </a:solidFill>
            <a:prstDash val="solid"/>
            <a:bevel/>
            <a:tailEnd type="triangle"/>
          </a:ln>
          <a:effectLst>
            <a:outerShdw blurRad="254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5" name="Straight Arrow Connector 24"/>
          <p:cNvCxnSpPr/>
          <p:nvPr/>
        </p:nvCxnSpPr>
        <p:spPr>
          <a:xfrm flipH="1">
            <a:off x="10997856" y="25947566"/>
            <a:ext cx="269057" cy="1541449"/>
          </a:xfrm>
          <a:prstGeom prst="straightConnector1">
            <a:avLst/>
          </a:prstGeom>
          <a:noFill/>
          <a:ln w="12700" cap="flat">
            <a:solidFill>
              <a:schemeClr val="accent1"/>
            </a:solidFill>
            <a:prstDash val="solid"/>
            <a:bevel/>
            <a:tailEnd type="triangle"/>
          </a:ln>
          <a:effectLst>
            <a:outerShdw blurRad="254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7" name="Straight Arrow Connector 26"/>
          <p:cNvCxnSpPr/>
          <p:nvPr/>
        </p:nvCxnSpPr>
        <p:spPr>
          <a:xfrm>
            <a:off x="11847195" y="25947566"/>
            <a:ext cx="0" cy="1848626"/>
          </a:xfrm>
          <a:prstGeom prst="straightConnector1">
            <a:avLst/>
          </a:prstGeom>
          <a:noFill/>
          <a:ln w="12700" cap="flat">
            <a:solidFill>
              <a:schemeClr val="accent1"/>
            </a:solidFill>
            <a:prstDash val="solid"/>
            <a:bevel/>
            <a:tailEnd type="triangle"/>
          </a:ln>
          <a:effectLst>
            <a:outerShdw blurRad="254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12517755" y="26010068"/>
            <a:ext cx="319190" cy="1354323"/>
          </a:xfrm>
          <a:prstGeom prst="straightConnector1">
            <a:avLst/>
          </a:prstGeom>
          <a:noFill/>
          <a:ln w="12700" cap="flat">
            <a:solidFill>
              <a:schemeClr val="accent1"/>
            </a:solidFill>
            <a:prstDash val="solid"/>
            <a:bevel/>
            <a:tailEnd type="triangle"/>
          </a:ln>
          <a:effectLst>
            <a:outerShdw blurRad="254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1" name="Straight Arrow Connector 30"/>
          <p:cNvCxnSpPr/>
          <p:nvPr/>
        </p:nvCxnSpPr>
        <p:spPr>
          <a:xfrm>
            <a:off x="13120255" y="26010068"/>
            <a:ext cx="800832" cy="999250"/>
          </a:xfrm>
          <a:prstGeom prst="straightConnector1">
            <a:avLst/>
          </a:prstGeom>
          <a:noFill/>
          <a:ln w="12700" cap="flat">
            <a:solidFill>
              <a:schemeClr val="accent1"/>
            </a:solidFill>
            <a:prstDash val="solid"/>
            <a:bevel/>
            <a:tailEnd type="triangle"/>
          </a:ln>
          <a:effectLst>
            <a:outerShdw blurRad="254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68" name="Shape 101"/>
          <p:cNvSpPr/>
          <p:nvPr/>
        </p:nvSpPr>
        <p:spPr>
          <a:xfrm>
            <a:off x="8296424" y="27454823"/>
            <a:ext cx="2839783" cy="487313"/>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ctr" defTabSz="584200">
              <a:defRPr sz="1800"/>
            </a:pPr>
            <a:r>
              <a:rPr lang="en-US" sz="2500" b="1" dirty="0" smtClean="0">
                <a:latin typeface="Trebuchet MS"/>
                <a:ea typeface="Trebuchet MS"/>
                <a:cs typeface="Trebuchet MS"/>
                <a:sym typeface="Trebuchet MS"/>
              </a:rPr>
              <a:t>Cluster 1</a:t>
            </a:r>
            <a:endParaRPr sz="2500" b="1" dirty="0">
              <a:latin typeface="Trebuchet MS"/>
              <a:ea typeface="Trebuchet MS"/>
              <a:cs typeface="Trebuchet MS"/>
              <a:sym typeface="Trebuchet MS"/>
            </a:endParaRPr>
          </a:p>
        </p:txBody>
      </p:sp>
      <p:sp>
        <p:nvSpPr>
          <p:cNvPr id="169" name="Shape 101"/>
          <p:cNvSpPr/>
          <p:nvPr/>
        </p:nvSpPr>
        <p:spPr>
          <a:xfrm>
            <a:off x="9716315" y="27679437"/>
            <a:ext cx="2839783" cy="487313"/>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ctr" defTabSz="584200">
              <a:defRPr sz="1800"/>
            </a:pPr>
            <a:r>
              <a:rPr lang="en-US" sz="2500" b="1" dirty="0" smtClean="0">
                <a:latin typeface="Trebuchet MS"/>
                <a:ea typeface="Trebuchet MS"/>
                <a:cs typeface="Trebuchet MS"/>
                <a:sym typeface="Trebuchet MS"/>
              </a:rPr>
              <a:t>Cluster 2</a:t>
            </a:r>
            <a:endParaRPr sz="2500" b="1" dirty="0">
              <a:latin typeface="Trebuchet MS"/>
              <a:ea typeface="Trebuchet MS"/>
              <a:cs typeface="Trebuchet MS"/>
              <a:sym typeface="Trebuchet MS"/>
            </a:endParaRPr>
          </a:p>
        </p:txBody>
      </p:sp>
      <p:sp>
        <p:nvSpPr>
          <p:cNvPr id="170" name="Shape 101"/>
          <p:cNvSpPr/>
          <p:nvPr/>
        </p:nvSpPr>
        <p:spPr>
          <a:xfrm>
            <a:off x="10866106" y="28120636"/>
            <a:ext cx="2839783" cy="487313"/>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ctr" defTabSz="584200">
              <a:defRPr sz="1800"/>
            </a:pPr>
            <a:r>
              <a:rPr lang="en-US" sz="2500" b="1" dirty="0" smtClean="0">
                <a:latin typeface="Trebuchet MS"/>
                <a:ea typeface="Trebuchet MS"/>
                <a:cs typeface="Trebuchet MS"/>
                <a:sym typeface="Trebuchet MS"/>
              </a:rPr>
              <a:t>Cluster 3</a:t>
            </a:r>
            <a:endParaRPr sz="2500" b="1" dirty="0">
              <a:latin typeface="Trebuchet MS"/>
              <a:ea typeface="Trebuchet MS"/>
              <a:cs typeface="Trebuchet MS"/>
              <a:sym typeface="Trebuchet MS"/>
            </a:endParaRPr>
          </a:p>
        </p:txBody>
      </p:sp>
      <p:sp>
        <p:nvSpPr>
          <p:cNvPr id="171" name="Shape 101"/>
          <p:cNvSpPr/>
          <p:nvPr/>
        </p:nvSpPr>
        <p:spPr>
          <a:xfrm>
            <a:off x="11840475" y="27579441"/>
            <a:ext cx="2839783" cy="487313"/>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ctr" defTabSz="584200">
              <a:defRPr sz="1800"/>
            </a:pPr>
            <a:r>
              <a:rPr lang="en-US" sz="2500" b="1" dirty="0" smtClean="0">
                <a:latin typeface="Trebuchet MS"/>
                <a:ea typeface="Trebuchet MS"/>
                <a:cs typeface="Trebuchet MS"/>
                <a:sym typeface="Trebuchet MS"/>
              </a:rPr>
              <a:t>Cluster 4</a:t>
            </a:r>
            <a:endParaRPr sz="2500" b="1" dirty="0">
              <a:latin typeface="Trebuchet MS"/>
              <a:ea typeface="Trebuchet MS"/>
              <a:cs typeface="Trebuchet MS"/>
              <a:sym typeface="Trebuchet MS"/>
            </a:endParaRPr>
          </a:p>
        </p:txBody>
      </p:sp>
      <p:sp>
        <p:nvSpPr>
          <p:cNvPr id="172" name="Shape 101"/>
          <p:cNvSpPr/>
          <p:nvPr/>
        </p:nvSpPr>
        <p:spPr>
          <a:xfrm>
            <a:off x="12826787" y="27128760"/>
            <a:ext cx="2839783" cy="487313"/>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ctr" defTabSz="584200">
              <a:defRPr sz="1800"/>
            </a:pPr>
            <a:r>
              <a:rPr lang="en-US" sz="2500" b="1" dirty="0" smtClean="0">
                <a:latin typeface="Trebuchet MS"/>
                <a:ea typeface="Trebuchet MS"/>
                <a:cs typeface="Trebuchet MS"/>
                <a:sym typeface="Trebuchet MS"/>
              </a:rPr>
              <a:t>Cluster 5</a:t>
            </a:r>
            <a:endParaRPr sz="2500" b="1" dirty="0">
              <a:latin typeface="Trebuchet MS"/>
              <a:ea typeface="Trebuchet MS"/>
              <a:cs typeface="Trebuchet MS"/>
              <a:sym typeface="Trebuchet MS"/>
            </a:endParaRPr>
          </a:p>
        </p:txBody>
      </p:sp>
      <p:sp>
        <p:nvSpPr>
          <p:cNvPr id="173" name="Shape 101"/>
          <p:cNvSpPr/>
          <p:nvPr/>
        </p:nvSpPr>
        <p:spPr>
          <a:xfrm>
            <a:off x="9570442" y="25685795"/>
            <a:ext cx="4918926" cy="410369"/>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algn="ctr" defTabSz="584200">
              <a:defRPr sz="1800"/>
            </a:pPr>
            <a:r>
              <a:rPr lang="en-US" sz="2000" b="1" dirty="0" smtClean="0">
                <a:latin typeface="Trebuchet MS"/>
                <a:ea typeface="Trebuchet MS"/>
                <a:cs typeface="Trebuchet MS"/>
                <a:sym typeface="Trebuchet MS"/>
              </a:rPr>
              <a:t>0%  20%  40%  60%  80%  100%</a:t>
            </a:r>
            <a:endParaRPr sz="2000" b="1" dirty="0">
              <a:latin typeface="Trebuchet MS"/>
              <a:ea typeface="Trebuchet MS"/>
              <a:cs typeface="Trebuchet MS"/>
              <a:sym typeface="Trebuchet MS"/>
            </a:endParaRPr>
          </a:p>
        </p:txBody>
      </p:sp>
      <p:sp>
        <p:nvSpPr>
          <p:cNvPr id="41" name="Right Brace 40"/>
          <p:cNvSpPr/>
          <p:nvPr/>
        </p:nvSpPr>
        <p:spPr>
          <a:xfrm>
            <a:off x="7885638" y="24689036"/>
            <a:ext cx="857021" cy="4099573"/>
          </a:xfrm>
          <a:prstGeom prst="rightBrace">
            <a:avLst>
              <a:gd name="adj1" fmla="val 8333"/>
              <a:gd name="adj2" fmla="val 45883"/>
            </a:avLst>
          </a:prstGeom>
          <a:noFill/>
          <a:ln w="95250" cap="flat">
            <a:solidFill>
              <a:schemeClr val="accent1"/>
            </a:solidFill>
            <a:prstDash val="solid"/>
            <a:bevel/>
          </a:ln>
          <a:effectLst>
            <a:outerShdw blurRad="25400" dir="5400000" rotWithShape="0">
              <a:srgbClr val="000000">
                <a:alpha val="38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i="0" u="none" strike="noStrike" normalizeH="0" baseline="0">
              <a:ln w="0"/>
              <a:solidFill>
                <a:schemeClr val="tx1"/>
              </a:solidFill>
              <a:effectLst>
                <a:outerShdw blurRad="38100" dist="19050" dir="2700000" algn="tl" rotWithShape="0">
                  <a:schemeClr val="dk1">
                    <a:alpha val="40000"/>
                  </a:schemeClr>
                </a:outerShdw>
              </a:effectLst>
              <a:uFillTx/>
            </a:endParaRPr>
          </a:p>
        </p:txBody>
      </p:sp>
      <p:sp>
        <p:nvSpPr>
          <p:cNvPr id="110" name="Shape 88"/>
          <p:cNvSpPr/>
          <p:nvPr/>
        </p:nvSpPr>
        <p:spPr>
          <a:xfrm>
            <a:off x="2015903" y="12136811"/>
            <a:ext cx="6298905" cy="3577901"/>
          </a:xfrm>
          <a:prstGeom prst="rect">
            <a:avLst/>
          </a:prstGeom>
          <a:ln w="3175">
            <a:miter lim="400000"/>
          </a:ln>
          <a:extLst>
            <a:ext uri="{C572A759-6A51-4108-AA02-DFA0A04FC94B}">
              <ma14:wrappingTextBoxFlag xmlns:ma14="http://schemas.microsoft.com/office/mac/drawingml/2011/main" xmlns="" val="1"/>
            </a:ext>
          </a:extLst>
        </p:spPr>
        <p:txBody>
          <a:bodyPr wrap="square" lIns="34289" tIns="34289" rIns="34289" bIns="34289">
            <a:spAutoFit/>
          </a:bodyPr>
          <a:lstStyle>
            <a:lvl1pPr>
              <a:defRPr sz="3000"/>
            </a:lvl1pPr>
          </a:lstStyle>
          <a:p>
            <a:pPr lvl="0">
              <a:defRPr sz="1800"/>
            </a:pPr>
            <a:r>
              <a:rPr lang="en-US" sz="3200" dirty="0"/>
              <a:t>D</a:t>
            </a:r>
            <a:r>
              <a:rPr lang="en-US" sz="3200" dirty="0" smtClean="0"/>
              <a:t>atasets utilized:</a:t>
            </a:r>
            <a:endParaRPr lang="en-US" sz="3200" dirty="0"/>
          </a:p>
          <a:p>
            <a:pPr marL="457200" lvl="0" indent="-457200">
              <a:buFontTx/>
              <a:buChar char="-"/>
              <a:defRPr sz="1800"/>
            </a:pPr>
            <a:r>
              <a:rPr lang="en-US" sz="2800" dirty="0"/>
              <a:t>Yelp </a:t>
            </a:r>
            <a:r>
              <a:rPr lang="en-US" sz="2800" dirty="0" smtClean="0"/>
              <a:t>restaurants (n = 7323): Filtered based on restaurants in the U.S. that were open and attributes that weren’t sparse</a:t>
            </a:r>
          </a:p>
          <a:p>
            <a:pPr marL="457200" lvl="0" indent="-457200">
              <a:buFontTx/>
              <a:buChar char="-"/>
              <a:defRPr sz="1800"/>
            </a:pPr>
            <a:r>
              <a:rPr lang="en-US" sz="2800" dirty="0" smtClean="0"/>
              <a:t>Yelp reviews (n ~= 704,000): Filtered based on restaurants with attributes above</a:t>
            </a:r>
          </a:p>
        </p:txBody>
      </p:sp>
      <mc:AlternateContent xmlns:mc="http://schemas.openxmlformats.org/markup-compatibility/2006" xmlns:a14="http://schemas.microsoft.com/office/drawing/2010/main">
        <mc:Choice Requires="a14">
          <p:sp>
            <p:nvSpPr>
              <p:cNvPr id="111" name="Shape 88"/>
              <p:cNvSpPr/>
              <p:nvPr/>
            </p:nvSpPr>
            <p:spPr>
              <a:xfrm>
                <a:off x="15981871" y="7578584"/>
                <a:ext cx="5688843" cy="5978558"/>
              </a:xfrm>
              <a:prstGeom prst="rect">
                <a:avLst/>
              </a:prstGeom>
              <a:ln w="3175">
                <a:miter lim="400000"/>
              </a:ln>
              <a:extLst>
                <a:ext uri="{C572A759-6A51-4108-AA02-DFA0A04FC94B}">
                  <ma14:wrappingTextBoxFlag xmlns:ma14="http://schemas.microsoft.com/office/mac/drawingml/2011/main" xmlns="" val="1"/>
                </a:ext>
              </a:extLst>
            </p:spPr>
            <p:txBody>
              <a:bodyPr wrap="square" lIns="34289" tIns="34289" rIns="34289" bIns="34289">
                <a:spAutoFit/>
              </a:bodyPr>
              <a:lstStyle>
                <a:lvl1pPr>
                  <a:defRPr sz="3000"/>
                </a:lvl1pPr>
              </a:lstStyle>
              <a:p>
                <a:pPr lvl="0">
                  <a:defRPr sz="1800"/>
                </a:pPr>
                <a14:m>
                  <m:oMath xmlns:m="http://schemas.openxmlformats.org/officeDocument/2006/math">
                    <m:r>
                      <a:rPr lang="en-US" sz="3200" i="1">
                        <a:solidFill>
                          <a:srgbClr val="000000"/>
                        </a:solidFill>
                        <a:latin typeface="Cambria Math" panose="02040503050406030204" pitchFamily="18" charset="0"/>
                      </a:rPr>
                      <m:t>𝑦</m:t>
                    </m:r>
                    <m:r>
                      <a:rPr lang="en-US" sz="3200" i="1">
                        <a:solidFill>
                          <a:srgbClr val="000000"/>
                        </a:solidFill>
                        <a:latin typeface="Cambria Math" panose="02040503050406030204" pitchFamily="18" charset="0"/>
                      </a:rPr>
                      <m:t> </m:t>
                    </m:r>
                  </m:oMath>
                </a14:m>
                <a:r>
                  <a:rPr lang="en-US" sz="3200" i="1" dirty="0" smtClean="0"/>
                  <a:t>: response variable </a:t>
                </a:r>
              </a:p>
              <a:p>
                <a:pPr marL="342900" lvl="0" indent="-342900">
                  <a:buFontTx/>
                  <a:buChar char="-"/>
                  <a:defRPr sz="1800"/>
                </a:pPr>
                <a:r>
                  <a:rPr lang="en-US" sz="2400" dirty="0" smtClean="0"/>
                  <a:t>Rating</a:t>
                </a:r>
              </a:p>
              <a:p>
                <a:pPr lvl="0">
                  <a:defRPr sz="1800"/>
                </a:pPr>
                <a14:m>
                  <m:oMath xmlns:m="http://schemas.openxmlformats.org/officeDocument/2006/math">
                    <m:r>
                      <a:rPr lang="en-US" sz="3200" i="1">
                        <a:solidFill>
                          <a:srgbClr val="000000"/>
                        </a:solidFill>
                        <a:latin typeface="Cambria Math" panose="02040503050406030204" pitchFamily="18" charset="0"/>
                      </a:rPr>
                      <m:t>𝑋</m:t>
                    </m:r>
                  </m:oMath>
                </a14:m>
                <a:r>
                  <a:rPr lang="en-US" sz="3200" i="1" dirty="0" smtClean="0"/>
                  <a:t> : fixed-effects variables</a:t>
                </a:r>
              </a:p>
              <a:p>
                <a:pPr marL="342900" lvl="0" indent="-342900">
                  <a:buFontTx/>
                  <a:buChar char="-"/>
                  <a:defRPr sz="1800"/>
                </a:pPr>
                <a:r>
                  <a:rPr lang="en-US" sz="2400" dirty="0" smtClean="0"/>
                  <a:t>Review Count</a:t>
                </a:r>
              </a:p>
              <a:p>
                <a:pPr marL="342900" lvl="0" indent="-342900">
                  <a:buFontTx/>
                  <a:buChar char="-"/>
                  <a:defRPr sz="1800"/>
                </a:pPr>
                <a:r>
                  <a:rPr lang="en-US" sz="2400" dirty="0" smtClean="0"/>
                  <a:t>Restaurant Weekend/Weekday Hours</a:t>
                </a:r>
              </a:p>
              <a:p>
                <a:pPr marL="342900" lvl="0" indent="-342900">
                  <a:buFontTx/>
                  <a:buChar char="-"/>
                  <a:defRPr sz="1800"/>
                </a:pPr>
                <a:r>
                  <a:rPr lang="en-US" sz="2400" dirty="0" smtClean="0"/>
                  <a:t>Credit Card</a:t>
                </a:r>
              </a:p>
              <a:p>
                <a:pPr marL="342900" lvl="0" indent="-342900">
                  <a:buFontTx/>
                  <a:buChar char="-"/>
                  <a:defRPr sz="1800"/>
                </a:pPr>
                <a:r>
                  <a:rPr lang="en-US" sz="2400" dirty="0" smtClean="0"/>
                  <a:t>Price</a:t>
                </a:r>
              </a:p>
              <a:p>
                <a:pPr marL="342900" lvl="0" indent="-342900">
                  <a:buFontTx/>
                  <a:buChar char="-"/>
                  <a:defRPr sz="1800"/>
                </a:pPr>
                <a:r>
                  <a:rPr lang="en-US" sz="2400" dirty="0" smtClean="0"/>
                  <a:t>Delivery/Takeout</a:t>
                </a:r>
              </a:p>
              <a:p>
                <a:pPr marL="342900" lvl="0" indent="-342900">
                  <a:buFontTx/>
                  <a:buChar char="-"/>
                  <a:defRPr sz="1800"/>
                </a:pPr>
                <a:r>
                  <a:rPr lang="en-US" sz="2400" dirty="0" smtClean="0"/>
                  <a:t>Reservations</a:t>
                </a:r>
              </a:p>
              <a:p>
                <a:pPr marL="342900" lvl="0" indent="-342900">
                  <a:buFontTx/>
                  <a:buChar char="-"/>
                  <a:defRPr sz="1800"/>
                </a:pPr>
                <a:r>
                  <a:rPr lang="en-US" sz="2400" dirty="0" smtClean="0"/>
                  <a:t>Meal availability (Dessert, Lunch, etc.)</a:t>
                </a:r>
                <a:endParaRPr lang="en-US" sz="2400" dirty="0"/>
              </a:p>
              <a:p>
                <a:pPr marL="342900" lvl="0" indent="-342900">
                  <a:buFontTx/>
                  <a:buChar char="-"/>
                  <a:defRPr sz="1800"/>
                </a:pPr>
                <a:r>
                  <a:rPr lang="en-US" sz="2400" dirty="0" smtClean="0"/>
                  <a:t>Restaurant Category (Italian, Korean, etc.)</a:t>
                </a:r>
              </a:p>
              <a:p>
                <a:pPr marL="342900" lvl="0" indent="-342900">
                  <a:buFontTx/>
                  <a:buChar char="-"/>
                  <a:defRPr sz="1800"/>
                </a:pPr>
                <a:r>
                  <a:rPr lang="en-US" sz="2400" dirty="0" smtClean="0"/>
                  <a:t>Median/Mean Income</a:t>
                </a:r>
              </a:p>
              <a:p>
                <a:pPr marL="342900" lvl="0" indent="-342900">
                  <a:buFontTx/>
                  <a:buChar char="-"/>
                  <a:defRPr sz="1800"/>
                </a:pPr>
                <a:r>
                  <a:rPr lang="en-US" sz="2400" dirty="0" smtClean="0"/>
                  <a:t>Population</a:t>
                </a:r>
                <a:endParaRPr lang="en-US" sz="3200" dirty="0"/>
              </a:p>
              <a:p>
                <a:pPr lvl="0">
                  <a:defRPr sz="1800"/>
                </a:pPr>
                <a14:m>
                  <m:oMath xmlns:m="http://schemas.openxmlformats.org/officeDocument/2006/math">
                    <m:r>
                      <a:rPr lang="en-US" sz="3200" i="1">
                        <a:solidFill>
                          <a:srgbClr val="000000"/>
                        </a:solidFill>
                        <a:latin typeface="Cambria Math" panose="02040503050406030204" pitchFamily="18" charset="0"/>
                      </a:rPr>
                      <m:t>𝑍</m:t>
                    </m:r>
                  </m:oMath>
                </a14:m>
                <a:r>
                  <a:rPr lang="en-US" sz="3200" i="1" dirty="0" smtClean="0"/>
                  <a:t> : </a:t>
                </a:r>
                <a:r>
                  <a:rPr lang="en-US" sz="3200" i="1" dirty="0"/>
                  <a:t>random-effects </a:t>
                </a:r>
                <a:r>
                  <a:rPr lang="en-US" sz="3200" i="1" dirty="0" smtClean="0"/>
                  <a:t>variables</a:t>
                </a:r>
                <a:endParaRPr lang="en-US" sz="3200" i="1" dirty="0"/>
              </a:p>
              <a:p>
                <a:pPr marL="342900" lvl="0" indent="-342900">
                  <a:buFontTx/>
                  <a:buChar char="-"/>
                  <a:defRPr sz="1800"/>
                </a:pPr>
                <a:r>
                  <a:rPr lang="en-US" sz="2400" dirty="0" smtClean="0"/>
                  <a:t>Restaurant id</a:t>
                </a:r>
              </a:p>
            </p:txBody>
          </p:sp>
        </mc:Choice>
        <mc:Fallback xmlns="">
          <p:sp>
            <p:nvSpPr>
              <p:cNvPr id="111" name="Shape 88"/>
              <p:cNvSpPr>
                <a:spLocks noRot="1" noChangeAspect="1" noMove="1" noResize="1" noEditPoints="1" noAdjustHandles="1" noChangeArrowheads="1" noChangeShapeType="1" noTextEdit="1"/>
              </p:cNvSpPr>
              <p:nvPr/>
            </p:nvSpPr>
            <p:spPr>
              <a:xfrm>
                <a:off x="15981871" y="7578584"/>
                <a:ext cx="5688843" cy="5978558"/>
              </a:xfrm>
              <a:prstGeom prst="rect">
                <a:avLst/>
              </a:prstGeom>
              <a:blipFill rotWithShape="0">
                <a:blip r:embed="rId7"/>
                <a:stretch>
                  <a:fillRect l="-2787" t="-1427" r="-1179" b="-1631"/>
                </a:stretch>
              </a:blipFill>
              <a:ln w="3175">
                <a:miter lim="400000"/>
              </a:ln>
              <a:extLst>
                <a:ext uri="{C572A759-6A51-4108-AA02-DFA0A04FC94B}">
                  <ma14:wrappingTextBoxFlag xmlns:ma14="http://schemas.microsoft.com/office/mac/drawingml/2011/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2830151" y="11729636"/>
                <a:ext cx="5550728" cy="1569660"/>
              </a:xfrm>
              <a:prstGeom prst="rect">
                <a:avLst/>
              </a:prstGeom>
            </p:spPr>
            <p:txBody>
              <a:bodyPr wrap="square">
                <a:spAutoFit/>
              </a:bodyPr>
              <a:lstStyle/>
              <a:p>
                <a:pPr lvl="0">
                  <a:defRPr sz="1800"/>
                </a:pPr>
                <a14:m>
                  <m:oMath xmlns:m="http://schemas.openxmlformats.org/officeDocument/2006/math">
                    <m:r>
                      <a:rPr lang="en-US" sz="3200" i="1" smtClean="0">
                        <a:solidFill>
                          <a:srgbClr val="000000"/>
                        </a:solidFill>
                        <a:latin typeface="Cambria Math" panose="02040503050406030204" pitchFamily="18" charset="0"/>
                      </a:rPr>
                      <m:t>𝛽</m:t>
                    </m:r>
                    <m:r>
                      <a:rPr lang="en-US" sz="3200" b="0" i="1" smtClean="0">
                        <a:solidFill>
                          <a:srgbClr val="000000"/>
                        </a:solidFill>
                        <a:latin typeface="Cambria Math" charset="0"/>
                      </a:rPr>
                      <m:t> </m:t>
                    </m:r>
                  </m:oMath>
                </a14:m>
                <a:r>
                  <a:rPr lang="en-US" sz="3200" i="1" dirty="0" smtClean="0"/>
                  <a:t>= </a:t>
                </a:r>
                <a:r>
                  <a:rPr lang="en-US" sz="3200" i="1" dirty="0"/>
                  <a:t>fixed-effects </a:t>
                </a:r>
                <a:r>
                  <a:rPr lang="en-US" sz="3200" i="1" dirty="0" smtClean="0"/>
                  <a:t>vector</a:t>
                </a:r>
              </a:p>
              <a:p>
                <a:pPr lvl="0">
                  <a:defRPr sz="1800"/>
                </a:pPr>
                <a14:m>
                  <m:oMath xmlns:m="http://schemas.openxmlformats.org/officeDocument/2006/math">
                    <m:r>
                      <a:rPr lang="en-US" sz="3200" i="1" smtClean="0">
                        <a:solidFill>
                          <a:srgbClr val="000000"/>
                        </a:solidFill>
                        <a:latin typeface="Cambria Math" panose="02040503050406030204" pitchFamily="18" charset="0"/>
                      </a:rPr>
                      <m:t>𝛾</m:t>
                    </m:r>
                    <m:r>
                      <a:rPr lang="en-US" sz="3200" b="0" i="1" smtClean="0">
                        <a:solidFill>
                          <a:srgbClr val="000000"/>
                        </a:solidFill>
                        <a:latin typeface="Cambria Math" charset="0"/>
                      </a:rPr>
                      <m:t> </m:t>
                    </m:r>
                  </m:oMath>
                </a14:m>
                <a:r>
                  <a:rPr lang="en-US" sz="3200" i="1" dirty="0" smtClean="0"/>
                  <a:t>= </a:t>
                </a:r>
                <a:r>
                  <a:rPr lang="en-US" sz="3200" i="1" dirty="0"/>
                  <a:t>random-effects vector</a:t>
                </a:r>
              </a:p>
              <a:p>
                <a:pPr lvl="0">
                  <a:defRPr sz="1800"/>
                </a:pPr>
                <a14:m>
                  <m:oMath xmlns:m="http://schemas.openxmlformats.org/officeDocument/2006/math">
                    <m:r>
                      <a:rPr lang="en-US" sz="3200" i="1">
                        <a:solidFill>
                          <a:srgbClr val="000000"/>
                        </a:solidFill>
                        <a:latin typeface="Cambria Math" panose="02040503050406030204" pitchFamily="18" charset="0"/>
                      </a:rPr>
                      <m:t>𝜀</m:t>
                    </m:r>
                    <m:r>
                      <a:rPr lang="en-US" sz="3200" i="1">
                        <a:solidFill>
                          <a:srgbClr val="000000"/>
                        </a:solidFill>
                        <a:latin typeface="Cambria Math" panose="02040503050406030204" pitchFamily="18" charset="0"/>
                      </a:rPr>
                      <m:t> </m:t>
                    </m:r>
                  </m:oMath>
                </a14:m>
                <a:r>
                  <a:rPr lang="en-US" sz="3200" i="1" dirty="0" smtClean="0"/>
                  <a:t>= the</a:t>
                </a:r>
                <a:r>
                  <a:rPr lang="en-US" sz="3200" i="1" dirty="0"/>
                  <a:t> observation error vector</a:t>
                </a:r>
              </a:p>
            </p:txBody>
          </p:sp>
        </mc:Choice>
        <mc:Fallback xmlns="">
          <p:sp>
            <p:nvSpPr>
              <p:cNvPr id="7" name="Rectangle 6"/>
              <p:cNvSpPr>
                <a:spLocks noRot="1" noChangeAspect="1" noMove="1" noResize="1" noEditPoints="1" noAdjustHandles="1" noChangeArrowheads="1" noChangeShapeType="1" noTextEdit="1"/>
              </p:cNvSpPr>
              <p:nvPr/>
            </p:nvSpPr>
            <p:spPr>
              <a:xfrm>
                <a:off x="22830151" y="11729636"/>
                <a:ext cx="5550728" cy="1569660"/>
              </a:xfrm>
              <a:prstGeom prst="rect">
                <a:avLst/>
              </a:prstGeom>
              <a:blipFill rotWithShape="0">
                <a:blip r:embed="rId8"/>
                <a:stretch>
                  <a:fillRect t="-4651" b="-12016"/>
                </a:stretch>
              </a:blipFill>
            </p:spPr>
            <p:txBody>
              <a:bodyPr/>
              <a:lstStyle/>
              <a:p>
                <a:r>
                  <a:rPr lang="en-US">
                    <a:noFill/>
                  </a:rPr>
                  <a:t> </a:t>
                </a:r>
              </a:p>
            </p:txBody>
          </p:sp>
        </mc:Fallback>
      </mc:AlternateContent>
      <p:sp>
        <p:nvSpPr>
          <p:cNvPr id="112" name="Rectangle 111"/>
          <p:cNvSpPr/>
          <p:nvPr/>
        </p:nvSpPr>
        <p:spPr>
          <a:xfrm>
            <a:off x="22830151" y="7618479"/>
            <a:ext cx="5550728" cy="3416320"/>
          </a:xfrm>
          <a:prstGeom prst="rect">
            <a:avLst/>
          </a:prstGeom>
          <a:ln w="38100">
            <a:noFill/>
          </a:ln>
          <a:effectLst>
            <a:glow rad="228600">
              <a:schemeClr val="bg1">
                <a:alpha val="40000"/>
              </a:schemeClr>
            </a:glow>
          </a:effectLst>
        </p:spPr>
        <p:txBody>
          <a:bodyPr wrap="square">
            <a:spAutoFit/>
          </a:bodyPr>
          <a:lstStyle/>
          <a:p>
            <a:pPr lvl="0">
              <a:defRPr sz="1800"/>
            </a:pPr>
            <a:r>
              <a:rPr lang="en-US" sz="2400" dirty="0" smtClean="0"/>
              <a:t>The model uses both fixed effects and random effects by  estimating the effects of the covariates in X on y given the random effects of the category in Z. We therefore try to isolate the random effects due to a particular restaurant from the biasing effects of the covariates. Model selection was completed using step-wise AIC selection. </a:t>
            </a:r>
            <a:endParaRPr lang="en-US" sz="2400" dirty="0"/>
          </a:p>
        </p:txBody>
      </p:sp>
      <p:sp>
        <p:nvSpPr>
          <p:cNvPr id="113" name="Shape 152"/>
          <p:cNvSpPr/>
          <p:nvPr/>
        </p:nvSpPr>
        <p:spPr>
          <a:xfrm>
            <a:off x="30148106" y="8225618"/>
            <a:ext cx="11777062" cy="919481"/>
          </a:xfrm>
          <a:prstGeom prst="rect">
            <a:avLst/>
          </a:prstGeom>
          <a:ln w="3175">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5950" b="1">
                <a:solidFill>
                  <a:srgbClr val="FFFFFF"/>
                </a:solidFill>
                <a:latin typeface="Garamond"/>
                <a:ea typeface="Garamond"/>
                <a:cs typeface="Garamond"/>
                <a:sym typeface="Garamond"/>
              </a:defRPr>
            </a:lvl1pPr>
          </a:lstStyle>
          <a:p>
            <a:pPr lvl="0">
              <a:defRPr sz="1800" b="0">
                <a:solidFill>
                  <a:srgbClr val="000000"/>
                </a:solidFill>
              </a:defRPr>
            </a:pPr>
            <a:r>
              <a:rPr lang="en-US" sz="5950" b="1" dirty="0" smtClean="0">
                <a:solidFill>
                  <a:srgbClr val="FFFFFF"/>
                </a:solidFill>
              </a:rPr>
              <a:t>Median Income and Rating Bias </a:t>
            </a:r>
            <a:endParaRPr sz="5950" b="1" dirty="0">
              <a:solidFill>
                <a:srgbClr val="FFFFFF"/>
              </a:solidFill>
            </a:endParaRPr>
          </a:p>
        </p:txBody>
      </p:sp>
      <p:sp>
        <p:nvSpPr>
          <p:cNvPr id="8" name="Rectangle 7"/>
          <p:cNvSpPr/>
          <p:nvPr/>
        </p:nvSpPr>
        <p:spPr>
          <a:xfrm>
            <a:off x="1880678" y="29755303"/>
            <a:ext cx="2965877" cy="584775"/>
          </a:xfrm>
          <a:prstGeom prst="rect">
            <a:avLst/>
          </a:prstGeom>
        </p:spPr>
        <p:txBody>
          <a:bodyPr wrap="none">
            <a:spAutoFit/>
          </a:bodyPr>
          <a:lstStyle/>
          <a:p>
            <a:pPr lvl="0">
              <a:defRPr sz="1800"/>
            </a:pPr>
            <a:r>
              <a:rPr lang="en-US" sz="3200" dirty="0" smtClean="0"/>
              <a:t>Sample Lexicon: </a:t>
            </a:r>
            <a:endParaRPr lang="en-US" sz="3200" dirty="0"/>
          </a:p>
        </p:txBody>
      </p:sp>
      <p:graphicFrame>
        <p:nvGraphicFramePr>
          <p:cNvPr id="9" name="Table 8"/>
          <p:cNvGraphicFramePr>
            <a:graphicFrameLocks noGrp="1"/>
          </p:cNvGraphicFramePr>
          <p:nvPr>
            <p:extLst>
              <p:ext uri="{D42A27DB-BD31-4B8C-83A1-F6EECF244321}">
                <p14:modId xmlns:p14="http://schemas.microsoft.com/office/powerpoint/2010/main" val="2102694430"/>
              </p:ext>
            </p:extLst>
          </p:nvPr>
        </p:nvGraphicFramePr>
        <p:xfrm>
          <a:off x="2179363" y="30452781"/>
          <a:ext cx="12291965" cy="1318260"/>
        </p:xfrm>
        <a:graphic>
          <a:graphicData uri="http://schemas.openxmlformats.org/drawingml/2006/table">
            <a:tbl>
              <a:tblPr firstRow="1" bandRow="1">
                <a:tableStyleId>{5940675A-B579-460E-94D1-54222C63F5DA}</a:tableStyleId>
              </a:tblPr>
              <a:tblGrid>
                <a:gridCol w="2458393"/>
                <a:gridCol w="2458393"/>
                <a:gridCol w="2458393"/>
                <a:gridCol w="2458393"/>
                <a:gridCol w="2458393"/>
              </a:tblGrid>
              <a:tr h="358702">
                <a:tc>
                  <a:txBody>
                    <a:bodyPr/>
                    <a:lstStyle/>
                    <a:p>
                      <a:pPr algn="l" fontAlgn="b"/>
                      <a:r>
                        <a:rPr lang="en-US" sz="2800" b="1" i="0" u="none" strike="noStrike" dirty="0" smtClean="0">
                          <a:solidFill>
                            <a:srgbClr val="000000"/>
                          </a:solidFill>
                          <a:effectLst/>
                          <a:latin typeface="Calibri" charset="0"/>
                        </a:rPr>
                        <a:t>type</a:t>
                      </a:r>
                      <a:endParaRPr lang="en-US" sz="2800" b="1" i="0" u="none" strike="noStrike" dirty="0">
                        <a:solidFill>
                          <a:srgbClr val="000000"/>
                        </a:solidFill>
                        <a:effectLst/>
                        <a:latin typeface="Calibri" charset="0"/>
                      </a:endParaRPr>
                    </a:p>
                  </a:txBody>
                  <a:tcPr marL="12700" marR="12700" marT="12700" marB="0" anchor="b">
                    <a:solidFill>
                      <a:srgbClr val="3B65A7">
                        <a:alpha val="20000"/>
                      </a:srgbClr>
                    </a:solidFill>
                  </a:tcPr>
                </a:tc>
                <a:tc>
                  <a:txBody>
                    <a:bodyPr/>
                    <a:lstStyle/>
                    <a:p>
                      <a:pPr algn="l" fontAlgn="b"/>
                      <a:r>
                        <a:rPr lang="en-US" sz="2800" b="1" i="0" u="none" strike="noStrike" dirty="0" smtClean="0">
                          <a:solidFill>
                            <a:srgbClr val="000000"/>
                          </a:solidFill>
                          <a:effectLst/>
                          <a:latin typeface="Calibri" charset="0"/>
                        </a:rPr>
                        <a:t>word</a:t>
                      </a:r>
                      <a:endParaRPr lang="en-US" sz="2800" b="1" i="0" u="none" strike="noStrike" dirty="0">
                        <a:solidFill>
                          <a:srgbClr val="000000"/>
                        </a:solidFill>
                        <a:effectLst/>
                        <a:latin typeface="Calibri" charset="0"/>
                      </a:endParaRPr>
                    </a:p>
                  </a:txBody>
                  <a:tcPr marL="12700" marR="12700" marT="12700" marB="0" anchor="b">
                    <a:solidFill>
                      <a:srgbClr val="3B65A7">
                        <a:alpha val="20000"/>
                      </a:srgbClr>
                    </a:solidFill>
                  </a:tcPr>
                </a:tc>
                <a:tc>
                  <a:txBody>
                    <a:bodyPr/>
                    <a:lstStyle/>
                    <a:p>
                      <a:pPr algn="l" fontAlgn="b"/>
                      <a:r>
                        <a:rPr lang="en-US" sz="2800" b="1" i="0" u="none" strike="noStrike" dirty="0" err="1" smtClean="0">
                          <a:solidFill>
                            <a:srgbClr val="000000"/>
                          </a:solidFill>
                          <a:effectLst/>
                          <a:latin typeface="Calibri" charset="0"/>
                        </a:rPr>
                        <a:t>pos</a:t>
                      </a:r>
                      <a:endParaRPr lang="en-US" sz="2800" b="1" i="0" u="none" strike="noStrike" dirty="0">
                        <a:solidFill>
                          <a:srgbClr val="000000"/>
                        </a:solidFill>
                        <a:effectLst/>
                        <a:latin typeface="Calibri" charset="0"/>
                      </a:endParaRPr>
                    </a:p>
                  </a:txBody>
                  <a:tcPr marL="12700" marR="12700" marT="12700" marB="0" anchor="b">
                    <a:solidFill>
                      <a:srgbClr val="3B65A7">
                        <a:alpha val="20000"/>
                      </a:srgbClr>
                    </a:solidFill>
                  </a:tcPr>
                </a:tc>
                <a:tc>
                  <a:txBody>
                    <a:bodyPr/>
                    <a:lstStyle/>
                    <a:p>
                      <a:pPr algn="l" fontAlgn="b"/>
                      <a:r>
                        <a:rPr lang="en-US" sz="2800" b="1" i="0" u="none" strike="noStrike" dirty="0" smtClean="0">
                          <a:solidFill>
                            <a:srgbClr val="000000"/>
                          </a:solidFill>
                          <a:effectLst/>
                          <a:latin typeface="Calibri" charset="0"/>
                        </a:rPr>
                        <a:t>stemmed</a:t>
                      </a:r>
                      <a:endParaRPr lang="en-US" sz="2800" b="1" i="0" u="none" strike="noStrike" dirty="0">
                        <a:solidFill>
                          <a:srgbClr val="000000"/>
                        </a:solidFill>
                        <a:effectLst/>
                        <a:latin typeface="Calibri" charset="0"/>
                      </a:endParaRPr>
                    </a:p>
                  </a:txBody>
                  <a:tcPr marL="12700" marR="12700" marT="12700" marB="0" anchor="b">
                    <a:solidFill>
                      <a:srgbClr val="3B65A7">
                        <a:alpha val="20000"/>
                      </a:srgbClr>
                    </a:solidFill>
                  </a:tcPr>
                </a:tc>
                <a:tc>
                  <a:txBody>
                    <a:bodyPr/>
                    <a:lstStyle/>
                    <a:p>
                      <a:pPr algn="l" fontAlgn="b"/>
                      <a:r>
                        <a:rPr lang="en-US" sz="2800" b="1" i="0" u="none" strike="noStrike" dirty="0" smtClean="0">
                          <a:solidFill>
                            <a:srgbClr val="000000"/>
                          </a:solidFill>
                          <a:effectLst/>
                          <a:latin typeface="Calibri" charset="0"/>
                        </a:rPr>
                        <a:t>polarity</a:t>
                      </a:r>
                      <a:endParaRPr lang="en-US" sz="2800" b="1" i="0" u="none" strike="noStrike" dirty="0">
                        <a:solidFill>
                          <a:srgbClr val="000000"/>
                        </a:solidFill>
                        <a:effectLst/>
                        <a:latin typeface="Calibri" charset="0"/>
                      </a:endParaRPr>
                    </a:p>
                  </a:txBody>
                  <a:tcPr marL="12700" marR="12700" marT="12700" marB="0" anchor="b">
                    <a:solidFill>
                      <a:srgbClr val="3B65A7">
                        <a:alpha val="20000"/>
                      </a:srgbClr>
                    </a:solidFill>
                  </a:tcPr>
                </a:tc>
              </a:tr>
              <a:tr h="358702">
                <a:tc>
                  <a:txBody>
                    <a:bodyPr/>
                    <a:lstStyle/>
                    <a:p>
                      <a:pPr algn="l" fontAlgn="b"/>
                      <a:r>
                        <a:rPr lang="en-US" sz="2800" b="0" i="0" u="none" strike="noStrike">
                          <a:solidFill>
                            <a:srgbClr val="000000"/>
                          </a:solidFill>
                          <a:effectLst/>
                          <a:latin typeface="Calibri" charset="0"/>
                        </a:rPr>
                        <a:t>weaksubj</a:t>
                      </a:r>
                    </a:p>
                  </a:txBody>
                  <a:tcPr marL="12700" marR="12700" marT="12700" marB="0" anchor="b"/>
                </a:tc>
                <a:tc>
                  <a:txBody>
                    <a:bodyPr/>
                    <a:lstStyle/>
                    <a:p>
                      <a:pPr algn="l" fontAlgn="b"/>
                      <a:r>
                        <a:rPr lang="en-US" sz="2800" b="0" i="0" u="none" strike="noStrike" dirty="0">
                          <a:solidFill>
                            <a:srgbClr val="000000"/>
                          </a:solidFill>
                          <a:effectLst/>
                          <a:latin typeface="Calibri" charset="0"/>
                        </a:rPr>
                        <a:t>abjure</a:t>
                      </a:r>
                    </a:p>
                  </a:txBody>
                  <a:tcPr marL="12700" marR="12700" marT="12700" marB="0" anchor="b"/>
                </a:tc>
                <a:tc>
                  <a:txBody>
                    <a:bodyPr/>
                    <a:lstStyle/>
                    <a:p>
                      <a:pPr algn="l" fontAlgn="b"/>
                      <a:r>
                        <a:rPr lang="en-US" sz="2800" b="0" i="0" u="none" strike="noStrike">
                          <a:solidFill>
                            <a:srgbClr val="000000"/>
                          </a:solidFill>
                          <a:effectLst/>
                          <a:latin typeface="Calibri" charset="0"/>
                        </a:rPr>
                        <a:t>verb</a:t>
                      </a:r>
                    </a:p>
                  </a:txBody>
                  <a:tcPr marL="12700" marR="12700" marT="12700" marB="0" anchor="b"/>
                </a:tc>
                <a:tc>
                  <a:txBody>
                    <a:bodyPr/>
                    <a:lstStyle/>
                    <a:p>
                      <a:pPr algn="l" fontAlgn="b"/>
                      <a:r>
                        <a:rPr lang="en-US" sz="2800" b="0" i="0" u="none" strike="noStrike">
                          <a:solidFill>
                            <a:srgbClr val="000000"/>
                          </a:solidFill>
                          <a:effectLst/>
                          <a:latin typeface="Calibri" charset="0"/>
                        </a:rPr>
                        <a:t>y</a:t>
                      </a:r>
                    </a:p>
                  </a:txBody>
                  <a:tcPr marL="12700" marR="12700" marT="12700" marB="0" anchor="b"/>
                </a:tc>
                <a:tc>
                  <a:txBody>
                    <a:bodyPr/>
                    <a:lstStyle/>
                    <a:p>
                      <a:pPr algn="l" fontAlgn="b"/>
                      <a:r>
                        <a:rPr lang="en-US" sz="2800" b="0" i="0" u="none" strike="noStrike">
                          <a:solidFill>
                            <a:srgbClr val="000000"/>
                          </a:solidFill>
                          <a:effectLst/>
                          <a:latin typeface="Calibri" charset="0"/>
                        </a:rPr>
                        <a:t>negative</a:t>
                      </a:r>
                    </a:p>
                  </a:txBody>
                  <a:tcPr marL="12700" marR="12700" marT="12700" marB="0" anchor="b"/>
                </a:tc>
              </a:tr>
              <a:tr h="310183">
                <a:tc>
                  <a:txBody>
                    <a:bodyPr/>
                    <a:lstStyle/>
                    <a:p>
                      <a:pPr algn="l" fontAlgn="b"/>
                      <a:r>
                        <a:rPr lang="en-US" sz="2800" b="0" i="0" u="none" strike="noStrike" dirty="0" err="1">
                          <a:solidFill>
                            <a:srgbClr val="000000"/>
                          </a:solidFill>
                          <a:effectLst/>
                          <a:latin typeface="Calibri" charset="0"/>
                        </a:rPr>
                        <a:t>weaksubj</a:t>
                      </a:r>
                      <a:endParaRPr lang="en-US" sz="2800" b="0" i="0" u="none" strike="noStrike" dirty="0">
                        <a:solidFill>
                          <a:srgbClr val="000000"/>
                        </a:solidFill>
                        <a:effectLst/>
                        <a:latin typeface="Calibri" charset="0"/>
                      </a:endParaRPr>
                    </a:p>
                  </a:txBody>
                  <a:tcPr marL="12700" marR="12700" marT="12700" marB="0" anchor="b"/>
                </a:tc>
                <a:tc>
                  <a:txBody>
                    <a:bodyPr/>
                    <a:lstStyle/>
                    <a:p>
                      <a:pPr algn="l" fontAlgn="b"/>
                      <a:r>
                        <a:rPr lang="en-US" sz="2800" b="0" i="0" u="none" strike="noStrike" dirty="0">
                          <a:solidFill>
                            <a:srgbClr val="000000"/>
                          </a:solidFill>
                          <a:effectLst/>
                          <a:latin typeface="Calibri" charset="0"/>
                        </a:rPr>
                        <a:t>abilities</a:t>
                      </a:r>
                    </a:p>
                  </a:txBody>
                  <a:tcPr marL="12700" marR="12700" marT="12700" marB="0" anchor="b"/>
                </a:tc>
                <a:tc>
                  <a:txBody>
                    <a:bodyPr/>
                    <a:lstStyle/>
                    <a:p>
                      <a:pPr algn="l" fontAlgn="b"/>
                      <a:r>
                        <a:rPr lang="en-US" sz="2800" b="0" i="0" u="none" strike="noStrike">
                          <a:solidFill>
                            <a:srgbClr val="000000"/>
                          </a:solidFill>
                          <a:effectLst/>
                          <a:latin typeface="Calibri" charset="0"/>
                        </a:rPr>
                        <a:t>noun</a:t>
                      </a:r>
                    </a:p>
                  </a:txBody>
                  <a:tcPr marL="12700" marR="12700" marT="12700" marB="0" anchor="b"/>
                </a:tc>
                <a:tc>
                  <a:txBody>
                    <a:bodyPr/>
                    <a:lstStyle/>
                    <a:p>
                      <a:pPr algn="l" fontAlgn="b"/>
                      <a:r>
                        <a:rPr lang="en-US" sz="2800" b="0" i="0" u="none" strike="noStrike" dirty="0">
                          <a:solidFill>
                            <a:srgbClr val="000000"/>
                          </a:solidFill>
                          <a:effectLst/>
                          <a:latin typeface="Calibri" charset="0"/>
                        </a:rPr>
                        <a:t>n</a:t>
                      </a:r>
                    </a:p>
                  </a:txBody>
                  <a:tcPr marL="12700" marR="12700" marT="12700" marB="0" anchor="b"/>
                </a:tc>
                <a:tc>
                  <a:txBody>
                    <a:bodyPr/>
                    <a:lstStyle/>
                    <a:p>
                      <a:pPr algn="l" fontAlgn="b"/>
                      <a:r>
                        <a:rPr lang="en-US" sz="2800" b="0" i="0" u="none" strike="noStrike" dirty="0">
                          <a:solidFill>
                            <a:srgbClr val="000000"/>
                          </a:solidFill>
                          <a:effectLst/>
                          <a:latin typeface="Calibri" charset="0"/>
                        </a:rPr>
                        <a:t>positive</a:t>
                      </a:r>
                    </a:p>
                  </a:txBody>
                  <a:tcPr marL="12700" marR="12700" marT="12700" marB="0" anchor="b"/>
                </a:tc>
              </a:tr>
            </a:tbl>
          </a:graphicData>
        </a:graphic>
      </p:graphicFrame>
      <p:sp>
        <p:nvSpPr>
          <p:cNvPr id="10" name="Rectangle 9"/>
          <p:cNvSpPr/>
          <p:nvPr/>
        </p:nvSpPr>
        <p:spPr>
          <a:xfrm>
            <a:off x="8607881" y="18171016"/>
            <a:ext cx="3054041" cy="584775"/>
          </a:xfrm>
          <a:prstGeom prst="rect">
            <a:avLst/>
          </a:prstGeom>
        </p:spPr>
        <p:txBody>
          <a:bodyPr wrap="none">
            <a:spAutoFit/>
          </a:bodyPr>
          <a:lstStyle/>
          <a:p>
            <a:pPr lvl="0">
              <a:defRPr sz="1800"/>
            </a:pPr>
            <a:r>
              <a:rPr lang="en-US" sz="3200" dirty="0" smtClean="0"/>
              <a:t>Polarity Formula:</a:t>
            </a:r>
            <a:endParaRPr lang="en-US" sz="3200" dirty="0"/>
          </a:p>
        </p:txBody>
      </p:sp>
      <p:sp>
        <p:nvSpPr>
          <p:cNvPr id="40" name="Right Arrow 39"/>
          <p:cNvSpPr/>
          <p:nvPr/>
        </p:nvSpPr>
        <p:spPr>
          <a:xfrm>
            <a:off x="8834425" y="26018952"/>
            <a:ext cx="1268189" cy="1095143"/>
          </a:xfrm>
          <a:prstGeom prst="rightArrow">
            <a:avLst/>
          </a:prstGeom>
          <a:solidFill>
            <a:srgbClr val="3B65A7">
              <a:alpha val="26000"/>
            </a:srgbClr>
          </a:solidFill>
          <a:ln w="12700" cap="flat">
            <a:solidFill>
              <a:schemeClr val="accent1"/>
            </a:solidFill>
            <a:prstDash val="solid"/>
            <a:bevel/>
          </a:ln>
          <a:effectLst>
            <a:outerShdw blurRad="254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ctr">
            <a:spAutoFit/>
          </a:bodyPr>
          <a:lstStyle/>
          <a:p>
            <a:pPr marL="0" marR="0" indent="0" algn="l" defTabSz="4389120" rtl="0" fontAlgn="auto" latinLnBrk="1" hangingPunct="0">
              <a:lnSpc>
                <a:spcPct val="100000"/>
              </a:lnSpc>
              <a:spcBef>
                <a:spcPts val="0"/>
              </a:spcBef>
              <a:spcAft>
                <a:spcPts val="0"/>
              </a:spcAft>
              <a:buClrTx/>
              <a:buSzTx/>
              <a:buFontTx/>
              <a:buNone/>
              <a:tabLst/>
            </a:pPr>
            <a:endParaRPr kumimoji="0" lang="en-US" sz="8400" b="0" i="0" u="none" strike="noStrike" cap="none" spc="0" normalizeH="0" baseline="0">
              <a:ln>
                <a:noFill/>
              </a:ln>
              <a:solidFill>
                <a:srgbClr val="000000"/>
              </a:solidFill>
              <a:effectLst/>
              <a:uFillTx/>
              <a:latin typeface="Calibri"/>
              <a:ea typeface="Calibri"/>
              <a:cs typeface="Calibri"/>
              <a:sym typeface="Calibri"/>
            </a:endParaRPr>
          </a:p>
        </p:txBody>
      </p:sp>
      <p:sp>
        <p:nvSpPr>
          <p:cNvPr id="99" name="Rectangle 98"/>
          <p:cNvSpPr/>
          <p:nvPr/>
        </p:nvSpPr>
        <p:spPr>
          <a:xfrm>
            <a:off x="15932554" y="7081320"/>
            <a:ext cx="1834156" cy="584775"/>
          </a:xfrm>
          <a:prstGeom prst="rect">
            <a:avLst/>
          </a:prstGeom>
        </p:spPr>
        <p:txBody>
          <a:bodyPr wrap="none">
            <a:spAutoFit/>
          </a:bodyPr>
          <a:lstStyle/>
          <a:p>
            <a:pPr lvl="0">
              <a:defRPr sz="1800"/>
            </a:pPr>
            <a:r>
              <a:rPr lang="en-US" sz="3200" dirty="0" smtClean="0"/>
              <a:t>Variables:</a:t>
            </a:r>
            <a:endParaRPr lang="en-US" sz="3200" dirty="0"/>
          </a:p>
        </p:txBody>
      </p:sp>
      <p:sp>
        <p:nvSpPr>
          <p:cNvPr id="100" name="Rectangle 99"/>
          <p:cNvSpPr/>
          <p:nvPr/>
        </p:nvSpPr>
        <p:spPr>
          <a:xfrm>
            <a:off x="22830151" y="7081320"/>
            <a:ext cx="3696846" cy="584775"/>
          </a:xfrm>
          <a:prstGeom prst="rect">
            <a:avLst/>
          </a:prstGeom>
        </p:spPr>
        <p:txBody>
          <a:bodyPr wrap="none">
            <a:spAutoFit/>
          </a:bodyPr>
          <a:lstStyle/>
          <a:p>
            <a:pPr lvl="0">
              <a:defRPr sz="1800"/>
            </a:pPr>
            <a:r>
              <a:rPr lang="en-US" sz="3200" dirty="0" smtClean="0"/>
              <a:t>Model methodology:</a:t>
            </a:r>
            <a:endParaRPr lang="en-US" sz="3200" dirty="0"/>
          </a:p>
        </p:txBody>
      </p:sp>
      <p:sp>
        <p:nvSpPr>
          <p:cNvPr id="102" name="Rectangle 101"/>
          <p:cNvSpPr/>
          <p:nvPr/>
        </p:nvSpPr>
        <p:spPr>
          <a:xfrm>
            <a:off x="22830151" y="11185557"/>
            <a:ext cx="3539752" cy="584775"/>
          </a:xfrm>
          <a:prstGeom prst="rect">
            <a:avLst/>
          </a:prstGeom>
        </p:spPr>
        <p:txBody>
          <a:bodyPr wrap="none">
            <a:spAutoFit/>
          </a:bodyPr>
          <a:lstStyle/>
          <a:p>
            <a:pPr lvl="0">
              <a:defRPr sz="1800"/>
            </a:pPr>
            <a:r>
              <a:rPr lang="en-US" sz="3200" dirty="0" smtClean="0"/>
              <a:t>Other components: </a:t>
            </a:r>
            <a:endParaRPr lang="en-US" sz="3200" dirty="0"/>
          </a:p>
        </p:txBody>
      </p:sp>
      <p:sp>
        <p:nvSpPr>
          <p:cNvPr id="14" name="Rectangle 13"/>
          <p:cNvSpPr/>
          <p:nvPr/>
        </p:nvSpPr>
        <p:spPr>
          <a:xfrm>
            <a:off x="22015363" y="15303625"/>
            <a:ext cx="6899866" cy="5632311"/>
          </a:xfrm>
          <a:prstGeom prst="rect">
            <a:avLst/>
          </a:prstGeom>
        </p:spPr>
        <p:txBody>
          <a:bodyPr wrap="square">
            <a:spAutoFit/>
          </a:bodyPr>
          <a:lstStyle/>
          <a:p>
            <a:pPr marL="0" marR="0" lvl="0" indent="0" defTabSz="584200" eaLnBrk="1" fontAlgn="auto" latinLnBrk="0" hangingPunct="1">
              <a:lnSpc>
                <a:spcPct val="100000"/>
              </a:lnSpc>
              <a:spcBef>
                <a:spcPts val="0"/>
              </a:spcBef>
              <a:spcAft>
                <a:spcPts val="0"/>
              </a:spcAft>
              <a:buClrTx/>
              <a:buSzTx/>
              <a:buFontTx/>
              <a:buNone/>
              <a:tabLst/>
              <a:defRPr sz="1800"/>
            </a:pPr>
            <a:r>
              <a:rPr lang="en-US" sz="3200" dirty="0">
                <a:latin typeface="Calibri" charset="0"/>
                <a:ea typeface="Calibri" charset="0"/>
                <a:cs typeface="Calibri" charset="0"/>
                <a:sym typeface="Trebuchet MS"/>
              </a:rPr>
              <a:t>Assumptions of linear regression:</a:t>
            </a:r>
          </a:p>
          <a:p>
            <a:pPr marL="457200" marR="0" lvl="0" indent="-457200" defTabSz="584200" eaLnBrk="1" fontAlgn="auto" latinLnBrk="0" hangingPunct="1">
              <a:lnSpc>
                <a:spcPct val="100000"/>
              </a:lnSpc>
              <a:spcBef>
                <a:spcPts val="0"/>
              </a:spcBef>
              <a:spcAft>
                <a:spcPts val="0"/>
              </a:spcAft>
              <a:buClrTx/>
              <a:buSzTx/>
              <a:buFontTx/>
              <a:buChar char="-"/>
              <a:tabLst/>
              <a:defRPr sz="1800"/>
            </a:pPr>
            <a:r>
              <a:rPr lang="en-US" sz="3000" dirty="0">
                <a:latin typeface="Calibri" charset="0"/>
                <a:ea typeface="Calibri" charset="0"/>
                <a:cs typeface="Calibri" charset="0"/>
                <a:sym typeface="Trebuchet MS"/>
              </a:rPr>
              <a:t>Independence of the covariates</a:t>
            </a:r>
          </a:p>
          <a:p>
            <a:pPr marL="457200" marR="0" lvl="0" indent="-457200" defTabSz="584200" eaLnBrk="1" fontAlgn="auto" latinLnBrk="0" hangingPunct="1">
              <a:lnSpc>
                <a:spcPct val="100000"/>
              </a:lnSpc>
              <a:spcBef>
                <a:spcPts val="0"/>
              </a:spcBef>
              <a:spcAft>
                <a:spcPts val="0"/>
              </a:spcAft>
              <a:buClrTx/>
              <a:buSzTx/>
              <a:buFontTx/>
              <a:buChar char="-"/>
              <a:tabLst/>
              <a:defRPr sz="1800"/>
            </a:pPr>
            <a:r>
              <a:rPr lang="en-US" sz="3000" dirty="0" err="1" smtClean="0">
                <a:latin typeface="Calibri" charset="0"/>
                <a:ea typeface="Calibri" charset="0"/>
                <a:cs typeface="Calibri" charset="0"/>
                <a:sym typeface="Trebuchet MS"/>
              </a:rPr>
              <a:t>Heteroscedasticity</a:t>
            </a:r>
            <a:r>
              <a:rPr lang="en-US" sz="3000" dirty="0" smtClean="0">
                <a:latin typeface="Calibri" charset="0"/>
                <a:ea typeface="Calibri" charset="0"/>
                <a:cs typeface="Calibri" charset="0"/>
                <a:sym typeface="Trebuchet MS"/>
              </a:rPr>
              <a:t> </a:t>
            </a:r>
          </a:p>
          <a:p>
            <a:pPr marL="457200" marR="0" lvl="0" indent="-457200" defTabSz="584200" eaLnBrk="1" fontAlgn="auto" latinLnBrk="0" hangingPunct="1">
              <a:lnSpc>
                <a:spcPct val="100000"/>
              </a:lnSpc>
              <a:spcBef>
                <a:spcPts val="0"/>
              </a:spcBef>
              <a:spcAft>
                <a:spcPts val="0"/>
              </a:spcAft>
              <a:buClrTx/>
              <a:buSzTx/>
              <a:buFontTx/>
              <a:buChar char="-"/>
              <a:tabLst/>
              <a:defRPr sz="1800"/>
            </a:pPr>
            <a:r>
              <a:rPr lang="en-US" sz="3000" dirty="0" smtClean="0">
                <a:latin typeface="Calibri" charset="0"/>
                <a:ea typeface="Calibri" charset="0"/>
                <a:cs typeface="Calibri" charset="0"/>
                <a:sym typeface="Trebuchet MS"/>
              </a:rPr>
              <a:t>Linear </a:t>
            </a:r>
            <a:r>
              <a:rPr lang="en-US" sz="3000" dirty="0">
                <a:latin typeface="Calibri" charset="0"/>
                <a:ea typeface="Calibri" charset="0"/>
                <a:cs typeface="Calibri" charset="0"/>
                <a:sym typeface="Trebuchet MS"/>
              </a:rPr>
              <a:t>relationship between the response variable and the </a:t>
            </a:r>
            <a:r>
              <a:rPr lang="en-US" sz="3000" dirty="0" smtClean="0">
                <a:latin typeface="Calibri" charset="0"/>
                <a:ea typeface="Calibri" charset="0"/>
                <a:cs typeface="Calibri" charset="0"/>
                <a:sym typeface="Trebuchet MS"/>
              </a:rPr>
              <a:t>covariates</a:t>
            </a:r>
          </a:p>
          <a:p>
            <a:pPr marL="457200" marR="0" lvl="0" indent="-457200" defTabSz="584200" eaLnBrk="1" fontAlgn="auto" latinLnBrk="0" hangingPunct="1">
              <a:lnSpc>
                <a:spcPct val="100000"/>
              </a:lnSpc>
              <a:spcBef>
                <a:spcPts val="0"/>
              </a:spcBef>
              <a:spcAft>
                <a:spcPts val="0"/>
              </a:spcAft>
              <a:buClrTx/>
              <a:buSzTx/>
              <a:buFontTx/>
              <a:buChar char="-"/>
              <a:tabLst/>
              <a:defRPr sz="1800"/>
            </a:pPr>
            <a:endParaRPr lang="en-US" sz="3200" dirty="0" smtClean="0">
              <a:latin typeface="Calibri" charset="0"/>
              <a:ea typeface="Calibri" charset="0"/>
              <a:cs typeface="Calibri" charset="0"/>
              <a:sym typeface="Trebuchet MS"/>
            </a:endParaRPr>
          </a:p>
          <a:p>
            <a:pPr marL="0" marR="0" lvl="0" indent="0" defTabSz="584200" eaLnBrk="1" fontAlgn="auto" latinLnBrk="0" hangingPunct="1">
              <a:lnSpc>
                <a:spcPct val="100000"/>
              </a:lnSpc>
              <a:spcBef>
                <a:spcPts val="0"/>
              </a:spcBef>
              <a:spcAft>
                <a:spcPts val="0"/>
              </a:spcAft>
              <a:buClrTx/>
              <a:buSzTx/>
              <a:buFontTx/>
              <a:buNone/>
              <a:tabLst/>
              <a:defRPr sz="1800"/>
            </a:pPr>
            <a:r>
              <a:rPr lang="en-US" sz="3200" dirty="0" smtClean="0">
                <a:latin typeface="Calibri" charset="0"/>
                <a:ea typeface="Calibri" charset="0"/>
                <a:cs typeface="Calibri" charset="0"/>
                <a:sym typeface="Trebuchet MS"/>
              </a:rPr>
              <a:t>Assumptions </a:t>
            </a:r>
            <a:r>
              <a:rPr lang="en-US" sz="3200" dirty="0">
                <a:latin typeface="Calibri" charset="0"/>
                <a:ea typeface="Calibri" charset="0"/>
                <a:cs typeface="Calibri" charset="0"/>
                <a:sym typeface="Trebuchet MS"/>
              </a:rPr>
              <a:t>of mixed effects model</a:t>
            </a:r>
            <a:r>
              <a:rPr lang="en-US" sz="3200" dirty="0" smtClean="0">
                <a:latin typeface="Calibri" charset="0"/>
                <a:ea typeface="Calibri" charset="0"/>
                <a:cs typeface="Calibri" charset="0"/>
                <a:sym typeface="Trebuchet MS"/>
              </a:rPr>
              <a:t>:</a:t>
            </a:r>
          </a:p>
          <a:p>
            <a:pPr marL="457200" marR="0" lvl="0" indent="-457200" defTabSz="584200" eaLnBrk="1" fontAlgn="auto" latinLnBrk="0" hangingPunct="1">
              <a:lnSpc>
                <a:spcPct val="100000"/>
              </a:lnSpc>
              <a:spcBef>
                <a:spcPts val="0"/>
              </a:spcBef>
              <a:spcAft>
                <a:spcPts val="0"/>
              </a:spcAft>
              <a:buClrTx/>
              <a:buSzTx/>
              <a:buFontTx/>
              <a:buChar char="-"/>
              <a:tabLst/>
              <a:defRPr sz="1800"/>
            </a:pPr>
            <a:r>
              <a:rPr lang="en-US" sz="2800" dirty="0" smtClean="0">
                <a:latin typeface="Calibri" charset="0"/>
                <a:ea typeface="Calibri" charset="0"/>
                <a:cs typeface="Calibri" charset="0"/>
                <a:sym typeface="Trebuchet MS"/>
              </a:rPr>
              <a:t>Business ID is the only random effect amongst the variables</a:t>
            </a:r>
          </a:p>
          <a:p>
            <a:pPr marL="457200" marR="0" lvl="0" indent="-457200" defTabSz="584200" eaLnBrk="1" fontAlgn="auto" latinLnBrk="0" hangingPunct="1">
              <a:lnSpc>
                <a:spcPct val="100000"/>
              </a:lnSpc>
              <a:spcBef>
                <a:spcPts val="0"/>
              </a:spcBef>
              <a:spcAft>
                <a:spcPts val="0"/>
              </a:spcAft>
              <a:buClrTx/>
              <a:buSzTx/>
              <a:buFontTx/>
              <a:buChar char="-"/>
              <a:tabLst/>
              <a:defRPr sz="1800"/>
            </a:pPr>
            <a:r>
              <a:rPr lang="en-US" sz="2800" dirty="0" smtClean="0">
                <a:latin typeface="Calibri" charset="0"/>
                <a:ea typeface="Calibri" charset="0"/>
                <a:cs typeface="Calibri" charset="0"/>
                <a:sym typeface="Trebuchet MS"/>
              </a:rPr>
              <a:t>Business ID does not have a non-random effect on rating </a:t>
            </a:r>
          </a:p>
          <a:p>
            <a:pPr marL="457200" marR="0" lvl="0" indent="-457200" defTabSz="584200" eaLnBrk="1" fontAlgn="auto" latinLnBrk="0" hangingPunct="1">
              <a:lnSpc>
                <a:spcPct val="100000"/>
              </a:lnSpc>
              <a:spcBef>
                <a:spcPts val="0"/>
              </a:spcBef>
              <a:spcAft>
                <a:spcPts val="0"/>
              </a:spcAft>
              <a:buClrTx/>
              <a:buSzTx/>
              <a:buFontTx/>
              <a:buChar char="-"/>
              <a:tabLst/>
              <a:defRPr sz="1800"/>
            </a:pPr>
            <a:endParaRPr lang="en-US" sz="3200" dirty="0">
              <a:latin typeface="Calibri" charset="0"/>
              <a:ea typeface="Calibri" charset="0"/>
              <a:cs typeface="Calibri" charset="0"/>
              <a:sym typeface="Trebuchet MS"/>
            </a:endParaRPr>
          </a:p>
        </p:txBody>
      </p:sp>
      <p:sp>
        <p:nvSpPr>
          <p:cNvPr id="103" name="Rectangle 102"/>
          <p:cNvSpPr/>
          <p:nvPr/>
        </p:nvSpPr>
        <p:spPr>
          <a:xfrm>
            <a:off x="29307315" y="18742351"/>
            <a:ext cx="13463033" cy="1692771"/>
          </a:xfrm>
          <a:prstGeom prst="rect">
            <a:avLst/>
          </a:prstGeom>
        </p:spPr>
        <p:txBody>
          <a:bodyPr wrap="square">
            <a:spAutoFit/>
          </a:bodyPr>
          <a:lstStyle/>
          <a:p>
            <a:pPr marL="0" marR="0" lvl="0" indent="0" defTabSz="584200" eaLnBrk="1" fontAlgn="auto" latinLnBrk="0" hangingPunct="1">
              <a:lnSpc>
                <a:spcPct val="100000"/>
              </a:lnSpc>
              <a:spcBef>
                <a:spcPts val="0"/>
              </a:spcBef>
              <a:spcAft>
                <a:spcPts val="0"/>
              </a:spcAft>
              <a:buClrTx/>
              <a:buSzTx/>
              <a:buFontTx/>
              <a:buNone/>
              <a:tabLst/>
              <a:defRPr sz="1800"/>
            </a:pPr>
            <a:r>
              <a:rPr lang="en-US" sz="2400" dirty="0" smtClean="0">
                <a:latin typeface="Calibri" charset="0"/>
                <a:ea typeface="Calibri" charset="0"/>
                <a:cs typeface="Calibri" charset="0"/>
                <a:sym typeface="Trebuchet MS"/>
              </a:rPr>
              <a:t>Figure 3:</a:t>
            </a:r>
            <a:endParaRPr lang="en-US" sz="2400" dirty="0">
              <a:latin typeface="Calibri" charset="0"/>
              <a:ea typeface="Calibri" charset="0"/>
              <a:cs typeface="Calibri" charset="0"/>
              <a:sym typeface="Trebuchet MS"/>
            </a:endParaRPr>
          </a:p>
          <a:p>
            <a:pPr marR="0" lvl="0" defTabSz="584200" eaLnBrk="1" fontAlgn="auto" latinLnBrk="0" hangingPunct="1">
              <a:lnSpc>
                <a:spcPct val="100000"/>
              </a:lnSpc>
              <a:spcBef>
                <a:spcPts val="0"/>
              </a:spcBef>
              <a:spcAft>
                <a:spcPts val="0"/>
              </a:spcAft>
              <a:buClrTx/>
              <a:buSzTx/>
              <a:tabLst/>
              <a:defRPr sz="1800"/>
            </a:pPr>
            <a:r>
              <a:rPr lang="en-US" sz="2000" dirty="0" smtClean="0">
                <a:latin typeface="Calibri" charset="0"/>
                <a:ea typeface="Calibri" charset="0"/>
                <a:cs typeface="Calibri" charset="0"/>
                <a:sym typeface="Trebuchet MS"/>
              </a:rPr>
              <a:t>The above map shows the data available from the greater metropolitan area of Phoenix. The shading is average median income by zip code, and the points are calculated bias from restaurants in that area. As shown, there appears to be an positive bias (i.e. the new rating is smaller) from larger zip codes, and a negative bias (i.e. the new rating is larger) from more affluent neighborhoods. </a:t>
            </a:r>
            <a:endParaRPr lang="en-US" sz="2000" dirty="0">
              <a:latin typeface="Calibri" charset="0"/>
              <a:ea typeface="Calibri" charset="0"/>
              <a:cs typeface="Calibri" charset="0"/>
              <a:sym typeface="Trebuchet MS"/>
            </a:endParaRPr>
          </a:p>
        </p:txBody>
      </p:sp>
      <p:pic>
        <p:nvPicPr>
          <p:cNvPr id="17" name="Picture 16"/>
          <p:cNvPicPr>
            <a:picLocks noChangeAspect="1"/>
          </p:cNvPicPr>
          <p:nvPr/>
        </p:nvPicPr>
        <p:blipFill rotWithShape="1">
          <a:blip r:embed="rId9">
            <a:extLst>
              <a:ext uri="{28A0092B-C50C-407E-A947-70E740481C1C}">
                <a14:useLocalDpi xmlns:a14="http://schemas.microsoft.com/office/drawing/2010/main" val="0"/>
              </a:ext>
            </a:extLst>
          </a:blip>
          <a:srcRect t="4799"/>
          <a:stretch/>
        </p:blipFill>
        <p:spPr>
          <a:xfrm>
            <a:off x="15767659" y="22557109"/>
            <a:ext cx="6008197" cy="6949373"/>
          </a:xfrm>
          <a:prstGeom prst="rect">
            <a:avLst/>
          </a:prstGeom>
        </p:spPr>
      </p:pic>
      <p:sp>
        <p:nvSpPr>
          <p:cNvPr id="104" name="Rectangle 103"/>
          <p:cNvSpPr/>
          <p:nvPr/>
        </p:nvSpPr>
        <p:spPr>
          <a:xfrm>
            <a:off x="15453453" y="29473753"/>
            <a:ext cx="6322403" cy="2923877"/>
          </a:xfrm>
          <a:prstGeom prst="rect">
            <a:avLst/>
          </a:prstGeom>
        </p:spPr>
        <p:txBody>
          <a:bodyPr wrap="square">
            <a:spAutoFit/>
          </a:bodyPr>
          <a:lstStyle/>
          <a:p>
            <a:pPr marL="0" marR="0" lvl="0" indent="0" defTabSz="584200" eaLnBrk="1" fontAlgn="auto" latinLnBrk="0" hangingPunct="1">
              <a:lnSpc>
                <a:spcPct val="100000"/>
              </a:lnSpc>
              <a:spcBef>
                <a:spcPts val="0"/>
              </a:spcBef>
              <a:spcAft>
                <a:spcPts val="0"/>
              </a:spcAft>
              <a:buClrTx/>
              <a:buSzTx/>
              <a:buFontTx/>
              <a:buNone/>
              <a:tabLst/>
              <a:defRPr sz="1800"/>
            </a:pPr>
            <a:r>
              <a:rPr lang="en-US" sz="2400" dirty="0" smtClean="0">
                <a:latin typeface="Calibri" charset="0"/>
                <a:ea typeface="Calibri" charset="0"/>
                <a:cs typeface="Calibri" charset="0"/>
                <a:sym typeface="Trebuchet MS"/>
              </a:rPr>
              <a:t>Figure 1:</a:t>
            </a:r>
            <a:endParaRPr lang="en-US" sz="2400" dirty="0">
              <a:latin typeface="Calibri" charset="0"/>
              <a:ea typeface="Calibri" charset="0"/>
              <a:cs typeface="Calibri" charset="0"/>
              <a:sym typeface="Trebuchet MS"/>
            </a:endParaRPr>
          </a:p>
          <a:p>
            <a:pPr marR="0" lvl="0" defTabSz="584200" eaLnBrk="1" fontAlgn="auto" latinLnBrk="0" hangingPunct="1">
              <a:lnSpc>
                <a:spcPct val="100000"/>
              </a:lnSpc>
              <a:spcBef>
                <a:spcPts val="0"/>
              </a:spcBef>
              <a:spcAft>
                <a:spcPts val="0"/>
              </a:spcAft>
              <a:buClrTx/>
              <a:buSzTx/>
              <a:tabLst/>
              <a:defRPr sz="1800"/>
            </a:pPr>
            <a:r>
              <a:rPr lang="en-US" sz="2000" dirty="0" smtClean="0">
                <a:latin typeface="Calibri" charset="0"/>
                <a:ea typeface="Calibri" charset="0"/>
                <a:cs typeface="Calibri" charset="0"/>
                <a:sym typeface="Trebuchet MS"/>
              </a:rPr>
              <a:t>The chart above shows the linear relationship between Yelp user rating averages and the bias calculated by our linear mixed effects model. The colors represent the 5 sentiment clusters. As shown, our model appears to indicate that the bias within customer reviews is in same direction as the overall sentiment of the review; positive reviews become more positive, negative reviews become more negative. </a:t>
            </a:r>
            <a:endParaRPr lang="en-US" sz="2000" dirty="0">
              <a:latin typeface="Calibri" charset="0"/>
              <a:ea typeface="Calibri" charset="0"/>
              <a:cs typeface="Calibri" charset="0"/>
              <a:sym typeface="Trebuchet MS"/>
            </a:endParaRPr>
          </a:p>
        </p:txBody>
      </p:sp>
      <p:pic>
        <p:nvPicPr>
          <p:cNvPr id="18" name="Picture 17"/>
          <p:cNvPicPr>
            <a:picLocks noChangeAspect="1"/>
          </p:cNvPicPr>
          <p:nvPr/>
        </p:nvPicPr>
        <p:blipFill rotWithShape="1">
          <a:blip r:embed="rId10">
            <a:extLst>
              <a:ext uri="{28A0092B-C50C-407E-A947-70E740481C1C}">
                <a14:useLocalDpi xmlns:a14="http://schemas.microsoft.com/office/drawing/2010/main" val="0"/>
              </a:ext>
            </a:extLst>
          </a:blip>
          <a:srcRect t="3434"/>
          <a:stretch/>
        </p:blipFill>
        <p:spPr>
          <a:xfrm>
            <a:off x="22246266" y="22511136"/>
            <a:ext cx="5975613" cy="6368494"/>
          </a:xfrm>
          <a:prstGeom prst="rect">
            <a:avLst/>
          </a:prstGeom>
        </p:spPr>
      </p:pic>
      <p:sp>
        <p:nvSpPr>
          <p:cNvPr id="106" name="Rectangle 105"/>
          <p:cNvSpPr/>
          <p:nvPr/>
        </p:nvSpPr>
        <p:spPr>
          <a:xfrm>
            <a:off x="22048762" y="29473753"/>
            <a:ext cx="6322403" cy="2616101"/>
          </a:xfrm>
          <a:prstGeom prst="rect">
            <a:avLst/>
          </a:prstGeom>
        </p:spPr>
        <p:txBody>
          <a:bodyPr wrap="square">
            <a:spAutoFit/>
          </a:bodyPr>
          <a:lstStyle/>
          <a:p>
            <a:pPr marL="0" marR="0" lvl="0" indent="0" defTabSz="584200" eaLnBrk="1" fontAlgn="auto" latinLnBrk="0" hangingPunct="1">
              <a:lnSpc>
                <a:spcPct val="100000"/>
              </a:lnSpc>
              <a:spcBef>
                <a:spcPts val="0"/>
              </a:spcBef>
              <a:spcAft>
                <a:spcPts val="0"/>
              </a:spcAft>
              <a:buClrTx/>
              <a:buSzTx/>
              <a:buFontTx/>
              <a:buNone/>
              <a:tabLst/>
              <a:defRPr sz="1800"/>
            </a:pPr>
            <a:r>
              <a:rPr lang="en-US" sz="2400" dirty="0" smtClean="0">
                <a:latin typeface="Calibri" charset="0"/>
                <a:ea typeface="Calibri" charset="0"/>
                <a:cs typeface="Calibri" charset="0"/>
                <a:sym typeface="Trebuchet MS"/>
              </a:rPr>
              <a:t>Figure 2:</a:t>
            </a:r>
            <a:endParaRPr lang="en-US" sz="2400" dirty="0">
              <a:latin typeface="Calibri" charset="0"/>
              <a:ea typeface="Calibri" charset="0"/>
              <a:cs typeface="Calibri" charset="0"/>
              <a:sym typeface="Trebuchet MS"/>
            </a:endParaRPr>
          </a:p>
          <a:p>
            <a:pPr marR="0" lvl="0" defTabSz="584200" eaLnBrk="1" fontAlgn="auto" latinLnBrk="0" hangingPunct="1">
              <a:lnSpc>
                <a:spcPct val="100000"/>
              </a:lnSpc>
              <a:spcBef>
                <a:spcPts val="0"/>
              </a:spcBef>
              <a:spcAft>
                <a:spcPts val="0"/>
              </a:spcAft>
              <a:buClrTx/>
              <a:buSzTx/>
              <a:tabLst/>
              <a:defRPr sz="1800"/>
            </a:pPr>
            <a:r>
              <a:rPr lang="en-US" sz="2000" dirty="0" smtClean="0">
                <a:latin typeface="Calibri" charset="0"/>
                <a:ea typeface="Calibri" charset="0"/>
                <a:cs typeface="Calibri" charset="0"/>
                <a:sym typeface="Trebuchet MS"/>
              </a:rPr>
              <a:t>The chart above shows the relationship between review count and ratings bias. Review count was a significant fixed-effect covariate in all 5 mixed effect models, but the coefficient magnitude was not large. Yet, the chart shows that review count has strong relationship with review bias variance; the larger the review count, the less effected it was by covariate bias. </a:t>
            </a:r>
            <a:endParaRPr lang="en-US" sz="2000" dirty="0">
              <a:latin typeface="Calibri" charset="0"/>
              <a:ea typeface="Calibri" charset="0"/>
              <a:cs typeface="Calibri" charset="0"/>
              <a:sym typeface="Trebuchet MS"/>
            </a:endParaRPr>
          </a:p>
        </p:txBody>
      </p:sp>
      <p:pic>
        <p:nvPicPr>
          <p:cNvPr id="19" name="Picture 18"/>
          <p:cNvPicPr>
            <a:picLocks noChangeAspect="1"/>
          </p:cNvPicPr>
          <p:nvPr/>
        </p:nvPicPr>
        <p:blipFill rotWithShape="1">
          <a:blip r:embed="rId11">
            <a:extLst>
              <a:ext uri="{28A0092B-C50C-407E-A947-70E740481C1C}">
                <a14:useLocalDpi xmlns:a14="http://schemas.microsoft.com/office/drawing/2010/main" val="0"/>
              </a:ext>
            </a:extLst>
          </a:blip>
          <a:srcRect t="4084" b="7931"/>
          <a:stretch/>
        </p:blipFill>
        <p:spPr>
          <a:xfrm>
            <a:off x="29475368" y="9568231"/>
            <a:ext cx="12312639" cy="9181146"/>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20" nodeType="clickEffect">
                                  <p:stCondLst>
                                    <p:cond delay="0"/>
                                  </p:stCondLst>
                                  <p:iterate>
                                    <p:tmAbs val="0"/>
                                  </p:iterate>
                                  <p:childTnLst>
                                    <p:set>
                                      <p:cBhvr>
                                        <p:cTn id="6" fill="hold"/>
                                        <p:tgtEl>
                                          <p:spTgt spid="127"/>
                                        </p:tgtEl>
                                        <p:attrNameLst>
                                          <p:attrName>style.visibility</p:attrName>
                                        </p:attrNameLst>
                                      </p:cBhvr>
                                      <p:to>
                                        <p:strVal val="visible"/>
                                      </p:to>
                                    </p:set>
                                    <p:animEffect transition="in" filter="dissolve">
                                      <p:cBhvr>
                                        <p:cTn id="7"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20" animBg="1" advAuto="0"/>
    </p:bld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r="5400000" rotWithShape="0">
              <a:srgbClr val="000000">
                <a:alpha val="35000"/>
              </a:srgbClr>
            </a:outerShdw>
          </a:effectLst>
        </a:effectStyle>
        <a:effectStyle>
          <a:effectLst>
            <a:outerShdw blurRad="25400" dir="5400000" rotWithShape="0">
              <a:srgbClr val="000000">
                <a:alpha val="35000"/>
              </a:srgbClr>
            </a:outerShdw>
          </a:effectLst>
        </a:effectStyle>
        <a:effectStyle>
          <a:effectLst>
            <a:outerShdw blurRad="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4F81BD"/>
          </a:solidFill>
          <a:prstDash val="solid"/>
          <a:bevel/>
        </a:ln>
        <a:effectLst>
          <a:outerShdw blurRad="25400" dir="5400000" rotWithShape="0">
            <a:srgbClr val="000000">
              <a:alpha val="35000"/>
            </a:srgbClr>
          </a:outerShdw>
        </a:effectLst>
      </a:spPr>
      <a:bodyPr rot="0" spcFirstLastPara="1" vertOverflow="overflow" horzOverflow="overflow" vert="horz" wrap="square" lIns="34289" tIns="34289" rIns="34289" bIns="34289" numCol="1" spcCol="38100" rtlCol="0" anchor="ctr">
        <a:spAutoFit/>
      </a:bodyPr>
      <a:lstStyle>
        <a:defPPr marL="0" marR="0" indent="0" algn="l" defTabSz="4389120" rtl="0" fontAlgn="auto" latinLnBrk="1" hangingPunct="0">
          <a:lnSpc>
            <a:spcPct val="100000"/>
          </a:lnSpc>
          <a:spcBef>
            <a:spcPts val="0"/>
          </a:spcBef>
          <a:spcAft>
            <a:spcPts val="0"/>
          </a:spcAft>
          <a:buClrTx/>
          <a:buSzTx/>
          <a:buFontTx/>
          <a:buNone/>
          <a:tabLst/>
          <a:defRPr kumimoji="0" sz="84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4F81BD"/>
          </a:solidFill>
          <a:prstDash val="solid"/>
          <a:bevel/>
        </a:ln>
        <a:effectLst>
          <a:outerShdw blurRad="254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4289" tIns="34289" rIns="34289" bIns="34289" numCol="1" spcCol="38100" rtlCol="0" anchor="t">
        <a:spAutoFit/>
      </a:bodyPr>
      <a:lstStyle>
        <a:defPPr marL="0" marR="0" indent="0" algn="l" defTabSz="4389120" rtl="0" fontAlgn="auto" latinLnBrk="1" hangingPunct="0">
          <a:lnSpc>
            <a:spcPct val="100000"/>
          </a:lnSpc>
          <a:spcBef>
            <a:spcPts val="0"/>
          </a:spcBef>
          <a:spcAft>
            <a:spcPts val="0"/>
          </a:spcAft>
          <a:buClrTx/>
          <a:buSzTx/>
          <a:buFontTx/>
          <a:buNone/>
          <a:tabLst/>
          <a:defRPr kumimoji="0" sz="84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r="5400000" rotWithShape="0">
              <a:srgbClr val="000000">
                <a:alpha val="35000"/>
              </a:srgbClr>
            </a:outerShdw>
          </a:effectLst>
        </a:effectStyle>
        <a:effectStyle>
          <a:effectLst>
            <a:outerShdw blurRad="25400" dir="5400000" rotWithShape="0">
              <a:srgbClr val="000000">
                <a:alpha val="35000"/>
              </a:srgbClr>
            </a:outerShdw>
          </a:effectLst>
        </a:effectStyle>
        <a:effectStyle>
          <a:effectLst>
            <a:outerShdw blurRad="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4F81BD"/>
          </a:solidFill>
          <a:prstDash val="solid"/>
          <a:bevel/>
        </a:ln>
        <a:effectLst>
          <a:outerShdw blurRad="25400" dir="5400000" rotWithShape="0">
            <a:srgbClr val="000000">
              <a:alpha val="35000"/>
            </a:srgbClr>
          </a:outerShdw>
        </a:effectLst>
      </a:spPr>
      <a:bodyPr rot="0" spcFirstLastPara="1" vertOverflow="overflow" horzOverflow="overflow" vert="horz" wrap="square" lIns="34289" tIns="34289" rIns="34289" bIns="34289" numCol="1" spcCol="38100" rtlCol="0" anchor="ctr">
        <a:spAutoFit/>
      </a:bodyPr>
      <a:lstStyle>
        <a:defPPr marL="0" marR="0" indent="0" algn="l" defTabSz="4389120" rtl="0" fontAlgn="auto" latinLnBrk="1" hangingPunct="0">
          <a:lnSpc>
            <a:spcPct val="100000"/>
          </a:lnSpc>
          <a:spcBef>
            <a:spcPts val="0"/>
          </a:spcBef>
          <a:spcAft>
            <a:spcPts val="0"/>
          </a:spcAft>
          <a:buClrTx/>
          <a:buSzTx/>
          <a:buFontTx/>
          <a:buNone/>
          <a:tabLst/>
          <a:defRPr kumimoji="0" sz="84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4F81BD"/>
          </a:solidFill>
          <a:prstDash val="solid"/>
          <a:bevel/>
        </a:ln>
        <a:effectLst>
          <a:outerShdw blurRad="254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4289" tIns="34289" rIns="34289" bIns="34289" numCol="1" spcCol="38100" rtlCol="0" anchor="t">
        <a:spAutoFit/>
      </a:bodyPr>
      <a:lstStyle>
        <a:defPPr marL="0" marR="0" indent="0" algn="l" defTabSz="4389120" rtl="0" fontAlgn="auto" latinLnBrk="1" hangingPunct="0">
          <a:lnSpc>
            <a:spcPct val="100000"/>
          </a:lnSpc>
          <a:spcBef>
            <a:spcPts val="0"/>
          </a:spcBef>
          <a:spcAft>
            <a:spcPts val="0"/>
          </a:spcAft>
          <a:buClrTx/>
          <a:buSzTx/>
          <a:buFontTx/>
          <a:buNone/>
          <a:tabLst/>
          <a:defRPr kumimoji="0" sz="84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493</TotalTime>
  <Words>1304</Words>
  <Application>Microsoft Office PowerPoint</Application>
  <PresentationFormat>Custom</PresentationFormat>
  <Paragraphs>112</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Avenir Book</vt:lpstr>
      <vt:lpstr>Zapf Dingbats</vt:lpstr>
      <vt:lpstr>Arial</vt:lpstr>
      <vt:lpstr>Calibri</vt:lpstr>
      <vt:lpstr>Cambria Math</vt:lpstr>
      <vt:lpstr>Garamond</vt:lpstr>
      <vt:lpstr>Helvetica</vt:lpstr>
      <vt:lpstr>Times</vt:lpstr>
      <vt:lpstr>Trebuchet MS</vt:lpstr>
      <vt:lpstr>Default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Alice Ni</cp:lastModifiedBy>
  <cp:revision>45</cp:revision>
  <dcterms:modified xsi:type="dcterms:W3CDTF">2015-12-03T22:53:10Z</dcterms:modified>
</cp:coreProperties>
</file>