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3BAEC-4C72-4C06-A896-066961CEEF3B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B6E5D-FBF8-4E56-AE2C-317D9A167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2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B6E5D-FBF8-4E56-AE2C-317D9A1672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2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02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8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8407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25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69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10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91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03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15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43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87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88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53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32D6C0-C5B3-401A-9AE6-BDD6444BD593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c.ustc.edu.cn/share/933e2fa0-1c27-11ef-a657-27508cff7eb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ustcdia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21548" cy="13716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次作业：</a:t>
            </a:r>
            <a:br>
              <a:rPr lang="en-US" altLang="zh-CN" dirty="0"/>
            </a:br>
            <a:r>
              <a:rPr lang="zh-CN" altLang="en-US" dirty="0"/>
              <a:t>基于球面哈希的图像检索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2024</a:t>
            </a:r>
            <a:r>
              <a:rPr lang="zh-CN" altLang="en-US" sz="2800" dirty="0"/>
              <a:t>年</a:t>
            </a:r>
            <a:r>
              <a:rPr lang="en-US" altLang="zh-CN" sz="2800" dirty="0"/>
              <a:t>5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2671170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任务说明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738" y="1341438"/>
            <a:ext cx="8190720" cy="522888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给定一个图像数据库，基于球面哈希进行图像检索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共</a:t>
            </a:r>
            <a:r>
              <a:rPr lang="en-US" altLang="zh-CN" dirty="0"/>
              <a:t>16000</a:t>
            </a:r>
            <a:r>
              <a:rPr lang="zh-CN" altLang="en-US" dirty="0"/>
              <a:t>张图像，前</a:t>
            </a:r>
            <a:r>
              <a:rPr lang="en-US" altLang="zh-CN" dirty="0"/>
              <a:t>2K</a:t>
            </a:r>
            <a:r>
              <a:rPr lang="zh-CN" altLang="en-US" dirty="0"/>
              <a:t>副图像作为</a:t>
            </a:r>
            <a:r>
              <a:rPr lang="zh-CN" altLang="en-US" b="1" dirty="0">
                <a:solidFill>
                  <a:srgbClr val="0070C0"/>
                </a:solidFill>
              </a:rPr>
              <a:t>查询图像</a:t>
            </a:r>
            <a:r>
              <a:rPr lang="zh-CN" altLang="en-US" dirty="0"/>
              <a:t>，后</a:t>
            </a:r>
            <a:r>
              <a:rPr lang="en-US" altLang="zh-CN" dirty="0"/>
              <a:t>14K</a:t>
            </a:r>
            <a:r>
              <a:rPr lang="zh-CN" altLang="en-US" dirty="0"/>
              <a:t>图像作为检索</a:t>
            </a:r>
            <a:r>
              <a:rPr lang="zh-CN" altLang="en-US" b="1" dirty="0">
                <a:solidFill>
                  <a:srgbClr val="0070C0"/>
                </a:solidFill>
              </a:rPr>
              <a:t>数据库图像</a:t>
            </a:r>
            <a:r>
              <a:rPr lang="zh-CN" altLang="en-US" dirty="0"/>
              <a:t>，每幅图像提供一个视觉特征向量（</a:t>
            </a:r>
            <a:r>
              <a:rPr lang="en-US" altLang="zh-CN" dirty="0"/>
              <a:t>768</a:t>
            </a:r>
            <a:r>
              <a:rPr lang="zh-CN" altLang="en-US" dirty="0"/>
              <a:t>维）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每个图像有多个标签（共</a:t>
            </a:r>
            <a:r>
              <a:rPr lang="en-US" altLang="zh-CN" dirty="0"/>
              <a:t>38</a:t>
            </a:r>
            <a:r>
              <a:rPr lang="zh-CN" altLang="en-US" dirty="0"/>
              <a:t>类），如果两张图像具有某个相同的标签，则它们为</a:t>
            </a:r>
            <a:r>
              <a:rPr lang="zh-CN" altLang="en-US" dirty="0">
                <a:solidFill>
                  <a:srgbClr val="0070C0"/>
                </a:solidFill>
              </a:rPr>
              <a:t>相关</a:t>
            </a:r>
            <a:r>
              <a:rPr lang="zh-CN" altLang="en-US" dirty="0"/>
              <a:t>图像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b="1" dirty="0">
                <a:solidFill>
                  <a:srgbClr val="0070C0"/>
                </a:solidFill>
              </a:rPr>
              <a:t>对后</a:t>
            </a:r>
            <a:r>
              <a:rPr lang="en-US" altLang="zh-CN" b="1" dirty="0">
                <a:solidFill>
                  <a:srgbClr val="0070C0"/>
                </a:solidFill>
              </a:rPr>
              <a:t>14K</a:t>
            </a:r>
            <a:r>
              <a:rPr lang="zh-CN" altLang="en-US" b="1" dirty="0">
                <a:solidFill>
                  <a:srgbClr val="0070C0"/>
                </a:solidFill>
              </a:rPr>
              <a:t>的数据库图像的特征向量，采用球面哈希算法训练二值哈希函数，对图像特征进行二值化，分别测试</a:t>
            </a:r>
            <a:r>
              <a:rPr lang="en-US" altLang="zh-CN" b="1" dirty="0">
                <a:solidFill>
                  <a:srgbClr val="0070C0"/>
                </a:solidFill>
              </a:rPr>
              <a:t>16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32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64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128</a:t>
            </a:r>
            <a:r>
              <a:rPr lang="zh-CN" altLang="en-US" b="1" dirty="0">
                <a:solidFill>
                  <a:srgbClr val="0070C0"/>
                </a:solidFill>
              </a:rPr>
              <a:t>比特的检索性能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dirty="0"/>
              <a:t>检索性能计算方法：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对每幅查询图像，计算查询图像与数据库所有图像的二值哈希特征的</a:t>
            </a:r>
            <a:r>
              <a:rPr lang="en-US" altLang="zh-CN" dirty="0"/>
              <a:t>Hamming</a:t>
            </a:r>
            <a:r>
              <a:rPr lang="zh-CN" altLang="en-US" dirty="0"/>
              <a:t>距离，按距离值降序排列返回检索结果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检索性能评价指标：</a:t>
            </a:r>
            <a:r>
              <a:rPr lang="en-US" altLang="zh-CN" dirty="0" err="1"/>
              <a:t>mAP</a:t>
            </a:r>
            <a:r>
              <a:rPr lang="zh-CN" altLang="en-US" dirty="0"/>
              <a:t>，</a:t>
            </a:r>
            <a:r>
              <a:rPr lang="en-US" altLang="zh-CN" dirty="0" err="1"/>
              <a:t>recall@K</a:t>
            </a:r>
            <a:r>
              <a:rPr lang="zh-CN" altLang="en-US" dirty="0"/>
              <a:t>曲线，</a:t>
            </a:r>
            <a:r>
              <a:rPr lang="en-US" altLang="zh-CN" dirty="0" err="1"/>
              <a:t>precision@K</a:t>
            </a:r>
            <a:r>
              <a:rPr lang="zh-CN" altLang="en-US" dirty="0"/>
              <a:t>曲线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检索效率评价指标：数据库特征存储消耗，每张图像平均检索时间</a:t>
            </a:r>
            <a:endParaRPr lang="en-US" altLang="zh-CN" dirty="0"/>
          </a:p>
          <a:p>
            <a:pPr lvl="2">
              <a:spcAft>
                <a:spcPts val="60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85294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126A4-C276-4075-B437-A25F1C12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9B954-BC0D-4E77-A835-25849BEB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341438"/>
            <a:ext cx="8001000" cy="5026044"/>
          </a:xfrm>
        </p:spPr>
        <p:txBody>
          <a:bodyPr/>
          <a:lstStyle/>
          <a:p>
            <a:r>
              <a:rPr lang="zh-CN" altLang="en-US" sz="2000" dirty="0"/>
              <a:t>图像数据集</a:t>
            </a:r>
            <a:r>
              <a:rPr lang="en-US" altLang="zh-CN" sz="2000" dirty="0"/>
              <a:t>MIRFLICKR25K</a:t>
            </a:r>
          </a:p>
          <a:p>
            <a:pPr lvl="1"/>
            <a:r>
              <a:rPr lang="zh-CN" altLang="en-US" sz="1800" dirty="0"/>
              <a:t>共</a:t>
            </a:r>
            <a:r>
              <a:rPr lang="en-US" altLang="zh-CN" sz="1800" dirty="0"/>
              <a:t>25000</a:t>
            </a:r>
            <a:r>
              <a:rPr lang="zh-CN" altLang="en-US" sz="1800" dirty="0"/>
              <a:t>张图像，本次实验取其中</a:t>
            </a:r>
            <a:r>
              <a:rPr lang="en-US" altLang="zh-CN" sz="1800" dirty="0"/>
              <a:t>16000</a:t>
            </a:r>
            <a:r>
              <a:rPr lang="zh-CN" altLang="en-US" sz="1800" dirty="0"/>
              <a:t>张进行检索实验</a:t>
            </a:r>
            <a:endParaRPr lang="en-US" altLang="zh-CN" sz="1800" dirty="0"/>
          </a:p>
          <a:p>
            <a:pPr lvl="1"/>
            <a:r>
              <a:rPr lang="zh-CN" altLang="en-US" sz="1800" dirty="0"/>
              <a:t>文件总大小：</a:t>
            </a:r>
            <a:r>
              <a:rPr lang="en-US" altLang="zh-CN" sz="1800" dirty="0"/>
              <a:t>2.85 GB</a:t>
            </a:r>
          </a:p>
          <a:p>
            <a:r>
              <a:rPr lang="zh-CN" altLang="en-US" sz="2000" dirty="0"/>
              <a:t>提供</a:t>
            </a:r>
            <a:r>
              <a:rPr lang="en-US" altLang="zh-CN" sz="2000" dirty="0" err="1"/>
              <a:t>data.npz</a:t>
            </a:r>
            <a:r>
              <a:rPr lang="zh-CN" altLang="en-US" sz="2000" dirty="0"/>
              <a:t>文件 </a:t>
            </a:r>
            <a:r>
              <a:rPr lang="en-US" altLang="zh-CN" sz="2000" dirty="0"/>
              <a:t>(python</a:t>
            </a:r>
            <a:r>
              <a:rPr lang="zh-CN" altLang="en-US" sz="2000" dirty="0"/>
              <a:t>代码加载数据：</a:t>
            </a:r>
            <a:r>
              <a:rPr lang="en-US" altLang="zh-CN" sz="2000" dirty="0"/>
              <a:t>Data = </a:t>
            </a:r>
            <a:r>
              <a:rPr lang="en-US" altLang="zh-CN" sz="2000" dirty="0" err="1"/>
              <a:t>np.load</a:t>
            </a:r>
            <a:r>
              <a:rPr lang="en-US" altLang="zh-CN" sz="2000" dirty="0"/>
              <a:t>(‘</a:t>
            </a:r>
            <a:r>
              <a:rPr lang="en-US" altLang="zh-CN" sz="2000" dirty="0" err="1"/>
              <a:t>data.npz</a:t>
            </a:r>
            <a:r>
              <a:rPr lang="en-US" altLang="zh-CN" sz="2000" dirty="0"/>
              <a:t>’)</a:t>
            </a:r>
          </a:p>
          <a:p>
            <a:pPr lvl="1"/>
            <a:r>
              <a:rPr lang="en-US" altLang="zh-CN" sz="1800" dirty="0"/>
              <a:t>Data[‘arr_0’]: (16000x768)</a:t>
            </a:r>
            <a:r>
              <a:rPr lang="zh-CN" altLang="en-US" sz="1800" dirty="0"/>
              <a:t>，图像数据特征，每行表示一个图像特征</a:t>
            </a:r>
            <a:endParaRPr lang="en-US" altLang="zh-CN" sz="1800" dirty="0"/>
          </a:p>
          <a:p>
            <a:pPr lvl="1"/>
            <a:r>
              <a:rPr lang="en-US" altLang="zh-CN" sz="1800" dirty="0"/>
              <a:t>Data[‘arr_2’]: (16000)</a:t>
            </a:r>
            <a:r>
              <a:rPr lang="zh-CN" altLang="en-US" sz="1800" dirty="0"/>
              <a:t>，图像相对路径，每行表示对应的图像路径</a:t>
            </a:r>
            <a:endParaRPr lang="en-US" altLang="zh-CN" sz="1800" dirty="0"/>
          </a:p>
          <a:p>
            <a:pPr lvl="1"/>
            <a:r>
              <a:rPr lang="en-US" altLang="zh-CN" sz="1800" dirty="0"/>
              <a:t>Data[‘arr_1’]: (16000x38)</a:t>
            </a:r>
            <a:r>
              <a:rPr lang="zh-CN" altLang="en-US" sz="1800" dirty="0"/>
              <a:t>，图像标签，每行表示对应的图像标签</a:t>
            </a:r>
            <a:endParaRPr lang="en-US" altLang="zh-CN" sz="1800" dirty="0"/>
          </a:p>
          <a:p>
            <a:endParaRPr lang="en-US" altLang="zh-CN" sz="2000" dirty="0"/>
          </a:p>
          <a:p>
            <a:r>
              <a:rPr lang="zh-CN" altLang="en-US" sz="2000" dirty="0"/>
              <a:t>下载链接</a:t>
            </a:r>
            <a:endParaRPr lang="en-US" altLang="zh-CN" sz="2000" dirty="0"/>
          </a:p>
          <a:p>
            <a:pPr lvl="1"/>
            <a:r>
              <a:rPr lang="zh-CN" altLang="en-US" sz="1800" dirty="0"/>
              <a:t>链接：</a:t>
            </a:r>
            <a:r>
              <a:rPr lang="en-US" altLang="zh-CN" sz="1800" dirty="0">
                <a:hlinkClick r:id="rId3"/>
              </a:rPr>
              <a:t>https://rec.ustc.edu.cn/share/933e2fa0-1c27-11ef-a657-27508cff7eb0</a:t>
            </a:r>
            <a:endParaRPr lang="en-US" altLang="zh-CN" sz="1800" dirty="0"/>
          </a:p>
          <a:p>
            <a:pPr lvl="1"/>
            <a:r>
              <a:rPr lang="zh-CN" altLang="en-US" sz="1800" dirty="0"/>
              <a:t>密码：</a:t>
            </a:r>
            <a:r>
              <a:rPr lang="en-US" altLang="zh-CN" sz="1800" dirty="0"/>
              <a:t>etj7</a:t>
            </a:r>
          </a:p>
        </p:txBody>
      </p:sp>
    </p:spTree>
    <p:extLst>
      <p:ext uri="{BB962C8B-B14F-4D97-AF65-F5344CB8AC3E}">
        <p14:creationId xmlns:p14="http://schemas.microsoft.com/office/powerpoint/2010/main" val="33228533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CC77D-4B80-4AD5-9E77-AC722116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评测方法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14409-CAD5-4246-A7B8-7F90D254F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dirty="0"/>
                  <a:t>性能评价计算公式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i="1" dirty="0"/>
                                  <m:t>precision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@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:r>
                  <a:rPr lang="en-US" altLang="zh-CN" sz="1800" i="1" dirty="0"/>
                  <a:t>precision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𝑟𝑒𝑙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1800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个检索结果与第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/>
                  <a:t>个查询图像是否</a:t>
                </a:r>
                <a:r>
                  <a:rPr lang="zh-CN" altLang="en-US" sz="1800" dirty="0">
                    <a:solidFill>
                      <a:srgbClr val="0070C0"/>
                    </a:solidFill>
                  </a:rPr>
                  <a:t>相关</a:t>
                </a:r>
                <a:r>
                  <a:rPr lang="zh-CN" altLang="en-US" sz="1800" dirty="0"/>
                  <a:t>（</a:t>
                </a:r>
                <a:r>
                  <a:rPr lang="en-US" altLang="zh-CN" sz="1800" dirty="0"/>
                  <a:t>0</a:t>
                </a:r>
                <a:r>
                  <a:rPr lang="zh-CN" altLang="en-US" sz="1800" dirty="0"/>
                  <a:t>或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），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1800" dirty="0"/>
                  <a:t>是查询图像数量，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表示第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/>
                  <a:t>个查询图像的相关图像总数，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800" dirty="0"/>
                  <a:t>是检索数据库图像总数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14409-CAD5-4246-A7B8-7F90D254F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6" t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3634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提交时间和方式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提交截止时间：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月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日晚上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点前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提交方式：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实验报告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代码文件</a:t>
                </a:r>
                <a:r>
                  <a:rPr lang="zh-CN" altLang="en-US" dirty="0"/>
                  <a:t>放到一个文件夹中，生成一个压缩文件，文件名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命名规则为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“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2024 DIA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第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次作业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学号”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将以上压缩文件发到如下邮箱：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hlinkClick r:id="rId2"/>
                  </a:rPr>
                  <a:t>ustcdia@163.com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作业迟交处理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如迟交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67" t="-1350" r="-3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552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_Blu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" id="{1804F9FF-AFC8-42F8-BB2A-584494198765}" vid="{61B7C5E0-3706-4D85-A3C2-011B51B2623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USTC_Blue</Template>
  <TotalTime>385</TotalTime>
  <Words>485</Words>
  <Application>Microsoft Office PowerPoint</Application>
  <PresentationFormat>全屏显示(4:3)</PresentationFormat>
  <Paragraphs>40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Arial</vt:lpstr>
      <vt:lpstr>Cambria Math</vt:lpstr>
      <vt:lpstr>Times New Roman</vt:lpstr>
      <vt:lpstr>Verdana</vt:lpstr>
      <vt:lpstr>Wingdings</vt:lpstr>
      <vt:lpstr>USTC_Blue</vt:lpstr>
      <vt:lpstr>第1次作业： 基于球面哈希的图像检索</vt:lpstr>
      <vt:lpstr>任务说明</vt:lpstr>
      <vt:lpstr>数据说明</vt:lpstr>
      <vt:lpstr>评测方法</vt:lpstr>
      <vt:lpstr>提交时间和方式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第一次作业</dc:title>
  <dc:creator>Zhou</dc:creator>
  <cp:lastModifiedBy>Hao Yin</cp:lastModifiedBy>
  <cp:revision>155</cp:revision>
  <dcterms:created xsi:type="dcterms:W3CDTF">2016-10-28T13:04:45Z</dcterms:created>
  <dcterms:modified xsi:type="dcterms:W3CDTF">2024-06-01T09:07:53Z</dcterms:modified>
</cp:coreProperties>
</file>