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5" r:id="rId2"/>
    <p:sldId id="257" r:id="rId3"/>
    <p:sldId id="258" r:id="rId4"/>
    <p:sldId id="270" r:id="rId5"/>
    <p:sldId id="276" r:id="rId6"/>
    <p:sldId id="282" r:id="rId7"/>
    <p:sldId id="261" r:id="rId8"/>
    <p:sldId id="286" r:id="rId9"/>
    <p:sldId id="287" r:id="rId10"/>
    <p:sldId id="274" r:id="rId11"/>
    <p:sldId id="268" r:id="rId12"/>
    <p:sldId id="288" r:id="rId13"/>
    <p:sldId id="280" r:id="rId14"/>
    <p:sldId id="262" r:id="rId15"/>
    <p:sldId id="289" r:id="rId16"/>
    <p:sldId id="263" r:id="rId17"/>
    <p:sldId id="281" r:id="rId18"/>
    <p:sldId id="290" r:id="rId19"/>
    <p:sldId id="271" r:id="rId20"/>
    <p:sldId id="283"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showGuides="1">
      <p:cViewPr varScale="1">
        <p:scale>
          <a:sx n="83" d="100"/>
          <a:sy n="83" d="100"/>
        </p:scale>
        <p:origin x="77" y="13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10</a:t>
            </a:fld>
            <a:endParaRPr lang="zh-CN" altLang="en-US"/>
          </a:p>
        </p:txBody>
      </p:sp>
    </p:spTree>
    <p:extLst>
      <p:ext uri="{BB962C8B-B14F-4D97-AF65-F5344CB8AC3E}">
        <p14:creationId xmlns:p14="http://schemas.microsoft.com/office/powerpoint/2010/main" val="1837521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11</a:t>
            </a:fld>
            <a:endParaRPr lang="zh-CN" altLang="en-US"/>
          </a:p>
        </p:txBody>
      </p:sp>
    </p:spTree>
    <p:extLst>
      <p:ext uri="{BB962C8B-B14F-4D97-AF65-F5344CB8AC3E}">
        <p14:creationId xmlns:p14="http://schemas.microsoft.com/office/powerpoint/2010/main" val="2341735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12</a:t>
            </a:fld>
            <a:endParaRPr lang="zh-CN" altLang="en-US"/>
          </a:p>
        </p:txBody>
      </p:sp>
    </p:spTree>
    <p:extLst>
      <p:ext uri="{BB962C8B-B14F-4D97-AF65-F5344CB8AC3E}">
        <p14:creationId xmlns:p14="http://schemas.microsoft.com/office/powerpoint/2010/main" val="1294686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13</a:t>
            </a:fld>
            <a:endParaRPr lang="zh-CN" altLang="en-US"/>
          </a:p>
        </p:txBody>
      </p:sp>
    </p:spTree>
    <p:extLst>
      <p:ext uri="{BB962C8B-B14F-4D97-AF65-F5344CB8AC3E}">
        <p14:creationId xmlns:p14="http://schemas.microsoft.com/office/powerpoint/2010/main" val="329517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14</a:t>
            </a:fld>
            <a:endParaRPr lang="zh-CN" altLang="en-US"/>
          </a:p>
        </p:txBody>
      </p:sp>
    </p:spTree>
    <p:extLst>
      <p:ext uri="{BB962C8B-B14F-4D97-AF65-F5344CB8AC3E}">
        <p14:creationId xmlns:p14="http://schemas.microsoft.com/office/powerpoint/2010/main" val="2223885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15</a:t>
            </a:fld>
            <a:endParaRPr lang="zh-CN" altLang="en-US"/>
          </a:p>
        </p:txBody>
      </p:sp>
    </p:spTree>
    <p:extLst>
      <p:ext uri="{BB962C8B-B14F-4D97-AF65-F5344CB8AC3E}">
        <p14:creationId xmlns:p14="http://schemas.microsoft.com/office/powerpoint/2010/main" val="1288602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16</a:t>
            </a:fld>
            <a:endParaRPr lang="zh-CN" altLang="en-US"/>
          </a:p>
        </p:txBody>
      </p:sp>
    </p:spTree>
    <p:extLst>
      <p:ext uri="{BB962C8B-B14F-4D97-AF65-F5344CB8AC3E}">
        <p14:creationId xmlns:p14="http://schemas.microsoft.com/office/powerpoint/2010/main" val="121596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17</a:t>
            </a:fld>
            <a:endParaRPr lang="zh-CN" altLang="en-US"/>
          </a:p>
        </p:txBody>
      </p:sp>
    </p:spTree>
    <p:extLst>
      <p:ext uri="{BB962C8B-B14F-4D97-AF65-F5344CB8AC3E}">
        <p14:creationId xmlns:p14="http://schemas.microsoft.com/office/powerpoint/2010/main" val="2156893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18</a:t>
            </a:fld>
            <a:endParaRPr lang="zh-CN" altLang="en-US"/>
          </a:p>
        </p:txBody>
      </p:sp>
    </p:spTree>
    <p:extLst>
      <p:ext uri="{BB962C8B-B14F-4D97-AF65-F5344CB8AC3E}">
        <p14:creationId xmlns:p14="http://schemas.microsoft.com/office/powerpoint/2010/main" val="251354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19</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98941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20</a:t>
            </a:fld>
            <a:endParaRPr lang="zh-CN" altLang="en-US"/>
          </a:p>
        </p:txBody>
      </p:sp>
    </p:spTree>
    <p:extLst>
      <p:ext uri="{BB962C8B-B14F-4D97-AF65-F5344CB8AC3E}">
        <p14:creationId xmlns:p14="http://schemas.microsoft.com/office/powerpoint/2010/main" val="74373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94567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extLst>
      <p:ext uri="{BB962C8B-B14F-4D97-AF65-F5344CB8AC3E}">
        <p14:creationId xmlns:p14="http://schemas.microsoft.com/office/powerpoint/2010/main" val="232051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5</a:t>
            </a:fld>
            <a:endParaRPr lang="zh-CN" altLang="en-US"/>
          </a:p>
        </p:txBody>
      </p:sp>
    </p:spTree>
    <p:extLst>
      <p:ext uri="{BB962C8B-B14F-4D97-AF65-F5344CB8AC3E}">
        <p14:creationId xmlns:p14="http://schemas.microsoft.com/office/powerpoint/2010/main" val="263237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6</a:t>
            </a:fld>
            <a:endParaRPr lang="zh-CN" altLang="en-US"/>
          </a:p>
        </p:txBody>
      </p:sp>
    </p:spTree>
    <p:extLst>
      <p:ext uri="{BB962C8B-B14F-4D97-AF65-F5344CB8AC3E}">
        <p14:creationId xmlns:p14="http://schemas.microsoft.com/office/powerpoint/2010/main" val="27994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7</a:t>
            </a:fld>
            <a:endParaRPr lang="zh-CN" altLang="en-US"/>
          </a:p>
        </p:txBody>
      </p:sp>
    </p:spTree>
    <p:extLst>
      <p:ext uri="{BB962C8B-B14F-4D97-AF65-F5344CB8AC3E}">
        <p14:creationId xmlns:p14="http://schemas.microsoft.com/office/powerpoint/2010/main" val="18736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8</a:t>
            </a:fld>
            <a:endParaRPr lang="zh-CN" altLang="en-US"/>
          </a:p>
        </p:txBody>
      </p:sp>
    </p:spTree>
    <p:extLst>
      <p:ext uri="{BB962C8B-B14F-4D97-AF65-F5344CB8AC3E}">
        <p14:creationId xmlns:p14="http://schemas.microsoft.com/office/powerpoint/2010/main" val="4161738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281029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55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6D62477-6D2F-444E-BF81-EEC85ADD64E3}"/>
              </a:ext>
            </a:extLst>
          </p:cNvPr>
          <p:cNvGrpSpPr/>
          <p:nvPr userDrawn="1"/>
        </p:nvGrpSpPr>
        <p:grpSpPr>
          <a:xfrm>
            <a:off x="0" y="0"/>
            <a:ext cx="12192000" cy="6856551"/>
            <a:chOff x="0" y="0"/>
            <a:chExt cx="12192000" cy="6856551"/>
          </a:xfrm>
        </p:grpSpPr>
        <p:pic>
          <p:nvPicPr>
            <p:cNvPr id="5" name="图片 4">
              <a:extLst>
                <a:ext uri="{FF2B5EF4-FFF2-40B4-BE49-F238E27FC236}">
                  <a16:creationId xmlns:a16="http://schemas.microsoft.com/office/drawing/2014/main" id="{42F89945-2ED6-489A-BCDD-A4CB0A422A2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1"/>
            <a:stretch/>
          </p:blipFill>
          <p:spPr>
            <a:xfrm flipH="1">
              <a:off x="1724400" y="0"/>
              <a:ext cx="10467600" cy="6855102"/>
            </a:xfrm>
            <a:prstGeom prst="rect">
              <a:avLst/>
            </a:prstGeom>
          </p:spPr>
        </p:pic>
        <p:pic>
          <p:nvPicPr>
            <p:cNvPr id="6" name="图片 5">
              <a:extLst>
                <a:ext uri="{FF2B5EF4-FFF2-40B4-BE49-F238E27FC236}">
                  <a16:creationId xmlns:a16="http://schemas.microsoft.com/office/drawing/2014/main" id="{C599BBF8-E4F4-47BF-B48A-EB5718D2543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35"/>
            <a:stretch/>
          </p:blipFill>
          <p:spPr>
            <a:xfrm flipH="1">
              <a:off x="0" y="1449"/>
              <a:ext cx="2095500" cy="6855102"/>
            </a:xfrm>
            <a:prstGeom prst="rect">
              <a:avLst/>
            </a:prstGeom>
          </p:spPr>
        </p:pic>
      </p:grpSp>
    </p:spTree>
    <p:extLst>
      <p:ext uri="{BB962C8B-B14F-4D97-AF65-F5344CB8AC3E}">
        <p14:creationId xmlns:p14="http://schemas.microsoft.com/office/powerpoint/2010/main" val="39383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79225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399266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6309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9359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077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斜纹 3">
            <a:extLst>
              <a:ext uri="{FF2B5EF4-FFF2-40B4-BE49-F238E27FC236}">
                <a16:creationId xmlns:a16="http://schemas.microsoft.com/office/drawing/2014/main" id="{8111BC32-E1FA-4628-98EE-068BC2616D24}"/>
              </a:ext>
            </a:extLst>
          </p:cNvPr>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83" r:id="rId5"/>
    <p:sldLayoutId id="2147483665" r:id="rId6"/>
    <p:sldLayoutId id="2147483666"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xml"/><Relationship Id="rId5" Type="http://schemas.openxmlformats.org/officeDocument/2006/relationships/hyperlink" Target="https://zhuanlan.zhihu.com/p/49271699" TargetMode="External"/><Relationship Id="rId4" Type="http://schemas.openxmlformats.org/officeDocument/2006/relationships/hyperlink" Target="https://zhuanlan.zhihu.com/p/7472330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459E7E7F-E22F-4716-AC1A-0C1BEA02AD3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15484" y="0"/>
            <a:ext cx="12207484" cy="6855102"/>
          </a:xfrm>
          <a:prstGeom prst="rect">
            <a:avLst/>
          </a:prstGeom>
        </p:spPr>
      </p:pic>
      <p:sp>
        <p:nvSpPr>
          <p:cNvPr id="28" name="TextBox 28">
            <a:extLst>
              <a:ext uri="{FF2B5EF4-FFF2-40B4-BE49-F238E27FC236}">
                <a16:creationId xmlns:a16="http://schemas.microsoft.com/office/drawing/2014/main" id="{B8DC4F59-8B5D-409F-96EE-165085880D79}"/>
              </a:ext>
            </a:extLst>
          </p:cNvPr>
          <p:cNvSpPr txBox="1"/>
          <p:nvPr/>
        </p:nvSpPr>
        <p:spPr>
          <a:xfrm>
            <a:off x="1148743" y="2689275"/>
            <a:ext cx="1451038" cy="1015663"/>
          </a:xfrm>
          <a:prstGeom prst="rect">
            <a:avLst/>
          </a:prstGeom>
          <a:noFill/>
        </p:spPr>
        <p:txBody>
          <a:bodyPr wrap="none" rtlCol="0">
            <a:spAutoFit/>
          </a:bodyPr>
          <a:lstStyle/>
          <a:p>
            <a:r>
              <a:rPr lang="en-US" altLang="zh-CN" sz="6000" dirty="0">
                <a:solidFill>
                  <a:srgbClr val="3C767A"/>
                </a:solidFill>
                <a:latin typeface="Agency FB" panose="020B0503020202020204" pitchFamily="34" charset="0"/>
                <a:ea typeface="微软雅黑" panose="020B0503020204020204" pitchFamily="34" charset="-122"/>
              </a:rPr>
              <a:t>2020</a:t>
            </a:r>
            <a:endParaRPr lang="zh-CN" altLang="en-US" sz="6000" dirty="0">
              <a:solidFill>
                <a:srgbClr val="3C767A"/>
              </a:solidFill>
              <a:latin typeface="Agency FB" panose="020B0503020202020204" pitchFamily="34" charset="0"/>
              <a:ea typeface="微软雅黑" panose="020B0503020204020204" pitchFamily="34" charset="-122"/>
            </a:endParaRPr>
          </a:p>
        </p:txBody>
      </p:sp>
      <p:sp>
        <p:nvSpPr>
          <p:cNvPr id="29" name="_3">
            <a:extLst>
              <a:ext uri="{FF2B5EF4-FFF2-40B4-BE49-F238E27FC236}">
                <a16:creationId xmlns:a16="http://schemas.microsoft.com/office/drawing/2014/main" id="{E91F6F87-B4EF-4E6F-8649-9C6EDD967B72}"/>
              </a:ext>
            </a:extLst>
          </p:cNvPr>
          <p:cNvSpPr/>
          <p:nvPr/>
        </p:nvSpPr>
        <p:spPr>
          <a:xfrm>
            <a:off x="1148743" y="3613858"/>
            <a:ext cx="4801314" cy="707886"/>
          </a:xfrm>
          <a:prstGeom prst="rect">
            <a:avLst/>
          </a:prstGeom>
          <a:effectLst/>
        </p:spPr>
        <p:txBody>
          <a:bodyPr wrap="none">
            <a:spAutoFit/>
          </a:bodyPr>
          <a:lstStyle/>
          <a:p>
            <a:r>
              <a:rPr lang="zh-CN" altLang="en-US" sz="4000" dirty="0">
                <a:solidFill>
                  <a:srgbClr val="3C767A"/>
                </a:solidFill>
                <a:latin typeface="微软雅黑" panose="020B0503020204020204" pitchFamily="34" charset="-122"/>
                <a:ea typeface="微软雅黑" panose="020B0503020204020204" pitchFamily="34" charset="-122"/>
              </a:rPr>
              <a:t>聊天机器人项目总结</a:t>
            </a:r>
          </a:p>
        </p:txBody>
      </p:sp>
      <p:sp>
        <p:nvSpPr>
          <p:cNvPr id="31" name="TextBox 36">
            <a:extLst>
              <a:ext uri="{FF2B5EF4-FFF2-40B4-BE49-F238E27FC236}">
                <a16:creationId xmlns:a16="http://schemas.microsoft.com/office/drawing/2014/main" id="{883EE8F4-E350-41FF-876D-09D156046858}"/>
              </a:ext>
            </a:extLst>
          </p:cNvPr>
          <p:cNvSpPr txBox="1"/>
          <p:nvPr/>
        </p:nvSpPr>
        <p:spPr>
          <a:xfrm>
            <a:off x="1148743" y="4602071"/>
            <a:ext cx="4720212" cy="336182"/>
          </a:xfrm>
          <a:prstGeom prst="rect">
            <a:avLst/>
          </a:prstGeom>
          <a:noFill/>
        </p:spPr>
        <p:txBody>
          <a:bodyPr wrap="square" rtlCol="0">
            <a:spAutoFit/>
          </a:bodyPr>
          <a:lstStyle/>
          <a:p>
            <a:pPr>
              <a:lnSpc>
                <a:spcPct val="125000"/>
              </a:lnSpc>
              <a:spcAft>
                <a:spcPts val="600"/>
              </a:spcAft>
            </a:pPr>
            <a:r>
              <a:rPr lang="zh-CN" altLang="en-US" sz="1400" dirty="0">
                <a:solidFill>
                  <a:schemeClr val="bg1">
                    <a:lumMod val="50000"/>
                  </a:schemeClr>
                </a:solidFill>
                <a:latin typeface="Agency FB" panose="020B0503020202020204" pitchFamily="34" charset="0"/>
                <a:ea typeface="微软雅黑" panose="020B0503020204020204" pitchFamily="34" charset="-122"/>
              </a:rPr>
              <a:t>小组成员：胡昊源     许嘉琦    王浩宇</a:t>
            </a:r>
          </a:p>
        </p:txBody>
      </p:sp>
    </p:spTree>
    <p:extLst>
      <p:ext uri="{BB962C8B-B14F-4D97-AF65-F5344CB8AC3E}">
        <p14:creationId xmlns:p14="http://schemas.microsoft.com/office/powerpoint/2010/main" val="367136365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11"/>
          <p:cNvSpPr txBox="1"/>
          <p:nvPr/>
        </p:nvSpPr>
        <p:spPr>
          <a:xfrm>
            <a:off x="4535322" y="1326325"/>
            <a:ext cx="2449035" cy="553998"/>
          </a:xfrm>
          <a:prstGeom prst="rect">
            <a:avLst/>
          </a:prstGeom>
          <a:noFill/>
        </p:spPr>
        <p:txBody>
          <a:bodyPr wrap="square" lIns="0" tIns="0" rIns="0" bIns="0" rtlCol="0">
            <a:spAutoFit/>
            <a:scene3d>
              <a:camera prst="orthographicFront"/>
              <a:lightRig rig="threePt" dir="t"/>
            </a:scene3d>
            <a:sp3d contourW="12700"/>
          </a:bodyPr>
          <a:lstStyle/>
          <a:p>
            <a:r>
              <a:rPr lang="en-US" altLang="zh-CN" dirty="0">
                <a:solidFill>
                  <a:schemeClr val="tx1">
                    <a:lumMod val="65000"/>
                    <a:lumOff val="35000"/>
                  </a:schemeClr>
                </a:solidFill>
              </a:rPr>
              <a:t>Transformer </a:t>
            </a:r>
            <a:r>
              <a:rPr lang="zh-CN" altLang="en-US" dirty="0">
                <a:solidFill>
                  <a:schemeClr val="tx1">
                    <a:lumMod val="65000"/>
                    <a:lumOff val="35000"/>
                  </a:schemeClr>
                </a:solidFill>
              </a:rPr>
              <a:t>模型总架构</a:t>
            </a:r>
            <a:endParaRPr lang="en-US" altLang="zh-CN" dirty="0">
              <a:solidFill>
                <a:schemeClr val="tx1">
                  <a:lumMod val="65000"/>
                  <a:lumOff val="35000"/>
                </a:schemeClr>
              </a:solidFill>
            </a:endParaRPr>
          </a:p>
          <a:p>
            <a:endParaRPr lang="en-US" dirty="0">
              <a:solidFill>
                <a:schemeClr val="tx1">
                  <a:lumMod val="65000"/>
                  <a:lumOff val="35000"/>
                </a:schemeClr>
              </a:solidFill>
            </a:endParaRPr>
          </a:p>
        </p:txBody>
      </p:sp>
      <p:grpSp>
        <p:nvGrpSpPr>
          <p:cNvPr id="43" name="组合 42"/>
          <p:cNvGrpSpPr/>
          <p:nvPr/>
        </p:nvGrpSpPr>
        <p:grpSpPr>
          <a:xfrm>
            <a:off x="1740503" y="450599"/>
            <a:ext cx="5061857" cy="698750"/>
            <a:chOff x="6096000" y="2061026"/>
            <a:chExt cx="5061857" cy="698750"/>
          </a:xfrm>
        </p:grpSpPr>
        <p:sp>
          <p:nvSpPr>
            <p:cNvPr id="44" name="文本框 43"/>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实现方法</a:t>
              </a: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Implementation methods</a:t>
              </a:r>
              <a:endParaRPr lang="en-US" altLang="zh-CN" sz="1200" dirty="0">
                <a:solidFill>
                  <a:schemeClr val="bg1">
                    <a:lumMod val="65000"/>
                  </a:schemeClr>
                </a:solidFill>
              </a:endParaRPr>
            </a:p>
          </p:txBody>
        </p:sp>
      </p:grpSp>
      <p:pic>
        <p:nvPicPr>
          <p:cNvPr id="46" name="图片 45">
            <a:extLst>
              <a:ext uri="{FF2B5EF4-FFF2-40B4-BE49-F238E27FC236}">
                <a16:creationId xmlns:a16="http://schemas.microsoft.com/office/drawing/2014/main" id="{73119F99-63A9-4A7B-9232-38921FD2DD22}"/>
              </a:ext>
            </a:extLst>
          </p:cNvPr>
          <p:cNvPicPr>
            <a:picLocks noChangeAspect="1"/>
          </p:cNvPicPr>
          <p:nvPr/>
        </p:nvPicPr>
        <p:blipFill>
          <a:blip r:embed="rId3"/>
          <a:stretch>
            <a:fillRect/>
          </a:stretch>
        </p:blipFill>
        <p:spPr>
          <a:xfrm>
            <a:off x="3149180" y="1782979"/>
            <a:ext cx="6083432" cy="4350102"/>
          </a:xfrm>
          <a:prstGeom prst="rect">
            <a:avLst/>
          </a:prstGeom>
        </p:spPr>
      </p:pic>
    </p:spTree>
    <p:extLst>
      <p:ext uri="{BB962C8B-B14F-4D97-AF65-F5344CB8AC3E}">
        <p14:creationId xmlns:p14="http://schemas.microsoft.com/office/powerpoint/2010/main" val="224479648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e5e9f80-f70a-4367-865a-f6aeb24cb493"/>
          <p:cNvGrpSpPr>
            <a:grpSpLocks noChangeAspect="1"/>
          </p:cNvGrpSpPr>
          <p:nvPr/>
        </p:nvGrpSpPr>
        <p:grpSpPr>
          <a:xfrm>
            <a:off x="1618722" y="1691255"/>
            <a:ext cx="8917980" cy="4196215"/>
            <a:chOff x="1618722" y="1340768"/>
            <a:chExt cx="8917980" cy="4196215"/>
          </a:xfrm>
        </p:grpSpPr>
        <p:grpSp>
          <p:nvGrpSpPr>
            <p:cNvPr id="4" name="Group 53"/>
            <p:cNvGrpSpPr/>
            <p:nvPr/>
          </p:nvGrpSpPr>
          <p:grpSpPr>
            <a:xfrm>
              <a:off x="1715450" y="1718498"/>
              <a:ext cx="8737857" cy="3386874"/>
              <a:chOff x="-2130469" y="1991215"/>
              <a:chExt cx="8275491" cy="3386874"/>
            </a:xfrm>
          </p:grpSpPr>
          <p:cxnSp>
            <p:nvCxnSpPr>
              <p:cNvPr id="40" name="Straight Connector 94"/>
              <p:cNvCxnSpPr>
                <a:endCxn id="43" idx="0"/>
              </p:cNvCxnSpPr>
              <p:nvPr/>
            </p:nvCxnSpPr>
            <p:spPr>
              <a:xfrm>
                <a:off x="3320122" y="1991215"/>
                <a:ext cx="197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95"/>
              <p:cNvCxnSpPr>
                <a:stCxn id="44" idx="0"/>
              </p:cNvCxnSpPr>
              <p:nvPr/>
            </p:nvCxnSpPr>
            <p:spPr>
              <a:xfrm flipV="1">
                <a:off x="-1283761" y="3684651"/>
                <a:ext cx="6579744" cy="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96"/>
              <p:cNvCxnSpPr>
                <a:stCxn id="44" idx="2"/>
              </p:cNvCxnSpPr>
              <p:nvPr/>
            </p:nvCxnSpPr>
            <p:spPr>
              <a:xfrm flipV="1">
                <a:off x="-1267052" y="5377923"/>
                <a:ext cx="3813493" cy="2"/>
              </a:xfrm>
              <a:prstGeom prst="line">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3" name="Arc 97"/>
              <p:cNvSpPr/>
              <p:nvPr/>
            </p:nvSpPr>
            <p:spPr>
              <a:xfrm>
                <a:off x="4451606" y="1991215"/>
                <a:ext cx="1693416" cy="1693416"/>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sp>
            <p:nvSpPr>
              <p:cNvPr id="44" name="Arc 98"/>
              <p:cNvSpPr/>
              <p:nvPr/>
            </p:nvSpPr>
            <p:spPr>
              <a:xfrm flipH="1">
                <a:off x="-2130469" y="3684652"/>
                <a:ext cx="1693417" cy="1693437"/>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grpSp>
        <p:sp>
          <p:nvSpPr>
            <p:cNvPr id="5" name="Isosceles Triangle 64"/>
            <p:cNvSpPr/>
            <p:nvPr/>
          </p:nvSpPr>
          <p:spPr>
            <a:xfrm rot="5400000">
              <a:off x="8808761" y="1622102"/>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6" name="Isosceles Triangle 65"/>
            <p:cNvSpPr/>
            <p:nvPr/>
          </p:nvSpPr>
          <p:spPr>
            <a:xfrm rot="16200000" flipH="1">
              <a:off x="6044619" y="3308472"/>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7" name="Isosceles Triangle 66"/>
            <p:cNvSpPr/>
            <p:nvPr/>
          </p:nvSpPr>
          <p:spPr>
            <a:xfrm rot="5400000">
              <a:off x="6044619" y="4999704"/>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8" name="Isosceles Triangle 67"/>
            <p:cNvSpPr/>
            <p:nvPr/>
          </p:nvSpPr>
          <p:spPr>
            <a:xfrm rot="10800000">
              <a:off x="10309871" y="2590831"/>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9" name="Isosceles Triangle 68"/>
            <p:cNvSpPr/>
            <p:nvPr/>
          </p:nvSpPr>
          <p:spPr>
            <a:xfrm rot="10800000">
              <a:off x="1618722" y="4406453"/>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5" name="Rectangle: Rounded Corners 54"/>
            <p:cNvSpPr/>
            <p:nvPr/>
          </p:nvSpPr>
          <p:spPr>
            <a:xfrm>
              <a:off x="4688982" y="1340768"/>
              <a:ext cx="3349141" cy="806851"/>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0" name="Rectangle: Rounded Corners 100"/>
            <p:cNvSpPr/>
            <p:nvPr/>
          </p:nvSpPr>
          <p:spPr>
            <a:xfrm>
              <a:off x="2522008" y="2980324"/>
              <a:ext cx="3349141" cy="806851"/>
            </a:xfrm>
            <a:prstGeom prst="roundRect">
              <a:avLst>
                <a:gd name="adj" fmla="val 50000"/>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5" name="Rectangle: Rounded Corners 103"/>
            <p:cNvSpPr/>
            <p:nvPr/>
          </p:nvSpPr>
          <p:spPr>
            <a:xfrm>
              <a:off x="2522008" y="4730132"/>
              <a:ext cx="3349141" cy="806851"/>
            </a:xfrm>
            <a:prstGeom prst="roundRect">
              <a:avLst>
                <a:gd name="adj" fmla="val 5000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0" name="Rectangle: Rounded Corners 101"/>
            <p:cNvSpPr/>
            <p:nvPr/>
          </p:nvSpPr>
          <p:spPr>
            <a:xfrm>
              <a:off x="6519751" y="2980324"/>
              <a:ext cx="3349141" cy="806851"/>
            </a:xfrm>
            <a:prstGeom prst="roundRect">
              <a:avLst>
                <a:gd name="adj" fmla="val 50000"/>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5" name="Rectangle: Rounded Corners 106"/>
            <p:cNvSpPr/>
            <p:nvPr/>
          </p:nvSpPr>
          <p:spPr>
            <a:xfrm>
              <a:off x="6519751" y="4730132"/>
              <a:ext cx="3349141" cy="806851"/>
            </a:xfrm>
            <a:prstGeom prst="roundRect">
              <a:avLst>
                <a:gd name="adj" fmla="val 50000"/>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sp>
        <p:nvSpPr>
          <p:cNvPr id="50" name="矩形 49"/>
          <p:cNvSpPr/>
          <p:nvPr/>
        </p:nvSpPr>
        <p:spPr>
          <a:xfrm>
            <a:off x="2743854" y="3395246"/>
            <a:ext cx="2905153" cy="65780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解码流程，注意，解码层的输入来自于两处</a:t>
            </a:r>
          </a:p>
        </p:txBody>
      </p:sp>
      <p:sp>
        <p:nvSpPr>
          <p:cNvPr id="52" name="矩形 51"/>
          <p:cNvSpPr/>
          <p:nvPr/>
        </p:nvSpPr>
        <p:spPr>
          <a:xfrm>
            <a:off x="6741744" y="3373102"/>
            <a:ext cx="2905153" cy="65780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编码流程，在这里，我们会用到 </a:t>
            </a:r>
            <a:r>
              <a:rPr lang="en-US" altLang="zh-CN" sz="1600" dirty="0">
                <a:solidFill>
                  <a:schemeClr val="bg1"/>
                </a:solidFill>
              </a:rPr>
              <a:t>attention </a:t>
            </a:r>
            <a:r>
              <a:rPr lang="zh-CN" altLang="en-US" sz="1600" dirty="0">
                <a:solidFill>
                  <a:schemeClr val="bg1"/>
                </a:solidFill>
              </a:rPr>
              <a:t>策略。</a:t>
            </a:r>
          </a:p>
        </p:txBody>
      </p:sp>
      <p:sp>
        <p:nvSpPr>
          <p:cNvPr id="53" name="矩形 52"/>
          <p:cNvSpPr/>
          <p:nvPr/>
        </p:nvSpPr>
        <p:spPr>
          <a:xfrm>
            <a:off x="2754803" y="5168536"/>
            <a:ext cx="2905153" cy="65780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输出预测值，找到概率最大的单词输出作为翻译结果。</a:t>
            </a:r>
          </a:p>
        </p:txBody>
      </p:sp>
      <p:sp>
        <p:nvSpPr>
          <p:cNvPr id="54" name="矩形 53"/>
          <p:cNvSpPr/>
          <p:nvPr/>
        </p:nvSpPr>
        <p:spPr>
          <a:xfrm>
            <a:off x="6764839" y="5158800"/>
            <a:ext cx="2905153" cy="65607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优化思考，对于词向量化和编码流程的一点优化方向。</a:t>
            </a:r>
          </a:p>
        </p:txBody>
      </p:sp>
      <p:sp>
        <p:nvSpPr>
          <p:cNvPr id="55" name="矩形 54"/>
          <p:cNvSpPr/>
          <p:nvPr/>
        </p:nvSpPr>
        <p:spPr>
          <a:xfrm>
            <a:off x="4951135" y="1773179"/>
            <a:ext cx="2820127" cy="65607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词向量化，将句子中的每一个词映射为一个向量。</a:t>
            </a:r>
          </a:p>
        </p:txBody>
      </p:sp>
      <p:grpSp>
        <p:nvGrpSpPr>
          <p:cNvPr id="24" name="组合 23"/>
          <p:cNvGrpSpPr/>
          <p:nvPr/>
        </p:nvGrpSpPr>
        <p:grpSpPr>
          <a:xfrm>
            <a:off x="1740503" y="450599"/>
            <a:ext cx="5061857" cy="698750"/>
            <a:chOff x="6096000" y="2061026"/>
            <a:chExt cx="5061857" cy="698750"/>
          </a:xfrm>
        </p:grpSpPr>
        <p:sp>
          <p:nvSpPr>
            <p:cNvPr id="26" name="文本框 25"/>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实现方法</a:t>
              </a: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Implementation methods</a:t>
              </a:r>
              <a:endParaRPr lang="en-US" altLang="zh-CN" sz="1200" dirty="0">
                <a:solidFill>
                  <a:schemeClr val="bg1">
                    <a:lumMod val="65000"/>
                  </a:schemeClr>
                </a:solidFill>
              </a:endParaRPr>
            </a:p>
          </p:txBody>
        </p:sp>
      </p:grpSp>
      <p:pic>
        <p:nvPicPr>
          <p:cNvPr id="10" name="图片 9">
            <a:extLst>
              <a:ext uri="{FF2B5EF4-FFF2-40B4-BE49-F238E27FC236}">
                <a16:creationId xmlns:a16="http://schemas.microsoft.com/office/drawing/2014/main" id="{9DC8AF69-FDAB-4D6D-8237-31124D33B62B}"/>
              </a:ext>
            </a:extLst>
          </p:cNvPr>
          <p:cNvPicPr>
            <a:picLocks noChangeAspect="1"/>
          </p:cNvPicPr>
          <p:nvPr/>
        </p:nvPicPr>
        <p:blipFill>
          <a:blip r:embed="rId3"/>
          <a:stretch>
            <a:fillRect/>
          </a:stretch>
        </p:blipFill>
        <p:spPr>
          <a:xfrm>
            <a:off x="1218571" y="1377068"/>
            <a:ext cx="10602359" cy="4605065"/>
          </a:xfrm>
          <a:prstGeom prst="rect">
            <a:avLst/>
          </a:prstGeom>
        </p:spPr>
      </p:pic>
      <p:pic>
        <p:nvPicPr>
          <p:cNvPr id="12" name="图片 11">
            <a:extLst>
              <a:ext uri="{FF2B5EF4-FFF2-40B4-BE49-F238E27FC236}">
                <a16:creationId xmlns:a16="http://schemas.microsoft.com/office/drawing/2014/main" id="{E613C9EC-9CEB-49E8-B4D0-DDFE1544D173}"/>
              </a:ext>
            </a:extLst>
          </p:cNvPr>
          <p:cNvPicPr>
            <a:picLocks noChangeAspect="1"/>
          </p:cNvPicPr>
          <p:nvPr/>
        </p:nvPicPr>
        <p:blipFill>
          <a:blip r:embed="rId4"/>
          <a:stretch>
            <a:fillRect/>
          </a:stretch>
        </p:blipFill>
        <p:spPr>
          <a:xfrm>
            <a:off x="1196780" y="1296621"/>
            <a:ext cx="10309255" cy="5430998"/>
          </a:xfrm>
          <a:prstGeom prst="rect">
            <a:avLst/>
          </a:prstGeom>
        </p:spPr>
      </p:pic>
      <p:pic>
        <p:nvPicPr>
          <p:cNvPr id="17" name="图片 16">
            <a:extLst>
              <a:ext uri="{FF2B5EF4-FFF2-40B4-BE49-F238E27FC236}">
                <a16:creationId xmlns:a16="http://schemas.microsoft.com/office/drawing/2014/main" id="{FDE488E8-7145-4448-B96D-B583D9ECCFA6}"/>
              </a:ext>
            </a:extLst>
          </p:cNvPr>
          <p:cNvPicPr>
            <a:picLocks noChangeAspect="1"/>
          </p:cNvPicPr>
          <p:nvPr/>
        </p:nvPicPr>
        <p:blipFill>
          <a:blip r:embed="rId5"/>
          <a:stretch>
            <a:fillRect/>
          </a:stretch>
        </p:blipFill>
        <p:spPr>
          <a:xfrm>
            <a:off x="1081409" y="1335326"/>
            <a:ext cx="10876682" cy="5353588"/>
          </a:xfrm>
          <a:prstGeom prst="rect">
            <a:avLst/>
          </a:prstGeom>
        </p:spPr>
      </p:pic>
      <p:pic>
        <p:nvPicPr>
          <p:cNvPr id="19" name="图片 18">
            <a:extLst>
              <a:ext uri="{FF2B5EF4-FFF2-40B4-BE49-F238E27FC236}">
                <a16:creationId xmlns:a16="http://schemas.microsoft.com/office/drawing/2014/main" id="{3B8B9FE7-A36F-4F49-B0C9-7F085DDA55D7}"/>
              </a:ext>
            </a:extLst>
          </p:cNvPr>
          <p:cNvPicPr>
            <a:picLocks noChangeAspect="1"/>
          </p:cNvPicPr>
          <p:nvPr/>
        </p:nvPicPr>
        <p:blipFill>
          <a:blip r:embed="rId6"/>
          <a:stretch>
            <a:fillRect/>
          </a:stretch>
        </p:blipFill>
        <p:spPr>
          <a:xfrm>
            <a:off x="744724" y="1377068"/>
            <a:ext cx="10521460" cy="4910015"/>
          </a:xfrm>
          <a:prstGeom prst="rect">
            <a:avLst/>
          </a:prstGeom>
        </p:spPr>
      </p:pic>
    </p:spTree>
    <p:extLst>
      <p:ext uri="{BB962C8B-B14F-4D97-AF65-F5344CB8AC3E}">
        <p14:creationId xmlns:p14="http://schemas.microsoft.com/office/powerpoint/2010/main" val="14926223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740503" y="450599"/>
            <a:ext cx="5061857" cy="698750"/>
            <a:chOff x="6096000" y="2061026"/>
            <a:chExt cx="5061857" cy="698750"/>
          </a:xfrm>
        </p:grpSpPr>
        <p:sp>
          <p:nvSpPr>
            <p:cNvPr id="44" name="文本框 43"/>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实现细节</a:t>
              </a: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Implementation details</a:t>
              </a:r>
              <a:endParaRPr lang="en-US" altLang="zh-CN" sz="1200" dirty="0">
                <a:solidFill>
                  <a:schemeClr val="bg1">
                    <a:lumMod val="65000"/>
                  </a:schemeClr>
                </a:solidFill>
              </a:endParaRPr>
            </a:p>
          </p:txBody>
        </p:sp>
      </p:grpSp>
      <p:sp>
        <p:nvSpPr>
          <p:cNvPr id="9" name="Freeform 5">
            <a:extLst>
              <a:ext uri="{FF2B5EF4-FFF2-40B4-BE49-F238E27FC236}">
                <a16:creationId xmlns:a16="http://schemas.microsoft.com/office/drawing/2014/main" id="{A4ED02FC-A0C9-454E-8204-B0DCE0F022A2}"/>
              </a:ext>
            </a:extLst>
          </p:cNvPr>
          <p:cNvSpPr>
            <a:spLocks/>
          </p:cNvSpPr>
          <p:nvPr/>
        </p:nvSpPr>
        <p:spPr bwMode="auto">
          <a:xfrm>
            <a:off x="4697609" y="2478939"/>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lstStyle/>
          <a:p>
            <a:endParaRPr lang="zh-CN" altLang="en-US">
              <a:solidFill>
                <a:schemeClr val="tx1">
                  <a:lumMod val="65000"/>
                  <a:lumOff val="35000"/>
                </a:schemeClr>
              </a:solidFill>
            </a:endParaRPr>
          </a:p>
        </p:txBody>
      </p:sp>
      <p:sp>
        <p:nvSpPr>
          <p:cNvPr id="10" name="橢圓 6">
            <a:extLst>
              <a:ext uri="{FF2B5EF4-FFF2-40B4-BE49-F238E27FC236}">
                <a16:creationId xmlns:a16="http://schemas.microsoft.com/office/drawing/2014/main" id="{9F398A70-A2D1-4B7D-9A8B-EF689421BEFD}"/>
              </a:ext>
            </a:extLst>
          </p:cNvPr>
          <p:cNvSpPr/>
          <p:nvPr/>
        </p:nvSpPr>
        <p:spPr>
          <a:xfrm>
            <a:off x="5946277" y="2070628"/>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grpSp>
        <p:nvGrpSpPr>
          <p:cNvPr id="11" name="组合 10">
            <a:extLst>
              <a:ext uri="{FF2B5EF4-FFF2-40B4-BE49-F238E27FC236}">
                <a16:creationId xmlns:a16="http://schemas.microsoft.com/office/drawing/2014/main" id="{049D1488-7498-4360-92D3-269C90E799B2}"/>
              </a:ext>
            </a:extLst>
          </p:cNvPr>
          <p:cNvGrpSpPr/>
          <p:nvPr/>
        </p:nvGrpSpPr>
        <p:grpSpPr>
          <a:xfrm>
            <a:off x="4968767" y="2164824"/>
            <a:ext cx="803634" cy="801843"/>
            <a:chOff x="4829067" y="2164824"/>
            <a:chExt cx="803634" cy="801843"/>
          </a:xfrm>
        </p:grpSpPr>
        <p:sp>
          <p:nvSpPr>
            <p:cNvPr id="12" name="橢圓 5">
              <a:extLst>
                <a:ext uri="{FF2B5EF4-FFF2-40B4-BE49-F238E27FC236}">
                  <a16:creationId xmlns:a16="http://schemas.microsoft.com/office/drawing/2014/main" id="{B3AA2296-2E49-43E9-B595-8E3F87F250C8}"/>
                </a:ext>
              </a:extLst>
            </p:cNvPr>
            <p:cNvSpPr/>
            <p:nvPr/>
          </p:nvSpPr>
          <p:spPr>
            <a:xfrm>
              <a:off x="4829067" y="2164824"/>
              <a:ext cx="803634"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13" name="Freeform 160">
              <a:extLst>
                <a:ext uri="{FF2B5EF4-FFF2-40B4-BE49-F238E27FC236}">
                  <a16:creationId xmlns:a16="http://schemas.microsoft.com/office/drawing/2014/main" id="{14D7AB0B-1933-4684-8937-E14EC81671B2}"/>
                </a:ext>
              </a:extLst>
            </p:cNvPr>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14" name="组合 13">
            <a:extLst>
              <a:ext uri="{FF2B5EF4-FFF2-40B4-BE49-F238E27FC236}">
                <a16:creationId xmlns:a16="http://schemas.microsoft.com/office/drawing/2014/main" id="{465969D3-32E7-43C2-B34B-296B91EE052F}"/>
              </a:ext>
            </a:extLst>
          </p:cNvPr>
          <p:cNvGrpSpPr/>
          <p:nvPr/>
        </p:nvGrpSpPr>
        <p:grpSpPr>
          <a:xfrm>
            <a:off x="6537867" y="2351323"/>
            <a:ext cx="803634" cy="803632"/>
            <a:chOff x="6398167" y="2351323"/>
            <a:chExt cx="803634" cy="803632"/>
          </a:xfrm>
        </p:grpSpPr>
        <p:sp>
          <p:nvSpPr>
            <p:cNvPr id="15" name="橢圓 7">
              <a:extLst>
                <a:ext uri="{FF2B5EF4-FFF2-40B4-BE49-F238E27FC236}">
                  <a16:creationId xmlns:a16="http://schemas.microsoft.com/office/drawing/2014/main" id="{508D5FC9-90D6-4B94-8570-6682C08698A2}"/>
                </a:ext>
              </a:extLst>
            </p:cNvPr>
            <p:cNvSpPr/>
            <p:nvPr/>
          </p:nvSpPr>
          <p:spPr>
            <a:xfrm>
              <a:off x="6398167" y="2351323"/>
              <a:ext cx="803634"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16" name="Freeform 10">
              <a:extLst>
                <a:ext uri="{FF2B5EF4-FFF2-40B4-BE49-F238E27FC236}">
                  <a16:creationId xmlns:a16="http://schemas.microsoft.com/office/drawing/2014/main" id="{02DC01AA-740A-45D1-BF68-CD5B522B1C83}"/>
                </a:ext>
              </a:extLst>
            </p:cNvPr>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17" name="组合 16">
            <a:extLst>
              <a:ext uri="{FF2B5EF4-FFF2-40B4-BE49-F238E27FC236}">
                <a16:creationId xmlns:a16="http://schemas.microsoft.com/office/drawing/2014/main" id="{C8A1C44E-B360-4EB6-8C32-1392E91F9EAF}"/>
              </a:ext>
            </a:extLst>
          </p:cNvPr>
          <p:cNvGrpSpPr/>
          <p:nvPr/>
        </p:nvGrpSpPr>
        <p:grpSpPr>
          <a:xfrm>
            <a:off x="3940511" y="4008335"/>
            <a:ext cx="801843" cy="803632"/>
            <a:chOff x="3800811" y="4008335"/>
            <a:chExt cx="801843" cy="803632"/>
          </a:xfrm>
        </p:grpSpPr>
        <p:sp>
          <p:nvSpPr>
            <p:cNvPr id="18" name="橢圓 3">
              <a:extLst>
                <a:ext uri="{FF2B5EF4-FFF2-40B4-BE49-F238E27FC236}">
                  <a16:creationId xmlns:a16="http://schemas.microsoft.com/office/drawing/2014/main" id="{DB19481E-8940-4532-9DC0-E38C6017C5D2}"/>
                </a:ext>
              </a:extLst>
            </p:cNvPr>
            <p:cNvSpPr/>
            <p:nvPr/>
          </p:nvSpPr>
          <p:spPr>
            <a:xfrm>
              <a:off x="3800811" y="4008335"/>
              <a:ext cx="801843"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19" name="Freeform 22">
              <a:extLst>
                <a:ext uri="{FF2B5EF4-FFF2-40B4-BE49-F238E27FC236}">
                  <a16:creationId xmlns:a16="http://schemas.microsoft.com/office/drawing/2014/main" id="{97A4C9F0-0DCF-40DF-9A9E-9256965E900A}"/>
                </a:ext>
              </a:extLst>
            </p:cNvPr>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20" name="组合 19">
            <a:extLst>
              <a:ext uri="{FF2B5EF4-FFF2-40B4-BE49-F238E27FC236}">
                <a16:creationId xmlns:a16="http://schemas.microsoft.com/office/drawing/2014/main" id="{F44E2616-1AE5-4519-A3DE-F5EF55573E27}"/>
              </a:ext>
            </a:extLst>
          </p:cNvPr>
          <p:cNvGrpSpPr/>
          <p:nvPr/>
        </p:nvGrpSpPr>
        <p:grpSpPr>
          <a:xfrm>
            <a:off x="7368034" y="4133505"/>
            <a:ext cx="801843" cy="801843"/>
            <a:chOff x="7228334" y="4133505"/>
            <a:chExt cx="801843" cy="801843"/>
          </a:xfrm>
        </p:grpSpPr>
        <p:sp>
          <p:nvSpPr>
            <p:cNvPr id="21" name="橢圓 9">
              <a:extLst>
                <a:ext uri="{FF2B5EF4-FFF2-40B4-BE49-F238E27FC236}">
                  <a16:creationId xmlns:a16="http://schemas.microsoft.com/office/drawing/2014/main" id="{D0D04DE4-CE71-4FBD-9A11-05069E3012F2}"/>
                </a:ext>
              </a:extLst>
            </p:cNvPr>
            <p:cNvSpPr/>
            <p:nvPr/>
          </p:nvSpPr>
          <p:spPr>
            <a:xfrm>
              <a:off x="7228334" y="4133505"/>
              <a:ext cx="801843"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22" name="Freeform 16">
              <a:extLst>
                <a:ext uri="{FF2B5EF4-FFF2-40B4-BE49-F238E27FC236}">
                  <a16:creationId xmlns:a16="http://schemas.microsoft.com/office/drawing/2014/main" id="{5AE2881A-7469-40F0-BA82-801E71A01930}"/>
                </a:ext>
              </a:extLst>
            </p:cNvPr>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sp>
        <p:nvSpPr>
          <p:cNvPr id="23" name="橢圓 6">
            <a:extLst>
              <a:ext uri="{FF2B5EF4-FFF2-40B4-BE49-F238E27FC236}">
                <a16:creationId xmlns:a16="http://schemas.microsoft.com/office/drawing/2014/main" id="{A65CAB1F-29B3-4267-81DC-B9BD2D17AAA4}"/>
              </a:ext>
            </a:extLst>
          </p:cNvPr>
          <p:cNvSpPr/>
          <p:nvPr/>
        </p:nvSpPr>
        <p:spPr>
          <a:xfrm>
            <a:off x="4647013" y="315495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24" name="橢圓 6">
            <a:extLst>
              <a:ext uri="{FF2B5EF4-FFF2-40B4-BE49-F238E27FC236}">
                <a16:creationId xmlns:a16="http://schemas.microsoft.com/office/drawing/2014/main" id="{76BF850F-9902-4352-A926-79C7B85C0938}"/>
              </a:ext>
            </a:extLst>
          </p:cNvPr>
          <p:cNvSpPr/>
          <p:nvPr/>
        </p:nvSpPr>
        <p:spPr>
          <a:xfrm>
            <a:off x="7125526" y="3311947"/>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pic>
        <p:nvPicPr>
          <p:cNvPr id="3" name="图片 2">
            <a:extLst>
              <a:ext uri="{FF2B5EF4-FFF2-40B4-BE49-F238E27FC236}">
                <a16:creationId xmlns:a16="http://schemas.microsoft.com/office/drawing/2014/main" id="{284D7B25-8A1A-4AAE-8147-C83005FEF9B3}"/>
              </a:ext>
            </a:extLst>
          </p:cNvPr>
          <p:cNvPicPr>
            <a:picLocks noChangeAspect="1"/>
          </p:cNvPicPr>
          <p:nvPr/>
        </p:nvPicPr>
        <p:blipFill>
          <a:blip r:embed="rId3"/>
          <a:stretch>
            <a:fillRect/>
          </a:stretch>
        </p:blipFill>
        <p:spPr>
          <a:xfrm>
            <a:off x="1018290" y="1571100"/>
            <a:ext cx="10606679" cy="4624365"/>
          </a:xfrm>
          <a:prstGeom prst="rect">
            <a:avLst/>
          </a:prstGeom>
        </p:spPr>
      </p:pic>
      <p:pic>
        <p:nvPicPr>
          <p:cNvPr id="5" name="图片 4">
            <a:extLst>
              <a:ext uri="{FF2B5EF4-FFF2-40B4-BE49-F238E27FC236}">
                <a16:creationId xmlns:a16="http://schemas.microsoft.com/office/drawing/2014/main" id="{6F92936F-6E3A-4C7E-AB94-225DEE4F1BD1}"/>
              </a:ext>
            </a:extLst>
          </p:cNvPr>
          <p:cNvPicPr>
            <a:picLocks noChangeAspect="1"/>
          </p:cNvPicPr>
          <p:nvPr/>
        </p:nvPicPr>
        <p:blipFill>
          <a:blip r:embed="rId4"/>
          <a:stretch>
            <a:fillRect/>
          </a:stretch>
        </p:blipFill>
        <p:spPr>
          <a:xfrm>
            <a:off x="1458445" y="1746630"/>
            <a:ext cx="9449297" cy="5012693"/>
          </a:xfrm>
          <a:prstGeom prst="rect">
            <a:avLst/>
          </a:prstGeom>
        </p:spPr>
      </p:pic>
      <p:pic>
        <p:nvPicPr>
          <p:cNvPr id="39" name="图片 38">
            <a:extLst>
              <a:ext uri="{FF2B5EF4-FFF2-40B4-BE49-F238E27FC236}">
                <a16:creationId xmlns:a16="http://schemas.microsoft.com/office/drawing/2014/main" id="{3B94DD05-48AB-43C7-9E00-A45924F293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503" y="1293224"/>
            <a:ext cx="8937980" cy="5564776"/>
          </a:xfrm>
          <a:prstGeom prst="rect">
            <a:avLst/>
          </a:prstGeom>
        </p:spPr>
      </p:pic>
      <p:pic>
        <p:nvPicPr>
          <p:cNvPr id="7" name="图片 6">
            <a:extLst>
              <a:ext uri="{FF2B5EF4-FFF2-40B4-BE49-F238E27FC236}">
                <a16:creationId xmlns:a16="http://schemas.microsoft.com/office/drawing/2014/main" id="{C375E656-2107-4F10-AE74-E92D408218E1}"/>
              </a:ext>
            </a:extLst>
          </p:cNvPr>
          <p:cNvPicPr>
            <a:picLocks noChangeAspect="1"/>
          </p:cNvPicPr>
          <p:nvPr/>
        </p:nvPicPr>
        <p:blipFill>
          <a:blip r:embed="rId6"/>
          <a:stretch>
            <a:fillRect/>
          </a:stretch>
        </p:blipFill>
        <p:spPr>
          <a:xfrm>
            <a:off x="787423" y="1350044"/>
            <a:ext cx="10844139" cy="5316582"/>
          </a:xfrm>
          <a:prstGeom prst="rect">
            <a:avLst/>
          </a:prstGeom>
        </p:spPr>
      </p:pic>
      <p:pic>
        <p:nvPicPr>
          <p:cNvPr id="42" name="图片 41">
            <a:extLst>
              <a:ext uri="{FF2B5EF4-FFF2-40B4-BE49-F238E27FC236}">
                <a16:creationId xmlns:a16="http://schemas.microsoft.com/office/drawing/2014/main" id="{1775FEC6-FC57-45B6-BDC3-C262F7FFC6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0113" y="1281844"/>
            <a:ext cx="8843544" cy="5558301"/>
          </a:xfrm>
          <a:prstGeom prst="rect">
            <a:avLst/>
          </a:prstGeom>
        </p:spPr>
      </p:pic>
    </p:spTree>
    <p:extLst>
      <p:ext uri="{BB962C8B-B14F-4D97-AF65-F5344CB8AC3E}">
        <p14:creationId xmlns:p14="http://schemas.microsoft.com/office/powerpoint/2010/main" val="23876874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9"/>
                                        </p:tgtEl>
                                      </p:cBhvr>
                                    </p:animEffect>
                                    <p:set>
                                      <p:cBhvr>
                                        <p:cTn id="32" dur="1" fill="hold">
                                          <p:stCondLst>
                                            <p:cond delay="499"/>
                                          </p:stCondLst>
                                        </p:cTn>
                                        <p:tgtEl>
                                          <p:spTgt spid="3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2"/>
                                        </p:tgtEl>
                                      </p:cBhvr>
                                    </p:animEffect>
                                    <p:set>
                                      <p:cBhvr>
                                        <p:cTn id="5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项目评估</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523220"/>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Project evaluation</a:t>
            </a:r>
          </a:p>
          <a:p>
            <a:endParaRPr lang="en-US" altLang="zh-CN" sz="1400" dirty="0">
              <a:solidFill>
                <a:schemeClr val="bg1">
                  <a:lumMod val="65000"/>
                </a:schemeClr>
              </a:solidFill>
              <a:ea typeface="时尚中黑简体" panose="01010104010101010101" pitchFamily="2" charset="-122"/>
            </a:endParaRP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04</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94426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176164" y="1987309"/>
            <a:ext cx="4498461" cy="709507"/>
            <a:chOff x="1367579" y="1996834"/>
            <a:chExt cx="4498461" cy="709507"/>
          </a:xfrm>
        </p:grpSpPr>
        <p:grpSp>
          <p:nvGrpSpPr>
            <p:cNvPr id="41" name="组合 40"/>
            <p:cNvGrpSpPr/>
            <p:nvPr/>
          </p:nvGrpSpPr>
          <p:grpSpPr>
            <a:xfrm>
              <a:off x="2123228" y="1996834"/>
              <a:ext cx="3742812" cy="594429"/>
              <a:chOff x="7483988" y="3433235"/>
              <a:chExt cx="3742812" cy="594429"/>
            </a:xfrm>
          </p:grpSpPr>
          <p:sp>
            <p:nvSpPr>
              <p:cNvPr id="45" name="矩形 44"/>
              <p:cNvSpPr/>
              <p:nvPr/>
            </p:nvSpPr>
            <p:spPr>
              <a:xfrm>
                <a:off x="7483989" y="3732519"/>
                <a:ext cx="3742811"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在峰值下， </a:t>
                </a:r>
                <a:r>
                  <a:rPr lang="en-US" altLang="zh-CN" sz="1200" dirty="0">
                    <a:solidFill>
                      <a:schemeClr val="tx1">
                        <a:lumMod val="65000"/>
                        <a:lumOff val="35000"/>
                      </a:schemeClr>
                    </a:solidFill>
                    <a:latin typeface="+mn-ea"/>
                  </a:rPr>
                  <a:t>BLEU </a:t>
                </a:r>
                <a:r>
                  <a:rPr lang="zh-CN" altLang="en-US" sz="1200" dirty="0">
                    <a:solidFill>
                      <a:schemeClr val="tx1">
                        <a:lumMod val="65000"/>
                        <a:lumOff val="35000"/>
                      </a:schemeClr>
                    </a:solidFill>
                    <a:latin typeface="+mn-ea"/>
                  </a:rPr>
                  <a:t>评分大于 </a:t>
                </a:r>
                <a:r>
                  <a:rPr lang="en-US" altLang="zh-CN" sz="1200" dirty="0">
                    <a:solidFill>
                      <a:schemeClr val="tx1">
                        <a:lumMod val="65000"/>
                        <a:lumOff val="35000"/>
                      </a:schemeClr>
                    </a:solidFill>
                    <a:latin typeface="+mn-ea"/>
                  </a:rPr>
                  <a:t>baseline</a:t>
                </a:r>
                <a:r>
                  <a:rPr lang="zh-CN" altLang="en-US" sz="1200" dirty="0">
                    <a:solidFill>
                      <a:schemeClr val="tx1">
                        <a:lumMod val="65000"/>
                        <a:lumOff val="35000"/>
                      </a:schemeClr>
                    </a:solidFill>
                    <a:latin typeface="+mn-ea"/>
                  </a:rPr>
                  <a:t>，符合测试需求</a:t>
                </a:r>
              </a:p>
            </p:txBody>
          </p:sp>
          <p:sp>
            <p:nvSpPr>
              <p:cNvPr id="46" name="矩形 45"/>
              <p:cNvSpPr/>
              <p:nvPr/>
            </p:nvSpPr>
            <p:spPr>
              <a:xfrm>
                <a:off x="7483988" y="3433235"/>
                <a:ext cx="3410895"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不同参数下的 </a:t>
                </a:r>
                <a:r>
                  <a:rPr lang="en-US" altLang="zh-CN" sz="1600" b="1" dirty="0">
                    <a:solidFill>
                      <a:schemeClr val="tx1">
                        <a:lumMod val="65000"/>
                        <a:lumOff val="35000"/>
                      </a:schemeClr>
                    </a:solidFill>
                    <a:latin typeface="+mn-ea"/>
                  </a:rPr>
                  <a:t>BLEU </a:t>
                </a:r>
                <a:r>
                  <a:rPr lang="zh-CN" altLang="en-US" sz="1600" b="1" dirty="0">
                    <a:solidFill>
                      <a:schemeClr val="tx1">
                        <a:lumMod val="65000"/>
                        <a:lumOff val="35000"/>
                      </a:schemeClr>
                    </a:solidFill>
                    <a:latin typeface="+mn-ea"/>
                  </a:rPr>
                  <a:t>评分曲线</a:t>
                </a:r>
              </a:p>
            </p:txBody>
          </p:sp>
        </p:grpSp>
        <p:grpSp>
          <p:nvGrpSpPr>
            <p:cNvPr id="42" name="组合 41"/>
            <p:cNvGrpSpPr/>
            <p:nvPr/>
          </p:nvGrpSpPr>
          <p:grpSpPr>
            <a:xfrm>
              <a:off x="1367579" y="2122141"/>
              <a:ext cx="584200" cy="584200"/>
              <a:chOff x="1028700" y="1853169"/>
              <a:chExt cx="787400" cy="787400"/>
            </a:xfrm>
          </p:grpSpPr>
          <p:sp>
            <p:nvSpPr>
              <p:cNvPr id="43" name="椭圆 42"/>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4" name="椭圆 9"/>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7" name="组合 46"/>
          <p:cNvGrpSpPr/>
          <p:nvPr/>
        </p:nvGrpSpPr>
        <p:grpSpPr>
          <a:xfrm>
            <a:off x="1176164" y="3235084"/>
            <a:ext cx="5446704" cy="709507"/>
            <a:chOff x="1367579" y="1996834"/>
            <a:chExt cx="5446704" cy="709507"/>
          </a:xfrm>
        </p:grpSpPr>
        <p:sp>
          <p:nvSpPr>
            <p:cNvPr id="53" name="矩形 52"/>
            <p:cNvSpPr/>
            <p:nvPr/>
          </p:nvSpPr>
          <p:spPr>
            <a:xfrm>
              <a:off x="2123228" y="1996834"/>
              <a:ext cx="4691055"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不同参数下的 学习时间</a:t>
              </a:r>
              <a:r>
                <a:rPr lang="en-US" altLang="zh-CN" sz="1600" b="1" dirty="0">
                  <a:solidFill>
                    <a:schemeClr val="tx1">
                      <a:lumMod val="65000"/>
                      <a:lumOff val="35000"/>
                    </a:schemeClr>
                  </a:solidFill>
                  <a:latin typeface="+mn-ea"/>
                </a:rPr>
                <a:t> </a:t>
              </a:r>
              <a:r>
                <a:rPr lang="zh-CN" altLang="en-US" sz="1600" b="1" dirty="0">
                  <a:solidFill>
                    <a:schemeClr val="tx1">
                      <a:lumMod val="65000"/>
                      <a:lumOff val="35000"/>
                    </a:schemeClr>
                  </a:solidFill>
                  <a:latin typeface="+mn-ea"/>
                </a:rPr>
                <a:t>评分曲线</a:t>
              </a:r>
            </a:p>
          </p:txBody>
        </p:sp>
        <p:grpSp>
          <p:nvGrpSpPr>
            <p:cNvPr id="49" name="组合 48"/>
            <p:cNvGrpSpPr/>
            <p:nvPr/>
          </p:nvGrpSpPr>
          <p:grpSpPr>
            <a:xfrm>
              <a:off x="1367579" y="2122141"/>
              <a:ext cx="584200" cy="584200"/>
              <a:chOff x="1028700" y="1853169"/>
              <a:chExt cx="787400" cy="787400"/>
            </a:xfrm>
          </p:grpSpPr>
          <p:sp>
            <p:nvSpPr>
              <p:cNvPr id="50" name="椭圆 49"/>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1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176164" y="4482859"/>
            <a:ext cx="5159322" cy="709507"/>
            <a:chOff x="1367579" y="1996834"/>
            <a:chExt cx="5159322" cy="709507"/>
          </a:xfrm>
        </p:grpSpPr>
        <p:grpSp>
          <p:nvGrpSpPr>
            <p:cNvPr id="55" name="组合 54"/>
            <p:cNvGrpSpPr/>
            <p:nvPr/>
          </p:nvGrpSpPr>
          <p:grpSpPr>
            <a:xfrm>
              <a:off x="2123229" y="1996834"/>
              <a:ext cx="4403672" cy="594429"/>
              <a:chOff x="7483989" y="3433235"/>
              <a:chExt cx="4403672" cy="594429"/>
            </a:xfrm>
          </p:grpSpPr>
          <p:sp>
            <p:nvSpPr>
              <p:cNvPr id="59" name="矩形 58"/>
              <p:cNvSpPr/>
              <p:nvPr/>
            </p:nvSpPr>
            <p:spPr>
              <a:xfrm>
                <a:off x="7483989" y="3732519"/>
                <a:ext cx="3742811"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以某次训练为例</a:t>
                </a:r>
              </a:p>
            </p:txBody>
          </p:sp>
          <p:sp>
            <p:nvSpPr>
              <p:cNvPr id="60" name="矩形 59"/>
              <p:cNvSpPr/>
              <p:nvPr/>
            </p:nvSpPr>
            <p:spPr>
              <a:xfrm>
                <a:off x="7483989" y="3433235"/>
                <a:ext cx="440367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验证集中的 </a:t>
                </a:r>
                <a:r>
                  <a:rPr lang="en-US" altLang="zh-CN" sz="1600" b="1" dirty="0" err="1">
                    <a:solidFill>
                      <a:schemeClr val="tx1">
                        <a:lumMod val="65000"/>
                        <a:lumOff val="35000"/>
                      </a:schemeClr>
                    </a:solidFill>
                    <a:latin typeface="+mn-ea"/>
                  </a:rPr>
                  <a:t>train_loss</a:t>
                </a:r>
                <a:r>
                  <a:rPr lang="en-US" altLang="zh-CN" sz="1600" b="1" dirty="0">
                    <a:solidFill>
                      <a:schemeClr val="tx1">
                        <a:lumMod val="65000"/>
                        <a:lumOff val="35000"/>
                      </a:schemeClr>
                    </a:solidFill>
                    <a:latin typeface="+mn-ea"/>
                  </a:rPr>
                  <a:t> </a:t>
                </a:r>
                <a:r>
                  <a:rPr lang="zh-CN" altLang="en-US" sz="1600" b="1" dirty="0">
                    <a:solidFill>
                      <a:schemeClr val="tx1">
                        <a:lumMod val="65000"/>
                        <a:lumOff val="35000"/>
                      </a:schemeClr>
                    </a:solidFill>
                    <a:latin typeface="+mn-ea"/>
                  </a:rPr>
                  <a:t>曲线和 </a:t>
                </a:r>
                <a:r>
                  <a:rPr lang="en-US" altLang="zh-CN" sz="1600" b="1" dirty="0">
                    <a:solidFill>
                      <a:schemeClr val="tx1">
                        <a:lumMod val="65000"/>
                        <a:lumOff val="35000"/>
                      </a:schemeClr>
                    </a:solidFill>
                    <a:latin typeface="+mn-ea"/>
                  </a:rPr>
                  <a:t>BLEU </a:t>
                </a:r>
                <a:r>
                  <a:rPr lang="zh-CN" altLang="en-US" sz="1600" b="1" dirty="0">
                    <a:solidFill>
                      <a:schemeClr val="tx1">
                        <a:lumMod val="65000"/>
                        <a:lumOff val="35000"/>
                      </a:schemeClr>
                    </a:solidFill>
                    <a:latin typeface="+mn-ea"/>
                  </a:rPr>
                  <a:t>评分曲线</a:t>
                </a:r>
                <a:endParaRPr lang="en-US" altLang="zh-CN" sz="1600" b="1" dirty="0">
                  <a:solidFill>
                    <a:schemeClr val="tx1">
                      <a:lumMod val="65000"/>
                      <a:lumOff val="35000"/>
                    </a:schemeClr>
                  </a:solidFill>
                  <a:latin typeface="+mn-ea"/>
                </a:endParaRPr>
              </a:p>
            </p:txBody>
          </p:sp>
        </p:grpSp>
        <p:grpSp>
          <p:nvGrpSpPr>
            <p:cNvPr id="56" name="组合 55"/>
            <p:cNvGrpSpPr/>
            <p:nvPr/>
          </p:nvGrpSpPr>
          <p:grpSpPr>
            <a:xfrm>
              <a:off x="1367579" y="2122141"/>
              <a:ext cx="584200" cy="584200"/>
              <a:chOff x="1028700" y="1853169"/>
              <a:chExt cx="787400" cy="787400"/>
            </a:xfrm>
          </p:grpSpPr>
          <p:sp>
            <p:nvSpPr>
              <p:cNvPr id="57" name="椭圆 56"/>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8" name="椭圆 23"/>
              <p:cNvSpPr/>
              <p:nvPr/>
            </p:nvSpPr>
            <p:spPr>
              <a:xfrm>
                <a:off x="1237694" y="2087311"/>
                <a:ext cx="369412" cy="319115"/>
              </a:xfrm>
              <a:custGeom>
                <a:avLst/>
                <a:gdLst>
                  <a:gd name="T0" fmla="*/ 185 w 256"/>
                  <a:gd name="T1" fmla="*/ 0 h 222"/>
                  <a:gd name="T2" fmla="*/ 256 w 256"/>
                  <a:gd name="T3" fmla="*/ 71 h 222"/>
                  <a:gd name="T4" fmla="*/ 128 w 256"/>
                  <a:gd name="T5" fmla="*/ 222 h 222"/>
                  <a:gd name="T6" fmla="*/ 0 w 256"/>
                  <a:gd name="T7" fmla="*/ 71 h 222"/>
                  <a:gd name="T8" fmla="*/ 71 w 256"/>
                  <a:gd name="T9" fmla="*/ 0 h 222"/>
                  <a:gd name="T10" fmla="*/ 128 w 256"/>
                  <a:gd name="T11" fmla="*/ 30 h 222"/>
                  <a:gd name="T12" fmla="*/ 185 w 256"/>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256" h="222">
                    <a:moveTo>
                      <a:pt x="185" y="0"/>
                    </a:moveTo>
                    <a:cubicBezTo>
                      <a:pt x="224" y="0"/>
                      <a:pt x="256" y="32"/>
                      <a:pt x="256" y="71"/>
                    </a:cubicBezTo>
                    <a:cubicBezTo>
                      <a:pt x="256" y="136"/>
                      <a:pt x="128" y="222"/>
                      <a:pt x="128" y="222"/>
                    </a:cubicBezTo>
                    <a:cubicBezTo>
                      <a:pt x="128" y="222"/>
                      <a:pt x="0" y="139"/>
                      <a:pt x="0" y="71"/>
                    </a:cubicBezTo>
                    <a:cubicBezTo>
                      <a:pt x="0" y="23"/>
                      <a:pt x="32" y="0"/>
                      <a:pt x="71" y="0"/>
                    </a:cubicBezTo>
                    <a:cubicBezTo>
                      <a:pt x="94" y="0"/>
                      <a:pt x="115" y="12"/>
                      <a:pt x="128" y="30"/>
                    </a:cubicBezTo>
                    <a:cubicBezTo>
                      <a:pt x="141" y="12"/>
                      <a:pt x="162" y="0"/>
                      <a:pt x="1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项目评估</a:t>
              </a:r>
            </a:p>
          </p:txBody>
        </p:sp>
        <p:sp>
          <p:nvSpPr>
            <p:cNvPr id="29" name="文本框 2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Project evaluation</a:t>
              </a:r>
            </a:p>
          </p:txBody>
        </p:sp>
      </p:grpSp>
      <p:pic>
        <p:nvPicPr>
          <p:cNvPr id="61" name="图片 60">
            <a:extLst>
              <a:ext uri="{FF2B5EF4-FFF2-40B4-BE49-F238E27FC236}">
                <a16:creationId xmlns:a16="http://schemas.microsoft.com/office/drawing/2014/main" id="{EFDACA84-02DF-4778-8306-C674E542A8FF}"/>
              </a:ext>
            </a:extLst>
          </p:cNvPr>
          <p:cNvPicPr>
            <a:picLocks noChangeAspect="1"/>
          </p:cNvPicPr>
          <p:nvPr/>
        </p:nvPicPr>
        <p:blipFill>
          <a:blip r:embed="rId3"/>
          <a:stretch>
            <a:fillRect/>
          </a:stretch>
        </p:blipFill>
        <p:spPr>
          <a:xfrm>
            <a:off x="8337" y="1774539"/>
            <a:ext cx="6235709" cy="3572648"/>
          </a:xfrm>
          <a:prstGeom prst="rect">
            <a:avLst/>
          </a:prstGeom>
        </p:spPr>
      </p:pic>
      <p:pic>
        <p:nvPicPr>
          <p:cNvPr id="62" name="图片 61">
            <a:extLst>
              <a:ext uri="{FF2B5EF4-FFF2-40B4-BE49-F238E27FC236}">
                <a16:creationId xmlns:a16="http://schemas.microsoft.com/office/drawing/2014/main" id="{15739773-D589-4266-B86C-213704114606}"/>
              </a:ext>
            </a:extLst>
          </p:cNvPr>
          <p:cNvPicPr>
            <a:picLocks noChangeAspect="1"/>
          </p:cNvPicPr>
          <p:nvPr/>
        </p:nvPicPr>
        <p:blipFill>
          <a:blip r:embed="rId4"/>
          <a:stretch>
            <a:fillRect/>
          </a:stretch>
        </p:blipFill>
        <p:spPr>
          <a:xfrm>
            <a:off x="6244046" y="1774539"/>
            <a:ext cx="5939617" cy="3521610"/>
          </a:xfrm>
          <a:prstGeom prst="rect">
            <a:avLst/>
          </a:prstGeom>
        </p:spPr>
      </p:pic>
      <p:pic>
        <p:nvPicPr>
          <p:cNvPr id="63" name="图片 62">
            <a:extLst>
              <a:ext uri="{FF2B5EF4-FFF2-40B4-BE49-F238E27FC236}">
                <a16:creationId xmlns:a16="http://schemas.microsoft.com/office/drawing/2014/main" id="{DA96814F-6F10-49F2-BD86-973A70C8CBE5}"/>
              </a:ext>
            </a:extLst>
          </p:cNvPr>
          <p:cNvPicPr>
            <a:picLocks noChangeAspect="1"/>
          </p:cNvPicPr>
          <p:nvPr/>
        </p:nvPicPr>
        <p:blipFill>
          <a:blip r:embed="rId5"/>
          <a:stretch>
            <a:fillRect/>
          </a:stretch>
        </p:blipFill>
        <p:spPr>
          <a:xfrm>
            <a:off x="8336" y="1853308"/>
            <a:ext cx="6235708" cy="3698406"/>
          </a:xfrm>
          <a:prstGeom prst="rect">
            <a:avLst/>
          </a:prstGeom>
        </p:spPr>
      </p:pic>
      <p:pic>
        <p:nvPicPr>
          <p:cNvPr id="64" name="图片 63">
            <a:extLst>
              <a:ext uri="{FF2B5EF4-FFF2-40B4-BE49-F238E27FC236}">
                <a16:creationId xmlns:a16="http://schemas.microsoft.com/office/drawing/2014/main" id="{AC88D22B-3A39-42C9-9AA6-3E59F254AFC7}"/>
              </a:ext>
            </a:extLst>
          </p:cNvPr>
          <p:cNvPicPr>
            <a:picLocks noChangeAspect="1"/>
          </p:cNvPicPr>
          <p:nvPr/>
        </p:nvPicPr>
        <p:blipFill>
          <a:blip r:embed="rId6"/>
          <a:stretch>
            <a:fillRect/>
          </a:stretch>
        </p:blipFill>
        <p:spPr>
          <a:xfrm>
            <a:off x="6244043" y="1778774"/>
            <a:ext cx="5939617" cy="3772939"/>
          </a:xfrm>
          <a:prstGeom prst="rect">
            <a:avLst/>
          </a:prstGeom>
        </p:spPr>
      </p:pic>
      <p:pic>
        <p:nvPicPr>
          <p:cNvPr id="65" name="图片 64">
            <a:extLst>
              <a:ext uri="{FF2B5EF4-FFF2-40B4-BE49-F238E27FC236}">
                <a16:creationId xmlns:a16="http://schemas.microsoft.com/office/drawing/2014/main" id="{A176E24F-951A-4479-8912-5849BB71AC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7943" y="1306286"/>
            <a:ext cx="6354057" cy="4768315"/>
          </a:xfrm>
          <a:prstGeom prst="rect">
            <a:avLst/>
          </a:prstGeom>
        </p:spPr>
      </p:pic>
      <p:pic>
        <p:nvPicPr>
          <p:cNvPr id="66" name="图片 65">
            <a:extLst>
              <a:ext uri="{FF2B5EF4-FFF2-40B4-BE49-F238E27FC236}">
                <a16:creationId xmlns:a16="http://schemas.microsoft.com/office/drawing/2014/main" id="{896D7CE3-9FD0-4A5A-A439-494C89A9793F}"/>
              </a:ext>
            </a:extLst>
          </p:cNvPr>
          <p:cNvPicPr>
            <a:picLocks noChangeAspect="1"/>
          </p:cNvPicPr>
          <p:nvPr/>
        </p:nvPicPr>
        <p:blipFill>
          <a:blip r:embed="rId8"/>
          <a:stretch>
            <a:fillRect/>
          </a:stretch>
        </p:blipFill>
        <p:spPr>
          <a:xfrm>
            <a:off x="8333" y="1900391"/>
            <a:ext cx="6196825" cy="3725857"/>
          </a:xfrm>
          <a:prstGeom prst="rect">
            <a:avLst/>
          </a:prstGeom>
        </p:spPr>
      </p:pic>
      <p:pic>
        <p:nvPicPr>
          <p:cNvPr id="67" name="图片 66">
            <a:extLst>
              <a:ext uri="{FF2B5EF4-FFF2-40B4-BE49-F238E27FC236}">
                <a16:creationId xmlns:a16="http://schemas.microsoft.com/office/drawing/2014/main" id="{EC8C1345-3D65-4AAA-8091-0E2AF99BA8B6}"/>
              </a:ext>
            </a:extLst>
          </p:cNvPr>
          <p:cNvPicPr>
            <a:picLocks noChangeAspect="1"/>
          </p:cNvPicPr>
          <p:nvPr/>
        </p:nvPicPr>
        <p:blipFill>
          <a:blip r:embed="rId9"/>
          <a:stretch>
            <a:fillRect/>
          </a:stretch>
        </p:blipFill>
        <p:spPr>
          <a:xfrm>
            <a:off x="6205158" y="1875388"/>
            <a:ext cx="5967881" cy="3706685"/>
          </a:xfrm>
          <a:prstGeom prst="rect">
            <a:avLst/>
          </a:prstGeom>
        </p:spPr>
      </p:pic>
    </p:spTree>
    <p:extLst>
      <p:ext uri="{BB962C8B-B14F-4D97-AF65-F5344CB8AC3E}">
        <p14:creationId xmlns:p14="http://schemas.microsoft.com/office/powerpoint/2010/main" val="23962880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2"/>
                                        </p:tgtEl>
                                      </p:cBhvr>
                                    </p:animEffect>
                                    <p:set>
                                      <p:cBhvr>
                                        <p:cTn id="17" dur="1" fill="hold">
                                          <p:stCondLst>
                                            <p:cond delay="499"/>
                                          </p:stCondLst>
                                        </p:cTn>
                                        <p:tgtEl>
                                          <p:spTgt spid="6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1"/>
                                        </p:tgtEl>
                                      </p:cBhvr>
                                    </p:animEffect>
                                    <p:set>
                                      <p:cBhvr>
                                        <p:cTn id="22" dur="1" fill="hold">
                                          <p:stCondLst>
                                            <p:cond delay="499"/>
                                          </p:stCondLst>
                                        </p:cTn>
                                        <p:tgtEl>
                                          <p:spTgt spid="6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64"/>
                                        </p:tgtEl>
                                      </p:cBhvr>
                                    </p:animEffect>
                                    <p:set>
                                      <p:cBhvr>
                                        <p:cTn id="37" dur="1" fill="hold">
                                          <p:stCondLst>
                                            <p:cond delay="499"/>
                                          </p:stCondLst>
                                        </p:cTn>
                                        <p:tgtEl>
                                          <p:spTgt spid="6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63"/>
                                        </p:tgtEl>
                                      </p:cBhvr>
                                    </p:animEffect>
                                    <p:set>
                                      <p:cBhvr>
                                        <p:cTn id="42" dur="1" fill="hold">
                                          <p:stCondLst>
                                            <p:cond delay="499"/>
                                          </p:stCondLst>
                                        </p:cTn>
                                        <p:tgtEl>
                                          <p:spTgt spid="6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65"/>
                                        </p:tgtEl>
                                      </p:cBhvr>
                                    </p:animEffect>
                                    <p:set>
                                      <p:cBhvr>
                                        <p:cTn id="52" dur="1" fill="hold">
                                          <p:stCondLst>
                                            <p:cond delay="499"/>
                                          </p:stCondLst>
                                        </p:cTn>
                                        <p:tgtEl>
                                          <p:spTgt spid="6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66"/>
                                        </p:tgtEl>
                                      </p:cBhvr>
                                    </p:animEffect>
                                    <p:set>
                                      <p:cBhvr>
                                        <p:cTn id="72"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实际结果</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87623" y="4004811"/>
            <a:ext cx="4535487"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Actual results</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05</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20068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7060396" y="2196740"/>
            <a:ext cx="1607355" cy="859836"/>
            <a:chOff x="7060396" y="2196740"/>
            <a:chExt cx="1607355" cy="859836"/>
          </a:xfrm>
        </p:grpSpPr>
        <p:sp>
          <p:nvSpPr>
            <p:cNvPr id="14" name="矩形 13"/>
            <p:cNvSpPr/>
            <p:nvPr/>
          </p:nvSpPr>
          <p:spPr>
            <a:xfrm>
              <a:off x="7060397"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15" name="矩形 14"/>
            <p:cNvSpPr/>
            <p:nvPr/>
          </p:nvSpPr>
          <p:spPr>
            <a:xfrm>
              <a:off x="7060396"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45" name="组合 44"/>
          <p:cNvGrpSpPr/>
          <p:nvPr/>
        </p:nvGrpSpPr>
        <p:grpSpPr>
          <a:xfrm>
            <a:off x="6433964" y="2376819"/>
            <a:ext cx="484300" cy="484300"/>
            <a:chOff x="1028700" y="1853169"/>
            <a:chExt cx="787400" cy="787400"/>
          </a:xfrm>
        </p:grpSpPr>
        <p:sp>
          <p:nvSpPr>
            <p:cNvPr id="46" name="椭圆 4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9" name="组合 68"/>
          <p:cNvGrpSpPr/>
          <p:nvPr/>
        </p:nvGrpSpPr>
        <p:grpSpPr>
          <a:xfrm>
            <a:off x="7060397" y="3444515"/>
            <a:ext cx="1607354" cy="859836"/>
            <a:chOff x="7060397" y="3444515"/>
            <a:chExt cx="1607354" cy="859836"/>
          </a:xfrm>
        </p:grpSpPr>
        <p:sp>
          <p:nvSpPr>
            <p:cNvPr id="21" name="矩形 20"/>
            <p:cNvSpPr/>
            <p:nvPr/>
          </p:nvSpPr>
          <p:spPr>
            <a:xfrm>
              <a:off x="7060397"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22" name="矩形 21"/>
            <p:cNvSpPr/>
            <p:nvPr/>
          </p:nvSpPr>
          <p:spPr>
            <a:xfrm>
              <a:off x="7060397"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54" name="组合 53"/>
          <p:cNvGrpSpPr/>
          <p:nvPr/>
        </p:nvGrpSpPr>
        <p:grpSpPr>
          <a:xfrm>
            <a:off x="6433964" y="3624594"/>
            <a:ext cx="484300" cy="484300"/>
            <a:chOff x="1028700" y="1853169"/>
            <a:chExt cx="787400" cy="787400"/>
          </a:xfrm>
        </p:grpSpPr>
        <p:sp>
          <p:nvSpPr>
            <p:cNvPr id="55" name="椭圆 54"/>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0" name="组合 69"/>
          <p:cNvGrpSpPr/>
          <p:nvPr/>
        </p:nvGrpSpPr>
        <p:grpSpPr>
          <a:xfrm>
            <a:off x="7060397" y="4692290"/>
            <a:ext cx="1607354" cy="859836"/>
            <a:chOff x="7060397" y="4692290"/>
            <a:chExt cx="1607354" cy="859836"/>
          </a:xfrm>
        </p:grpSpPr>
        <p:sp>
          <p:nvSpPr>
            <p:cNvPr id="28" name="矩形 27"/>
            <p:cNvSpPr/>
            <p:nvPr/>
          </p:nvSpPr>
          <p:spPr>
            <a:xfrm>
              <a:off x="7060397"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29" name="矩形 28"/>
            <p:cNvSpPr/>
            <p:nvPr/>
          </p:nvSpPr>
          <p:spPr>
            <a:xfrm>
              <a:off x="7060397"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60" name="组合 59"/>
          <p:cNvGrpSpPr/>
          <p:nvPr/>
        </p:nvGrpSpPr>
        <p:grpSpPr>
          <a:xfrm>
            <a:off x="6433964" y="4872369"/>
            <a:ext cx="484300" cy="484300"/>
            <a:chOff x="1028700" y="1853169"/>
            <a:chExt cx="787400" cy="787400"/>
          </a:xfrm>
        </p:grpSpPr>
        <p:sp>
          <p:nvSpPr>
            <p:cNvPr id="61" name="椭圆 60"/>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7" name="组合 66"/>
          <p:cNvGrpSpPr/>
          <p:nvPr/>
        </p:nvGrpSpPr>
        <p:grpSpPr>
          <a:xfrm>
            <a:off x="9587695" y="2196740"/>
            <a:ext cx="1607355" cy="859836"/>
            <a:chOff x="9587695" y="2196740"/>
            <a:chExt cx="1607355" cy="859836"/>
          </a:xfrm>
        </p:grpSpPr>
        <p:sp>
          <p:nvSpPr>
            <p:cNvPr id="30" name="矩形 29"/>
            <p:cNvSpPr/>
            <p:nvPr/>
          </p:nvSpPr>
          <p:spPr>
            <a:xfrm>
              <a:off x="9587696"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31" name="矩形 30"/>
            <p:cNvSpPr/>
            <p:nvPr/>
          </p:nvSpPr>
          <p:spPr>
            <a:xfrm>
              <a:off x="9587695"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48" name="组合 47"/>
          <p:cNvGrpSpPr/>
          <p:nvPr/>
        </p:nvGrpSpPr>
        <p:grpSpPr>
          <a:xfrm>
            <a:off x="8961263" y="2376819"/>
            <a:ext cx="484300" cy="484300"/>
            <a:chOff x="1028700" y="1853169"/>
            <a:chExt cx="787400" cy="787400"/>
          </a:xfrm>
        </p:grpSpPr>
        <p:sp>
          <p:nvSpPr>
            <p:cNvPr id="49" name="椭圆 48"/>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8" name="组合 67"/>
          <p:cNvGrpSpPr/>
          <p:nvPr/>
        </p:nvGrpSpPr>
        <p:grpSpPr>
          <a:xfrm>
            <a:off x="9587696" y="3444515"/>
            <a:ext cx="1607354" cy="859836"/>
            <a:chOff x="9587696" y="3444515"/>
            <a:chExt cx="1607354" cy="859836"/>
          </a:xfrm>
        </p:grpSpPr>
        <p:sp>
          <p:nvSpPr>
            <p:cNvPr id="35" name="矩形 34"/>
            <p:cNvSpPr/>
            <p:nvPr/>
          </p:nvSpPr>
          <p:spPr>
            <a:xfrm>
              <a:off x="9587696"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36" name="矩形 35"/>
            <p:cNvSpPr/>
            <p:nvPr/>
          </p:nvSpPr>
          <p:spPr>
            <a:xfrm>
              <a:off x="9587696"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57" name="组合 56"/>
          <p:cNvGrpSpPr/>
          <p:nvPr/>
        </p:nvGrpSpPr>
        <p:grpSpPr>
          <a:xfrm>
            <a:off x="8961263" y="3624594"/>
            <a:ext cx="484300" cy="484300"/>
            <a:chOff x="1028700" y="1853169"/>
            <a:chExt cx="787400" cy="787400"/>
          </a:xfrm>
        </p:grpSpPr>
        <p:sp>
          <p:nvSpPr>
            <p:cNvPr id="58" name="椭圆 57"/>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1" name="组合 70"/>
          <p:cNvGrpSpPr/>
          <p:nvPr/>
        </p:nvGrpSpPr>
        <p:grpSpPr>
          <a:xfrm>
            <a:off x="9587696" y="4692290"/>
            <a:ext cx="1607354" cy="859836"/>
            <a:chOff x="9587696" y="4692290"/>
            <a:chExt cx="1607354" cy="859836"/>
          </a:xfrm>
        </p:grpSpPr>
        <p:sp>
          <p:nvSpPr>
            <p:cNvPr id="40" name="矩形 39"/>
            <p:cNvSpPr/>
            <p:nvPr/>
          </p:nvSpPr>
          <p:spPr>
            <a:xfrm>
              <a:off x="9587696"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41" name="矩形 40"/>
            <p:cNvSpPr/>
            <p:nvPr/>
          </p:nvSpPr>
          <p:spPr>
            <a:xfrm>
              <a:off x="9587696"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63" name="组合 62"/>
          <p:cNvGrpSpPr/>
          <p:nvPr/>
        </p:nvGrpSpPr>
        <p:grpSpPr>
          <a:xfrm>
            <a:off x="8961263" y="4872369"/>
            <a:ext cx="484300" cy="484300"/>
            <a:chOff x="1028700" y="1853169"/>
            <a:chExt cx="787400" cy="787400"/>
          </a:xfrm>
        </p:grpSpPr>
        <p:sp>
          <p:nvSpPr>
            <p:cNvPr id="64" name="椭圆 63"/>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39" name="组合 38"/>
          <p:cNvGrpSpPr/>
          <p:nvPr/>
        </p:nvGrpSpPr>
        <p:grpSpPr>
          <a:xfrm>
            <a:off x="1740503" y="450599"/>
            <a:ext cx="5061857" cy="698750"/>
            <a:chOff x="6096000" y="2061026"/>
            <a:chExt cx="5061857" cy="698750"/>
          </a:xfrm>
        </p:grpSpPr>
        <p:sp>
          <p:nvSpPr>
            <p:cNvPr id="42" name="文本框 41"/>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实际结果</a:t>
              </a:r>
            </a:p>
          </p:txBody>
        </p:sp>
        <p:sp>
          <p:nvSpPr>
            <p:cNvPr id="43" name="文本框 4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Actual results</a:t>
              </a:r>
            </a:p>
          </p:txBody>
        </p:sp>
      </p:grpSp>
      <p:pic>
        <p:nvPicPr>
          <p:cNvPr id="3" name="图片 2">
            <a:extLst>
              <a:ext uri="{FF2B5EF4-FFF2-40B4-BE49-F238E27FC236}">
                <a16:creationId xmlns:a16="http://schemas.microsoft.com/office/drawing/2014/main" id="{F158A7CE-A97A-4BC1-9D2C-496E0E4D31F0}"/>
              </a:ext>
            </a:extLst>
          </p:cNvPr>
          <p:cNvPicPr>
            <a:picLocks noChangeAspect="1"/>
          </p:cNvPicPr>
          <p:nvPr/>
        </p:nvPicPr>
        <p:blipFill>
          <a:blip r:embed="rId3"/>
          <a:stretch>
            <a:fillRect/>
          </a:stretch>
        </p:blipFill>
        <p:spPr>
          <a:xfrm>
            <a:off x="496731" y="1571100"/>
            <a:ext cx="11577520" cy="4730462"/>
          </a:xfrm>
          <a:prstGeom prst="rect">
            <a:avLst/>
          </a:prstGeom>
        </p:spPr>
      </p:pic>
    </p:spTree>
    <p:extLst>
      <p:ext uri="{BB962C8B-B14F-4D97-AF65-F5344CB8AC3E}">
        <p14:creationId xmlns:p14="http://schemas.microsoft.com/office/powerpoint/2010/main" val="151951829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项目动机</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523220"/>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Project motivation</a:t>
            </a:r>
          </a:p>
          <a:p>
            <a:endParaRPr lang="en-US" altLang="zh-CN" sz="1400" dirty="0">
              <a:solidFill>
                <a:schemeClr val="bg1">
                  <a:lumMod val="65000"/>
                </a:schemeClr>
              </a:solidFill>
              <a:ea typeface="时尚中黑简体" panose="01010104010101010101" pitchFamily="2" charset="-122"/>
            </a:endParaRP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06</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65091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7060396" y="2196740"/>
            <a:ext cx="1607355" cy="859836"/>
            <a:chOff x="7060396" y="2196740"/>
            <a:chExt cx="1607355" cy="859836"/>
          </a:xfrm>
        </p:grpSpPr>
        <p:sp>
          <p:nvSpPr>
            <p:cNvPr id="14" name="矩形 13"/>
            <p:cNvSpPr/>
            <p:nvPr/>
          </p:nvSpPr>
          <p:spPr>
            <a:xfrm>
              <a:off x="7060397"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15" name="矩形 14"/>
            <p:cNvSpPr/>
            <p:nvPr/>
          </p:nvSpPr>
          <p:spPr>
            <a:xfrm>
              <a:off x="7060396"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45" name="组合 44"/>
          <p:cNvGrpSpPr/>
          <p:nvPr/>
        </p:nvGrpSpPr>
        <p:grpSpPr>
          <a:xfrm>
            <a:off x="6433964" y="2376819"/>
            <a:ext cx="484300" cy="484300"/>
            <a:chOff x="1028700" y="1853169"/>
            <a:chExt cx="787400" cy="787400"/>
          </a:xfrm>
        </p:grpSpPr>
        <p:sp>
          <p:nvSpPr>
            <p:cNvPr id="46" name="椭圆 4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9" name="组合 68"/>
          <p:cNvGrpSpPr/>
          <p:nvPr/>
        </p:nvGrpSpPr>
        <p:grpSpPr>
          <a:xfrm>
            <a:off x="7060397" y="3444515"/>
            <a:ext cx="1607354" cy="859836"/>
            <a:chOff x="7060397" y="3444515"/>
            <a:chExt cx="1607354" cy="859836"/>
          </a:xfrm>
        </p:grpSpPr>
        <p:sp>
          <p:nvSpPr>
            <p:cNvPr id="21" name="矩形 20"/>
            <p:cNvSpPr/>
            <p:nvPr/>
          </p:nvSpPr>
          <p:spPr>
            <a:xfrm>
              <a:off x="7060397"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22" name="矩形 21"/>
            <p:cNvSpPr/>
            <p:nvPr/>
          </p:nvSpPr>
          <p:spPr>
            <a:xfrm>
              <a:off x="7060397"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54" name="组合 53"/>
          <p:cNvGrpSpPr/>
          <p:nvPr/>
        </p:nvGrpSpPr>
        <p:grpSpPr>
          <a:xfrm>
            <a:off x="6433964" y="3624594"/>
            <a:ext cx="484300" cy="484300"/>
            <a:chOff x="1028700" y="1853169"/>
            <a:chExt cx="787400" cy="787400"/>
          </a:xfrm>
        </p:grpSpPr>
        <p:sp>
          <p:nvSpPr>
            <p:cNvPr id="55" name="椭圆 54"/>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0" name="组合 69"/>
          <p:cNvGrpSpPr/>
          <p:nvPr/>
        </p:nvGrpSpPr>
        <p:grpSpPr>
          <a:xfrm>
            <a:off x="7060397" y="4692290"/>
            <a:ext cx="1607354" cy="859836"/>
            <a:chOff x="7060397" y="4692290"/>
            <a:chExt cx="1607354" cy="859836"/>
          </a:xfrm>
        </p:grpSpPr>
        <p:sp>
          <p:nvSpPr>
            <p:cNvPr id="28" name="矩形 27"/>
            <p:cNvSpPr/>
            <p:nvPr/>
          </p:nvSpPr>
          <p:spPr>
            <a:xfrm>
              <a:off x="7060397"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29" name="矩形 28"/>
            <p:cNvSpPr/>
            <p:nvPr/>
          </p:nvSpPr>
          <p:spPr>
            <a:xfrm>
              <a:off x="7060397"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60" name="组合 59"/>
          <p:cNvGrpSpPr/>
          <p:nvPr/>
        </p:nvGrpSpPr>
        <p:grpSpPr>
          <a:xfrm>
            <a:off x="6433964" y="4872369"/>
            <a:ext cx="484300" cy="484300"/>
            <a:chOff x="1028700" y="1853169"/>
            <a:chExt cx="787400" cy="787400"/>
          </a:xfrm>
        </p:grpSpPr>
        <p:sp>
          <p:nvSpPr>
            <p:cNvPr id="61" name="椭圆 60"/>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7" name="组合 66"/>
          <p:cNvGrpSpPr/>
          <p:nvPr/>
        </p:nvGrpSpPr>
        <p:grpSpPr>
          <a:xfrm>
            <a:off x="9587695" y="2196740"/>
            <a:ext cx="1607355" cy="859836"/>
            <a:chOff x="9587695" y="2196740"/>
            <a:chExt cx="1607355" cy="859836"/>
          </a:xfrm>
        </p:grpSpPr>
        <p:sp>
          <p:nvSpPr>
            <p:cNvPr id="30" name="矩形 29"/>
            <p:cNvSpPr/>
            <p:nvPr/>
          </p:nvSpPr>
          <p:spPr>
            <a:xfrm>
              <a:off x="9587696"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31" name="矩形 30"/>
            <p:cNvSpPr/>
            <p:nvPr/>
          </p:nvSpPr>
          <p:spPr>
            <a:xfrm>
              <a:off x="9587695"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48" name="组合 47"/>
          <p:cNvGrpSpPr/>
          <p:nvPr/>
        </p:nvGrpSpPr>
        <p:grpSpPr>
          <a:xfrm>
            <a:off x="8961263" y="2376819"/>
            <a:ext cx="484300" cy="484300"/>
            <a:chOff x="1028700" y="1853169"/>
            <a:chExt cx="787400" cy="787400"/>
          </a:xfrm>
        </p:grpSpPr>
        <p:sp>
          <p:nvSpPr>
            <p:cNvPr id="49" name="椭圆 48"/>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8" name="组合 67"/>
          <p:cNvGrpSpPr/>
          <p:nvPr/>
        </p:nvGrpSpPr>
        <p:grpSpPr>
          <a:xfrm>
            <a:off x="9587696" y="3444515"/>
            <a:ext cx="1607354" cy="859836"/>
            <a:chOff x="9587696" y="3444515"/>
            <a:chExt cx="1607354" cy="859836"/>
          </a:xfrm>
        </p:grpSpPr>
        <p:sp>
          <p:nvSpPr>
            <p:cNvPr id="35" name="矩形 34"/>
            <p:cNvSpPr/>
            <p:nvPr/>
          </p:nvSpPr>
          <p:spPr>
            <a:xfrm>
              <a:off x="9587696"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36" name="矩形 35"/>
            <p:cNvSpPr/>
            <p:nvPr/>
          </p:nvSpPr>
          <p:spPr>
            <a:xfrm>
              <a:off x="9587696"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57" name="组合 56"/>
          <p:cNvGrpSpPr/>
          <p:nvPr/>
        </p:nvGrpSpPr>
        <p:grpSpPr>
          <a:xfrm>
            <a:off x="8961263" y="3624594"/>
            <a:ext cx="484300" cy="484300"/>
            <a:chOff x="1028700" y="1853169"/>
            <a:chExt cx="787400" cy="787400"/>
          </a:xfrm>
        </p:grpSpPr>
        <p:sp>
          <p:nvSpPr>
            <p:cNvPr id="58" name="椭圆 57"/>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1" name="组合 70"/>
          <p:cNvGrpSpPr/>
          <p:nvPr/>
        </p:nvGrpSpPr>
        <p:grpSpPr>
          <a:xfrm>
            <a:off x="9587696" y="4692290"/>
            <a:ext cx="1607354" cy="859836"/>
            <a:chOff x="9587696" y="4692290"/>
            <a:chExt cx="1607354" cy="859836"/>
          </a:xfrm>
        </p:grpSpPr>
        <p:sp>
          <p:nvSpPr>
            <p:cNvPr id="40" name="矩形 39"/>
            <p:cNvSpPr/>
            <p:nvPr/>
          </p:nvSpPr>
          <p:spPr>
            <a:xfrm>
              <a:off x="9587696"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41" name="矩形 40"/>
            <p:cNvSpPr/>
            <p:nvPr/>
          </p:nvSpPr>
          <p:spPr>
            <a:xfrm>
              <a:off x="9587696"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63" name="组合 62"/>
          <p:cNvGrpSpPr/>
          <p:nvPr/>
        </p:nvGrpSpPr>
        <p:grpSpPr>
          <a:xfrm>
            <a:off x="8961263" y="4872369"/>
            <a:ext cx="484300" cy="484300"/>
            <a:chOff x="1028700" y="1853169"/>
            <a:chExt cx="787400" cy="787400"/>
          </a:xfrm>
        </p:grpSpPr>
        <p:sp>
          <p:nvSpPr>
            <p:cNvPr id="64" name="椭圆 63"/>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39" name="组合 38"/>
          <p:cNvGrpSpPr/>
          <p:nvPr/>
        </p:nvGrpSpPr>
        <p:grpSpPr>
          <a:xfrm>
            <a:off x="1740503" y="450599"/>
            <a:ext cx="5061857" cy="698750"/>
            <a:chOff x="6096000" y="2061026"/>
            <a:chExt cx="5061857" cy="698750"/>
          </a:xfrm>
        </p:grpSpPr>
        <p:sp>
          <p:nvSpPr>
            <p:cNvPr id="42" name="文本框 41"/>
            <p:cNvSpPr txBox="1"/>
            <p:nvPr/>
          </p:nvSpPr>
          <p:spPr>
            <a:xfrm>
              <a:off x="6096000" y="206102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项目动机</a:t>
              </a:r>
            </a:p>
          </p:txBody>
        </p:sp>
        <p:sp>
          <p:nvSpPr>
            <p:cNvPr id="43" name="文本框 4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Project motivation</a:t>
              </a:r>
            </a:p>
          </p:txBody>
        </p:sp>
      </p:grpSp>
      <p:pic>
        <p:nvPicPr>
          <p:cNvPr id="10" name="图片 9">
            <a:extLst>
              <a:ext uri="{FF2B5EF4-FFF2-40B4-BE49-F238E27FC236}">
                <a16:creationId xmlns:a16="http://schemas.microsoft.com/office/drawing/2014/main" id="{EF0BDB36-C6B1-4DB3-A928-A9403AB920B4}"/>
              </a:ext>
            </a:extLst>
          </p:cNvPr>
          <p:cNvPicPr>
            <a:picLocks noChangeAspect="1"/>
          </p:cNvPicPr>
          <p:nvPr/>
        </p:nvPicPr>
        <p:blipFill>
          <a:blip r:embed="rId3"/>
          <a:stretch>
            <a:fillRect/>
          </a:stretch>
        </p:blipFill>
        <p:spPr>
          <a:xfrm>
            <a:off x="1517802" y="1389828"/>
            <a:ext cx="9696787" cy="4726620"/>
          </a:xfrm>
          <a:prstGeom prst="rect">
            <a:avLst/>
          </a:prstGeom>
        </p:spPr>
      </p:pic>
    </p:spTree>
    <p:extLst>
      <p:ext uri="{BB962C8B-B14F-4D97-AF65-F5344CB8AC3E}">
        <p14:creationId xmlns:p14="http://schemas.microsoft.com/office/powerpoint/2010/main" val="248929770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878607" y="1980583"/>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a:p>
            </p:txBody>
          </p:sp>
        </p:grpSp>
      </p:grpSp>
      <p:grpSp>
        <p:nvGrpSpPr>
          <p:cNvPr id="50" name="组合 49"/>
          <p:cNvGrpSpPr/>
          <p:nvPr/>
        </p:nvGrpSpPr>
        <p:grpSpPr>
          <a:xfrm>
            <a:off x="2769797" y="4458119"/>
            <a:ext cx="2159641" cy="1352580"/>
            <a:chOff x="7483989" y="3339882"/>
            <a:chExt cx="2159641" cy="1352580"/>
          </a:xfrm>
        </p:grpSpPr>
        <p:sp>
          <p:nvSpPr>
            <p:cNvPr id="51" name="矩形 50"/>
            <p:cNvSpPr/>
            <p:nvPr/>
          </p:nvSpPr>
          <p:spPr>
            <a:xfrm>
              <a:off x="7483990" y="3732519"/>
              <a:ext cx="2159640" cy="95994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实现方法和细节，项目评估，实际结果测试，项目动机的文献搜索思考与优化，及自己部分的文案。</a:t>
              </a:r>
            </a:p>
          </p:txBody>
        </p:sp>
        <p:sp>
          <p:nvSpPr>
            <p:cNvPr id="52" name="矩形 51"/>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胡昊源</a:t>
              </a:r>
            </a:p>
          </p:txBody>
        </p:sp>
      </p:grpSp>
      <p:grpSp>
        <p:nvGrpSpPr>
          <p:cNvPr id="19" name="组合 18"/>
          <p:cNvGrpSpPr/>
          <p:nvPr/>
        </p:nvGrpSpPr>
        <p:grpSpPr>
          <a:xfrm>
            <a:off x="5379804" y="1980583"/>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a:p>
            </p:txBody>
          </p:sp>
        </p:grpSp>
      </p:grpSp>
      <p:grpSp>
        <p:nvGrpSpPr>
          <p:cNvPr id="18" name="组合 17"/>
          <p:cNvGrpSpPr/>
          <p:nvPr/>
        </p:nvGrpSpPr>
        <p:grpSpPr>
          <a:xfrm>
            <a:off x="7879878" y="1980583"/>
            <a:ext cx="1942023" cy="2078071"/>
            <a:chOff x="6161620" y="1785035"/>
            <a:chExt cx="2369000" cy="2534960"/>
          </a:xfrm>
        </p:grpSpPr>
        <p:grpSp>
          <p:nvGrpSpPr>
            <p:cNvPr id="12" name="组合 11"/>
            <p:cNvGrpSpPr/>
            <p:nvPr/>
          </p:nvGrpSpPr>
          <p:grpSpPr>
            <a:xfrm>
              <a:off x="6161620" y="1950996"/>
              <a:ext cx="2369000" cy="2368999"/>
              <a:chOff x="6166095" y="1875863"/>
              <a:chExt cx="2530586" cy="2530585"/>
            </a:xfrm>
          </p:grpSpPr>
          <p:sp>
            <p:nvSpPr>
              <p:cNvPr id="108" name="椭圆 107"/>
              <p:cNvSpPr/>
              <p:nvPr/>
            </p:nvSpPr>
            <p:spPr>
              <a:xfrm>
                <a:off x="616609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629621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6259174" y="1785035"/>
              <a:ext cx="973815" cy="973815"/>
              <a:chOff x="6270303" y="1698582"/>
              <a:chExt cx="1040237" cy="1040237"/>
            </a:xfrm>
          </p:grpSpPr>
          <p:sp>
            <p:nvSpPr>
              <p:cNvPr id="110" name="椭圆 109"/>
              <p:cNvSpPr/>
              <p:nvPr/>
            </p:nvSpPr>
            <p:spPr>
              <a:xfrm>
                <a:off x="627030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90"/>
              <p:cNvSpPr>
                <a:spLocks noEditPoints="1"/>
              </p:cNvSpPr>
              <p:nvPr/>
            </p:nvSpPr>
            <p:spPr bwMode="auto">
              <a:xfrm>
                <a:off x="6637119" y="1993904"/>
                <a:ext cx="313090" cy="365708"/>
              </a:xfrm>
              <a:custGeom>
                <a:avLst/>
                <a:gdLst>
                  <a:gd name="T0" fmla="*/ 648868068 w 55"/>
                  <a:gd name="T1" fmla="*/ 713265565 h 64"/>
                  <a:gd name="T2" fmla="*/ 35391805 w 55"/>
                  <a:gd name="T3" fmla="*/ 760814993 h 64"/>
                  <a:gd name="T4" fmla="*/ 0 w 55"/>
                  <a:gd name="T5" fmla="*/ 35664657 h 64"/>
                  <a:gd name="T6" fmla="*/ 412916980 w 55"/>
                  <a:gd name="T7" fmla="*/ 0 h 64"/>
                  <a:gd name="T8" fmla="*/ 613476264 w 55"/>
                  <a:gd name="T9" fmla="*/ 154539953 h 64"/>
                  <a:gd name="T10" fmla="*/ 589879437 w 55"/>
                  <a:gd name="T11" fmla="*/ 261530477 h 64"/>
                  <a:gd name="T12" fmla="*/ 377521741 w 55"/>
                  <a:gd name="T13" fmla="*/ 225865820 h 64"/>
                  <a:gd name="T14" fmla="*/ 47190218 w 55"/>
                  <a:gd name="T15" fmla="*/ 47549429 h 64"/>
                  <a:gd name="T16" fmla="*/ 589879437 w 55"/>
                  <a:gd name="T17" fmla="*/ 701377346 h 64"/>
                  <a:gd name="T18" fmla="*/ 412916980 w 55"/>
                  <a:gd name="T19" fmla="*/ 475508078 h 64"/>
                  <a:gd name="T20" fmla="*/ 530890807 w 55"/>
                  <a:gd name="T21" fmla="*/ 487396297 h 64"/>
                  <a:gd name="T22" fmla="*/ 530890807 w 55"/>
                  <a:gd name="T23" fmla="*/ 511172735 h 64"/>
                  <a:gd name="T24" fmla="*/ 507297415 w 55"/>
                  <a:gd name="T25" fmla="*/ 534949173 h 64"/>
                  <a:gd name="T26" fmla="*/ 235951088 w 55"/>
                  <a:gd name="T27" fmla="*/ 534949173 h 64"/>
                  <a:gd name="T28" fmla="*/ 117977261 w 55"/>
                  <a:gd name="T29" fmla="*/ 641936250 h 64"/>
                  <a:gd name="T30" fmla="*/ 106178848 w 55"/>
                  <a:gd name="T31" fmla="*/ 641936250 h 64"/>
                  <a:gd name="T32" fmla="*/ 188760870 w 55"/>
                  <a:gd name="T33" fmla="*/ 546837393 h 64"/>
                  <a:gd name="T34" fmla="*/ 200559283 w 55"/>
                  <a:gd name="T35" fmla="*/ 546837393 h 64"/>
                  <a:gd name="T36" fmla="*/ 283141306 w 55"/>
                  <a:gd name="T37" fmla="*/ 356632782 h 64"/>
                  <a:gd name="T38" fmla="*/ 294939719 w 55"/>
                  <a:gd name="T39" fmla="*/ 213977601 h 64"/>
                  <a:gd name="T40" fmla="*/ 306738132 w 55"/>
                  <a:gd name="T41" fmla="*/ 213977601 h 64"/>
                  <a:gd name="T42" fmla="*/ 318536545 w 55"/>
                  <a:gd name="T43" fmla="*/ 249642258 h 64"/>
                  <a:gd name="T44" fmla="*/ 318536545 w 55"/>
                  <a:gd name="T45" fmla="*/ 249642258 h 64"/>
                  <a:gd name="T46" fmla="*/ 306738132 w 55"/>
                  <a:gd name="T47" fmla="*/ 344744563 h 64"/>
                  <a:gd name="T48" fmla="*/ 412916980 w 55"/>
                  <a:gd name="T49" fmla="*/ 475508078 h 64"/>
                  <a:gd name="T50" fmla="*/ 129772240 w 55"/>
                  <a:gd name="T51" fmla="*/ 618163259 h 64"/>
                  <a:gd name="T52" fmla="*/ 365726762 w 55"/>
                  <a:gd name="T53" fmla="*/ 475508078 h 64"/>
                  <a:gd name="T54" fmla="*/ 294939719 w 55"/>
                  <a:gd name="T55" fmla="*/ 392293992 h 64"/>
                  <a:gd name="T56" fmla="*/ 247749501 w 55"/>
                  <a:gd name="T57" fmla="*/ 511172735 h 64"/>
                  <a:gd name="T58" fmla="*/ 294939719 w 55"/>
                  <a:gd name="T59" fmla="*/ 285306915 h 64"/>
                  <a:gd name="T60" fmla="*/ 306738132 w 55"/>
                  <a:gd name="T61" fmla="*/ 249642258 h 64"/>
                  <a:gd name="T62" fmla="*/ 306738132 w 55"/>
                  <a:gd name="T63" fmla="*/ 249642258 h 64"/>
                  <a:gd name="T64" fmla="*/ 294939719 w 55"/>
                  <a:gd name="T65" fmla="*/ 237754039 h 64"/>
                  <a:gd name="T66" fmla="*/ 424711958 w 55"/>
                  <a:gd name="T67" fmla="*/ 213977601 h 64"/>
                  <a:gd name="T68" fmla="*/ 578081024 w 55"/>
                  <a:gd name="T69" fmla="*/ 190204610 h 64"/>
                  <a:gd name="T70" fmla="*/ 424711958 w 55"/>
                  <a:gd name="T71" fmla="*/ 47549429 h 64"/>
                  <a:gd name="T72" fmla="*/ 460107198 w 55"/>
                  <a:gd name="T73" fmla="*/ 499284516 h 64"/>
                  <a:gd name="T74" fmla="*/ 519095828 w 55"/>
                  <a:gd name="T75" fmla="*/ 511172735 h 64"/>
                  <a:gd name="T76" fmla="*/ 460107198 w 55"/>
                  <a:gd name="T77" fmla="*/ 499284516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accent1"/>
              </a:solidFill>
              <a:ln>
                <a:noFill/>
              </a:ln>
            </p:spPr>
            <p:txBody>
              <a:bodyPr/>
              <a:lstStyle/>
              <a:p>
                <a:endParaRPr lang="zh-CN" altLang="en-US"/>
              </a:p>
            </p:txBody>
          </p:sp>
        </p:grpSp>
      </p:grpSp>
      <p:grpSp>
        <p:nvGrpSpPr>
          <p:cNvPr id="58" name="组合 57"/>
          <p:cNvGrpSpPr/>
          <p:nvPr/>
        </p:nvGrpSpPr>
        <p:grpSpPr>
          <a:xfrm>
            <a:off x="5270994" y="4458119"/>
            <a:ext cx="2159641" cy="1352580"/>
            <a:chOff x="7483989" y="3339882"/>
            <a:chExt cx="2159641" cy="1352580"/>
          </a:xfrm>
        </p:grpSpPr>
        <p:sp>
          <p:nvSpPr>
            <p:cNvPr id="59" name="矩形 58"/>
            <p:cNvSpPr/>
            <p:nvPr/>
          </p:nvSpPr>
          <p:spPr>
            <a:xfrm>
              <a:off x="7483990" y="3732519"/>
              <a:ext cx="2159640" cy="95994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实现方法和细节，项目评估，实际结果测试，项目动机的文献搜索思考与优化，及自己部分的文案。</a:t>
              </a:r>
            </a:p>
          </p:txBody>
        </p:sp>
        <p:sp>
          <p:nvSpPr>
            <p:cNvPr id="60" name="矩形 59"/>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许嘉琦</a:t>
              </a:r>
            </a:p>
          </p:txBody>
        </p:sp>
      </p:grpSp>
      <p:grpSp>
        <p:nvGrpSpPr>
          <p:cNvPr id="61" name="组合 60"/>
          <p:cNvGrpSpPr/>
          <p:nvPr/>
        </p:nvGrpSpPr>
        <p:grpSpPr>
          <a:xfrm>
            <a:off x="7772191" y="4458119"/>
            <a:ext cx="2159641" cy="1130981"/>
            <a:chOff x="7483989" y="3339882"/>
            <a:chExt cx="2159641" cy="1130981"/>
          </a:xfrm>
        </p:grpSpPr>
        <p:sp>
          <p:nvSpPr>
            <p:cNvPr id="62" name="矩形 61"/>
            <p:cNvSpPr/>
            <p:nvPr/>
          </p:nvSpPr>
          <p:spPr>
            <a:xfrm>
              <a:off x="7483990" y="3732519"/>
              <a:ext cx="2159640" cy="73834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tx1">
                      <a:lumMod val="65000"/>
                      <a:lumOff val="35000"/>
                    </a:schemeClr>
                  </a:solidFill>
                  <a:latin typeface="+mn-ea"/>
                </a:rPr>
                <a:t>PPTX</a:t>
              </a:r>
              <a:r>
                <a:rPr lang="zh-CN" altLang="en-US" sz="1200" dirty="0">
                  <a:solidFill>
                    <a:schemeClr val="tx1">
                      <a:lumMod val="65000"/>
                      <a:lumOff val="35000"/>
                    </a:schemeClr>
                  </a:solidFill>
                  <a:latin typeface="+mn-ea"/>
                </a:rPr>
                <a:t>编排，项目背景资料搜索整合，配音，文案，项目动机的文献搜索思考与优化。</a:t>
              </a:r>
            </a:p>
          </p:txBody>
        </p:sp>
        <p:sp>
          <p:nvSpPr>
            <p:cNvPr id="63" name="矩形 62"/>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王浩宇</a:t>
              </a:r>
            </a:p>
          </p:txBody>
        </p:sp>
      </p:grpSp>
      <p:sp>
        <p:nvSpPr>
          <p:cNvPr id="67" name="文本框 66"/>
          <p:cNvSpPr txBox="1"/>
          <p:nvPr/>
        </p:nvSpPr>
        <p:spPr>
          <a:xfrm>
            <a:off x="3016563"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8" name="文本框 67"/>
          <p:cNvSpPr txBox="1"/>
          <p:nvPr/>
        </p:nvSpPr>
        <p:spPr>
          <a:xfrm>
            <a:off x="5518105"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02</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9" name="文本框 68"/>
          <p:cNvSpPr txBox="1"/>
          <p:nvPr/>
        </p:nvSpPr>
        <p:spPr>
          <a:xfrm>
            <a:off x="8008231"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03</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47" name="文本框 46"/>
          <p:cNvSpPr txBox="1"/>
          <p:nvPr/>
        </p:nvSpPr>
        <p:spPr>
          <a:xfrm>
            <a:off x="1740503" y="450599"/>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工作分配</a:t>
            </a:r>
          </a:p>
        </p:txBody>
      </p:sp>
    </p:spTree>
    <p:extLst>
      <p:ext uri="{BB962C8B-B14F-4D97-AF65-F5344CB8AC3E}">
        <p14:creationId xmlns:p14="http://schemas.microsoft.com/office/powerpoint/2010/main" val="21514406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7AFB3EF-A7B4-4BDA-91C6-016718A2228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
          <a:stretch/>
        </p:blipFill>
        <p:spPr>
          <a:xfrm flipV="1">
            <a:off x="0" y="2898"/>
            <a:ext cx="9896670" cy="6855102"/>
          </a:xfrm>
          <a:prstGeom prst="rect">
            <a:avLst/>
          </a:prstGeom>
        </p:spPr>
      </p:pic>
      <p:sp>
        <p:nvSpPr>
          <p:cNvPr id="2" name="文本框 1"/>
          <p:cNvSpPr txBox="1"/>
          <p:nvPr/>
        </p:nvSpPr>
        <p:spPr>
          <a:xfrm>
            <a:off x="2448467" y="298593"/>
            <a:ext cx="159851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目 录</a:t>
            </a:r>
          </a:p>
        </p:txBody>
      </p:sp>
      <p:sp>
        <p:nvSpPr>
          <p:cNvPr id="3" name="文本框 2"/>
          <p:cNvSpPr txBox="1"/>
          <p:nvPr/>
        </p:nvSpPr>
        <p:spPr>
          <a:xfrm>
            <a:off x="2448468" y="1131367"/>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CONTENTS</a:t>
            </a:r>
          </a:p>
        </p:txBody>
      </p:sp>
      <p:grpSp>
        <p:nvGrpSpPr>
          <p:cNvPr id="4" name="组合 3"/>
          <p:cNvGrpSpPr/>
          <p:nvPr/>
        </p:nvGrpSpPr>
        <p:grpSpPr>
          <a:xfrm>
            <a:off x="6352704" y="563252"/>
            <a:ext cx="5061857" cy="724150"/>
            <a:chOff x="6096000" y="2061026"/>
            <a:chExt cx="5061857" cy="724150"/>
          </a:xfrm>
        </p:grpSpPr>
        <p:sp>
          <p:nvSpPr>
            <p:cNvPr id="5" name="文本框 4"/>
            <p:cNvSpPr txBox="1"/>
            <p:nvPr/>
          </p:nvSpPr>
          <p:spPr>
            <a:xfrm>
              <a:off x="6096000" y="2061026"/>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项目背景</a:t>
              </a:r>
              <a:endParaRPr lang="en-US" altLang="zh-CN" sz="2400" dirty="0">
                <a:solidFill>
                  <a:schemeClr val="accent2"/>
                </a:solidFill>
              </a:endParaRPr>
            </a:p>
          </p:txBody>
        </p:sp>
        <p:sp>
          <p:nvSpPr>
            <p:cNvPr id="6" name="文本框 5"/>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Project background</a:t>
              </a:r>
            </a:p>
          </p:txBody>
        </p:sp>
      </p:grpSp>
      <p:grpSp>
        <p:nvGrpSpPr>
          <p:cNvPr id="7" name="组合 6"/>
          <p:cNvGrpSpPr/>
          <p:nvPr/>
        </p:nvGrpSpPr>
        <p:grpSpPr>
          <a:xfrm>
            <a:off x="6352704" y="1572351"/>
            <a:ext cx="5061857" cy="724150"/>
            <a:chOff x="6096000" y="2061026"/>
            <a:chExt cx="5061857" cy="724150"/>
          </a:xfrm>
        </p:grpSpPr>
        <p:sp>
          <p:nvSpPr>
            <p:cNvPr id="8" name="文本框 7"/>
            <p:cNvSpPr txBox="1"/>
            <p:nvPr/>
          </p:nvSpPr>
          <p:spPr>
            <a:xfrm>
              <a:off x="6096000" y="2061026"/>
              <a:ext cx="3033203"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相关工作和使用技术</a:t>
              </a:r>
              <a:endParaRPr lang="en-US" altLang="zh-CN" sz="2400" dirty="0">
                <a:solidFill>
                  <a:schemeClr val="accent2"/>
                </a:solidFill>
              </a:endParaRPr>
            </a:p>
          </p:txBody>
        </p:sp>
        <p:sp>
          <p:nvSpPr>
            <p:cNvPr id="9" name="文本框 8"/>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Related work and techniques used</a:t>
              </a:r>
            </a:p>
          </p:txBody>
        </p:sp>
      </p:grpSp>
      <p:grpSp>
        <p:nvGrpSpPr>
          <p:cNvPr id="10" name="组合 9"/>
          <p:cNvGrpSpPr/>
          <p:nvPr/>
        </p:nvGrpSpPr>
        <p:grpSpPr>
          <a:xfrm>
            <a:off x="6352704" y="2607576"/>
            <a:ext cx="5061857" cy="724150"/>
            <a:chOff x="6096000" y="2061026"/>
            <a:chExt cx="5061857" cy="724150"/>
          </a:xfrm>
        </p:grpSpPr>
        <p:sp>
          <p:nvSpPr>
            <p:cNvPr id="11" name="文本框 10"/>
            <p:cNvSpPr txBox="1"/>
            <p:nvPr/>
          </p:nvSpPr>
          <p:spPr>
            <a:xfrm>
              <a:off x="6096000" y="2061026"/>
              <a:ext cx="233910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实现方法和细节</a:t>
              </a:r>
            </a:p>
          </p:txBody>
        </p:sp>
        <p:sp>
          <p:nvSpPr>
            <p:cNvPr id="12" name="文本框 11"/>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Implementation methods and details</a:t>
              </a:r>
            </a:p>
          </p:txBody>
        </p:sp>
      </p:grpSp>
      <p:grpSp>
        <p:nvGrpSpPr>
          <p:cNvPr id="13" name="组合 12"/>
          <p:cNvGrpSpPr/>
          <p:nvPr/>
        </p:nvGrpSpPr>
        <p:grpSpPr>
          <a:xfrm>
            <a:off x="6352704" y="3568225"/>
            <a:ext cx="5061857" cy="724150"/>
            <a:chOff x="6096000" y="2061026"/>
            <a:chExt cx="5061857" cy="724150"/>
          </a:xfrm>
        </p:grpSpPr>
        <p:sp>
          <p:nvSpPr>
            <p:cNvPr id="14" name="文本框 13"/>
            <p:cNvSpPr txBox="1"/>
            <p:nvPr/>
          </p:nvSpPr>
          <p:spPr>
            <a:xfrm>
              <a:off x="6096000" y="2061026"/>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项目评估</a:t>
              </a:r>
            </a:p>
          </p:txBody>
        </p:sp>
        <p:sp>
          <p:nvSpPr>
            <p:cNvPr id="15" name="文本框 14"/>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Project evaluation</a:t>
              </a:r>
            </a:p>
          </p:txBody>
        </p:sp>
      </p:grpSp>
      <p:sp>
        <p:nvSpPr>
          <p:cNvPr id="16" name="文本框 15"/>
          <p:cNvSpPr txBox="1"/>
          <p:nvPr/>
        </p:nvSpPr>
        <p:spPr>
          <a:xfrm>
            <a:off x="5483379" y="598410"/>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01.</a:t>
            </a:r>
          </a:p>
        </p:txBody>
      </p:sp>
      <p:sp>
        <p:nvSpPr>
          <p:cNvPr id="17" name="文本框 16"/>
          <p:cNvSpPr txBox="1"/>
          <p:nvPr/>
        </p:nvSpPr>
        <p:spPr>
          <a:xfrm>
            <a:off x="5483379" y="1547027"/>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02.</a:t>
            </a:r>
          </a:p>
        </p:txBody>
      </p:sp>
      <p:sp>
        <p:nvSpPr>
          <p:cNvPr id="18" name="文本框 17"/>
          <p:cNvSpPr txBox="1"/>
          <p:nvPr/>
        </p:nvSpPr>
        <p:spPr>
          <a:xfrm>
            <a:off x="5483379" y="2574022"/>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03.</a:t>
            </a:r>
          </a:p>
        </p:txBody>
      </p:sp>
      <p:sp>
        <p:nvSpPr>
          <p:cNvPr id="19" name="文本框 18"/>
          <p:cNvSpPr txBox="1"/>
          <p:nvPr/>
        </p:nvSpPr>
        <p:spPr>
          <a:xfrm>
            <a:off x="5483379" y="3561827"/>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04.</a:t>
            </a:r>
          </a:p>
        </p:txBody>
      </p:sp>
      <p:sp>
        <p:nvSpPr>
          <p:cNvPr id="21" name="文本框 20">
            <a:extLst>
              <a:ext uri="{FF2B5EF4-FFF2-40B4-BE49-F238E27FC236}">
                <a16:creationId xmlns:a16="http://schemas.microsoft.com/office/drawing/2014/main" id="{E314A337-AF64-487A-B20B-75E3F80B2386}"/>
              </a:ext>
            </a:extLst>
          </p:cNvPr>
          <p:cNvSpPr txBox="1"/>
          <p:nvPr/>
        </p:nvSpPr>
        <p:spPr>
          <a:xfrm>
            <a:off x="5483379" y="4497995"/>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05.</a:t>
            </a:r>
          </a:p>
        </p:txBody>
      </p:sp>
      <p:sp>
        <p:nvSpPr>
          <p:cNvPr id="22" name="文本框 21">
            <a:extLst>
              <a:ext uri="{FF2B5EF4-FFF2-40B4-BE49-F238E27FC236}">
                <a16:creationId xmlns:a16="http://schemas.microsoft.com/office/drawing/2014/main" id="{364B5EF2-C8C0-4E69-9277-9A92E1ECE56E}"/>
              </a:ext>
            </a:extLst>
          </p:cNvPr>
          <p:cNvSpPr txBox="1"/>
          <p:nvPr/>
        </p:nvSpPr>
        <p:spPr>
          <a:xfrm>
            <a:off x="5483379" y="5373225"/>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06.</a:t>
            </a:r>
          </a:p>
        </p:txBody>
      </p:sp>
      <p:grpSp>
        <p:nvGrpSpPr>
          <p:cNvPr id="23" name="组合 22">
            <a:extLst>
              <a:ext uri="{FF2B5EF4-FFF2-40B4-BE49-F238E27FC236}">
                <a16:creationId xmlns:a16="http://schemas.microsoft.com/office/drawing/2014/main" id="{AFA62EF7-3240-4D4A-B25C-A5162329E7F7}"/>
              </a:ext>
            </a:extLst>
          </p:cNvPr>
          <p:cNvGrpSpPr/>
          <p:nvPr/>
        </p:nvGrpSpPr>
        <p:grpSpPr>
          <a:xfrm>
            <a:off x="6348348" y="4504401"/>
            <a:ext cx="5061857" cy="724150"/>
            <a:chOff x="6096000" y="2061026"/>
            <a:chExt cx="5061857" cy="724150"/>
          </a:xfrm>
        </p:grpSpPr>
        <p:sp>
          <p:nvSpPr>
            <p:cNvPr id="24" name="文本框 23">
              <a:extLst>
                <a:ext uri="{FF2B5EF4-FFF2-40B4-BE49-F238E27FC236}">
                  <a16:creationId xmlns:a16="http://schemas.microsoft.com/office/drawing/2014/main" id="{E590F941-6E07-459D-AD54-70BC87B081DE}"/>
                </a:ext>
              </a:extLst>
            </p:cNvPr>
            <p:cNvSpPr txBox="1"/>
            <p:nvPr/>
          </p:nvSpPr>
          <p:spPr>
            <a:xfrm>
              <a:off x="6096000" y="2061026"/>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实际结果</a:t>
              </a:r>
            </a:p>
          </p:txBody>
        </p:sp>
        <p:sp>
          <p:nvSpPr>
            <p:cNvPr id="25" name="文本框 24">
              <a:extLst>
                <a:ext uri="{FF2B5EF4-FFF2-40B4-BE49-F238E27FC236}">
                  <a16:creationId xmlns:a16="http://schemas.microsoft.com/office/drawing/2014/main" id="{4D5A611F-F8DA-4C0F-89E1-698DECA4D79C}"/>
                </a:ext>
              </a:extLst>
            </p:cNvPr>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Actual results</a:t>
              </a:r>
            </a:p>
          </p:txBody>
        </p:sp>
      </p:grpSp>
      <p:grpSp>
        <p:nvGrpSpPr>
          <p:cNvPr id="26" name="组合 25">
            <a:extLst>
              <a:ext uri="{FF2B5EF4-FFF2-40B4-BE49-F238E27FC236}">
                <a16:creationId xmlns:a16="http://schemas.microsoft.com/office/drawing/2014/main" id="{768E8421-C247-4C59-A07A-720240C5F31F}"/>
              </a:ext>
            </a:extLst>
          </p:cNvPr>
          <p:cNvGrpSpPr/>
          <p:nvPr/>
        </p:nvGrpSpPr>
        <p:grpSpPr>
          <a:xfrm>
            <a:off x="6348348" y="5353486"/>
            <a:ext cx="5061857" cy="724150"/>
            <a:chOff x="6096000" y="2061026"/>
            <a:chExt cx="5061857" cy="724150"/>
          </a:xfrm>
        </p:grpSpPr>
        <p:sp>
          <p:nvSpPr>
            <p:cNvPr id="27" name="文本框 26">
              <a:extLst>
                <a:ext uri="{FF2B5EF4-FFF2-40B4-BE49-F238E27FC236}">
                  <a16:creationId xmlns:a16="http://schemas.microsoft.com/office/drawing/2014/main" id="{DF93CEE8-961B-412B-98CA-8D81212A04AF}"/>
                </a:ext>
              </a:extLst>
            </p:cNvPr>
            <p:cNvSpPr txBox="1"/>
            <p:nvPr/>
          </p:nvSpPr>
          <p:spPr>
            <a:xfrm>
              <a:off x="6096000" y="2061026"/>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项目动机</a:t>
              </a:r>
            </a:p>
          </p:txBody>
        </p:sp>
        <p:sp>
          <p:nvSpPr>
            <p:cNvPr id="28" name="文本框 27">
              <a:extLst>
                <a:ext uri="{FF2B5EF4-FFF2-40B4-BE49-F238E27FC236}">
                  <a16:creationId xmlns:a16="http://schemas.microsoft.com/office/drawing/2014/main" id="{6FAD0637-1F4D-4AFD-B776-DD281D96A5E3}"/>
                </a:ext>
              </a:extLst>
            </p:cNvPr>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Project motivation</a:t>
              </a:r>
            </a:p>
          </p:txBody>
        </p:sp>
      </p:grpSp>
    </p:spTree>
    <p:extLst>
      <p:ext uri="{BB962C8B-B14F-4D97-AF65-F5344CB8AC3E}">
        <p14:creationId xmlns:p14="http://schemas.microsoft.com/office/powerpoint/2010/main" val="33691585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0197694E-C0DC-49D2-A82C-603703D69A7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15484" y="0"/>
            <a:ext cx="12207484" cy="6855102"/>
          </a:xfrm>
          <a:prstGeom prst="rect">
            <a:avLst/>
          </a:prstGeom>
        </p:spPr>
      </p:pic>
      <p:sp>
        <p:nvSpPr>
          <p:cNvPr id="28" name="TextBox 28">
            <a:extLst>
              <a:ext uri="{FF2B5EF4-FFF2-40B4-BE49-F238E27FC236}">
                <a16:creationId xmlns:a16="http://schemas.microsoft.com/office/drawing/2014/main" id="{0708144D-CBB9-4366-8250-4C53463E38E4}"/>
              </a:ext>
            </a:extLst>
          </p:cNvPr>
          <p:cNvSpPr txBox="1"/>
          <p:nvPr/>
        </p:nvSpPr>
        <p:spPr>
          <a:xfrm>
            <a:off x="1148743" y="2705604"/>
            <a:ext cx="1838965" cy="938719"/>
          </a:xfrm>
          <a:prstGeom prst="rect">
            <a:avLst/>
          </a:prstGeom>
          <a:noFill/>
        </p:spPr>
        <p:txBody>
          <a:bodyPr wrap="none" rtlCol="0">
            <a:spAutoFit/>
          </a:bodyPr>
          <a:lstStyle/>
          <a:p>
            <a:r>
              <a:rPr lang="en-US" altLang="zh-CN" sz="5500" dirty="0">
                <a:solidFill>
                  <a:srgbClr val="3C767A"/>
                </a:solidFill>
                <a:latin typeface="微软雅黑" panose="020B0503020204020204" pitchFamily="34" charset="-122"/>
                <a:ea typeface="微软雅黑" panose="020B0503020204020204" pitchFamily="34" charset="-122"/>
              </a:rPr>
              <a:t>2020</a:t>
            </a:r>
            <a:endParaRPr lang="zh-CN" altLang="en-US" sz="5500" dirty="0">
              <a:solidFill>
                <a:srgbClr val="3C767A"/>
              </a:solidFill>
              <a:latin typeface="微软雅黑" panose="020B0503020204020204" pitchFamily="34" charset="-122"/>
              <a:ea typeface="微软雅黑" panose="020B0503020204020204" pitchFamily="34" charset="-122"/>
            </a:endParaRPr>
          </a:p>
        </p:txBody>
      </p:sp>
      <p:sp>
        <p:nvSpPr>
          <p:cNvPr id="29" name="_3">
            <a:extLst>
              <a:ext uri="{FF2B5EF4-FFF2-40B4-BE49-F238E27FC236}">
                <a16:creationId xmlns:a16="http://schemas.microsoft.com/office/drawing/2014/main" id="{3772CA6B-8D3B-46B5-866D-230159C2CEC0}"/>
              </a:ext>
            </a:extLst>
          </p:cNvPr>
          <p:cNvSpPr/>
          <p:nvPr/>
        </p:nvSpPr>
        <p:spPr>
          <a:xfrm>
            <a:off x="1148743" y="3613858"/>
            <a:ext cx="5314275" cy="707886"/>
          </a:xfrm>
          <a:prstGeom prst="rect">
            <a:avLst/>
          </a:prstGeom>
          <a:effectLst/>
        </p:spPr>
        <p:txBody>
          <a:bodyPr wrap="none">
            <a:spAutoFit/>
          </a:bodyPr>
          <a:lstStyle/>
          <a:p>
            <a:r>
              <a:rPr lang="zh-CN" altLang="en-US" sz="4000" dirty="0">
                <a:solidFill>
                  <a:srgbClr val="3C767A"/>
                </a:solidFill>
                <a:latin typeface="微软雅黑" panose="020B0503020204020204" pitchFamily="34" charset="-122"/>
                <a:ea typeface="微软雅黑" panose="020B0503020204020204" pitchFamily="34" charset="-122"/>
              </a:rPr>
              <a:t>感谢老师和助教的支持</a:t>
            </a:r>
          </a:p>
        </p:txBody>
      </p:sp>
    </p:spTree>
    <p:extLst>
      <p:ext uri="{BB962C8B-B14F-4D97-AF65-F5344CB8AC3E}">
        <p14:creationId xmlns:p14="http://schemas.microsoft.com/office/powerpoint/2010/main" val="17051595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103461"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项目背景</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523220"/>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Project background</a:t>
            </a:r>
            <a:endParaRPr lang="en-US" altLang="zh-CN" sz="1400" dirty="0">
              <a:solidFill>
                <a:schemeClr val="accent2"/>
              </a:solidFill>
            </a:endParaRPr>
          </a:p>
          <a:p>
            <a:endParaRPr lang="en-US" altLang="zh-CN" sz="1400" dirty="0">
              <a:solidFill>
                <a:schemeClr val="bg1">
                  <a:lumMod val="65000"/>
                </a:schemeClr>
              </a:solidFill>
              <a:ea typeface="时尚中黑简体" panose="01010104010101010101" pitchFamily="2" charset="-122"/>
            </a:endParaRP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14063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06769" y="1564777"/>
            <a:ext cx="3238500"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889786" y="1572742"/>
            <a:ext cx="3238500" cy="4515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占位符 11"/>
          <p:cNvPicPr>
            <a:picLocks noGrp="1" noChangeAspect="1"/>
          </p:cNvPicPr>
          <p:nvPr>
            <p:ph type="pic" sz="quarter" idx="10"/>
          </p:nvPr>
        </p:nvPicPr>
        <p:blipFill>
          <a:blip r:embed="rId3">
            <a:extLst>
              <a:ext uri="{28A0092B-C50C-407E-A947-70E740481C1C}">
                <a14:useLocalDpi xmlns:a14="http://schemas.microsoft.com/office/drawing/2010/main"/>
              </a:ext>
            </a:extLst>
          </a:blip>
          <a:stretch>
            <a:fillRect/>
          </a:stretch>
        </p:blipFill>
        <p:spPr>
          <a:xfrm>
            <a:off x="987786" y="1518470"/>
            <a:ext cx="3457300" cy="2221681"/>
          </a:xfrm>
        </p:spPr>
      </p:pic>
      <p:pic>
        <p:nvPicPr>
          <p:cNvPr id="13" name="图片占位符 12"/>
          <p:cNvPicPr>
            <a:picLocks noGrp="1" noChangeAspect="1"/>
          </p:cNvPicPr>
          <p:nvPr>
            <p:ph type="pic" sz="quarter" idx="11"/>
          </p:nvPr>
        </p:nvPicPr>
        <p:blipFill>
          <a:blip r:embed="rId4">
            <a:extLst>
              <a:ext uri="{28A0092B-C50C-407E-A947-70E740481C1C}">
                <a14:useLocalDpi xmlns:a14="http://schemas.microsoft.com/office/drawing/2010/main"/>
              </a:ext>
            </a:extLst>
          </a:blip>
          <a:stretch>
            <a:fillRect/>
          </a:stretch>
        </p:blipFill>
        <p:spPr>
          <a:xfrm>
            <a:off x="986136" y="3822700"/>
            <a:ext cx="3460597" cy="2211614"/>
          </a:xfrm>
        </p:spPr>
      </p:pic>
      <p:grpSp>
        <p:nvGrpSpPr>
          <p:cNvPr id="33" name="组合 32"/>
          <p:cNvGrpSpPr/>
          <p:nvPr/>
        </p:nvGrpSpPr>
        <p:grpSpPr>
          <a:xfrm>
            <a:off x="4795241" y="3452543"/>
            <a:ext cx="2728517" cy="1169038"/>
            <a:chOff x="7483989" y="3339882"/>
            <a:chExt cx="2728517" cy="1169038"/>
          </a:xfrm>
        </p:grpSpPr>
        <p:sp>
          <p:nvSpPr>
            <p:cNvPr id="34" name="矩形 33"/>
            <p:cNvSpPr/>
            <p:nvPr/>
          </p:nvSpPr>
          <p:spPr>
            <a:xfrm>
              <a:off x="7483989" y="3732519"/>
              <a:ext cx="2728517" cy="73834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latin typeface="+mn-ea"/>
                </a:rPr>
                <a:t>       </a:t>
              </a:r>
              <a:r>
                <a:rPr lang="zh-CN" altLang="zh-CN" sz="1200" dirty="0">
                  <a:solidFill>
                    <a:schemeClr val="bg1"/>
                  </a:solidFill>
                  <a:latin typeface="+mn-ea"/>
                </a:rPr>
                <a:t>旨在帮助用户完成实际具体的任务，例如帮助用户找寻商品，预订酒店餐厅等。</a:t>
              </a:r>
              <a:endParaRPr lang="zh-CN" altLang="en-US" sz="1200" dirty="0">
                <a:solidFill>
                  <a:schemeClr val="bg1"/>
                </a:solidFill>
                <a:latin typeface="+mn-ea"/>
              </a:endParaRPr>
            </a:p>
          </p:txBody>
        </p:sp>
        <p:sp>
          <p:nvSpPr>
            <p:cNvPr id="35" name="矩形 34"/>
            <p:cNvSpPr/>
            <p:nvPr/>
          </p:nvSpPr>
          <p:spPr>
            <a:xfrm>
              <a:off x="7483989" y="3339882"/>
              <a:ext cx="2671572" cy="116903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mn-ea"/>
                </a:rPr>
                <a:t>任务导向型对话系统</a:t>
              </a:r>
              <a:endParaRPr lang="en-US" altLang="zh-CN" sz="2000" b="1" dirty="0">
                <a:solidFill>
                  <a:schemeClr val="bg1"/>
                </a:solidFill>
                <a:latin typeface="+mn-ea"/>
              </a:endParaRPr>
            </a:p>
            <a:p>
              <a:pPr algn="just">
                <a:lnSpc>
                  <a:spcPct val="120000"/>
                </a:lnSpc>
              </a:pPr>
              <a:endParaRPr lang="en-US" altLang="zh-CN" sz="2000" b="1" dirty="0">
                <a:solidFill>
                  <a:schemeClr val="bg1"/>
                </a:solidFill>
                <a:latin typeface="+mn-ea"/>
              </a:endParaRPr>
            </a:p>
            <a:p>
              <a:pPr algn="just">
                <a:lnSpc>
                  <a:spcPct val="120000"/>
                </a:lnSpc>
              </a:pPr>
              <a:endParaRPr lang="zh-CN" altLang="en-US" sz="2000" b="1" dirty="0">
                <a:solidFill>
                  <a:schemeClr val="bg1"/>
                </a:solidFill>
                <a:latin typeface="+mn-ea"/>
              </a:endParaRPr>
            </a:p>
          </p:txBody>
        </p:sp>
      </p:grpSp>
      <p:grpSp>
        <p:nvGrpSpPr>
          <p:cNvPr id="36" name="组合 35"/>
          <p:cNvGrpSpPr/>
          <p:nvPr/>
        </p:nvGrpSpPr>
        <p:grpSpPr>
          <a:xfrm>
            <a:off x="8144778" y="3452543"/>
            <a:ext cx="2983508" cy="1130981"/>
            <a:chOff x="7483989" y="3339882"/>
            <a:chExt cx="2983508" cy="1130981"/>
          </a:xfrm>
        </p:grpSpPr>
        <p:sp>
          <p:nvSpPr>
            <p:cNvPr id="44" name="矩形 43"/>
            <p:cNvSpPr/>
            <p:nvPr/>
          </p:nvSpPr>
          <p:spPr>
            <a:xfrm>
              <a:off x="7483989" y="3732519"/>
              <a:ext cx="2728517" cy="73834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rPr>
                <a:t>       </a:t>
              </a:r>
              <a:r>
                <a:rPr lang="zh-CN" altLang="zh-CN" sz="1200" dirty="0">
                  <a:solidFill>
                    <a:schemeClr val="bg1"/>
                  </a:solidFill>
                  <a:latin typeface="+mn-ea"/>
                </a:rPr>
                <a:t>与人类交互，提供合理的回复和娱乐消遣功能，通常情况下主要集中在开放的领域与人交谈。</a:t>
              </a:r>
              <a:endParaRPr lang="zh-CN" altLang="en-US" sz="1200" dirty="0">
                <a:solidFill>
                  <a:schemeClr val="bg1"/>
                </a:solidFill>
                <a:latin typeface="+mn-ea"/>
              </a:endParaRPr>
            </a:p>
          </p:txBody>
        </p:sp>
        <p:sp>
          <p:nvSpPr>
            <p:cNvPr id="45" name="矩形 44"/>
            <p:cNvSpPr/>
            <p:nvPr/>
          </p:nvSpPr>
          <p:spPr>
            <a:xfrm>
              <a:off x="7483989" y="3339882"/>
              <a:ext cx="2983508"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mn-ea"/>
                </a:rPr>
                <a:t>非任务导向型对话系统</a:t>
              </a: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1606530"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项目背景</a:t>
              </a: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Project background</a:t>
              </a:r>
            </a:p>
          </p:txBody>
        </p:sp>
      </p:grpSp>
    </p:spTree>
    <p:extLst>
      <p:ext uri="{BB962C8B-B14F-4D97-AF65-F5344CB8AC3E}">
        <p14:creationId xmlns:p14="http://schemas.microsoft.com/office/powerpoint/2010/main" val="18604760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0a8f099-e09d-4f3f-b5c4-15a4593f429b">
            <a:extLst>
              <a:ext uri="{FF2B5EF4-FFF2-40B4-BE49-F238E27FC236}">
                <a16:creationId xmlns:a16="http://schemas.microsoft.com/office/drawing/2014/main" id="{FF70B902-FE05-4525-B0AA-27687B05DD4C}"/>
              </a:ext>
            </a:extLst>
          </p:cNvPr>
          <p:cNvGrpSpPr>
            <a:grpSpLocks noChangeAspect="1"/>
          </p:cNvGrpSpPr>
          <p:nvPr/>
        </p:nvGrpSpPr>
        <p:grpSpPr>
          <a:xfrm>
            <a:off x="4660899" y="2314799"/>
            <a:ext cx="2870202" cy="2949128"/>
            <a:chOff x="4833170" y="2051499"/>
            <a:chExt cx="2637450" cy="2709979"/>
          </a:xfrm>
        </p:grpSpPr>
        <p:grpSp>
          <p:nvGrpSpPr>
            <p:cNvPr id="4" name="Group 25">
              <a:extLst>
                <a:ext uri="{FF2B5EF4-FFF2-40B4-BE49-F238E27FC236}">
                  <a16:creationId xmlns:a16="http://schemas.microsoft.com/office/drawing/2014/main" id="{6013CE67-DAEA-482B-8F89-1414A2199DAE}"/>
                </a:ext>
              </a:extLst>
            </p:cNvPr>
            <p:cNvGrpSpPr/>
            <p:nvPr/>
          </p:nvGrpSpPr>
          <p:grpSpPr>
            <a:xfrm rot="2700000">
              <a:off x="4822854" y="2089284"/>
              <a:ext cx="2616623" cy="2595992"/>
              <a:chOff x="4567237" y="1765300"/>
              <a:chExt cx="3422651" cy="3395663"/>
            </a:xfrm>
          </p:grpSpPr>
          <p:sp>
            <p:nvSpPr>
              <p:cNvPr id="21" name="Freeform: Shape 10">
                <a:extLst>
                  <a:ext uri="{FF2B5EF4-FFF2-40B4-BE49-F238E27FC236}">
                    <a16:creationId xmlns:a16="http://schemas.microsoft.com/office/drawing/2014/main" id="{76CD7CEB-CB6F-4EEA-A667-D200C470086D}"/>
                  </a:ext>
                </a:extLst>
              </p:cNvPr>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23">
                <a:extLst>
                  <a:ext uri="{FF2B5EF4-FFF2-40B4-BE49-F238E27FC236}">
                    <a16:creationId xmlns:a16="http://schemas.microsoft.com/office/drawing/2014/main" id="{89C25E98-50E7-4AC8-A598-0C4882B1C1DF}"/>
                  </a:ext>
                </a:extLst>
              </p:cNvPr>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Freeform: Shape 20">
                <a:extLst>
                  <a:ext uri="{FF2B5EF4-FFF2-40B4-BE49-F238E27FC236}">
                    <a16:creationId xmlns:a16="http://schemas.microsoft.com/office/drawing/2014/main" id="{CB3DA480-9550-4510-90D4-08A1D71090E2}"/>
                  </a:ext>
                </a:extLst>
              </p:cNvPr>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Freeform: Shape 13">
                <a:extLst>
                  <a:ext uri="{FF2B5EF4-FFF2-40B4-BE49-F238E27FC236}">
                    <a16:creationId xmlns:a16="http://schemas.microsoft.com/office/drawing/2014/main" id="{354F6A13-1B69-469E-A0AF-44462F3E13F4}"/>
                  </a:ext>
                </a:extLst>
              </p:cNvPr>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1" name="Freeform: Shape 21">
              <a:extLst>
                <a:ext uri="{FF2B5EF4-FFF2-40B4-BE49-F238E27FC236}">
                  <a16:creationId xmlns:a16="http://schemas.microsoft.com/office/drawing/2014/main" id="{D95F1711-7F4D-4E5B-8287-90FF99115A2E}"/>
                </a:ext>
              </a:extLst>
            </p:cNvPr>
            <p:cNvSpPr>
              <a:spLocks/>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p:spPr>
          <p:txBody>
            <a:bodyPr anchor="ctr"/>
            <a:lstStyle/>
            <a:p>
              <a:pPr algn="ctr"/>
              <a:endParaRPr/>
            </a:p>
          </p:txBody>
        </p:sp>
        <p:sp>
          <p:nvSpPr>
            <p:cNvPr id="12" name="Freeform: Shape 26">
              <a:extLst>
                <a:ext uri="{FF2B5EF4-FFF2-40B4-BE49-F238E27FC236}">
                  <a16:creationId xmlns:a16="http://schemas.microsoft.com/office/drawing/2014/main" id="{03A11AD6-33D6-436B-8382-67284DDBBAB4}"/>
                </a:ext>
              </a:extLst>
            </p:cNvPr>
            <p:cNvSpPr>
              <a:spLocks/>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p:spPr>
          <p:txBody>
            <a:bodyPr anchor="ctr"/>
            <a:lstStyle/>
            <a:p>
              <a:pPr algn="ctr"/>
              <a:endParaRPr/>
            </a:p>
          </p:txBody>
        </p:sp>
        <p:sp>
          <p:nvSpPr>
            <p:cNvPr id="13" name="Freeform: Shape 29">
              <a:extLst>
                <a:ext uri="{FF2B5EF4-FFF2-40B4-BE49-F238E27FC236}">
                  <a16:creationId xmlns:a16="http://schemas.microsoft.com/office/drawing/2014/main" id="{8FE9603A-26F6-4022-849B-CE0020923C25}"/>
                </a:ext>
              </a:extLst>
            </p:cNvPr>
            <p:cNvSpPr>
              <a:spLocks/>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p:spPr>
          <p:txBody>
            <a:bodyPr anchor="ctr"/>
            <a:lstStyle/>
            <a:p>
              <a:pPr algn="ctr"/>
              <a:endParaRPr/>
            </a:p>
          </p:txBody>
        </p:sp>
        <p:sp>
          <p:nvSpPr>
            <p:cNvPr id="14" name="Freeform: Shape 32">
              <a:extLst>
                <a:ext uri="{FF2B5EF4-FFF2-40B4-BE49-F238E27FC236}">
                  <a16:creationId xmlns:a16="http://schemas.microsoft.com/office/drawing/2014/main" id="{4D429E68-58CB-4029-8D43-96697376F7E7}"/>
                </a:ext>
              </a:extLst>
            </p:cNvPr>
            <p:cNvSpPr>
              <a:spLocks/>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p:spPr>
          <p:txBody>
            <a:bodyPr anchor="ctr"/>
            <a:lstStyle/>
            <a:p>
              <a:pPr algn="ctr"/>
              <a:endParaRPr/>
            </a:p>
          </p:txBody>
        </p:sp>
      </p:grpSp>
      <p:grpSp>
        <p:nvGrpSpPr>
          <p:cNvPr id="38" name="组合 37">
            <a:extLst>
              <a:ext uri="{FF2B5EF4-FFF2-40B4-BE49-F238E27FC236}">
                <a16:creationId xmlns:a16="http://schemas.microsoft.com/office/drawing/2014/main" id="{CB6571A6-8559-419A-BF2D-1677209E053C}"/>
              </a:ext>
            </a:extLst>
          </p:cNvPr>
          <p:cNvGrpSpPr/>
          <p:nvPr/>
        </p:nvGrpSpPr>
        <p:grpSpPr>
          <a:xfrm>
            <a:off x="7480180" y="1851774"/>
            <a:ext cx="3327636" cy="1456772"/>
            <a:chOff x="6462713" y="2410788"/>
            <a:chExt cx="3327636" cy="1456772"/>
          </a:xfrm>
        </p:grpSpPr>
        <p:sp>
          <p:nvSpPr>
            <p:cNvPr id="39" name="矩形 38">
              <a:extLst>
                <a:ext uri="{FF2B5EF4-FFF2-40B4-BE49-F238E27FC236}">
                  <a16:creationId xmlns:a16="http://schemas.microsoft.com/office/drawing/2014/main" id="{FBFBB188-5F63-47B9-A93E-2CAECD8076EB}"/>
                </a:ext>
              </a:extLst>
            </p:cNvPr>
            <p:cNvSpPr/>
            <p:nvPr/>
          </p:nvSpPr>
          <p:spPr>
            <a:xfrm>
              <a:off x="6462713" y="2763412"/>
              <a:ext cx="3327636" cy="1104148"/>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1400" dirty="0">
                  <a:solidFill>
                    <a:schemeClr val="tx1">
                      <a:lumMod val="65000"/>
                      <a:lumOff val="35000"/>
                    </a:schemeClr>
                  </a:solidFill>
                </a:rPr>
                <a:t>某种意义上产生的回复仍然缺乏多样性，有时并没有太多的意义，因此对话系统必须能够更加有效地深度理解语言和真实世界。</a:t>
              </a:r>
              <a:endParaRPr lang="zh-CN" altLang="en-US" sz="1400" dirty="0">
                <a:solidFill>
                  <a:schemeClr val="tx1">
                    <a:lumMod val="65000"/>
                    <a:lumOff val="35000"/>
                  </a:schemeClr>
                </a:solidFill>
              </a:endParaRPr>
            </a:p>
          </p:txBody>
        </p:sp>
        <p:sp>
          <p:nvSpPr>
            <p:cNvPr id="40" name="矩形 39">
              <a:extLst>
                <a:ext uri="{FF2B5EF4-FFF2-40B4-BE49-F238E27FC236}">
                  <a16:creationId xmlns:a16="http://schemas.microsoft.com/office/drawing/2014/main" id="{820AA723-05BB-43C0-B1CA-57EEC8C8ACB9}"/>
                </a:ext>
              </a:extLst>
            </p:cNvPr>
            <p:cNvSpPr/>
            <p:nvPr/>
          </p:nvSpPr>
          <p:spPr>
            <a:xfrm>
              <a:off x="6462713" y="241078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深度理解</a:t>
              </a:r>
            </a:p>
          </p:txBody>
        </p:sp>
      </p:grpSp>
      <p:grpSp>
        <p:nvGrpSpPr>
          <p:cNvPr id="41" name="组合 40">
            <a:extLst>
              <a:ext uri="{FF2B5EF4-FFF2-40B4-BE49-F238E27FC236}">
                <a16:creationId xmlns:a16="http://schemas.microsoft.com/office/drawing/2014/main" id="{4196A930-4BE9-4E0D-85FF-7206BAAD2182}"/>
              </a:ext>
            </a:extLst>
          </p:cNvPr>
          <p:cNvGrpSpPr/>
          <p:nvPr/>
        </p:nvGrpSpPr>
        <p:grpSpPr>
          <a:xfrm>
            <a:off x="7480180" y="4482158"/>
            <a:ext cx="3327636" cy="1456772"/>
            <a:chOff x="6462713" y="2410788"/>
            <a:chExt cx="3327636" cy="1456772"/>
          </a:xfrm>
        </p:grpSpPr>
        <p:sp>
          <p:nvSpPr>
            <p:cNvPr id="42" name="矩形 41">
              <a:extLst>
                <a:ext uri="{FF2B5EF4-FFF2-40B4-BE49-F238E27FC236}">
                  <a16:creationId xmlns:a16="http://schemas.microsoft.com/office/drawing/2014/main" id="{1C5EE00B-2742-4BCC-B296-7C0479ED2D29}"/>
                </a:ext>
              </a:extLst>
            </p:cNvPr>
            <p:cNvSpPr/>
            <p:nvPr/>
          </p:nvSpPr>
          <p:spPr>
            <a:xfrm>
              <a:off x="6462713" y="2763412"/>
              <a:ext cx="3327636" cy="1104148"/>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1400" dirty="0">
                  <a:solidFill>
                    <a:schemeClr val="tx1">
                      <a:lumMod val="65000"/>
                      <a:lumOff val="35000"/>
                    </a:schemeClr>
                  </a:solidFill>
                </a:rPr>
                <a:t>通过互动、理解和推理的学习能力，对话助手可以无意中隐蔽地存储一些较为敏感的信息。因此，在构建更好的对话机制时，保护用户的隐私是非常重要的。</a:t>
              </a:r>
              <a:endParaRPr lang="zh-CN" altLang="en-US" sz="1400" dirty="0">
                <a:solidFill>
                  <a:schemeClr val="tx1">
                    <a:lumMod val="65000"/>
                    <a:lumOff val="35000"/>
                  </a:schemeClr>
                </a:solidFill>
              </a:endParaRPr>
            </a:p>
          </p:txBody>
        </p:sp>
        <p:sp>
          <p:nvSpPr>
            <p:cNvPr id="43" name="矩形 42">
              <a:extLst>
                <a:ext uri="{FF2B5EF4-FFF2-40B4-BE49-F238E27FC236}">
                  <a16:creationId xmlns:a16="http://schemas.microsoft.com/office/drawing/2014/main" id="{6B7451CF-01C1-4267-9691-10CF0FE07D20}"/>
                </a:ext>
              </a:extLst>
            </p:cNvPr>
            <p:cNvSpPr/>
            <p:nvPr/>
          </p:nvSpPr>
          <p:spPr>
            <a:xfrm>
              <a:off x="6462713" y="24107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隐私保护</a:t>
              </a:r>
            </a:p>
          </p:txBody>
        </p:sp>
      </p:grpSp>
      <p:grpSp>
        <p:nvGrpSpPr>
          <p:cNvPr id="44" name="组合 43">
            <a:extLst>
              <a:ext uri="{FF2B5EF4-FFF2-40B4-BE49-F238E27FC236}">
                <a16:creationId xmlns:a16="http://schemas.microsoft.com/office/drawing/2014/main" id="{122DAB5B-81FD-4555-A799-8989D5B29358}"/>
              </a:ext>
            </a:extLst>
          </p:cNvPr>
          <p:cNvGrpSpPr/>
          <p:nvPr/>
        </p:nvGrpSpPr>
        <p:grpSpPr>
          <a:xfrm>
            <a:off x="1325465" y="1851774"/>
            <a:ext cx="3327636" cy="1456772"/>
            <a:chOff x="6462713" y="2410788"/>
            <a:chExt cx="3327636" cy="1456772"/>
          </a:xfrm>
        </p:grpSpPr>
        <p:sp>
          <p:nvSpPr>
            <p:cNvPr id="45" name="矩形 44">
              <a:extLst>
                <a:ext uri="{FF2B5EF4-FFF2-40B4-BE49-F238E27FC236}">
                  <a16:creationId xmlns:a16="http://schemas.microsoft.com/office/drawing/2014/main" id="{3A54F77B-0602-4F41-9E43-F06A8F282755}"/>
                </a:ext>
              </a:extLst>
            </p:cNvPr>
            <p:cNvSpPr/>
            <p:nvPr/>
          </p:nvSpPr>
          <p:spPr>
            <a:xfrm>
              <a:off x="6462713" y="2763412"/>
              <a:ext cx="3327636" cy="1104148"/>
            </a:xfrm>
            <a:prstGeom prst="rect">
              <a:avLst/>
            </a:prstGeom>
          </p:spPr>
          <p:txBody>
            <a:bodyPr wrap="square">
              <a:spAutoFit/>
              <a:scene3d>
                <a:camera prst="orthographicFront"/>
                <a:lightRig rig="threePt" dir="t"/>
              </a:scene3d>
              <a:sp3d contourW="12700"/>
            </a:bodyPr>
            <a:lstStyle/>
            <a:p>
              <a:pPr>
                <a:lnSpc>
                  <a:spcPct val="120000"/>
                </a:lnSpc>
              </a:pPr>
              <a:r>
                <a:rPr lang="zh-CN" altLang="zh-CN" sz="1400" dirty="0">
                  <a:solidFill>
                    <a:schemeClr val="tx1">
                      <a:lumMod val="65000"/>
                      <a:lumOff val="35000"/>
                    </a:schemeClr>
                  </a:solidFill>
                </a:rPr>
                <a:t>特定领域对话数据的收集和对话系统的构建是比较困难</a:t>
              </a:r>
              <a:r>
                <a:rPr lang="zh-CN" altLang="en-US" sz="1400" dirty="0">
                  <a:solidFill>
                    <a:schemeClr val="tx1">
                      <a:lumMod val="65000"/>
                      <a:lumOff val="35000"/>
                    </a:schemeClr>
                  </a:solidFill>
                </a:rPr>
                <a:t>，</a:t>
              </a:r>
              <a:r>
                <a:rPr lang="zh-CN" altLang="zh-CN" sz="1400" dirty="0">
                  <a:solidFill>
                    <a:schemeClr val="tx1">
                      <a:lumMod val="65000"/>
                      <a:lumOff val="35000"/>
                    </a:schemeClr>
                  </a:solidFill>
                </a:rPr>
                <a:t>有限的离线训练数据和真实的在线测试数据之间存在数据分布的差异性</a:t>
              </a:r>
              <a:endParaRPr lang="zh-CN" altLang="en-US" sz="1400" dirty="0">
                <a:solidFill>
                  <a:schemeClr val="tx1">
                    <a:lumMod val="65000"/>
                    <a:lumOff val="35000"/>
                  </a:schemeClr>
                </a:solidFill>
              </a:endParaRPr>
            </a:p>
          </p:txBody>
        </p:sp>
        <p:sp>
          <p:nvSpPr>
            <p:cNvPr id="46" name="矩形 45">
              <a:extLst>
                <a:ext uri="{FF2B5EF4-FFF2-40B4-BE49-F238E27FC236}">
                  <a16:creationId xmlns:a16="http://schemas.microsoft.com/office/drawing/2014/main" id="{74DC8407-64B8-4959-B257-F59249D574A2}"/>
                </a:ext>
              </a:extLst>
            </p:cNvPr>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快速适应</a:t>
              </a:r>
            </a:p>
          </p:txBody>
        </p:sp>
      </p:grpSp>
      <p:grpSp>
        <p:nvGrpSpPr>
          <p:cNvPr id="47" name="组合 46">
            <a:extLst>
              <a:ext uri="{FF2B5EF4-FFF2-40B4-BE49-F238E27FC236}">
                <a16:creationId xmlns:a16="http://schemas.microsoft.com/office/drawing/2014/main" id="{F9722F5C-4AD9-4157-91BD-DE8B366A6358}"/>
              </a:ext>
            </a:extLst>
          </p:cNvPr>
          <p:cNvGrpSpPr/>
          <p:nvPr/>
        </p:nvGrpSpPr>
        <p:grpSpPr>
          <a:xfrm>
            <a:off x="1325465" y="4482158"/>
            <a:ext cx="3327636" cy="1456772"/>
            <a:chOff x="6462713" y="2410788"/>
            <a:chExt cx="3327636" cy="1456772"/>
          </a:xfrm>
        </p:grpSpPr>
        <p:sp>
          <p:nvSpPr>
            <p:cNvPr id="48" name="矩形 47">
              <a:extLst>
                <a:ext uri="{FF2B5EF4-FFF2-40B4-BE49-F238E27FC236}">
                  <a16:creationId xmlns:a16="http://schemas.microsoft.com/office/drawing/2014/main" id="{24D1D6F0-CAD7-44CB-9A26-721832CFC3BC}"/>
                </a:ext>
              </a:extLst>
            </p:cNvPr>
            <p:cNvSpPr/>
            <p:nvPr/>
          </p:nvSpPr>
          <p:spPr>
            <a:xfrm>
              <a:off x="6462713" y="2763412"/>
              <a:ext cx="3327636" cy="1104148"/>
            </a:xfrm>
            <a:prstGeom prst="rect">
              <a:avLst/>
            </a:prstGeom>
          </p:spPr>
          <p:txBody>
            <a:bodyPr wrap="square">
              <a:spAutoFit/>
              <a:scene3d>
                <a:camera prst="orthographicFront"/>
                <a:lightRig rig="threePt" dir="t"/>
              </a:scene3d>
              <a:sp3d contourW="12700"/>
            </a:bodyPr>
            <a:lstStyle/>
            <a:p>
              <a:pPr>
                <a:lnSpc>
                  <a:spcPct val="120000"/>
                </a:lnSpc>
              </a:pPr>
              <a:r>
                <a:rPr lang="zh-CN" altLang="zh-CN" sz="1400" dirty="0">
                  <a:solidFill>
                    <a:schemeClr val="tx1">
                      <a:lumMod val="65000"/>
                      <a:lumOff val="35000"/>
                    </a:schemeClr>
                  </a:solidFill>
                </a:rPr>
                <a:t>评价生成回复的质量是对话系统的一个重要方面。由于高回复的多样性，自动评估非任务导向的对话系统所产生的响应的质量仍然是一个悬而未决的问题。</a:t>
              </a:r>
              <a:endParaRPr lang="zh-CN" altLang="en-US" sz="1400" dirty="0">
                <a:solidFill>
                  <a:schemeClr val="tx1">
                    <a:lumMod val="65000"/>
                    <a:lumOff val="35000"/>
                  </a:schemeClr>
                </a:solidFill>
              </a:endParaRPr>
            </a:p>
          </p:txBody>
        </p:sp>
        <p:sp>
          <p:nvSpPr>
            <p:cNvPr id="49" name="矩形 48">
              <a:extLst>
                <a:ext uri="{FF2B5EF4-FFF2-40B4-BE49-F238E27FC236}">
                  <a16:creationId xmlns:a16="http://schemas.microsoft.com/office/drawing/2014/main" id="{C9837D5C-F350-45AF-9F4D-A85C4F70315E}"/>
                </a:ext>
              </a:extLst>
            </p:cNvPr>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评价困难</a:t>
              </a:r>
            </a:p>
          </p:txBody>
        </p:sp>
      </p:grpSp>
      <p:grpSp>
        <p:nvGrpSpPr>
          <p:cNvPr id="25"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1606530"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项目背景</a:t>
              </a: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Project background</a:t>
              </a:r>
            </a:p>
          </p:txBody>
        </p:sp>
      </p:grpSp>
    </p:spTree>
    <p:extLst>
      <p:ext uri="{BB962C8B-B14F-4D97-AF65-F5344CB8AC3E}">
        <p14:creationId xmlns:p14="http://schemas.microsoft.com/office/powerpoint/2010/main" val="232309331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4339650"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相关工作和使用技术</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523220"/>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Related work and techniques used</a:t>
            </a:r>
          </a:p>
          <a:p>
            <a:endParaRPr lang="en-US" altLang="zh-CN" sz="1400" dirty="0">
              <a:solidFill>
                <a:schemeClr val="bg1">
                  <a:lumMod val="65000"/>
                </a:schemeClr>
              </a:solidFill>
              <a:ea typeface="时尚中黑简体" panose="01010104010101010101" pitchFamily="2" charset="-122"/>
            </a:endParaRP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02</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3371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648047" y="2071403"/>
            <a:ext cx="4498461" cy="709507"/>
            <a:chOff x="1367579" y="1996834"/>
            <a:chExt cx="4498461" cy="709507"/>
          </a:xfrm>
        </p:grpSpPr>
        <p:grpSp>
          <p:nvGrpSpPr>
            <p:cNvPr id="32" name="组合 31"/>
            <p:cNvGrpSpPr/>
            <p:nvPr/>
          </p:nvGrpSpPr>
          <p:grpSpPr>
            <a:xfrm>
              <a:off x="2123228" y="1996834"/>
              <a:ext cx="3742812" cy="594429"/>
              <a:chOff x="7483988" y="3433235"/>
              <a:chExt cx="3742812" cy="594429"/>
            </a:xfrm>
          </p:grpSpPr>
          <p:sp>
            <p:nvSpPr>
              <p:cNvPr id="36" name="矩形 35"/>
              <p:cNvSpPr/>
              <p:nvPr/>
            </p:nvSpPr>
            <p:spPr>
              <a:xfrm>
                <a:off x="7483989" y="3732519"/>
                <a:ext cx="3742811"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zh-CN" sz="1200" dirty="0">
                    <a:solidFill>
                      <a:schemeClr val="tx1">
                        <a:lumMod val="65000"/>
                        <a:lumOff val="35000"/>
                      </a:schemeClr>
                    </a:solidFill>
                    <a:latin typeface="+mn-ea"/>
                  </a:rPr>
                  <a:t>创新</a:t>
                </a:r>
                <a:r>
                  <a:rPr lang="zh-CN" altLang="en-US"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提出了两个新的Attention机制</a:t>
                </a:r>
                <a:endParaRPr lang="zh-CN" altLang="en-US" sz="1200" dirty="0">
                  <a:solidFill>
                    <a:schemeClr val="tx1">
                      <a:lumMod val="65000"/>
                      <a:lumOff val="35000"/>
                    </a:schemeClr>
                  </a:solidFill>
                  <a:latin typeface="+mn-ea"/>
                </a:endParaRPr>
              </a:p>
            </p:txBody>
          </p:sp>
          <p:sp>
            <p:nvSpPr>
              <p:cNvPr id="37" name="矩形 36"/>
              <p:cNvSpPr/>
              <p:nvPr/>
            </p:nvSpPr>
            <p:spPr>
              <a:xfrm>
                <a:off x="7483988" y="3433235"/>
                <a:ext cx="3692303"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chemeClr val="tx1">
                        <a:lumMod val="65000"/>
                        <a:lumOff val="35000"/>
                      </a:schemeClr>
                    </a:solidFill>
                    <a:latin typeface="+mn-ea"/>
                  </a:rPr>
                  <a:t>Attention is all you need</a:t>
                </a:r>
                <a:endParaRPr lang="zh-CN" altLang="en-US" sz="1600" b="1" dirty="0">
                  <a:solidFill>
                    <a:schemeClr val="tx1">
                      <a:lumMod val="65000"/>
                      <a:lumOff val="35000"/>
                    </a:schemeClr>
                  </a:solidFill>
                  <a:latin typeface="+mn-ea"/>
                </a:endParaRPr>
              </a:p>
            </p:txBody>
          </p:sp>
        </p:grpSp>
        <p:grpSp>
          <p:nvGrpSpPr>
            <p:cNvPr id="33" name="组合 32"/>
            <p:cNvGrpSpPr/>
            <p:nvPr/>
          </p:nvGrpSpPr>
          <p:grpSpPr>
            <a:xfrm>
              <a:off x="1367579" y="2122141"/>
              <a:ext cx="584200" cy="584200"/>
              <a:chOff x="1028700" y="1853169"/>
              <a:chExt cx="787400" cy="787400"/>
            </a:xfrm>
          </p:grpSpPr>
          <p:sp>
            <p:nvSpPr>
              <p:cNvPr id="34" name="椭圆 33"/>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35" name="椭圆 11"/>
              <p:cNvSpPr/>
              <p:nvPr/>
            </p:nvSpPr>
            <p:spPr>
              <a:xfrm>
                <a:off x="1237694" y="2062303"/>
                <a:ext cx="369412" cy="369131"/>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38" name="组合 37"/>
          <p:cNvGrpSpPr/>
          <p:nvPr/>
        </p:nvGrpSpPr>
        <p:grpSpPr>
          <a:xfrm>
            <a:off x="5997989" y="3293052"/>
            <a:ext cx="6150466" cy="1037628"/>
            <a:chOff x="1367579" y="1996834"/>
            <a:chExt cx="6150466" cy="1037628"/>
          </a:xfrm>
        </p:grpSpPr>
        <p:grpSp>
          <p:nvGrpSpPr>
            <p:cNvPr id="39" name="组合 38"/>
            <p:cNvGrpSpPr/>
            <p:nvPr/>
          </p:nvGrpSpPr>
          <p:grpSpPr>
            <a:xfrm>
              <a:off x="2123229" y="1996834"/>
              <a:ext cx="5394816" cy="1037628"/>
              <a:chOff x="7483989" y="3433235"/>
              <a:chExt cx="5394816" cy="1037628"/>
            </a:xfrm>
          </p:grpSpPr>
          <p:sp>
            <p:nvSpPr>
              <p:cNvPr id="43" name="矩形 42"/>
              <p:cNvSpPr/>
              <p:nvPr/>
            </p:nvSpPr>
            <p:spPr>
              <a:xfrm>
                <a:off x="7483989" y="3732519"/>
                <a:ext cx="3742811" cy="73834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zh-CN" sz="1200" dirty="0">
                    <a:solidFill>
                      <a:schemeClr val="tx1">
                        <a:lumMod val="65000"/>
                        <a:lumOff val="35000"/>
                      </a:schemeClr>
                    </a:solidFill>
                    <a:latin typeface="+mn-ea"/>
                  </a:rPr>
                  <a:t>创新</a:t>
                </a:r>
                <a:r>
                  <a:rPr lang="zh-CN" altLang="en-US"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使用矩阵来表示句子的embedding，矩阵中的每一行通过self-attention机制来表示提取句子不同的关键信息。</a:t>
                </a:r>
                <a:endParaRPr lang="zh-CN" altLang="en-US" sz="1200" dirty="0">
                  <a:solidFill>
                    <a:schemeClr val="tx1">
                      <a:lumMod val="65000"/>
                      <a:lumOff val="35000"/>
                    </a:schemeClr>
                  </a:solidFill>
                  <a:latin typeface="+mn-ea"/>
                </a:endParaRPr>
              </a:p>
            </p:txBody>
          </p:sp>
          <p:sp>
            <p:nvSpPr>
              <p:cNvPr id="44" name="矩形 43"/>
              <p:cNvSpPr/>
              <p:nvPr/>
            </p:nvSpPr>
            <p:spPr>
              <a:xfrm>
                <a:off x="7483989" y="3433235"/>
                <a:ext cx="5394816"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chemeClr val="tx1">
                        <a:lumMod val="65000"/>
                        <a:lumOff val="35000"/>
                      </a:schemeClr>
                    </a:solidFill>
                    <a:latin typeface="+mn-ea"/>
                  </a:rPr>
                  <a:t>A Structured Self-attentive Sentence Embedding</a:t>
                </a:r>
                <a:endParaRPr lang="zh-CN" altLang="en-US" sz="1600" b="1" dirty="0">
                  <a:solidFill>
                    <a:schemeClr val="tx1">
                      <a:lumMod val="65000"/>
                      <a:lumOff val="35000"/>
                    </a:schemeClr>
                  </a:solidFill>
                  <a:latin typeface="+mn-ea"/>
                </a:endParaRPr>
              </a:p>
            </p:txBody>
          </p:sp>
        </p:grpSp>
        <p:grpSp>
          <p:nvGrpSpPr>
            <p:cNvPr id="40" name="组合 39"/>
            <p:cNvGrpSpPr/>
            <p:nvPr/>
          </p:nvGrpSpPr>
          <p:grpSpPr>
            <a:xfrm>
              <a:off x="1367579" y="2122141"/>
              <a:ext cx="584200" cy="584200"/>
              <a:chOff x="1028700" y="1853169"/>
              <a:chExt cx="787400" cy="787400"/>
            </a:xfrm>
          </p:grpSpPr>
          <p:sp>
            <p:nvSpPr>
              <p:cNvPr id="41" name="椭圆 40"/>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2" name="椭圆 18"/>
              <p:cNvSpPr/>
              <p:nvPr/>
            </p:nvSpPr>
            <p:spPr>
              <a:xfrm>
                <a:off x="1242536" y="2062163"/>
                <a:ext cx="359727" cy="369412"/>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5" name="组合 44"/>
          <p:cNvGrpSpPr/>
          <p:nvPr/>
        </p:nvGrpSpPr>
        <p:grpSpPr>
          <a:xfrm>
            <a:off x="1648047" y="4566953"/>
            <a:ext cx="4498461" cy="709507"/>
            <a:chOff x="1367579" y="1996834"/>
            <a:chExt cx="4498461" cy="709507"/>
          </a:xfrm>
        </p:grpSpPr>
        <p:grpSp>
          <p:nvGrpSpPr>
            <p:cNvPr id="46" name="组合 45"/>
            <p:cNvGrpSpPr/>
            <p:nvPr/>
          </p:nvGrpSpPr>
          <p:grpSpPr>
            <a:xfrm>
              <a:off x="2123229" y="1996834"/>
              <a:ext cx="3742811" cy="594429"/>
              <a:chOff x="7483989" y="3433235"/>
              <a:chExt cx="3742811" cy="594429"/>
            </a:xfrm>
          </p:grpSpPr>
          <p:sp>
            <p:nvSpPr>
              <p:cNvPr id="50" name="矩形 49"/>
              <p:cNvSpPr/>
              <p:nvPr/>
            </p:nvSpPr>
            <p:spPr>
              <a:xfrm>
                <a:off x="7483989" y="3732519"/>
                <a:ext cx="3742811"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200" dirty="0">
                    <a:solidFill>
                      <a:schemeClr val="tx1">
                        <a:lumMod val="65000"/>
                        <a:lumOff val="35000"/>
                      </a:schemeClr>
                    </a:solidFill>
                    <a:latin typeface="+mn-ea"/>
                  </a:rPr>
                  <a:t>Project </a:t>
                </a:r>
                <a:r>
                  <a:rPr lang="zh-CN" altLang="en-US" sz="1200" dirty="0">
                    <a:solidFill>
                      <a:schemeClr val="tx1">
                        <a:lumMod val="65000"/>
                        <a:lumOff val="35000"/>
                      </a:schemeClr>
                    </a:solidFill>
                    <a:latin typeface="+mn-ea"/>
                  </a:rPr>
                  <a:t>主要参考的文献</a:t>
                </a:r>
              </a:p>
            </p:txBody>
          </p:sp>
          <p:sp>
            <p:nvSpPr>
              <p:cNvPr id="51" name="矩形 50"/>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主要参考文献</a:t>
                </a:r>
              </a:p>
            </p:txBody>
          </p:sp>
        </p:grpSp>
        <p:grpSp>
          <p:nvGrpSpPr>
            <p:cNvPr id="47" name="组合 46"/>
            <p:cNvGrpSpPr/>
            <p:nvPr/>
          </p:nvGrpSpPr>
          <p:grpSpPr>
            <a:xfrm>
              <a:off x="1367579" y="2122141"/>
              <a:ext cx="584200" cy="584200"/>
              <a:chOff x="1028700" y="1853169"/>
              <a:chExt cx="787400" cy="787400"/>
            </a:xfrm>
          </p:grpSpPr>
          <p:sp>
            <p:nvSpPr>
              <p:cNvPr id="48" name="椭圆 47"/>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9" name="椭圆 25"/>
              <p:cNvSpPr/>
              <p:nvPr/>
            </p:nvSpPr>
            <p:spPr>
              <a:xfrm>
                <a:off x="1303038" y="2062163"/>
                <a:ext cx="238724" cy="36941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740503" y="411410"/>
            <a:ext cx="5061857" cy="883416"/>
            <a:chOff x="6096000" y="2061026"/>
            <a:chExt cx="5061857" cy="883416"/>
          </a:xfrm>
        </p:grpSpPr>
        <p:sp>
          <p:nvSpPr>
            <p:cNvPr id="55" name="文本框 54"/>
            <p:cNvSpPr txBox="1"/>
            <p:nvPr/>
          </p:nvSpPr>
          <p:spPr>
            <a:xfrm>
              <a:off x="6096000" y="2061026"/>
              <a:ext cx="3416320"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相关工作和使用技术</a:t>
              </a:r>
            </a:p>
          </p:txBody>
        </p:sp>
        <p:sp>
          <p:nvSpPr>
            <p:cNvPr id="56" name="文本框 55"/>
            <p:cNvSpPr txBox="1"/>
            <p:nvPr/>
          </p:nvSpPr>
          <p:spPr>
            <a:xfrm>
              <a:off x="6096000" y="2482777"/>
              <a:ext cx="5061857"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Related work and techniques used</a:t>
              </a:r>
            </a:p>
            <a:p>
              <a:endParaRPr lang="en-US" altLang="zh-CN" sz="1200" dirty="0">
                <a:solidFill>
                  <a:schemeClr val="bg1">
                    <a:lumMod val="65000"/>
                  </a:schemeClr>
                </a:solidFill>
              </a:endParaRPr>
            </a:p>
          </p:txBody>
        </p:sp>
      </p:grpSp>
      <p:pic>
        <p:nvPicPr>
          <p:cNvPr id="1026" name="Picture 2" descr="Model ： Scaled Dot-Product Attention &#10;Scaled Dot-Product Attention &#10;首 先 计 算 q 和 k 的 点 乘 ， 然 后 除 以 《 ， 经 过 些 巨 圣 得 到 v 上 的 &#10;权 重 分 布 ， 最 后 通 过 点 乘 计 算 v 的 加 权 值 。 &#10;在 实 际 中 为 了 并 行 计 算 ， 可 以 在 一 组 queries 上 计 算 注 意 力 函 &#10;数 ， 将 多 个 qu “ y 堆 叠 成 同 理 keys 和 “ es 也 被 堆 叠 成 K 和 V ， &#10;通 过 下 曲 的 公 式 来 计 算 矩 阵 输 出 ： &#10;Attention(Q ， K00 = softmax( ">
            <a:extLst>
              <a:ext uri="{FF2B5EF4-FFF2-40B4-BE49-F238E27FC236}">
                <a16:creationId xmlns:a16="http://schemas.microsoft.com/office/drawing/2014/main" id="{FBDF269A-5989-4530-B6DF-AD1C09520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755" y="2370687"/>
            <a:ext cx="636270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l: Multi-Head Attention &#10;Scaled Attention &#10;Multi-HeadAttention &#10;论 文 提 出 对 queri ， keys 和 &#10;“ ] ues 做 h 次 不 同 的 投 影 ， 映 射 的 &#10;维 度 都 是 和 尹 ， 然 后 都 经 过 &#10;Scaled Dot-Product Attention ， &#10;将 结 果 拼 接 在 一 起 ， 最 后 通 过 一 &#10;个 线 性 映 射 输 出 ， 通 过 多 头 汴 意 &#10;力 ， 模 型 能 够 获 得 不 同 子 空 间 下 &#10;的 位 置 信 息 。 如 上 冬 右 边 所 示 ， &#10;公 式 如 下 ： &#10;A&quot;凵眉艹@， 人 飞 0 = ">
            <a:extLst>
              <a:ext uri="{FF2B5EF4-FFF2-40B4-BE49-F238E27FC236}">
                <a16:creationId xmlns:a16="http://schemas.microsoft.com/office/drawing/2014/main" id="{1215D607-0E23-444A-AF6B-9CD11DDB73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764" y="2351874"/>
            <a:ext cx="63912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PUJJJOS &#10;(q) ">
            <a:extLst>
              <a:ext uri="{FF2B5EF4-FFF2-40B4-BE49-F238E27FC236}">
                <a16:creationId xmlns:a16="http://schemas.microsoft.com/office/drawing/2014/main" id="{2AE79044-A980-440E-9C8B-91301B352E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756" y="1826092"/>
            <a:ext cx="6124433" cy="4042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969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028"/>
                                        </p:tgtEl>
                                      </p:cBhvr>
                                    </p:animEffect>
                                    <p:set>
                                      <p:cBhvr>
                                        <p:cTn id="22" dur="1" fill="hold">
                                          <p:stCondLst>
                                            <p:cond delay="499"/>
                                          </p:stCondLst>
                                        </p:cTn>
                                        <p:tgtEl>
                                          <p:spTgt spid="10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5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030"/>
                                        </p:tgtEl>
                                      </p:cBhvr>
                                    </p:animEffect>
                                    <p:set>
                                      <p:cBhvr>
                                        <p:cTn id="32"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740502" y="1554754"/>
            <a:ext cx="10747589" cy="4086439"/>
            <a:chOff x="7483989" y="3364964"/>
            <a:chExt cx="4913937" cy="4086439"/>
          </a:xfrm>
        </p:grpSpPr>
        <p:sp>
          <p:nvSpPr>
            <p:cNvPr id="28" name="矩形 27"/>
            <p:cNvSpPr/>
            <p:nvPr/>
          </p:nvSpPr>
          <p:spPr>
            <a:xfrm>
              <a:off x="7483989" y="3761547"/>
              <a:ext cx="4913937" cy="36898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chemeClr val="tx1">
                      <a:lumMod val="65000"/>
                      <a:lumOff val="35000"/>
                    </a:schemeClr>
                  </a:solidFill>
                  <a:latin typeface="+mn-ea"/>
                </a:rPr>
                <a:t>1</a:t>
              </a:r>
              <a:r>
                <a:rPr lang="zh-CN" altLang="en-US" sz="1400" dirty="0">
                  <a:solidFill>
                    <a:schemeClr val="tx1">
                      <a:lumMod val="65000"/>
                      <a:lumOff val="35000"/>
                    </a:schemeClr>
                  </a:solidFill>
                  <a:latin typeface="+mn-ea"/>
                </a:rPr>
                <a:t>、课程</a:t>
              </a:r>
              <a:r>
                <a:rPr lang="en-US" altLang="zh-CN" sz="1400" dirty="0">
                  <a:solidFill>
                    <a:schemeClr val="tx1">
                      <a:lumMod val="65000"/>
                      <a:lumOff val="35000"/>
                    </a:schemeClr>
                  </a:solidFill>
                  <a:latin typeface="+mn-ea"/>
                </a:rPr>
                <a:t>PPT《ch12_word2vec.pdf》</a:t>
              </a:r>
            </a:p>
            <a:p>
              <a:pPr>
                <a:lnSpc>
                  <a:spcPct val="120000"/>
                </a:lnSpc>
              </a:pPr>
              <a:endParaRPr lang="en-US" altLang="zh-CN" sz="1400" dirty="0">
                <a:solidFill>
                  <a:schemeClr val="tx1">
                    <a:lumMod val="65000"/>
                    <a:lumOff val="35000"/>
                  </a:schemeClr>
                </a:solidFill>
                <a:latin typeface="+mn-ea"/>
              </a:endParaRPr>
            </a:p>
            <a:p>
              <a:pPr>
                <a:lnSpc>
                  <a:spcPct val="120000"/>
                </a:lnSpc>
              </a:pPr>
              <a:r>
                <a:rPr lang="en-US" altLang="zh-CN" sz="1400" dirty="0">
                  <a:solidFill>
                    <a:schemeClr val="tx1">
                      <a:lumMod val="65000"/>
                      <a:lumOff val="35000"/>
                    </a:schemeClr>
                  </a:solidFill>
                  <a:latin typeface="+mn-ea"/>
                </a:rPr>
                <a:t>2</a:t>
              </a:r>
              <a:r>
                <a:rPr lang="zh-CN" altLang="en-US" sz="1400" dirty="0">
                  <a:solidFill>
                    <a:schemeClr val="tx1">
                      <a:lumMod val="65000"/>
                      <a:lumOff val="35000"/>
                    </a:schemeClr>
                  </a:solidFill>
                  <a:latin typeface="+mn-ea"/>
                </a:rPr>
                <a:t>、课程</a:t>
              </a:r>
              <a:r>
                <a:rPr lang="en-US" altLang="zh-CN" sz="1400" dirty="0">
                  <a:solidFill>
                    <a:schemeClr val="tx1">
                      <a:lumMod val="65000"/>
                      <a:lumOff val="35000"/>
                    </a:schemeClr>
                  </a:solidFill>
                  <a:latin typeface="+mn-ea"/>
                </a:rPr>
                <a:t>PPT《ch13_rnn.pdf》</a:t>
              </a:r>
            </a:p>
            <a:p>
              <a:pPr>
                <a:lnSpc>
                  <a:spcPct val="120000"/>
                </a:lnSpc>
              </a:pPr>
              <a:endParaRPr lang="en-US" altLang="zh-CN" sz="1400" dirty="0">
                <a:solidFill>
                  <a:schemeClr val="tx1">
                    <a:lumMod val="65000"/>
                    <a:lumOff val="35000"/>
                  </a:schemeClr>
                </a:solidFill>
                <a:latin typeface="+mn-ea"/>
              </a:endParaRPr>
            </a:p>
            <a:p>
              <a:pPr>
                <a:lnSpc>
                  <a:spcPct val="120000"/>
                </a:lnSpc>
              </a:pPr>
              <a:r>
                <a:rPr lang="en-US" altLang="zh-CN" sz="1400" dirty="0">
                  <a:solidFill>
                    <a:schemeClr val="tx1">
                      <a:lumMod val="65000"/>
                      <a:lumOff val="35000"/>
                    </a:schemeClr>
                  </a:solidFill>
                  <a:latin typeface="+mn-ea"/>
                </a:rPr>
                <a:t>3</a:t>
              </a:r>
              <a:r>
                <a:rPr lang="zh-CN" altLang="en-US" sz="1400" dirty="0">
                  <a:solidFill>
                    <a:schemeClr val="tx1">
                      <a:lumMod val="65000"/>
                      <a:lumOff val="35000"/>
                    </a:schemeClr>
                  </a:solidFill>
                  <a:latin typeface="+mn-ea"/>
                </a:rPr>
                <a:t>、课程</a:t>
              </a:r>
              <a:r>
                <a:rPr lang="en-US" altLang="zh-CN" sz="1400" dirty="0">
                  <a:solidFill>
                    <a:schemeClr val="tx1">
                      <a:lumMod val="65000"/>
                      <a:lumOff val="35000"/>
                    </a:schemeClr>
                  </a:solidFill>
                  <a:latin typeface="+mn-ea"/>
                </a:rPr>
                <a:t>PPT《ch14_seq2seq.pdf》</a:t>
              </a:r>
            </a:p>
            <a:p>
              <a:pPr>
                <a:lnSpc>
                  <a:spcPct val="120000"/>
                </a:lnSpc>
              </a:pPr>
              <a:endParaRPr lang="en-US" altLang="zh-CN" sz="1400" dirty="0">
                <a:solidFill>
                  <a:schemeClr val="tx1">
                    <a:lumMod val="65000"/>
                    <a:lumOff val="35000"/>
                  </a:schemeClr>
                </a:solidFill>
                <a:latin typeface="+mn-ea"/>
              </a:endParaRPr>
            </a:p>
            <a:p>
              <a:pPr>
                <a:lnSpc>
                  <a:spcPct val="120000"/>
                </a:lnSpc>
              </a:pPr>
              <a:r>
                <a:rPr lang="en-US" altLang="zh-CN" sz="1400" dirty="0">
                  <a:solidFill>
                    <a:schemeClr val="tx1">
                      <a:lumMod val="65000"/>
                      <a:lumOff val="35000"/>
                    </a:schemeClr>
                  </a:solidFill>
                  <a:latin typeface="+mn-ea"/>
                </a:rPr>
                <a:t>4</a:t>
              </a:r>
              <a:r>
                <a:rPr lang="zh-CN" altLang="en-US" sz="1400" dirty="0">
                  <a:solidFill>
                    <a:schemeClr val="tx1">
                      <a:lumMod val="65000"/>
                      <a:lumOff val="35000"/>
                    </a:schemeClr>
                  </a:solidFill>
                  <a:latin typeface="+mn-ea"/>
                </a:rPr>
                <a:t>、</a:t>
              </a:r>
              <a:r>
                <a:rPr lang="en-US" altLang="zh-CN" sz="1400" dirty="0">
                  <a:solidFill>
                    <a:schemeClr val="tx1">
                      <a:lumMod val="65000"/>
                      <a:lumOff val="35000"/>
                    </a:schemeClr>
                  </a:solidFill>
                  <a:latin typeface="+mn-ea"/>
                </a:rPr>
                <a:t>《Transformer</a:t>
              </a:r>
              <a:r>
                <a:rPr lang="zh-CN" altLang="en-US" sz="1400" dirty="0">
                  <a:solidFill>
                    <a:schemeClr val="tx1">
                      <a:lumMod val="65000"/>
                      <a:lumOff val="35000"/>
                    </a:schemeClr>
                  </a:solidFill>
                  <a:latin typeface="+mn-ea"/>
                </a:rPr>
                <a:t>模型浅析</a:t>
              </a:r>
              <a:r>
                <a:rPr lang="en-US" altLang="zh-CN" sz="1400" dirty="0">
                  <a:solidFill>
                    <a:schemeClr val="tx1">
                      <a:lumMod val="65000"/>
                      <a:lumOff val="35000"/>
                    </a:schemeClr>
                  </a:solidFill>
                  <a:latin typeface="+mn-ea"/>
                </a:rPr>
                <a:t>》 </a:t>
              </a:r>
              <a:r>
                <a:rPr lang="en-US" altLang="zh-CN" sz="1400" dirty="0">
                  <a:solidFill>
                    <a:schemeClr val="tx1">
                      <a:lumMod val="65000"/>
                      <a:lumOff val="35000"/>
                    </a:schemeClr>
                  </a:solidFill>
                  <a:latin typeface="+mn-ea"/>
                  <a:hlinkClick r:id="rId4">
                    <a:extLst>
                      <a:ext uri="{A12FA001-AC4F-418D-AE19-62706E023703}">
                        <ahyp:hlinkClr xmlns:ahyp="http://schemas.microsoft.com/office/drawing/2018/hyperlinkcolor" val="tx"/>
                      </a:ext>
                    </a:extLst>
                  </a:hlinkClick>
                </a:rPr>
                <a:t>https://zhuanlan.zhihu.com/p/74723305</a:t>
              </a:r>
              <a:endParaRPr lang="en-US" altLang="zh-CN" sz="1400" dirty="0">
                <a:solidFill>
                  <a:schemeClr val="tx1">
                    <a:lumMod val="65000"/>
                    <a:lumOff val="35000"/>
                  </a:schemeClr>
                </a:solidFill>
                <a:latin typeface="+mn-ea"/>
              </a:endParaRPr>
            </a:p>
            <a:p>
              <a:pPr>
                <a:lnSpc>
                  <a:spcPct val="120000"/>
                </a:lnSpc>
              </a:pPr>
              <a:endParaRPr lang="en-US" altLang="zh-CN" sz="1400" dirty="0">
                <a:solidFill>
                  <a:schemeClr val="tx1">
                    <a:lumMod val="65000"/>
                    <a:lumOff val="35000"/>
                  </a:schemeClr>
                </a:solidFill>
                <a:latin typeface="+mn-ea"/>
              </a:endParaRPr>
            </a:p>
            <a:p>
              <a:pPr>
                <a:lnSpc>
                  <a:spcPct val="120000"/>
                </a:lnSpc>
              </a:pPr>
              <a:r>
                <a:rPr lang="en-US" altLang="zh-CN" sz="1400" dirty="0">
                  <a:solidFill>
                    <a:schemeClr val="tx1">
                      <a:lumMod val="65000"/>
                      <a:lumOff val="35000"/>
                    </a:schemeClr>
                  </a:solidFill>
                  <a:latin typeface="+mn-ea"/>
                </a:rPr>
                <a:t>5</a:t>
              </a:r>
              <a:r>
                <a:rPr lang="zh-CN" altLang="en-US" sz="1400" dirty="0">
                  <a:solidFill>
                    <a:schemeClr val="tx1">
                      <a:lumMod val="65000"/>
                      <a:lumOff val="35000"/>
                    </a:schemeClr>
                  </a:solidFill>
                  <a:latin typeface="+mn-ea"/>
                </a:rPr>
                <a:t>、</a:t>
              </a:r>
              <a:r>
                <a:rPr lang="en-US" altLang="zh-CN" sz="1400" dirty="0">
                  <a:solidFill>
                    <a:schemeClr val="tx1">
                      <a:lumMod val="65000"/>
                      <a:lumOff val="35000"/>
                    </a:schemeClr>
                  </a:solidFill>
                  <a:latin typeface="+mn-ea"/>
                </a:rPr>
                <a:t>《</a:t>
              </a:r>
              <a:r>
                <a:rPr lang="zh-CN" altLang="en-US" sz="1400" dirty="0">
                  <a:solidFill>
                    <a:schemeClr val="tx1">
                      <a:lumMod val="65000"/>
                      <a:lumOff val="35000"/>
                    </a:schemeClr>
                  </a:solidFill>
                  <a:latin typeface="+mn-ea"/>
                </a:rPr>
                <a:t>从</a:t>
              </a:r>
              <a:r>
                <a:rPr lang="en-US" altLang="zh-CN" sz="1400" dirty="0">
                  <a:solidFill>
                    <a:schemeClr val="tx1">
                      <a:lumMod val="65000"/>
                      <a:lumOff val="35000"/>
                    </a:schemeClr>
                  </a:solidFill>
                  <a:latin typeface="+mn-ea"/>
                </a:rPr>
                <a:t>Word Embedding</a:t>
              </a:r>
              <a:r>
                <a:rPr lang="zh-CN" altLang="en-US" sz="1400" dirty="0">
                  <a:solidFill>
                    <a:schemeClr val="tx1">
                      <a:lumMod val="65000"/>
                      <a:lumOff val="35000"/>
                    </a:schemeClr>
                  </a:solidFill>
                  <a:latin typeface="+mn-ea"/>
                </a:rPr>
                <a:t>到</a:t>
              </a:r>
              <a:r>
                <a:rPr lang="en-US" altLang="zh-CN" sz="1400" dirty="0">
                  <a:solidFill>
                    <a:schemeClr val="tx1">
                      <a:lumMod val="65000"/>
                      <a:lumOff val="35000"/>
                    </a:schemeClr>
                  </a:solidFill>
                  <a:latin typeface="+mn-ea"/>
                </a:rPr>
                <a:t>Bert</a:t>
              </a:r>
              <a:r>
                <a:rPr lang="zh-CN" altLang="en-US" sz="1400" dirty="0">
                  <a:solidFill>
                    <a:schemeClr val="tx1">
                      <a:lumMod val="65000"/>
                      <a:lumOff val="35000"/>
                    </a:schemeClr>
                  </a:solidFill>
                  <a:latin typeface="+mn-ea"/>
                </a:rPr>
                <a:t>模型</a:t>
              </a:r>
              <a:r>
                <a:rPr lang="en-US" altLang="zh-CN" sz="1400" dirty="0">
                  <a:solidFill>
                    <a:schemeClr val="tx1">
                      <a:lumMod val="65000"/>
                      <a:lumOff val="35000"/>
                    </a:schemeClr>
                  </a:solidFill>
                  <a:latin typeface="+mn-ea"/>
                </a:rPr>
                <a:t>—</a:t>
              </a:r>
              <a:r>
                <a:rPr lang="zh-CN" altLang="en-US" sz="1400" dirty="0">
                  <a:solidFill>
                    <a:schemeClr val="tx1">
                      <a:lumMod val="65000"/>
                      <a:lumOff val="35000"/>
                    </a:schemeClr>
                  </a:solidFill>
                  <a:latin typeface="+mn-ea"/>
                </a:rPr>
                <a:t>自然语言处理中的预训练技术发展史</a:t>
              </a:r>
              <a:r>
                <a:rPr lang="en-US" altLang="zh-CN" sz="1400" dirty="0">
                  <a:solidFill>
                    <a:schemeClr val="tx1">
                      <a:lumMod val="65000"/>
                      <a:lumOff val="35000"/>
                    </a:schemeClr>
                  </a:solidFill>
                  <a:latin typeface="+mn-ea"/>
                </a:rPr>
                <a:t>》</a:t>
              </a:r>
              <a:r>
                <a:rPr lang="en-US" altLang="zh-CN" sz="1400" dirty="0">
                  <a:solidFill>
                    <a:schemeClr val="tx1">
                      <a:lumMod val="65000"/>
                      <a:lumOff val="35000"/>
                    </a:schemeClr>
                  </a:solidFill>
                  <a:latin typeface="+mn-ea"/>
                  <a:hlinkClick r:id="rId5">
                    <a:extLst>
                      <a:ext uri="{A12FA001-AC4F-418D-AE19-62706E023703}">
                        <ahyp:hlinkClr xmlns:ahyp="http://schemas.microsoft.com/office/drawing/2018/hyperlinkcolor" val="tx"/>
                      </a:ext>
                    </a:extLst>
                  </a:hlinkClick>
                </a:rPr>
                <a:t>https://zhuanlan.zhihu.com/p/49271699</a:t>
              </a:r>
              <a:endParaRPr lang="en-US" altLang="zh-CN" sz="1400" dirty="0">
                <a:solidFill>
                  <a:schemeClr val="tx1">
                    <a:lumMod val="65000"/>
                    <a:lumOff val="35000"/>
                  </a:schemeClr>
                </a:solidFill>
                <a:latin typeface="+mn-ea"/>
              </a:endParaRPr>
            </a:p>
            <a:p>
              <a:pPr>
                <a:lnSpc>
                  <a:spcPct val="120000"/>
                </a:lnSpc>
              </a:pPr>
              <a:endParaRPr lang="en-US" altLang="zh-CN" sz="1400" dirty="0">
                <a:solidFill>
                  <a:schemeClr val="tx1">
                    <a:lumMod val="65000"/>
                    <a:lumOff val="35000"/>
                  </a:schemeClr>
                </a:solidFill>
                <a:latin typeface="+mn-ea"/>
              </a:endParaRPr>
            </a:p>
            <a:p>
              <a:pPr>
                <a:lnSpc>
                  <a:spcPct val="120000"/>
                </a:lnSpc>
              </a:pPr>
              <a:r>
                <a:rPr lang="en-US" altLang="zh-CN" sz="1400" dirty="0">
                  <a:solidFill>
                    <a:schemeClr val="tx1">
                      <a:lumMod val="65000"/>
                      <a:lumOff val="35000"/>
                    </a:schemeClr>
                  </a:solidFill>
                  <a:latin typeface="+mn-ea"/>
                </a:rPr>
                <a:t>6</a:t>
              </a:r>
              <a:r>
                <a:rPr lang="zh-CN" altLang="en-US" sz="1400" dirty="0">
                  <a:solidFill>
                    <a:schemeClr val="tx1">
                      <a:lumMod val="65000"/>
                      <a:lumOff val="35000"/>
                    </a:schemeClr>
                  </a:solidFill>
                  <a:latin typeface="+mn-ea"/>
                </a:rPr>
                <a:t>、</a:t>
              </a:r>
              <a:r>
                <a:rPr lang="en-US" altLang="zh-CN" sz="1400" dirty="0">
                  <a:solidFill>
                    <a:schemeClr val="tx1">
                      <a:lumMod val="65000"/>
                      <a:lumOff val="35000"/>
                    </a:schemeClr>
                  </a:solidFill>
                  <a:latin typeface="+mn-ea"/>
                </a:rPr>
                <a:t>《Attention is all you need》</a:t>
              </a:r>
            </a:p>
            <a:p>
              <a:pPr>
                <a:lnSpc>
                  <a:spcPct val="120000"/>
                </a:lnSpc>
              </a:pPr>
              <a:endParaRPr lang="en-US" altLang="zh-CN" sz="1400" dirty="0">
                <a:solidFill>
                  <a:schemeClr val="tx1">
                    <a:lumMod val="65000"/>
                    <a:lumOff val="35000"/>
                  </a:schemeClr>
                </a:solidFill>
                <a:latin typeface="+mn-ea"/>
              </a:endParaRPr>
            </a:p>
            <a:p>
              <a:pPr>
                <a:lnSpc>
                  <a:spcPct val="120000"/>
                </a:lnSpc>
              </a:pPr>
              <a:r>
                <a:rPr lang="en-US" altLang="zh-CN" sz="1400" dirty="0">
                  <a:solidFill>
                    <a:schemeClr val="tx1">
                      <a:lumMod val="65000"/>
                      <a:lumOff val="35000"/>
                    </a:schemeClr>
                  </a:solidFill>
                  <a:latin typeface="+mn-ea"/>
                </a:rPr>
                <a:t>7</a:t>
              </a:r>
              <a:r>
                <a:rPr lang="zh-CN" altLang="en-US" sz="1400" dirty="0">
                  <a:solidFill>
                    <a:schemeClr val="tx1">
                      <a:lumMod val="65000"/>
                      <a:lumOff val="35000"/>
                    </a:schemeClr>
                  </a:solidFill>
                  <a:latin typeface="+mn-ea"/>
                </a:rPr>
                <a:t>、</a:t>
              </a:r>
              <a:r>
                <a:rPr lang="en-US" altLang="zh-CN" sz="1400" dirty="0">
                  <a:solidFill>
                    <a:schemeClr val="tx1">
                      <a:lumMod val="65000"/>
                      <a:lumOff val="35000"/>
                    </a:schemeClr>
                  </a:solidFill>
                  <a:latin typeface="+mn-ea"/>
                </a:rPr>
                <a:t>《A Structured Self-attentive Sentence Embedding》</a:t>
              </a:r>
            </a:p>
            <a:p>
              <a:pPr>
                <a:lnSpc>
                  <a:spcPct val="120000"/>
                </a:lnSpc>
              </a:pPr>
              <a:endParaRPr lang="zh-CN" altLang="en-US" sz="1400" dirty="0">
                <a:solidFill>
                  <a:schemeClr val="tx1">
                    <a:lumMod val="65000"/>
                    <a:lumOff val="35000"/>
                  </a:schemeClr>
                </a:solidFill>
                <a:latin typeface="+mn-ea"/>
              </a:endParaRPr>
            </a:p>
          </p:txBody>
        </p:sp>
        <p:sp>
          <p:nvSpPr>
            <p:cNvPr id="29" name="矩形 28"/>
            <p:cNvSpPr/>
            <p:nvPr/>
          </p:nvSpPr>
          <p:spPr>
            <a:xfrm>
              <a:off x="7483989" y="3364964"/>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b="1" dirty="0">
                  <a:solidFill>
                    <a:schemeClr val="tx1">
                      <a:lumMod val="65000"/>
                      <a:lumOff val="35000"/>
                    </a:schemeClr>
                  </a:solidFill>
                  <a:latin typeface="+mn-ea"/>
                </a:rPr>
                <a:t>参考资料</a:t>
              </a:r>
            </a:p>
          </p:txBody>
        </p:sp>
      </p:grpSp>
      <p:grpSp>
        <p:nvGrpSpPr>
          <p:cNvPr id="12" name="组合 11"/>
          <p:cNvGrpSpPr/>
          <p:nvPr/>
        </p:nvGrpSpPr>
        <p:grpSpPr>
          <a:xfrm>
            <a:off x="1740503" y="450599"/>
            <a:ext cx="5061857" cy="883416"/>
            <a:chOff x="6096000" y="2061026"/>
            <a:chExt cx="5061857" cy="883416"/>
          </a:xfrm>
        </p:grpSpPr>
        <p:sp>
          <p:nvSpPr>
            <p:cNvPr id="13" name="文本框 12"/>
            <p:cNvSpPr txBox="1"/>
            <p:nvPr/>
          </p:nvSpPr>
          <p:spPr>
            <a:xfrm>
              <a:off x="6096000" y="2061026"/>
              <a:ext cx="3416320"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相关工作和使用技术</a:t>
              </a:r>
            </a:p>
          </p:txBody>
        </p:sp>
        <p:sp>
          <p:nvSpPr>
            <p:cNvPr id="14" name="文本框 13"/>
            <p:cNvSpPr txBox="1"/>
            <p:nvPr/>
          </p:nvSpPr>
          <p:spPr>
            <a:xfrm>
              <a:off x="6096000" y="2482777"/>
              <a:ext cx="5061857"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Related work and techniques used</a:t>
              </a:r>
            </a:p>
            <a:p>
              <a:endParaRPr lang="en-US" altLang="zh-CN" sz="1200" dirty="0">
                <a:solidFill>
                  <a:schemeClr val="bg1">
                    <a:lumMod val="65000"/>
                  </a:schemeClr>
                </a:solidFill>
              </a:endParaRPr>
            </a:p>
          </p:txBody>
        </p:sp>
      </p:grpSp>
    </p:spTree>
    <p:custDataLst>
      <p:tags r:id="rId1"/>
    </p:custDataLst>
    <p:extLst>
      <p:ext uri="{BB962C8B-B14F-4D97-AF65-F5344CB8AC3E}">
        <p14:creationId xmlns:p14="http://schemas.microsoft.com/office/powerpoint/2010/main" val="288143968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3416320"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实现方法和细节</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523220"/>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Implementation methods and details</a:t>
            </a:r>
          </a:p>
          <a:p>
            <a:endParaRPr lang="en-US" altLang="zh-CN" sz="1400" dirty="0">
              <a:solidFill>
                <a:schemeClr val="bg1">
                  <a:lumMod val="65000"/>
                </a:schemeClr>
              </a:solidFill>
              <a:ea typeface="时尚中黑简体" panose="01010104010101010101" pitchFamily="2" charset="-122"/>
            </a:endParaRP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03</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8400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heme/theme1.xml><?xml version="1.0" encoding="utf-8"?>
<a:theme xmlns:a="http://schemas.openxmlformats.org/drawingml/2006/main" name="第一PPT，www.1ppt.com">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977</TotalTime>
  <Words>888</Words>
  <Application>Microsoft Office PowerPoint</Application>
  <PresentationFormat>宽屏</PresentationFormat>
  <Paragraphs>160</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微软雅黑</vt:lpstr>
      <vt:lpstr>Agency FB</vt:lpstr>
      <vt:lpstr>Arial</vt:lpstr>
      <vt:lpstr>Calibri</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昊源 胡</cp:lastModifiedBy>
  <cp:revision>85</cp:revision>
  <dcterms:created xsi:type="dcterms:W3CDTF">2017-09-22T08:16:39Z</dcterms:created>
  <dcterms:modified xsi:type="dcterms:W3CDTF">2021-01-03T10:31:46Z</dcterms:modified>
</cp:coreProperties>
</file>