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6"/>
  </p:notesMasterIdLst>
  <p:sldIdLst>
    <p:sldId id="261" r:id="rId2"/>
    <p:sldId id="260" r:id="rId3"/>
    <p:sldId id="280" r:id="rId4"/>
    <p:sldId id="279" r:id="rId5"/>
    <p:sldId id="263" r:id="rId6"/>
    <p:sldId id="281" r:id="rId7"/>
    <p:sldId id="278" r:id="rId8"/>
    <p:sldId id="264" r:id="rId9"/>
    <p:sldId id="267" r:id="rId10"/>
    <p:sldId id="274" r:id="rId11"/>
    <p:sldId id="276" r:id="rId12"/>
    <p:sldId id="282" r:id="rId13"/>
    <p:sldId id="266" r:id="rId14"/>
    <p:sldId id="265" r:id="rId15"/>
    <p:sldId id="273" r:id="rId16"/>
    <p:sldId id="275" r:id="rId17"/>
    <p:sldId id="277" r:id="rId18"/>
    <p:sldId id="283" r:id="rId19"/>
    <p:sldId id="285" r:id="rId20"/>
    <p:sldId id="286" r:id="rId21"/>
    <p:sldId id="287" r:id="rId22"/>
    <p:sldId id="284" r:id="rId23"/>
    <p:sldId id="288" r:id="rId24"/>
    <p:sldId id="25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86" d="100"/>
          <a:sy n="86" d="100"/>
        </p:scale>
        <p:origin x="86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2021/6/25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jpg"/><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9054" y="4145872"/>
            <a:ext cx="5763272" cy="864886"/>
          </a:xfrm>
        </p:spPr>
        <p:txBody>
          <a:bodyPr/>
          <a:lstStyle/>
          <a:p>
            <a:pPr algn="l"/>
            <a:r>
              <a:rPr lang="zh-CN" altLang="en-US" dirty="0">
                <a:latin typeface="微软雅黑" panose="020B0503020204020204" pitchFamily="34" charset="-122"/>
                <a:ea typeface="微软雅黑" panose="020B0503020204020204" pitchFamily="34" charset="-122"/>
              </a:rPr>
              <a:t>软件测试大作业答辩</a:t>
            </a:r>
          </a:p>
        </p:txBody>
      </p:sp>
      <p:sp>
        <p:nvSpPr>
          <p:cNvPr id="2" name="文本框 1">
            <a:extLst>
              <a:ext uri="{FF2B5EF4-FFF2-40B4-BE49-F238E27FC236}">
                <a16:creationId xmlns:a16="http://schemas.microsoft.com/office/drawing/2014/main" id="{A72BA879-B3A3-4051-A11B-88849CFA456C}"/>
              </a:ext>
            </a:extLst>
          </p:cNvPr>
          <p:cNvSpPr txBox="1"/>
          <p:nvPr/>
        </p:nvSpPr>
        <p:spPr>
          <a:xfrm>
            <a:off x="788449" y="5161666"/>
            <a:ext cx="1509204" cy="461665"/>
          </a:xfrm>
          <a:prstGeom prst="rect">
            <a:avLst/>
          </a:prstGeom>
          <a:noFill/>
        </p:spPr>
        <p:txBody>
          <a:bodyPr wrap="square" rtlCol="0">
            <a:spAutoFit/>
          </a:bodyPr>
          <a:lstStyle/>
          <a:p>
            <a:r>
              <a:rPr lang="zh-CN" altLang="en-US" sz="2400" b="1" dirty="0">
                <a:solidFill>
                  <a:schemeClr val="bg1"/>
                </a:solidFill>
              </a:rPr>
              <a:t>第十九组</a:t>
            </a:r>
            <a:endParaRPr lang="en-US" altLang="zh-CN" sz="2400" b="1" dirty="0">
              <a:solidFill>
                <a:schemeClr val="bg1"/>
              </a:solidFill>
            </a:endParaRPr>
          </a:p>
        </p:txBody>
      </p:sp>
      <p:sp>
        <p:nvSpPr>
          <p:cNvPr id="4" name="文本框 3">
            <a:extLst>
              <a:ext uri="{FF2B5EF4-FFF2-40B4-BE49-F238E27FC236}">
                <a16:creationId xmlns:a16="http://schemas.microsoft.com/office/drawing/2014/main" id="{8253F6E1-691D-447A-9F6B-1A2C0903512C}"/>
              </a:ext>
            </a:extLst>
          </p:cNvPr>
          <p:cNvSpPr txBox="1"/>
          <p:nvPr/>
        </p:nvSpPr>
        <p:spPr>
          <a:xfrm>
            <a:off x="788449" y="5804638"/>
            <a:ext cx="4536489" cy="461665"/>
          </a:xfrm>
          <a:prstGeom prst="rect">
            <a:avLst/>
          </a:prstGeom>
          <a:noFill/>
        </p:spPr>
        <p:txBody>
          <a:bodyPr wrap="square" rtlCol="0">
            <a:spAutoFit/>
          </a:bodyPr>
          <a:lstStyle/>
          <a:p>
            <a:r>
              <a:rPr lang="zh-CN" altLang="en-US" sz="2400" b="1" dirty="0">
                <a:solidFill>
                  <a:schemeClr val="bg1"/>
                </a:solidFill>
              </a:rPr>
              <a:t>毛昊天</a:t>
            </a:r>
            <a:r>
              <a:rPr lang="en-US" altLang="zh-CN" sz="2400" b="1" dirty="0">
                <a:solidFill>
                  <a:schemeClr val="bg1"/>
                </a:solidFill>
              </a:rPr>
              <a:t>  </a:t>
            </a:r>
            <a:r>
              <a:rPr lang="zh-CN" altLang="en-US" sz="2400" b="1" dirty="0">
                <a:solidFill>
                  <a:schemeClr val="bg1"/>
                </a:solidFill>
              </a:rPr>
              <a:t>毛彦凯</a:t>
            </a:r>
            <a:r>
              <a:rPr lang="en-US" altLang="zh-CN" sz="2400" b="1" dirty="0">
                <a:solidFill>
                  <a:schemeClr val="bg1"/>
                </a:solidFill>
              </a:rPr>
              <a:t>  </a:t>
            </a:r>
            <a:r>
              <a:rPr lang="zh-CN" altLang="en-US" sz="2400" b="1" dirty="0">
                <a:solidFill>
                  <a:schemeClr val="bg1"/>
                </a:solidFill>
              </a:rPr>
              <a:t>赵阳</a:t>
            </a:r>
            <a:r>
              <a:rPr lang="en-US" altLang="zh-CN" sz="2400" b="1" dirty="0">
                <a:solidFill>
                  <a:schemeClr val="bg1"/>
                </a:solidFill>
              </a:rPr>
              <a:t>  </a:t>
            </a:r>
            <a:r>
              <a:rPr lang="zh-CN" altLang="en-US" sz="2400" b="1" dirty="0">
                <a:solidFill>
                  <a:schemeClr val="bg1"/>
                </a:solidFill>
              </a:rPr>
              <a:t>胡昊源</a:t>
            </a:r>
          </a:p>
        </p:txBody>
      </p:sp>
    </p:spTree>
    <p:extLst>
      <p:ext uri="{BB962C8B-B14F-4D97-AF65-F5344CB8AC3E}">
        <p14:creationId xmlns:p14="http://schemas.microsoft.com/office/powerpoint/2010/main" val="172288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92631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73142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7829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56774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8441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15</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54183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16</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56063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17</a:t>
            </a:fld>
            <a:endParaRPr lang="en-US" altLang="zh-CN" dirty="0"/>
          </a:p>
        </p:txBody>
      </p:sp>
    </p:spTree>
    <p:extLst>
      <p:ext uri="{BB962C8B-B14F-4D97-AF65-F5344CB8AC3E}">
        <p14:creationId xmlns:p14="http://schemas.microsoft.com/office/powerpoint/2010/main" val="205406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26483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可仅使用交大红</a:t>
            </a:r>
          </a:p>
        </p:txBody>
      </p:sp>
      <p:graphicFrame>
        <p:nvGraphicFramePr>
          <p:cNvPr id="3" name="图示 2"/>
          <p:cNvGraphicFramePr/>
          <p:nvPr>
            <p:extLst>
              <p:ext uri="{D42A27DB-BD31-4B8C-83A1-F6EECF244321}">
                <p14:modId xmlns:p14="http://schemas.microsoft.com/office/powerpoint/2010/main" val="124321076"/>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6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简介</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黑盒测试</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白盒测试</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GUI </a:t>
            </a:r>
            <a:r>
              <a:rPr lang="zh-CN" altLang="en-US" sz="2400" dirty="0"/>
              <a:t>测试</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性能测试</a:t>
            </a:r>
          </a:p>
        </p:txBody>
      </p:sp>
    </p:spTree>
    <p:extLst>
      <p:ext uri="{BB962C8B-B14F-4D97-AF65-F5344CB8AC3E}">
        <p14:creationId xmlns:p14="http://schemas.microsoft.com/office/powerpoint/2010/main" val="133791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指定配色</a:t>
            </a:r>
            <a:endParaRPr lang="en-US" altLang="zh-CN" dirty="0"/>
          </a:p>
          <a:p>
            <a:r>
              <a:rPr lang="zh-CN" altLang="en-US" dirty="0"/>
              <a:t>建议尽量不使用较多的色彩</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357811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pic>
        <p:nvPicPr>
          <p:cNvPr id="13" name="图片 12"/>
          <p:cNvPicPr>
            <a:picLocks noChangeAspect="1"/>
          </p:cNvPicPr>
          <p:nvPr/>
        </p:nvPicPr>
        <p:blipFill>
          <a:blip r:embed="rId2"/>
          <a:stretch>
            <a:fillRect/>
          </a:stretch>
        </p:blipFill>
        <p:spPr>
          <a:xfrm rot="5400000" flipV="1">
            <a:off x="4449378" y="4263752"/>
            <a:ext cx="2853995" cy="93988"/>
          </a:xfrm>
          <a:prstGeom prst="rect">
            <a:avLst/>
          </a:prstGeom>
        </p:spPr>
      </p:pic>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61907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312849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p:cNvPicPr>
          <p:nvPr/>
        </p:nvPicPr>
        <p:blipFill>
          <a:blip r:embed="rId2">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7" name="图片 6"/>
          <p:cNvPicPr>
            <a:picLocks noChangeAspect="1"/>
          </p:cNvPicPr>
          <p:nvPr/>
        </p:nvPicPr>
        <p:blipFill>
          <a:blip r:embed="rId4"/>
          <a:stretch>
            <a:fillRect/>
          </a:stretch>
        </p:blipFill>
        <p:spPr>
          <a:xfrm>
            <a:off x="4818197" y="3803257"/>
            <a:ext cx="3996000" cy="2679924"/>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400"/>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019014"/>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6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a:t>
            </a:r>
            <a:endParaRPr lang="en-US" altLang="zh-CN" sz="1600" b="1" dirty="0">
              <a:solidFill>
                <a:schemeClr val="accent1"/>
              </a:solidFill>
            </a:endParaRPr>
          </a:p>
          <a:p>
            <a:pPr marL="285750" indent="-285750">
              <a:lnSpc>
                <a:spcPct val="120000"/>
              </a:lnSpc>
              <a:spcAft>
                <a:spcPts val="6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28769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黑盒测试</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白盒测试</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GUI </a:t>
            </a:r>
            <a:r>
              <a:rPr lang="zh-CN" altLang="en-US" sz="2400" dirty="0"/>
              <a:t>测试</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性能测试</a:t>
            </a:r>
          </a:p>
        </p:txBody>
      </p:sp>
    </p:spTree>
    <p:extLst>
      <p:ext uri="{BB962C8B-B14F-4D97-AF65-F5344CB8AC3E}">
        <p14:creationId xmlns:p14="http://schemas.microsoft.com/office/powerpoint/2010/main" val="31175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成员分工</a:t>
            </a:r>
          </a:p>
        </p:txBody>
      </p:sp>
      <p:graphicFrame>
        <p:nvGraphicFramePr>
          <p:cNvPr id="23" name="表格 23">
            <a:extLst>
              <a:ext uri="{FF2B5EF4-FFF2-40B4-BE49-F238E27FC236}">
                <a16:creationId xmlns:a16="http://schemas.microsoft.com/office/drawing/2014/main" id="{D49CC627-6373-4A49-BE32-E13215B3BF95}"/>
              </a:ext>
            </a:extLst>
          </p:cNvPr>
          <p:cNvGraphicFramePr>
            <a:graphicFrameLocks noGrp="1"/>
          </p:cNvGraphicFramePr>
          <p:nvPr>
            <p:extLst>
              <p:ext uri="{D42A27DB-BD31-4B8C-83A1-F6EECF244321}">
                <p14:modId xmlns:p14="http://schemas.microsoft.com/office/powerpoint/2010/main" val="3581831647"/>
              </p:ext>
            </p:extLst>
          </p:nvPr>
        </p:nvGraphicFramePr>
        <p:xfrm>
          <a:off x="385920" y="1628361"/>
          <a:ext cx="8372160" cy="4989350"/>
        </p:xfrm>
        <a:graphic>
          <a:graphicData uri="http://schemas.openxmlformats.org/drawingml/2006/table">
            <a:tbl>
              <a:tblPr firstRow="1" bandRow="1">
                <a:tableStyleId>{5C22544A-7EE6-4342-B048-85BDC9FD1C3A}</a:tableStyleId>
              </a:tblPr>
              <a:tblGrid>
                <a:gridCol w="1398492">
                  <a:extLst>
                    <a:ext uri="{9D8B030D-6E8A-4147-A177-3AD203B41FA5}">
                      <a16:colId xmlns:a16="http://schemas.microsoft.com/office/drawing/2014/main" val="4153820238"/>
                    </a:ext>
                  </a:extLst>
                </a:gridCol>
                <a:gridCol w="1713390">
                  <a:extLst>
                    <a:ext uri="{9D8B030D-6E8A-4147-A177-3AD203B41FA5}">
                      <a16:colId xmlns:a16="http://schemas.microsoft.com/office/drawing/2014/main" val="2257858181"/>
                    </a:ext>
                  </a:extLst>
                </a:gridCol>
                <a:gridCol w="1811045">
                  <a:extLst>
                    <a:ext uri="{9D8B030D-6E8A-4147-A177-3AD203B41FA5}">
                      <a16:colId xmlns:a16="http://schemas.microsoft.com/office/drawing/2014/main" val="3396847184"/>
                    </a:ext>
                  </a:extLst>
                </a:gridCol>
                <a:gridCol w="1669002">
                  <a:extLst>
                    <a:ext uri="{9D8B030D-6E8A-4147-A177-3AD203B41FA5}">
                      <a16:colId xmlns:a16="http://schemas.microsoft.com/office/drawing/2014/main" val="2115101961"/>
                    </a:ext>
                  </a:extLst>
                </a:gridCol>
                <a:gridCol w="1780231">
                  <a:extLst>
                    <a:ext uri="{9D8B030D-6E8A-4147-A177-3AD203B41FA5}">
                      <a16:colId xmlns:a16="http://schemas.microsoft.com/office/drawing/2014/main" val="2266325126"/>
                    </a:ext>
                  </a:extLst>
                </a:gridCol>
              </a:tblGrid>
              <a:tr h="475647">
                <a:tc>
                  <a:txBody>
                    <a:bodyPr/>
                    <a:lstStyle/>
                    <a:p>
                      <a:pPr algn="ctr"/>
                      <a:endParaRPr lang="zh-CN" altLang="en-US"/>
                    </a:p>
                  </a:txBody>
                  <a:tcPr/>
                </a:tc>
                <a:tc>
                  <a:txBody>
                    <a:bodyPr/>
                    <a:lstStyle/>
                    <a:p>
                      <a:pPr algn="ctr"/>
                      <a:r>
                        <a:rPr lang="zh-CN" altLang="en-US" dirty="0"/>
                        <a:t>毛昊天</a:t>
                      </a:r>
                      <a:endParaRPr lang="en-US" altLang="zh-CN" dirty="0"/>
                    </a:p>
                  </a:txBody>
                  <a:tcPr anchor="ctr"/>
                </a:tc>
                <a:tc>
                  <a:txBody>
                    <a:bodyPr/>
                    <a:lstStyle/>
                    <a:p>
                      <a:pPr algn="ctr"/>
                      <a:r>
                        <a:rPr lang="zh-CN" altLang="en-US" dirty="0"/>
                        <a:t>毛彦凯</a:t>
                      </a:r>
                    </a:p>
                  </a:txBody>
                  <a:tcPr anchor="ctr"/>
                </a:tc>
                <a:tc>
                  <a:txBody>
                    <a:bodyPr/>
                    <a:lstStyle/>
                    <a:p>
                      <a:pPr algn="ctr"/>
                      <a:r>
                        <a:rPr lang="zh-CN" altLang="en-US" dirty="0"/>
                        <a:t>赵阳</a:t>
                      </a:r>
                    </a:p>
                  </a:txBody>
                  <a:tcPr anchor="ctr"/>
                </a:tc>
                <a:tc>
                  <a:txBody>
                    <a:bodyPr/>
                    <a:lstStyle/>
                    <a:p>
                      <a:pPr algn="ctr"/>
                      <a:r>
                        <a:rPr lang="zh-CN" altLang="en-US" dirty="0"/>
                        <a:t>胡昊源</a:t>
                      </a:r>
                    </a:p>
                  </a:txBody>
                  <a:tcPr anchor="ctr"/>
                </a:tc>
                <a:extLst>
                  <a:ext uri="{0D108BD9-81ED-4DB2-BD59-A6C34878D82A}">
                    <a16:rowId xmlns:a16="http://schemas.microsoft.com/office/drawing/2014/main" val="1035516746"/>
                  </a:ext>
                </a:extLst>
              </a:tr>
              <a:tr h="825623">
                <a:tc>
                  <a:txBody>
                    <a:bodyPr/>
                    <a:lstStyle/>
                    <a:p>
                      <a:pPr algn="ctr"/>
                      <a:r>
                        <a:rPr lang="zh-CN" altLang="en-US" dirty="0"/>
                        <a:t>黑盒测试</a:t>
                      </a:r>
                    </a:p>
                  </a:txBody>
                  <a:tcPr anchor="ct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）强健壮性等价类测试实现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）等价类测试文档</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）测试计划</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）单缺陷边界值测试设计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）单边界值设计文档</a:t>
                      </a:r>
                      <a:endParaRPr lang="en-US" altLang="zh-CN" sz="14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）单缺陷边界值测试实现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）单边界值测试文档</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）需求规格说明</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）强健壮性等价类测试设计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）等价类设计文档</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）测试文档</a:t>
                      </a:r>
                    </a:p>
                  </a:txBody>
                  <a:tcPr/>
                </a:tc>
                <a:extLst>
                  <a:ext uri="{0D108BD9-81ED-4DB2-BD59-A6C34878D82A}">
                    <a16:rowId xmlns:a16="http://schemas.microsoft.com/office/drawing/2014/main" val="1554216066"/>
                  </a:ext>
                </a:extLst>
              </a:tr>
              <a:tr h="825623">
                <a:tc>
                  <a:txBody>
                    <a:bodyPr/>
                    <a:lstStyle/>
                    <a:p>
                      <a:pPr algn="ctr"/>
                      <a:r>
                        <a:rPr lang="zh-CN" altLang="en-US" dirty="0"/>
                        <a:t>白盒测试</a:t>
                      </a:r>
                    </a:p>
                  </a:txBody>
                  <a:tcPr anchor="ct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a:t>
                      </a:r>
                      <a:r>
                        <a:rPr lang="en-US" altLang="zh-CN" sz="1400" kern="1200" dirty="0" err="1">
                          <a:solidFill>
                            <a:schemeClr val="dk1"/>
                          </a:solidFill>
                          <a:latin typeface="+mn-lt"/>
                          <a:ea typeface="+mn-ea"/>
                          <a:cs typeface="+mn-cs"/>
                        </a:rPr>
                        <a:t>LSMTree</a:t>
                      </a:r>
                      <a:r>
                        <a:rPr lang="en-US" altLang="zh-CN" sz="1400" kern="1200" dirty="0">
                          <a:solidFill>
                            <a:schemeClr val="dk1"/>
                          </a:solidFill>
                          <a:latin typeface="+mn-lt"/>
                          <a:ea typeface="+mn-ea"/>
                          <a:cs typeface="+mn-cs"/>
                        </a:rPr>
                        <a:t> </a:t>
                      </a:r>
                      <a:r>
                        <a:rPr lang="zh-CN" altLang="en-US" sz="1400" kern="1200" dirty="0">
                          <a:solidFill>
                            <a:schemeClr val="dk1"/>
                          </a:solidFill>
                          <a:latin typeface="+mn-lt"/>
                          <a:ea typeface="+mn-ea"/>
                          <a:cs typeface="+mn-cs"/>
                        </a:rPr>
                        <a:t>程序运行环境配置</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）数据流测试代码实现</a:t>
                      </a:r>
                      <a:endParaRPr lang="en-US" altLang="zh-CN" sz="14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）数据流测试部分测试文档</a:t>
                      </a:r>
                      <a:endParaRPr lang="en-US" altLang="zh-CN" sz="14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）基于分支</a:t>
                      </a:r>
                      <a:r>
                        <a:rPr lang="en-US" altLang="zh-CN" sz="1400" kern="1200" dirty="0">
                          <a:solidFill>
                            <a:schemeClr val="dk1"/>
                          </a:solidFill>
                          <a:latin typeface="+mn-lt"/>
                          <a:ea typeface="+mn-ea"/>
                          <a:cs typeface="+mn-cs"/>
                        </a:rPr>
                        <a:t>/</a:t>
                      </a:r>
                      <a:r>
                        <a:rPr lang="zh-CN" altLang="en-US" sz="1400" kern="1200" dirty="0">
                          <a:solidFill>
                            <a:schemeClr val="dk1"/>
                          </a:solidFill>
                          <a:latin typeface="+mn-lt"/>
                          <a:ea typeface="+mn-ea"/>
                          <a:cs typeface="+mn-cs"/>
                        </a:rPr>
                        <a:t>条件覆盖的路径测试设计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）路径测试部分设计文档</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）最终测试报告</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）路径测试代码实现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）路径测试部分测试文档</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）测试计划</a:t>
                      </a:r>
                      <a:endParaRPr lang="en-US" altLang="zh-CN" sz="14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）程序图与 </a:t>
                      </a:r>
                      <a:r>
                        <a:rPr lang="en-US" altLang="zh-CN" sz="1400" kern="1200" dirty="0">
                          <a:solidFill>
                            <a:schemeClr val="dk1"/>
                          </a:solidFill>
                          <a:latin typeface="+mn-lt"/>
                          <a:ea typeface="+mn-ea"/>
                          <a:cs typeface="+mn-cs"/>
                        </a:rPr>
                        <a:t>DD  </a:t>
                      </a:r>
                      <a:r>
                        <a:rPr lang="zh-CN" altLang="en-US" sz="1400" kern="1200" dirty="0">
                          <a:solidFill>
                            <a:schemeClr val="dk1"/>
                          </a:solidFill>
                          <a:latin typeface="+mn-lt"/>
                          <a:ea typeface="+mn-ea"/>
                          <a:cs typeface="+mn-cs"/>
                        </a:rPr>
                        <a:t>路径图分析与绘制</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）基于全定义准则的数据流测试设计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）数据流测试部分设计文档</a:t>
                      </a:r>
                      <a:endParaRPr lang="en-US" altLang="zh-CN" sz="1400" kern="1200" dirty="0">
                        <a:solidFill>
                          <a:schemeClr val="dk1"/>
                        </a:solidFill>
                        <a:latin typeface="+mn-lt"/>
                        <a:ea typeface="+mn-ea"/>
                        <a:cs typeface="+mn-cs"/>
                      </a:endParaRPr>
                    </a:p>
                  </a:txBody>
                  <a:tcPr/>
                </a:tc>
                <a:extLst>
                  <a:ext uri="{0D108BD9-81ED-4DB2-BD59-A6C34878D82A}">
                    <a16:rowId xmlns:a16="http://schemas.microsoft.com/office/drawing/2014/main" val="433314132"/>
                  </a:ext>
                </a:extLst>
              </a:tr>
              <a:tr h="825623">
                <a:tc>
                  <a:txBody>
                    <a:bodyPr/>
                    <a:lstStyle/>
                    <a:p>
                      <a:pPr algn="ctr"/>
                      <a:r>
                        <a:rPr lang="en-US" altLang="zh-CN" dirty="0"/>
                        <a:t>GUI </a:t>
                      </a:r>
                      <a:r>
                        <a:rPr lang="zh-CN" altLang="en-US" dirty="0"/>
                        <a:t>测试</a:t>
                      </a:r>
                    </a:p>
                  </a:txBody>
                  <a:tcPr anchor="ct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）页面跳转流程代码实现与测试</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）测试结果报告</a:t>
                      </a:r>
                      <a:endParaRPr lang="en-US" altLang="zh-CN" sz="14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a:t>
                      </a:r>
                      <a:r>
                        <a:rPr lang="zh-CN" altLang="en-US" sz="1400" dirty="0"/>
                        <a:t>文献检索流程代码实现与测试</a:t>
                      </a:r>
                      <a:endParaRPr lang="en-US" altLang="zh-CN" sz="1400" dirty="0"/>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a:t>
                      </a:r>
                      <a:r>
                        <a:rPr lang="zh-CN" altLang="en-US" sz="1400" dirty="0"/>
                        <a:t>知识元检索流程实现与测试</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）测试计划</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a:t>
                      </a:r>
                    </a:p>
                  </a:txBody>
                  <a:tcPr/>
                </a:tc>
                <a:extLst>
                  <a:ext uri="{0D108BD9-81ED-4DB2-BD59-A6C34878D82A}">
                    <a16:rowId xmlns:a16="http://schemas.microsoft.com/office/drawing/2014/main" val="464306407"/>
                  </a:ext>
                </a:extLst>
              </a:tr>
              <a:tr h="825623">
                <a:tc>
                  <a:txBody>
                    <a:bodyPr/>
                    <a:lstStyle/>
                    <a:p>
                      <a:pPr algn="ctr"/>
                      <a:r>
                        <a:rPr lang="zh-CN" altLang="en-US" dirty="0"/>
                        <a:t>性能测试</a:t>
                      </a:r>
                    </a:p>
                  </a:txBody>
                  <a:tcPr anchor="ct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）参数测试设计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）参数测试代码实现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）参数测试部分文档</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）参数测试设计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）参数测试代码实现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）测试计划</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4</a:t>
                      </a:r>
                      <a:r>
                        <a:rPr lang="zh-CN" altLang="en-US" sz="1400" kern="1200" dirty="0">
                          <a:solidFill>
                            <a:schemeClr val="dk1"/>
                          </a:solidFill>
                          <a:latin typeface="+mn-lt"/>
                          <a:ea typeface="+mn-ea"/>
                          <a:cs typeface="+mn-cs"/>
                        </a:rPr>
                        <a:t>）测试文档整合</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）参数测试设计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）参数测试代码实现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）参数测试部分文档</a:t>
                      </a:r>
                    </a:p>
                  </a:txBody>
                  <a:tcPr/>
                </a:tc>
                <a:tc>
                  <a:txBody>
                    <a:bodyPr/>
                    <a:lstStyle/>
                    <a:p>
                      <a:pPr marL="0" algn="l" defTabSz="914400" rtl="0" eaLnBrk="1" latinLnBrk="0" hangingPunct="1"/>
                      <a:r>
                        <a:rPr lang="en-US" altLang="zh-CN" sz="1400" kern="1200" dirty="0">
                          <a:solidFill>
                            <a:schemeClr val="dk1"/>
                          </a:solidFill>
                          <a:latin typeface="+mn-lt"/>
                          <a:ea typeface="+mn-ea"/>
                          <a:cs typeface="+mn-cs"/>
                        </a:rPr>
                        <a:t>1</a:t>
                      </a:r>
                      <a:r>
                        <a:rPr lang="zh-CN" altLang="en-US" sz="1400" kern="1200" dirty="0">
                          <a:solidFill>
                            <a:schemeClr val="dk1"/>
                          </a:solidFill>
                          <a:latin typeface="+mn-lt"/>
                          <a:ea typeface="+mn-ea"/>
                          <a:cs typeface="+mn-cs"/>
                        </a:rPr>
                        <a:t>）关联测试设计</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2</a:t>
                      </a:r>
                      <a:r>
                        <a:rPr lang="zh-CN" altLang="en-US" sz="1400" kern="1200" dirty="0">
                          <a:solidFill>
                            <a:schemeClr val="dk1"/>
                          </a:solidFill>
                          <a:latin typeface="+mn-lt"/>
                          <a:ea typeface="+mn-ea"/>
                          <a:cs typeface="+mn-cs"/>
                        </a:rPr>
                        <a:t>）关联测试代码实现</a:t>
                      </a:r>
                      <a:endParaRPr lang="en-US" altLang="zh-CN" sz="1400" kern="1200" dirty="0">
                        <a:solidFill>
                          <a:schemeClr val="dk1"/>
                        </a:solidFill>
                        <a:latin typeface="+mn-lt"/>
                        <a:ea typeface="+mn-ea"/>
                        <a:cs typeface="+mn-cs"/>
                      </a:endParaRPr>
                    </a:p>
                    <a:p>
                      <a:pPr marL="0" algn="l" defTabSz="914400" rtl="0" eaLnBrk="1" latinLnBrk="0" hangingPunct="1"/>
                      <a:r>
                        <a:rPr lang="en-US" altLang="zh-CN" sz="1400" kern="1200" dirty="0">
                          <a:solidFill>
                            <a:schemeClr val="dk1"/>
                          </a:solidFill>
                          <a:latin typeface="+mn-lt"/>
                          <a:ea typeface="+mn-ea"/>
                          <a:cs typeface="+mn-cs"/>
                        </a:rPr>
                        <a:t>3</a:t>
                      </a:r>
                      <a:r>
                        <a:rPr lang="zh-CN" altLang="en-US" sz="1400" kern="1200" dirty="0">
                          <a:solidFill>
                            <a:schemeClr val="dk1"/>
                          </a:solidFill>
                          <a:latin typeface="+mn-lt"/>
                          <a:ea typeface="+mn-ea"/>
                          <a:cs typeface="+mn-cs"/>
                        </a:rPr>
                        <a:t>）关联测试部分文档</a:t>
                      </a:r>
                    </a:p>
                  </a:txBody>
                  <a:tcPr/>
                </a:tc>
                <a:extLst>
                  <a:ext uri="{0D108BD9-81ED-4DB2-BD59-A6C34878D82A}">
                    <a16:rowId xmlns:a16="http://schemas.microsoft.com/office/drawing/2014/main" val="218937401"/>
                  </a:ext>
                </a:extLst>
              </a:tr>
            </a:tbl>
          </a:graphicData>
        </a:graphic>
      </p:graphicFrame>
    </p:spTree>
    <p:extLst>
      <p:ext uri="{BB962C8B-B14F-4D97-AF65-F5344CB8AC3E}">
        <p14:creationId xmlns:p14="http://schemas.microsoft.com/office/powerpoint/2010/main" val="268474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a:t>后自动安装。如系统尚未升级可以尝试微软雅黑字体。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428108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84977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2092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4113357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1708</TotalTime>
  <Words>1173</Words>
  <Application>Microsoft Office PowerPoint</Application>
  <PresentationFormat>全屏显示(4:3)</PresentationFormat>
  <Paragraphs>232</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微软雅黑</vt:lpstr>
      <vt:lpstr>Arial</vt:lpstr>
      <vt:lpstr>Calibri</vt:lpstr>
      <vt:lpstr>2016-VI主题</vt:lpstr>
      <vt:lpstr>软件测试大作业答辩</vt:lpstr>
      <vt:lpstr>目录 Contents</vt:lpstr>
      <vt:lpstr>目录 Contents</vt:lpstr>
      <vt:lpstr>成员分工</vt:lpstr>
      <vt:lpstr>关于模板的使用说明</vt:lpstr>
      <vt:lpstr>目录 Contents</vt:lpstr>
      <vt:lpstr>标题内容标题内容</vt:lpstr>
      <vt:lpstr>纯标题页面标题内容</vt:lpstr>
      <vt:lpstr>PowerPoint 演示文稿</vt:lpstr>
      <vt:lpstr>标题内容标题内容</vt:lpstr>
      <vt:lpstr>比较内容标题</vt:lpstr>
      <vt:lpstr>目录 Contents</vt:lpstr>
      <vt:lpstr>标题内容标题内容</vt:lpstr>
      <vt:lpstr>纯标题页面标题内容</vt:lpstr>
      <vt:lpstr>PowerPoint 演示文稿</vt:lpstr>
      <vt:lpstr>标题内容标题内容</vt:lpstr>
      <vt:lpstr>比较内容标题</vt:lpstr>
      <vt:lpstr>目录 Contents</vt:lpstr>
      <vt:lpstr>可仅使用交大红</vt:lpstr>
      <vt:lpstr>可使用多色搭配</vt:lpstr>
      <vt:lpstr>可使用辅助图形</vt:lpstr>
      <vt:lpstr>目录 Contents</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昊源 胡</cp:lastModifiedBy>
  <cp:revision>98</cp:revision>
  <dcterms:created xsi:type="dcterms:W3CDTF">2016-01-21T16:32:22Z</dcterms:created>
  <dcterms:modified xsi:type="dcterms:W3CDTF">2021-06-25T12:32:33Z</dcterms:modified>
</cp:coreProperties>
</file>